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326" r:id="rId5"/>
    <p:sldId id="333" r:id="rId6"/>
    <p:sldId id="332" r:id="rId7"/>
    <p:sldId id="334" r:id="rId8"/>
    <p:sldId id="327" r:id="rId9"/>
    <p:sldId id="328" r:id="rId10"/>
    <p:sldId id="329" r:id="rId11"/>
    <p:sldId id="330" r:id="rId12"/>
    <p:sldId id="331" r:id="rId13"/>
    <p:sldId id="335" r:id="rId14"/>
    <p:sldId id="336" r:id="rId15"/>
    <p:sldId id="337" r:id="rId16"/>
    <p:sldId id="306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3D3E15-28F0-45C4-B52E-2D1A3F686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CF9B30-4677-4667-B16C-3B9B68D802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58FD79-10E9-4F39-8DCA-E3CE0697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F8D426-D0E7-4995-A88A-550217BFA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CD7257-E49A-4A6F-97C3-74CDEA0EC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53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7F84D-022A-4FD4-BC5F-89112F3A1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D32F09-3C0B-4E40-AA83-3442B8892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D140F4-1EC7-4E08-943C-45E4E12DC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1A198E-2C51-42D0-B59E-570571D56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C74F0F-1E25-44E9-9766-F697A58F6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18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6089B1-02C6-40CF-B05E-236C47E68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3F432-A670-4319-ABC5-F7CB8D4D1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CE75AB-716D-41AD-A0E1-5221145EC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C1D131-270C-4E71-9CEC-C2563C29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566F20-806F-4540-AC69-E299FE9E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75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C8A612-9E6C-4004-86C3-78E3B33E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BA1003-C142-4351-9C8B-F2DDF347C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092D24-D0D1-4FF3-80BA-C2209C771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B67C91-29B7-4A5B-A55A-2839F349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093294-968A-40D0-A0D1-99B44941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1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13778-1FA0-49C8-8160-9E75CE6C5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66A2888-75BB-4A2F-A353-36F58FD0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3E9D2A-6471-4AC6-A12C-CB2A8F0D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6C961CE-7715-4604-BE8E-547BBFCD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4A80F1-32B9-4F7B-B1EC-4F7CF9A37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85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96D294-55C7-4965-A12A-6C8CDB605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17DA77-E760-49AD-BAAA-79CC5C3E46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4781620-2D61-47A2-B4A3-9EFBA3F9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76F30A-A3FE-4BA7-AEFD-1C04A5AD3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F107B2-F0C9-4E37-9A54-4AA4F9595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06280E-1221-43CF-9769-B73FDA55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7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A6A1BB-A700-486B-9F44-8A331F8C8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FC439DC-380F-4563-8125-65F9089BD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B7D5363-FC6C-4EFC-9100-0C73D229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342567-D4E4-42C6-810C-85442B98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78ADC77-5421-4348-A4F5-241316C25B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F2D0215-0320-4907-82BF-5CB7A26C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25E7D92-4AFC-4E40-A7B2-F9D2E454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C315384-89D6-4CE1-B3DE-05F729C39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54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12CA9-A093-4260-AB0B-9A9AC1AF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9BA157-C6E3-4D4E-81C9-6FCDAC10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5F77743-7D2B-40D1-A34D-A77E52E7C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37E4122-E5FC-4C8F-9840-DF4D3263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81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9B1DCE-E639-4E72-968F-89D8C6A8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5DF3AF-E9A7-4C42-8320-48B60E0DA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051120D-9B9B-468F-A3FD-2AB4B3630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8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E7BEA-0853-4010-86A4-662F57157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C3C6D6-A06E-42F7-8493-19CC72D52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D6F07C9A-7B3D-4E83-8493-6A32571384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80C4D4-D6C5-4EA5-9CA6-3FA17FEE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C5DFF3-5E56-45CE-B05B-060186A1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E913F3-DB8D-418A-BA2A-EDA041F3B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78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A25A9C-25FD-4320-A071-D9102700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9B318CB-9BE2-442A-BABD-E042911E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3D3DE1-A552-4C73-9F82-12F5ACED8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E964251-CEC1-4C06-9A96-A8CBF2BD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F1A9DCD-F934-410C-8BDA-7FA025DA2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B20C66-9AC2-4B7C-9F1A-4E6F80414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2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1B6DAC2-2A3D-4E61-A325-4B6991ED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5CF3E5-B233-4727-84BA-DFB36D3D3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F401C5-6F42-495F-92DF-C156D4236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45ADF-8045-4030-A5EC-A13972C3E94B}" type="datetimeFigureOut">
              <a:rPr lang="cs-CZ" smtClean="0"/>
              <a:t>23.04.2021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CF1871-1396-44D8-BC51-5F786C12E4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8BD248-8F44-42A6-9FC1-5672844F67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7491-25A3-40A9-A24F-E6F1916899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15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psv.cz/documents/20142/225508/zadost_zarazeni_210113.pdf/47728aef-b100-5640-a850-af01e70f7a5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6487"/>
            <a:ext cx="9144000" cy="2186609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53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13. IV. těžiště sociální pomoci - dávky pěstounské péče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1C188C-CAC0-4A73-85E6-628AD8E4D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21867"/>
            <a:ext cx="9144000" cy="609600"/>
          </a:xfrm>
        </p:spPr>
        <p:txBody>
          <a:bodyPr/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FSS MU – Katedra sociální politiky a sociální práce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1B0CCF0-5CC7-489C-A622-79C11E8754F0}"/>
              </a:ext>
            </a:extLst>
          </p:cNvPr>
          <p:cNvSpPr/>
          <p:nvPr/>
        </p:nvSpPr>
        <p:spPr>
          <a:xfrm>
            <a:off x="2571008" y="877372"/>
            <a:ext cx="7302663" cy="646331"/>
          </a:xfrm>
          <a:prstGeom prst="rect">
            <a:avLst/>
          </a:prstGeo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algn="ctr"/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Sociální zabezpečení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19198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564"/>
            <a:ext cx="10701865" cy="620201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tímto příspěvkem přispívá stát pěstounovi na zakoupení nebo celkovou opravu motorového vozidla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nárok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má osoba, která má v pěstounské péči nejméně 3 děti nebo má nárok na odměnu pěstouna z důvodu péče o 3 děti, včetně zletilých nezaopatřených dětí, jež zakládají osobě pečující nárok na odměnu pěstouna (např. studující, zdravotně postižení atd.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výše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 činí 70  % pořizovací ceny motorového vozidla nebo prokázaných výdajů na opravy, nejvýše však 100  000  Kč; součet těchto příspěvků poskytnutých osobě pečující v období posledních 10 kalendářních let přede dnem podání žádosti nesmí přesáhnout 200 000 Kč.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může být poskytnut v bezhotovostní formě i před zakoupením motorového vozidla - použití příspěvku je osoba pečující povinna prokázat do 6 měsíců od jeho poskytnutí; pokud tohoto příspěvku nepoužila k zakoupení motorového vozidla, je povinna příspěvek vrátit.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nesmí vozidlo ve lhůtě 5let od poskytnutí prodat, darovat nebo použít k výdělečné činnosti (jinak vrací poměrnou část)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má osoba pečující a osoba v evidenci, také osoba pečující i po dosažení zletilosti dítěte, pokud má dítě nárok na  příspěvek na úhradu potřeb dítěte; pokud jsou oba manželé osobou pečující nebo osobou v evidenci, náleží odměna pěstouna pouze jednomu z nich.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odměny pěstouna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činí za kalendářní měsíc: (je potřeba si uvědomit, že pokud má pěstoun dobře vykonávat pěstounství, pracovní poměr je alespoň v prvních pěti letech nemyslitelný)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12  000  Kč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je-li pečováno o jedno dítě,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18  000  Kč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je-li pečováno o 2 děti,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132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97564"/>
            <a:ext cx="10701865" cy="620201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30  000  Kč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</a:p>
          <a:p>
            <a:pPr marL="715963" lvl="0" algn="just">
              <a:buSzPct val="45000"/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pečováno alespoň o 3 děti,</a:t>
            </a:r>
          </a:p>
          <a:p>
            <a:pPr marL="715963" algn="just">
              <a:buSzPct val="45000"/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je-li pečováno alespoň o 1 dítě, které je osobou závislou na pomoci jiné fyzické osoby ve stupni II (středně těžká závislost) nebo ve stupni III (těžká závislost) nebo ve stupni IV (úplná závislost),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jde-li o osobu v  evidenci, které mohou vykonávat PP na přechodnou dobu, a to i v  případě, že nepečuje o žádné dítě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20  000  Kč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profesionální pěstounská péče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každé další dítě svěřené do péče osoby pečující se odměna pěstouna zvyšuje vždy o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6 000 Kč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se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pro účely zákonů upravujících daně z příjmů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pojistné na sociální zabezpečení, pojistné na úrazové pojištění a pojistné na všeobecné zdravotní pojištění považuje </a:t>
            </a:r>
            <a:r>
              <a:rPr lang="cs-CZ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 příjem ze závislé činnosti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pěstouna u prarodičů a praprarodičů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péče o 3 a více dětí nebo alespoň 1 dítě ve stupni závislosti II., III. nebo IV. odměna náleží pěstounům-prarodičům vždy; v ostatních případech odměna náleží pouze v případech hodných zvláštního zřetele, zejména s ohledem na sociální a majetkové poměry osoby pečující nebo osoby v evidenci a jejich rodiny, s přihlédnutím ke zdravotnímu stavu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účely rozhodnutí o přiznání odměny je krajská pobočka Úřadu práce povinna si vyžádat vyjádření příslušného obecního úřadu obce s rozšířenou působností (OSPOD)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ostatní dávky pěstounské péče mají pěstouni-prarodiče vždy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69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Odměna v případě manželů</a:t>
            </a:r>
          </a:p>
          <a:p>
            <a:pPr lvl="0" algn="l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při společné pěstounské péči manželů náleží dávka pěstounské péče jen jednomu z nich na základě jejich domluvy; v případě neshody manželů rozhodne o příjemci příslušná pobočka Úřadu práce ČR</a:t>
            </a:r>
          </a:p>
          <a:p>
            <a:pPr lvl="0" algn="l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Pěstouni na přechodnou dobu mají po pravomocném rozhodnutí krajského úřadu nárok na: 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3" algn="l">
              <a:buSzPct val="45000"/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 Odměna pěstouna</a:t>
            </a:r>
          </a:p>
          <a:p>
            <a:pPr algn="l">
              <a:buSzPct val="45000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Dále mohou pěstouni na přechodnou dobu, po vydání usnesení o předběžném opatření, žádat o:</a:t>
            </a:r>
          </a:p>
          <a:p>
            <a:pPr lvl="3" algn="l">
              <a:buSzPct val="45000"/>
              <a:buFont typeface="StarSymbol"/>
              <a:buChar char="●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Peněžitá pomoc v mateřství</a:t>
            </a:r>
          </a:p>
          <a:p>
            <a:pPr lvl="3" algn="l">
              <a:buSzPct val="45000"/>
              <a:buFont typeface="StarSymbol"/>
              <a:buChar char="●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Přídavky na dítě</a:t>
            </a:r>
          </a:p>
          <a:p>
            <a:pPr lvl="0"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Dávky pro osvojitele a při tzv. svěření dítěte do výchovy jiné osoby než rodiče</a:t>
            </a:r>
          </a:p>
          <a:p>
            <a:pPr lvl="0" algn="l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těchto případech není nárok na zvláštní dávky, avšak je nárok na dávky, které jsou za určitých podmínek dostupné i všem ostatním rodičům, např.: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Porodné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Peněžitá pomoc v mateřství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Rodičovský příspěvek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Přídavek na dítě</a:t>
            </a:r>
          </a:p>
          <a:p>
            <a:pPr lvl="0" algn="l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Další finanční pomoc připadá v úvahu, pokud se jedná o dítě s postižením, např.: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mobilitu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zvláštní pomůcku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péči</a:t>
            </a:r>
          </a:p>
          <a:p>
            <a:pPr lvl="3" algn="l">
              <a:buFont typeface="Wingdings" panose="05000000000000000000" pitchFamily="2" charset="2"/>
              <a:buChar char="v"/>
            </a:pPr>
            <a:r>
              <a:rPr lang="cs-CZ" u="sng" dirty="0">
                <a:latin typeface="Verdana" panose="020B0604030504040204" pitchFamily="34" charset="0"/>
                <a:ea typeface="Verdana" panose="020B0604030504040204" pitchFamily="34" charset="0"/>
              </a:rPr>
              <a:t>Průkaz osoby se zdravotním postižením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5839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Vznik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ode dne vykonatelnosti rozhodnutí orgánu sociálně-právní ochrany dětí nebo soudu o svěření dítěte do péče osoby, která má zájem stát se pěstounem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 osobu, která má zájem stát se pěstounem, se považuje, pro účely dávek pěstounské péče také osoba, které bylo do péče svěřeno dítě předběžným opatřením soudu, pokud zároveň tato osoba podá k soudu žádost o svěření tohoto dítěte do pěstounské péče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náleží nejdříve za měsíc, ve kterém byl návrh na svěření dítěte do pěstounské péče osoby, která má dítě v péči na základě předběžného opatření soudu, podán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pečuje-li osobně o dítě osoba, o jejímž ustanovení poručníkem tomuto dítěti probíhá soudní řízení, dávky PP náleží ode dne zahájení řízení o ustanovení poručníkem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odměnu pěstouna náleží také osobě v evidenci ode dne právní moci rozhodnutí krajského úřadu o zařazení této osoby do evidence osob, které mohou vykonávat PP na přechodnou dobu</a:t>
            </a:r>
          </a:p>
          <a:p>
            <a:pPr lvl="0"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na dávku PP nelze postoupit, ani dát do zástavy – v případě úmrtí oprávněné osoby vstupují do nového řízení další osoby (manželka, děti, rodiče nebo osoba pečující), pokud tito žili s oprávněnou osobou v jedné domácnosti v době její smrti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dávky je možno zažádat na kterémkoli kontaktním pracovišti krajské pobočky Úřadu práce ČR, a to na předepsaném tiskopise (k dispozici na pobočkách Úřadu práce ČR nebo v elektronické podobě na webových stránkách MPSV http://portal. mpsv.cz/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forms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/); na tiskopisu je uveden seznam dokumentů, které je k žádosti nutno připojit; místní příslušnost krajské pobočky Úřadu práce ČR se řídí místem trvalého pobytu osoby pečující/v evidenci</a:t>
            </a:r>
          </a:p>
          <a:p>
            <a:pPr algn="l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03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Výplata dávky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úhrada potřeb dítěte a odměna pěstouna – měsíčně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převzetí dítěte a zakoupení auta – nejpozději do konce následujícího měsíce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 - jednorázově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se nevyplácejí do ciziny</a:t>
            </a:r>
          </a:p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Zánik nároku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–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odměna pěstouna - uplynutím 1 roku, ode dne, od kterého dávka náleží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 – nebyl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převzetí dítěte nebo nabytí právní moci rozhodnutí soudu o svěření dítěte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osobního motorového vozidla –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zakoupení vozidla nebo zaplacení jeho opravy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 - nebyl -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nárok uplatněn do 1 roku ode dne zániku nároku na příspěvek na úhradu potřeb dítěte </a:t>
            </a:r>
          </a:p>
          <a:p>
            <a:pPr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Dokumenty potřebné k žádosti o dávky pěstounské péče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skutečnosti prokazující nezaopatřenost dítěte, je-li to pro nárok na dávku nebo její výši potřebné, usnesení o předběžném opatření (POTVRZENÍ O STUDIU)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o svěření dítěte do pěstounské péče nebo rozhodnutí o ustanovení poručníkem, popřípadě rozhodnutí soudu nebo orgánu sociálně-právní ochrany dětí o dočasném svěření dítěte do péče osoby, která má zájem stát se pěstounem, nebo návrh, který byl podán soudu na zahájení soudního řízení o ustanovení osoby poručníkem dítěte, jestliže tato osoba o dítě, k němuž nemá vyživovací povinnost, osobně pečuje,</a:t>
            </a: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935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88844"/>
            <a:ext cx="10701865" cy="6410740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stupeň závislosti dítěte na pomoci jiné fyzické osoby, jde-li o nárok na příspěvek na úhradu potřeb dítěte nebo o nárok na odměnu pěstouna,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prokazující výši důchodu v případě dětí, které požívají důchod z důchodového pojištění, jde-li o nárok na příspěvek na úhradu potřeb dítěte,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doklad o výši nákladů na zakoupení motorového vozidla nebo nezbytnou celkovou opravu motorového vozidla, jde-li o nárok na příspěvek při zakoupení motorového vozidla,</a:t>
            </a:r>
          </a:p>
          <a:p>
            <a:pPr algn="just">
              <a:buSzPct val="45000"/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rozhodnutí krajského úřadu o zařazení do evidence osob, které mohou vykonávat pěstounskou péči na přechodnou dobu. 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  <a:cs typeface="Lohit Hindi" pitchFamily="2"/>
            </a:endParaRPr>
          </a:p>
          <a:p>
            <a:pPr algn="just"/>
            <a:endParaRPr lang="cs-CZ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04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707" y="195940"/>
            <a:ext cx="10607039" cy="956999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Kontrolní úkoly</a:t>
            </a:r>
            <a:endParaRPr lang="cs-CZ" sz="4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61157"/>
            <a:ext cx="10701865" cy="4323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cs-CZ" sz="1800" dirty="0"/>
              <a:t> </a:t>
            </a:r>
            <a:r>
              <a:rPr lang="cs-CZ" sz="1800" dirty="0">
                <a:latin typeface="Verdana" panose="020B0604030504040204" pitchFamily="34" charset="0"/>
                <a:ea typeface="Verdana" panose="020B0604030504040204" pitchFamily="34" charset="0"/>
              </a:rPr>
              <a:t>Popište a vysvětlete různé možnosti řešení náhradní </a:t>
            </a:r>
            <a:r>
              <a:rPr lang="cs-CZ" sz="1800">
                <a:latin typeface="Verdana" panose="020B0604030504040204" pitchFamily="34" charset="0"/>
                <a:ea typeface="Verdana" panose="020B0604030504040204" pitchFamily="34" charset="0"/>
              </a:rPr>
              <a:t>rodinné péče.</a:t>
            </a:r>
            <a:endParaRPr lang="cs-CZ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defRPr/>
            </a:pPr>
            <a:endParaRPr lang="cs-CZ" altLang="cs-CZ" sz="2000" b="1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4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492D0-9848-4A2F-A21A-D5383D5F6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480" y="356777"/>
            <a:ext cx="10607039" cy="885613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dětí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449806"/>
            <a:ext cx="10701865" cy="5051417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čtvrtým těžištěm subsystému sociální pomoci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specifická oblast sociální politiky s provázáním na praxi sociální práce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předním hlediskem sociálně-právní ochrany je zájem o blaho dítěte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ochranou dětí se rozumí: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práva dítěte na příznivý vývoj a řádnou výchovu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ochrana oprávněných zájmů dítěte včetně ochrany jeho jmění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působení směřující k obnovení narušených funkcí rodiny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zabezpečení náhradního rodinného prostředí pro dítě, které nemůže být trvale nebo dočasně vychováváno ve vlastní rodině</a:t>
            </a:r>
          </a:p>
          <a:p>
            <a:pPr algn="l">
              <a:spcAft>
                <a:spcPts val="600"/>
              </a:spcAft>
            </a:pPr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Sociálně právní ochrana se zaměřuje zejména na děti: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jejichž rodiče zemřeli, nebo neplní povinnosti plynoucí z rodičovské zodpovědnosti, nebo nevykonávají nebo zneužívají práva plynoucí z rodičovské zodpovědnosti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byly svěřeny do výchovy jiné fyzické osoby, než rodiče, pokud tato osoba neplní povinnosti plynoucí ze svěření dítěte do její výchovy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vedou zahálčivý nebo nemravný život (záškoláctví, alkohol, návykové látky, závislosti, prostituce, trestné činy, útěky)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na kterých byl spáchán trestný čin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ohrožovány násilím mezi rodiči</a:t>
            </a:r>
          </a:p>
          <a:p>
            <a:pPr marL="715963" indent="-354013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které jsou žadateli o azyl odloučenými od svých rodičů</a:t>
            </a:r>
          </a:p>
        </p:txBody>
      </p:sp>
    </p:spTree>
    <p:extLst>
      <p:ext uri="{BB962C8B-B14F-4D97-AF65-F5344CB8AC3E}">
        <p14:creationId xmlns:p14="http://schemas.microsoft.com/office/powerpoint/2010/main" val="73518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l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Pěstounská péče (PP)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účelem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dávek PP je finančně podpořit některé formy náhradní rodinné výchovy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cílem PP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poskytnout náhradní rodinné prostředí dětem, jestliže nemohou dlouhodobě vyrůstat v prostředí rodiny tvořené jejich biologickými rodiči, nebo jestliže ústavní péče ohrožuje nebo narušuje jejich osobní vývoj, nebo pokud nemohou být z určitých (právních, zdravotních, sociálních) důvodů svěřeni do osvojení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 má povinnost o dítě osobně pečovat a vykonávat přiměřená práva a povinnosti rodičů, není však jejich zákonným zástupcem (zastupuje je pouze v běžných záležitostech) a nemá ke svěřeným dětem ani vyživovací povinnost; zákonným zástupcem i nadále zůstávají rodiče a styk s dětmi je v této formě výchovy pro rodiče umožněn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k zániku pěstounské péče dochází dosažením zletilosti dítěte, úmrtím dítěte, úmrtím pěstouna a rozhodnutím soudu 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poznámka: k zániku PP může dojít i ze strany pěstouna – ze dne na den bez udání důvodu může PP zrušit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na přechodnou dobu (profesionální)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zajišťuje dětem, aby se při selhání původní rodiny, dostaly do rodinného prostředí a nemusely toto období trávit v ústavní výchově; orgány státní správy mají maximálně rok na to, aby situaci dítěte vyřešily a dítě mohlo přejít do původní, osvojitelské či jiné trvalé rodiny; smyslem tohoto institutu je poskytnout okamžitou pomoc ohroženým dětem </a:t>
            </a:r>
          </a:p>
          <a:p>
            <a:pPr marL="285750" lvl="1" algn="just">
              <a:buSzPct val="45000"/>
              <a:buFont typeface="Wingdings" panose="05000000000000000000" pitchFamily="2" charset="2"/>
              <a:buChar char="Ø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raná péče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specializací pěstounské péče na přechodnou dobu pro novorozence; umožňuje kvalitní a bezpečnou individuální péči o každé novorozené miminko bez trvalých vývojových následků způsobených pobytem v ústavu 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2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je jednou z forem náhradní rodinné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na rozdíl od adopce představuje jen dočasné řešení, které má dítěti pomoci přečkat složité období, během něhož se o něj biologičtí rodiče z nějakého důvodu nemohou starat - úlohy rodiče částečně přebírá pěstoun, který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dítě osobně pečuje a je zodpovědný za jeho výchovu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z právního hlediska však mezi ním a dítětem nevzniká rodičovský vztah, jako je tomu v případě osvojení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k dítěti nemá vyživovací povinnost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 a k výkonu mimořádných záležitostí musí požádat o souhlas zákonného zástupce (jednoho z biologických rodičů)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rodiče o svá práva a povinnosti nepřicházejí a i během pěstounské péče rozhodují o podstatných situacích v životě svého potomka - například plánovaných operací, vydání pasu atd.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případě, že jsou biologičtí rodiče nedohledatelní anebo odmítají spolupracovat, může tento souhlas nahradit soud.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svěřené do pěstounské péče své biologické rodiče zpravidla znají a měly by s nimi (pokud je to možné) i nadále udržovat kontakt – toto musí pěstouni podporovat a vzájemný vztah prohlubovat také mezi dítětem a jeho ostatními příbuznými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 svěření dítěte do pěstounské péče rozhoduje soud, který délku náhradní rodičovské péče stanovuje na základě překážky bránící biologickým rodičům v osobní péči o dítě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o předčasném ukončení pěstounské péče vždy rozhoduje soud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který tak může učinit jen ze závažných důvodů - vždy ale musí pěstounskou péči zrušit v případě, že o to požádá pěstoun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samovolně pěstounská péče zaniká nejpozději v době, kdy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nabude svéprávnosti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84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Jaké dítě je vhodné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pro pěstounskou péči jsou vhodné všechny děti, které vyrůstají v ústavech (vyjma těch, které jsou vhodné pro adopci), ale také ty, jež právě odcházejí ze své rodiny, často z toho důvodu, že se o ně rodiče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nemohou, nezvládnou či nechtějí starat: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děti, jejichž rodiče jsou ve výkonu trestu,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starší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nemocné či handicapované děti,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děti jiného než majoritního etnika,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sourozenci (někdy z velkých sourozeneckých skupin)</a:t>
            </a:r>
          </a:p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Kdo se může stát pěstounem?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pěstounem se může stát každý, kdo: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skýtá záruky řádné péče,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má bydliště na území České republiky,</a:t>
            </a:r>
          </a:p>
          <a:p>
            <a:pPr marL="1073150" indent="-285750" algn="l">
              <a:buFont typeface="Wingdings" panose="05000000000000000000" pitchFamily="2" charset="2"/>
              <a:buChar char="§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souhlasí se svěřením dítěte do pěstounské péče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aby bylo dítě do péče svěřeno, není třeba manželského svazku ani partnera - 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svěřeno i do péče jednotlivce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 případě společné péče obou partnerů je ale manželský svazek podmínkou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dítě může být rovněž svěřeno do pěstounské péče svých příbuzných, typická je třeba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pěstounská péče prarodičů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868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l"/>
            <a:r>
              <a:rPr lang="cs-CZ" sz="1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Jak získat dítě do pěstounské péče?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Žádost o zařazení do evidence žadatelů vhodných stát se pěstouny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, přímo na stránkách 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Ministerstva práce a sociálních věcí České republiky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možno také přímo na úřadu obce s rozšířenou působností v místě  trvalého pobytu, anebo v místě trvalého pobytu jednoho z manželů, jedná-li se o společné pěstounství.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obecní úřad následně provede sociální šetření v místě faktického bydliště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potřebná dokumentace - zpráva o zdravotním stavu, majetkových poměrech atd. a pak žádost, postoupena příslušnému krajskému úřadu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posuzování krajským úřadem, který zajistí psychologické vyšetření (psychotesty) a posouzení žádosti posudkovým lékařem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posuzuje se bude charakteristika osobnosti pěstouna, jeho psychický a zdravotní stav s ohledem na předpoklad k výchově dítěte, motivace k pěstounství, kvalita vztahů a stabilita rodinného prostředí a postoj ostatních členů rodiny.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následují 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přípravné kurzy na přijetí dítěte do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stejně jako krajský úřad eviduje uchazeče o pěstounství, vede také seznam dětí, jejichž situace svěření do náhradní rodinné péče vyžaduje - v</a:t>
            </a:r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ýběr konkrétní rodiny pak závisí na potřebách dítěte a schopnostech budoucích pěstounů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jakmile je vybraná rodina krajským úřadem oslovena a podrobně seznámena s veškerými potřebnými informacemi týkajícími se dítěte, je jí zprostředkován osobní kontakt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87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Charakteristika dávek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PP je institutem rodinného práva, upravuje ho zákon: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 sociálně-právní ochraně dětí č. 359/1999; 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Občanský zákoník č. 89/2012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dávky PP jsou dávky netestované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opakující se: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odměna pěstouna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jednorázové: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dítěte,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příspěvek na zakoupení motorového vozidla</a:t>
            </a:r>
            <a:endParaRPr lang="cs-CZ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vedle toho mohou dítě i pěstoun pobírat i jiné dávky SSP související s péčí o dítě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v případě společné PP náleží dávky jen jednomu z manželů</a:t>
            </a:r>
          </a:p>
          <a:p>
            <a:pPr lvl="0" algn="just"/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obecně mají na dávky PP nárok ti, kteří pečují o svěřené dítě (v pěstounské péči) a jsou vedeni v  seznamu osob, které mohou vykonávat pěstounskou péči.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pečující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má zrovna v péči nějaké dítě; která je pěstounem, poručníkem nebo osobou, která má zájem stát se pěstounem, bylo-li jí dítě (děti) rozhodnutím soudu dočasně svěřeno do péče před rozhodnutím soudu o svěření dítěte do pěstounské péče, nebo osobou, která má v osobní péči dítě (děti), k němuž nemá vyživovací povinnost, přičemž probíhá soudní řízení o ustanovení této osoby poručníkem dítěte, anebo osobou, která byla do dosažení zletilosti dítěte jeho pěstounem nebo poručníkem</a:t>
            </a:r>
          </a:p>
          <a:p>
            <a:pPr marL="361950" lvl="1" indent="-361950" algn="just">
              <a:buSzPct val="45000"/>
              <a:buFont typeface="Wingdings" panose="05000000000000000000" pitchFamily="2" charset="2"/>
              <a:buChar char="v"/>
            </a:pPr>
            <a:r>
              <a:rPr lang="cs-CZ" sz="1600" u="sng" dirty="0">
                <a:latin typeface="Verdana" panose="020B0604030504040204" pitchFamily="34" charset="0"/>
                <a:ea typeface="Verdana" panose="020B0604030504040204" pitchFamily="34" charset="0"/>
              </a:rPr>
              <a:t>osoba v evidenci 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je pěstoun, který dokončil přípravu a krajský úřad jej zařadil jako osobu vhodnou stát se pěstounem na přechodnou dobu.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0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318052"/>
            <a:ext cx="10701865" cy="6341165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 algn="just"/>
            <a:r>
              <a:rPr lang="cs-CZ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na úhradu potřeb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stát se touto dávkou podílí na krytí nákladů na dítě svěřené do PP 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nárok má nezletilé nezaopatřené dítě, které je svěřené do pěstounské péče (na dávku je nárok i po dosažení zletilosti, ale pouze za předpokladu, že se i nadále jedná o nezaopatřené dítě, které sdílí s osobou pečující domácnost)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příspěvek se vyplácí osobě pečující, po dosažení zletilosti dítěte pak tomuto dítěti; (pokud toto dítě souhlasí, i nadále může dávky pobírat pečující osoba; spousta dětí je přesvědčená o tom, že jednou je jim 18 let a celá částka patří jim, ale pokud osoba pečující souhlasí a začne vyjmenovávat, na co všechno je v tom případě potřeba přispět, děti se většinou své touhy po penězích vzdávají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dávka nahrazující dítěti výživné, na které má za normálních okolností nárok vůči svým rodičům; v daném případě však nárok na výživné přechází na stát jako kompenzace za vyplácený příspěvek; biologičtí rodiče se nemůžou zprostit vyživovací povinnosti - jsou povinni poukazovat soudem stanovené částky výživného příslušnému orgánu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požívá – </a:t>
            </a:r>
            <a:r>
              <a:rPr lang="cs-CZ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li</a:t>
            </a: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 dítě důchod z důchodového pojištění, náleží příspěvek jen v případě, že je vyšší a to ve výši rozdílu mezi tímto příspěvkem a  důchodem</a:t>
            </a:r>
          </a:p>
          <a:p>
            <a:pPr lvl="0" algn="just"/>
            <a:r>
              <a:rPr lang="cs-CZ" sz="1600" b="1" dirty="0">
                <a:latin typeface="Verdana" panose="020B0604030504040204" pitchFamily="34" charset="0"/>
                <a:ea typeface="Verdana" panose="020B0604030504040204" pitchFamily="34" charset="0"/>
              </a:rPr>
              <a:t>Výše příspěvku závisí na věku dítěte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4 950 Kč pro dítě ve věku do 6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6 105 Kč pro dítě ve věku od 6 do 12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6 985 Kč pro dítě ve věku od 12 do 18 let</a:t>
            </a:r>
          </a:p>
          <a:p>
            <a:pPr marL="1079500" lvl="0" indent="-363538" algn="just">
              <a:buFont typeface="Arial" panose="020B0604020202020204" pitchFamily="34" charset="0"/>
              <a:buChar char="•"/>
            </a:pPr>
            <a:r>
              <a:rPr lang="cs-CZ" sz="1600" dirty="0">
                <a:latin typeface="Verdana" panose="020B0604030504040204" pitchFamily="34" charset="0"/>
                <a:ea typeface="Verdana" panose="020B0604030504040204" pitchFamily="34" charset="0"/>
              </a:rPr>
              <a:t>7 260 Kč pro dítě ve věku od 18 do 26 let</a:t>
            </a:r>
          </a:p>
          <a:p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366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00"/>
            </a:gs>
            <a:gs pos="6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>
            <a:extLst>
              <a:ext uri="{FF2B5EF4-FFF2-40B4-BE49-F238E27FC236}">
                <a16:creationId xmlns:a16="http://schemas.microsoft.com/office/drawing/2014/main" id="{8E3BF3B1-79FE-41BB-9125-80BA11C97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07" y="178904"/>
            <a:ext cx="10701865" cy="6679096"/>
          </a:xfrm>
          <a:gradFill>
            <a:gsLst>
              <a:gs pos="0">
                <a:srgbClr val="FF9900"/>
              </a:gs>
              <a:gs pos="6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40000" lnSpcReduction="20000"/>
          </a:bodyPr>
          <a:lstStyle/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Jde-li o dítě, které je podle zákona č. 108/2006 Sb., o sociálních službách, </a:t>
            </a:r>
            <a:r>
              <a:rPr lang="cs-CZ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osobou závislou na pomoci jiné fyzické osoby, činí příspěvek na úhradu potřeb dítěte:</a:t>
            </a:r>
          </a:p>
          <a:p>
            <a:pPr lvl="0" algn="just"/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               	 		stupeň závislosti I    stupeň závislosti II    stupeň závislosti III  stupeň závislosti IV   </a:t>
            </a:r>
          </a:p>
          <a:p>
            <a:pPr lvl="0" algn="just">
              <a:buSzPct val="45000"/>
            </a:pPr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	do 6 let</a:t>
            </a:r>
            <a:r>
              <a:rPr lang="cs-CZ" sz="3400" dirty="0">
                <a:latin typeface="Verdana" panose="020B0604030504040204" pitchFamily="34" charset="0"/>
                <a:ea typeface="Verdana" panose="020B0604030504040204" pitchFamily="34" charset="0"/>
              </a:rPr>
              <a:t>			5 115 Kč		6 105 Kč		6 490 Kč		7 040 Kč</a:t>
            </a:r>
          </a:p>
          <a:p>
            <a:pPr lvl="0" algn="just">
              <a:buSzPct val="45000"/>
            </a:pPr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	6 - 12 let	</a:t>
            </a:r>
            <a:r>
              <a:rPr lang="cs-CZ" sz="3400" dirty="0">
                <a:latin typeface="Verdana" panose="020B0604030504040204" pitchFamily="34" charset="0"/>
                <a:ea typeface="Verdana" panose="020B0604030504040204" pitchFamily="34" charset="0"/>
              </a:rPr>
              <a:t>		6 215 Kč		7 480 Kč		7 975 Kč		8 635 Kč</a:t>
            </a:r>
          </a:p>
          <a:p>
            <a:pPr lvl="0" algn="just">
              <a:buSzPct val="45000"/>
            </a:pPr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	12 - 18 let</a:t>
            </a:r>
            <a:r>
              <a:rPr lang="cs-CZ" sz="3400" dirty="0">
                <a:latin typeface="Verdana" panose="020B0604030504040204" pitchFamily="34" charset="0"/>
                <a:ea typeface="Verdana" panose="020B0604030504040204" pitchFamily="34" charset="0"/>
              </a:rPr>
              <a:t>		7 095 Kč		8 580 Kč		9 130 Kč		9 570 Kč</a:t>
            </a:r>
          </a:p>
          <a:p>
            <a:pPr lvl="0" algn="just">
              <a:buSzPct val="45000"/>
            </a:pPr>
            <a:r>
              <a:rPr lang="cs-CZ" sz="3400" b="1" dirty="0">
                <a:latin typeface="Verdana" panose="020B0604030504040204" pitchFamily="34" charset="0"/>
                <a:ea typeface="Verdana" panose="020B0604030504040204" pitchFamily="34" charset="0"/>
              </a:rPr>
              <a:t>	18 - 26 let</a:t>
            </a:r>
            <a:r>
              <a:rPr lang="cs-CZ" sz="3400" dirty="0">
                <a:latin typeface="Verdana" panose="020B0604030504040204" pitchFamily="34" charset="0"/>
                <a:ea typeface="Verdana" panose="020B0604030504040204" pitchFamily="34" charset="0"/>
              </a:rPr>
              <a:t>		7 425 Kč		8 910 Kč		9 460 Kč		9 900 Kč</a:t>
            </a:r>
          </a:p>
          <a:p>
            <a:pPr algn="just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ukončení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 dítě, které bylo v pěstounské péči, dosáhlo zletilosti a bylo mu ukončeno vyplácení příspěvku na úhradu potřeb dítěte v pěstounské péči; výše příspěvku je 25 000 Kč (ne každé dítě jej však obdrží v plné výši – pokud je dítě bezproblémové, dostává celý příspěvek; problémovým dětem se vyplácí polovina nebo méně)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na výplatu d</a:t>
            </a:r>
            <a:r>
              <a:rPr lang="cs-CZ" sz="3400" dirty="0">
                <a:latin typeface="Verdana" panose="020B0604030504040204" pitchFamily="34" charset="0"/>
                <a:ea typeface="Verdana" panose="020B0604030504040204" pitchFamily="34" charset="0"/>
              </a:rPr>
              <a:t>ávky zaniká uplynutím 1 roku ode dne, od kterého dávka náleží, nebyl-li nárok v této lhůtě uplatněn.</a:t>
            </a:r>
          </a:p>
          <a:p>
            <a:pPr algn="just"/>
            <a:r>
              <a:rPr lang="cs-CZ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Příspěvek při převzetí dítěte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nárok má osoba pečující (pěstoun), která převzala dítě do pěstounské péče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slouží k úhradě mimořádných nákladů vzniklých pěstounovi v souvislosti s převzetím dítěte do PP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poznámka: hodně lidí si myslí, že částka je příliš vysoká, ale často se stává, že dítě přijde do rodiny pěstouna „nahé“ - pokud počítáme vybavení na zimu (boty, svetry, bundy, kalhoty, případně lyže, lyžáky atd.), dostáváme se k částce vyšší, než je 10 000 Kč; stejná situace nastává na jaře, v létě apod.; další výdaje, školní taška, batoh, mobil, počítač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výše jednorázového příspěvku při převzetí dítěte činí, jde-li o dítě ve věku: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do 6 let = 8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6 let do 12 let = 9  000  Kč</a:t>
            </a:r>
          </a:p>
          <a:p>
            <a:pPr lvl="5" algn="just">
              <a:buSzPct val="45000"/>
              <a:buFont typeface="Arial" panose="020B0604020202020204" pitchFamily="34" charset="0"/>
              <a:buChar char="•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od 12 let do 18 let = 10  000  Kč</a:t>
            </a: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4000" dirty="0">
                <a:latin typeface="Verdana" panose="020B0604030504040204" pitchFamily="34" charset="0"/>
                <a:ea typeface="Verdana" panose="020B0604030504040204" pitchFamily="34" charset="0"/>
              </a:rPr>
              <a:t>Profesionální pěstouni tento příspěvek nedostávají.</a:t>
            </a: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sz="23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23854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3511</Words>
  <Application>Microsoft Office PowerPoint</Application>
  <PresentationFormat>Širokoúhlá obrazovka</PresentationFormat>
  <Paragraphs>246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Lohit Hindi</vt:lpstr>
      <vt:lpstr>StarSymbol</vt:lpstr>
      <vt:lpstr>Verdana</vt:lpstr>
      <vt:lpstr>Wingdings</vt:lpstr>
      <vt:lpstr>Motiv Office</vt:lpstr>
      <vt:lpstr>  13. IV. těžiště sociální pomoci - dávky pěstounské péče</vt:lpstr>
      <vt:lpstr>       Sociálně právní ochrana dětí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     Kontrolní 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Vymezení sociálního zabezpečení jako součásti sociální politiky</dc:title>
  <dc:creator>Trbola Robert</dc:creator>
  <cp:lastModifiedBy>Trbola Robert</cp:lastModifiedBy>
  <cp:revision>144</cp:revision>
  <cp:lastPrinted>2021-02-26T09:12:01Z</cp:lastPrinted>
  <dcterms:created xsi:type="dcterms:W3CDTF">2021-02-09T14:44:12Z</dcterms:created>
  <dcterms:modified xsi:type="dcterms:W3CDTF">2021-04-23T15:07:23Z</dcterms:modified>
</cp:coreProperties>
</file>