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5" r:id="rId4"/>
    <p:sldId id="288" r:id="rId5"/>
    <p:sldId id="289" r:id="rId6"/>
    <p:sldId id="286" r:id="rId7"/>
    <p:sldId id="264" r:id="rId8"/>
    <p:sldId id="287" r:id="rId9"/>
    <p:sldId id="285" r:id="rId10"/>
    <p:sldId id="259" r:id="rId11"/>
    <p:sldId id="262" r:id="rId12"/>
    <p:sldId id="272" r:id="rId13"/>
    <p:sldId id="263" r:id="rId14"/>
    <p:sldId id="290" r:id="rId15"/>
    <p:sldId id="267" r:id="rId16"/>
    <p:sldId id="291" r:id="rId17"/>
    <p:sldId id="292" r:id="rId18"/>
    <p:sldId id="274" r:id="rId19"/>
    <p:sldId id="275" r:id="rId20"/>
    <p:sldId id="276" r:id="rId21"/>
    <p:sldId id="293" r:id="rId22"/>
    <p:sldId id="294" r:id="rId23"/>
    <p:sldId id="269" r:id="rId24"/>
    <p:sldId id="270" r:id="rId25"/>
    <p:sldId id="295" r:id="rId26"/>
    <p:sldId id="296" r:id="rId27"/>
    <p:sldId id="271" r:id="rId28"/>
    <p:sldId id="277" r:id="rId29"/>
    <p:sldId id="284" r:id="rId30"/>
  </p:sldIdLst>
  <p:sldSz cx="12192000" cy="6858000"/>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3" autoAdjust="0"/>
    <p:restoredTop sz="94660"/>
  </p:normalViewPr>
  <p:slideViewPr>
    <p:cSldViewPr snapToGrid="0">
      <p:cViewPr varScale="1">
        <p:scale>
          <a:sx n="64" d="100"/>
          <a:sy n="64" d="100"/>
        </p:scale>
        <p:origin x="60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03D3E15-28F0-45C4-B52E-2D1A3F686ADB}"/>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74CF9B30-4677-4667-B16C-3B9B68D8028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9558FD79-10E9-4F39-8DCA-E3CE0697F860}"/>
              </a:ext>
            </a:extLst>
          </p:cNvPr>
          <p:cNvSpPr>
            <a:spLocks noGrp="1"/>
          </p:cNvSpPr>
          <p:nvPr>
            <p:ph type="dt" sz="half" idx="10"/>
          </p:nvPr>
        </p:nvSpPr>
        <p:spPr/>
        <p:txBody>
          <a:bodyPr/>
          <a:lstStyle/>
          <a:p>
            <a:fld id="{B0F45ADF-8045-4030-A5EC-A13972C3E94B}" type="datetimeFigureOut">
              <a:rPr lang="cs-CZ" smtClean="0"/>
              <a:t>23.03.2021</a:t>
            </a:fld>
            <a:endParaRPr lang="cs-CZ"/>
          </a:p>
        </p:txBody>
      </p:sp>
      <p:sp>
        <p:nvSpPr>
          <p:cNvPr id="5" name="Zástupný symbol pro zápatí 4">
            <a:extLst>
              <a:ext uri="{FF2B5EF4-FFF2-40B4-BE49-F238E27FC236}">
                <a16:creationId xmlns:a16="http://schemas.microsoft.com/office/drawing/2014/main" id="{78F8D426-D0E7-4995-A88A-550217BFAD01}"/>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D0CD7257-E49A-4A6F-97C3-74CDEA0EC511}"/>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13285333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037F84D-022A-4FD4-BC5F-89112F3A1E58}"/>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62D32F09-3C0B-4E40-AA83-3442B88928B9}"/>
              </a:ext>
            </a:extLst>
          </p:cNvPr>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D6D140F4-1EC7-4E08-943C-45E4E12DC8B4}"/>
              </a:ext>
            </a:extLst>
          </p:cNvPr>
          <p:cNvSpPr>
            <a:spLocks noGrp="1"/>
          </p:cNvSpPr>
          <p:nvPr>
            <p:ph type="dt" sz="half" idx="10"/>
          </p:nvPr>
        </p:nvSpPr>
        <p:spPr/>
        <p:txBody>
          <a:bodyPr/>
          <a:lstStyle/>
          <a:p>
            <a:fld id="{B0F45ADF-8045-4030-A5EC-A13972C3E94B}" type="datetimeFigureOut">
              <a:rPr lang="cs-CZ" smtClean="0"/>
              <a:t>23.03.2021</a:t>
            </a:fld>
            <a:endParaRPr lang="cs-CZ"/>
          </a:p>
        </p:txBody>
      </p:sp>
      <p:sp>
        <p:nvSpPr>
          <p:cNvPr id="5" name="Zástupný symbol pro zápatí 4">
            <a:extLst>
              <a:ext uri="{FF2B5EF4-FFF2-40B4-BE49-F238E27FC236}">
                <a16:creationId xmlns:a16="http://schemas.microsoft.com/office/drawing/2014/main" id="{B91A198E-2C51-42D0-B59E-570571D56AA0}"/>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A1C74F0F-1E25-44E9-9766-F697A58F6B14}"/>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20441857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D76089B1-02C6-40CF-B05E-236C47E680BB}"/>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8683F432-A670-4319-ABC5-F7CB8D4D192E}"/>
              </a:ext>
            </a:extLst>
          </p:cNvPr>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80CE75AB-716D-41AD-A0E1-5221145EC593}"/>
              </a:ext>
            </a:extLst>
          </p:cNvPr>
          <p:cNvSpPr>
            <a:spLocks noGrp="1"/>
          </p:cNvSpPr>
          <p:nvPr>
            <p:ph type="dt" sz="half" idx="10"/>
          </p:nvPr>
        </p:nvSpPr>
        <p:spPr/>
        <p:txBody>
          <a:bodyPr/>
          <a:lstStyle/>
          <a:p>
            <a:fld id="{B0F45ADF-8045-4030-A5EC-A13972C3E94B}" type="datetimeFigureOut">
              <a:rPr lang="cs-CZ" smtClean="0"/>
              <a:t>23.03.2021</a:t>
            </a:fld>
            <a:endParaRPr lang="cs-CZ"/>
          </a:p>
        </p:txBody>
      </p:sp>
      <p:sp>
        <p:nvSpPr>
          <p:cNvPr id="5" name="Zástupný symbol pro zápatí 4">
            <a:extLst>
              <a:ext uri="{FF2B5EF4-FFF2-40B4-BE49-F238E27FC236}">
                <a16:creationId xmlns:a16="http://schemas.microsoft.com/office/drawing/2014/main" id="{25C1D131-270C-4E71-9CEC-C2563C29B769}"/>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EE566F20-806F-4540-AC69-E299FE9E36A9}"/>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25917515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DC8A612-9E6C-4004-86C3-78E3B33E2422}"/>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49BA1003-C142-4351-9C8B-F2DDF347C506}"/>
              </a:ext>
            </a:extLst>
          </p:cNvPr>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97092D24-D0D1-4FF3-80BA-C2209C771EB4}"/>
              </a:ext>
            </a:extLst>
          </p:cNvPr>
          <p:cNvSpPr>
            <a:spLocks noGrp="1"/>
          </p:cNvSpPr>
          <p:nvPr>
            <p:ph type="dt" sz="half" idx="10"/>
          </p:nvPr>
        </p:nvSpPr>
        <p:spPr/>
        <p:txBody>
          <a:bodyPr/>
          <a:lstStyle/>
          <a:p>
            <a:fld id="{B0F45ADF-8045-4030-A5EC-A13972C3E94B}" type="datetimeFigureOut">
              <a:rPr lang="cs-CZ" smtClean="0"/>
              <a:t>23.03.2021</a:t>
            </a:fld>
            <a:endParaRPr lang="cs-CZ"/>
          </a:p>
        </p:txBody>
      </p:sp>
      <p:sp>
        <p:nvSpPr>
          <p:cNvPr id="5" name="Zástupný symbol pro zápatí 4">
            <a:extLst>
              <a:ext uri="{FF2B5EF4-FFF2-40B4-BE49-F238E27FC236}">
                <a16:creationId xmlns:a16="http://schemas.microsoft.com/office/drawing/2014/main" id="{6CB67C91-29B7-4A5B-A55A-2839F3493F1C}"/>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6B093294-968A-40D0-A0D1-99B449415856}"/>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8768167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4813778-1FA0-49C8-8160-9E75CE6C5FCA}"/>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a:extLst>
              <a:ext uri="{FF2B5EF4-FFF2-40B4-BE49-F238E27FC236}">
                <a16:creationId xmlns:a16="http://schemas.microsoft.com/office/drawing/2014/main" id="{566A2888-75BB-4A2F-A353-36F58FD0141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a:extLst>
              <a:ext uri="{FF2B5EF4-FFF2-40B4-BE49-F238E27FC236}">
                <a16:creationId xmlns:a16="http://schemas.microsoft.com/office/drawing/2014/main" id="{503E9D2A-6471-4AC6-A12C-CB2A8F0D1B58}"/>
              </a:ext>
            </a:extLst>
          </p:cNvPr>
          <p:cNvSpPr>
            <a:spLocks noGrp="1"/>
          </p:cNvSpPr>
          <p:nvPr>
            <p:ph type="dt" sz="half" idx="10"/>
          </p:nvPr>
        </p:nvSpPr>
        <p:spPr/>
        <p:txBody>
          <a:bodyPr/>
          <a:lstStyle/>
          <a:p>
            <a:fld id="{B0F45ADF-8045-4030-A5EC-A13972C3E94B}" type="datetimeFigureOut">
              <a:rPr lang="cs-CZ" smtClean="0"/>
              <a:t>23.03.2021</a:t>
            </a:fld>
            <a:endParaRPr lang="cs-CZ"/>
          </a:p>
        </p:txBody>
      </p:sp>
      <p:sp>
        <p:nvSpPr>
          <p:cNvPr id="5" name="Zástupný symbol pro zápatí 4">
            <a:extLst>
              <a:ext uri="{FF2B5EF4-FFF2-40B4-BE49-F238E27FC236}">
                <a16:creationId xmlns:a16="http://schemas.microsoft.com/office/drawing/2014/main" id="{C6C961CE-7715-4604-BE8E-547BBFCDEB96}"/>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E64A80F1-32B9-4F7B-B1EC-4F7CF9A374F1}"/>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768851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D96D294-55C7-4965-A12A-6C8CDB605FB7}"/>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9117DA77-E760-49AD-BAAA-79CC5C3E4617}"/>
              </a:ext>
            </a:extLst>
          </p:cNvPr>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a:extLst>
              <a:ext uri="{FF2B5EF4-FFF2-40B4-BE49-F238E27FC236}">
                <a16:creationId xmlns:a16="http://schemas.microsoft.com/office/drawing/2014/main" id="{44781620-2D61-47A2-B4A3-9EFBA3F9F64A}"/>
              </a:ext>
            </a:extLst>
          </p:cNvPr>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5976F30A-A3FE-4BA7-AEFD-1C04A5AD39F6}"/>
              </a:ext>
            </a:extLst>
          </p:cNvPr>
          <p:cNvSpPr>
            <a:spLocks noGrp="1"/>
          </p:cNvSpPr>
          <p:nvPr>
            <p:ph type="dt" sz="half" idx="10"/>
          </p:nvPr>
        </p:nvSpPr>
        <p:spPr/>
        <p:txBody>
          <a:bodyPr/>
          <a:lstStyle/>
          <a:p>
            <a:fld id="{B0F45ADF-8045-4030-A5EC-A13972C3E94B}" type="datetimeFigureOut">
              <a:rPr lang="cs-CZ" smtClean="0"/>
              <a:t>23.03.2021</a:t>
            </a:fld>
            <a:endParaRPr lang="cs-CZ"/>
          </a:p>
        </p:txBody>
      </p:sp>
      <p:sp>
        <p:nvSpPr>
          <p:cNvPr id="6" name="Zástupný symbol pro zápatí 5">
            <a:extLst>
              <a:ext uri="{FF2B5EF4-FFF2-40B4-BE49-F238E27FC236}">
                <a16:creationId xmlns:a16="http://schemas.microsoft.com/office/drawing/2014/main" id="{C6F107B2-F0C9-4E37-9A54-4AA4F9595DAA}"/>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7006280E-1221-43CF-9769-B73FDA5590EE}"/>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2219756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EA6A1BB-A700-486B-9F44-8A331F8C8B68}"/>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a:extLst>
              <a:ext uri="{FF2B5EF4-FFF2-40B4-BE49-F238E27FC236}">
                <a16:creationId xmlns:a16="http://schemas.microsoft.com/office/drawing/2014/main" id="{BFC439DC-380F-4563-8125-65F9089BD8F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a:extLst>
              <a:ext uri="{FF2B5EF4-FFF2-40B4-BE49-F238E27FC236}">
                <a16:creationId xmlns:a16="http://schemas.microsoft.com/office/drawing/2014/main" id="{3B7D5363-FC6C-4EFC-9100-0C73D2291708}"/>
              </a:ext>
            </a:extLst>
          </p:cNvPr>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a:extLst>
              <a:ext uri="{FF2B5EF4-FFF2-40B4-BE49-F238E27FC236}">
                <a16:creationId xmlns:a16="http://schemas.microsoft.com/office/drawing/2014/main" id="{A1342567-D4E4-42C6-810C-85442B9825F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a:extLst>
              <a:ext uri="{FF2B5EF4-FFF2-40B4-BE49-F238E27FC236}">
                <a16:creationId xmlns:a16="http://schemas.microsoft.com/office/drawing/2014/main" id="{078ADC77-5421-4348-A4F5-241316C25B18}"/>
              </a:ext>
            </a:extLst>
          </p:cNvPr>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6F2D0215-0320-4907-82BF-5CB7A26C9F2F}"/>
              </a:ext>
            </a:extLst>
          </p:cNvPr>
          <p:cNvSpPr>
            <a:spLocks noGrp="1"/>
          </p:cNvSpPr>
          <p:nvPr>
            <p:ph type="dt" sz="half" idx="10"/>
          </p:nvPr>
        </p:nvSpPr>
        <p:spPr/>
        <p:txBody>
          <a:bodyPr/>
          <a:lstStyle/>
          <a:p>
            <a:fld id="{B0F45ADF-8045-4030-A5EC-A13972C3E94B}" type="datetimeFigureOut">
              <a:rPr lang="cs-CZ" smtClean="0"/>
              <a:t>23.03.2021</a:t>
            </a:fld>
            <a:endParaRPr lang="cs-CZ"/>
          </a:p>
        </p:txBody>
      </p:sp>
      <p:sp>
        <p:nvSpPr>
          <p:cNvPr id="8" name="Zástupný symbol pro zápatí 7">
            <a:extLst>
              <a:ext uri="{FF2B5EF4-FFF2-40B4-BE49-F238E27FC236}">
                <a16:creationId xmlns:a16="http://schemas.microsoft.com/office/drawing/2014/main" id="{A25E7D92-4AFC-4E40-A7B2-F9D2E454BDE0}"/>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CC315384-89D6-4CE1-B3DE-05F729C39EC3}"/>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31175465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EC12CA9-A093-4260-AB0B-9A9AC1AF255C}"/>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CC9BA157-C6E3-4D4E-81C9-6FCDAC10B7ED}"/>
              </a:ext>
            </a:extLst>
          </p:cNvPr>
          <p:cNvSpPr>
            <a:spLocks noGrp="1"/>
          </p:cNvSpPr>
          <p:nvPr>
            <p:ph type="dt" sz="half" idx="10"/>
          </p:nvPr>
        </p:nvSpPr>
        <p:spPr/>
        <p:txBody>
          <a:bodyPr/>
          <a:lstStyle/>
          <a:p>
            <a:fld id="{B0F45ADF-8045-4030-A5EC-A13972C3E94B}" type="datetimeFigureOut">
              <a:rPr lang="cs-CZ" smtClean="0"/>
              <a:t>23.03.2021</a:t>
            </a:fld>
            <a:endParaRPr lang="cs-CZ"/>
          </a:p>
        </p:txBody>
      </p:sp>
      <p:sp>
        <p:nvSpPr>
          <p:cNvPr id="4" name="Zástupný symbol pro zápatí 3">
            <a:extLst>
              <a:ext uri="{FF2B5EF4-FFF2-40B4-BE49-F238E27FC236}">
                <a16:creationId xmlns:a16="http://schemas.microsoft.com/office/drawing/2014/main" id="{85F77743-7D2B-40D1-A34D-A77E52E7CE1F}"/>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537E4122-E5FC-4C8F-9840-DF4D3263B641}"/>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42428126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B49B1DCE-E639-4E72-968F-89D8C6A8DED8}"/>
              </a:ext>
            </a:extLst>
          </p:cNvPr>
          <p:cNvSpPr>
            <a:spLocks noGrp="1"/>
          </p:cNvSpPr>
          <p:nvPr>
            <p:ph type="dt" sz="half" idx="10"/>
          </p:nvPr>
        </p:nvSpPr>
        <p:spPr/>
        <p:txBody>
          <a:bodyPr/>
          <a:lstStyle/>
          <a:p>
            <a:fld id="{B0F45ADF-8045-4030-A5EC-A13972C3E94B}" type="datetimeFigureOut">
              <a:rPr lang="cs-CZ" smtClean="0"/>
              <a:t>23.03.2021</a:t>
            </a:fld>
            <a:endParaRPr lang="cs-CZ"/>
          </a:p>
        </p:txBody>
      </p:sp>
      <p:sp>
        <p:nvSpPr>
          <p:cNvPr id="3" name="Zástupný symbol pro zápatí 2">
            <a:extLst>
              <a:ext uri="{FF2B5EF4-FFF2-40B4-BE49-F238E27FC236}">
                <a16:creationId xmlns:a16="http://schemas.microsoft.com/office/drawing/2014/main" id="{FC5DF3AF-E9A7-4C42-8320-48B60E0DA80B}"/>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9051120D-9B9B-468F-A3FD-2AB4B36300D3}"/>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5636814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7EE7BEA-0853-4010-86A4-662F5715705F}"/>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a:extLst>
              <a:ext uri="{FF2B5EF4-FFF2-40B4-BE49-F238E27FC236}">
                <a16:creationId xmlns:a16="http://schemas.microsoft.com/office/drawing/2014/main" id="{C8C3C6D6-A06E-42F7-8493-19CC72D52DC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a:extLst>
              <a:ext uri="{FF2B5EF4-FFF2-40B4-BE49-F238E27FC236}">
                <a16:creationId xmlns:a16="http://schemas.microsoft.com/office/drawing/2014/main" id="{D6F07C9A-7B3D-4E83-8493-6A32571384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1680C4D4-D6C5-4EA5-9CA6-3FA17FEE6733}"/>
              </a:ext>
            </a:extLst>
          </p:cNvPr>
          <p:cNvSpPr>
            <a:spLocks noGrp="1"/>
          </p:cNvSpPr>
          <p:nvPr>
            <p:ph type="dt" sz="half" idx="10"/>
          </p:nvPr>
        </p:nvSpPr>
        <p:spPr/>
        <p:txBody>
          <a:bodyPr/>
          <a:lstStyle/>
          <a:p>
            <a:fld id="{B0F45ADF-8045-4030-A5EC-A13972C3E94B}" type="datetimeFigureOut">
              <a:rPr lang="cs-CZ" smtClean="0"/>
              <a:t>23.03.2021</a:t>
            </a:fld>
            <a:endParaRPr lang="cs-CZ"/>
          </a:p>
        </p:txBody>
      </p:sp>
      <p:sp>
        <p:nvSpPr>
          <p:cNvPr id="6" name="Zástupný symbol pro zápatí 5">
            <a:extLst>
              <a:ext uri="{FF2B5EF4-FFF2-40B4-BE49-F238E27FC236}">
                <a16:creationId xmlns:a16="http://schemas.microsoft.com/office/drawing/2014/main" id="{2BC5DFF3-5E56-45CE-B05B-060186A15BC0}"/>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8DE913F3-DB8D-418A-BA2A-EDA041F3B40F}"/>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34117812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4A25A9C-25FD-4320-A071-D91027001A45}"/>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89B318CB-9BE2-442A-BABD-E042911E675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a:extLst>
              <a:ext uri="{FF2B5EF4-FFF2-40B4-BE49-F238E27FC236}">
                <a16:creationId xmlns:a16="http://schemas.microsoft.com/office/drawing/2014/main" id="{F13D3DE1-A552-4C73-9F82-12F5ACED8D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4E964251-CEC1-4C06-9A96-A8CBF2BDEA2A}"/>
              </a:ext>
            </a:extLst>
          </p:cNvPr>
          <p:cNvSpPr>
            <a:spLocks noGrp="1"/>
          </p:cNvSpPr>
          <p:nvPr>
            <p:ph type="dt" sz="half" idx="10"/>
          </p:nvPr>
        </p:nvSpPr>
        <p:spPr/>
        <p:txBody>
          <a:bodyPr/>
          <a:lstStyle/>
          <a:p>
            <a:fld id="{B0F45ADF-8045-4030-A5EC-A13972C3E94B}" type="datetimeFigureOut">
              <a:rPr lang="cs-CZ" smtClean="0"/>
              <a:t>23.03.2021</a:t>
            </a:fld>
            <a:endParaRPr lang="cs-CZ"/>
          </a:p>
        </p:txBody>
      </p:sp>
      <p:sp>
        <p:nvSpPr>
          <p:cNvPr id="6" name="Zástupný symbol pro zápatí 5">
            <a:extLst>
              <a:ext uri="{FF2B5EF4-FFF2-40B4-BE49-F238E27FC236}">
                <a16:creationId xmlns:a16="http://schemas.microsoft.com/office/drawing/2014/main" id="{5F1A9DCD-F934-410C-8BDA-7FA025DA2D0E}"/>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9CB20C66-9AC2-4B7C-9F1A-4E6F80414841}"/>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42414278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41B6DAC2-2A3D-4E61-A325-4B6991EDA2B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a:extLst>
              <a:ext uri="{FF2B5EF4-FFF2-40B4-BE49-F238E27FC236}">
                <a16:creationId xmlns:a16="http://schemas.microsoft.com/office/drawing/2014/main" id="{3B5CF3E5-B233-4727-84BA-DFB36D3D38E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48F401C5-6F42-495F-92DF-C156D42368D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F45ADF-8045-4030-A5EC-A13972C3E94B}" type="datetimeFigureOut">
              <a:rPr lang="cs-CZ" smtClean="0"/>
              <a:t>23.03.2021</a:t>
            </a:fld>
            <a:endParaRPr lang="cs-CZ"/>
          </a:p>
        </p:txBody>
      </p:sp>
      <p:sp>
        <p:nvSpPr>
          <p:cNvPr id="5" name="Zástupný symbol pro zápatí 4">
            <a:extLst>
              <a:ext uri="{FF2B5EF4-FFF2-40B4-BE49-F238E27FC236}">
                <a16:creationId xmlns:a16="http://schemas.microsoft.com/office/drawing/2014/main" id="{D2CF1871-1396-44D8-BC51-5F786C12E42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578BD248-8F44-42A6-9FC1-5672844F673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727491-25A3-40A9-A24F-E6F191689982}" type="slidenum">
              <a:rPr lang="cs-CZ" smtClean="0"/>
              <a:t>‹#›</a:t>
            </a:fld>
            <a:endParaRPr lang="cs-CZ"/>
          </a:p>
        </p:txBody>
      </p:sp>
    </p:spTree>
    <p:extLst>
      <p:ext uri="{BB962C8B-B14F-4D97-AF65-F5344CB8AC3E}">
        <p14:creationId xmlns:p14="http://schemas.microsoft.com/office/powerpoint/2010/main" val="12631571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hyperlink" Target="https://www.finance.cz/duchody-a-davky/kalkulacky-a-aplikace/porovnani-predcasneho-duchodu/"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hyperlink" Target="https://www.naseduchody.cz/invalidni-duchod.html" TargetMode="Externa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1524000" y="2119744"/>
            <a:ext cx="9144000" cy="2903517"/>
          </a:xfrm>
        </p:spPr>
        <p:txBody>
          <a:bodyPr>
            <a:normAutofit fontScale="90000"/>
          </a:bodyPr>
          <a:lstStyle/>
          <a:p>
            <a:br>
              <a:rPr lang="cs-CZ" dirty="0"/>
            </a:br>
            <a:br>
              <a:rPr lang="cs-CZ" dirty="0"/>
            </a:br>
            <a:r>
              <a:rPr lang="cs-CZ"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6. S</a:t>
            </a:r>
            <a:r>
              <a:rPr lang="en-US" sz="5300" b="1" dirty="0" err="1">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ociální</a:t>
            </a:r>
            <a:r>
              <a:rPr lang="en-US"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 </a:t>
            </a:r>
            <a:r>
              <a:rPr lang="en-US" sz="5300" b="1" dirty="0" err="1">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pojištění</a:t>
            </a:r>
            <a:r>
              <a:rPr lang="en-US"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 – </a:t>
            </a:r>
            <a:r>
              <a:rPr lang="cs-CZ"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důchodové</a:t>
            </a:r>
            <a:r>
              <a:rPr lang="en-US"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 </a:t>
            </a:r>
            <a:r>
              <a:rPr lang="en-US" sz="5300" b="1" dirty="0" err="1">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pojištění</a:t>
            </a:r>
            <a:r>
              <a:rPr lang="en-US"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 </a:t>
            </a:r>
            <a:br>
              <a:rPr lang="cs-CZ"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endParaRPr lang="cs-CZ"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sp>
        <p:nvSpPr>
          <p:cNvPr id="3" name="Podnadpis 2">
            <a:extLst>
              <a:ext uri="{FF2B5EF4-FFF2-40B4-BE49-F238E27FC236}">
                <a16:creationId xmlns:a16="http://schemas.microsoft.com/office/drawing/2014/main" id="{B61C188C-CAC0-4A73-85E6-628AD8E4DE7A}"/>
              </a:ext>
            </a:extLst>
          </p:cNvPr>
          <p:cNvSpPr>
            <a:spLocks noGrp="1"/>
          </p:cNvSpPr>
          <p:nvPr>
            <p:ph type="subTitle" idx="1"/>
          </p:nvPr>
        </p:nvSpPr>
        <p:spPr>
          <a:xfrm>
            <a:off x="1524000" y="5621867"/>
            <a:ext cx="9144000" cy="609600"/>
          </a:xfrm>
        </p:spPr>
        <p:txBody>
          <a:bodyPr/>
          <a:lstStyle/>
          <a:p>
            <a:r>
              <a:rPr lang="cs-CZ" dirty="0">
                <a:solidFill>
                  <a:schemeClr val="bg2">
                    <a:lumMod val="50000"/>
                  </a:schemeClr>
                </a:solidFill>
                <a:effectLst>
                  <a:outerShdw blurRad="38100" dist="38100" dir="2700000" algn="tl">
                    <a:srgbClr val="000000">
                      <a:alpha val="43137"/>
                    </a:srgbClr>
                  </a:outerShdw>
                </a:effectLst>
              </a:rPr>
              <a:t>FSS MU – Katedra sociální politiky a sociální práce</a:t>
            </a:r>
          </a:p>
        </p:txBody>
      </p:sp>
      <p:sp>
        <p:nvSpPr>
          <p:cNvPr id="4" name="Obdélník 3">
            <a:extLst>
              <a:ext uri="{FF2B5EF4-FFF2-40B4-BE49-F238E27FC236}">
                <a16:creationId xmlns:a16="http://schemas.microsoft.com/office/drawing/2014/main" id="{71B0CCF0-5CC7-489C-A622-79C11E8754F0}"/>
              </a:ext>
            </a:extLst>
          </p:cNvPr>
          <p:cNvSpPr/>
          <p:nvPr/>
        </p:nvSpPr>
        <p:spPr>
          <a:xfrm>
            <a:off x="2571008" y="877372"/>
            <a:ext cx="7302663" cy="646331"/>
          </a:xfrm>
          <a:prstGeom prst="rect">
            <a:avLst/>
          </a:prstGeo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wrap="square">
            <a:spAutoFit/>
          </a:bodyPr>
          <a:lstStyle/>
          <a:p>
            <a:pPr algn="ctr"/>
            <a:r>
              <a:rPr lang="cs-CZ" sz="36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Sociální zabezpečení</a:t>
            </a:r>
            <a:endParaRPr lang="cs-CZ" sz="3600" dirty="0"/>
          </a:p>
        </p:txBody>
      </p:sp>
    </p:spTree>
    <p:extLst>
      <p:ext uri="{BB962C8B-B14F-4D97-AF65-F5344CB8AC3E}">
        <p14:creationId xmlns:p14="http://schemas.microsoft.com/office/powerpoint/2010/main" val="31919838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219679"/>
            <a:ext cx="10607039" cy="741855"/>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Starobní důchod</a:t>
            </a:r>
            <a:endParaRPr lang="cs-CZ" sz="40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206631"/>
            <a:ext cx="10701865" cy="5324797"/>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92500" lnSpcReduction="10000"/>
          </a:bodyPr>
          <a:lstStyle/>
          <a:p>
            <a:pPr algn="just">
              <a:lnSpc>
                <a:spcPct val="110000"/>
              </a:lnSpc>
              <a:spcBef>
                <a:spcPts val="0"/>
              </a:spcBef>
              <a:spcAft>
                <a:spcPts val="600"/>
              </a:spcAft>
              <a:buFont typeface="Wingdings" panose="05000000000000000000" pitchFamily="2" charset="2"/>
              <a:buChar char="Ø"/>
              <a:defRPr/>
            </a:pPr>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Podmínky nároku</a:t>
            </a:r>
          </a:p>
          <a:p>
            <a:pPr marL="342900" indent="-342900" algn="just">
              <a:lnSpc>
                <a:spcPct val="100000"/>
              </a:lnSpc>
              <a:spcBef>
                <a:spcPct val="0"/>
              </a:spcBef>
              <a:spcAft>
                <a:spcPts val="600"/>
              </a:spcAft>
              <a:buFont typeface="Wingdings" panose="05000000000000000000" pitchFamily="2" charset="2"/>
              <a:buChar char="v"/>
              <a:defRPr/>
            </a:pPr>
            <a:r>
              <a:rPr lang="cs-CZ" altLang="cs-CZ" sz="1700" dirty="0">
                <a:solidFill>
                  <a:srgbClr val="000000"/>
                </a:solidFill>
                <a:latin typeface="Verdana" panose="020B0604030504040204" pitchFamily="34" charset="0"/>
                <a:ea typeface="Verdana" panose="020B0604030504040204" pitchFamily="34" charset="0"/>
                <a:cs typeface="DejaVu Sans"/>
              </a:rPr>
              <a:t>získání potřebné doby pojištění (35 let) a </a:t>
            </a:r>
            <a:endParaRPr lang="cs-CZ" altLang="cs-CZ" sz="1700" dirty="0">
              <a:latin typeface="Verdana" panose="020B0604030504040204" pitchFamily="34" charset="0"/>
              <a:ea typeface="Verdana" panose="020B0604030504040204" pitchFamily="34" charset="0"/>
            </a:endParaRPr>
          </a:p>
          <a:p>
            <a:pPr marL="342900" indent="-342900" algn="just">
              <a:lnSpc>
                <a:spcPct val="100000"/>
              </a:lnSpc>
              <a:spcBef>
                <a:spcPct val="0"/>
              </a:spcBef>
              <a:spcAft>
                <a:spcPts val="600"/>
              </a:spcAft>
              <a:buFont typeface="Wingdings" panose="05000000000000000000" pitchFamily="2" charset="2"/>
              <a:buChar char="v"/>
              <a:defRPr/>
            </a:pPr>
            <a:r>
              <a:rPr lang="cs-CZ" altLang="cs-CZ" sz="1700" dirty="0">
                <a:solidFill>
                  <a:srgbClr val="000000"/>
                </a:solidFill>
                <a:latin typeface="Verdana" panose="020B0604030504040204" pitchFamily="34" charset="0"/>
                <a:ea typeface="Verdana" panose="020B0604030504040204" pitchFamily="34" charset="0"/>
                <a:cs typeface="DejaVu Sans"/>
              </a:rPr>
              <a:t>dosažení určité věkové hranice (tj. věku 65 let)</a:t>
            </a:r>
          </a:p>
          <a:p>
            <a:pPr>
              <a:spcAft>
                <a:spcPts val="600"/>
              </a:spcAft>
              <a:defRPr/>
            </a:pPr>
            <a:r>
              <a:rPr lang="cs-CZ" altLang="cs-CZ" sz="1700" b="1" dirty="0">
                <a:solidFill>
                  <a:srgbClr val="C00000"/>
                </a:solidFill>
                <a:effectLst>
                  <a:outerShdw blurRad="38100" dist="38100" dir="2700000" algn="tl">
                    <a:srgbClr val="FFFFFF"/>
                  </a:outerShdw>
                </a:effectLst>
                <a:latin typeface="Verdana" panose="020B0604030504040204" pitchFamily="34" charset="0"/>
                <a:ea typeface="Verdana" panose="020B0604030504040204" pitchFamily="34" charset="0"/>
                <a:cs typeface="DejaVu Sans"/>
              </a:rPr>
              <a:t>Parametry výpočtu důchodu přiznaných od 1. 1. 2021 </a:t>
            </a:r>
          </a:p>
          <a:p>
            <a:pPr algn="just">
              <a:lnSpc>
                <a:spcPct val="100000"/>
              </a:lnSpc>
              <a:spcBef>
                <a:spcPct val="0"/>
              </a:spcBef>
              <a:spcAft>
                <a:spcPts val="600"/>
              </a:spcAft>
              <a:buFont typeface="Wingdings" pitchFamily="2" charset="2"/>
              <a:buChar char="Ø"/>
              <a:defRPr/>
            </a:pPr>
            <a:r>
              <a:rPr lang="cs-CZ" altLang="cs-CZ" sz="1700" b="1" dirty="0">
                <a:solidFill>
                  <a:srgbClr val="000000"/>
                </a:solidFill>
                <a:latin typeface="Verdana" panose="020B0604030504040204" pitchFamily="34" charset="0"/>
                <a:ea typeface="Verdana" panose="020B0604030504040204" pitchFamily="34" charset="0"/>
                <a:cs typeface="DejaVu Sans"/>
              </a:rPr>
              <a:t>výše </a:t>
            </a:r>
            <a:r>
              <a:rPr lang="cs-CZ" altLang="cs-CZ" sz="1700" b="1" u="sng" dirty="0">
                <a:solidFill>
                  <a:srgbClr val="000000"/>
                </a:solidFill>
                <a:latin typeface="Verdana" panose="020B0604030504040204" pitchFamily="34" charset="0"/>
                <a:ea typeface="Verdana" panose="020B0604030504040204" pitchFamily="34" charset="0"/>
                <a:cs typeface="DejaVu Sans"/>
              </a:rPr>
              <a:t>základní výměry </a:t>
            </a:r>
            <a:r>
              <a:rPr lang="cs-CZ" altLang="cs-CZ" sz="1700" b="1" dirty="0">
                <a:solidFill>
                  <a:srgbClr val="000000"/>
                </a:solidFill>
                <a:latin typeface="Verdana" panose="020B0604030504040204" pitchFamily="34" charset="0"/>
                <a:ea typeface="Verdana" panose="020B0604030504040204" pitchFamily="34" charset="0"/>
                <a:cs typeface="DejaVu Sans"/>
              </a:rPr>
              <a:t>důchodu činí </a:t>
            </a:r>
            <a:r>
              <a:rPr lang="cs-CZ" altLang="cs-CZ" sz="1700" b="1" dirty="0">
                <a:solidFill>
                  <a:srgbClr val="C00000"/>
                </a:solidFill>
                <a:latin typeface="Verdana" panose="020B0604030504040204" pitchFamily="34" charset="0"/>
                <a:ea typeface="Verdana" panose="020B0604030504040204" pitchFamily="34" charset="0"/>
                <a:cs typeface="DejaVu Sans"/>
              </a:rPr>
              <a:t>3 550 Kč </a:t>
            </a:r>
            <a:r>
              <a:rPr lang="cs-CZ" altLang="cs-CZ" sz="1700" dirty="0">
                <a:latin typeface="Verdana" panose="020B0604030504040204" pitchFamily="34" charset="0"/>
                <a:ea typeface="Verdana" panose="020B0604030504040204" pitchFamily="34" charset="0"/>
                <a:cs typeface="DejaVu Sans"/>
              </a:rPr>
              <a:t>(pro rok 2021)</a:t>
            </a:r>
            <a:endParaRPr lang="cs-CZ" altLang="cs-CZ" sz="1700" dirty="0">
              <a:solidFill>
                <a:srgbClr val="000000"/>
              </a:solidFill>
              <a:latin typeface="Verdana" panose="020B0604030504040204" pitchFamily="34" charset="0"/>
              <a:ea typeface="Verdana" panose="020B0604030504040204" pitchFamily="34" charset="0"/>
              <a:cs typeface="DejaVu Sans"/>
            </a:endParaRPr>
          </a:p>
          <a:p>
            <a:pPr algn="just">
              <a:lnSpc>
                <a:spcPct val="100000"/>
              </a:lnSpc>
              <a:spcBef>
                <a:spcPct val="0"/>
              </a:spcBef>
              <a:spcAft>
                <a:spcPts val="600"/>
              </a:spcAft>
              <a:buFont typeface="Wingdings" pitchFamily="2" charset="2"/>
              <a:buChar char="Ø"/>
              <a:defRPr/>
            </a:pPr>
            <a:r>
              <a:rPr lang="cs-CZ" altLang="cs-CZ" sz="1700" dirty="0">
                <a:solidFill>
                  <a:srgbClr val="000000"/>
                </a:solidFill>
                <a:latin typeface="Verdana" panose="020B0604030504040204" pitchFamily="34" charset="0"/>
                <a:ea typeface="Verdana" panose="020B0604030504040204" pitchFamily="34" charset="0"/>
                <a:cs typeface="DejaVu Sans"/>
              </a:rPr>
              <a:t>rozhodné období, za něž se zjišťují výdělky pro výpočet důchodu, zahrnuje roky 1986 až 2020; </a:t>
            </a:r>
          </a:p>
          <a:p>
            <a:pPr algn="just">
              <a:lnSpc>
                <a:spcPct val="100000"/>
              </a:lnSpc>
              <a:spcBef>
                <a:spcPct val="0"/>
              </a:spcBef>
              <a:spcAft>
                <a:spcPts val="600"/>
              </a:spcAft>
              <a:buFont typeface="Wingdings" pitchFamily="2" charset="2"/>
              <a:buChar char="Ø"/>
              <a:defRPr/>
            </a:pPr>
            <a:r>
              <a:rPr lang="cs-CZ" altLang="cs-CZ" sz="1700" dirty="0">
                <a:solidFill>
                  <a:srgbClr val="000000"/>
                </a:solidFill>
                <a:latin typeface="Verdana" panose="020B0604030504040204" pitchFamily="34" charset="0"/>
                <a:ea typeface="Verdana" panose="020B0604030504040204" pitchFamily="34" charset="0"/>
                <a:cs typeface="DejaVu Sans"/>
              </a:rPr>
              <a:t>redukční hranice pro stanovení výpočtového základu jsou I. hranice </a:t>
            </a:r>
            <a:r>
              <a:rPr lang="cs-CZ" sz="1700" b="1" dirty="0">
                <a:solidFill>
                  <a:srgbClr val="C00000"/>
                </a:solidFill>
                <a:latin typeface="Verdana" panose="020B0604030504040204" pitchFamily="34" charset="0"/>
                <a:ea typeface="Verdana" panose="020B0604030504040204" pitchFamily="34" charset="0"/>
              </a:rPr>
              <a:t>15 595 Kč </a:t>
            </a:r>
            <a:r>
              <a:rPr lang="cs-CZ" altLang="cs-CZ" sz="1700" dirty="0">
                <a:solidFill>
                  <a:srgbClr val="000000"/>
                </a:solidFill>
                <a:latin typeface="Verdana" panose="020B0604030504040204" pitchFamily="34" charset="0"/>
                <a:ea typeface="Verdana" panose="020B0604030504040204" pitchFamily="34" charset="0"/>
                <a:cs typeface="DejaVu Sans"/>
              </a:rPr>
              <a:t>a II. hranice </a:t>
            </a:r>
            <a:r>
              <a:rPr lang="cs-CZ" sz="1700" b="1" dirty="0">
                <a:solidFill>
                  <a:srgbClr val="C00000"/>
                </a:solidFill>
                <a:latin typeface="Verdana" panose="020B0604030504040204" pitchFamily="34" charset="0"/>
                <a:ea typeface="Verdana" panose="020B0604030504040204" pitchFamily="34" charset="0"/>
              </a:rPr>
              <a:t>141 764 </a:t>
            </a:r>
            <a:r>
              <a:rPr lang="cs-CZ" altLang="cs-CZ" sz="1700" b="1" dirty="0">
                <a:solidFill>
                  <a:srgbClr val="C00000"/>
                </a:solidFill>
                <a:latin typeface="Verdana" panose="020B0604030504040204" pitchFamily="34" charset="0"/>
                <a:ea typeface="Verdana" panose="020B0604030504040204" pitchFamily="34" charset="0"/>
              </a:rPr>
              <a:t>Kč</a:t>
            </a:r>
            <a:r>
              <a:rPr lang="cs-CZ" altLang="cs-CZ" sz="1700" b="1" dirty="0">
                <a:solidFill>
                  <a:srgbClr val="C00000"/>
                </a:solidFill>
                <a:latin typeface="Verdana" panose="020B0604030504040204" pitchFamily="34" charset="0"/>
                <a:ea typeface="Verdana" panose="020B0604030504040204" pitchFamily="34" charset="0"/>
                <a:cs typeface="DejaVu Sans"/>
              </a:rPr>
              <a:t>; </a:t>
            </a:r>
            <a:r>
              <a:rPr lang="cs-CZ" altLang="cs-CZ" sz="1700" dirty="0">
                <a:latin typeface="Verdana" panose="020B0604030504040204" pitchFamily="34" charset="0"/>
                <a:ea typeface="Verdana" panose="020B0604030504040204" pitchFamily="34" charset="0"/>
              </a:rPr>
              <a:t>(pro ro 2021)</a:t>
            </a:r>
          </a:p>
          <a:p>
            <a:pPr algn="just">
              <a:lnSpc>
                <a:spcPct val="100000"/>
              </a:lnSpc>
              <a:spcBef>
                <a:spcPct val="0"/>
              </a:spcBef>
              <a:spcAft>
                <a:spcPts val="600"/>
              </a:spcAft>
              <a:buFont typeface="Wingdings" pitchFamily="2" charset="2"/>
              <a:buChar char="Ø"/>
              <a:defRPr/>
            </a:pPr>
            <a:r>
              <a:rPr lang="cs-CZ" altLang="cs-CZ" sz="1700" b="1" u="sng" dirty="0">
                <a:solidFill>
                  <a:srgbClr val="000000"/>
                </a:solidFill>
                <a:latin typeface="Verdana" panose="020B0604030504040204" pitchFamily="34" charset="0"/>
                <a:ea typeface="Verdana" panose="020B0604030504040204" pitchFamily="34" charset="0"/>
                <a:cs typeface="DejaVu Sans"/>
              </a:rPr>
              <a:t>procentní výměr</a:t>
            </a:r>
            <a:r>
              <a:rPr lang="cs-CZ" altLang="cs-CZ" sz="1700" b="1" dirty="0">
                <a:solidFill>
                  <a:srgbClr val="000000"/>
                </a:solidFill>
                <a:latin typeface="Verdana" panose="020B0604030504040204" pitchFamily="34" charset="0"/>
                <a:ea typeface="Verdana" panose="020B0604030504040204" pitchFamily="34" charset="0"/>
                <a:cs typeface="DejaVu Sans"/>
              </a:rPr>
              <a:t>a důchodu činí za každý celý rok důchodového pojištění získaný do doby nároku na důchod 1,5 %</a:t>
            </a:r>
            <a:r>
              <a:rPr lang="cs-CZ" altLang="cs-CZ" sz="1700" dirty="0">
                <a:solidFill>
                  <a:srgbClr val="000000"/>
                </a:solidFill>
                <a:latin typeface="Verdana" panose="020B0604030504040204" pitchFamily="34" charset="0"/>
                <a:ea typeface="Verdana" panose="020B0604030504040204" pitchFamily="34" charset="0"/>
                <a:cs typeface="DejaVu Sans"/>
              </a:rPr>
              <a:t> výpočtového základu. Výpočtový základ se stanovuje z osobního vyměřovacího základu (průměru příjmů za rozhodné období, příjmy se upravují příslušnými koeficienty na úroveň současné hodnoty) </a:t>
            </a:r>
          </a:p>
          <a:p>
            <a:pPr algn="just">
              <a:lnSpc>
                <a:spcPct val="100000"/>
              </a:lnSpc>
              <a:spcBef>
                <a:spcPct val="0"/>
              </a:spcBef>
              <a:spcAft>
                <a:spcPts val="600"/>
              </a:spcAft>
              <a:buFont typeface="Wingdings" pitchFamily="2" charset="2"/>
              <a:buChar char="Ø"/>
              <a:defRPr/>
            </a:pPr>
            <a:r>
              <a:rPr lang="cs-CZ" altLang="cs-CZ" sz="1700" dirty="0">
                <a:solidFill>
                  <a:srgbClr val="000000"/>
                </a:solidFill>
                <a:latin typeface="Verdana" panose="020B0604030504040204" pitchFamily="34" charset="0"/>
                <a:ea typeface="Verdana" panose="020B0604030504040204" pitchFamily="34" charset="0"/>
                <a:cs typeface="DejaVu Sans"/>
              </a:rPr>
              <a:t>procentní výměra se zvyšuje o 1000 Kč u osob, které dosáhly věku 85 let</a:t>
            </a:r>
          </a:p>
          <a:p>
            <a:pPr algn="just">
              <a:lnSpc>
                <a:spcPct val="100000"/>
              </a:lnSpc>
              <a:spcBef>
                <a:spcPct val="0"/>
              </a:spcBef>
              <a:spcAft>
                <a:spcPts val="600"/>
              </a:spcAft>
              <a:buFont typeface="Wingdings" pitchFamily="2" charset="2"/>
              <a:buChar char="v"/>
              <a:defRPr/>
            </a:pPr>
            <a:r>
              <a:rPr lang="cs-CZ" altLang="cs-CZ" sz="1700" b="1" dirty="0">
                <a:solidFill>
                  <a:srgbClr val="000000"/>
                </a:solidFill>
                <a:effectLst>
                  <a:outerShdw blurRad="38100" dist="38100" dir="2700000" algn="tl">
                    <a:srgbClr val="FFFFFF"/>
                  </a:outerShdw>
                </a:effectLst>
                <a:latin typeface="Verdana" panose="020B0604030504040204" pitchFamily="34" charset="0"/>
                <a:ea typeface="Verdana" panose="020B0604030504040204" pitchFamily="34" charset="0"/>
                <a:cs typeface="DejaVu Sans"/>
              </a:rPr>
              <a:t>minimální výše starobního důchodu:</a:t>
            </a:r>
          </a:p>
          <a:p>
            <a:pPr algn="just">
              <a:lnSpc>
                <a:spcPct val="100000"/>
              </a:lnSpc>
              <a:spcBef>
                <a:spcPct val="0"/>
              </a:spcBef>
              <a:spcAft>
                <a:spcPts val="600"/>
              </a:spcAft>
              <a:defRPr/>
            </a:pPr>
            <a:r>
              <a:rPr lang="cs-CZ" altLang="cs-CZ" sz="1700" dirty="0">
                <a:solidFill>
                  <a:srgbClr val="000000"/>
                </a:solidFill>
                <a:latin typeface="Verdana" panose="020B0604030504040204" pitchFamily="34" charset="0"/>
                <a:ea typeface="Verdana" panose="020B0604030504040204" pitchFamily="34" charset="0"/>
                <a:cs typeface="DejaVu Sans"/>
              </a:rPr>
              <a:t>minimální výše procentní výměry důchodu činí podle zákona o důchodovém pojištění </a:t>
            </a:r>
            <a:r>
              <a:rPr lang="cs-CZ" altLang="cs-CZ" sz="1700" b="1" dirty="0">
                <a:solidFill>
                  <a:srgbClr val="000000"/>
                </a:solidFill>
                <a:latin typeface="Verdana" panose="020B0604030504040204" pitchFamily="34" charset="0"/>
                <a:ea typeface="Verdana" panose="020B0604030504040204" pitchFamily="34" charset="0"/>
                <a:cs typeface="DejaVu Sans"/>
              </a:rPr>
              <a:t>770 Kč; </a:t>
            </a:r>
            <a:r>
              <a:rPr lang="cs-CZ" altLang="cs-CZ" sz="1700" dirty="0">
                <a:solidFill>
                  <a:srgbClr val="000000"/>
                </a:solidFill>
                <a:latin typeface="Verdana" panose="020B0604030504040204" pitchFamily="34" charset="0"/>
                <a:ea typeface="Verdana" panose="020B0604030504040204" pitchFamily="34" charset="0"/>
                <a:cs typeface="DejaVu Sans"/>
              </a:rPr>
              <a:t>k procentní výměře důchodu náleží ještě základní výměra, která je stejná pro všechny důchody a </a:t>
            </a:r>
            <a:r>
              <a:rPr lang="cs-CZ" altLang="cs-CZ" sz="1700" b="1" dirty="0">
                <a:solidFill>
                  <a:srgbClr val="000000"/>
                </a:solidFill>
                <a:latin typeface="Verdana" panose="020B0604030504040204" pitchFamily="34" charset="0"/>
                <a:ea typeface="Verdana" panose="020B0604030504040204" pitchFamily="34" charset="0"/>
                <a:cs typeface="DejaVu Sans"/>
              </a:rPr>
              <a:t>v roce 2021 činí 3 550</a:t>
            </a:r>
            <a:r>
              <a:rPr lang="cs-CZ" altLang="cs-CZ" sz="1700" dirty="0">
                <a:solidFill>
                  <a:srgbClr val="000000"/>
                </a:solidFill>
                <a:latin typeface="Verdana" panose="020B0604030504040204" pitchFamily="34" charset="0"/>
                <a:ea typeface="Verdana" panose="020B0604030504040204" pitchFamily="34" charset="0"/>
                <a:cs typeface="DejaVu Sans"/>
              </a:rPr>
              <a:t> </a:t>
            </a:r>
            <a:r>
              <a:rPr lang="cs-CZ" altLang="cs-CZ" sz="1700" b="1" dirty="0">
                <a:solidFill>
                  <a:srgbClr val="000000"/>
                </a:solidFill>
                <a:latin typeface="Verdana" panose="020B0604030504040204" pitchFamily="34" charset="0"/>
                <a:ea typeface="Verdana" panose="020B0604030504040204" pitchFamily="34" charset="0"/>
                <a:cs typeface="DejaVu Sans"/>
              </a:rPr>
              <a:t>Kč;</a:t>
            </a:r>
            <a:r>
              <a:rPr lang="cs-CZ" altLang="cs-CZ" sz="1700" dirty="0">
                <a:solidFill>
                  <a:srgbClr val="000000"/>
                </a:solidFill>
                <a:latin typeface="Verdana" panose="020B0604030504040204" pitchFamily="34" charset="0"/>
                <a:ea typeface="Verdana" panose="020B0604030504040204" pitchFamily="34" charset="0"/>
                <a:cs typeface="DejaVu Sans"/>
              </a:rPr>
              <a:t> </a:t>
            </a:r>
            <a:r>
              <a:rPr lang="cs-CZ" altLang="cs-CZ" sz="1700" b="1" dirty="0">
                <a:solidFill>
                  <a:srgbClr val="000000"/>
                </a:solidFill>
                <a:latin typeface="Verdana" panose="020B0604030504040204" pitchFamily="34" charset="0"/>
                <a:ea typeface="Verdana" panose="020B0604030504040204" pitchFamily="34" charset="0"/>
                <a:cs typeface="DejaVu Sans"/>
              </a:rPr>
              <a:t>minimální měsíční výše důchodu přiznaného v roce 2021 tedy činí celkem 4 320 Kč</a:t>
            </a:r>
          </a:p>
          <a:p>
            <a:pPr algn="just">
              <a:lnSpc>
                <a:spcPct val="100000"/>
              </a:lnSpc>
              <a:spcBef>
                <a:spcPct val="0"/>
              </a:spcBef>
              <a:spcAft>
                <a:spcPts val="600"/>
              </a:spcAft>
              <a:buFont typeface="Wingdings" pitchFamily="2" charset="2"/>
              <a:buChar char="Ø"/>
              <a:defRPr/>
            </a:pPr>
            <a:endParaRPr lang="cs-CZ" altLang="cs-CZ" sz="1700" dirty="0">
              <a:solidFill>
                <a:srgbClr val="000000"/>
              </a:solidFill>
              <a:latin typeface="Verdana" panose="020B0604030504040204" pitchFamily="34" charset="0"/>
              <a:ea typeface="Verdana" panose="020B0604030504040204" pitchFamily="34" charset="0"/>
              <a:cs typeface="DejaVu Sans"/>
            </a:endParaRPr>
          </a:p>
          <a:p>
            <a:pPr marL="342900" indent="-342900" algn="just">
              <a:lnSpc>
                <a:spcPct val="100000"/>
              </a:lnSpc>
              <a:spcBef>
                <a:spcPct val="0"/>
              </a:spcBef>
              <a:spcAft>
                <a:spcPts val="600"/>
              </a:spcAft>
              <a:buFont typeface="Wingdings" panose="05000000000000000000" pitchFamily="2" charset="2"/>
              <a:buChar char="v"/>
              <a:defRPr/>
            </a:pPr>
            <a:endParaRPr lang="cs-CZ" dirty="0"/>
          </a:p>
        </p:txBody>
      </p:sp>
    </p:spTree>
    <p:extLst>
      <p:ext uri="{BB962C8B-B14F-4D97-AF65-F5344CB8AC3E}">
        <p14:creationId xmlns:p14="http://schemas.microsoft.com/office/powerpoint/2010/main" val="21200890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97823"/>
            <a:ext cx="10701865" cy="599620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lgn="just">
              <a:spcBef>
                <a:spcPts val="0"/>
              </a:spcBef>
              <a:spcAft>
                <a:spcPts val="600"/>
              </a:spcAft>
              <a:buFont typeface="Wingdings" panose="05000000000000000000" pitchFamily="2" charset="2"/>
              <a:buChar char="Ø"/>
              <a:defRPr/>
            </a:pPr>
            <a:r>
              <a:rPr lang="cs-CZ" sz="16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Příklad:</a:t>
            </a:r>
          </a:p>
          <a:p>
            <a:pPr algn="l"/>
            <a:r>
              <a:rPr lang="cs-CZ" altLang="cs-CZ" sz="1600" dirty="0">
                <a:solidFill>
                  <a:srgbClr val="000000"/>
                </a:solidFill>
                <a:latin typeface="Verdana" panose="020B0604030504040204" pitchFamily="34" charset="0"/>
                <a:ea typeface="Verdana" panose="020B0604030504040204" pitchFamily="34" charset="0"/>
                <a:cs typeface="DejaVu Sans"/>
              </a:rPr>
              <a:t>Paní </a:t>
            </a:r>
            <a:r>
              <a:rPr lang="cs-CZ" altLang="cs-CZ" sz="1600" dirty="0" err="1">
                <a:solidFill>
                  <a:srgbClr val="000000"/>
                </a:solidFill>
                <a:latin typeface="Verdana" panose="020B0604030504040204" pitchFamily="34" charset="0"/>
                <a:ea typeface="Verdana" panose="020B0604030504040204" pitchFamily="34" charset="0"/>
                <a:cs typeface="DejaVu Sans"/>
              </a:rPr>
              <a:t>Jejdová</a:t>
            </a:r>
            <a:r>
              <a:rPr lang="cs-CZ" altLang="cs-CZ" sz="1600" dirty="0">
                <a:solidFill>
                  <a:srgbClr val="000000"/>
                </a:solidFill>
                <a:latin typeface="Verdana" panose="020B0604030504040204" pitchFamily="34" charset="0"/>
                <a:ea typeface="Verdana" panose="020B0604030504040204" pitchFamily="34" charset="0"/>
                <a:cs typeface="DejaVu Sans"/>
              </a:rPr>
              <a:t> dosáhne řádného důchodového věku 25. ledna 2020; osobní vyměřovací základ paní Jejda bude činit 25 620 Kč a získá dobu pojištění v rozsahu 44 let ► jak vysoký starobní důchod bude paní Jejda mít?</a:t>
            </a:r>
          </a:p>
          <a:p>
            <a:pPr algn="l"/>
            <a:endParaRPr lang="cs-CZ" altLang="cs-CZ" sz="1600" dirty="0">
              <a:solidFill>
                <a:srgbClr val="000000"/>
              </a:solidFill>
              <a:latin typeface="Verdana" panose="020B0604030504040204" pitchFamily="34" charset="0"/>
              <a:ea typeface="Verdana" panose="020B0604030504040204" pitchFamily="34" charset="0"/>
              <a:cs typeface="DejaVu Sans"/>
            </a:endParaRPr>
          </a:p>
          <a:p>
            <a:pPr algn="l"/>
            <a:endParaRPr lang="cs-CZ" dirty="0"/>
          </a:p>
        </p:txBody>
      </p:sp>
      <p:pic>
        <p:nvPicPr>
          <p:cNvPr id="5" name="Obrázek 4">
            <a:extLst>
              <a:ext uri="{FF2B5EF4-FFF2-40B4-BE49-F238E27FC236}">
                <a16:creationId xmlns:a16="http://schemas.microsoft.com/office/drawing/2014/main" id="{0BE41554-A844-4DCD-B8E9-0D49471856D6}"/>
              </a:ext>
            </a:extLst>
          </p:cNvPr>
          <p:cNvPicPr>
            <a:picLocks noChangeAspect="1"/>
          </p:cNvPicPr>
          <p:nvPr/>
        </p:nvPicPr>
        <p:blipFill>
          <a:blip r:embed="rId2"/>
          <a:stretch>
            <a:fillRect/>
          </a:stretch>
        </p:blipFill>
        <p:spPr>
          <a:xfrm>
            <a:off x="2090581" y="1743958"/>
            <a:ext cx="8010838" cy="4515439"/>
          </a:xfrm>
          <a:prstGeom prst="rect">
            <a:avLst/>
          </a:prstGeom>
        </p:spPr>
      </p:pic>
    </p:spTree>
    <p:extLst>
      <p:ext uri="{BB962C8B-B14F-4D97-AF65-F5344CB8AC3E}">
        <p14:creationId xmlns:p14="http://schemas.microsoft.com/office/powerpoint/2010/main" val="19030779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159542" y="213691"/>
            <a:ext cx="11499058" cy="6445525"/>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algn="just">
              <a:lnSpc>
                <a:spcPct val="110000"/>
              </a:lnSpc>
              <a:spcBef>
                <a:spcPts val="0"/>
              </a:spcBef>
              <a:spcAft>
                <a:spcPts val="600"/>
              </a:spcAft>
              <a:buFont typeface="Wingdings" panose="05000000000000000000" pitchFamily="2" charset="2"/>
              <a:buChar char="Ø"/>
              <a:defRPr/>
            </a:pPr>
            <a:r>
              <a:rPr 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každý rok pojištění hraje roli</a:t>
            </a:r>
          </a:p>
          <a:p>
            <a:pPr algn="just">
              <a:lnSpc>
                <a:spcPct val="110000"/>
              </a:lnSpc>
              <a:spcBef>
                <a:spcPts val="0"/>
              </a:spcBef>
              <a:spcAft>
                <a:spcPts val="600"/>
              </a:spcAft>
              <a:buFont typeface="Wingdings" panose="05000000000000000000" pitchFamily="2" charset="2"/>
              <a:buChar char="v"/>
              <a:defRPr/>
            </a:pPr>
            <a:r>
              <a:rPr lang="cs-CZ" sz="6400" dirty="0">
                <a:latin typeface="Verdana" panose="020B0604030504040204" pitchFamily="34" charset="0"/>
                <a:ea typeface="Verdana" panose="020B0604030504040204" pitchFamily="34" charset="0"/>
              </a:rPr>
              <a:t>měsíční výše státního starobního důchodu závisí na získané době pojištění (je možno platit pojištění více než 35 let, podle toho, jak dlouho pracujete). Čím vyšší doba pojištění, tím vyšší měsíční státní starobní důchod. Při výpočtu státního starobního důchodu se hodnotí doba pojištění získaná v celých ukončených letech. Při výpočtu celkového počtu let pojištění se nejdříve sečte celková získaná doba pojištění ve dnech a vydělí se 365 dny (nerozlišují se tedy přestupné roky), tím se převedou dny na celé roky.</a:t>
            </a:r>
          </a:p>
          <a:p>
            <a:pPr algn="just">
              <a:lnSpc>
                <a:spcPct val="110000"/>
              </a:lnSpc>
              <a:spcBef>
                <a:spcPts val="0"/>
              </a:spcBef>
              <a:spcAft>
                <a:spcPts val="600"/>
              </a:spcAft>
              <a:buFont typeface="Wingdings" panose="05000000000000000000" pitchFamily="2" charset="2"/>
              <a:buChar char="Ø"/>
              <a:defRPr/>
            </a:pPr>
            <a:r>
              <a:rPr 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souběh nároků na důchody a jejich výplatu</a:t>
            </a:r>
          </a:p>
          <a:p>
            <a:pPr marL="342900" indent="-342900" algn="just">
              <a:lnSpc>
                <a:spcPct val="100000"/>
              </a:lnSpc>
              <a:spcBef>
                <a:spcPct val="0"/>
              </a:spcBef>
              <a:spcAft>
                <a:spcPts val="600"/>
              </a:spcAft>
              <a:buFont typeface="Wingdings" panose="05000000000000000000" pitchFamily="2" charset="2"/>
              <a:buChar char="v"/>
              <a:defRPr/>
            </a:pPr>
            <a:r>
              <a:rPr lang="cs-CZ" altLang="cs-CZ" sz="6400" dirty="0">
                <a:solidFill>
                  <a:srgbClr val="000000"/>
                </a:solidFill>
                <a:latin typeface="Verdana" panose="020B0604030504040204" pitchFamily="34" charset="0"/>
                <a:ea typeface="Verdana" panose="020B0604030504040204" pitchFamily="34" charset="0"/>
                <a:cs typeface="DejaVu Sans"/>
              </a:rPr>
              <a:t>jsou-li splněny současně podmínky nároku na výplatu více důchodů téhož druhu nebo výplatu starobního a invalidního důchodu, vyplácí se jen jeden důchod a to vyšší. </a:t>
            </a:r>
          </a:p>
          <a:p>
            <a:pPr algn="just">
              <a:lnSpc>
                <a:spcPct val="110000"/>
              </a:lnSpc>
              <a:spcBef>
                <a:spcPts val="0"/>
              </a:spcBef>
              <a:spcAft>
                <a:spcPts val="600"/>
              </a:spcAft>
              <a:buFont typeface="Wingdings" panose="05000000000000000000" pitchFamily="2" charset="2"/>
              <a:buChar char="Ø"/>
              <a:defRPr/>
            </a:pPr>
            <a:r>
              <a:rPr lang="cs-CZ" alt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souběh starobního důchodu s příjmem z výdělečné činnosti</a:t>
            </a:r>
          </a:p>
          <a:p>
            <a:pPr algn="just">
              <a:lnSpc>
                <a:spcPct val="100000"/>
              </a:lnSpc>
              <a:spcBef>
                <a:spcPct val="0"/>
              </a:spcBef>
              <a:spcAft>
                <a:spcPts val="600"/>
              </a:spcAft>
              <a:buFont typeface="Wingdings" pitchFamily="2" charset="2"/>
              <a:buChar char="v"/>
              <a:defRPr/>
            </a:pPr>
            <a:r>
              <a:rPr lang="cs-CZ" altLang="cs-CZ" sz="6400" dirty="0">
                <a:solidFill>
                  <a:srgbClr val="000000"/>
                </a:solidFill>
                <a:latin typeface="Verdana" panose="020B0604030504040204" pitchFamily="34" charset="0"/>
                <a:ea typeface="Verdana" panose="020B0604030504040204" pitchFamily="34" charset="0"/>
              </a:rPr>
              <a:t>pojištěnec může pobírat tento starobní důchod v plné výši bez ohledu na to, jakou výdělečnou činnost vykonává</a:t>
            </a:r>
          </a:p>
          <a:p>
            <a:pPr algn="l">
              <a:buFont typeface="Wingdings" pitchFamily="2" charset="2"/>
              <a:buChar char="Ø"/>
              <a:defRPr/>
            </a:pPr>
            <a:r>
              <a:rPr 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péče o osobu závislou na pomoci a doba pojištění</a:t>
            </a:r>
          </a:p>
          <a:p>
            <a:pPr algn="just">
              <a:lnSpc>
                <a:spcPct val="110000"/>
              </a:lnSpc>
              <a:spcBef>
                <a:spcPct val="0"/>
              </a:spcBef>
              <a:spcAft>
                <a:spcPts val="600"/>
              </a:spcAft>
              <a:buFont typeface="Wingdings" pitchFamily="2" charset="2"/>
              <a:buChar char="v"/>
              <a:defRPr/>
            </a:pPr>
            <a:r>
              <a:rPr lang="cs-CZ" sz="6400" dirty="0">
                <a:solidFill>
                  <a:srgbClr val="000000"/>
                </a:solidFill>
                <a:latin typeface="Verdana" panose="020B0604030504040204" pitchFamily="34" charset="0"/>
                <a:ea typeface="Verdana" panose="020B0604030504040204" pitchFamily="34" charset="0"/>
              </a:rPr>
              <a:t>pro účely důchodového pojištění se hodnotí jako doba pojištění, tedy obdobně jako např. doba zaměstnání nebo doba samostatné výdělečné činnosti; </a:t>
            </a:r>
          </a:p>
          <a:p>
            <a:pPr algn="just">
              <a:lnSpc>
                <a:spcPct val="110000"/>
              </a:lnSpc>
              <a:spcBef>
                <a:spcPct val="0"/>
              </a:spcBef>
              <a:spcAft>
                <a:spcPts val="600"/>
              </a:spcAft>
              <a:buFont typeface="Wingdings" pitchFamily="2" charset="2"/>
              <a:buChar char="v"/>
              <a:defRPr/>
            </a:pPr>
            <a:r>
              <a:rPr lang="cs-CZ" sz="6400" dirty="0">
                <a:solidFill>
                  <a:srgbClr val="000000"/>
                </a:solidFill>
                <a:latin typeface="Verdana" panose="020B0604030504040204" pitchFamily="34" charset="0"/>
                <a:ea typeface="Verdana" panose="020B0604030504040204" pitchFamily="34" charset="0"/>
              </a:rPr>
              <a:t>další podmínkou hodnocení je, že pečující osoba musí žít s osobou opečovávanou v domácnosti; podmínka domácnosti se ovšem nevyžaduje, jde-li o blízkou osobu </a:t>
            </a:r>
          </a:p>
          <a:p>
            <a:pPr algn="l">
              <a:spcAft>
                <a:spcPts val="600"/>
              </a:spcAft>
              <a:buFont typeface="Wingdings" panose="05000000000000000000" pitchFamily="2" charset="2"/>
              <a:buChar char="Ø"/>
              <a:defRPr/>
            </a:pPr>
            <a:r>
              <a:rPr 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evidence na Úřadu práce těsně před důchodem</a:t>
            </a:r>
          </a:p>
          <a:p>
            <a:pPr algn="just">
              <a:lnSpc>
                <a:spcPct val="120000"/>
              </a:lnSpc>
              <a:spcBef>
                <a:spcPts val="0"/>
              </a:spcBef>
              <a:spcAft>
                <a:spcPts val="600"/>
              </a:spcAft>
              <a:buFont typeface="Wingdings" panose="05000000000000000000" pitchFamily="2" charset="2"/>
              <a:buChar char="v"/>
              <a:defRPr/>
            </a:pPr>
            <a:r>
              <a:rPr lang="cs-CZ" sz="6400" dirty="0">
                <a:solidFill>
                  <a:srgbClr val="000000"/>
                </a:solidFill>
                <a:latin typeface="Verdana" panose="020B0604030504040204" pitchFamily="34" charset="0"/>
                <a:ea typeface="Verdana" panose="020B0604030504040204" pitchFamily="34" charset="0"/>
              </a:rPr>
              <a:t>doba vedení v evidenci úřadu práce je náhradní dobou pojištění a v zákonem stanoveném rozsahu se započítá pro nárok na důchod i jeho výši; je také dobou vyloučenou, tzn. že nezpůsobí snížení průměru příjmů pro výpočet důchodu; doba vedení v evidenci uchazečů o zaměstnání, po kterou je vám vyplácena podpora v nezaměstnanosti nebo podpora při rekvalifikaci, se započítává vždy; doba vedení v evidenci uchazečů, po kterou podpora není vyplácena, se však započítává v rozsahu maximálně tří let; tato doba tří let se zjišťuje zpětně ode dne vzniku nároku na důchod s tím, že doba, která byla získána před dosažením 55 let věku, se do ní započítává nejvýše v rozsahu jednoho roku</a:t>
            </a:r>
            <a:r>
              <a:rPr lang="cs-CZ" sz="6600" dirty="0">
                <a:solidFill>
                  <a:srgbClr val="000000"/>
                </a:solidFill>
                <a:ea typeface="DejaVu Sans"/>
              </a:rPr>
              <a:t>. </a:t>
            </a:r>
          </a:p>
          <a:p>
            <a:pPr algn="just">
              <a:lnSpc>
                <a:spcPct val="110000"/>
              </a:lnSpc>
              <a:spcBef>
                <a:spcPct val="0"/>
              </a:spcBef>
              <a:spcAft>
                <a:spcPts val="600"/>
              </a:spcAft>
              <a:buFont typeface="Wingdings" pitchFamily="2" charset="2"/>
              <a:buChar char="v"/>
              <a:defRPr/>
            </a:pPr>
            <a:endParaRPr lang="cs-CZ" sz="6400" dirty="0">
              <a:solidFill>
                <a:srgbClr val="000000"/>
              </a:solidFill>
              <a:latin typeface="Verdana" panose="020B0604030504040204" pitchFamily="34" charset="0"/>
              <a:ea typeface="Verdana" panose="020B0604030504040204" pitchFamily="34" charset="0"/>
            </a:endParaRPr>
          </a:p>
          <a:p>
            <a:pPr algn="just">
              <a:lnSpc>
                <a:spcPct val="100000"/>
              </a:lnSpc>
              <a:spcBef>
                <a:spcPct val="0"/>
              </a:spcBef>
              <a:spcAft>
                <a:spcPts val="600"/>
              </a:spcAft>
              <a:buFont typeface="Wingdings" pitchFamily="2" charset="2"/>
              <a:buChar char="v"/>
              <a:defRPr/>
            </a:pPr>
            <a:endParaRPr lang="cs-CZ" altLang="cs-CZ" sz="1600" dirty="0">
              <a:solidFill>
                <a:srgbClr val="000000"/>
              </a:solidFill>
              <a:latin typeface="Verdana" panose="020B0604030504040204" pitchFamily="34" charset="0"/>
              <a:ea typeface="Verdana" panose="020B0604030504040204" pitchFamily="34" charset="0"/>
              <a:cs typeface="DejaVu Sans"/>
            </a:endParaRPr>
          </a:p>
          <a:p>
            <a:pPr algn="just">
              <a:lnSpc>
                <a:spcPct val="100000"/>
              </a:lnSpc>
              <a:spcBef>
                <a:spcPct val="0"/>
              </a:spcBef>
              <a:spcAft>
                <a:spcPts val="600"/>
              </a:spcAft>
              <a:defRPr/>
            </a:pPr>
            <a:endParaRPr lang="cs-CZ" b="1" dirty="0">
              <a:solidFill>
                <a:srgbClr val="000000"/>
              </a:solidFill>
              <a:effectLst>
                <a:outerShdw blurRad="38100" dist="38100" dir="2700000" algn="tl">
                  <a:srgbClr val="000000">
                    <a:alpha val="43137"/>
                  </a:srgbClr>
                </a:outerShdw>
              </a:effectLst>
              <a:ea typeface="DejaVu Sans"/>
            </a:endParaRPr>
          </a:p>
        </p:txBody>
      </p:sp>
    </p:spTree>
    <p:extLst>
      <p:ext uri="{BB962C8B-B14F-4D97-AF65-F5344CB8AC3E}">
        <p14:creationId xmlns:p14="http://schemas.microsoft.com/office/powerpoint/2010/main" val="26110405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257386"/>
            <a:ext cx="10607039" cy="787643"/>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Předčasný starobní důchod</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168924"/>
            <a:ext cx="10701865" cy="549313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62500" lnSpcReduction="20000"/>
          </a:bodyPr>
          <a:lstStyle/>
          <a:p>
            <a:pPr algn="just">
              <a:lnSpc>
                <a:spcPct val="120000"/>
              </a:lnSpc>
              <a:spcBef>
                <a:spcPts val="0"/>
              </a:spcBef>
              <a:spcAft>
                <a:spcPts val="600"/>
              </a:spcAft>
              <a:buFont typeface="Wingdings" panose="05000000000000000000" pitchFamily="2" charset="2"/>
              <a:buChar char="v"/>
              <a:defRPr/>
            </a:pPr>
            <a:r>
              <a:rPr lang="cs-CZ" sz="2600" dirty="0">
                <a:solidFill>
                  <a:srgbClr val="000000"/>
                </a:solidFill>
                <a:latin typeface="Verdana" panose="020B0604030504040204" pitchFamily="34" charset="0"/>
                <a:ea typeface="Verdana" panose="020B0604030504040204" pitchFamily="34" charset="0"/>
              </a:rPr>
              <a:t>smyslem je zejména řešit sociální situaci občanů, kteří v krátké době před dosažením důchodového věku ztratili zaměstnání </a:t>
            </a:r>
          </a:p>
          <a:p>
            <a:pPr algn="just">
              <a:lnSpc>
                <a:spcPct val="120000"/>
              </a:lnSpc>
              <a:spcBef>
                <a:spcPts val="0"/>
              </a:spcBef>
              <a:spcAft>
                <a:spcPts val="600"/>
              </a:spcAft>
              <a:buFont typeface="Wingdings" panose="05000000000000000000" pitchFamily="2" charset="2"/>
              <a:buChar char="v"/>
              <a:defRPr/>
            </a:pPr>
            <a:r>
              <a:rPr lang="cs-CZ" sz="2600" dirty="0">
                <a:solidFill>
                  <a:srgbClr val="000000"/>
                </a:solidFill>
                <a:latin typeface="Verdana" panose="020B0604030504040204" pitchFamily="34" charset="0"/>
                <a:ea typeface="Verdana" panose="020B0604030504040204" pitchFamily="34" charset="0"/>
              </a:rPr>
              <a:t>podmínkou je získání potřebné (minimální) doby pojištění, a to v rozsahu potřebném pro nárok na obecný starobní důchod; </a:t>
            </a:r>
            <a:r>
              <a:rPr lang="cs-CZ" sz="2600" b="1" dirty="0">
                <a:solidFill>
                  <a:srgbClr val="000000"/>
                </a:solidFill>
                <a:latin typeface="Verdana" panose="020B0604030504040204" pitchFamily="34" charset="0"/>
                <a:ea typeface="Verdana" panose="020B0604030504040204" pitchFamily="34" charset="0"/>
              </a:rPr>
              <a:t>základní výměra zůstává stejná jako u starobního, krátí se procentní výměra</a:t>
            </a:r>
            <a:r>
              <a:rPr lang="cs-CZ" sz="2600" dirty="0">
                <a:solidFill>
                  <a:srgbClr val="000000"/>
                </a:solidFill>
                <a:latin typeface="Verdana" panose="020B0604030504040204" pitchFamily="34" charset="0"/>
                <a:ea typeface="Verdana" panose="020B0604030504040204" pitchFamily="34" charset="0"/>
              </a:rPr>
              <a:t> </a:t>
            </a:r>
          </a:p>
          <a:p>
            <a:pPr algn="just">
              <a:lnSpc>
                <a:spcPct val="120000"/>
              </a:lnSpc>
              <a:spcBef>
                <a:spcPts val="0"/>
              </a:spcBef>
              <a:spcAft>
                <a:spcPts val="600"/>
              </a:spcAft>
              <a:buFont typeface="Wingdings" panose="05000000000000000000" pitchFamily="2" charset="2"/>
              <a:buChar char="v"/>
              <a:defRPr/>
            </a:pPr>
            <a:r>
              <a:rPr lang="cs-CZ" sz="2600" dirty="0">
                <a:solidFill>
                  <a:srgbClr val="000000"/>
                </a:solidFill>
                <a:latin typeface="Verdana" panose="020B0604030504040204" pitchFamily="34" charset="0"/>
                <a:ea typeface="Verdana" panose="020B0604030504040204" pitchFamily="34" charset="0"/>
              </a:rPr>
              <a:t>pojištěnci je důchod přiznán, pokud mu do dosažení důchodového věku ode dne, od něhož se starobní důchod přiznává: </a:t>
            </a:r>
            <a:r>
              <a:rPr lang="cs-CZ" sz="2600" b="1" dirty="0">
                <a:solidFill>
                  <a:srgbClr val="000000"/>
                </a:solidFill>
                <a:latin typeface="Verdana" panose="020B0604030504040204" pitchFamily="34" charset="0"/>
                <a:ea typeface="Verdana" panose="020B0604030504040204" pitchFamily="34" charset="0"/>
              </a:rPr>
              <a:t>chybí nejvýše 3 roky</a:t>
            </a:r>
          </a:p>
          <a:p>
            <a:pPr marL="719138" indent="-360363" algn="just">
              <a:lnSpc>
                <a:spcPct val="120000"/>
              </a:lnSpc>
              <a:spcBef>
                <a:spcPts val="0"/>
              </a:spcBef>
              <a:spcAft>
                <a:spcPts val="600"/>
              </a:spcAft>
              <a:defRPr/>
            </a:pPr>
            <a:r>
              <a:rPr lang="cs-CZ" sz="2600" u="sng" dirty="0">
                <a:solidFill>
                  <a:srgbClr val="000000"/>
                </a:solidFill>
                <a:latin typeface="Verdana" panose="020B0604030504040204" pitchFamily="34" charset="0"/>
                <a:ea typeface="Verdana" panose="020B0604030504040204" pitchFamily="34" charset="0"/>
              </a:rPr>
              <a:t>pokud je důchodový věk pojištěnce vyšší jak 63 let, vznikne mu nárok na předčasný starobní důchod, pokud dosáhnul alespoň věku 60 let a chybí mu do dosažení důchodového věku nejvýše 5 roků</a:t>
            </a:r>
          </a:p>
          <a:p>
            <a:pPr algn="just">
              <a:lnSpc>
                <a:spcPct val="120000"/>
              </a:lnSpc>
              <a:spcBef>
                <a:spcPts val="0"/>
              </a:spcBef>
              <a:spcAft>
                <a:spcPts val="600"/>
              </a:spcAft>
              <a:defRPr/>
            </a:pPr>
            <a:r>
              <a:rPr lang="cs-CZ" sz="2600" b="1" dirty="0">
                <a:solidFill>
                  <a:srgbClr val="000000"/>
                </a:solidFill>
                <a:latin typeface="Verdana" panose="020B0604030504040204" pitchFamily="34" charset="0"/>
                <a:ea typeface="Verdana" panose="020B0604030504040204" pitchFamily="34" charset="0"/>
              </a:rPr>
              <a:t>příklad:</a:t>
            </a:r>
          </a:p>
          <a:p>
            <a:pPr algn="just">
              <a:lnSpc>
                <a:spcPct val="120000"/>
              </a:lnSpc>
              <a:spcBef>
                <a:spcPts val="0"/>
              </a:spcBef>
              <a:spcAft>
                <a:spcPts val="600"/>
              </a:spcAft>
              <a:buFont typeface="Wingdings" panose="05000000000000000000" pitchFamily="2" charset="2"/>
              <a:buChar char="v"/>
              <a:defRPr/>
            </a:pPr>
            <a:r>
              <a:rPr lang="cs-CZ" sz="2600" dirty="0">
                <a:solidFill>
                  <a:srgbClr val="000000"/>
                </a:solidFill>
                <a:latin typeface="Verdana" panose="020B0604030504040204" pitchFamily="34" charset="0"/>
                <a:ea typeface="Verdana" panose="020B0604030504040204" pitchFamily="34" charset="0"/>
              </a:rPr>
              <a:t>je-li důchodový věk nižší než 63 let, může být předčasný starobní důchod přiznán nejvýše o 3 roky dříve před dosažením důchodového věku. Je-li důchodový věk alespoň 63 let, může být předčasný starobní důchod přiznán až o 5 let dříve, ale ne dříve než od dosažení 60 let věku.“ Pokud je tedy důchodový věk občana např. 63 let a 8 měsíců, může jít do důchodu dříve nejvýše o 3 roky a 8 měsíců dříve; občan s důchodovým věkem 64 let a 2 měsíce může jít do důchodu dříve nejvýše o 4 roky a 2 měsíce atd. Teprve lidé, jejichž důchodový věk je 65 let, budou moci mít předčasný starobní důchod přiznaný o celých 5 let dříve před dosažením důchodového věku. </a:t>
            </a:r>
          </a:p>
          <a:p>
            <a:pPr algn="just">
              <a:lnSpc>
                <a:spcPct val="120000"/>
              </a:lnSpc>
              <a:spcBef>
                <a:spcPts val="0"/>
              </a:spcBef>
              <a:spcAft>
                <a:spcPts val="600"/>
              </a:spcAft>
              <a:buFont typeface="Wingdings" panose="05000000000000000000" pitchFamily="2" charset="2"/>
              <a:buChar char="v"/>
              <a:defRPr/>
            </a:pPr>
            <a:r>
              <a:rPr lang="cs-CZ" altLang="cs-CZ" sz="2600" dirty="0">
                <a:solidFill>
                  <a:srgbClr val="000000"/>
                </a:solidFill>
                <a:latin typeface="Verdana" panose="020B0604030504040204" pitchFamily="34" charset="0"/>
                <a:ea typeface="Verdana" panose="020B0604030504040204" pitchFamily="34" charset="0"/>
              </a:rPr>
              <a:t>přiznání předčasného důchodu vylučuje nárok na řádný starobní důchod; </a:t>
            </a:r>
            <a:r>
              <a:rPr lang="cs-CZ" altLang="cs-CZ" sz="2600" b="1" dirty="0">
                <a:solidFill>
                  <a:srgbClr val="C00000"/>
                </a:solidFill>
                <a:latin typeface="Verdana" panose="020B0604030504040204" pitchFamily="34" charset="0"/>
                <a:ea typeface="Verdana" panose="020B0604030504040204" pitchFamily="34" charset="0"/>
              </a:rPr>
              <a:t>krácení je trvalé!!!</a:t>
            </a:r>
          </a:p>
          <a:p>
            <a:endParaRPr lang="cs-CZ" dirty="0"/>
          </a:p>
        </p:txBody>
      </p:sp>
    </p:spTree>
    <p:extLst>
      <p:ext uri="{BB962C8B-B14F-4D97-AF65-F5344CB8AC3E}">
        <p14:creationId xmlns:p14="http://schemas.microsoft.com/office/powerpoint/2010/main" val="1077856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568891" y="238539"/>
            <a:ext cx="11079770" cy="6450495"/>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algn="just">
              <a:lnSpc>
                <a:spcPct val="100000"/>
              </a:lnSpc>
              <a:spcBef>
                <a:spcPts val="0"/>
              </a:spcBef>
              <a:spcAft>
                <a:spcPts val="600"/>
              </a:spcAft>
              <a:defRPr/>
            </a:pPr>
            <a:r>
              <a:rPr lang="cs-CZ" altLang="cs-CZ" sz="6400" b="1" dirty="0">
                <a:solidFill>
                  <a:srgbClr val="C00000"/>
                </a:solidFill>
                <a:latin typeface="Verdana" panose="020B0604030504040204" pitchFamily="34" charset="0"/>
                <a:ea typeface="Verdana" panose="020B0604030504040204" pitchFamily="34" charset="0"/>
              </a:rPr>
              <a:t>Krácení předčasného důchodu</a:t>
            </a:r>
          </a:p>
          <a:p>
            <a:pPr algn="just">
              <a:lnSpc>
                <a:spcPct val="100000"/>
              </a:lnSpc>
              <a:spcBef>
                <a:spcPts val="0"/>
              </a:spcBef>
              <a:spcAft>
                <a:spcPts val="600"/>
              </a:spcAft>
              <a:buFont typeface="Wingdings" panose="05000000000000000000" pitchFamily="2" charset="2"/>
              <a:buChar char="v"/>
              <a:defRPr/>
            </a:pPr>
            <a:r>
              <a:rPr lang="cs-CZ" altLang="cs-CZ" sz="6400" dirty="0">
                <a:solidFill>
                  <a:srgbClr val="000000"/>
                </a:solidFill>
                <a:latin typeface="Verdana" panose="020B0604030504040204" pitchFamily="34" charset="0"/>
                <a:ea typeface="Verdana" panose="020B0604030504040204" pitchFamily="34" charset="0"/>
              </a:rPr>
              <a:t> krácení u předčasného důchodu se provádí za </a:t>
            </a:r>
            <a:r>
              <a:rPr lang="cs-CZ" altLang="cs-CZ" sz="6400" b="1" dirty="0">
                <a:solidFill>
                  <a:srgbClr val="000000"/>
                </a:solidFill>
                <a:latin typeface="Verdana" panose="020B0604030504040204" pitchFamily="34" charset="0"/>
                <a:ea typeface="Verdana" panose="020B0604030504040204" pitchFamily="34" charset="0"/>
              </a:rPr>
              <a:t>každých započatých 90 kalendářních dní</a:t>
            </a:r>
            <a:r>
              <a:rPr lang="cs-CZ" altLang="cs-CZ" sz="6400" dirty="0">
                <a:solidFill>
                  <a:srgbClr val="000000"/>
                </a:solidFill>
                <a:latin typeface="Verdana" panose="020B0604030504040204" pitchFamily="34" charset="0"/>
                <a:ea typeface="Verdana" panose="020B0604030504040204" pitchFamily="34" charset="0"/>
              </a:rPr>
              <a:t>, o které se odejde dříve do předčasného důchodu před dosažením řádného důchodového věku. Krácení se provádí u výpočtového základu o:</a:t>
            </a:r>
          </a:p>
          <a:p>
            <a:pPr>
              <a:lnSpc>
                <a:spcPct val="100000"/>
              </a:lnSpc>
              <a:spcBef>
                <a:spcPts val="0"/>
              </a:spcBef>
              <a:spcAft>
                <a:spcPts val="600"/>
              </a:spcAft>
              <a:defRPr/>
            </a:pPr>
            <a:r>
              <a:rPr lang="cs-CZ" altLang="cs-CZ" sz="6400" b="1" dirty="0">
                <a:solidFill>
                  <a:srgbClr val="C00000"/>
                </a:solidFill>
                <a:latin typeface="Verdana" panose="020B0604030504040204" pitchFamily="34" charset="0"/>
                <a:ea typeface="Verdana" panose="020B0604030504040204" pitchFamily="34" charset="0"/>
              </a:rPr>
              <a:t>0,9 % za období prvních 360 kalendářních dnů</a:t>
            </a:r>
          </a:p>
          <a:p>
            <a:pPr>
              <a:lnSpc>
                <a:spcPct val="100000"/>
              </a:lnSpc>
              <a:spcBef>
                <a:spcPts val="0"/>
              </a:spcBef>
              <a:spcAft>
                <a:spcPts val="600"/>
              </a:spcAft>
              <a:defRPr/>
            </a:pPr>
            <a:r>
              <a:rPr lang="cs-CZ" altLang="cs-CZ" sz="6400" b="1" dirty="0">
                <a:solidFill>
                  <a:srgbClr val="C00000"/>
                </a:solidFill>
                <a:latin typeface="Verdana" panose="020B0604030504040204" pitchFamily="34" charset="0"/>
                <a:ea typeface="Verdana" panose="020B0604030504040204" pitchFamily="34" charset="0"/>
              </a:rPr>
              <a:t>1,2 % za období od 361. kalendářního dne do 720. kalendářního dne</a:t>
            </a:r>
          </a:p>
          <a:p>
            <a:pPr>
              <a:lnSpc>
                <a:spcPct val="100000"/>
              </a:lnSpc>
              <a:spcBef>
                <a:spcPts val="0"/>
              </a:spcBef>
              <a:spcAft>
                <a:spcPts val="600"/>
              </a:spcAft>
              <a:defRPr/>
            </a:pPr>
            <a:r>
              <a:rPr lang="cs-CZ" altLang="cs-CZ" sz="6400" b="1" dirty="0">
                <a:solidFill>
                  <a:srgbClr val="C00000"/>
                </a:solidFill>
                <a:latin typeface="Verdana" panose="020B0604030504040204" pitchFamily="34" charset="0"/>
                <a:ea typeface="Verdana" panose="020B0604030504040204" pitchFamily="34" charset="0"/>
              </a:rPr>
              <a:t>1,5 % za období od 721. kalendářního dne</a:t>
            </a:r>
          </a:p>
          <a:p>
            <a:pPr algn="just">
              <a:lnSpc>
                <a:spcPct val="100000"/>
              </a:lnSpc>
              <a:spcBef>
                <a:spcPts val="0"/>
              </a:spcBef>
              <a:spcAft>
                <a:spcPts val="600"/>
              </a:spcAft>
              <a:buFont typeface="Wingdings" panose="05000000000000000000" pitchFamily="2" charset="2"/>
              <a:buChar char="v"/>
              <a:defRPr/>
            </a:pPr>
            <a:r>
              <a:rPr lang="cs-CZ" altLang="cs-CZ" sz="6400" dirty="0">
                <a:solidFill>
                  <a:srgbClr val="000000"/>
                </a:solidFill>
                <a:latin typeface="Verdana" panose="020B0604030504040204" pitchFamily="34" charset="0"/>
                <a:ea typeface="Verdana" panose="020B0604030504040204" pitchFamily="34" charset="0"/>
              </a:rPr>
              <a:t> při příliš brzkém odchodu do </a:t>
            </a:r>
            <a:r>
              <a:rPr lang="cs-CZ" altLang="cs-CZ" sz="6400" dirty="0">
                <a:solidFill>
                  <a:srgbClr val="000000"/>
                </a:solidFill>
                <a:latin typeface="Verdana" panose="020B0604030504040204" pitchFamily="34" charset="0"/>
                <a:ea typeface="Verdana" panose="020B0604030504040204" pitchFamily="34" charset="0"/>
                <a:hlinkClick r:id="rId2" tooltip="Kalkulačka předčasného důchodu">
                  <a:extLst>
                    <a:ext uri="{A12FA001-AC4F-418D-AE19-62706E023703}">
                      <ahyp:hlinkClr xmlns:ahyp="http://schemas.microsoft.com/office/drawing/2018/hyperlinkcolor" val="tx"/>
                    </a:ext>
                  </a:extLst>
                </a:hlinkClick>
              </a:rPr>
              <a:t>předčasného důchodu</a:t>
            </a:r>
            <a:r>
              <a:rPr lang="cs-CZ" altLang="cs-CZ" sz="6400" dirty="0">
                <a:solidFill>
                  <a:srgbClr val="000000"/>
                </a:solidFill>
                <a:latin typeface="Verdana" panose="020B0604030504040204" pitchFamily="34" charset="0"/>
                <a:ea typeface="Verdana" panose="020B0604030504040204" pitchFamily="34" charset="0"/>
              </a:rPr>
              <a:t> je krácení vyšší než 25 % oproti situaci, kdyby žadatel o předčasný důchod pracoval až do dosažení řádného důchodového věku. </a:t>
            </a:r>
            <a:endParaRPr lang="cs-CZ" altLang="cs-CZ" sz="6400" dirty="0">
              <a:solidFill>
                <a:srgbClr val="000000"/>
              </a:solidFill>
              <a:latin typeface="Verdana" panose="020B0604030504040204" pitchFamily="34" charset="0"/>
              <a:ea typeface="Verdana" panose="020B0604030504040204" pitchFamily="34" charset="0"/>
              <a:cs typeface="DejaVu Sans"/>
            </a:endParaRPr>
          </a:p>
          <a:p>
            <a:pPr algn="just">
              <a:lnSpc>
                <a:spcPct val="110000"/>
              </a:lnSpc>
              <a:spcBef>
                <a:spcPct val="0"/>
              </a:spcBef>
              <a:spcAft>
                <a:spcPts val="600"/>
              </a:spcAft>
              <a:defRPr/>
            </a:pPr>
            <a:r>
              <a:rPr lang="cs-CZ" altLang="cs-CZ" sz="6400" b="1" dirty="0">
                <a:solidFill>
                  <a:srgbClr val="000000"/>
                </a:solidFill>
                <a:effectLst>
                  <a:outerShdw blurRad="38100" dist="38100" dir="2700000" algn="tl">
                    <a:srgbClr val="FFFFFF"/>
                  </a:outerShdw>
                </a:effectLst>
                <a:latin typeface="Verdana" panose="020B0604030504040204" pitchFamily="34" charset="0"/>
                <a:ea typeface="Verdana" panose="020B0604030504040204" pitchFamily="34" charset="0"/>
                <a:cs typeface="DejaVu Sans"/>
              </a:rPr>
              <a:t>příklad: </a:t>
            </a:r>
          </a:p>
          <a:p>
            <a:pPr algn="just">
              <a:lnSpc>
                <a:spcPct val="110000"/>
              </a:lnSpc>
              <a:spcBef>
                <a:spcPct val="0"/>
              </a:spcBef>
              <a:spcAft>
                <a:spcPts val="600"/>
              </a:spcAft>
              <a:defRPr/>
            </a:pPr>
            <a:r>
              <a:rPr lang="cs-CZ" altLang="cs-CZ" sz="6400" dirty="0">
                <a:solidFill>
                  <a:srgbClr val="000000"/>
                </a:solidFill>
                <a:latin typeface="Verdana" panose="020B0604030504040204" pitchFamily="34" charset="0"/>
                <a:ea typeface="Verdana" panose="020B0604030504040204" pitchFamily="34" charset="0"/>
                <a:cs typeface="DejaVu Sans"/>
              </a:rPr>
              <a:t>Muž nar. 1. 12. 1958 – jeho důchodový věk je 63 let a 10 měsíců, dosáhne ho tedy 1. 10. 2022. K 17. 10. 2019 – o bezmála tři roky dříve -  odejde do předčasného starobního důchodu (tj. přesně o 1 080 dnů před dosažením důchodového věku, tedy 12 devadesátidenních úseků). K tomuto datu získal celkem 42 let pojištění, za každý rok pojištění činí sazba procentní výměry důchodu 1,5 % výpočtového základu, tj. 63 % (42 x 1,5%). Jeho výpočtový základ je 16 000 Kč. Za 1 080 dnů „předčasnosti“ se sazba procentní výměry důchodu snižuje o 14,4 % výpočtového základu (4 x 0,9 % + 4 x 1,2 % + 4 x 1,5% = 14,4 %). Po snížení o 14,4 % činí sazba procentní výměry 48,6 %. Procentní výměra důchodu tedy činí 7 776 Kč (48,6 % ze 16 000 Kč). Základní výměra v roce 2019, stejná pro všechny důchody, je 3 270 Kč. Výše předčasného starobního důchodu bude tedy celkem 11 046 Kč (7 776 a 3 270).</a:t>
            </a:r>
          </a:p>
          <a:p>
            <a:pPr algn="just">
              <a:lnSpc>
                <a:spcPct val="110000"/>
              </a:lnSpc>
              <a:spcBef>
                <a:spcPct val="0"/>
              </a:spcBef>
              <a:spcAft>
                <a:spcPts val="600"/>
              </a:spcAft>
              <a:defRPr/>
            </a:pPr>
            <a:r>
              <a:rPr lang="cs-CZ" altLang="cs-CZ" sz="6400" b="1" dirty="0">
                <a:solidFill>
                  <a:srgbClr val="000000"/>
                </a:solidFill>
                <a:latin typeface="Verdana" panose="020B0604030504040204" pitchFamily="34" charset="0"/>
                <a:ea typeface="Verdana" panose="020B0604030504040204" pitchFamily="34" charset="0"/>
                <a:cs typeface="DejaVu Sans"/>
              </a:rPr>
              <a:t>POZOR: </a:t>
            </a:r>
            <a:r>
              <a:rPr lang="cs-CZ" altLang="cs-CZ" sz="6400" dirty="0">
                <a:solidFill>
                  <a:srgbClr val="000000"/>
                </a:solidFill>
                <a:latin typeface="Verdana" panose="020B0604030504040204" pitchFamily="34" charset="0"/>
                <a:ea typeface="Verdana" panose="020B0604030504040204" pitchFamily="34" charset="0"/>
                <a:cs typeface="DejaVu Sans"/>
              </a:rPr>
              <a:t>přesně o 3 roky (tj. o 1096 dní) dříve, bylo by krácení větší – činilo by 15,9 % za 13 započatých 90 denních úseků. </a:t>
            </a:r>
          </a:p>
          <a:p>
            <a:pPr algn="just">
              <a:lnSpc>
                <a:spcPct val="100000"/>
              </a:lnSpc>
              <a:spcBef>
                <a:spcPct val="0"/>
              </a:spcBef>
              <a:spcAft>
                <a:spcPts val="600"/>
              </a:spcAft>
              <a:buFont typeface="Wingdings" pitchFamily="2" charset="2"/>
              <a:buChar char="v"/>
              <a:defRPr/>
            </a:pPr>
            <a:r>
              <a:rPr lang="cs-CZ" altLang="cs-CZ" sz="6400" dirty="0">
                <a:solidFill>
                  <a:srgbClr val="000000"/>
                </a:solidFill>
                <a:latin typeface="Verdana" panose="020B0604030504040204" pitchFamily="34" charset="0"/>
                <a:ea typeface="Verdana" panose="020B0604030504040204" pitchFamily="34" charset="0"/>
                <a:cs typeface="DejaVu Sans"/>
              </a:rPr>
              <a:t>pokud poživatel starobního důchodu přiznaného před dosažením důchodového vykonává výdělečnou činnost nebo je mu poskytována podpora v nezaměstnanosti nebo podpora při rekvalifikaci, výplata tohoto důchodu mu až do dosažení důchodového věku nenáleží. </a:t>
            </a:r>
          </a:p>
          <a:p>
            <a:pPr algn="just">
              <a:lnSpc>
                <a:spcPct val="100000"/>
              </a:lnSpc>
              <a:spcBef>
                <a:spcPct val="0"/>
              </a:spcBef>
              <a:spcAft>
                <a:spcPts val="600"/>
              </a:spcAft>
              <a:buFont typeface="Wingdings" pitchFamily="2" charset="2"/>
              <a:buChar char="v"/>
              <a:defRPr/>
            </a:pPr>
            <a:r>
              <a:rPr lang="cs-CZ" altLang="cs-CZ" sz="6400" dirty="0">
                <a:solidFill>
                  <a:srgbClr val="000000"/>
                </a:solidFill>
                <a:latin typeface="Verdana" panose="020B0604030504040204" pitchFamily="34" charset="0"/>
                <a:ea typeface="Verdana" panose="020B0604030504040204" pitchFamily="34" charset="0"/>
                <a:cs typeface="DejaVu Sans"/>
              </a:rPr>
              <a:t>přivydělat si při pobírání předčasného starobního důchodu můžete, ale jste omezeni výší příjmu; tzv. zaměstnání malého rozsahu, rozhodný příjem nedosahuje 3 000 Kč za kalendářní měsíc při DPČ nebo 10000 Kč při DPP.</a:t>
            </a:r>
          </a:p>
          <a:p>
            <a:pPr algn="just">
              <a:lnSpc>
                <a:spcPct val="100000"/>
              </a:lnSpc>
              <a:spcBef>
                <a:spcPct val="0"/>
              </a:spcBef>
              <a:spcAft>
                <a:spcPts val="600"/>
              </a:spcAft>
              <a:defRPr/>
            </a:pPr>
            <a:endParaRPr lang="cs-CZ" b="1" dirty="0">
              <a:solidFill>
                <a:srgbClr val="000000"/>
              </a:solidFill>
              <a:effectLst>
                <a:outerShdw blurRad="38100" dist="38100" dir="2700000" algn="tl">
                  <a:srgbClr val="000000">
                    <a:alpha val="43137"/>
                  </a:srgbClr>
                </a:outerShdw>
              </a:effectLst>
              <a:ea typeface="DejaVu Sans"/>
            </a:endParaRPr>
          </a:p>
        </p:txBody>
      </p:sp>
    </p:spTree>
    <p:extLst>
      <p:ext uri="{BB962C8B-B14F-4D97-AF65-F5344CB8AC3E}">
        <p14:creationId xmlns:p14="http://schemas.microsoft.com/office/powerpoint/2010/main" val="21682031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92480" y="233046"/>
            <a:ext cx="10607039" cy="782053"/>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err="1">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Předdůchod</a:t>
            </a:r>
            <a:endPar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064795"/>
            <a:ext cx="10701865" cy="5597263"/>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85000" lnSpcReduction="10000"/>
          </a:bodyPr>
          <a:lstStyle/>
          <a:p>
            <a:pPr algn="just">
              <a:lnSpc>
                <a:spcPct val="100000"/>
              </a:lnSpc>
              <a:spcBef>
                <a:spcPct val="0"/>
              </a:spcBef>
              <a:spcAft>
                <a:spcPts val="600"/>
              </a:spcAft>
              <a:buFont typeface="Wingdings" pitchFamily="2" charset="2"/>
              <a:buChar char="v"/>
              <a:defRPr/>
            </a:pPr>
            <a:r>
              <a:rPr lang="cs-CZ" altLang="cs-CZ" dirty="0">
                <a:solidFill>
                  <a:srgbClr val="000000"/>
                </a:solidFill>
                <a:ea typeface="DejaVu Sans"/>
                <a:cs typeface="DejaVu Sans"/>
              </a:rPr>
              <a:t>lze odejít do důchodu až o 5 let před tím, než je nárok na řádný starobní důchod</a:t>
            </a:r>
          </a:p>
          <a:p>
            <a:pPr algn="just">
              <a:lnSpc>
                <a:spcPct val="100000"/>
              </a:lnSpc>
              <a:spcBef>
                <a:spcPct val="0"/>
              </a:spcBef>
              <a:spcAft>
                <a:spcPts val="600"/>
              </a:spcAft>
              <a:buFont typeface="Wingdings" pitchFamily="2" charset="2"/>
              <a:buChar char="v"/>
              <a:defRPr/>
            </a:pPr>
            <a:r>
              <a:rPr lang="cs-CZ" altLang="cs-CZ" dirty="0">
                <a:solidFill>
                  <a:srgbClr val="000000"/>
                </a:solidFill>
                <a:ea typeface="DejaVu Sans"/>
                <a:cs typeface="DejaVu Sans"/>
              </a:rPr>
              <a:t>čerpá se z vlastního účtu na vlastním doplňkovém penzijním spoření (dříve penzijním připojištění)</a:t>
            </a:r>
          </a:p>
          <a:p>
            <a:pPr algn="just">
              <a:lnSpc>
                <a:spcPct val="100000"/>
              </a:lnSpc>
              <a:spcBef>
                <a:spcPct val="0"/>
              </a:spcBef>
              <a:spcAft>
                <a:spcPts val="600"/>
              </a:spcAft>
              <a:buFont typeface="Wingdings" pitchFamily="2" charset="2"/>
              <a:buChar char="v"/>
              <a:defRPr/>
            </a:pPr>
            <a:r>
              <a:rPr lang="cs-CZ" altLang="cs-CZ" dirty="0">
                <a:solidFill>
                  <a:srgbClr val="000000"/>
                </a:solidFill>
                <a:ea typeface="DejaVu Sans"/>
                <a:cs typeface="DejaVu Sans"/>
              </a:rPr>
              <a:t>výhoda </a:t>
            </a:r>
            <a:r>
              <a:rPr lang="cs-CZ" altLang="cs-CZ" dirty="0" err="1">
                <a:solidFill>
                  <a:srgbClr val="000000"/>
                </a:solidFill>
                <a:ea typeface="DejaVu Sans"/>
                <a:cs typeface="DejaVu Sans"/>
              </a:rPr>
              <a:t>předdůchodu</a:t>
            </a:r>
            <a:r>
              <a:rPr lang="cs-CZ" altLang="cs-CZ" dirty="0">
                <a:solidFill>
                  <a:srgbClr val="000000"/>
                </a:solidFill>
                <a:ea typeface="DejaVu Sans"/>
                <a:cs typeface="DejaVu Sans"/>
              </a:rPr>
              <a:t> ► pokud se splní podmínky výplaty </a:t>
            </a:r>
            <a:r>
              <a:rPr lang="cs-CZ" altLang="cs-CZ" dirty="0" err="1">
                <a:solidFill>
                  <a:srgbClr val="000000"/>
                </a:solidFill>
                <a:ea typeface="DejaVu Sans"/>
                <a:cs typeface="DejaVu Sans"/>
              </a:rPr>
              <a:t>předdůchodu</a:t>
            </a:r>
            <a:r>
              <a:rPr lang="cs-CZ" altLang="cs-CZ" dirty="0">
                <a:solidFill>
                  <a:srgbClr val="000000"/>
                </a:solidFill>
                <a:ea typeface="DejaVu Sans"/>
                <a:cs typeface="DejaVu Sans"/>
              </a:rPr>
              <a:t>, stát platí zdravotní pojištění </a:t>
            </a:r>
          </a:p>
          <a:p>
            <a:pPr algn="just">
              <a:lnSpc>
                <a:spcPct val="100000"/>
              </a:lnSpc>
              <a:spcBef>
                <a:spcPct val="0"/>
              </a:spcBef>
              <a:spcAft>
                <a:spcPts val="600"/>
              </a:spcAft>
              <a:buFont typeface="Wingdings" pitchFamily="2" charset="2"/>
              <a:buChar char="v"/>
              <a:defRPr/>
            </a:pPr>
            <a:r>
              <a:rPr lang="cs-CZ" altLang="cs-CZ" dirty="0">
                <a:solidFill>
                  <a:srgbClr val="000000"/>
                </a:solidFill>
                <a:ea typeface="DejaVu Sans"/>
                <a:cs typeface="DejaVu Sans"/>
              </a:rPr>
              <a:t>řádný důchod se po odchodu do důchodu o něco zkrátí, není to tak výrazné jako při předčasném důchodu</a:t>
            </a:r>
          </a:p>
          <a:p>
            <a:pPr algn="just">
              <a:lnSpc>
                <a:spcPct val="100000"/>
              </a:lnSpc>
              <a:spcBef>
                <a:spcPct val="0"/>
              </a:spcBef>
              <a:spcAft>
                <a:spcPts val="600"/>
              </a:spcAft>
              <a:buFont typeface="Wingdings" pitchFamily="2" charset="2"/>
              <a:buChar char="v"/>
              <a:defRPr/>
            </a:pPr>
            <a:r>
              <a:rPr lang="cs-CZ" altLang="cs-CZ" dirty="0">
                <a:solidFill>
                  <a:srgbClr val="000000"/>
                </a:solidFill>
                <a:ea typeface="DejaVu Sans"/>
                <a:cs typeface="DejaVu Sans"/>
              </a:rPr>
              <a:t>doba pobírání </a:t>
            </a:r>
            <a:r>
              <a:rPr lang="cs-CZ" altLang="cs-CZ" dirty="0" err="1">
                <a:solidFill>
                  <a:srgbClr val="000000"/>
                </a:solidFill>
                <a:ea typeface="DejaVu Sans"/>
                <a:cs typeface="DejaVu Sans"/>
              </a:rPr>
              <a:t>předdůchodu</a:t>
            </a:r>
            <a:r>
              <a:rPr lang="cs-CZ" altLang="cs-CZ" dirty="0">
                <a:solidFill>
                  <a:srgbClr val="000000"/>
                </a:solidFill>
                <a:ea typeface="DejaVu Sans"/>
                <a:cs typeface="DejaVu Sans"/>
              </a:rPr>
              <a:t> není dobou pojištění ani náhradní dobou pojištění; pobírání </a:t>
            </a:r>
            <a:r>
              <a:rPr lang="cs-CZ" altLang="cs-CZ" dirty="0" err="1">
                <a:solidFill>
                  <a:srgbClr val="000000"/>
                </a:solidFill>
                <a:ea typeface="DejaVu Sans"/>
                <a:cs typeface="DejaVu Sans"/>
              </a:rPr>
              <a:t>předdůchodu</a:t>
            </a:r>
            <a:r>
              <a:rPr lang="cs-CZ" altLang="cs-CZ" dirty="0">
                <a:solidFill>
                  <a:srgbClr val="000000"/>
                </a:solidFill>
                <a:ea typeface="DejaVu Sans"/>
                <a:cs typeface="DejaVu Sans"/>
              </a:rPr>
              <a:t> je hodnoceno jako vyloučená doba (nemá negativní dopad na vyměřovací základ) </a:t>
            </a:r>
          </a:p>
          <a:p>
            <a:pPr algn="just">
              <a:lnSpc>
                <a:spcPct val="100000"/>
              </a:lnSpc>
              <a:spcBef>
                <a:spcPct val="0"/>
              </a:spcBef>
              <a:spcAft>
                <a:spcPts val="600"/>
              </a:spcAft>
              <a:buFont typeface="Wingdings" pitchFamily="2" charset="2"/>
              <a:buChar char="v"/>
              <a:defRPr/>
            </a:pPr>
            <a:r>
              <a:rPr lang="cs-CZ" altLang="cs-CZ" dirty="0">
                <a:solidFill>
                  <a:srgbClr val="000000"/>
                </a:solidFill>
                <a:ea typeface="DejaVu Sans"/>
                <a:cs typeface="DejaVu Sans"/>
              </a:rPr>
              <a:t>před odchodem do </a:t>
            </a:r>
            <a:r>
              <a:rPr lang="cs-CZ" altLang="cs-CZ" dirty="0" err="1">
                <a:solidFill>
                  <a:srgbClr val="000000"/>
                </a:solidFill>
                <a:ea typeface="DejaVu Sans"/>
                <a:cs typeface="DejaVu Sans"/>
              </a:rPr>
              <a:t>předdůchodu</a:t>
            </a:r>
            <a:r>
              <a:rPr lang="cs-CZ" altLang="cs-CZ" dirty="0">
                <a:solidFill>
                  <a:srgbClr val="000000"/>
                </a:solidFill>
                <a:ea typeface="DejaVu Sans"/>
                <a:cs typeface="DejaVu Sans"/>
              </a:rPr>
              <a:t> je nutné mít na účtu doplňkového penzijního spoření finance na celou dobu čerpání </a:t>
            </a:r>
            <a:r>
              <a:rPr lang="cs-CZ" altLang="cs-CZ" dirty="0" err="1">
                <a:solidFill>
                  <a:srgbClr val="000000"/>
                </a:solidFill>
                <a:ea typeface="DejaVu Sans"/>
                <a:cs typeface="DejaVu Sans"/>
              </a:rPr>
              <a:t>předdůchodu</a:t>
            </a:r>
            <a:r>
              <a:rPr lang="cs-CZ" altLang="cs-CZ" dirty="0">
                <a:solidFill>
                  <a:srgbClr val="000000"/>
                </a:solidFill>
                <a:ea typeface="DejaVu Sans"/>
                <a:cs typeface="DejaVu Sans"/>
              </a:rPr>
              <a:t> ► </a:t>
            </a:r>
            <a:r>
              <a:rPr lang="cs-CZ" altLang="cs-CZ" b="1" dirty="0">
                <a:solidFill>
                  <a:srgbClr val="000000"/>
                </a:solidFill>
                <a:ea typeface="DejaVu Sans"/>
                <a:cs typeface="DejaVu Sans"/>
              </a:rPr>
              <a:t>na každý měsíc v </a:t>
            </a:r>
            <a:r>
              <a:rPr lang="cs-CZ" altLang="cs-CZ" b="1" dirty="0" err="1">
                <a:solidFill>
                  <a:srgbClr val="000000"/>
                </a:solidFill>
                <a:ea typeface="DejaVu Sans"/>
                <a:cs typeface="DejaVu Sans"/>
              </a:rPr>
              <a:t>předdůchodu</a:t>
            </a:r>
            <a:r>
              <a:rPr lang="cs-CZ" altLang="cs-CZ" b="1" dirty="0">
                <a:solidFill>
                  <a:srgbClr val="000000"/>
                </a:solidFill>
                <a:ea typeface="DejaVu Sans"/>
                <a:cs typeface="DejaVu Sans"/>
              </a:rPr>
              <a:t> je nutno mít minimálně 30% průměrné mzdy v daném roce </a:t>
            </a:r>
          </a:p>
          <a:p>
            <a:pPr algn="just">
              <a:lnSpc>
                <a:spcPct val="100000"/>
              </a:lnSpc>
              <a:spcBef>
                <a:spcPct val="0"/>
              </a:spcBef>
              <a:spcAft>
                <a:spcPts val="600"/>
              </a:spcAft>
              <a:buFont typeface="Wingdings" pitchFamily="2" charset="2"/>
              <a:buChar char="v"/>
              <a:defRPr/>
            </a:pPr>
            <a:r>
              <a:rPr lang="cs-CZ" altLang="cs-CZ" dirty="0">
                <a:solidFill>
                  <a:srgbClr val="000000"/>
                </a:solidFill>
                <a:ea typeface="DejaVu Sans"/>
                <a:cs typeface="DejaVu Sans"/>
              </a:rPr>
              <a:t>abychom mohli začít čerpat </a:t>
            </a:r>
            <a:r>
              <a:rPr lang="cs-CZ" altLang="cs-CZ" dirty="0" err="1">
                <a:solidFill>
                  <a:srgbClr val="000000"/>
                </a:solidFill>
                <a:ea typeface="DejaVu Sans"/>
                <a:cs typeface="DejaVu Sans"/>
              </a:rPr>
              <a:t>předdůchod</a:t>
            </a:r>
            <a:r>
              <a:rPr lang="cs-CZ" altLang="cs-CZ" dirty="0">
                <a:solidFill>
                  <a:srgbClr val="000000"/>
                </a:solidFill>
                <a:ea typeface="DejaVu Sans"/>
                <a:cs typeface="DejaVu Sans"/>
              </a:rPr>
              <a:t>, musíme být minimálně 5 let účastni na penzijním připojištění či doplňkovém penzijním spoření</a:t>
            </a:r>
          </a:p>
          <a:p>
            <a:pPr algn="just">
              <a:lnSpc>
                <a:spcPct val="100000"/>
              </a:lnSpc>
              <a:spcBef>
                <a:spcPct val="0"/>
              </a:spcBef>
              <a:spcAft>
                <a:spcPts val="600"/>
              </a:spcAft>
              <a:buFont typeface="Wingdings" pitchFamily="2" charset="2"/>
              <a:buChar char="v"/>
              <a:defRPr/>
            </a:pPr>
            <a:r>
              <a:rPr lang="cs-CZ" altLang="cs-CZ" dirty="0" err="1">
                <a:solidFill>
                  <a:srgbClr val="000000"/>
                </a:solidFill>
                <a:ea typeface="DejaVu Sans"/>
                <a:cs typeface="DejaVu Sans"/>
              </a:rPr>
              <a:t>předdůchod</a:t>
            </a:r>
            <a:r>
              <a:rPr lang="cs-CZ" altLang="cs-CZ" dirty="0">
                <a:solidFill>
                  <a:srgbClr val="000000"/>
                </a:solidFill>
                <a:ea typeface="DejaVu Sans"/>
                <a:cs typeface="DejaVu Sans"/>
              </a:rPr>
              <a:t> lze čerpat </a:t>
            </a:r>
            <a:r>
              <a:rPr lang="cs-CZ" altLang="cs-CZ" b="1" dirty="0">
                <a:solidFill>
                  <a:srgbClr val="000000"/>
                </a:solidFill>
                <a:ea typeface="DejaVu Sans"/>
                <a:cs typeface="DejaVu Sans"/>
              </a:rPr>
              <a:t>minimálně dva roky a maximálně pět let</a:t>
            </a:r>
            <a:r>
              <a:rPr lang="cs-CZ" altLang="cs-CZ" dirty="0">
                <a:solidFill>
                  <a:srgbClr val="000000"/>
                </a:solidFill>
                <a:ea typeface="DejaVu Sans"/>
                <a:cs typeface="DejaVu Sans"/>
              </a:rPr>
              <a:t>; s </a:t>
            </a:r>
            <a:r>
              <a:rPr lang="cs-CZ" altLang="cs-CZ" dirty="0" err="1">
                <a:solidFill>
                  <a:srgbClr val="000000"/>
                </a:solidFill>
                <a:ea typeface="DejaVu Sans"/>
                <a:cs typeface="DejaVu Sans"/>
              </a:rPr>
              <a:t>předdůchodem</a:t>
            </a:r>
            <a:r>
              <a:rPr lang="cs-CZ" altLang="cs-CZ" dirty="0">
                <a:solidFill>
                  <a:srgbClr val="000000"/>
                </a:solidFill>
                <a:ea typeface="DejaVu Sans"/>
                <a:cs typeface="DejaVu Sans"/>
              </a:rPr>
              <a:t> lze skončit podle uvážení, nejdříve však tři roky před tím, než se dosáhne důchodový věk - tedy v momentě, kdy je nárok na předčasný důchod; předčasný důchod je ale trvale krácený, takže pokud je naspořeno dost peněz, je výhodnější pobírat </a:t>
            </a:r>
            <a:r>
              <a:rPr lang="cs-CZ" altLang="cs-CZ" dirty="0" err="1">
                <a:solidFill>
                  <a:srgbClr val="000000"/>
                </a:solidFill>
                <a:ea typeface="DejaVu Sans"/>
                <a:cs typeface="DejaVu Sans"/>
              </a:rPr>
              <a:t>předdůchod</a:t>
            </a:r>
            <a:r>
              <a:rPr lang="cs-CZ" altLang="cs-CZ" dirty="0">
                <a:solidFill>
                  <a:srgbClr val="000000"/>
                </a:solidFill>
                <a:ea typeface="DejaVu Sans"/>
                <a:cs typeface="DejaVu Sans"/>
              </a:rPr>
              <a:t> až do řádného starobního důchodu</a:t>
            </a:r>
          </a:p>
          <a:p>
            <a:pPr algn="just">
              <a:lnSpc>
                <a:spcPct val="100000"/>
              </a:lnSpc>
              <a:spcBef>
                <a:spcPts val="0"/>
              </a:spcBef>
              <a:spcAft>
                <a:spcPts val="600"/>
              </a:spcAft>
              <a:buFont typeface="Wingdings" panose="05000000000000000000" pitchFamily="2" charset="2"/>
              <a:buChar char="Ø"/>
            </a:pPr>
            <a:endParaRPr lang="cs-CZ" dirty="0"/>
          </a:p>
          <a:p>
            <a:pPr algn="just"/>
            <a:endParaRPr lang="cs-CZ" dirty="0"/>
          </a:p>
        </p:txBody>
      </p:sp>
    </p:spTree>
    <p:extLst>
      <p:ext uri="{BB962C8B-B14F-4D97-AF65-F5344CB8AC3E}">
        <p14:creationId xmlns:p14="http://schemas.microsoft.com/office/powerpoint/2010/main" val="38601570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92480" y="282742"/>
            <a:ext cx="10607039" cy="782053"/>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Odložený důchod</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470991"/>
            <a:ext cx="10701865" cy="5191067"/>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lgn="just">
              <a:lnSpc>
                <a:spcPct val="100000"/>
              </a:lnSpc>
              <a:spcBef>
                <a:spcPct val="0"/>
              </a:spcBef>
              <a:spcAft>
                <a:spcPts val="600"/>
              </a:spcAft>
              <a:buFont typeface="Wingdings" pitchFamily="2" charset="2"/>
              <a:buChar char="v"/>
              <a:defRPr/>
            </a:pPr>
            <a:r>
              <a:rPr lang="cs-CZ" altLang="cs-CZ" sz="1600" u="sng" dirty="0">
                <a:solidFill>
                  <a:srgbClr val="000000"/>
                </a:solidFill>
                <a:latin typeface="Verdana" panose="020B0604030504040204" pitchFamily="34" charset="0"/>
                <a:ea typeface="Verdana" panose="020B0604030504040204" pitchFamily="34" charset="0"/>
                <a:cs typeface="DejaVu Sans"/>
              </a:rPr>
              <a:t>výkon výdělečné činnosti </a:t>
            </a:r>
            <a:r>
              <a:rPr lang="cs-CZ" altLang="cs-CZ" sz="1600" dirty="0">
                <a:solidFill>
                  <a:srgbClr val="000000"/>
                </a:solidFill>
                <a:latin typeface="Verdana" panose="020B0604030504040204" pitchFamily="34" charset="0"/>
                <a:ea typeface="Verdana" panose="020B0604030504040204" pitchFamily="34" charset="0"/>
                <a:cs typeface="DejaVu Sans"/>
              </a:rPr>
              <a:t>(např. jako zaměstnanec nebo OSVČ) po dosažení důchodového věku pojištěnce, který v této době nepobíral starobní důchod; za výkon výdělečné činnosti pro účely přesluhování se považuje pouze taková činnost, která zakládá účast na důchodovém pojištění; do této doby se přitom nezahrnují dny pracovního volna bez náhrady příjmu či neomluvené nepřítomnosti v práci a dále např. doba dočasné pracovní neschopnosti </a:t>
            </a:r>
          </a:p>
          <a:p>
            <a:pPr algn="just">
              <a:lnSpc>
                <a:spcPct val="100000"/>
              </a:lnSpc>
              <a:spcBef>
                <a:spcPct val="0"/>
              </a:spcBef>
              <a:spcAft>
                <a:spcPts val="600"/>
              </a:spcAft>
              <a:buFont typeface="Wingdings" pitchFamily="2" charset="2"/>
              <a:buChar char="v"/>
              <a:defRPr/>
            </a:pPr>
            <a:r>
              <a:rPr lang="cs-CZ" altLang="cs-CZ" sz="1600" dirty="0">
                <a:solidFill>
                  <a:srgbClr val="000000"/>
                </a:solidFill>
                <a:latin typeface="Verdana" panose="020B0604030504040204" pitchFamily="34" charset="0"/>
                <a:ea typeface="Verdana" panose="020B0604030504040204" pitchFamily="34" charset="0"/>
                <a:cs typeface="DejaVu Sans"/>
              </a:rPr>
              <a:t>výše procentní výměry starobního důchodu se zvyšuje po vzniku nároku na tento důchod pojištěnci, </a:t>
            </a:r>
            <a:r>
              <a:rPr lang="cs-CZ" altLang="cs-CZ" sz="1600" u="sng" dirty="0">
                <a:solidFill>
                  <a:srgbClr val="000000"/>
                </a:solidFill>
                <a:latin typeface="Verdana" panose="020B0604030504040204" pitchFamily="34" charset="0"/>
                <a:ea typeface="Verdana" panose="020B0604030504040204" pitchFamily="34" charset="0"/>
                <a:cs typeface="DejaVu Sans"/>
              </a:rPr>
              <a:t>který vykonával výdělečnou činnost a nepobíral přitom starobní důchod </a:t>
            </a:r>
            <a:r>
              <a:rPr lang="cs-CZ" altLang="cs-CZ" sz="1600" dirty="0">
                <a:solidFill>
                  <a:srgbClr val="000000"/>
                </a:solidFill>
                <a:latin typeface="Verdana" panose="020B0604030504040204" pitchFamily="34" charset="0"/>
                <a:ea typeface="Verdana" panose="020B0604030504040204" pitchFamily="34" charset="0"/>
                <a:cs typeface="DejaVu Sans"/>
              </a:rPr>
              <a:t>ani invalidní důchod pro invaliditu třetího stupně; za každých 90 kalendářních dnů této výdělečné činnosti </a:t>
            </a:r>
            <a:r>
              <a:rPr lang="cs-CZ" altLang="cs-CZ" sz="1600" u="sng" dirty="0">
                <a:solidFill>
                  <a:srgbClr val="000000"/>
                </a:solidFill>
                <a:latin typeface="Verdana" panose="020B0604030504040204" pitchFamily="34" charset="0"/>
                <a:ea typeface="Verdana" panose="020B0604030504040204" pitchFamily="34" charset="0"/>
                <a:cs typeface="DejaVu Sans"/>
              </a:rPr>
              <a:t>náleží zvýšení o 1,5 % </a:t>
            </a:r>
            <a:r>
              <a:rPr lang="cs-CZ" altLang="cs-CZ" sz="1600" dirty="0">
                <a:solidFill>
                  <a:srgbClr val="000000"/>
                </a:solidFill>
                <a:latin typeface="Verdana" panose="020B0604030504040204" pitchFamily="34" charset="0"/>
                <a:ea typeface="Verdana" panose="020B0604030504040204" pitchFamily="34" charset="0"/>
                <a:cs typeface="DejaVu Sans"/>
              </a:rPr>
              <a:t>výpočtového základu</a:t>
            </a:r>
          </a:p>
          <a:p>
            <a:pPr algn="just">
              <a:lnSpc>
                <a:spcPct val="100000"/>
              </a:lnSpc>
              <a:spcBef>
                <a:spcPct val="0"/>
              </a:spcBef>
              <a:spcAft>
                <a:spcPts val="600"/>
              </a:spcAft>
              <a:buFont typeface="Wingdings" pitchFamily="2" charset="2"/>
              <a:buChar char="v"/>
              <a:defRPr/>
            </a:pPr>
            <a:r>
              <a:rPr lang="cs-CZ" altLang="cs-CZ" sz="1600" dirty="0">
                <a:solidFill>
                  <a:srgbClr val="000000"/>
                </a:solidFill>
                <a:latin typeface="Verdana" panose="020B0604030504040204" pitchFamily="34" charset="0"/>
                <a:ea typeface="Verdana" panose="020B0604030504040204" pitchFamily="34" charset="0"/>
                <a:cs typeface="DejaVu Sans"/>
              </a:rPr>
              <a:t>zvyšování procentní výměry starobního důchodu je možné rovněž za dobu </a:t>
            </a:r>
            <a:r>
              <a:rPr lang="cs-CZ" altLang="cs-CZ" sz="1600" u="sng" dirty="0">
                <a:solidFill>
                  <a:srgbClr val="000000"/>
                </a:solidFill>
                <a:latin typeface="Verdana" panose="020B0604030504040204" pitchFamily="34" charset="0"/>
                <a:ea typeface="Verdana" panose="020B0604030504040204" pitchFamily="34" charset="0"/>
                <a:cs typeface="DejaVu Sans"/>
              </a:rPr>
              <a:t>výdělečné činnosti vykonávané</a:t>
            </a:r>
            <a:r>
              <a:rPr lang="cs-CZ" altLang="cs-CZ" sz="1600" dirty="0">
                <a:solidFill>
                  <a:srgbClr val="000000"/>
                </a:solidFill>
                <a:latin typeface="Verdana" panose="020B0604030504040204" pitchFamily="34" charset="0"/>
                <a:ea typeface="Verdana" panose="020B0604030504040204" pitchFamily="34" charset="0"/>
                <a:cs typeface="DejaVu Sans"/>
              </a:rPr>
              <a:t> po vzniku nároku na tento důchod při jeho </a:t>
            </a:r>
            <a:r>
              <a:rPr lang="cs-CZ" altLang="cs-CZ" sz="1600" u="sng" dirty="0">
                <a:solidFill>
                  <a:srgbClr val="000000"/>
                </a:solidFill>
                <a:latin typeface="Verdana" panose="020B0604030504040204" pitchFamily="34" charset="0"/>
                <a:ea typeface="Verdana" panose="020B0604030504040204" pitchFamily="34" charset="0"/>
                <a:cs typeface="DejaVu Sans"/>
              </a:rPr>
              <a:t>souběžném pobírání v plné výši</a:t>
            </a:r>
            <a:r>
              <a:rPr lang="cs-CZ" altLang="cs-CZ" sz="1600" dirty="0">
                <a:solidFill>
                  <a:srgbClr val="000000"/>
                </a:solidFill>
                <a:latin typeface="Verdana" panose="020B0604030504040204" pitchFamily="34" charset="0"/>
                <a:ea typeface="Verdana" panose="020B0604030504040204" pitchFamily="34" charset="0"/>
                <a:cs typeface="DejaVu Sans"/>
              </a:rPr>
              <a:t>, a to </a:t>
            </a:r>
            <a:r>
              <a:rPr lang="cs-CZ" altLang="cs-CZ" sz="1600" u="sng" dirty="0">
                <a:solidFill>
                  <a:srgbClr val="000000"/>
                </a:solidFill>
                <a:latin typeface="Verdana" panose="020B0604030504040204" pitchFamily="34" charset="0"/>
                <a:ea typeface="Verdana" panose="020B0604030504040204" pitchFamily="34" charset="0"/>
                <a:cs typeface="DejaVu Sans"/>
              </a:rPr>
              <a:t>o 0,4 % výpočtového základu </a:t>
            </a:r>
            <a:r>
              <a:rPr lang="cs-CZ" altLang="cs-CZ" sz="1600" dirty="0">
                <a:solidFill>
                  <a:srgbClr val="000000"/>
                </a:solidFill>
                <a:latin typeface="Verdana" panose="020B0604030504040204" pitchFamily="34" charset="0"/>
                <a:ea typeface="Verdana" panose="020B0604030504040204" pitchFamily="34" charset="0"/>
                <a:cs typeface="DejaVu Sans"/>
              </a:rPr>
              <a:t>za každých 360 kalendářních dnů</a:t>
            </a:r>
          </a:p>
          <a:p>
            <a:pPr algn="just">
              <a:lnSpc>
                <a:spcPct val="100000"/>
              </a:lnSpc>
              <a:spcBef>
                <a:spcPct val="0"/>
              </a:spcBef>
              <a:spcAft>
                <a:spcPts val="600"/>
              </a:spcAft>
              <a:buFont typeface="Wingdings" pitchFamily="2" charset="2"/>
              <a:buChar char="v"/>
              <a:defRPr/>
            </a:pPr>
            <a:r>
              <a:rPr lang="cs-CZ" altLang="cs-CZ" sz="1600" dirty="0">
                <a:solidFill>
                  <a:srgbClr val="000000"/>
                </a:solidFill>
                <a:latin typeface="Verdana" panose="020B0604030504040204" pitchFamily="34" charset="0"/>
                <a:ea typeface="Verdana" panose="020B0604030504040204" pitchFamily="34" charset="0"/>
                <a:cs typeface="DejaVu Sans"/>
              </a:rPr>
              <a:t>nárok na zvýšení procentní výměry starobního důchodu má pojištěnec v tomto případě vždy po 2 letech, pokud výdělečná činnost trvala nepřetržitě po tuto dobu, nebo po skončení výdělečné činnosti; </a:t>
            </a:r>
          </a:p>
          <a:p>
            <a:pPr algn="just">
              <a:lnSpc>
                <a:spcPct val="100000"/>
              </a:lnSpc>
              <a:spcBef>
                <a:spcPct val="0"/>
              </a:spcBef>
              <a:spcAft>
                <a:spcPts val="600"/>
              </a:spcAft>
              <a:buFont typeface="Wingdings" pitchFamily="2" charset="2"/>
              <a:buChar char="v"/>
              <a:defRPr/>
            </a:pPr>
            <a:r>
              <a:rPr lang="cs-CZ" altLang="cs-CZ" sz="1600" dirty="0">
                <a:solidFill>
                  <a:srgbClr val="000000"/>
                </a:solidFill>
                <a:latin typeface="Verdana" panose="020B0604030504040204" pitchFamily="34" charset="0"/>
                <a:ea typeface="Verdana" panose="020B0604030504040204" pitchFamily="34" charset="0"/>
                <a:cs typeface="DejaVu Sans"/>
              </a:rPr>
              <a:t>při pobírání tohoto důchodu v poloviční výši náleží zvýšení procentní výměry o 1,5 % výpočtového základu za každých 180 kalendářních dnů </a:t>
            </a:r>
          </a:p>
          <a:p>
            <a:pPr algn="just">
              <a:lnSpc>
                <a:spcPct val="100000"/>
              </a:lnSpc>
              <a:spcBef>
                <a:spcPts val="0"/>
              </a:spcBef>
              <a:spcAft>
                <a:spcPts val="600"/>
              </a:spcAft>
            </a:pPr>
            <a:endParaRPr lang="cs-CZ" dirty="0"/>
          </a:p>
          <a:p>
            <a:pPr algn="just"/>
            <a:endParaRPr lang="cs-CZ" dirty="0"/>
          </a:p>
        </p:txBody>
      </p:sp>
    </p:spTree>
    <p:extLst>
      <p:ext uri="{BB962C8B-B14F-4D97-AF65-F5344CB8AC3E}">
        <p14:creationId xmlns:p14="http://schemas.microsoft.com/office/powerpoint/2010/main" val="26421206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92480" y="282742"/>
            <a:ext cx="10607039" cy="782053"/>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Invalidní důchod</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162879"/>
            <a:ext cx="10701865" cy="5499180"/>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algn="just">
              <a:lnSpc>
                <a:spcPct val="120000"/>
              </a:lnSpc>
              <a:spcBef>
                <a:spcPts val="0"/>
              </a:spcBef>
              <a:buFont typeface="Wingdings" panose="05000000000000000000" pitchFamily="2" charset="2"/>
              <a:buChar char="Ø"/>
              <a:defRPr/>
            </a:pPr>
            <a:r>
              <a:rPr 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vývoj v invalidních důchodech</a:t>
            </a:r>
          </a:p>
          <a:p>
            <a:pPr algn="just">
              <a:lnSpc>
                <a:spcPct val="120000"/>
              </a:lnSpc>
              <a:spcBef>
                <a:spcPts val="0"/>
              </a:spcBef>
              <a:spcAft>
                <a:spcPts val="600"/>
              </a:spcAft>
              <a:buFont typeface="Wingdings" panose="05000000000000000000" pitchFamily="2" charset="2"/>
              <a:buChar char="v"/>
              <a:defRPr/>
            </a:pPr>
            <a:r>
              <a:rPr lang="cs-CZ" sz="6400" dirty="0">
                <a:solidFill>
                  <a:srgbClr val="000000"/>
                </a:solidFill>
                <a:latin typeface="Verdana" panose="020B0604030504040204" pitchFamily="34" charset="0"/>
                <a:ea typeface="Verdana" panose="020B0604030504040204" pitchFamily="34" charset="0"/>
              </a:rPr>
              <a:t>od 1. 1. 2010 již mezi druhy důchodů uvedené v zákoně č. 155/1995 Sb., o důchodovém pojištění, nepatří plný invalidní důchod a částečný invalidní důchod. Namísto těchto dvou dávek je zavedena dávka pouze jedna, a to invalidní důchod. V závislosti na zjištěném stupni invalidity se invalidní důchod rozlišuje na invalidní důchod pro invaliditu prvního stupně, na invalidní důchod pro invaliditu druhého stupně a na invalidní důchod pro invaliditu třetího stupně. Rozdíl mezi jednotlivými stupni invalidity spočívá v míře poklesu pracovní schopnosti pojištěnce.</a:t>
            </a:r>
          </a:p>
          <a:p>
            <a:pPr algn="just">
              <a:lnSpc>
                <a:spcPct val="120000"/>
              </a:lnSpc>
              <a:spcBef>
                <a:spcPts val="0"/>
              </a:spcBef>
              <a:buFont typeface="Wingdings" panose="05000000000000000000" pitchFamily="2" charset="2"/>
              <a:buChar char="Ø"/>
              <a:defRPr/>
            </a:pPr>
            <a:r>
              <a:rPr 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podmínky nároku na invalidní důchod</a:t>
            </a:r>
            <a:endParaRPr lang="cs-CZ" sz="6400"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a:p>
            <a:pPr algn="just">
              <a:lnSpc>
                <a:spcPct val="120000"/>
              </a:lnSpc>
              <a:spcBef>
                <a:spcPts val="0"/>
              </a:spcBef>
              <a:spcAft>
                <a:spcPts val="600"/>
              </a:spcAft>
              <a:buFont typeface="Wingdings" panose="05000000000000000000" pitchFamily="2" charset="2"/>
              <a:buChar char="v"/>
              <a:defRPr/>
            </a:pPr>
            <a:r>
              <a:rPr lang="cs-CZ" sz="6400" dirty="0">
                <a:solidFill>
                  <a:srgbClr val="000000"/>
                </a:solidFill>
                <a:latin typeface="Verdana" panose="020B0604030504040204" pitchFamily="34" charset="0"/>
                <a:ea typeface="Verdana" panose="020B0604030504040204" pitchFamily="34" charset="0"/>
              </a:rPr>
              <a:t>pojištěnec má nárok na invalidní důchod, jestliže nedosáhl věku 65 let a stal se:</a:t>
            </a:r>
            <a:endParaRPr lang="cs-CZ" sz="6400" dirty="0">
              <a:latin typeface="Verdana" panose="020B0604030504040204" pitchFamily="34" charset="0"/>
              <a:ea typeface="Verdana" panose="020B0604030504040204" pitchFamily="34" charset="0"/>
            </a:endParaRPr>
          </a:p>
          <a:p>
            <a:pPr marL="539750" algn="just">
              <a:lnSpc>
                <a:spcPct val="120000"/>
              </a:lnSpc>
              <a:spcBef>
                <a:spcPts val="0"/>
              </a:spcBef>
              <a:spcAft>
                <a:spcPts val="600"/>
              </a:spcAft>
              <a:buFont typeface="Wingdings" panose="05000000000000000000" pitchFamily="2" charset="2"/>
              <a:buChar char="§"/>
              <a:defRPr/>
            </a:pPr>
            <a:r>
              <a:rPr lang="cs-CZ" sz="6400" dirty="0">
                <a:solidFill>
                  <a:srgbClr val="000000"/>
                </a:solidFill>
                <a:latin typeface="Verdana" panose="020B0604030504040204" pitchFamily="34" charset="0"/>
                <a:ea typeface="Verdana" panose="020B0604030504040204" pitchFamily="34" charset="0"/>
              </a:rPr>
              <a:t>invalidním a získal </a:t>
            </a:r>
            <a:r>
              <a:rPr lang="cs-CZ" sz="6400" u="sng" dirty="0">
                <a:solidFill>
                  <a:srgbClr val="000000"/>
                </a:solidFill>
                <a:latin typeface="Verdana" panose="020B0604030504040204" pitchFamily="34" charset="0"/>
                <a:ea typeface="Verdana" panose="020B0604030504040204" pitchFamily="34" charset="0"/>
              </a:rPr>
              <a:t>potřebnou dobu pojištění</a:t>
            </a:r>
            <a:r>
              <a:rPr lang="cs-CZ" sz="6400" dirty="0">
                <a:solidFill>
                  <a:srgbClr val="000000"/>
                </a:solidFill>
                <a:latin typeface="Verdana" panose="020B0604030504040204" pitchFamily="34" charset="0"/>
                <a:ea typeface="Verdana" panose="020B0604030504040204" pitchFamily="34" charset="0"/>
              </a:rPr>
              <a:t>, pokud nesplnil ke dni vzniku invalidity podmínky nároku na řádný starobní důchod, popřípadě, byl-li přiznán předčasný trvale krácený starobní důchod, pokud nedosáhl důchodového věku, nebo</a:t>
            </a:r>
            <a:endParaRPr lang="cs-CZ" sz="6400" dirty="0">
              <a:latin typeface="Verdana" panose="020B0604030504040204" pitchFamily="34" charset="0"/>
              <a:ea typeface="Verdana" panose="020B0604030504040204" pitchFamily="34" charset="0"/>
            </a:endParaRPr>
          </a:p>
          <a:p>
            <a:pPr marL="539750" algn="just">
              <a:lnSpc>
                <a:spcPct val="120000"/>
              </a:lnSpc>
              <a:spcBef>
                <a:spcPts val="0"/>
              </a:spcBef>
              <a:spcAft>
                <a:spcPts val="600"/>
              </a:spcAft>
              <a:buFont typeface="Wingdings" panose="05000000000000000000" pitchFamily="2" charset="2"/>
              <a:buChar char="§"/>
              <a:defRPr/>
            </a:pPr>
            <a:r>
              <a:rPr lang="cs-CZ" sz="6400" u="sng" dirty="0">
                <a:solidFill>
                  <a:srgbClr val="000000"/>
                </a:solidFill>
                <a:latin typeface="Verdana" panose="020B0604030504040204" pitchFamily="34" charset="0"/>
                <a:ea typeface="Verdana" panose="020B0604030504040204" pitchFamily="34" charset="0"/>
              </a:rPr>
              <a:t>invalidním následkem pracovního úrazu nebo nemoci z povolání </a:t>
            </a:r>
            <a:r>
              <a:rPr lang="cs-CZ" sz="6400" dirty="0">
                <a:solidFill>
                  <a:srgbClr val="000000"/>
                </a:solidFill>
                <a:latin typeface="Verdana" panose="020B0604030504040204" pitchFamily="34" charset="0"/>
                <a:ea typeface="Verdana" panose="020B0604030504040204" pitchFamily="34" charset="0"/>
              </a:rPr>
              <a:t>(potřebná doba pojištění se nevyžaduje)</a:t>
            </a:r>
          </a:p>
          <a:p>
            <a:pPr algn="just">
              <a:lnSpc>
                <a:spcPct val="120000"/>
              </a:lnSpc>
              <a:spcBef>
                <a:spcPts val="0"/>
              </a:spcBef>
              <a:spcAft>
                <a:spcPts val="600"/>
              </a:spcAft>
              <a:buFont typeface="Wingdings" panose="05000000000000000000" pitchFamily="2" charset="2"/>
              <a:buChar char="v"/>
              <a:defRPr/>
            </a:pPr>
            <a:r>
              <a:rPr lang="cs-CZ" sz="6400" dirty="0">
                <a:solidFill>
                  <a:srgbClr val="000000"/>
                </a:solidFill>
                <a:latin typeface="Verdana" panose="020B0604030504040204" pitchFamily="34" charset="0"/>
                <a:ea typeface="Verdana" panose="020B0604030504040204" pitchFamily="34" charset="0"/>
              </a:rPr>
              <a:t>pojištěnec je invalidní, jestliže z důvodu dlouhodobě nepříznivého zdravotního stavu nastal pokles jeho pracovní schopnosti nejméně o 35 %</a:t>
            </a:r>
          </a:p>
          <a:p>
            <a:pPr algn="just">
              <a:lnSpc>
                <a:spcPct val="120000"/>
              </a:lnSpc>
              <a:spcBef>
                <a:spcPts val="0"/>
              </a:spcBef>
              <a:spcAft>
                <a:spcPts val="600"/>
              </a:spcAft>
              <a:buFont typeface="Wingdings" panose="05000000000000000000" pitchFamily="2" charset="2"/>
              <a:buChar char="v"/>
              <a:defRPr/>
            </a:pPr>
            <a:r>
              <a:rPr lang="cs-CZ" sz="6400" dirty="0">
                <a:solidFill>
                  <a:srgbClr val="000000"/>
                </a:solidFill>
                <a:latin typeface="Verdana" panose="020B0604030504040204" pitchFamily="34" charset="0"/>
                <a:ea typeface="Verdana" panose="020B0604030504040204" pitchFamily="34" charset="0"/>
              </a:rPr>
              <a:t>jestliže pracovní schopnost pojištěnce poklesla</a:t>
            </a:r>
          </a:p>
          <a:p>
            <a:pPr marL="539750" algn="just">
              <a:lnSpc>
                <a:spcPct val="120000"/>
              </a:lnSpc>
              <a:spcBef>
                <a:spcPts val="0"/>
              </a:spcBef>
              <a:spcAft>
                <a:spcPts val="600"/>
              </a:spcAft>
              <a:buFont typeface="Wingdings" panose="05000000000000000000" pitchFamily="2" charset="2"/>
              <a:buChar char="§"/>
              <a:defRPr/>
            </a:pPr>
            <a:r>
              <a:rPr lang="cs-CZ" sz="6400" b="1" dirty="0">
                <a:solidFill>
                  <a:srgbClr val="000000"/>
                </a:solidFill>
                <a:latin typeface="Verdana" panose="020B0604030504040204" pitchFamily="34" charset="0"/>
                <a:ea typeface="Verdana" panose="020B0604030504040204" pitchFamily="34" charset="0"/>
              </a:rPr>
              <a:t>nejméně o 35 %, avšak nejvíce o 49 %, jedná se o </a:t>
            </a:r>
            <a:r>
              <a:rPr lang="cs-CZ" sz="6400" b="1" u="sng" dirty="0">
                <a:solidFill>
                  <a:srgbClr val="000000"/>
                </a:solidFill>
                <a:latin typeface="Verdana" panose="020B0604030504040204" pitchFamily="34" charset="0"/>
                <a:ea typeface="Verdana" panose="020B0604030504040204" pitchFamily="34" charset="0"/>
              </a:rPr>
              <a:t>invaliditu prvního stupně</a:t>
            </a:r>
            <a:r>
              <a:rPr lang="cs-CZ" sz="6400" b="1" dirty="0">
                <a:solidFill>
                  <a:srgbClr val="000000"/>
                </a:solidFill>
                <a:latin typeface="Verdana" panose="020B0604030504040204" pitchFamily="34" charset="0"/>
                <a:ea typeface="Verdana" panose="020B0604030504040204" pitchFamily="34" charset="0"/>
              </a:rPr>
              <a:t>,</a:t>
            </a:r>
          </a:p>
          <a:p>
            <a:pPr marL="539750" algn="just">
              <a:lnSpc>
                <a:spcPct val="120000"/>
              </a:lnSpc>
              <a:spcBef>
                <a:spcPts val="0"/>
              </a:spcBef>
              <a:spcAft>
                <a:spcPts val="600"/>
              </a:spcAft>
              <a:buFont typeface="Wingdings" panose="05000000000000000000" pitchFamily="2" charset="2"/>
              <a:buChar char="§"/>
              <a:defRPr/>
            </a:pPr>
            <a:r>
              <a:rPr lang="cs-CZ" sz="6400" b="1" dirty="0">
                <a:solidFill>
                  <a:srgbClr val="000000"/>
                </a:solidFill>
                <a:latin typeface="Verdana" panose="020B0604030504040204" pitchFamily="34" charset="0"/>
                <a:ea typeface="Verdana" panose="020B0604030504040204" pitchFamily="34" charset="0"/>
              </a:rPr>
              <a:t>nejméně o 50 %, avšak nejvíce o 69 %, jedná se o </a:t>
            </a:r>
            <a:r>
              <a:rPr lang="cs-CZ" sz="6400" b="1" u="sng" dirty="0">
                <a:solidFill>
                  <a:srgbClr val="000000"/>
                </a:solidFill>
                <a:latin typeface="Verdana" panose="020B0604030504040204" pitchFamily="34" charset="0"/>
                <a:ea typeface="Verdana" panose="020B0604030504040204" pitchFamily="34" charset="0"/>
              </a:rPr>
              <a:t>invaliditu druhého stupně</a:t>
            </a:r>
            <a:r>
              <a:rPr lang="cs-CZ" sz="6400" b="1" dirty="0">
                <a:solidFill>
                  <a:srgbClr val="000000"/>
                </a:solidFill>
                <a:latin typeface="Verdana" panose="020B0604030504040204" pitchFamily="34" charset="0"/>
                <a:ea typeface="Verdana" panose="020B0604030504040204" pitchFamily="34" charset="0"/>
              </a:rPr>
              <a:t>,</a:t>
            </a:r>
          </a:p>
          <a:p>
            <a:pPr marL="539750" algn="just">
              <a:lnSpc>
                <a:spcPct val="120000"/>
              </a:lnSpc>
              <a:spcBef>
                <a:spcPts val="0"/>
              </a:spcBef>
              <a:spcAft>
                <a:spcPts val="600"/>
              </a:spcAft>
              <a:buFont typeface="Wingdings" panose="05000000000000000000" pitchFamily="2" charset="2"/>
              <a:buChar char="§"/>
              <a:defRPr/>
            </a:pPr>
            <a:r>
              <a:rPr lang="cs-CZ" sz="6400" b="1" dirty="0">
                <a:solidFill>
                  <a:srgbClr val="000000"/>
                </a:solidFill>
                <a:latin typeface="Verdana" panose="020B0604030504040204" pitchFamily="34" charset="0"/>
                <a:ea typeface="Verdana" panose="020B0604030504040204" pitchFamily="34" charset="0"/>
              </a:rPr>
              <a:t>nejméně o 70 %, jedná se o </a:t>
            </a:r>
            <a:r>
              <a:rPr lang="cs-CZ" sz="6400" b="1" u="sng" dirty="0">
                <a:solidFill>
                  <a:srgbClr val="000000"/>
                </a:solidFill>
                <a:latin typeface="Verdana" panose="020B0604030504040204" pitchFamily="34" charset="0"/>
                <a:ea typeface="Verdana" panose="020B0604030504040204" pitchFamily="34" charset="0"/>
              </a:rPr>
              <a:t>invaliditu třetího stupně</a:t>
            </a:r>
            <a:r>
              <a:rPr lang="cs-CZ" sz="6400" b="1" dirty="0">
                <a:solidFill>
                  <a:srgbClr val="000000"/>
                </a:solidFill>
                <a:latin typeface="Verdana" panose="020B0604030504040204" pitchFamily="34" charset="0"/>
                <a:ea typeface="Verdana" panose="020B0604030504040204" pitchFamily="34" charset="0"/>
              </a:rPr>
              <a:t>. </a:t>
            </a:r>
          </a:p>
          <a:p>
            <a:pPr marL="539750" algn="just">
              <a:lnSpc>
                <a:spcPct val="120000"/>
              </a:lnSpc>
              <a:spcBef>
                <a:spcPts val="0"/>
              </a:spcBef>
              <a:spcAft>
                <a:spcPts val="600"/>
              </a:spcAft>
              <a:buFont typeface="Wingdings" panose="05000000000000000000" pitchFamily="2" charset="2"/>
              <a:buChar char="§"/>
              <a:defRPr/>
            </a:pPr>
            <a:endParaRPr lang="cs-CZ" sz="6400" dirty="0">
              <a:solidFill>
                <a:srgbClr val="000000"/>
              </a:solidFill>
              <a:latin typeface="Verdana" panose="020B0604030504040204" pitchFamily="34" charset="0"/>
              <a:ea typeface="Verdana" panose="020B0604030504040204" pitchFamily="34" charset="0"/>
            </a:endParaRPr>
          </a:p>
          <a:p>
            <a:pPr algn="just"/>
            <a:endParaRPr lang="cs-CZ" dirty="0"/>
          </a:p>
        </p:txBody>
      </p:sp>
    </p:spTree>
    <p:extLst>
      <p:ext uri="{BB962C8B-B14F-4D97-AF65-F5344CB8AC3E}">
        <p14:creationId xmlns:p14="http://schemas.microsoft.com/office/powerpoint/2010/main" val="26193040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97823"/>
            <a:ext cx="10701865" cy="599620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algn="just">
              <a:lnSpc>
                <a:spcPct val="120000"/>
              </a:lnSpc>
              <a:spcBef>
                <a:spcPts val="0"/>
              </a:spcBef>
              <a:buFont typeface="Wingdings" panose="05000000000000000000" pitchFamily="2" charset="2"/>
              <a:buChar char="Ø"/>
              <a:defRPr/>
            </a:pPr>
            <a:r>
              <a:rPr 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doba pojištění</a:t>
            </a:r>
          </a:p>
          <a:p>
            <a:pPr algn="just">
              <a:lnSpc>
                <a:spcPct val="120000"/>
              </a:lnSpc>
              <a:spcBef>
                <a:spcPts val="0"/>
              </a:spcBef>
              <a:buFont typeface="Wingdings" panose="05000000000000000000" pitchFamily="2" charset="2"/>
              <a:buChar char="v"/>
              <a:defRPr/>
            </a:pPr>
            <a:r>
              <a:rPr lang="cs-CZ" sz="6400" u="sng" dirty="0">
                <a:solidFill>
                  <a:srgbClr val="000000"/>
                </a:solidFill>
                <a:latin typeface="Verdana" panose="020B0604030504040204" pitchFamily="34" charset="0"/>
                <a:ea typeface="Verdana" panose="020B0604030504040204" pitchFamily="34" charset="0"/>
              </a:rPr>
              <a:t>potřebná doba pojištění se zjišťuje z období před vznikem invalidity </a:t>
            </a:r>
            <a:endParaRPr lang="cs-CZ" sz="6400" u="sng" dirty="0">
              <a:latin typeface="Verdana" panose="020B0604030504040204" pitchFamily="34" charset="0"/>
              <a:ea typeface="Verdana" panose="020B0604030504040204" pitchFamily="34" charset="0"/>
            </a:endParaRPr>
          </a:p>
          <a:p>
            <a:pPr algn="just">
              <a:lnSpc>
                <a:spcPct val="120000"/>
              </a:lnSpc>
              <a:spcBef>
                <a:spcPts val="0"/>
              </a:spcBef>
              <a:defRPr/>
            </a:pPr>
            <a:r>
              <a:rPr lang="cs-CZ" sz="6400" dirty="0">
                <a:solidFill>
                  <a:srgbClr val="000000"/>
                </a:solidFill>
                <a:latin typeface="Verdana" panose="020B0604030504040204" pitchFamily="34" charset="0"/>
                <a:ea typeface="Verdana" panose="020B0604030504040204" pitchFamily="34" charset="0"/>
              </a:rPr>
              <a:t>do 20 let méně než jeden rok, </a:t>
            </a:r>
            <a:endParaRPr lang="cs-CZ" sz="6400" dirty="0">
              <a:latin typeface="Verdana" panose="020B0604030504040204" pitchFamily="34" charset="0"/>
              <a:ea typeface="Verdana" panose="020B0604030504040204" pitchFamily="34" charset="0"/>
            </a:endParaRPr>
          </a:p>
          <a:p>
            <a:pPr algn="just">
              <a:lnSpc>
                <a:spcPct val="120000"/>
              </a:lnSpc>
              <a:spcBef>
                <a:spcPts val="0"/>
              </a:spcBef>
              <a:defRPr/>
            </a:pPr>
            <a:r>
              <a:rPr lang="cs-CZ" sz="6400" dirty="0">
                <a:solidFill>
                  <a:srgbClr val="000000"/>
                </a:solidFill>
                <a:latin typeface="Verdana" panose="020B0604030504040204" pitchFamily="34" charset="0"/>
                <a:ea typeface="Verdana" panose="020B0604030504040204" pitchFamily="34" charset="0"/>
              </a:rPr>
              <a:t>od 20 let do 22 let jeden rok, </a:t>
            </a:r>
            <a:endParaRPr lang="cs-CZ" sz="6400" dirty="0">
              <a:latin typeface="Verdana" panose="020B0604030504040204" pitchFamily="34" charset="0"/>
              <a:ea typeface="Verdana" panose="020B0604030504040204" pitchFamily="34" charset="0"/>
            </a:endParaRPr>
          </a:p>
          <a:p>
            <a:pPr algn="just">
              <a:lnSpc>
                <a:spcPct val="120000"/>
              </a:lnSpc>
              <a:spcBef>
                <a:spcPts val="0"/>
              </a:spcBef>
              <a:defRPr/>
            </a:pPr>
            <a:r>
              <a:rPr lang="cs-CZ" sz="6400" dirty="0">
                <a:solidFill>
                  <a:srgbClr val="000000"/>
                </a:solidFill>
                <a:latin typeface="Verdana" panose="020B0604030504040204" pitchFamily="34" charset="0"/>
                <a:ea typeface="Verdana" panose="020B0604030504040204" pitchFamily="34" charset="0"/>
              </a:rPr>
              <a:t>od 22 let do 24 let dva roky, </a:t>
            </a:r>
            <a:endParaRPr lang="cs-CZ" sz="6400" dirty="0">
              <a:latin typeface="Verdana" panose="020B0604030504040204" pitchFamily="34" charset="0"/>
              <a:ea typeface="Verdana" panose="020B0604030504040204" pitchFamily="34" charset="0"/>
            </a:endParaRPr>
          </a:p>
          <a:p>
            <a:pPr algn="just">
              <a:lnSpc>
                <a:spcPct val="120000"/>
              </a:lnSpc>
              <a:spcBef>
                <a:spcPts val="0"/>
              </a:spcBef>
              <a:defRPr/>
            </a:pPr>
            <a:r>
              <a:rPr lang="cs-CZ" sz="6400" dirty="0">
                <a:solidFill>
                  <a:srgbClr val="000000"/>
                </a:solidFill>
                <a:latin typeface="Verdana" panose="020B0604030504040204" pitchFamily="34" charset="0"/>
                <a:ea typeface="Verdana" panose="020B0604030504040204" pitchFamily="34" charset="0"/>
              </a:rPr>
              <a:t>od 24 let do 26 let tři roky, </a:t>
            </a:r>
            <a:endParaRPr lang="cs-CZ" sz="6400" dirty="0">
              <a:latin typeface="Verdana" panose="020B0604030504040204" pitchFamily="34" charset="0"/>
              <a:ea typeface="Verdana" panose="020B0604030504040204" pitchFamily="34" charset="0"/>
            </a:endParaRPr>
          </a:p>
          <a:p>
            <a:pPr algn="just">
              <a:lnSpc>
                <a:spcPct val="120000"/>
              </a:lnSpc>
              <a:spcBef>
                <a:spcPts val="0"/>
              </a:spcBef>
              <a:defRPr/>
            </a:pPr>
            <a:r>
              <a:rPr lang="cs-CZ" sz="6400" dirty="0">
                <a:solidFill>
                  <a:srgbClr val="000000"/>
                </a:solidFill>
                <a:latin typeface="Verdana" panose="020B0604030504040204" pitchFamily="34" charset="0"/>
                <a:ea typeface="Verdana" panose="020B0604030504040204" pitchFamily="34" charset="0"/>
              </a:rPr>
              <a:t>od 26 let do 28 let čtyři roky a </a:t>
            </a:r>
            <a:endParaRPr lang="cs-CZ" sz="6400" dirty="0">
              <a:latin typeface="Verdana" panose="020B0604030504040204" pitchFamily="34" charset="0"/>
              <a:ea typeface="Verdana" panose="020B0604030504040204" pitchFamily="34" charset="0"/>
            </a:endParaRPr>
          </a:p>
          <a:p>
            <a:pPr algn="just">
              <a:lnSpc>
                <a:spcPct val="120000"/>
              </a:lnSpc>
              <a:spcBef>
                <a:spcPts val="0"/>
              </a:spcBef>
              <a:spcAft>
                <a:spcPts val="600"/>
              </a:spcAft>
              <a:defRPr/>
            </a:pPr>
            <a:r>
              <a:rPr lang="cs-CZ" sz="6400" dirty="0">
                <a:solidFill>
                  <a:srgbClr val="000000"/>
                </a:solidFill>
                <a:latin typeface="Verdana" panose="020B0604030504040204" pitchFamily="34" charset="0"/>
                <a:ea typeface="Verdana" panose="020B0604030504040204" pitchFamily="34" charset="0"/>
              </a:rPr>
              <a:t>nad 28 let pět roků. </a:t>
            </a:r>
          </a:p>
          <a:p>
            <a:pPr algn="just">
              <a:lnSpc>
                <a:spcPct val="120000"/>
              </a:lnSpc>
              <a:spcBef>
                <a:spcPts val="0"/>
              </a:spcBef>
              <a:spcAft>
                <a:spcPts val="600"/>
              </a:spcAft>
              <a:buFont typeface="Wingdings" panose="05000000000000000000" pitchFamily="2" charset="2"/>
              <a:buChar char="v"/>
              <a:defRPr/>
            </a:pPr>
            <a:r>
              <a:rPr lang="cs-CZ" sz="6400" dirty="0">
                <a:solidFill>
                  <a:srgbClr val="000000"/>
                </a:solidFill>
                <a:latin typeface="Verdana" panose="020B0604030504040204" pitchFamily="34" charset="0"/>
                <a:ea typeface="Verdana" panose="020B0604030504040204" pitchFamily="34" charset="0"/>
              </a:rPr>
              <a:t>jde-li o pojištěnce ve věku </a:t>
            </a:r>
            <a:r>
              <a:rPr lang="cs-CZ" sz="6400" u="sng" dirty="0">
                <a:solidFill>
                  <a:srgbClr val="000000"/>
                </a:solidFill>
                <a:latin typeface="Verdana" panose="020B0604030504040204" pitchFamily="34" charset="0"/>
                <a:ea typeface="Verdana" panose="020B0604030504040204" pitchFamily="34" charset="0"/>
              </a:rPr>
              <a:t>nad 28 let</a:t>
            </a:r>
            <a:r>
              <a:rPr lang="cs-CZ" sz="6400" dirty="0">
                <a:solidFill>
                  <a:srgbClr val="000000"/>
                </a:solidFill>
                <a:latin typeface="Verdana" panose="020B0604030504040204" pitchFamily="34" charset="0"/>
                <a:ea typeface="Verdana" panose="020B0604030504040204" pitchFamily="34" charset="0"/>
              </a:rPr>
              <a:t>, pak 5 let z posledních 10 let před vznikem invalidity</a:t>
            </a:r>
            <a:endParaRPr lang="cs-CZ" sz="6400" dirty="0">
              <a:latin typeface="Verdana" panose="020B0604030504040204" pitchFamily="34" charset="0"/>
              <a:ea typeface="Verdana" panose="020B0604030504040204" pitchFamily="34" charset="0"/>
            </a:endParaRPr>
          </a:p>
          <a:p>
            <a:pPr algn="just">
              <a:lnSpc>
                <a:spcPct val="120000"/>
              </a:lnSpc>
              <a:spcBef>
                <a:spcPts val="0"/>
              </a:spcBef>
              <a:spcAft>
                <a:spcPts val="600"/>
              </a:spcAft>
              <a:buFont typeface="Wingdings" panose="05000000000000000000" pitchFamily="2" charset="2"/>
              <a:buChar char="v"/>
              <a:defRPr/>
            </a:pPr>
            <a:r>
              <a:rPr lang="cs-CZ" sz="6400" dirty="0">
                <a:solidFill>
                  <a:srgbClr val="000000"/>
                </a:solidFill>
                <a:latin typeface="Verdana" panose="020B0604030504040204" pitchFamily="34" charset="0"/>
                <a:ea typeface="Verdana" panose="020B0604030504040204" pitchFamily="34" charset="0"/>
              </a:rPr>
              <a:t>v případě pojištěnce </a:t>
            </a:r>
            <a:r>
              <a:rPr lang="cs-CZ" sz="6400" u="sng" dirty="0">
                <a:solidFill>
                  <a:srgbClr val="000000"/>
                </a:solidFill>
                <a:latin typeface="Verdana" panose="020B0604030504040204" pitchFamily="34" charset="0"/>
                <a:ea typeface="Verdana" panose="020B0604030504040204" pitchFamily="34" charset="0"/>
              </a:rPr>
              <a:t>staršího 38 let </a:t>
            </a:r>
            <a:r>
              <a:rPr lang="cs-CZ" sz="6400" dirty="0">
                <a:solidFill>
                  <a:srgbClr val="000000"/>
                </a:solidFill>
                <a:latin typeface="Verdana" panose="020B0604030504040204" pitchFamily="34" charset="0"/>
                <a:ea typeface="Verdana" panose="020B0604030504040204" pitchFamily="34" charset="0"/>
              </a:rPr>
              <a:t>se podmínka potřebné doby pojištění pro nárok na invalidní důchod považuje rovněž za splněnou, byla-li tato doba získána v období posledních 20 let před vznikem invalidity; potřebná doba pojištění činí přitom 10 roků</a:t>
            </a:r>
          </a:p>
          <a:p>
            <a:pPr algn="just">
              <a:lnSpc>
                <a:spcPct val="120000"/>
              </a:lnSpc>
              <a:spcBef>
                <a:spcPts val="0"/>
              </a:spcBef>
              <a:defRPr/>
            </a:pPr>
            <a:r>
              <a:rPr lang="cs-CZ" altLang="cs-CZ" sz="6400" i="1" dirty="0">
                <a:solidFill>
                  <a:srgbClr val="000000"/>
                </a:solidFill>
                <a:latin typeface="Verdana" panose="020B0604030504040204" pitchFamily="34" charset="0"/>
                <a:ea typeface="Verdana" panose="020B0604030504040204" pitchFamily="34" charset="0"/>
              </a:rPr>
              <a:t>Př. 1: Muž narozený 1. 1. 1980 byl k 10. 3. 2013 uznán invalidním. Vzhledem k tomu, že ke dni vzniku invalidity bylo žadateli o důchod 33 let, bude se potřebná doba pojištění zjišťovat z posledních 10 let před vznikem invalidity – rozhodné období je od 10. 3. 2003 do 9. 3. 2013. V této době musel žadatel získat alespoň 5 let (1825 dní) pojištění, jinak mu nárok na přiznání invalidního důchodu nevznikne.</a:t>
            </a:r>
          </a:p>
          <a:p>
            <a:pPr algn="just">
              <a:lnSpc>
                <a:spcPct val="120000"/>
              </a:lnSpc>
              <a:spcBef>
                <a:spcPts val="0"/>
              </a:spcBef>
              <a:defRPr/>
            </a:pPr>
            <a:r>
              <a:rPr lang="cs-CZ" altLang="cs-CZ" sz="6400" i="1" dirty="0">
                <a:solidFill>
                  <a:srgbClr val="000000"/>
                </a:solidFill>
                <a:latin typeface="Verdana" panose="020B0604030504040204" pitchFamily="34" charset="0"/>
                <a:ea typeface="Verdana" panose="020B0604030504040204" pitchFamily="34" charset="0"/>
              </a:rPr>
              <a:t>Př. 2: Muž narozený 1. 1. 1970 byl k 1. 5. 2013 uznán invalidním. V době vzniku invalidity mu bylo 43 let. V rozhodném období od 1. 5. 2003 do 30. 4. 2013 získal pouze 4 roky a 227 dní pojištění – podmínku 5 let pojištění z posledních 10 let nesplnil. Vzhledem k tomu, že už mu bylo 38 let, bude se zjišťovat také splnění podmínky získání 10 let pojištění z posledních 20 let před vznikem invalidity. V rozhodném období od 1. 5. 1993 do 30. 4. 2013 žadatel o důchod získal 11 let a 357 dní pojištění a nárok na přiznání </a:t>
            </a:r>
            <a:r>
              <a:rPr lang="cs-CZ" altLang="cs-CZ" sz="6400" i="1" dirty="0">
                <a:solidFill>
                  <a:srgbClr val="000000"/>
                </a:solidFill>
                <a:latin typeface="Verdana" panose="020B0604030504040204" pitchFamily="34" charset="0"/>
                <a:ea typeface="Verdana" panose="020B0604030504040204" pitchFamily="34" charset="0"/>
                <a:hlinkClick r:id="rId2">
                  <a:extLst>
                    <a:ext uri="{A12FA001-AC4F-418D-AE19-62706E023703}">
                      <ahyp:hlinkClr xmlns:ahyp="http://schemas.microsoft.com/office/drawing/2018/hyperlinkcolor" val="tx"/>
                    </a:ext>
                  </a:extLst>
                </a:hlinkClick>
              </a:rPr>
              <a:t>invalidního důchodu</a:t>
            </a:r>
            <a:r>
              <a:rPr lang="cs-CZ" altLang="cs-CZ" sz="6400" i="1" dirty="0">
                <a:solidFill>
                  <a:srgbClr val="000000"/>
                </a:solidFill>
                <a:latin typeface="Verdana" panose="020B0604030504040204" pitchFamily="34" charset="0"/>
                <a:ea typeface="Verdana" panose="020B0604030504040204" pitchFamily="34" charset="0"/>
              </a:rPr>
              <a:t> mu tedy vznikl.</a:t>
            </a:r>
          </a:p>
          <a:p>
            <a:pPr algn="just">
              <a:lnSpc>
                <a:spcPct val="120000"/>
              </a:lnSpc>
              <a:spcBef>
                <a:spcPts val="0"/>
              </a:spcBef>
              <a:spcAft>
                <a:spcPts val="600"/>
              </a:spcAft>
              <a:defRPr/>
            </a:pPr>
            <a:endParaRPr lang="cs-CZ" sz="6400" dirty="0">
              <a:solidFill>
                <a:srgbClr val="000000"/>
              </a:solidFill>
              <a:latin typeface="Verdana" panose="020B0604030504040204" pitchFamily="34" charset="0"/>
              <a:ea typeface="Verdana" panose="020B0604030504040204" pitchFamily="34" charset="0"/>
            </a:endParaRPr>
          </a:p>
          <a:p>
            <a:pPr algn="just">
              <a:lnSpc>
                <a:spcPct val="100000"/>
              </a:lnSpc>
              <a:spcBef>
                <a:spcPts val="0"/>
              </a:spcBef>
              <a:spcAft>
                <a:spcPts val="600"/>
              </a:spcAft>
            </a:pPr>
            <a:endParaRPr lang="cs-CZ" sz="1800" dirty="0"/>
          </a:p>
          <a:p>
            <a:endParaRPr lang="cs-CZ" dirty="0"/>
          </a:p>
        </p:txBody>
      </p:sp>
    </p:spTree>
    <p:extLst>
      <p:ext uri="{BB962C8B-B14F-4D97-AF65-F5344CB8AC3E}">
        <p14:creationId xmlns:p14="http://schemas.microsoft.com/office/powerpoint/2010/main" val="27515073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22548"/>
            <a:ext cx="10701865" cy="6532776"/>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lgn="just">
              <a:lnSpc>
                <a:spcPct val="100000"/>
              </a:lnSpc>
              <a:spcBef>
                <a:spcPct val="0"/>
              </a:spcBef>
              <a:buFont typeface="Wingdings" panose="05000000000000000000" pitchFamily="2" charset="2"/>
              <a:buChar char="Ø"/>
              <a:defRPr/>
            </a:pPr>
            <a:r>
              <a:rPr lang="cs-CZ" altLang="cs-CZ" sz="1600" b="1" dirty="0">
                <a:solidFill>
                  <a:srgbClr val="C00000"/>
                </a:solidFill>
                <a:effectLst>
                  <a:outerShdw blurRad="38100" dist="38100" dir="2700000" algn="tl">
                    <a:srgbClr val="FFFFFF"/>
                  </a:outerShdw>
                </a:effectLst>
                <a:latin typeface="Verdana" panose="020B0604030504040204" pitchFamily="34" charset="0"/>
                <a:ea typeface="Verdana" panose="020B0604030504040204" pitchFamily="34" charset="0"/>
                <a:cs typeface="DejaVu Sans"/>
              </a:rPr>
              <a:t>výše invalidního důchodu</a:t>
            </a:r>
          </a:p>
          <a:p>
            <a:pPr algn="just">
              <a:lnSpc>
                <a:spcPct val="100000"/>
              </a:lnSpc>
              <a:spcBef>
                <a:spcPct val="0"/>
              </a:spcBef>
              <a:spcAft>
                <a:spcPts val="600"/>
              </a:spcAft>
              <a:buFont typeface="Wingdings" panose="05000000000000000000" pitchFamily="2" charset="2"/>
              <a:buChar char="v"/>
              <a:defRPr/>
            </a:pPr>
            <a:r>
              <a:rPr lang="cs-CZ" altLang="cs-CZ" sz="1600" dirty="0">
                <a:solidFill>
                  <a:srgbClr val="000000"/>
                </a:solidFill>
                <a:latin typeface="Verdana" panose="020B0604030504040204" pitchFamily="34" charset="0"/>
                <a:ea typeface="Verdana" panose="020B0604030504040204" pitchFamily="34" charset="0"/>
                <a:cs typeface="DejaVu Sans"/>
              </a:rPr>
              <a:t>výše základní výměry invalidního důchodu činí </a:t>
            </a:r>
            <a:r>
              <a:rPr lang="cs-CZ" altLang="cs-CZ" sz="1600" b="1" dirty="0">
                <a:solidFill>
                  <a:srgbClr val="C00000"/>
                </a:solidFill>
                <a:latin typeface="Verdana" panose="020B0604030504040204" pitchFamily="34" charset="0"/>
                <a:ea typeface="Verdana" panose="020B0604030504040204" pitchFamily="34" charset="0"/>
                <a:cs typeface="DejaVu Sans"/>
              </a:rPr>
              <a:t>3 550 </a:t>
            </a:r>
            <a:r>
              <a:rPr lang="cs-CZ" altLang="cs-CZ" sz="1600" dirty="0">
                <a:solidFill>
                  <a:srgbClr val="000000"/>
                </a:solidFill>
                <a:latin typeface="Verdana" panose="020B0604030504040204" pitchFamily="34" charset="0"/>
                <a:ea typeface="Verdana" panose="020B0604030504040204" pitchFamily="34" charset="0"/>
                <a:cs typeface="DejaVu Sans"/>
              </a:rPr>
              <a:t>Kč měsíčně</a:t>
            </a:r>
          </a:p>
          <a:p>
            <a:pPr algn="just">
              <a:lnSpc>
                <a:spcPct val="100000"/>
              </a:lnSpc>
              <a:spcBef>
                <a:spcPct val="0"/>
              </a:spcBef>
              <a:spcAft>
                <a:spcPts val="600"/>
              </a:spcAft>
              <a:buFont typeface="Wingdings" panose="05000000000000000000" pitchFamily="2" charset="2"/>
              <a:buChar char="v"/>
              <a:defRPr/>
            </a:pPr>
            <a:r>
              <a:rPr lang="cs-CZ" altLang="cs-CZ" sz="1600" dirty="0">
                <a:solidFill>
                  <a:srgbClr val="000000"/>
                </a:solidFill>
                <a:latin typeface="Verdana" panose="020B0604030504040204" pitchFamily="34" charset="0"/>
                <a:ea typeface="Verdana" panose="020B0604030504040204" pitchFamily="34" charset="0"/>
                <a:cs typeface="DejaVu Sans"/>
              </a:rPr>
              <a:t>výše procentní výměry invalidního důchodu činí za každý celý rok pojištění</a:t>
            </a:r>
          </a:p>
          <a:p>
            <a:pPr>
              <a:lnSpc>
                <a:spcPct val="100000"/>
              </a:lnSpc>
              <a:spcBef>
                <a:spcPct val="0"/>
              </a:spcBef>
              <a:spcAft>
                <a:spcPts val="600"/>
              </a:spcAft>
              <a:buFont typeface="Wingdings" panose="05000000000000000000" pitchFamily="2" charset="2"/>
              <a:buChar char="§"/>
              <a:defRPr/>
            </a:pPr>
            <a:r>
              <a:rPr lang="cs-CZ" altLang="cs-CZ" sz="1600" b="1" dirty="0">
                <a:solidFill>
                  <a:srgbClr val="C00000"/>
                </a:solidFill>
                <a:latin typeface="Verdana" panose="020B0604030504040204" pitchFamily="34" charset="0"/>
                <a:ea typeface="Verdana" panose="020B0604030504040204" pitchFamily="34" charset="0"/>
                <a:cs typeface="DejaVu Sans"/>
              </a:rPr>
              <a:t>0,5 % výpočtového základu u 1. stupně ID, </a:t>
            </a:r>
          </a:p>
          <a:p>
            <a:pPr>
              <a:lnSpc>
                <a:spcPct val="100000"/>
              </a:lnSpc>
              <a:spcBef>
                <a:spcPct val="0"/>
              </a:spcBef>
              <a:spcAft>
                <a:spcPts val="600"/>
              </a:spcAft>
              <a:buFont typeface="Wingdings" panose="05000000000000000000" pitchFamily="2" charset="2"/>
              <a:buChar char="§"/>
              <a:defRPr/>
            </a:pPr>
            <a:r>
              <a:rPr lang="cs-CZ" altLang="cs-CZ" sz="1600" b="1" dirty="0">
                <a:solidFill>
                  <a:srgbClr val="C00000"/>
                </a:solidFill>
                <a:latin typeface="Verdana" panose="020B0604030504040204" pitchFamily="34" charset="0"/>
                <a:ea typeface="Verdana" panose="020B0604030504040204" pitchFamily="34" charset="0"/>
                <a:cs typeface="DejaVu Sans"/>
              </a:rPr>
              <a:t>0,75 % výpočtového základu u 2.stupně ID, </a:t>
            </a:r>
          </a:p>
          <a:p>
            <a:pPr>
              <a:lnSpc>
                <a:spcPct val="100000"/>
              </a:lnSpc>
              <a:spcBef>
                <a:spcPct val="0"/>
              </a:spcBef>
              <a:spcAft>
                <a:spcPts val="600"/>
              </a:spcAft>
              <a:buFont typeface="Wingdings" panose="05000000000000000000" pitchFamily="2" charset="2"/>
              <a:buChar char="§"/>
              <a:defRPr/>
            </a:pPr>
            <a:r>
              <a:rPr lang="cs-CZ" altLang="cs-CZ" sz="1600" b="1" dirty="0">
                <a:solidFill>
                  <a:srgbClr val="C00000"/>
                </a:solidFill>
                <a:latin typeface="Verdana" panose="020B0604030504040204" pitchFamily="34" charset="0"/>
                <a:ea typeface="Verdana" panose="020B0604030504040204" pitchFamily="34" charset="0"/>
                <a:cs typeface="DejaVu Sans"/>
              </a:rPr>
              <a:t>1,5 % výpočtového základu u 3.stupně ID</a:t>
            </a:r>
          </a:p>
          <a:p>
            <a:pPr algn="just">
              <a:lnSpc>
                <a:spcPct val="100000"/>
              </a:lnSpc>
              <a:spcBef>
                <a:spcPct val="0"/>
              </a:spcBef>
              <a:spcAft>
                <a:spcPts val="600"/>
              </a:spcAft>
              <a:buFont typeface="Wingdings" panose="05000000000000000000" pitchFamily="2" charset="2"/>
              <a:buChar char="v"/>
              <a:defRPr/>
            </a:pPr>
            <a:r>
              <a:rPr lang="cs-CZ" altLang="cs-CZ" sz="1600" dirty="0">
                <a:solidFill>
                  <a:srgbClr val="000000"/>
                </a:solidFill>
                <a:latin typeface="Verdana" panose="020B0604030504040204" pitchFamily="34" charset="0"/>
                <a:ea typeface="Verdana" panose="020B0604030504040204" pitchFamily="34" charset="0"/>
                <a:cs typeface="DejaVu Sans"/>
              </a:rPr>
              <a:t>nejnižší procentní výměra invalidního důchodu je stanovená ve výši </a:t>
            </a:r>
            <a:r>
              <a:rPr lang="cs-CZ" altLang="cs-CZ" sz="1600" b="1" dirty="0">
                <a:solidFill>
                  <a:srgbClr val="C00000"/>
                </a:solidFill>
                <a:latin typeface="Verdana" panose="020B0604030504040204" pitchFamily="34" charset="0"/>
                <a:ea typeface="Verdana" panose="020B0604030504040204" pitchFamily="34" charset="0"/>
                <a:cs typeface="DejaVu Sans"/>
              </a:rPr>
              <a:t>770 Kč </a:t>
            </a:r>
            <a:r>
              <a:rPr lang="cs-CZ" altLang="cs-CZ" sz="1600" dirty="0">
                <a:solidFill>
                  <a:srgbClr val="000000"/>
                </a:solidFill>
                <a:latin typeface="Verdana" panose="020B0604030504040204" pitchFamily="34" charset="0"/>
                <a:ea typeface="Verdana" panose="020B0604030504040204" pitchFamily="34" charset="0"/>
                <a:cs typeface="DejaVu Sans"/>
              </a:rPr>
              <a:t>měsíčně bez ohledu na stupeň invalidity</a:t>
            </a:r>
          </a:p>
          <a:p>
            <a:pPr algn="just">
              <a:lnSpc>
                <a:spcPct val="100000"/>
              </a:lnSpc>
              <a:spcBef>
                <a:spcPct val="0"/>
              </a:spcBef>
              <a:spcAft>
                <a:spcPts val="600"/>
              </a:spcAft>
              <a:buFont typeface="Wingdings" panose="05000000000000000000" pitchFamily="2" charset="2"/>
              <a:buChar char="v"/>
              <a:defRPr/>
            </a:pPr>
            <a:r>
              <a:rPr lang="cs-CZ" altLang="cs-CZ" sz="1600" dirty="0">
                <a:solidFill>
                  <a:srgbClr val="000000"/>
                </a:solidFill>
                <a:latin typeface="Verdana" panose="020B0604030504040204" pitchFamily="34" charset="0"/>
                <a:ea typeface="Verdana" panose="020B0604030504040204" pitchFamily="34" charset="0"/>
                <a:cs typeface="DejaVu Sans"/>
              </a:rPr>
              <a:t>invalidní důchod se (stejně jako ostatní druhy důchodů) skládá ze </a:t>
            </a:r>
            <a:r>
              <a:rPr lang="cs-CZ" altLang="cs-CZ" sz="1600" u="sng" dirty="0">
                <a:solidFill>
                  <a:srgbClr val="000000"/>
                </a:solidFill>
                <a:latin typeface="Verdana" panose="020B0604030504040204" pitchFamily="34" charset="0"/>
                <a:ea typeface="Verdana" panose="020B0604030504040204" pitchFamily="34" charset="0"/>
                <a:cs typeface="DejaVu Sans"/>
              </a:rPr>
              <a:t>základní a procentní výměry</a:t>
            </a:r>
            <a:r>
              <a:rPr lang="cs-CZ" altLang="cs-CZ" sz="1600" dirty="0">
                <a:solidFill>
                  <a:srgbClr val="000000"/>
                </a:solidFill>
                <a:latin typeface="Verdana" panose="020B0604030504040204" pitchFamily="34" charset="0"/>
                <a:ea typeface="Verdana" panose="020B0604030504040204" pitchFamily="34" charset="0"/>
                <a:cs typeface="DejaVu Sans"/>
              </a:rPr>
              <a:t>. Procentní výměra invalidního důchodu je individuální a závisí na délce doby pojištění, příjmech dosahovaných před vznikem invalidity a na uznaném stupni invalidity. Do doby pojištění pro nárok i výši invalidního důchodu se započítávají rovněž tzv. </a:t>
            </a:r>
            <a:r>
              <a:rPr lang="cs-CZ" altLang="cs-CZ" sz="1600" u="sng" dirty="0">
                <a:solidFill>
                  <a:srgbClr val="000000"/>
                </a:solidFill>
                <a:latin typeface="Verdana" panose="020B0604030504040204" pitchFamily="34" charset="0"/>
                <a:ea typeface="Verdana" panose="020B0604030504040204" pitchFamily="34" charset="0"/>
                <a:cs typeface="DejaVu Sans"/>
              </a:rPr>
              <a:t>náhradní doby pojištění</a:t>
            </a:r>
            <a:r>
              <a:rPr lang="cs-CZ" altLang="cs-CZ" sz="1600" dirty="0">
                <a:solidFill>
                  <a:srgbClr val="000000"/>
                </a:solidFill>
                <a:latin typeface="Verdana" panose="020B0604030504040204" pitchFamily="34" charset="0"/>
                <a:ea typeface="Verdana" panose="020B0604030504040204" pitchFamily="34" charset="0"/>
                <a:cs typeface="DejaVu Sans"/>
              </a:rPr>
              <a:t>, jako např. doba péče o dítě do 4 let věku nebo doba evidence na úřadu práce. </a:t>
            </a:r>
          </a:p>
          <a:p>
            <a:pPr algn="just">
              <a:lnSpc>
                <a:spcPct val="100000"/>
              </a:lnSpc>
              <a:spcBef>
                <a:spcPct val="0"/>
              </a:spcBef>
              <a:spcAft>
                <a:spcPts val="600"/>
              </a:spcAft>
              <a:buFont typeface="Wingdings" panose="05000000000000000000" pitchFamily="2" charset="2"/>
              <a:buChar char="v"/>
              <a:defRPr/>
            </a:pPr>
            <a:r>
              <a:rPr lang="cs-CZ" altLang="cs-CZ" sz="1600" b="1" dirty="0">
                <a:solidFill>
                  <a:srgbClr val="000000"/>
                </a:solidFill>
                <a:effectLst>
                  <a:outerShdw blurRad="38100" dist="38100" dir="2700000" algn="tl">
                    <a:srgbClr val="FFFFFF"/>
                  </a:outerShdw>
                </a:effectLst>
                <a:latin typeface="Verdana" panose="020B0604030504040204" pitchFamily="34" charset="0"/>
                <a:ea typeface="Verdana" panose="020B0604030504040204" pitchFamily="34" charset="0"/>
                <a:cs typeface="DejaVu Sans"/>
              </a:rPr>
              <a:t>při změně stupně invalidity </a:t>
            </a:r>
            <a:r>
              <a:rPr lang="cs-CZ" altLang="cs-CZ" sz="1600" dirty="0">
                <a:solidFill>
                  <a:srgbClr val="000000"/>
                </a:solidFill>
                <a:latin typeface="Verdana" panose="020B0604030504040204" pitchFamily="34" charset="0"/>
                <a:ea typeface="Verdana" panose="020B0604030504040204" pitchFamily="34" charset="0"/>
                <a:cs typeface="DejaVu Sans"/>
              </a:rPr>
              <a:t>se stanoví výše invalidního důchodu, a to ode dne, od něhož došlo ke změně stupně invalidity. </a:t>
            </a:r>
            <a:r>
              <a:rPr lang="cs-CZ" altLang="cs-CZ" sz="1600" u="sng" dirty="0">
                <a:solidFill>
                  <a:srgbClr val="000000"/>
                </a:solidFill>
                <a:latin typeface="Verdana" panose="020B0604030504040204" pitchFamily="34" charset="0"/>
                <a:ea typeface="Verdana" panose="020B0604030504040204" pitchFamily="34" charset="0"/>
                <a:cs typeface="DejaVu Sans"/>
              </a:rPr>
              <a:t>Mění se přitom pouze výše procentní výměry</a:t>
            </a:r>
            <a:r>
              <a:rPr lang="cs-CZ" altLang="cs-CZ" sz="1600" dirty="0">
                <a:solidFill>
                  <a:srgbClr val="000000"/>
                </a:solidFill>
                <a:latin typeface="Verdana" panose="020B0604030504040204" pitchFamily="34" charset="0"/>
                <a:ea typeface="Verdana" panose="020B0604030504040204" pitchFamily="34" charset="0"/>
                <a:cs typeface="DejaVu Sans"/>
              </a:rPr>
              <a:t> invalidního důchodu, a to tak, že se procentní výměra ve výši, v jaké náležela ke dni předcházejícímu dni změny stupně invalidity, vynásobí příslušným koeficientem. </a:t>
            </a:r>
            <a:r>
              <a:rPr lang="cs-CZ" altLang="cs-CZ" sz="1600" u="sng" dirty="0">
                <a:solidFill>
                  <a:srgbClr val="000000"/>
                </a:solidFill>
                <a:latin typeface="Verdana" panose="020B0604030504040204" pitchFamily="34" charset="0"/>
                <a:ea typeface="Verdana" panose="020B0604030504040204" pitchFamily="34" charset="0"/>
                <a:cs typeface="DejaVu Sans"/>
              </a:rPr>
              <a:t>Koeficient činí při změně</a:t>
            </a:r>
            <a:r>
              <a:rPr lang="cs-CZ" altLang="cs-CZ" sz="1600" dirty="0">
                <a:solidFill>
                  <a:srgbClr val="000000"/>
                </a:solidFill>
                <a:latin typeface="Verdana" panose="020B0604030504040204" pitchFamily="34" charset="0"/>
                <a:ea typeface="Verdana" panose="020B0604030504040204" pitchFamily="34" charset="0"/>
                <a:cs typeface="DejaVu Sans"/>
              </a:rPr>
              <a:t>:</a:t>
            </a:r>
            <a:endParaRPr lang="cs-CZ" altLang="cs-CZ" sz="1600" dirty="0">
              <a:latin typeface="Verdana" panose="020B0604030504040204" pitchFamily="34" charset="0"/>
              <a:ea typeface="Verdana" panose="020B0604030504040204" pitchFamily="34" charset="0"/>
            </a:endParaRPr>
          </a:p>
          <a:p>
            <a:pPr>
              <a:lnSpc>
                <a:spcPct val="100000"/>
              </a:lnSpc>
              <a:spcBef>
                <a:spcPct val="0"/>
              </a:spcBef>
              <a:buFont typeface="Wingdings" panose="05000000000000000000" pitchFamily="2" charset="2"/>
              <a:buChar char="§"/>
              <a:defRPr/>
            </a:pPr>
            <a:r>
              <a:rPr lang="cs-CZ" altLang="cs-CZ" sz="1600" dirty="0">
                <a:solidFill>
                  <a:srgbClr val="000000"/>
                </a:solidFill>
                <a:latin typeface="Verdana" panose="020B0604030504040204" pitchFamily="34" charset="0"/>
                <a:ea typeface="Verdana" panose="020B0604030504040204" pitchFamily="34" charset="0"/>
                <a:cs typeface="DejaVu Sans"/>
              </a:rPr>
              <a:t>    z prvního stupně na druhý 1,5</a:t>
            </a:r>
          </a:p>
          <a:p>
            <a:pPr>
              <a:lnSpc>
                <a:spcPct val="100000"/>
              </a:lnSpc>
              <a:spcBef>
                <a:spcPct val="0"/>
              </a:spcBef>
              <a:buFont typeface="Wingdings" panose="05000000000000000000" pitchFamily="2" charset="2"/>
              <a:buChar char="§"/>
              <a:defRPr/>
            </a:pPr>
            <a:r>
              <a:rPr lang="cs-CZ" altLang="cs-CZ" sz="1600" dirty="0">
                <a:solidFill>
                  <a:srgbClr val="000000"/>
                </a:solidFill>
                <a:latin typeface="Verdana" panose="020B0604030504040204" pitchFamily="34" charset="0"/>
                <a:ea typeface="Verdana" panose="020B0604030504040204" pitchFamily="34" charset="0"/>
                <a:cs typeface="DejaVu Sans"/>
              </a:rPr>
              <a:t>    z prvního stupně na třetí 3</a:t>
            </a:r>
          </a:p>
          <a:p>
            <a:pPr>
              <a:lnSpc>
                <a:spcPct val="100000"/>
              </a:lnSpc>
              <a:spcBef>
                <a:spcPct val="0"/>
              </a:spcBef>
              <a:buFont typeface="Wingdings" panose="05000000000000000000" pitchFamily="2" charset="2"/>
              <a:buChar char="§"/>
              <a:defRPr/>
            </a:pPr>
            <a:r>
              <a:rPr lang="cs-CZ" altLang="cs-CZ" sz="1600" dirty="0">
                <a:solidFill>
                  <a:srgbClr val="000000"/>
                </a:solidFill>
                <a:latin typeface="Verdana" panose="020B0604030504040204" pitchFamily="34" charset="0"/>
                <a:ea typeface="Verdana" panose="020B0604030504040204" pitchFamily="34" charset="0"/>
                <a:cs typeface="DejaVu Sans"/>
              </a:rPr>
              <a:t>    z druhého stupně na třetí 2</a:t>
            </a:r>
          </a:p>
          <a:p>
            <a:pPr>
              <a:lnSpc>
                <a:spcPct val="100000"/>
              </a:lnSpc>
              <a:spcBef>
                <a:spcPct val="0"/>
              </a:spcBef>
              <a:buFont typeface="Wingdings" panose="05000000000000000000" pitchFamily="2" charset="2"/>
              <a:buChar char="§"/>
              <a:defRPr/>
            </a:pPr>
            <a:r>
              <a:rPr lang="cs-CZ" altLang="cs-CZ" sz="1600" dirty="0">
                <a:solidFill>
                  <a:srgbClr val="000000"/>
                </a:solidFill>
                <a:latin typeface="Verdana" panose="020B0604030504040204" pitchFamily="34" charset="0"/>
                <a:ea typeface="Verdana" panose="020B0604030504040204" pitchFamily="34" charset="0"/>
                <a:cs typeface="DejaVu Sans"/>
              </a:rPr>
              <a:t>    z třetího stupně na druhý 0,5</a:t>
            </a:r>
          </a:p>
          <a:p>
            <a:pPr>
              <a:lnSpc>
                <a:spcPct val="100000"/>
              </a:lnSpc>
              <a:spcBef>
                <a:spcPct val="0"/>
              </a:spcBef>
              <a:buFont typeface="Wingdings" panose="05000000000000000000" pitchFamily="2" charset="2"/>
              <a:buChar char="§"/>
              <a:defRPr/>
            </a:pPr>
            <a:r>
              <a:rPr lang="cs-CZ" altLang="cs-CZ" sz="1600" dirty="0">
                <a:solidFill>
                  <a:srgbClr val="000000"/>
                </a:solidFill>
                <a:latin typeface="Verdana" panose="020B0604030504040204" pitchFamily="34" charset="0"/>
                <a:ea typeface="Verdana" panose="020B0604030504040204" pitchFamily="34" charset="0"/>
                <a:cs typeface="DejaVu Sans"/>
              </a:rPr>
              <a:t>    z třetího stupně na první 0,3333</a:t>
            </a:r>
          </a:p>
          <a:p>
            <a:pPr>
              <a:lnSpc>
                <a:spcPct val="100000"/>
              </a:lnSpc>
              <a:spcBef>
                <a:spcPct val="0"/>
              </a:spcBef>
              <a:spcAft>
                <a:spcPts val="600"/>
              </a:spcAft>
              <a:buFont typeface="Wingdings" panose="05000000000000000000" pitchFamily="2" charset="2"/>
              <a:buChar char="§"/>
              <a:defRPr/>
            </a:pPr>
            <a:r>
              <a:rPr lang="cs-CZ" altLang="cs-CZ" sz="1600" dirty="0">
                <a:solidFill>
                  <a:srgbClr val="000000"/>
                </a:solidFill>
                <a:latin typeface="Verdana" panose="020B0604030504040204" pitchFamily="34" charset="0"/>
                <a:ea typeface="Verdana" panose="020B0604030504040204" pitchFamily="34" charset="0"/>
                <a:cs typeface="DejaVu Sans"/>
              </a:rPr>
              <a:t>    z druhého stupně na první 0,6666</a:t>
            </a:r>
            <a:endParaRPr lang="cs-CZ" sz="16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178678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257387"/>
            <a:ext cx="10607039" cy="1070186"/>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alt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Důchodové pojištění– základní informace</a:t>
            </a:r>
            <a:endPar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449806"/>
            <a:ext cx="10701865" cy="5305926"/>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lnSpcReduction="10000"/>
          </a:bodyPr>
          <a:lstStyle/>
          <a:p>
            <a:pPr algn="just">
              <a:lnSpc>
                <a:spcPct val="100000"/>
              </a:lnSpc>
              <a:spcBef>
                <a:spcPct val="0"/>
              </a:spcBef>
              <a:spcAft>
                <a:spcPts val="600"/>
              </a:spcAft>
              <a:buFont typeface="Wingdings" panose="05000000000000000000" pitchFamily="2" charset="2"/>
              <a:buChar char="Ø"/>
              <a:defRPr/>
            </a:pPr>
            <a:r>
              <a:rPr lang="cs-CZ" altLang="cs-CZ" sz="1600" b="1" dirty="0">
                <a:solidFill>
                  <a:srgbClr val="C00000"/>
                </a:solidFill>
                <a:effectLst>
                  <a:outerShdw blurRad="38100" dist="38100" dir="2700000" algn="tl">
                    <a:srgbClr val="FFFFFF"/>
                  </a:outerShdw>
                </a:effectLst>
                <a:latin typeface="Verdana" panose="020B0604030504040204" pitchFamily="34" charset="0"/>
                <a:ea typeface="Verdana" panose="020B0604030504040204" pitchFamily="34" charset="0"/>
                <a:cs typeface="DejaVu Sans"/>
              </a:rPr>
              <a:t>upravují ho zákony:</a:t>
            </a:r>
            <a:endParaRPr lang="cs-CZ" altLang="cs-CZ" sz="1600" b="1" dirty="0">
              <a:solidFill>
                <a:srgbClr val="C00000"/>
              </a:solidFill>
              <a:effectLst>
                <a:outerShdw blurRad="38100" dist="38100" dir="2700000" algn="tl">
                  <a:srgbClr val="FFFFFF"/>
                </a:outerShdw>
              </a:effectLst>
              <a:latin typeface="Verdana" panose="020B0604030504040204" pitchFamily="34" charset="0"/>
              <a:ea typeface="Verdana" panose="020B0604030504040204" pitchFamily="34" charset="0"/>
            </a:endParaRPr>
          </a:p>
          <a:p>
            <a:pPr algn="just">
              <a:lnSpc>
                <a:spcPct val="100000"/>
              </a:lnSpc>
              <a:spcBef>
                <a:spcPct val="0"/>
              </a:spcBef>
              <a:spcAft>
                <a:spcPts val="600"/>
              </a:spcAft>
              <a:buFont typeface="Wingdings" panose="05000000000000000000" pitchFamily="2" charset="2"/>
              <a:buChar char="v"/>
              <a:defRPr/>
            </a:pPr>
            <a:r>
              <a:rPr lang="cs-CZ" altLang="cs-CZ" sz="1600" dirty="0">
                <a:latin typeface="Verdana" panose="020B0604030504040204" pitchFamily="34" charset="0"/>
                <a:ea typeface="Verdana" panose="020B0604030504040204" pitchFamily="34" charset="0"/>
                <a:cs typeface="DejaVu Sans"/>
              </a:rPr>
              <a:t>č. 155/1995 Sb. o důchodovém pojištění</a:t>
            </a:r>
          </a:p>
          <a:p>
            <a:pPr algn="just">
              <a:lnSpc>
                <a:spcPct val="100000"/>
              </a:lnSpc>
              <a:spcBef>
                <a:spcPct val="0"/>
              </a:spcBef>
              <a:spcAft>
                <a:spcPts val="600"/>
              </a:spcAft>
              <a:buFont typeface="Wingdings" panose="05000000000000000000" pitchFamily="2" charset="2"/>
              <a:buChar char="v"/>
              <a:defRPr/>
            </a:pPr>
            <a:r>
              <a:rPr lang="cs-CZ" altLang="cs-CZ" sz="1600" dirty="0">
                <a:latin typeface="Verdana" panose="020B0604030504040204" pitchFamily="34" charset="0"/>
                <a:ea typeface="Verdana" panose="020B0604030504040204" pitchFamily="34" charset="0"/>
                <a:cs typeface="DejaVu Sans"/>
              </a:rPr>
              <a:t>č. </a:t>
            </a:r>
            <a:r>
              <a:rPr lang="cs-CZ" altLang="cs-CZ" sz="1600" dirty="0">
                <a:latin typeface="Verdana" panose="020B0604030504040204" pitchFamily="34" charset="0"/>
                <a:ea typeface="Verdana" panose="020B0604030504040204" pitchFamily="34" charset="0"/>
              </a:rPr>
              <a:t>582/1991 Sb., o organizaci a provádění sociálního zabezpečení </a:t>
            </a:r>
          </a:p>
          <a:p>
            <a:pPr algn="just">
              <a:lnSpc>
                <a:spcPct val="100000"/>
              </a:lnSpc>
              <a:spcBef>
                <a:spcPct val="0"/>
              </a:spcBef>
              <a:spcAft>
                <a:spcPts val="600"/>
              </a:spcAft>
              <a:buFont typeface="Wingdings" panose="05000000000000000000" pitchFamily="2" charset="2"/>
              <a:buChar char="v"/>
              <a:defRPr/>
            </a:pPr>
            <a:r>
              <a:rPr lang="cs-CZ" altLang="cs-CZ" sz="1600" dirty="0">
                <a:latin typeface="Verdana" panose="020B0604030504040204" pitchFamily="34" charset="0"/>
                <a:ea typeface="Verdana" panose="020B0604030504040204" pitchFamily="34" charset="0"/>
                <a:cs typeface="DejaVu Sans"/>
              </a:rPr>
              <a:t>č. 427/2011 Sb. o doplňkovém penzijním spoření</a:t>
            </a:r>
          </a:p>
          <a:p>
            <a:pPr algn="just">
              <a:lnSpc>
                <a:spcPct val="100000"/>
              </a:lnSpc>
              <a:spcBef>
                <a:spcPct val="0"/>
              </a:spcBef>
              <a:spcAft>
                <a:spcPts val="600"/>
              </a:spcAft>
              <a:buFont typeface="Wingdings" panose="05000000000000000000" pitchFamily="2" charset="2"/>
              <a:buChar char="v"/>
              <a:defRPr/>
            </a:pPr>
            <a:r>
              <a:rPr lang="cs-CZ" altLang="cs-CZ" sz="1600" dirty="0">
                <a:latin typeface="Verdana" panose="020B0604030504040204" pitchFamily="34" charset="0"/>
                <a:ea typeface="Verdana" panose="020B0604030504040204" pitchFamily="34" charset="0"/>
              </a:rPr>
              <a:t>je nejvýznamnějším schématem sociálního pojištění – týká se největšího množství osob (univerzalistický princip)</a:t>
            </a:r>
          </a:p>
          <a:p>
            <a:pPr algn="just">
              <a:lnSpc>
                <a:spcPct val="100000"/>
              </a:lnSpc>
              <a:spcBef>
                <a:spcPct val="0"/>
              </a:spcBef>
              <a:spcAft>
                <a:spcPts val="600"/>
              </a:spcAft>
              <a:buFont typeface="Wingdings" panose="05000000000000000000" pitchFamily="2" charset="2"/>
              <a:buChar char="v"/>
              <a:defRPr/>
            </a:pPr>
            <a:r>
              <a:rPr lang="cs-CZ" altLang="cs-CZ" sz="1600" dirty="0">
                <a:latin typeface="Verdana" panose="020B0604030504040204" pitchFamily="34" charset="0"/>
                <a:ea typeface="Verdana" panose="020B0604030504040204" pitchFamily="34" charset="0"/>
              </a:rPr>
              <a:t>systém základního důchodového pojištění zahrnuje pouze obligatorní dávky, které jsou odvozeny z příjmu z výdělečné činnosti </a:t>
            </a:r>
          </a:p>
          <a:p>
            <a:pPr algn="just">
              <a:lnSpc>
                <a:spcPct val="110000"/>
              </a:lnSpc>
              <a:spcBef>
                <a:spcPct val="0"/>
              </a:spcBef>
              <a:spcAft>
                <a:spcPts val="600"/>
              </a:spcAft>
              <a:buFont typeface="Wingdings" panose="05000000000000000000" pitchFamily="2" charset="2"/>
              <a:buChar char="Ø"/>
              <a:defRPr/>
            </a:pPr>
            <a:r>
              <a:rPr lang="cs-CZ" altLang="cs-CZ" sz="1600" b="1" dirty="0">
                <a:solidFill>
                  <a:srgbClr val="C00000"/>
                </a:solidFill>
                <a:effectLst>
                  <a:outerShdw blurRad="38100" dist="38100" dir="2700000" algn="tl">
                    <a:srgbClr val="FFFFFF"/>
                  </a:outerShdw>
                </a:effectLst>
                <a:latin typeface="Verdana" panose="020B0604030504040204" pitchFamily="34" charset="0"/>
                <a:ea typeface="Verdana" panose="020B0604030504040204" pitchFamily="34" charset="0"/>
              </a:rPr>
              <a:t>sociální situace</a:t>
            </a:r>
          </a:p>
          <a:p>
            <a:pPr algn="just">
              <a:lnSpc>
                <a:spcPct val="100000"/>
              </a:lnSpc>
              <a:spcBef>
                <a:spcPct val="0"/>
              </a:spcBef>
              <a:spcAft>
                <a:spcPts val="600"/>
              </a:spcAft>
              <a:buFont typeface="Wingdings" panose="05000000000000000000" pitchFamily="2" charset="2"/>
              <a:buChar char="v"/>
              <a:defRPr/>
            </a:pPr>
            <a:r>
              <a:rPr lang="cs-CZ" altLang="cs-CZ" sz="1600" dirty="0">
                <a:latin typeface="Verdana" panose="020B0604030504040204" pitchFamily="34" charset="0"/>
                <a:ea typeface="Verdana" panose="020B0604030504040204" pitchFamily="34" charset="0"/>
              </a:rPr>
              <a:t>v rámci základního důchodového pojištění jsou zabezpečeny všechny případy dlouhodobého ohrožení jednotlivce následkem sociální události, při které dochází ke ztrátě zdroje obživy (tedy výdělku) a schopnosti si takový zdroj opatřit:</a:t>
            </a:r>
          </a:p>
          <a:p>
            <a:pPr algn="just">
              <a:lnSpc>
                <a:spcPct val="100000"/>
              </a:lnSpc>
              <a:spcBef>
                <a:spcPct val="0"/>
              </a:spcBef>
              <a:spcAft>
                <a:spcPts val="600"/>
              </a:spcAft>
              <a:defRPr/>
            </a:pPr>
            <a:r>
              <a:rPr lang="cs-CZ" altLang="cs-CZ" sz="1600" dirty="0">
                <a:latin typeface="Verdana" panose="020B0604030504040204" pitchFamily="34" charset="0"/>
                <a:ea typeface="Verdana" panose="020B0604030504040204" pitchFamily="34" charset="0"/>
              </a:rPr>
              <a:t>stáří </a:t>
            </a:r>
            <a:r>
              <a:rPr lang="cs-CZ" altLang="cs-CZ" sz="1600" dirty="0">
                <a:latin typeface="Verdana" panose="020B0604030504040204" pitchFamily="34" charset="0"/>
                <a:ea typeface="Verdana" panose="020B0604030504040204" pitchFamily="34" charset="0"/>
                <a:cs typeface="Arial" panose="020B0604020202020204" pitchFamily="34" charset="0"/>
              </a:rPr>
              <a:t>► starobní důchody</a:t>
            </a:r>
          </a:p>
          <a:p>
            <a:pPr algn="just">
              <a:lnSpc>
                <a:spcPct val="100000"/>
              </a:lnSpc>
              <a:spcBef>
                <a:spcPct val="0"/>
              </a:spcBef>
              <a:spcAft>
                <a:spcPts val="600"/>
              </a:spcAft>
              <a:defRPr/>
            </a:pPr>
            <a:r>
              <a:rPr lang="cs-CZ" altLang="cs-CZ" sz="1600" dirty="0">
                <a:latin typeface="Verdana" panose="020B0604030504040204" pitchFamily="34" charset="0"/>
                <a:ea typeface="Verdana" panose="020B0604030504040204" pitchFamily="34" charset="0"/>
                <a:cs typeface="Arial" panose="020B0604020202020204" pitchFamily="34" charset="0"/>
              </a:rPr>
              <a:t>invalidita ► invalidní důchody</a:t>
            </a:r>
          </a:p>
          <a:p>
            <a:pPr algn="just">
              <a:lnSpc>
                <a:spcPct val="100000"/>
              </a:lnSpc>
              <a:spcBef>
                <a:spcPct val="0"/>
              </a:spcBef>
              <a:spcAft>
                <a:spcPts val="600"/>
              </a:spcAft>
              <a:defRPr/>
            </a:pPr>
            <a:r>
              <a:rPr lang="cs-CZ" altLang="cs-CZ" sz="1600" dirty="0">
                <a:latin typeface="Verdana" panose="020B0604030504040204" pitchFamily="34" charset="0"/>
                <a:ea typeface="Verdana" panose="020B0604030504040204" pitchFamily="34" charset="0"/>
                <a:cs typeface="Arial" panose="020B0604020202020204" pitchFamily="34" charset="0"/>
              </a:rPr>
              <a:t>ztráta živitele ► pozůstalostní důchody (vdovský x vdovecký; sirotčí)</a:t>
            </a:r>
          </a:p>
          <a:p>
            <a:pPr algn="just">
              <a:lnSpc>
                <a:spcPct val="120000"/>
              </a:lnSpc>
              <a:spcBef>
                <a:spcPct val="0"/>
              </a:spcBef>
              <a:spcAft>
                <a:spcPts val="600"/>
              </a:spcAft>
              <a:buFont typeface="Wingdings" panose="05000000000000000000" pitchFamily="2" charset="2"/>
              <a:buChar char="Ø"/>
              <a:defRPr/>
            </a:pPr>
            <a:r>
              <a:rPr lang="cs-CZ" altLang="cs-CZ" sz="1600" b="1" dirty="0">
                <a:solidFill>
                  <a:srgbClr val="C00000"/>
                </a:solidFill>
                <a:effectLst>
                  <a:outerShdw blurRad="38100" dist="38100" dir="2700000" algn="tl">
                    <a:srgbClr val="FFFFFF"/>
                  </a:outerShdw>
                </a:effectLst>
                <a:latin typeface="Verdana" panose="020B0604030504040204" pitchFamily="34" charset="0"/>
                <a:ea typeface="Verdana" panose="020B0604030504040204" pitchFamily="34" charset="0"/>
              </a:rPr>
              <a:t>účast na pojištění – okruh pojištěných osob</a:t>
            </a:r>
          </a:p>
          <a:p>
            <a:pPr algn="just">
              <a:lnSpc>
                <a:spcPct val="100000"/>
              </a:lnSpc>
              <a:spcBef>
                <a:spcPct val="0"/>
              </a:spcBef>
              <a:spcAft>
                <a:spcPts val="600"/>
              </a:spcAft>
              <a:buSzPct val="45000"/>
              <a:buFont typeface="Wingdings" panose="05000000000000000000" pitchFamily="2" charset="2"/>
              <a:buChar char="v"/>
              <a:defRPr/>
            </a:pPr>
            <a:r>
              <a:rPr lang="cs-CZ" altLang="cs-CZ" sz="1600" dirty="0">
                <a:latin typeface="Verdana" panose="020B0604030504040204" pitchFamily="34" charset="0"/>
                <a:ea typeface="Verdana" panose="020B0604030504040204" pitchFamily="34" charset="0"/>
                <a:cs typeface="DejaVu Sans"/>
              </a:rPr>
              <a:t>povinná účast - lidé výdělečně činní jsou účastni, pokud jim výdělečná činnost svým rozsahem zakládá účast na pojištění</a:t>
            </a:r>
          </a:p>
          <a:p>
            <a:endParaRPr lang="cs-CZ" dirty="0"/>
          </a:p>
        </p:txBody>
      </p:sp>
    </p:spTree>
    <p:extLst>
      <p:ext uri="{BB962C8B-B14F-4D97-AF65-F5344CB8AC3E}">
        <p14:creationId xmlns:p14="http://schemas.microsoft.com/office/powerpoint/2010/main" val="7351873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268356"/>
            <a:ext cx="10701865" cy="6520069"/>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algn="just">
              <a:lnSpc>
                <a:spcPct val="100000"/>
              </a:lnSpc>
              <a:spcBef>
                <a:spcPct val="0"/>
              </a:spcBef>
              <a:spcAft>
                <a:spcPts val="600"/>
              </a:spcAft>
              <a:buFont typeface="Wingdings" panose="05000000000000000000" pitchFamily="2" charset="2"/>
              <a:buChar char="Ø"/>
              <a:defRPr/>
            </a:pPr>
            <a:r>
              <a:rPr lang="cs-CZ" altLang="cs-CZ" sz="6400" b="1" dirty="0">
                <a:solidFill>
                  <a:srgbClr val="C00000"/>
                </a:solidFill>
                <a:effectLst>
                  <a:outerShdw blurRad="38100" dist="38100" dir="2700000" algn="tl">
                    <a:srgbClr val="FFFFFF"/>
                  </a:outerShdw>
                </a:effectLst>
                <a:latin typeface="Verdana" panose="020B0604030504040204" pitchFamily="34" charset="0"/>
                <a:ea typeface="Verdana" panose="020B0604030504040204" pitchFamily="34" charset="0"/>
              </a:rPr>
              <a:t>dopočtená doba </a:t>
            </a:r>
          </a:p>
          <a:p>
            <a:pPr algn="just">
              <a:lnSpc>
                <a:spcPct val="100000"/>
              </a:lnSpc>
              <a:spcBef>
                <a:spcPct val="0"/>
              </a:spcBef>
              <a:spcAft>
                <a:spcPts val="600"/>
              </a:spcAft>
              <a:buFont typeface="Wingdings" panose="05000000000000000000" pitchFamily="2" charset="2"/>
              <a:buChar char="v"/>
              <a:defRPr/>
            </a:pPr>
            <a:r>
              <a:rPr lang="cs-CZ" altLang="cs-CZ" sz="6400" dirty="0">
                <a:solidFill>
                  <a:srgbClr val="000000"/>
                </a:solidFill>
                <a:latin typeface="Verdana" panose="020B0604030504040204" pitchFamily="34" charset="0"/>
                <a:ea typeface="Verdana" panose="020B0604030504040204" pitchFamily="34" charset="0"/>
              </a:rPr>
              <a:t>dopočtenou dobou je doba od vzniku nároku na invalidní důchod do dosažení důchodového věku – započítává se do dob pojištění.</a:t>
            </a:r>
          </a:p>
          <a:p>
            <a:pPr algn="just">
              <a:lnSpc>
                <a:spcPct val="100000"/>
              </a:lnSpc>
              <a:spcBef>
                <a:spcPct val="0"/>
              </a:spcBef>
              <a:spcAft>
                <a:spcPts val="600"/>
              </a:spcAft>
              <a:buFont typeface="Wingdings" panose="05000000000000000000" pitchFamily="2" charset="2"/>
              <a:buChar char="v"/>
              <a:defRPr/>
            </a:pPr>
            <a:r>
              <a:rPr lang="cs-CZ" altLang="cs-CZ" sz="6400" dirty="0">
                <a:solidFill>
                  <a:srgbClr val="000000"/>
                </a:solidFill>
                <a:latin typeface="Verdana" panose="020B0604030504040204" pitchFamily="34" charset="0"/>
                <a:ea typeface="Verdana" panose="020B0604030504040204" pitchFamily="34" charset="0"/>
              </a:rPr>
              <a:t>v závislosti na datu vzniku nároku na invalidní důchod a na délce doby českého pojištění získané v období od 18. roku věku pojištěnce do vzniku nároku na invalidní důchod se dopočtená doba započte buď plně nebo ve sníženém rozsahu. </a:t>
            </a:r>
          </a:p>
          <a:p>
            <a:pPr algn="just">
              <a:lnSpc>
                <a:spcPct val="100000"/>
              </a:lnSpc>
              <a:spcBef>
                <a:spcPct val="0"/>
              </a:spcBef>
              <a:spcAft>
                <a:spcPts val="600"/>
              </a:spcAft>
              <a:buFont typeface="Wingdings" panose="05000000000000000000" pitchFamily="2" charset="2"/>
              <a:buChar char="v"/>
              <a:defRPr/>
            </a:pPr>
            <a:r>
              <a:rPr lang="cs-CZ" altLang="cs-CZ" sz="6400" dirty="0">
                <a:solidFill>
                  <a:srgbClr val="000000"/>
                </a:solidFill>
                <a:latin typeface="Verdana" panose="020B0604030504040204" pitchFamily="34" charset="0"/>
                <a:ea typeface="Verdana" panose="020B0604030504040204" pitchFamily="34" charset="0"/>
              </a:rPr>
              <a:t>dopočtená doba v praxi znamená, že se při výpočtu invalidního důchodu zohledňuje nejen doba pojištění získaná do vzniku invalidity, ale i doba od vzniku nároku na invalidní důchod do dosažení důchodového věku. Zjednodušeně řečeno doba, kterou by hypoteticky mohl člověk získat, pokud by se nestal invalidním. </a:t>
            </a:r>
          </a:p>
          <a:p>
            <a:pPr algn="just">
              <a:lnSpc>
                <a:spcPct val="100000"/>
              </a:lnSpc>
              <a:spcBef>
                <a:spcPct val="0"/>
              </a:spcBef>
              <a:spcAft>
                <a:spcPts val="600"/>
              </a:spcAft>
              <a:buFont typeface="Wingdings" panose="05000000000000000000" pitchFamily="2" charset="2"/>
              <a:buChar char="v"/>
              <a:defRPr/>
            </a:pPr>
            <a:r>
              <a:rPr lang="cs-CZ" altLang="cs-CZ" sz="6400" dirty="0">
                <a:solidFill>
                  <a:srgbClr val="000000"/>
                </a:solidFill>
                <a:latin typeface="Verdana" panose="020B0604030504040204" pitchFamily="34" charset="0"/>
                <a:ea typeface="Verdana" panose="020B0604030504040204" pitchFamily="34" charset="0"/>
              </a:rPr>
              <a:t>pro účely zjištění dopočtené doby se pro muže i ženy určuje důchodový věk jednotně - považuje se za něj důchodový věk stanovený pro ženy stejného data narození, které nevychovaly žádné dítě. V úvahu se tedy nebere skutečný důchodový věk žadatele. Zákon o důchodovém pojištění umožňuje dopočtenou dobu započítat v plném rozsahu při splnění určitých podmínek, jde především o získání doby z českého důchodového pojištění. </a:t>
            </a:r>
          </a:p>
          <a:p>
            <a:pPr algn="just">
              <a:lnSpc>
                <a:spcPct val="100000"/>
              </a:lnSpc>
              <a:spcBef>
                <a:spcPct val="0"/>
              </a:spcBef>
              <a:spcAft>
                <a:spcPts val="600"/>
              </a:spcAft>
              <a:buFont typeface="Wingdings" panose="05000000000000000000" pitchFamily="2" charset="2"/>
              <a:buChar char="v"/>
              <a:defRPr/>
            </a:pPr>
            <a:r>
              <a:rPr lang="cs-CZ" altLang="cs-CZ" sz="6400" b="1" dirty="0">
                <a:solidFill>
                  <a:srgbClr val="000000"/>
                </a:solidFill>
                <a:effectLst>
                  <a:outerShdw blurRad="38100" dist="38100" dir="2700000" algn="tl">
                    <a:srgbClr val="FFFFFF"/>
                  </a:outerShdw>
                </a:effectLst>
                <a:latin typeface="Verdana" panose="020B0604030504040204" pitchFamily="34" charset="0"/>
                <a:ea typeface="Verdana" panose="020B0604030504040204" pitchFamily="34" charset="0"/>
                <a:cs typeface="DejaVu Sans"/>
              </a:rPr>
              <a:t>plný zápočet dopočtené doby</a:t>
            </a:r>
          </a:p>
          <a:p>
            <a:pPr algn="just">
              <a:lnSpc>
                <a:spcPct val="100000"/>
              </a:lnSpc>
              <a:spcBef>
                <a:spcPct val="0"/>
              </a:spcBef>
              <a:spcAft>
                <a:spcPts val="600"/>
              </a:spcAft>
              <a:buFont typeface="Wingdings" panose="05000000000000000000" pitchFamily="2" charset="2"/>
              <a:buChar char="v"/>
              <a:defRPr/>
            </a:pPr>
            <a:r>
              <a:rPr lang="cs-CZ" altLang="cs-CZ" sz="6400" dirty="0">
                <a:solidFill>
                  <a:srgbClr val="000000"/>
                </a:solidFill>
                <a:latin typeface="Verdana" panose="020B0604030504040204" pitchFamily="34" charset="0"/>
                <a:ea typeface="Verdana" panose="020B0604030504040204" pitchFamily="34" charset="0"/>
                <a:cs typeface="DejaVu Sans"/>
              </a:rPr>
              <a:t>vznikl-li nárok na invalidní důchod před 18. rokem věku, resp. před 19. rokem věku, nebo je - </a:t>
            </a:r>
            <a:r>
              <a:rPr lang="cs-CZ" altLang="cs-CZ" sz="6400" dirty="0" err="1">
                <a:solidFill>
                  <a:srgbClr val="000000"/>
                </a:solidFill>
                <a:latin typeface="Verdana" panose="020B0604030504040204" pitchFamily="34" charset="0"/>
                <a:ea typeface="Verdana" panose="020B0604030504040204" pitchFamily="34" charset="0"/>
                <a:cs typeface="DejaVu Sans"/>
              </a:rPr>
              <a:t>li</a:t>
            </a:r>
            <a:r>
              <a:rPr lang="cs-CZ" altLang="cs-CZ" sz="6400" dirty="0">
                <a:solidFill>
                  <a:srgbClr val="000000"/>
                </a:solidFill>
                <a:latin typeface="Verdana" panose="020B0604030504040204" pitchFamily="34" charset="0"/>
                <a:ea typeface="Verdana" panose="020B0604030504040204" pitchFamily="34" charset="0"/>
                <a:cs typeface="DejaVu Sans"/>
              </a:rPr>
              <a:t> období od dosažení 18 let věku do vzniku nároku na invalidní důchod plně kryto dobou českého pojištění, nebo </a:t>
            </a:r>
          </a:p>
          <a:p>
            <a:pPr algn="just">
              <a:lnSpc>
                <a:spcPct val="100000"/>
              </a:lnSpc>
              <a:spcBef>
                <a:spcPct val="0"/>
              </a:spcBef>
              <a:spcAft>
                <a:spcPts val="600"/>
              </a:spcAft>
              <a:buFont typeface="Wingdings" panose="05000000000000000000" pitchFamily="2" charset="2"/>
              <a:buChar char="v"/>
              <a:defRPr/>
            </a:pPr>
            <a:r>
              <a:rPr lang="cs-CZ" altLang="cs-CZ" sz="6400" dirty="0">
                <a:solidFill>
                  <a:srgbClr val="000000"/>
                </a:solidFill>
                <a:latin typeface="Verdana" panose="020B0604030504040204" pitchFamily="34" charset="0"/>
                <a:ea typeface="Verdana" panose="020B0604030504040204" pitchFamily="34" charset="0"/>
                <a:cs typeface="DejaVu Sans"/>
              </a:rPr>
              <a:t>vznikla-li invalidita následkem pracovního úrazu nebo nemoci z povolání</a:t>
            </a:r>
          </a:p>
          <a:p>
            <a:pPr algn="just">
              <a:lnSpc>
                <a:spcPct val="100000"/>
              </a:lnSpc>
              <a:spcBef>
                <a:spcPct val="0"/>
              </a:spcBef>
              <a:spcAft>
                <a:spcPts val="600"/>
              </a:spcAft>
              <a:buFont typeface="Wingdings" panose="05000000000000000000" pitchFamily="2" charset="2"/>
              <a:buChar char="v"/>
              <a:defRPr/>
            </a:pPr>
            <a:r>
              <a:rPr lang="cs-CZ" altLang="cs-CZ" sz="6400" dirty="0">
                <a:solidFill>
                  <a:srgbClr val="000000"/>
                </a:solidFill>
                <a:latin typeface="Verdana" panose="020B0604030504040204" pitchFamily="34" charset="0"/>
                <a:ea typeface="Verdana" panose="020B0604030504040204" pitchFamily="34" charset="0"/>
                <a:cs typeface="DejaVu Sans"/>
              </a:rPr>
              <a:t>vznikla-li invalidita v období ode dne dosažení 18 let věku do dne předcházejícího dni dosažení 28 let věku a doba od dosažení 18 let věku, která není kryta dobou českého pojištění, je kratší 1 roku, nebo </a:t>
            </a:r>
          </a:p>
          <a:p>
            <a:pPr algn="just">
              <a:lnSpc>
                <a:spcPct val="100000"/>
              </a:lnSpc>
              <a:spcBef>
                <a:spcPct val="0"/>
              </a:spcBef>
              <a:spcAft>
                <a:spcPts val="600"/>
              </a:spcAft>
              <a:buFont typeface="Wingdings" panose="05000000000000000000" pitchFamily="2" charset="2"/>
              <a:buChar char="v"/>
              <a:defRPr/>
            </a:pPr>
            <a:r>
              <a:rPr lang="cs-CZ" altLang="cs-CZ" sz="6400" dirty="0">
                <a:solidFill>
                  <a:srgbClr val="000000"/>
                </a:solidFill>
                <a:latin typeface="Verdana" panose="020B0604030504040204" pitchFamily="34" charset="0"/>
                <a:ea typeface="Verdana" panose="020B0604030504040204" pitchFamily="34" charset="0"/>
                <a:cs typeface="DejaVu Sans"/>
              </a:rPr>
              <a:t>vznikla-li invalidita v období ode dne dosažení 28 let věku do dne předcházejícího dni dosažení 40 let věku a doba od dosažení 18 let věku, která není kryta dobou českého pojištění je kratší 2 let, nebo </a:t>
            </a:r>
          </a:p>
          <a:p>
            <a:pPr algn="just">
              <a:lnSpc>
                <a:spcPct val="100000"/>
              </a:lnSpc>
              <a:spcBef>
                <a:spcPct val="0"/>
              </a:spcBef>
              <a:spcAft>
                <a:spcPts val="600"/>
              </a:spcAft>
              <a:buFont typeface="Wingdings" panose="05000000000000000000" pitchFamily="2" charset="2"/>
              <a:buChar char="v"/>
              <a:defRPr/>
            </a:pPr>
            <a:r>
              <a:rPr lang="cs-CZ" altLang="cs-CZ" sz="6400" dirty="0">
                <a:solidFill>
                  <a:srgbClr val="000000"/>
                </a:solidFill>
                <a:latin typeface="Verdana" panose="020B0604030504040204" pitchFamily="34" charset="0"/>
                <a:ea typeface="Verdana" panose="020B0604030504040204" pitchFamily="34" charset="0"/>
                <a:cs typeface="DejaVu Sans"/>
              </a:rPr>
              <a:t>vznikla-li invalidita ode dne dosažení 40 let věku a později a doba, která není kryta dobou českého pojištění, je kratší 3 let. </a:t>
            </a:r>
          </a:p>
          <a:p>
            <a:pPr marL="285750" indent="-285750" algn="l">
              <a:lnSpc>
                <a:spcPct val="80000"/>
              </a:lnSpc>
              <a:buFont typeface="Wingdings" panose="05000000000000000000" pitchFamily="2" charset="2"/>
              <a:buChar char="v"/>
              <a:defRPr/>
            </a:pPr>
            <a:endParaRPr lang="cs-CZ" altLang="cs-CZ" sz="6400" dirty="0">
              <a:latin typeface="Verdana" panose="020B0604030504040204" pitchFamily="34" charset="0"/>
              <a:ea typeface="Verdana" panose="020B0604030504040204" pitchFamily="34" charset="0"/>
            </a:endParaRPr>
          </a:p>
          <a:p>
            <a:endParaRPr lang="cs-CZ" dirty="0"/>
          </a:p>
        </p:txBody>
      </p:sp>
    </p:spTree>
    <p:extLst>
      <p:ext uri="{BB962C8B-B14F-4D97-AF65-F5344CB8AC3E}">
        <p14:creationId xmlns:p14="http://schemas.microsoft.com/office/powerpoint/2010/main" val="1582333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268356"/>
            <a:ext cx="10701865" cy="6520069"/>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algn="l">
              <a:spcBef>
                <a:spcPts val="0"/>
              </a:spcBef>
              <a:spcAft>
                <a:spcPts val="600"/>
              </a:spcAft>
            </a:pPr>
            <a:r>
              <a:rPr lang="cs-CZ" altLang="cs-CZ" sz="6400" b="1" dirty="0">
                <a:solidFill>
                  <a:srgbClr val="C00000"/>
                </a:solidFill>
                <a:latin typeface="Verdana" panose="020B0604030504040204" pitchFamily="34" charset="0"/>
                <a:ea typeface="Verdana" panose="020B0604030504040204" pitchFamily="34" charset="0"/>
              </a:rPr>
              <a:t>Příklad </a:t>
            </a:r>
          </a:p>
          <a:p>
            <a:pPr algn="l">
              <a:spcBef>
                <a:spcPts val="0"/>
              </a:spcBef>
              <a:spcAft>
                <a:spcPts val="600"/>
              </a:spcAft>
            </a:pPr>
            <a:r>
              <a:rPr lang="cs-CZ" altLang="cs-CZ" sz="6400" dirty="0">
                <a:solidFill>
                  <a:srgbClr val="C00000"/>
                </a:solidFill>
                <a:latin typeface="Verdana" panose="020B0604030504040204" pitchFamily="34" charset="0"/>
                <a:ea typeface="Verdana" panose="020B0604030504040204" pitchFamily="34" charset="0"/>
                <a:cs typeface="DejaVu Sans"/>
              </a:rPr>
              <a:t>narozen 15. 6. 1976  - o</a:t>
            </a:r>
            <a:r>
              <a:rPr lang="cs-CZ" altLang="cs-CZ" sz="6400" b="1" dirty="0">
                <a:solidFill>
                  <a:srgbClr val="C00000"/>
                </a:solidFill>
                <a:latin typeface="Verdana" panose="020B0604030504040204" pitchFamily="34" charset="0"/>
                <a:ea typeface="Verdana" panose="020B0604030504040204" pitchFamily="34" charset="0"/>
                <a:cs typeface="DejaVu Sans"/>
              </a:rPr>
              <a:t>d 1. 9. 2014 nárok na invalidní důchod pro invaliditu třetího stupně</a:t>
            </a:r>
          </a:p>
          <a:p>
            <a:pPr algn="l">
              <a:lnSpc>
                <a:spcPct val="100000"/>
              </a:lnSpc>
              <a:spcBef>
                <a:spcPts val="0"/>
              </a:spcBef>
              <a:spcAft>
                <a:spcPts val="600"/>
              </a:spcAft>
              <a:buFont typeface="Wingdings" panose="05000000000000000000" pitchFamily="2" charset="2"/>
              <a:buChar char="v"/>
            </a:pPr>
            <a:r>
              <a:rPr lang="cs-CZ" altLang="cs-CZ" sz="6400" dirty="0">
                <a:latin typeface="Verdana" panose="020B0604030504040204" pitchFamily="34" charset="0"/>
                <a:ea typeface="Verdana" panose="020B0604030504040204" pitchFamily="34" charset="0"/>
                <a:cs typeface="DejaVu Sans"/>
              </a:rPr>
              <a:t>celou dobu od dosažení věku 18 let do vzniku nároku na invalidní důchod od 15. 6. 1994 do 31. 8. 2014) má pokrytou pojištěním (pracoval) = 7.383 dní </a:t>
            </a:r>
          </a:p>
          <a:p>
            <a:pPr algn="l">
              <a:lnSpc>
                <a:spcPct val="100000"/>
              </a:lnSpc>
              <a:spcBef>
                <a:spcPts val="0"/>
              </a:spcBef>
              <a:spcAft>
                <a:spcPts val="600"/>
              </a:spcAft>
              <a:buFont typeface="Wingdings" panose="05000000000000000000" pitchFamily="2" charset="2"/>
              <a:buChar char="v"/>
            </a:pPr>
            <a:r>
              <a:rPr lang="cs-CZ" altLang="cs-CZ" sz="6400" dirty="0">
                <a:latin typeface="Verdana" panose="020B0604030504040204" pitchFamily="34" charset="0"/>
                <a:ea typeface="Verdana" panose="020B0604030504040204" pitchFamily="34" charset="0"/>
                <a:cs typeface="DejaVu Sans"/>
              </a:rPr>
              <a:t>důchodového věku pro nárok na starobní důchod (65 roků) dosáhne 15. 6. 2041 </a:t>
            </a:r>
          </a:p>
          <a:p>
            <a:pPr algn="l">
              <a:lnSpc>
                <a:spcPct val="100000"/>
              </a:lnSpc>
              <a:spcBef>
                <a:spcPts val="0"/>
              </a:spcBef>
              <a:spcAft>
                <a:spcPts val="600"/>
              </a:spcAft>
              <a:buFont typeface="Wingdings" panose="05000000000000000000" pitchFamily="2" charset="2"/>
              <a:buChar char="v"/>
            </a:pPr>
            <a:r>
              <a:rPr lang="cs-CZ" altLang="cs-CZ" sz="6400" dirty="0">
                <a:latin typeface="Verdana" panose="020B0604030504040204" pitchFamily="34" charset="0"/>
                <a:ea typeface="Verdana" panose="020B0604030504040204" pitchFamily="34" charset="0"/>
                <a:cs typeface="DejaVu Sans"/>
              </a:rPr>
              <a:t>dopočtená doba, tedy doba od vzniku nároku na invalidní důchod do dosažení důchodového věku, tj. od 1. 9. 2014 do 14. 6. 2041 se rovněž započítává v plném rozsahu (činí cca 9925 dní)</a:t>
            </a:r>
          </a:p>
          <a:p>
            <a:pPr algn="l">
              <a:lnSpc>
                <a:spcPct val="100000"/>
              </a:lnSpc>
              <a:spcBef>
                <a:spcPts val="0"/>
              </a:spcBef>
              <a:spcAft>
                <a:spcPts val="600"/>
              </a:spcAft>
              <a:buFont typeface="Wingdings" panose="05000000000000000000" pitchFamily="2" charset="2"/>
              <a:buChar char="v"/>
            </a:pPr>
            <a:r>
              <a:rPr lang="cs-CZ" altLang="cs-CZ" sz="6400" dirty="0">
                <a:latin typeface="Verdana" panose="020B0604030504040204" pitchFamily="34" charset="0"/>
                <a:ea typeface="Verdana" panose="020B0604030504040204" pitchFamily="34" charset="0"/>
                <a:cs typeface="DejaVu Sans"/>
              </a:rPr>
              <a:t>s dopočtenou dobou činí celková doba pojištění 17 308 (7383+9925) dní, tj. 47 roků a 153 dní</a:t>
            </a:r>
          </a:p>
          <a:p>
            <a:pPr algn="l">
              <a:lnSpc>
                <a:spcPct val="100000"/>
              </a:lnSpc>
              <a:spcBef>
                <a:spcPts val="0"/>
              </a:spcBef>
              <a:spcAft>
                <a:spcPts val="600"/>
              </a:spcAft>
              <a:buFont typeface="Wingdings" panose="05000000000000000000" pitchFamily="2" charset="2"/>
              <a:buChar char="v"/>
            </a:pPr>
            <a:r>
              <a:rPr lang="cs-CZ" altLang="cs-CZ" sz="6400" dirty="0">
                <a:latin typeface="Verdana" panose="020B0604030504040204" pitchFamily="34" charset="0"/>
                <a:ea typeface="Verdana" panose="020B0604030504040204" pitchFamily="34" charset="0"/>
                <a:cs typeface="DejaVu Sans"/>
              </a:rPr>
              <a:t>výše procentní výměry, jedná-li se o invaliditu třetího stupně, činí 1,5 % výpočtového základu (měsíčně) za každý celý rok pojištění, tudíž 70,5 % (47 x1,5).</a:t>
            </a:r>
          </a:p>
          <a:p>
            <a:pPr algn="l">
              <a:lnSpc>
                <a:spcPct val="100000"/>
              </a:lnSpc>
              <a:spcBef>
                <a:spcPts val="0"/>
              </a:spcBef>
              <a:spcAft>
                <a:spcPts val="600"/>
              </a:spcAft>
              <a:buFont typeface="Wingdings" panose="05000000000000000000" pitchFamily="2" charset="2"/>
              <a:buChar char="v"/>
            </a:pPr>
            <a:r>
              <a:rPr lang="cs-CZ" altLang="cs-CZ" sz="6400" dirty="0">
                <a:latin typeface="Verdana" panose="020B0604030504040204" pitchFamily="34" charset="0"/>
                <a:ea typeface="Verdana" panose="020B0604030504040204" pitchFamily="34" charset="0"/>
                <a:cs typeface="DejaVu Sans"/>
              </a:rPr>
              <a:t>byl zjištěn osobní vyměřovací základ (dále OVZ) pojištěnce ve výši Kč 25 000</a:t>
            </a:r>
          </a:p>
          <a:p>
            <a:pPr algn="l">
              <a:lnSpc>
                <a:spcPct val="100000"/>
              </a:lnSpc>
              <a:spcBef>
                <a:spcPts val="0"/>
              </a:spcBef>
              <a:spcAft>
                <a:spcPts val="600"/>
              </a:spcAft>
              <a:buFont typeface="Wingdings" panose="05000000000000000000" pitchFamily="2" charset="2"/>
              <a:buChar char="v"/>
            </a:pPr>
            <a:r>
              <a:rPr lang="cs-CZ" altLang="cs-CZ" sz="6400" dirty="0">
                <a:latin typeface="Verdana" panose="020B0604030504040204" pitchFamily="34" charset="0"/>
                <a:ea typeface="Verdana" panose="020B0604030504040204" pitchFamily="34" charset="0"/>
                <a:cs typeface="DejaVu Sans"/>
              </a:rPr>
              <a:t>po redukci OVZ podle pravidel platných pro důchody byl stanoven výpočtový základ Kč 14 947</a:t>
            </a:r>
          </a:p>
          <a:p>
            <a:pPr algn="l">
              <a:lnSpc>
                <a:spcPct val="100000"/>
              </a:lnSpc>
              <a:spcBef>
                <a:spcPts val="0"/>
              </a:spcBef>
              <a:spcAft>
                <a:spcPts val="600"/>
              </a:spcAft>
              <a:buFont typeface="Wingdings" panose="05000000000000000000" pitchFamily="2" charset="2"/>
              <a:buChar char="v"/>
            </a:pPr>
            <a:r>
              <a:rPr lang="cs-CZ" altLang="cs-CZ" sz="6400" dirty="0">
                <a:latin typeface="Verdana" panose="020B0604030504040204" pitchFamily="34" charset="0"/>
                <a:ea typeface="Verdana" panose="020B0604030504040204" pitchFamily="34" charset="0"/>
                <a:cs typeface="DejaVu Sans"/>
              </a:rPr>
              <a:t>z tohoto výpočtového základu činí procentní výměra invalidního důchodu 10 537 (70,5 % z 14 947) </a:t>
            </a:r>
          </a:p>
          <a:p>
            <a:pPr algn="l">
              <a:lnSpc>
                <a:spcPct val="100000"/>
              </a:lnSpc>
              <a:spcBef>
                <a:spcPts val="0"/>
              </a:spcBef>
              <a:spcAft>
                <a:spcPts val="600"/>
              </a:spcAft>
              <a:buFont typeface="Wingdings" panose="05000000000000000000" pitchFamily="2" charset="2"/>
              <a:buChar char="v"/>
            </a:pPr>
            <a:r>
              <a:rPr lang="cs-CZ" altLang="cs-CZ" sz="6400" dirty="0">
                <a:latin typeface="Verdana" panose="020B0604030504040204" pitchFamily="34" charset="0"/>
                <a:ea typeface="Verdana" panose="020B0604030504040204" pitchFamily="34" charset="0"/>
                <a:cs typeface="DejaVu Sans"/>
              </a:rPr>
              <a:t>celková výše důchodu tedy činí </a:t>
            </a:r>
            <a:r>
              <a:rPr lang="cs-CZ" altLang="cs-CZ" sz="6400" b="1" dirty="0">
                <a:solidFill>
                  <a:srgbClr val="C00000"/>
                </a:solidFill>
                <a:latin typeface="Verdana" panose="020B0604030504040204" pitchFamily="34" charset="0"/>
                <a:ea typeface="Verdana" panose="020B0604030504040204" pitchFamily="34" charset="0"/>
                <a:cs typeface="DejaVu Sans"/>
              </a:rPr>
              <a:t>14 087 Kč </a:t>
            </a:r>
            <a:r>
              <a:rPr lang="cs-CZ" altLang="cs-CZ" sz="6400" dirty="0">
                <a:latin typeface="Verdana" panose="020B0604030504040204" pitchFamily="34" charset="0"/>
                <a:ea typeface="Verdana" panose="020B0604030504040204" pitchFamily="34" charset="0"/>
                <a:cs typeface="DejaVu Sans"/>
              </a:rPr>
              <a:t>(procentní výměra 10 537 Kč + základní výměra 3550 Kč)</a:t>
            </a:r>
          </a:p>
          <a:p>
            <a:pPr algn="just">
              <a:lnSpc>
                <a:spcPct val="100000"/>
              </a:lnSpc>
              <a:spcBef>
                <a:spcPct val="0"/>
              </a:spcBef>
              <a:spcAft>
                <a:spcPts val="600"/>
              </a:spcAft>
              <a:buFont typeface="Wingdings" panose="05000000000000000000" pitchFamily="2" charset="2"/>
              <a:buChar char="v"/>
            </a:pPr>
            <a:r>
              <a:rPr lang="cs-CZ" altLang="cs-CZ" sz="6400" dirty="0">
                <a:latin typeface="Verdana" panose="020B0604030504040204" pitchFamily="34" charset="0"/>
                <a:ea typeface="Verdana" panose="020B0604030504040204" pitchFamily="34" charset="0"/>
                <a:cs typeface="DejaVu Sans"/>
              </a:rPr>
              <a:t>V případě, že by tentýž pojištěnec měl v období od dosažení věku 18 let do vzniku invalidity, tedy od 15. 6. 1994 do 31. 8. 2014 (7 383 dní) pokrytou pojištěním pouze dobu 10 let (3 650 dní), krátí se mu dopočtená doba (9925 dní) poměrem získané doby pojištění (3 650 dní) k celkové době mezi dosažením věku 18 let a vznikem nároku na invalidní důchod (7 383 dní)  </a:t>
            </a:r>
          </a:p>
          <a:p>
            <a:pPr algn="l"/>
            <a:r>
              <a:rPr lang="cs-CZ" altLang="cs-CZ" sz="6400" b="1" u="sng" dirty="0">
                <a:latin typeface="Verdana" panose="020B0604030504040204" pitchFamily="34" charset="0"/>
                <a:ea typeface="Verdana" panose="020B0604030504040204" pitchFamily="34" charset="0"/>
                <a:cs typeface="DejaVu Sans"/>
              </a:rPr>
              <a:t>Výpočet: </a:t>
            </a:r>
          </a:p>
          <a:p>
            <a:pPr algn="just">
              <a:lnSpc>
                <a:spcPct val="100000"/>
              </a:lnSpc>
              <a:spcBef>
                <a:spcPct val="0"/>
              </a:spcBef>
              <a:spcAft>
                <a:spcPts val="600"/>
              </a:spcAft>
              <a:buFont typeface="Wingdings" panose="05000000000000000000" pitchFamily="2" charset="2"/>
              <a:buChar char="v"/>
            </a:pPr>
            <a:r>
              <a:rPr lang="cs-CZ" altLang="cs-CZ" sz="6400" dirty="0">
                <a:latin typeface="Verdana" panose="020B0604030504040204" pitchFamily="34" charset="0"/>
                <a:ea typeface="Verdana" panose="020B0604030504040204" pitchFamily="34" charset="0"/>
                <a:cs typeface="DejaVu Sans"/>
              </a:rPr>
              <a:t>9925 x (3 650 : 7 383) = 4906 dní, tj. 13 roků a 161 dní.</a:t>
            </a:r>
          </a:p>
          <a:p>
            <a:pPr algn="just">
              <a:lnSpc>
                <a:spcPct val="100000"/>
              </a:lnSpc>
              <a:spcBef>
                <a:spcPct val="0"/>
              </a:spcBef>
              <a:spcAft>
                <a:spcPts val="600"/>
              </a:spcAft>
              <a:buFont typeface="Wingdings" panose="05000000000000000000" pitchFamily="2" charset="2"/>
              <a:buChar char="v"/>
            </a:pPr>
            <a:r>
              <a:rPr lang="cs-CZ" altLang="cs-CZ" sz="6400" dirty="0">
                <a:latin typeface="Verdana" panose="020B0604030504040204" pitchFamily="34" charset="0"/>
                <a:ea typeface="Verdana" panose="020B0604030504040204" pitchFamily="34" charset="0"/>
                <a:cs typeface="DejaVu Sans"/>
              </a:rPr>
              <a:t>s dopočtenou dobou činí celková doba pojištění 8 556 dní (3650 + 4906), tj. 23 roků a 161 dní</a:t>
            </a:r>
          </a:p>
          <a:p>
            <a:pPr algn="just">
              <a:lnSpc>
                <a:spcPct val="100000"/>
              </a:lnSpc>
              <a:spcBef>
                <a:spcPct val="0"/>
              </a:spcBef>
              <a:spcAft>
                <a:spcPts val="600"/>
              </a:spcAft>
              <a:buFont typeface="Wingdings" panose="05000000000000000000" pitchFamily="2" charset="2"/>
              <a:buChar char="v"/>
            </a:pPr>
            <a:r>
              <a:rPr lang="cs-CZ" altLang="cs-CZ" sz="6400" dirty="0">
                <a:latin typeface="Verdana" panose="020B0604030504040204" pitchFamily="34" charset="0"/>
                <a:ea typeface="Verdana" panose="020B0604030504040204" pitchFamily="34" charset="0"/>
                <a:cs typeface="DejaVu Sans"/>
              </a:rPr>
              <a:t>z výpočtového základu Kč 14 947 činí procentní výměra invalidního důchodu 34,5 % (1,5 x 23), tedy 5 157 Kč</a:t>
            </a:r>
          </a:p>
          <a:p>
            <a:pPr algn="just">
              <a:lnSpc>
                <a:spcPct val="100000"/>
              </a:lnSpc>
              <a:spcBef>
                <a:spcPct val="0"/>
              </a:spcBef>
              <a:spcAft>
                <a:spcPts val="600"/>
              </a:spcAft>
              <a:buFont typeface="Wingdings" panose="05000000000000000000" pitchFamily="2" charset="2"/>
              <a:buChar char="v"/>
            </a:pPr>
            <a:r>
              <a:rPr lang="cs-CZ" altLang="cs-CZ" sz="6400" dirty="0">
                <a:latin typeface="Verdana" panose="020B0604030504040204" pitchFamily="34" charset="0"/>
                <a:ea typeface="Verdana" panose="020B0604030504040204" pitchFamily="34" charset="0"/>
                <a:cs typeface="DejaVu Sans"/>
              </a:rPr>
              <a:t>celková výše důchodu tedy činí Kč </a:t>
            </a:r>
            <a:r>
              <a:rPr lang="cs-CZ" altLang="cs-CZ" sz="6400" b="1" dirty="0">
                <a:solidFill>
                  <a:srgbClr val="C00000"/>
                </a:solidFill>
                <a:latin typeface="Verdana" panose="020B0604030504040204" pitchFamily="34" charset="0"/>
                <a:ea typeface="Verdana" panose="020B0604030504040204" pitchFamily="34" charset="0"/>
              </a:rPr>
              <a:t>8 707 Kč </a:t>
            </a:r>
            <a:r>
              <a:rPr lang="cs-CZ" altLang="cs-CZ" sz="6400" dirty="0">
                <a:latin typeface="Verdana" panose="020B0604030504040204" pitchFamily="34" charset="0"/>
                <a:ea typeface="Verdana" panose="020B0604030504040204" pitchFamily="34" charset="0"/>
                <a:cs typeface="DejaVu Sans"/>
              </a:rPr>
              <a:t>(procentní výměra Kč 5 157 + základní výměra Kč 3550) </a:t>
            </a:r>
          </a:p>
          <a:p>
            <a:pPr algn="l">
              <a:lnSpc>
                <a:spcPct val="100000"/>
              </a:lnSpc>
              <a:spcBef>
                <a:spcPts val="0"/>
              </a:spcBef>
              <a:spcAft>
                <a:spcPts val="600"/>
              </a:spcAft>
              <a:buFont typeface="Wingdings" panose="05000000000000000000" pitchFamily="2" charset="2"/>
              <a:buChar char="v"/>
            </a:pPr>
            <a:endParaRPr lang="cs-CZ" altLang="cs-CZ" sz="6400" dirty="0">
              <a:latin typeface="Verdana" panose="020B0604030504040204" pitchFamily="34" charset="0"/>
              <a:ea typeface="Verdana" panose="020B0604030504040204" pitchFamily="34" charset="0"/>
              <a:cs typeface="DejaVu Sans"/>
            </a:endParaRPr>
          </a:p>
          <a:p>
            <a:pPr marL="285750" indent="-285750" algn="l">
              <a:lnSpc>
                <a:spcPct val="80000"/>
              </a:lnSpc>
              <a:spcBef>
                <a:spcPts val="0"/>
              </a:spcBef>
              <a:spcAft>
                <a:spcPts val="600"/>
              </a:spcAft>
              <a:buFont typeface="Wingdings" panose="05000000000000000000" pitchFamily="2" charset="2"/>
              <a:buChar char="v"/>
              <a:defRPr/>
            </a:pPr>
            <a:endParaRPr lang="cs-CZ" altLang="cs-CZ" sz="6400" dirty="0">
              <a:latin typeface="Verdana" panose="020B0604030504040204" pitchFamily="34" charset="0"/>
              <a:ea typeface="Verdana" panose="020B0604030504040204" pitchFamily="34" charset="0"/>
            </a:endParaRPr>
          </a:p>
          <a:p>
            <a:endParaRPr lang="cs-CZ" dirty="0"/>
          </a:p>
        </p:txBody>
      </p:sp>
    </p:spTree>
    <p:extLst>
      <p:ext uri="{BB962C8B-B14F-4D97-AF65-F5344CB8AC3E}">
        <p14:creationId xmlns:p14="http://schemas.microsoft.com/office/powerpoint/2010/main" val="34800854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268356"/>
            <a:ext cx="10701865" cy="6520069"/>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algn="just">
              <a:lnSpc>
                <a:spcPct val="100000"/>
              </a:lnSpc>
              <a:spcBef>
                <a:spcPts val="0"/>
              </a:spcBef>
              <a:spcAft>
                <a:spcPts val="600"/>
              </a:spcAft>
              <a:buFont typeface="Wingdings" panose="05000000000000000000" pitchFamily="2" charset="2"/>
              <a:buChar char="Ø"/>
              <a:defRPr/>
            </a:pPr>
            <a:r>
              <a:rPr lang="cs-CZ" altLang="cs-CZ" sz="6400" b="1" dirty="0">
                <a:solidFill>
                  <a:srgbClr val="000000"/>
                </a:solidFill>
                <a:effectLst>
                  <a:outerShdw blurRad="38100" dist="38100" dir="2700000" algn="tl">
                    <a:srgbClr val="FFFFFF"/>
                  </a:outerShdw>
                </a:effectLst>
                <a:latin typeface="Verdana" panose="020B0604030504040204" pitchFamily="34" charset="0"/>
                <a:ea typeface="Verdana" panose="020B0604030504040204" pitchFamily="34" charset="0"/>
                <a:cs typeface="DejaVu Sans"/>
              </a:rPr>
              <a:t>přeměna invalidního důchodu na důchod starobní</a:t>
            </a:r>
          </a:p>
          <a:p>
            <a:pPr algn="just">
              <a:lnSpc>
                <a:spcPct val="100000"/>
              </a:lnSpc>
              <a:spcBef>
                <a:spcPts val="0"/>
              </a:spcBef>
              <a:spcAft>
                <a:spcPts val="600"/>
              </a:spcAft>
              <a:buFont typeface="Wingdings" panose="05000000000000000000" pitchFamily="2" charset="2"/>
              <a:buChar char="v"/>
              <a:defRPr/>
            </a:pPr>
            <a:r>
              <a:rPr lang="cs-CZ" altLang="cs-CZ" sz="6400" u="sng" dirty="0">
                <a:solidFill>
                  <a:srgbClr val="000000"/>
                </a:solidFill>
                <a:latin typeface="Verdana" panose="020B0604030504040204" pitchFamily="34" charset="0"/>
                <a:ea typeface="Verdana" panose="020B0604030504040204" pitchFamily="34" charset="0"/>
                <a:cs typeface="DejaVu Sans"/>
              </a:rPr>
              <a:t>nárok na invalidní důchod pro invaliditu </a:t>
            </a:r>
            <a:r>
              <a:rPr lang="cs-CZ" altLang="cs-CZ" sz="6400" dirty="0">
                <a:solidFill>
                  <a:srgbClr val="000000"/>
                </a:solidFill>
                <a:latin typeface="Verdana" panose="020B0604030504040204" pitchFamily="34" charset="0"/>
                <a:ea typeface="Verdana" panose="020B0604030504040204" pitchFamily="34" charset="0"/>
                <a:cs typeface="DejaVu Sans"/>
              </a:rPr>
              <a:t>prvního nebo druhého stupně a nárok na invalidní důchod pro invaliditu třetího stupně pojištěnce, který nebyl účasten důchodového spoření ze zákona, </a:t>
            </a:r>
            <a:r>
              <a:rPr lang="cs-CZ" altLang="cs-CZ" sz="6400" u="sng" dirty="0">
                <a:solidFill>
                  <a:srgbClr val="000000"/>
                </a:solidFill>
                <a:latin typeface="Verdana" panose="020B0604030504040204" pitchFamily="34" charset="0"/>
                <a:ea typeface="Verdana" panose="020B0604030504040204" pitchFamily="34" charset="0"/>
                <a:cs typeface="DejaVu Sans"/>
              </a:rPr>
              <a:t>zaniká dnem, kterým jeho poživatel dosáhl věku 65 let nebo důchodového věku, je-li důchodový věk vyšší než 65 let</a:t>
            </a:r>
            <a:r>
              <a:rPr lang="cs-CZ" altLang="cs-CZ" sz="6400" dirty="0">
                <a:solidFill>
                  <a:srgbClr val="000000"/>
                </a:solidFill>
                <a:latin typeface="Verdana" panose="020B0604030504040204" pitchFamily="34" charset="0"/>
                <a:ea typeface="Verdana" panose="020B0604030504040204" pitchFamily="34" charset="0"/>
                <a:cs typeface="DejaVu Sans"/>
              </a:rPr>
              <a:t>. Tímto dnem vzniká tomuto poživateli důchodu nárok na starobní důchod, a to ve výši, v jaké náležel dosavadní invalidní důchod. </a:t>
            </a:r>
            <a:r>
              <a:rPr lang="cs-CZ" altLang="cs-CZ" sz="6400" u="sng" dirty="0">
                <a:solidFill>
                  <a:srgbClr val="000000"/>
                </a:solidFill>
                <a:latin typeface="Verdana" panose="020B0604030504040204" pitchFamily="34" charset="0"/>
                <a:ea typeface="Verdana" panose="020B0604030504040204" pitchFamily="34" charset="0"/>
                <a:cs typeface="DejaVu Sans"/>
              </a:rPr>
              <a:t>Nárok na tento druh starobního důchodu však nevylučuje nárok na řádný starobní důchod.</a:t>
            </a:r>
          </a:p>
          <a:p>
            <a:pPr algn="just">
              <a:lnSpc>
                <a:spcPct val="100000"/>
              </a:lnSpc>
              <a:spcBef>
                <a:spcPts val="0"/>
              </a:spcBef>
              <a:spcAft>
                <a:spcPts val="600"/>
              </a:spcAft>
              <a:buFont typeface="Wingdings" panose="05000000000000000000" pitchFamily="2" charset="2"/>
              <a:buChar char="Ø"/>
              <a:defRPr/>
            </a:pPr>
            <a:r>
              <a:rPr lang="cs-CZ" altLang="cs-CZ" sz="6400" b="1" dirty="0">
                <a:effectLst>
                  <a:outerShdw blurRad="38100" dist="38100" dir="2700000" algn="tl">
                    <a:srgbClr val="FFFFFF"/>
                  </a:outerShdw>
                </a:effectLst>
                <a:latin typeface="Verdana" panose="020B0604030504040204" pitchFamily="34" charset="0"/>
                <a:ea typeface="Verdana" panose="020B0604030504040204" pitchFamily="34" charset="0"/>
                <a:cs typeface="DejaVu Sans"/>
              </a:rPr>
              <a:t>souběh invalidního důchodu a výdělečné činnosti</a:t>
            </a:r>
          </a:p>
          <a:p>
            <a:pPr algn="just">
              <a:lnSpc>
                <a:spcPct val="100000"/>
              </a:lnSpc>
              <a:spcBef>
                <a:spcPts val="0"/>
              </a:spcBef>
              <a:spcAft>
                <a:spcPts val="600"/>
              </a:spcAft>
              <a:buFont typeface="Wingdings" panose="05000000000000000000" pitchFamily="2" charset="2"/>
              <a:buChar char="v"/>
              <a:defRPr/>
            </a:pPr>
            <a:r>
              <a:rPr lang="cs-CZ" altLang="cs-CZ" sz="6400" dirty="0">
                <a:latin typeface="Verdana" panose="020B0604030504040204" pitchFamily="34" charset="0"/>
                <a:ea typeface="Verdana" panose="020B0604030504040204" pitchFamily="34" charset="0"/>
                <a:cs typeface="DejaVu Sans"/>
              </a:rPr>
              <a:t>předpisy o důchodovém pojištění neobsahují žádné ustanovení, které by omezovalo výdělkové možnosti poživatelů invalidních důchodů. U osob, kterým byl přiznán invalidní důchod pro invaliditu prvního a druhého stupně, právní úprava dokonce počítá s tím, že svůj zbývající pracovní potenciál využijí a budou vykonávat výdělečnou činnost, kterou jim jejich zdravotní stav umožní.</a:t>
            </a:r>
          </a:p>
          <a:p>
            <a:pPr algn="just">
              <a:lnSpc>
                <a:spcPct val="110000"/>
              </a:lnSpc>
              <a:spcBef>
                <a:spcPts val="0"/>
              </a:spcBef>
              <a:spcAft>
                <a:spcPts val="600"/>
              </a:spcAft>
              <a:buFont typeface="Wingdings" panose="05000000000000000000" pitchFamily="2" charset="2"/>
              <a:buChar char="Ø"/>
              <a:defRPr/>
            </a:pPr>
            <a:r>
              <a:rPr lang="cs-CZ" altLang="cs-CZ" sz="6400" b="1" dirty="0">
                <a:effectLst>
                  <a:outerShdw blurRad="38100" dist="38100" dir="2700000" algn="tl">
                    <a:srgbClr val="FFFFFF"/>
                  </a:outerShdw>
                </a:effectLst>
                <a:latin typeface="Verdana" panose="020B0604030504040204" pitchFamily="34" charset="0"/>
                <a:ea typeface="Verdana" panose="020B0604030504040204" pitchFamily="34" charset="0"/>
                <a:cs typeface="DejaVu Sans"/>
              </a:rPr>
              <a:t>zápočet doby pobírání invalidního důchodu do starobního důchodu</a:t>
            </a:r>
          </a:p>
          <a:p>
            <a:pPr algn="just">
              <a:lnSpc>
                <a:spcPct val="100000"/>
              </a:lnSpc>
              <a:spcBef>
                <a:spcPts val="0"/>
              </a:spcBef>
              <a:spcAft>
                <a:spcPts val="600"/>
              </a:spcAft>
              <a:buFont typeface="Wingdings" panose="05000000000000000000" pitchFamily="2" charset="2"/>
              <a:buChar char="v"/>
              <a:defRPr/>
            </a:pPr>
            <a:r>
              <a:rPr lang="cs-CZ" altLang="cs-CZ" sz="6400" dirty="0">
                <a:latin typeface="Verdana" panose="020B0604030504040204" pitchFamily="34" charset="0"/>
                <a:ea typeface="Verdana" panose="020B0604030504040204" pitchFamily="34" charset="0"/>
                <a:cs typeface="DejaVu Sans"/>
              </a:rPr>
              <a:t>pro nárok i výši starobního důchodu se započítává </a:t>
            </a:r>
            <a:r>
              <a:rPr lang="cs-CZ" altLang="cs-CZ" sz="6400" u="sng" dirty="0">
                <a:latin typeface="Verdana" panose="020B0604030504040204" pitchFamily="34" charset="0"/>
                <a:ea typeface="Verdana" panose="020B0604030504040204" pitchFamily="34" charset="0"/>
                <a:cs typeface="DejaVu Sans"/>
              </a:rPr>
              <a:t>pouze doba pobírání invalidního důchodu pro invaliditu třetího stupně</a:t>
            </a:r>
            <a:r>
              <a:rPr lang="cs-CZ" altLang="cs-CZ" sz="6400" dirty="0">
                <a:latin typeface="Verdana" panose="020B0604030504040204" pitchFamily="34" charset="0"/>
                <a:ea typeface="Verdana" panose="020B0604030504040204" pitchFamily="34" charset="0"/>
                <a:cs typeface="DejaVu Sans"/>
              </a:rPr>
              <a:t> (před 1. 1. 2010 plného invalidního důchodu). Pokud občan při pobírání invalidního důchodu pro invaliditu prvního nebo druhého stupně není výdělečně činný, resp. nevykonává činnost zakládající účast na pojištění, samotné období pobírání těchto typů důchodů se mu nezapočítá do doby důchodového pojištění pro nárok na starobní důchod. Tato situace může negativně ovlivnit výši budoucího starobního důchodu a dokonce způsobit, že nárok na něj nevznikne, protože nebude získána potřebná doba důchodového pojištění.</a:t>
            </a:r>
          </a:p>
          <a:p>
            <a:pPr algn="just">
              <a:lnSpc>
                <a:spcPct val="110000"/>
              </a:lnSpc>
              <a:spcBef>
                <a:spcPts val="0"/>
              </a:spcBef>
              <a:spcAft>
                <a:spcPts val="600"/>
              </a:spcAft>
              <a:buFont typeface="Wingdings" panose="05000000000000000000" pitchFamily="2" charset="2"/>
              <a:buChar char="Ø"/>
              <a:defRPr/>
            </a:pPr>
            <a:r>
              <a:rPr lang="cs-CZ" altLang="cs-CZ" sz="6400" b="1" dirty="0">
                <a:effectLst>
                  <a:outerShdw blurRad="38100" dist="38100" dir="2700000" algn="tl">
                    <a:srgbClr val="FFFFFF"/>
                  </a:outerShdw>
                </a:effectLst>
                <a:latin typeface="Verdana" panose="020B0604030504040204" pitchFamily="34" charset="0"/>
                <a:ea typeface="Verdana" panose="020B0604030504040204" pitchFamily="34" charset="0"/>
              </a:rPr>
              <a:t>invalidní důchod a jeho výše v mimořádných případech</a:t>
            </a:r>
          </a:p>
          <a:p>
            <a:pPr algn="just">
              <a:lnSpc>
                <a:spcPct val="100000"/>
              </a:lnSpc>
              <a:spcBef>
                <a:spcPts val="0"/>
              </a:spcBef>
              <a:spcAft>
                <a:spcPts val="600"/>
              </a:spcAft>
              <a:buFont typeface="Wingdings" panose="05000000000000000000" pitchFamily="2" charset="2"/>
              <a:buChar char="v"/>
              <a:defRPr/>
            </a:pPr>
            <a:r>
              <a:rPr lang="cs-CZ" altLang="cs-CZ" sz="6400" dirty="0">
                <a:latin typeface="Verdana" panose="020B0604030504040204" pitchFamily="34" charset="0"/>
                <a:ea typeface="Verdana" panose="020B0604030504040204" pitchFamily="34" charset="0"/>
              </a:rPr>
              <a:t>na invalidní důchod III. stupně má nárok též osoba, která dosáhla aspoň 18 let věku, má trvalý pobyt na území ČR a je invalidní pro invaliditu III. stupně, jestliže tato invalidita vznikla před dosažením 18 let věku a tato osoba nebyla účastna pojištění po potřebnou dobu ► tzv. invalidita z mládí</a:t>
            </a:r>
          </a:p>
          <a:p>
            <a:pPr algn="just">
              <a:lnSpc>
                <a:spcPct val="100000"/>
              </a:lnSpc>
              <a:spcBef>
                <a:spcPts val="0"/>
              </a:spcBef>
              <a:spcAft>
                <a:spcPts val="600"/>
              </a:spcAft>
              <a:buFont typeface="Wingdings" panose="05000000000000000000" pitchFamily="2" charset="2"/>
              <a:buChar char="v"/>
              <a:defRPr/>
            </a:pPr>
            <a:r>
              <a:rPr lang="cs-CZ" altLang="cs-CZ" sz="6400" dirty="0">
                <a:latin typeface="Verdana" panose="020B0604030504040204" pitchFamily="34" charset="0"/>
                <a:ea typeface="Verdana" panose="020B0604030504040204" pitchFamily="34" charset="0"/>
              </a:rPr>
              <a:t>procentní výměra invalidního důchodu pro invaliditu III. stupně </a:t>
            </a:r>
            <a:r>
              <a:rPr lang="cs-CZ" altLang="cs-CZ" sz="6400" u="sng" dirty="0">
                <a:latin typeface="Verdana" panose="020B0604030504040204" pitchFamily="34" charset="0"/>
                <a:ea typeface="Verdana" panose="020B0604030504040204" pitchFamily="34" charset="0"/>
              </a:rPr>
              <a:t>činí v těchto případech 45 % výpočtového základu</a:t>
            </a:r>
            <a:r>
              <a:rPr lang="cs-CZ" altLang="cs-CZ" sz="6400" dirty="0">
                <a:latin typeface="Verdana" panose="020B0604030504040204" pitchFamily="34" charset="0"/>
                <a:ea typeface="Verdana" panose="020B0604030504040204" pitchFamily="34" charset="0"/>
              </a:rPr>
              <a:t> – jedná se o všeobecný vyměřovací základ, který o dva roky předchází roku přiznání invalidního důchodu. </a:t>
            </a:r>
          </a:p>
          <a:p>
            <a:pPr algn="just">
              <a:lnSpc>
                <a:spcPct val="100000"/>
              </a:lnSpc>
              <a:spcBef>
                <a:spcPts val="0"/>
              </a:spcBef>
              <a:spcAft>
                <a:spcPts val="600"/>
              </a:spcAft>
              <a:buFont typeface="Wingdings" panose="05000000000000000000" pitchFamily="2" charset="2"/>
              <a:buChar char="v"/>
              <a:defRPr/>
            </a:pPr>
            <a:endParaRPr lang="cs-CZ" altLang="cs-CZ" sz="6400" dirty="0">
              <a:latin typeface="Verdana" panose="020B0604030504040204" pitchFamily="34" charset="0"/>
              <a:ea typeface="Verdana" panose="020B0604030504040204" pitchFamily="34" charset="0"/>
            </a:endParaRPr>
          </a:p>
          <a:p>
            <a:pPr algn="just">
              <a:lnSpc>
                <a:spcPct val="100000"/>
              </a:lnSpc>
              <a:spcBef>
                <a:spcPts val="0"/>
              </a:spcBef>
              <a:spcAft>
                <a:spcPts val="600"/>
              </a:spcAft>
              <a:buFont typeface="Wingdings" panose="05000000000000000000" pitchFamily="2" charset="2"/>
              <a:buChar char="v"/>
              <a:defRPr/>
            </a:pPr>
            <a:endParaRPr lang="cs-CZ" altLang="cs-CZ" sz="6400" dirty="0">
              <a:latin typeface="Verdana" panose="020B0604030504040204" pitchFamily="34" charset="0"/>
              <a:ea typeface="Verdana" panose="020B0604030504040204" pitchFamily="34" charset="0"/>
            </a:endParaRPr>
          </a:p>
          <a:p>
            <a:endParaRPr lang="cs-CZ" dirty="0"/>
          </a:p>
        </p:txBody>
      </p:sp>
    </p:spTree>
    <p:extLst>
      <p:ext uri="{BB962C8B-B14F-4D97-AF65-F5344CB8AC3E}">
        <p14:creationId xmlns:p14="http://schemas.microsoft.com/office/powerpoint/2010/main" val="25480634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114300"/>
            <a:ext cx="10607039" cy="782053"/>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Vdovský a vdovecký důchod</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064795"/>
            <a:ext cx="10701865" cy="5597263"/>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92500" lnSpcReduction="10000"/>
          </a:bodyPr>
          <a:lstStyle/>
          <a:p>
            <a:pPr algn="just">
              <a:lnSpc>
                <a:spcPct val="100000"/>
              </a:lnSpc>
              <a:spcBef>
                <a:spcPts val="0"/>
              </a:spcBef>
              <a:spcAft>
                <a:spcPts val="600"/>
              </a:spcAft>
              <a:buFont typeface="Wingdings" panose="05000000000000000000" pitchFamily="2" charset="2"/>
              <a:buChar char="Ø"/>
            </a:pPr>
            <a:r>
              <a:rPr lang="cs-CZ" sz="17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sociální událostí vymezující tuto životní situaci je ovdovění, případně ztráta živitele</a:t>
            </a:r>
          </a:p>
          <a:p>
            <a:pPr algn="just">
              <a:lnSpc>
                <a:spcPct val="100000"/>
              </a:lnSpc>
              <a:spcBef>
                <a:spcPts val="0"/>
              </a:spcBef>
              <a:spcAft>
                <a:spcPts val="600"/>
              </a:spcAft>
              <a:buFont typeface="Wingdings" panose="05000000000000000000" pitchFamily="2" charset="2"/>
              <a:buChar char="Ø"/>
            </a:pPr>
            <a:r>
              <a:rPr lang="cs-CZ" sz="17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podmínky nároku na vdovský a vdovecký důchod</a:t>
            </a:r>
          </a:p>
          <a:p>
            <a:pPr algn="just">
              <a:lnSpc>
                <a:spcPct val="100000"/>
              </a:lnSpc>
              <a:spcBef>
                <a:spcPts val="0"/>
              </a:spcBef>
              <a:spcAft>
                <a:spcPts val="600"/>
              </a:spcAft>
              <a:buFont typeface="Wingdings" panose="05000000000000000000" pitchFamily="2" charset="2"/>
              <a:buChar char="v"/>
            </a:pPr>
            <a:r>
              <a:rPr lang="cs-CZ" sz="1700" dirty="0">
                <a:solidFill>
                  <a:srgbClr val="000000"/>
                </a:solidFill>
                <a:latin typeface="Verdana" panose="020B0604030504040204" pitchFamily="34" charset="0"/>
                <a:ea typeface="Verdana" panose="020B0604030504040204" pitchFamily="34" charset="0"/>
              </a:rPr>
              <a:t>vdova má nárok na vdovský důchod po zemřelém manželovi, který</a:t>
            </a:r>
          </a:p>
          <a:p>
            <a:pPr marL="539750" algn="just">
              <a:lnSpc>
                <a:spcPct val="100000"/>
              </a:lnSpc>
              <a:spcBef>
                <a:spcPts val="0"/>
              </a:spcBef>
              <a:spcAft>
                <a:spcPts val="600"/>
              </a:spcAft>
              <a:buFont typeface="Wingdings" panose="05000000000000000000" pitchFamily="2" charset="2"/>
              <a:buChar char="§"/>
            </a:pPr>
            <a:r>
              <a:rPr lang="cs-CZ" sz="1700" dirty="0">
                <a:solidFill>
                  <a:srgbClr val="000000"/>
                </a:solidFill>
                <a:latin typeface="Verdana" panose="020B0604030504040204" pitchFamily="34" charset="0"/>
                <a:ea typeface="Verdana" panose="020B0604030504040204" pitchFamily="34" charset="0"/>
              </a:rPr>
              <a:t>byl poživatelem starobního nebo invalidního důchodu, nebo </a:t>
            </a:r>
          </a:p>
          <a:p>
            <a:pPr marL="539750" algn="just">
              <a:lnSpc>
                <a:spcPct val="100000"/>
              </a:lnSpc>
              <a:spcBef>
                <a:spcPts val="0"/>
              </a:spcBef>
              <a:spcAft>
                <a:spcPts val="600"/>
              </a:spcAft>
              <a:buFont typeface="Wingdings" panose="05000000000000000000" pitchFamily="2" charset="2"/>
              <a:buChar char="§"/>
            </a:pPr>
            <a:r>
              <a:rPr lang="cs-CZ" sz="1700" dirty="0">
                <a:solidFill>
                  <a:srgbClr val="000000"/>
                </a:solidFill>
                <a:latin typeface="Verdana" panose="020B0604030504040204" pitchFamily="34" charset="0"/>
                <a:ea typeface="Verdana" panose="020B0604030504040204" pitchFamily="34" charset="0"/>
              </a:rPr>
              <a:t>splnil ke dni smrti podmínku potřebné doby pojištění pro nárok na invalidní důchod nebo na starobní důchod, anebo zemřel následkem pracovního úrazu (nemoci z povolání) </a:t>
            </a:r>
          </a:p>
          <a:p>
            <a:pPr algn="just">
              <a:lnSpc>
                <a:spcPct val="100000"/>
              </a:lnSpc>
              <a:spcBef>
                <a:spcPts val="0"/>
              </a:spcBef>
              <a:spcAft>
                <a:spcPts val="600"/>
              </a:spcAft>
              <a:buFont typeface="Wingdings" panose="05000000000000000000" pitchFamily="2" charset="2"/>
              <a:buChar char="v"/>
            </a:pPr>
            <a:r>
              <a:rPr lang="cs-CZ" sz="1700" dirty="0">
                <a:solidFill>
                  <a:srgbClr val="000000"/>
                </a:solidFill>
                <a:latin typeface="Verdana" panose="020B0604030504040204" pitchFamily="34" charset="0"/>
                <a:ea typeface="Verdana" panose="020B0604030504040204" pitchFamily="34" charset="0"/>
              </a:rPr>
              <a:t>vdovec má nárok na vdovecký důchod za stejných podmínek  jako vdova na vdovský důchod</a:t>
            </a:r>
          </a:p>
          <a:p>
            <a:pPr algn="just">
              <a:lnSpc>
                <a:spcPct val="100000"/>
              </a:lnSpc>
              <a:spcBef>
                <a:spcPts val="0"/>
              </a:spcBef>
              <a:spcAft>
                <a:spcPts val="600"/>
              </a:spcAft>
              <a:buFont typeface="Wingdings" panose="05000000000000000000" pitchFamily="2" charset="2"/>
              <a:buChar char="Ø"/>
            </a:pPr>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vdovský/vdovecký důchod náleží po dobu jednoho roku od smrti manžela/manželky</a:t>
            </a:r>
            <a:r>
              <a:rPr lang="cs-CZ" sz="1700" dirty="0">
                <a:solidFill>
                  <a:srgbClr val="C00000"/>
                </a:solidFill>
                <a:latin typeface="Verdana" panose="020B0604030504040204" pitchFamily="34" charset="0"/>
                <a:ea typeface="Verdana" panose="020B0604030504040204" pitchFamily="34" charset="0"/>
              </a:rPr>
              <a:t> </a:t>
            </a:r>
          </a:p>
          <a:p>
            <a:pPr algn="just">
              <a:lnSpc>
                <a:spcPct val="100000"/>
              </a:lnSpc>
              <a:spcBef>
                <a:spcPts val="0"/>
              </a:spcBef>
              <a:spcAft>
                <a:spcPts val="600"/>
              </a:spcAft>
              <a:buFont typeface="Wingdings" panose="05000000000000000000" pitchFamily="2" charset="2"/>
              <a:buChar char="v"/>
            </a:pPr>
            <a:r>
              <a:rPr lang="cs-CZ" sz="1700" b="1" dirty="0">
                <a:solidFill>
                  <a:srgbClr val="000000"/>
                </a:solidFill>
                <a:latin typeface="Verdana" panose="020B0604030504040204" pitchFamily="34" charset="0"/>
                <a:ea typeface="Verdana" panose="020B0604030504040204" pitchFamily="34" charset="0"/>
              </a:rPr>
              <a:t>po uplynutí této doby </a:t>
            </a:r>
            <a:r>
              <a:rPr lang="cs-CZ" sz="1700" dirty="0">
                <a:solidFill>
                  <a:srgbClr val="000000"/>
                </a:solidFill>
                <a:latin typeface="Verdana" panose="020B0604030504040204" pitchFamily="34" charset="0"/>
                <a:ea typeface="Verdana" panose="020B0604030504040204" pitchFamily="34" charset="0"/>
              </a:rPr>
              <a:t>má vdova/vdovec nárok na vdovský důchod, jestliže</a:t>
            </a:r>
          </a:p>
          <a:p>
            <a:pPr marL="539750" algn="just">
              <a:lnSpc>
                <a:spcPct val="100000"/>
              </a:lnSpc>
              <a:spcBef>
                <a:spcPts val="0"/>
              </a:spcBef>
              <a:spcAft>
                <a:spcPts val="600"/>
              </a:spcAft>
              <a:buSzPct val="45000"/>
              <a:buFont typeface="Wingdings" panose="05000000000000000000" pitchFamily="2" charset="2"/>
              <a:buChar char="§"/>
            </a:pPr>
            <a:r>
              <a:rPr lang="cs-CZ" sz="1700" dirty="0">
                <a:solidFill>
                  <a:srgbClr val="000000"/>
                </a:solidFill>
                <a:latin typeface="Verdana" panose="020B0604030504040204" pitchFamily="34" charset="0"/>
                <a:ea typeface="Verdana" panose="020B0604030504040204" pitchFamily="34" charset="0"/>
              </a:rPr>
              <a:t>pečuje o nezaopatřené dítě, </a:t>
            </a:r>
          </a:p>
          <a:p>
            <a:pPr marL="539750" algn="just">
              <a:lnSpc>
                <a:spcPct val="100000"/>
              </a:lnSpc>
              <a:spcBef>
                <a:spcPts val="0"/>
              </a:spcBef>
              <a:spcAft>
                <a:spcPts val="600"/>
              </a:spcAft>
              <a:buSzPct val="45000"/>
              <a:buFont typeface="Wingdings" panose="05000000000000000000" pitchFamily="2" charset="2"/>
              <a:buChar char="§"/>
            </a:pPr>
            <a:r>
              <a:rPr lang="cs-CZ" sz="1700" dirty="0">
                <a:solidFill>
                  <a:srgbClr val="000000"/>
                </a:solidFill>
                <a:latin typeface="Verdana" panose="020B0604030504040204" pitchFamily="34" charset="0"/>
                <a:ea typeface="Verdana" panose="020B0604030504040204" pitchFamily="34" charset="0"/>
              </a:rPr>
              <a:t>pečuje o dítě, které je závislé na péči jiné osoby ve stupni II až IV, </a:t>
            </a:r>
          </a:p>
          <a:p>
            <a:pPr marL="539750" algn="just">
              <a:lnSpc>
                <a:spcPct val="100000"/>
              </a:lnSpc>
              <a:spcBef>
                <a:spcPts val="0"/>
              </a:spcBef>
              <a:spcAft>
                <a:spcPts val="600"/>
              </a:spcAft>
              <a:buSzPct val="45000"/>
              <a:buFont typeface="Wingdings" panose="05000000000000000000" pitchFamily="2" charset="2"/>
              <a:buChar char="§"/>
            </a:pPr>
            <a:r>
              <a:rPr lang="cs-CZ" sz="1700" dirty="0">
                <a:solidFill>
                  <a:srgbClr val="000000"/>
                </a:solidFill>
                <a:latin typeface="Verdana" panose="020B0604030504040204" pitchFamily="34" charset="0"/>
                <a:ea typeface="Verdana" panose="020B0604030504040204" pitchFamily="34" charset="0"/>
              </a:rPr>
              <a:t>pečuje o svého rodiče nebo rodiče zemřelého manžela/manželky, </a:t>
            </a:r>
          </a:p>
          <a:p>
            <a:pPr marL="539750" algn="just">
              <a:lnSpc>
                <a:spcPct val="100000"/>
              </a:lnSpc>
              <a:spcBef>
                <a:spcPts val="0"/>
              </a:spcBef>
              <a:spcAft>
                <a:spcPts val="600"/>
              </a:spcAft>
              <a:buSzPct val="45000"/>
              <a:buFont typeface="Wingdings" panose="05000000000000000000" pitchFamily="2" charset="2"/>
              <a:buChar char="§"/>
            </a:pPr>
            <a:r>
              <a:rPr lang="cs-CZ" sz="1700" dirty="0">
                <a:solidFill>
                  <a:srgbClr val="000000"/>
                </a:solidFill>
                <a:latin typeface="Verdana" panose="020B0604030504040204" pitchFamily="34" charset="0"/>
                <a:ea typeface="Verdana" panose="020B0604030504040204" pitchFamily="34" charset="0"/>
              </a:rPr>
              <a:t>který s ní žije v domácnosti a je závislý na péči jiné osoby ve stupni II až IV, </a:t>
            </a:r>
          </a:p>
          <a:p>
            <a:pPr marL="539750" algn="just">
              <a:lnSpc>
                <a:spcPct val="100000"/>
              </a:lnSpc>
              <a:spcBef>
                <a:spcPts val="0"/>
              </a:spcBef>
              <a:spcAft>
                <a:spcPts val="600"/>
              </a:spcAft>
              <a:buSzPct val="45000"/>
              <a:buFont typeface="Wingdings" panose="05000000000000000000" pitchFamily="2" charset="2"/>
              <a:buChar char="§"/>
            </a:pPr>
            <a:r>
              <a:rPr lang="cs-CZ" sz="1700" dirty="0">
                <a:solidFill>
                  <a:srgbClr val="000000"/>
                </a:solidFill>
                <a:latin typeface="Verdana" panose="020B0604030504040204" pitchFamily="34" charset="0"/>
                <a:ea typeface="Verdana" panose="020B0604030504040204" pitchFamily="34" charset="0"/>
              </a:rPr>
              <a:t>je invalidní ve třetím stupni, </a:t>
            </a:r>
          </a:p>
          <a:p>
            <a:pPr marL="539750" algn="just">
              <a:lnSpc>
                <a:spcPct val="100000"/>
              </a:lnSpc>
              <a:spcBef>
                <a:spcPts val="0"/>
              </a:spcBef>
              <a:spcAft>
                <a:spcPts val="600"/>
              </a:spcAft>
              <a:buSzPct val="45000"/>
              <a:buFont typeface="Wingdings" panose="05000000000000000000" pitchFamily="2" charset="2"/>
              <a:buChar char="§"/>
            </a:pPr>
            <a:r>
              <a:rPr lang="cs-CZ" sz="1700" dirty="0">
                <a:solidFill>
                  <a:srgbClr val="000000"/>
                </a:solidFill>
                <a:latin typeface="Verdana" panose="020B0604030504040204" pitchFamily="34" charset="0"/>
                <a:ea typeface="Verdana" panose="020B0604030504040204" pitchFamily="34" charset="0"/>
              </a:rPr>
              <a:t>dosáhl/a alespoň věku o 4 roky nižšího, než činí důchodový věk pro muže stejného data narození nebo důchodového věku, je-li důchodový věk nižší. </a:t>
            </a:r>
          </a:p>
          <a:p>
            <a:pPr algn="just">
              <a:lnSpc>
                <a:spcPct val="100000"/>
              </a:lnSpc>
              <a:spcBef>
                <a:spcPts val="0"/>
              </a:spcBef>
              <a:spcAft>
                <a:spcPts val="600"/>
              </a:spcAft>
              <a:buFont typeface="Wingdings" panose="05000000000000000000" pitchFamily="2" charset="2"/>
              <a:buChar char="Ø"/>
            </a:pPr>
            <a:r>
              <a:rPr lang="cs-CZ" sz="1700" b="1" dirty="0">
                <a:solidFill>
                  <a:srgbClr val="000000"/>
                </a:solidFill>
                <a:latin typeface="Verdana" panose="020B0604030504040204" pitchFamily="34" charset="0"/>
                <a:ea typeface="Verdana" panose="020B0604030504040204" pitchFamily="34" charset="0"/>
              </a:rPr>
              <a:t>nárok na důchod při splnění podmínek vznikne znovu, pokud jsou tyto podmínky </a:t>
            </a:r>
            <a:r>
              <a:rPr lang="cs-CZ" sz="1700" b="1" dirty="0" err="1">
                <a:solidFill>
                  <a:srgbClr val="000000"/>
                </a:solidFill>
                <a:latin typeface="Verdana" panose="020B0604030504040204" pitchFamily="34" charset="0"/>
                <a:ea typeface="Verdana" panose="020B0604030504040204" pitchFamily="34" charset="0"/>
              </a:rPr>
              <a:t>splněnz</a:t>
            </a:r>
            <a:r>
              <a:rPr lang="cs-CZ" sz="1700" b="1" dirty="0">
                <a:solidFill>
                  <a:srgbClr val="000000"/>
                </a:solidFill>
                <a:latin typeface="Verdana" panose="020B0604030504040204" pitchFamily="34" charset="0"/>
                <a:ea typeface="Verdana" panose="020B0604030504040204" pitchFamily="34" charset="0"/>
              </a:rPr>
              <a:t> do </a:t>
            </a:r>
            <a:r>
              <a:rPr lang="cs-CZ" sz="1700" b="1" u="sng" dirty="0">
                <a:solidFill>
                  <a:srgbClr val="000000"/>
                </a:solidFill>
                <a:latin typeface="Verdana" panose="020B0604030504040204" pitchFamily="34" charset="0"/>
                <a:ea typeface="Verdana" panose="020B0604030504040204" pitchFamily="34" charset="0"/>
              </a:rPr>
              <a:t>dvou let </a:t>
            </a:r>
            <a:r>
              <a:rPr lang="cs-CZ" sz="1700" b="1" dirty="0">
                <a:solidFill>
                  <a:srgbClr val="000000"/>
                </a:solidFill>
                <a:latin typeface="Verdana" panose="020B0604030504040204" pitchFamily="34" charset="0"/>
                <a:ea typeface="Verdana" panose="020B0604030504040204" pitchFamily="34" charset="0"/>
              </a:rPr>
              <a:t>od dřívějšího zániku nároku na vdovský nebo vdovecký důchod. </a:t>
            </a:r>
          </a:p>
          <a:p>
            <a:pPr algn="just">
              <a:lnSpc>
                <a:spcPct val="100000"/>
              </a:lnSpc>
              <a:spcBef>
                <a:spcPts val="0"/>
              </a:spcBef>
              <a:spcAft>
                <a:spcPts val="600"/>
              </a:spcAft>
              <a:buFont typeface="Wingdings" panose="05000000000000000000" pitchFamily="2" charset="2"/>
              <a:buChar char="Ø"/>
            </a:pPr>
            <a:endParaRPr lang="cs-CZ" dirty="0"/>
          </a:p>
        </p:txBody>
      </p:sp>
    </p:spTree>
    <p:extLst>
      <p:ext uri="{BB962C8B-B14F-4D97-AF65-F5344CB8AC3E}">
        <p14:creationId xmlns:p14="http://schemas.microsoft.com/office/powerpoint/2010/main" val="6490718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512329" y="284702"/>
            <a:ext cx="10701865" cy="6351768"/>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lgn="just">
              <a:lnSpc>
                <a:spcPct val="100000"/>
              </a:lnSpc>
              <a:spcBef>
                <a:spcPts val="0"/>
              </a:spcBef>
              <a:spcAft>
                <a:spcPts val="600"/>
              </a:spcAft>
              <a:buFont typeface="Wingdings" panose="05000000000000000000" pitchFamily="2" charset="2"/>
              <a:buChar char="Ø"/>
            </a:pPr>
            <a:r>
              <a:rPr lang="cs-CZ" sz="16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stanovení věku pro nárok na vdovský/vdovecký důchod v praxi</a:t>
            </a:r>
          </a:p>
          <a:p>
            <a:pPr algn="just">
              <a:lnSpc>
                <a:spcPct val="110000"/>
              </a:lnSpc>
              <a:spcBef>
                <a:spcPts val="0"/>
              </a:spcBef>
              <a:spcAft>
                <a:spcPts val="600"/>
              </a:spcAft>
              <a:buFont typeface="Wingdings" panose="05000000000000000000" pitchFamily="2" charset="2"/>
              <a:buChar char="v"/>
            </a:pPr>
            <a:r>
              <a:rPr lang="cs-CZ" sz="1600" dirty="0">
                <a:solidFill>
                  <a:srgbClr val="000000"/>
                </a:solidFill>
                <a:latin typeface="Verdana" panose="020B0604030504040204" pitchFamily="34" charset="0"/>
                <a:ea typeface="Verdana" panose="020B0604030504040204" pitchFamily="34" charset="0"/>
              </a:rPr>
              <a:t>s účinností od 1. 1. 2010 dochází k výrazné modifikaci. Zatímco u osob, které ovdověly do 31. 12. 2009, činí předepsaný věk pro pokračování nároku na dávku 55 let u žen a 58 let u mužů, při ztrátě životního partnera po tomto datu se věková hranice pro obnovení dávky nově postupně zvyšuje. Tato úprava souvisí s prodloužením věkové hranice pro odchod do starobního důchodu. Nová věková hranice již není pevná jako do konce roku 2009 (55 resp. 58 let), ale je pohyblivá. Závisí na kalendářním roce narození pozůstalé osoby. Touto novou věkovou hranicí je buď:</a:t>
            </a:r>
          </a:p>
          <a:p>
            <a:pPr marL="539750" lvl="1" algn="just">
              <a:lnSpc>
                <a:spcPct val="100000"/>
              </a:lnSpc>
              <a:spcBef>
                <a:spcPts val="0"/>
              </a:spcBef>
              <a:spcAft>
                <a:spcPts val="600"/>
              </a:spcAft>
              <a:buFont typeface="Wingdings" panose="05000000000000000000" pitchFamily="2" charset="2"/>
              <a:buChar char="§"/>
            </a:pPr>
            <a:r>
              <a:rPr lang="cs-CZ" sz="1600" dirty="0">
                <a:solidFill>
                  <a:srgbClr val="000000"/>
                </a:solidFill>
                <a:latin typeface="Verdana" panose="020B0604030504040204" pitchFamily="34" charset="0"/>
                <a:ea typeface="Verdana" panose="020B0604030504040204" pitchFamily="34" charset="0"/>
              </a:rPr>
              <a:t>dosažení důchodového věku muže narozeného ve stejném kalendářním roce jako pozůstalá osoba, od toho věku se však odečítají 4 roky nebo </a:t>
            </a:r>
          </a:p>
          <a:p>
            <a:pPr marL="539750" lvl="1" algn="just">
              <a:lnSpc>
                <a:spcPct val="100000"/>
              </a:lnSpc>
              <a:spcBef>
                <a:spcPts val="0"/>
              </a:spcBef>
              <a:spcAft>
                <a:spcPts val="600"/>
              </a:spcAft>
              <a:buFont typeface="Wingdings" panose="05000000000000000000" pitchFamily="2" charset="2"/>
              <a:buChar char="§"/>
            </a:pPr>
            <a:r>
              <a:rPr lang="cs-CZ" sz="1600" dirty="0">
                <a:solidFill>
                  <a:srgbClr val="000000"/>
                </a:solidFill>
                <a:latin typeface="Verdana" panose="020B0604030504040204" pitchFamily="34" charset="0"/>
                <a:ea typeface="Verdana" panose="020B0604030504040204" pitchFamily="34" charset="0"/>
              </a:rPr>
              <a:t>dosažení vlastního důchodového věku pozůstalé osoby, je-li důchodový věk nižší. </a:t>
            </a:r>
          </a:p>
          <a:p>
            <a:pPr algn="just">
              <a:lnSpc>
                <a:spcPct val="100000"/>
              </a:lnSpc>
              <a:spcBef>
                <a:spcPts val="0"/>
              </a:spcBef>
              <a:spcAft>
                <a:spcPts val="600"/>
              </a:spcAft>
              <a:buFont typeface="Wingdings" panose="05000000000000000000" pitchFamily="2" charset="2"/>
              <a:buChar char="Ø"/>
            </a:pPr>
            <a:r>
              <a:rPr lang="cs-CZ" sz="16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příklad:</a:t>
            </a:r>
          </a:p>
          <a:p>
            <a:pPr marL="539750" lvl="1" algn="just">
              <a:lnSpc>
                <a:spcPct val="110000"/>
              </a:lnSpc>
              <a:spcBef>
                <a:spcPts val="0"/>
              </a:spcBef>
              <a:spcAft>
                <a:spcPts val="600"/>
              </a:spcAft>
              <a:buFont typeface="Wingdings" panose="05000000000000000000" pitchFamily="2" charset="2"/>
              <a:buChar char="§"/>
            </a:pPr>
            <a:r>
              <a:rPr lang="cs-CZ" sz="1600" i="1" dirty="0">
                <a:solidFill>
                  <a:srgbClr val="000000"/>
                </a:solidFill>
                <a:latin typeface="Verdana" panose="020B0604030504040204" pitchFamily="34" charset="0"/>
                <a:ea typeface="Verdana" panose="020B0604030504040204" pitchFamily="34" charset="0"/>
              </a:rPr>
              <a:t>Vlastní důchodový věk ženy narozené v roce 1953, která vychovala 3 děti, činí 58 let. Důchodový věk muže narozeného v roce 1953 činí 63 let. 63 let minus 4 roky = 59 let. Této ženě postačí k pokračování (obnově) nároku na vdovský důchod dosáhnout jejího vlastního důchodového věku, neboť ten je pro ni výhodnější.</a:t>
            </a:r>
          </a:p>
          <a:p>
            <a:pPr marL="539750" lvl="1" algn="just">
              <a:lnSpc>
                <a:spcPct val="110000"/>
              </a:lnSpc>
              <a:spcBef>
                <a:spcPts val="0"/>
              </a:spcBef>
              <a:spcAft>
                <a:spcPts val="600"/>
              </a:spcAft>
              <a:buFont typeface="Wingdings" panose="05000000000000000000" pitchFamily="2" charset="2"/>
              <a:buChar char="§"/>
            </a:pPr>
            <a:r>
              <a:rPr lang="cs-CZ" sz="1600" i="1" dirty="0">
                <a:solidFill>
                  <a:srgbClr val="000000"/>
                </a:solidFill>
                <a:latin typeface="Verdana" panose="020B0604030504040204" pitchFamily="34" charset="0"/>
                <a:ea typeface="Verdana" panose="020B0604030504040204" pitchFamily="34" charset="0"/>
              </a:rPr>
              <a:t>Vlastní důchodový věk ženy narozené v roce 1953, která vychovala 2 děti, činí 59 let a 4 měsíce. Důchodový věk muže narozeného v roce 1953 činí 63 let. 63 let minus 4 roky = 59 let. Této ženě postačí k pokračování (obnově) nároku na vdovský důchod dosáhnout důchodového věku muže stejného data narození, který po odečtení 4 roků činí 59 let a je pro ni výhodnější.</a:t>
            </a:r>
          </a:p>
          <a:p>
            <a:pPr algn="just">
              <a:lnSpc>
                <a:spcPct val="110000"/>
              </a:lnSpc>
              <a:spcBef>
                <a:spcPts val="0"/>
              </a:spcBef>
              <a:spcAft>
                <a:spcPts val="600"/>
              </a:spcAft>
              <a:buFont typeface="Wingdings" panose="05000000000000000000" pitchFamily="2" charset="2"/>
              <a:buChar char="Ø"/>
            </a:pPr>
            <a:endParaRPr lang="cs-CZ" sz="1600" dirty="0">
              <a:latin typeface="Verdana" panose="020B0604030504040204" pitchFamily="34" charset="0"/>
              <a:ea typeface="Verdana" panose="020B0604030504040204" pitchFamily="34" charset="0"/>
            </a:endParaRPr>
          </a:p>
          <a:p>
            <a:pPr algn="just"/>
            <a:endParaRPr lang="cs-CZ" sz="1600" b="1" dirty="0">
              <a:solidFill>
                <a:srgbClr val="C00000"/>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3510956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512329" y="284702"/>
            <a:ext cx="10701865" cy="6351768"/>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lnSpcReduction="10000"/>
          </a:bodyPr>
          <a:lstStyle/>
          <a:p>
            <a:pPr algn="just">
              <a:lnSpc>
                <a:spcPct val="100000"/>
              </a:lnSpc>
              <a:spcBef>
                <a:spcPts val="0"/>
              </a:spcBef>
              <a:spcAft>
                <a:spcPts val="600"/>
              </a:spcAft>
              <a:buFont typeface="Wingdings" panose="05000000000000000000" pitchFamily="2" charset="2"/>
              <a:buChar char="Ø"/>
            </a:pPr>
            <a:r>
              <a:rPr lang="cs-CZ" sz="16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výše důchodu</a:t>
            </a:r>
          </a:p>
          <a:p>
            <a:pPr algn="just">
              <a:lnSpc>
                <a:spcPct val="100000"/>
              </a:lnSpc>
              <a:spcBef>
                <a:spcPts val="0"/>
              </a:spcBef>
              <a:spcAft>
                <a:spcPts val="600"/>
              </a:spcAft>
              <a:buFont typeface="Wingdings" panose="05000000000000000000" pitchFamily="2" charset="2"/>
              <a:buChar char="v"/>
            </a:pPr>
            <a:r>
              <a:rPr lang="cs-CZ" sz="1600" dirty="0">
                <a:solidFill>
                  <a:srgbClr val="000000"/>
                </a:solidFill>
                <a:latin typeface="Verdana" panose="020B0604030504040204" pitchFamily="34" charset="0"/>
                <a:ea typeface="Verdana" panose="020B0604030504040204" pitchFamily="34" charset="0"/>
              </a:rPr>
              <a:t>výše </a:t>
            </a:r>
            <a:r>
              <a:rPr lang="cs-CZ" sz="1600" u="sng" dirty="0">
                <a:solidFill>
                  <a:srgbClr val="000000"/>
                </a:solidFill>
                <a:latin typeface="Verdana" panose="020B0604030504040204" pitchFamily="34" charset="0"/>
                <a:ea typeface="Verdana" panose="020B0604030504040204" pitchFamily="34" charset="0"/>
              </a:rPr>
              <a:t>základní výměry </a:t>
            </a:r>
            <a:r>
              <a:rPr lang="cs-CZ" sz="1600" dirty="0">
                <a:solidFill>
                  <a:srgbClr val="000000"/>
                </a:solidFill>
                <a:latin typeface="Verdana" panose="020B0604030504040204" pitchFamily="34" charset="0"/>
                <a:ea typeface="Verdana" panose="020B0604030504040204" pitchFamily="34" charset="0"/>
              </a:rPr>
              <a:t>vdovského a vdoveckého důchodu činí </a:t>
            </a:r>
            <a:r>
              <a:rPr lang="cs-CZ" sz="1600" b="1" dirty="0">
                <a:solidFill>
                  <a:srgbClr val="C00000"/>
                </a:solidFill>
                <a:latin typeface="Verdana" panose="020B0604030504040204" pitchFamily="34" charset="0"/>
                <a:ea typeface="Verdana" panose="020B0604030504040204" pitchFamily="34" charset="0"/>
              </a:rPr>
              <a:t>3550</a:t>
            </a:r>
            <a:r>
              <a:rPr lang="cs-CZ" sz="1600" dirty="0">
                <a:solidFill>
                  <a:srgbClr val="000000"/>
                </a:solidFill>
                <a:latin typeface="Verdana" panose="020B0604030504040204" pitchFamily="34" charset="0"/>
                <a:ea typeface="Verdana" panose="020B0604030504040204" pitchFamily="34" charset="0"/>
              </a:rPr>
              <a:t> Kč měsíčně </a:t>
            </a:r>
          </a:p>
          <a:p>
            <a:pPr algn="just">
              <a:lnSpc>
                <a:spcPct val="100000"/>
              </a:lnSpc>
              <a:spcBef>
                <a:spcPts val="0"/>
              </a:spcBef>
              <a:spcAft>
                <a:spcPts val="600"/>
              </a:spcAft>
              <a:buFont typeface="Wingdings" panose="05000000000000000000" pitchFamily="2" charset="2"/>
              <a:buChar char="v"/>
            </a:pPr>
            <a:r>
              <a:rPr lang="cs-CZ" sz="1600" dirty="0">
                <a:solidFill>
                  <a:srgbClr val="000000"/>
                </a:solidFill>
                <a:latin typeface="Verdana" panose="020B0604030504040204" pitchFamily="34" charset="0"/>
                <a:ea typeface="Verdana" panose="020B0604030504040204" pitchFamily="34" charset="0"/>
              </a:rPr>
              <a:t>výše </a:t>
            </a:r>
            <a:r>
              <a:rPr lang="cs-CZ" sz="1600" u="sng" dirty="0">
                <a:solidFill>
                  <a:srgbClr val="000000"/>
                </a:solidFill>
                <a:latin typeface="Verdana" panose="020B0604030504040204" pitchFamily="34" charset="0"/>
                <a:ea typeface="Verdana" panose="020B0604030504040204" pitchFamily="34" charset="0"/>
              </a:rPr>
              <a:t>procentní výměry </a:t>
            </a:r>
            <a:r>
              <a:rPr lang="cs-CZ" sz="1600" dirty="0">
                <a:solidFill>
                  <a:srgbClr val="000000"/>
                </a:solidFill>
                <a:latin typeface="Verdana" panose="020B0604030504040204" pitchFamily="34" charset="0"/>
                <a:ea typeface="Verdana" panose="020B0604030504040204" pitchFamily="34" charset="0"/>
              </a:rPr>
              <a:t>je stanovena výší </a:t>
            </a:r>
            <a:r>
              <a:rPr lang="cs-CZ" sz="1600" u="sng" dirty="0">
                <a:solidFill>
                  <a:srgbClr val="000000"/>
                </a:solidFill>
                <a:latin typeface="Verdana" panose="020B0604030504040204" pitchFamily="34" charset="0"/>
                <a:ea typeface="Verdana" panose="020B0604030504040204" pitchFamily="34" charset="0"/>
              </a:rPr>
              <a:t>procentní sazby </a:t>
            </a:r>
            <a:r>
              <a:rPr lang="cs-CZ" sz="1600" dirty="0">
                <a:solidFill>
                  <a:srgbClr val="000000"/>
                </a:solidFill>
                <a:latin typeface="Verdana" panose="020B0604030504040204" pitchFamily="34" charset="0"/>
                <a:ea typeface="Verdana" panose="020B0604030504040204" pitchFamily="34" charset="0"/>
              </a:rPr>
              <a:t>z důchodu ► </a:t>
            </a:r>
            <a:r>
              <a:rPr lang="cs-CZ" sz="1600" b="1" dirty="0">
                <a:latin typeface="Verdana" panose="020B0604030504040204" pitchFamily="34" charset="0"/>
                <a:ea typeface="Verdana" panose="020B0604030504040204" pitchFamily="34" charset="0"/>
              </a:rPr>
              <a:t>50 % výměry starobního nebo invalidního důchodu pro invaliditu třetího stupně</a:t>
            </a:r>
            <a:r>
              <a:rPr lang="cs-CZ" sz="1600" dirty="0">
                <a:latin typeface="Verdana" panose="020B0604030504040204" pitchFamily="34" charset="0"/>
                <a:ea typeface="Verdana" panose="020B0604030504040204" pitchFamily="34" charset="0"/>
              </a:rPr>
              <a:t>,</a:t>
            </a:r>
            <a:r>
              <a:rPr lang="cs-CZ" sz="1600" dirty="0">
                <a:solidFill>
                  <a:srgbClr val="000000"/>
                </a:solidFill>
                <a:latin typeface="Verdana" panose="020B0604030504040204" pitchFamily="34" charset="0"/>
                <a:ea typeface="Verdana" panose="020B0604030504040204" pitchFamily="34" charset="0"/>
              </a:rPr>
              <a:t> na který měl nebo by měl nárok zemřelý v době smrti</a:t>
            </a:r>
          </a:p>
          <a:p>
            <a:pPr algn="just">
              <a:lnSpc>
                <a:spcPct val="110000"/>
              </a:lnSpc>
              <a:spcBef>
                <a:spcPts val="0"/>
              </a:spcBef>
              <a:spcAft>
                <a:spcPts val="600"/>
              </a:spcAft>
              <a:buFont typeface="Wingdings" panose="05000000000000000000" pitchFamily="2" charset="2"/>
              <a:buChar char="v"/>
            </a:pPr>
            <a:r>
              <a:rPr lang="cs-CZ" sz="1600" dirty="0">
                <a:solidFill>
                  <a:srgbClr val="000000"/>
                </a:solidFill>
                <a:latin typeface="Verdana" panose="020B0604030504040204" pitchFamily="34" charset="0"/>
                <a:ea typeface="Verdana" panose="020B0604030504040204" pitchFamily="34" charset="0"/>
              </a:rPr>
              <a:t>pokud zemřelý manžel nebo zemřelá manželka </a:t>
            </a:r>
            <a:r>
              <a:rPr lang="cs-CZ" sz="1600" u="sng" dirty="0">
                <a:solidFill>
                  <a:srgbClr val="000000"/>
                </a:solidFill>
                <a:latin typeface="Verdana" panose="020B0604030504040204" pitchFamily="34" charset="0"/>
                <a:ea typeface="Verdana" panose="020B0604030504040204" pitchFamily="34" charset="0"/>
              </a:rPr>
              <a:t>ke dni smrti nepobíral(a) starobní důchod nebo invalidní důchod pro invaliditu třetího stupně</a:t>
            </a:r>
            <a:r>
              <a:rPr lang="cs-CZ" sz="1600" dirty="0">
                <a:solidFill>
                  <a:srgbClr val="000000"/>
                </a:solidFill>
                <a:latin typeface="Verdana" panose="020B0604030504040204" pitchFamily="34" charset="0"/>
                <a:ea typeface="Verdana" panose="020B0604030504040204" pitchFamily="34" charset="0"/>
              </a:rPr>
              <a:t>, je třeba nejprve posoudit, </a:t>
            </a:r>
            <a:r>
              <a:rPr lang="cs-CZ" sz="1600" u="sng" dirty="0">
                <a:solidFill>
                  <a:srgbClr val="000000"/>
                </a:solidFill>
                <a:latin typeface="Verdana" panose="020B0604030504040204" pitchFamily="34" charset="0"/>
                <a:ea typeface="Verdana" panose="020B0604030504040204" pitchFamily="34" charset="0"/>
              </a:rPr>
              <a:t>zda by ke dni smrti měl/a nárok na starobní důchod</a:t>
            </a:r>
            <a:r>
              <a:rPr lang="cs-CZ" sz="1600" dirty="0">
                <a:solidFill>
                  <a:srgbClr val="000000"/>
                </a:solidFill>
                <a:latin typeface="Verdana" panose="020B0604030504040204" pitchFamily="34" charset="0"/>
                <a:ea typeface="Verdana" panose="020B0604030504040204" pitchFamily="34" charset="0"/>
              </a:rPr>
              <a:t> a pokud ano, stanovit jeho výši a následně výši vdovského nebo vdoveckého důchodu</a:t>
            </a:r>
          </a:p>
          <a:p>
            <a:pPr algn="just">
              <a:lnSpc>
                <a:spcPct val="110000"/>
              </a:lnSpc>
              <a:spcBef>
                <a:spcPts val="0"/>
              </a:spcBef>
              <a:spcAft>
                <a:spcPts val="600"/>
              </a:spcAft>
              <a:buFont typeface="Wingdings" panose="05000000000000000000" pitchFamily="2" charset="2"/>
              <a:buChar char="v"/>
            </a:pPr>
            <a:r>
              <a:rPr lang="cs-CZ" sz="1600" dirty="0">
                <a:solidFill>
                  <a:srgbClr val="000000"/>
                </a:solidFill>
                <a:latin typeface="Verdana" panose="020B0604030504040204" pitchFamily="34" charset="0"/>
                <a:ea typeface="Verdana" panose="020B0604030504040204" pitchFamily="34" charset="0"/>
              </a:rPr>
              <a:t>pokud zemřelý manžel nebo zemřelá manželka </a:t>
            </a:r>
            <a:r>
              <a:rPr lang="cs-CZ" sz="1600" u="sng" dirty="0">
                <a:solidFill>
                  <a:srgbClr val="000000"/>
                </a:solidFill>
                <a:latin typeface="Verdana" panose="020B0604030504040204" pitchFamily="34" charset="0"/>
                <a:ea typeface="Verdana" panose="020B0604030504040204" pitchFamily="34" charset="0"/>
              </a:rPr>
              <a:t>nesplňoval/a podmínky nároku na starobní důchod, avšak splňoval/a podmínku potřebné doby pro nárok na invalidní důchod</a:t>
            </a:r>
            <a:r>
              <a:rPr lang="cs-CZ" sz="1600" dirty="0">
                <a:solidFill>
                  <a:srgbClr val="000000"/>
                </a:solidFill>
                <a:latin typeface="Verdana" panose="020B0604030504040204" pitchFamily="34" charset="0"/>
                <a:ea typeface="Verdana" panose="020B0604030504040204" pitchFamily="34" charset="0"/>
              </a:rPr>
              <a:t>, je třeba stanovit, kolik by činil invalidní </a:t>
            </a:r>
            <a:r>
              <a:rPr lang="cs-CZ" sz="1600" u="sng" dirty="0">
                <a:solidFill>
                  <a:srgbClr val="000000"/>
                </a:solidFill>
                <a:latin typeface="Verdana" panose="020B0604030504040204" pitchFamily="34" charset="0"/>
                <a:ea typeface="Verdana" panose="020B0604030504040204" pitchFamily="34" charset="0"/>
              </a:rPr>
              <a:t>důchod pro invaliditu III. stupně</a:t>
            </a:r>
            <a:r>
              <a:rPr lang="cs-CZ" sz="1600" dirty="0">
                <a:solidFill>
                  <a:srgbClr val="000000"/>
                </a:solidFill>
                <a:latin typeface="Verdana" panose="020B0604030504040204" pitchFamily="34" charset="0"/>
                <a:ea typeface="Verdana" panose="020B0604030504040204" pitchFamily="34" charset="0"/>
              </a:rPr>
              <a:t>, a následně výši vdovského nebo vdoveckého důchodu. Pobíral-li však zemřelý manžel nebo zemřelá manželka ke dni smrti </a:t>
            </a:r>
            <a:r>
              <a:rPr lang="cs-CZ" sz="1600" u="sng" dirty="0">
                <a:solidFill>
                  <a:srgbClr val="000000"/>
                </a:solidFill>
                <a:latin typeface="Verdana" panose="020B0604030504040204" pitchFamily="34" charset="0"/>
                <a:ea typeface="Verdana" panose="020B0604030504040204" pitchFamily="34" charset="0"/>
              </a:rPr>
              <a:t>invalidní důchod pro invaliditu I. nebo II. stupně, je třeba nejprve provést změnu na invalidní důchod pro invaliditu III. stupně</a:t>
            </a:r>
            <a:r>
              <a:rPr lang="cs-CZ" sz="1600" dirty="0">
                <a:solidFill>
                  <a:srgbClr val="000000"/>
                </a:solidFill>
                <a:latin typeface="Verdana" panose="020B0604030504040204" pitchFamily="34" charset="0"/>
                <a:ea typeface="Verdana" panose="020B0604030504040204" pitchFamily="34" charset="0"/>
              </a:rPr>
              <a:t> a pak stanovit výši vdovského nebo vdoveckého důchodu.</a:t>
            </a:r>
          </a:p>
          <a:p>
            <a:pPr algn="just">
              <a:lnSpc>
                <a:spcPct val="100000"/>
              </a:lnSpc>
              <a:spcBef>
                <a:spcPts val="0"/>
              </a:spcBef>
              <a:spcAft>
                <a:spcPts val="600"/>
              </a:spcAft>
              <a:buFont typeface="Wingdings" panose="05000000000000000000" pitchFamily="2" charset="2"/>
              <a:buChar char="Ø"/>
            </a:pPr>
            <a:r>
              <a:rPr lang="cs-CZ" sz="16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souběh důchodů</a:t>
            </a:r>
          </a:p>
          <a:p>
            <a:pPr algn="just">
              <a:lnSpc>
                <a:spcPct val="100000"/>
              </a:lnSpc>
              <a:spcBef>
                <a:spcPts val="0"/>
              </a:spcBef>
              <a:spcAft>
                <a:spcPts val="600"/>
              </a:spcAft>
              <a:buFont typeface="Wingdings" panose="05000000000000000000" pitchFamily="2" charset="2"/>
              <a:buChar char="v"/>
            </a:pPr>
            <a:r>
              <a:rPr lang="cs-CZ" sz="1600" dirty="0">
                <a:solidFill>
                  <a:srgbClr val="000000"/>
                </a:solidFill>
                <a:latin typeface="Verdana" panose="020B0604030504040204" pitchFamily="34" charset="0"/>
                <a:ea typeface="Verdana" panose="020B0604030504040204" pitchFamily="34" charset="0"/>
              </a:rPr>
              <a:t>je-li vdova poživatelkou vdovského i vlastního důchodu, pak náleží </a:t>
            </a:r>
            <a:r>
              <a:rPr lang="cs-CZ" sz="1600" b="1" dirty="0">
                <a:latin typeface="Verdana" panose="020B0604030504040204" pitchFamily="34" charset="0"/>
                <a:ea typeface="Verdana" panose="020B0604030504040204" pitchFamily="34" charset="0"/>
              </a:rPr>
              <a:t>vyšší důchod v plné výši (základní + procentní výměra) a z nižšího důchodu náleží pouze polovina procentní výměry; </a:t>
            </a:r>
            <a:endParaRPr lang="cs-CZ" sz="1600" dirty="0">
              <a:solidFill>
                <a:srgbClr val="000000"/>
              </a:solidFill>
              <a:latin typeface="Verdana" panose="020B0604030504040204" pitchFamily="34" charset="0"/>
              <a:ea typeface="Verdana" panose="020B0604030504040204" pitchFamily="34" charset="0"/>
            </a:endParaRPr>
          </a:p>
          <a:p>
            <a:pPr algn="just">
              <a:lnSpc>
                <a:spcPct val="110000"/>
              </a:lnSpc>
              <a:spcBef>
                <a:spcPts val="0"/>
              </a:spcBef>
              <a:spcAft>
                <a:spcPts val="600"/>
              </a:spcAft>
              <a:buFont typeface="Wingdings" panose="05000000000000000000" pitchFamily="2" charset="2"/>
              <a:buChar char="v"/>
            </a:pPr>
            <a:r>
              <a:rPr lang="cs-CZ" sz="1600" dirty="0">
                <a:solidFill>
                  <a:srgbClr val="000000"/>
                </a:solidFill>
                <a:latin typeface="Verdana" panose="020B0604030504040204" pitchFamily="34" charset="0"/>
                <a:ea typeface="Verdana" panose="020B0604030504040204" pitchFamily="34" charset="0"/>
              </a:rPr>
              <a:t>pozůstalostní důchod </a:t>
            </a:r>
            <a:r>
              <a:rPr lang="cs-CZ" sz="1600" u="sng" dirty="0">
                <a:solidFill>
                  <a:srgbClr val="000000"/>
                </a:solidFill>
                <a:latin typeface="Verdana" panose="020B0604030504040204" pitchFamily="34" charset="0"/>
                <a:ea typeface="Verdana" panose="020B0604030504040204" pitchFamily="34" charset="0"/>
              </a:rPr>
              <a:t>nebude přiznán druhovi nebo družce ani rozvedeným párům</a:t>
            </a:r>
            <a:r>
              <a:rPr lang="cs-CZ" sz="1600" dirty="0">
                <a:solidFill>
                  <a:srgbClr val="000000"/>
                </a:solidFill>
                <a:latin typeface="Verdana" panose="020B0604030504040204" pitchFamily="34" charset="0"/>
                <a:ea typeface="Verdana" panose="020B0604030504040204" pitchFamily="34" charset="0"/>
              </a:rPr>
              <a:t>. </a:t>
            </a:r>
            <a:r>
              <a:rPr lang="cs-CZ" sz="1600" u="sng" dirty="0">
                <a:solidFill>
                  <a:srgbClr val="000000"/>
                </a:solidFill>
                <a:latin typeface="Verdana" panose="020B0604030504040204" pitchFamily="34" charset="0"/>
                <a:ea typeface="Verdana" panose="020B0604030504040204" pitchFamily="34" charset="0"/>
              </a:rPr>
              <a:t>Registrovaní partneři </a:t>
            </a:r>
            <a:r>
              <a:rPr lang="cs-CZ" sz="1600" dirty="0">
                <a:solidFill>
                  <a:srgbClr val="000000"/>
                </a:solidFill>
                <a:latin typeface="Verdana" panose="020B0604030504040204" pitchFamily="34" charset="0"/>
                <a:ea typeface="Verdana" panose="020B0604030504040204" pitchFamily="34" charset="0"/>
              </a:rPr>
              <a:t>pak také dle zákona </a:t>
            </a:r>
            <a:r>
              <a:rPr lang="cs-CZ" sz="1600" u="sng" dirty="0">
                <a:solidFill>
                  <a:srgbClr val="000000"/>
                </a:solidFill>
                <a:latin typeface="Verdana" panose="020B0604030504040204" pitchFamily="34" charset="0"/>
                <a:ea typeface="Verdana" panose="020B0604030504040204" pitchFamily="34" charset="0"/>
              </a:rPr>
              <a:t>nemají na výplatu důchodu nárok</a:t>
            </a:r>
            <a:r>
              <a:rPr lang="cs-CZ" sz="1600" dirty="0">
                <a:solidFill>
                  <a:srgbClr val="000000"/>
                </a:solidFill>
                <a:latin typeface="Verdana" panose="020B0604030504040204" pitchFamily="34" charset="0"/>
                <a:ea typeface="Verdana" panose="020B0604030504040204" pitchFamily="34" charset="0"/>
              </a:rPr>
              <a:t>, a to bez ohledu na délku trvání vztahu.</a:t>
            </a:r>
          </a:p>
          <a:p>
            <a:pPr algn="just"/>
            <a:endParaRPr lang="cs-CZ" sz="1600" b="1" dirty="0">
              <a:solidFill>
                <a:srgbClr val="C00000"/>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6386356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512329" y="284702"/>
            <a:ext cx="10701865" cy="6351768"/>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92500" lnSpcReduction="20000"/>
          </a:bodyPr>
          <a:lstStyle/>
          <a:p>
            <a:pPr algn="just">
              <a:lnSpc>
                <a:spcPct val="100000"/>
              </a:lnSpc>
              <a:spcBef>
                <a:spcPts val="0"/>
              </a:spcBef>
              <a:spcAft>
                <a:spcPts val="600"/>
              </a:spcAft>
              <a:buFont typeface="Wingdings" panose="05000000000000000000" pitchFamily="2" charset="2"/>
              <a:buChar char="Ø"/>
            </a:pPr>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praktické příklady výpočtu vdovského důchodu</a:t>
            </a:r>
          </a:p>
          <a:p>
            <a:pPr algn="just">
              <a:lnSpc>
                <a:spcPct val="110000"/>
              </a:lnSpc>
              <a:spcBef>
                <a:spcPts val="0"/>
              </a:spcBef>
              <a:spcAft>
                <a:spcPts val="600"/>
              </a:spcAft>
              <a:buFont typeface="Wingdings" panose="05000000000000000000" pitchFamily="2" charset="2"/>
              <a:buChar char="v"/>
            </a:pPr>
            <a:r>
              <a:rPr lang="cs-CZ" sz="1700" b="1" dirty="0">
                <a:solidFill>
                  <a:srgbClr val="000000"/>
                </a:solidFill>
                <a:latin typeface="Verdana" panose="020B0604030504040204" pitchFamily="34" charset="0"/>
                <a:ea typeface="Verdana" panose="020B0604030504040204" pitchFamily="34" charset="0"/>
              </a:rPr>
              <a:t>příklad 1:</a:t>
            </a:r>
          </a:p>
          <a:p>
            <a:pPr algn="just">
              <a:lnSpc>
                <a:spcPct val="110000"/>
              </a:lnSpc>
              <a:spcBef>
                <a:spcPts val="0"/>
              </a:spcBef>
              <a:spcAft>
                <a:spcPts val="600"/>
              </a:spcAft>
              <a:buFont typeface="Wingdings" panose="05000000000000000000" pitchFamily="2" charset="2"/>
              <a:buChar char="v"/>
            </a:pPr>
            <a:r>
              <a:rPr lang="cs-CZ" sz="1700" dirty="0">
                <a:solidFill>
                  <a:srgbClr val="000000"/>
                </a:solidFill>
                <a:latin typeface="Verdana" panose="020B0604030504040204" pitchFamily="34" charset="0"/>
                <a:ea typeface="Verdana" panose="020B0604030504040204" pitchFamily="34" charset="0"/>
              </a:rPr>
              <a:t>Žena, která ovdověla, sama nedostávala žádný důchod, a důchodového věku ještě nedosáhla. Je zatím stále zaměstnána. Její manžel, který zemřel, pobíral starobní důchod, jehož výše v době smrti byla 13 720 Kč.</a:t>
            </a:r>
          </a:p>
          <a:p>
            <a:pPr marL="539750" algn="just">
              <a:lnSpc>
                <a:spcPct val="110000"/>
              </a:lnSpc>
              <a:spcBef>
                <a:spcPts val="0"/>
              </a:spcBef>
              <a:spcAft>
                <a:spcPts val="600"/>
              </a:spcAft>
            </a:pPr>
            <a:r>
              <a:rPr lang="cs-CZ" sz="1700" dirty="0">
                <a:solidFill>
                  <a:srgbClr val="000000"/>
                </a:solidFill>
                <a:latin typeface="Verdana" panose="020B0604030504040204" pitchFamily="34" charset="0"/>
                <a:ea typeface="Verdana" panose="020B0604030504040204" pitchFamily="34" charset="0"/>
              </a:rPr>
              <a:t>manželův důchod tedy zahrnoval základní složku 3550 Kč a procentní výměru 10 170 Kč</a:t>
            </a:r>
          </a:p>
          <a:p>
            <a:pPr marL="539750" algn="just">
              <a:lnSpc>
                <a:spcPct val="110000"/>
              </a:lnSpc>
              <a:spcBef>
                <a:spcPts val="0"/>
              </a:spcBef>
              <a:spcAft>
                <a:spcPts val="600"/>
              </a:spcAft>
            </a:pPr>
            <a:r>
              <a:rPr lang="cs-CZ" sz="1700" dirty="0">
                <a:solidFill>
                  <a:srgbClr val="000000"/>
                </a:solidFill>
                <a:latin typeface="Verdana" panose="020B0604030504040204" pitchFamily="34" charset="0"/>
                <a:ea typeface="Verdana" panose="020B0604030504040204" pitchFamily="34" charset="0"/>
              </a:rPr>
              <a:t>50% z procentní výměry důchodu zesnulého manžela je 5085 Kč</a:t>
            </a:r>
          </a:p>
          <a:p>
            <a:pPr marL="539750" algn="just">
              <a:lnSpc>
                <a:spcPct val="110000"/>
              </a:lnSpc>
              <a:spcBef>
                <a:spcPts val="0"/>
              </a:spcBef>
              <a:spcAft>
                <a:spcPts val="600"/>
              </a:spcAft>
            </a:pPr>
            <a:r>
              <a:rPr lang="cs-CZ" sz="1700" dirty="0">
                <a:solidFill>
                  <a:srgbClr val="000000"/>
                </a:solidFill>
                <a:latin typeface="Verdana" panose="020B0604030504040204" pitchFamily="34" charset="0"/>
                <a:ea typeface="Verdana" panose="020B0604030504040204" pitchFamily="34" charset="0"/>
              </a:rPr>
              <a:t>vdovský důchod tedy bude </a:t>
            </a:r>
            <a:r>
              <a:rPr lang="cs-CZ" sz="1700" b="1" dirty="0">
                <a:solidFill>
                  <a:srgbClr val="000000"/>
                </a:solidFill>
                <a:latin typeface="Verdana" panose="020B0604030504040204" pitchFamily="34" charset="0"/>
                <a:ea typeface="Verdana" panose="020B0604030504040204" pitchFamily="34" charset="0"/>
              </a:rPr>
              <a:t>8635 Kč </a:t>
            </a:r>
            <a:r>
              <a:rPr lang="cs-CZ" sz="1700" dirty="0">
                <a:solidFill>
                  <a:srgbClr val="000000"/>
                </a:solidFill>
                <a:latin typeface="Verdana" panose="020B0604030504040204" pitchFamily="34" charset="0"/>
                <a:ea typeface="Verdana" panose="020B0604030504040204" pitchFamily="34" charset="0"/>
              </a:rPr>
              <a:t>(5085+3550)</a:t>
            </a:r>
          </a:p>
          <a:p>
            <a:pPr algn="just">
              <a:lnSpc>
                <a:spcPct val="110000"/>
              </a:lnSpc>
              <a:spcBef>
                <a:spcPts val="0"/>
              </a:spcBef>
              <a:spcAft>
                <a:spcPts val="600"/>
              </a:spcAft>
              <a:buFont typeface="Wingdings" panose="05000000000000000000" pitchFamily="2" charset="2"/>
              <a:buChar char="v"/>
            </a:pPr>
            <a:r>
              <a:rPr lang="cs-CZ" sz="1700" b="1" dirty="0">
                <a:solidFill>
                  <a:srgbClr val="000000"/>
                </a:solidFill>
                <a:latin typeface="Verdana" panose="020B0604030504040204" pitchFamily="34" charset="0"/>
                <a:ea typeface="Verdana" panose="020B0604030504040204" pitchFamily="34" charset="0"/>
              </a:rPr>
              <a:t>příklad 2:</a:t>
            </a:r>
          </a:p>
          <a:p>
            <a:pPr algn="just">
              <a:lnSpc>
                <a:spcPct val="110000"/>
              </a:lnSpc>
              <a:spcBef>
                <a:spcPts val="0"/>
              </a:spcBef>
              <a:spcAft>
                <a:spcPts val="600"/>
              </a:spcAft>
              <a:buFont typeface="Wingdings" panose="05000000000000000000" pitchFamily="2" charset="2"/>
              <a:buChar char="v"/>
            </a:pPr>
            <a:r>
              <a:rPr lang="cs-CZ" sz="1700" dirty="0">
                <a:solidFill>
                  <a:srgbClr val="000000"/>
                </a:solidFill>
                <a:latin typeface="Verdana" panose="020B0604030504040204" pitchFamily="34" charset="0"/>
                <a:ea typeface="Verdana" panose="020B0604030504040204" pitchFamily="34" charset="0"/>
              </a:rPr>
              <a:t>žena pobírá starobní důchod ve výši 10 570 Kč. Její zemřelý manžel také pobíral starobní důchod ve výši 13 880 Kč. V tomto případě se jedná o tzv. </a:t>
            </a:r>
            <a:r>
              <a:rPr lang="cs-CZ" sz="1700" b="1" dirty="0">
                <a:solidFill>
                  <a:srgbClr val="000000"/>
                </a:solidFill>
                <a:latin typeface="Verdana" panose="020B0604030504040204" pitchFamily="34" charset="0"/>
                <a:ea typeface="Verdana" panose="020B0604030504040204" pitchFamily="34" charset="0"/>
              </a:rPr>
              <a:t>„souběh důchodů“ </a:t>
            </a:r>
            <a:r>
              <a:rPr lang="cs-CZ" sz="1700" dirty="0">
                <a:solidFill>
                  <a:srgbClr val="000000"/>
                </a:solidFill>
                <a:latin typeface="Verdana" panose="020B0604030504040204" pitchFamily="34" charset="0"/>
                <a:ea typeface="Verdana" panose="020B0604030504040204" pitchFamily="34" charset="0"/>
              </a:rPr>
              <a:t>a postup výpočtu výše vdovského důchodu je odlišný</a:t>
            </a:r>
          </a:p>
          <a:p>
            <a:pPr marL="539750" algn="just">
              <a:lnSpc>
                <a:spcPct val="110000"/>
              </a:lnSpc>
              <a:spcBef>
                <a:spcPts val="0"/>
              </a:spcBef>
              <a:spcAft>
                <a:spcPts val="600"/>
              </a:spcAft>
            </a:pPr>
            <a:r>
              <a:rPr lang="cs-CZ" sz="1700" dirty="0">
                <a:solidFill>
                  <a:srgbClr val="000000"/>
                </a:solidFill>
                <a:latin typeface="Verdana" panose="020B0604030504040204" pitchFamily="34" charset="0"/>
                <a:ea typeface="Verdana" panose="020B0604030504040204" pitchFamily="34" charset="0"/>
              </a:rPr>
              <a:t>důchod ženy ve výši 10570 Kč zahrnuje základní složku 3550 Kč a procentní složku 7020 Kč</a:t>
            </a:r>
          </a:p>
          <a:p>
            <a:pPr marL="539750" algn="just">
              <a:lnSpc>
                <a:spcPct val="110000"/>
              </a:lnSpc>
              <a:spcBef>
                <a:spcPts val="0"/>
              </a:spcBef>
              <a:spcAft>
                <a:spcPts val="600"/>
              </a:spcAft>
            </a:pPr>
            <a:r>
              <a:rPr lang="cs-CZ" sz="1700" dirty="0">
                <a:solidFill>
                  <a:srgbClr val="000000"/>
                </a:solidFill>
                <a:latin typeface="Verdana" panose="020B0604030504040204" pitchFamily="34" charset="0"/>
                <a:ea typeface="Verdana" panose="020B0604030504040204" pitchFamily="34" charset="0"/>
              </a:rPr>
              <a:t>důchod manžela ve výši 13880 Kč zahrnoval základní složku 3550 Kč a procentní složku 10330 Kč</a:t>
            </a:r>
          </a:p>
          <a:p>
            <a:pPr marL="539750" algn="just">
              <a:lnSpc>
                <a:spcPct val="110000"/>
              </a:lnSpc>
              <a:spcBef>
                <a:spcPts val="0"/>
              </a:spcBef>
              <a:spcAft>
                <a:spcPts val="600"/>
              </a:spcAft>
            </a:pPr>
            <a:r>
              <a:rPr lang="cs-CZ" sz="1700" dirty="0">
                <a:solidFill>
                  <a:srgbClr val="000000"/>
                </a:solidFill>
                <a:latin typeface="Verdana" panose="020B0604030504040204" pitchFamily="34" charset="0"/>
                <a:ea typeface="Verdana" panose="020B0604030504040204" pitchFamily="34" charset="0"/>
              </a:rPr>
              <a:t>ze starobního důchodu manžela se vypočítá 50% procentní výměry, tedy 5165 Kč</a:t>
            </a:r>
          </a:p>
          <a:p>
            <a:pPr marL="539750" algn="just">
              <a:lnSpc>
                <a:spcPct val="110000"/>
              </a:lnSpc>
              <a:spcBef>
                <a:spcPts val="0"/>
              </a:spcBef>
              <a:spcAft>
                <a:spcPts val="600"/>
              </a:spcAft>
            </a:pPr>
            <a:r>
              <a:rPr lang="cs-CZ" sz="1700" dirty="0">
                <a:solidFill>
                  <a:srgbClr val="000000"/>
                </a:solidFill>
                <a:latin typeface="Verdana" panose="020B0604030504040204" pitchFamily="34" charset="0"/>
                <a:ea typeface="Verdana" panose="020B0604030504040204" pitchFamily="34" charset="0"/>
              </a:rPr>
              <a:t>protože se jedná o souběh dvou důchodů (starobní důchod ženy a vdovský důchod) srovnává se výše procentní výměry z každého z obou důchodů. Důchod s vyšší procentní výměrou dostane žena celý (tedy svůj starobní důchod). Z nižší procentní výměry (vdovský důchod) ale v tomto případě dostává pouze polovinu (tedy reálně je to 25% z původní procentní výměry starobního důchodu manžela). Základní výměra důchodu pak náleží jenom jednou. Ve výsledku pak je celkový důchod ženy:</a:t>
            </a:r>
          </a:p>
          <a:p>
            <a:pPr marL="539750" algn="just">
              <a:lnSpc>
                <a:spcPct val="110000"/>
              </a:lnSpc>
              <a:spcBef>
                <a:spcPts val="0"/>
              </a:spcBef>
              <a:spcAft>
                <a:spcPts val="600"/>
              </a:spcAft>
            </a:pPr>
            <a:r>
              <a:rPr lang="cs-CZ" sz="1700" dirty="0">
                <a:solidFill>
                  <a:srgbClr val="000000"/>
                </a:solidFill>
                <a:latin typeface="Verdana" panose="020B0604030504040204" pitchFamily="34" charset="0"/>
                <a:ea typeface="Verdana" panose="020B0604030504040204" pitchFamily="34" charset="0"/>
              </a:rPr>
              <a:t>nová výše důchodu (starobní + vdovský) = 13 153 Kč (10 570 Kč = původní starobní důchod + 2 583 Kč = 25% z procentní výměry důchodu manžela)</a:t>
            </a:r>
          </a:p>
          <a:p>
            <a:pPr algn="just"/>
            <a:endParaRPr lang="cs-CZ" sz="1600" b="1" dirty="0">
              <a:solidFill>
                <a:srgbClr val="C00000"/>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3170982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195942"/>
            <a:ext cx="10607039" cy="688641"/>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Sirotčí důchod</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053549"/>
            <a:ext cx="10701865" cy="5608510"/>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algn="just"/>
            <a:r>
              <a:rPr lang="cs-CZ" sz="2000" dirty="0">
                <a:solidFill>
                  <a:srgbClr val="000000"/>
                </a:solidFill>
                <a:latin typeface="Verdana" panose="020B0604030504040204" pitchFamily="34" charset="0"/>
                <a:ea typeface="Verdana" panose="020B0604030504040204" pitchFamily="34" charset="0"/>
              </a:rPr>
              <a:t> </a:t>
            </a:r>
          </a:p>
          <a:p>
            <a:pPr algn="l">
              <a:lnSpc>
                <a:spcPct val="100000"/>
              </a:lnSpc>
              <a:spcBef>
                <a:spcPts val="0"/>
              </a:spcBef>
              <a:spcAft>
                <a:spcPts val="600"/>
              </a:spcAft>
              <a:buFont typeface="Wingdings" panose="05000000000000000000" pitchFamily="2" charset="2"/>
              <a:buChar char="Ø"/>
            </a:pPr>
            <a:r>
              <a:rPr 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podmínky nároku na sirotčí důchod – sociální událostí je ztráta rodiče (osiření) </a:t>
            </a:r>
          </a:p>
          <a:p>
            <a:pPr algn="l">
              <a:lnSpc>
                <a:spcPct val="100000"/>
              </a:lnSpc>
              <a:spcBef>
                <a:spcPts val="0"/>
              </a:spcBef>
              <a:spcAft>
                <a:spcPts val="600"/>
              </a:spcAft>
              <a:buFont typeface="Wingdings" panose="05000000000000000000" pitchFamily="2" charset="2"/>
              <a:buChar char="v"/>
            </a:pPr>
            <a:r>
              <a:rPr lang="cs-CZ" sz="6400" b="1" dirty="0">
                <a:solidFill>
                  <a:srgbClr val="000000"/>
                </a:solidFill>
                <a:latin typeface="Verdana" panose="020B0604030504040204" pitchFamily="34" charset="0"/>
                <a:ea typeface="Verdana" panose="020B0604030504040204" pitchFamily="34" charset="0"/>
              </a:rPr>
              <a:t>má nezaopatřené dítě, zemřel-li</a:t>
            </a:r>
          </a:p>
          <a:p>
            <a:pPr marL="539750" algn="l">
              <a:lnSpc>
                <a:spcPct val="100000"/>
              </a:lnSpc>
              <a:spcBef>
                <a:spcPts val="0"/>
              </a:spcBef>
              <a:spcAft>
                <a:spcPts val="600"/>
              </a:spcAft>
              <a:buFont typeface="Wingdings" panose="05000000000000000000" pitchFamily="2" charset="2"/>
              <a:buChar char="§"/>
            </a:pPr>
            <a:r>
              <a:rPr lang="cs-CZ" sz="6400" dirty="0">
                <a:solidFill>
                  <a:srgbClr val="000000"/>
                </a:solidFill>
                <a:latin typeface="Verdana" panose="020B0604030504040204" pitchFamily="34" charset="0"/>
                <a:ea typeface="Verdana" panose="020B0604030504040204" pitchFamily="34" charset="0"/>
              </a:rPr>
              <a:t>rodič (osvojitel) </a:t>
            </a:r>
          </a:p>
          <a:p>
            <a:pPr marL="539750" algn="l">
              <a:lnSpc>
                <a:spcPct val="100000"/>
              </a:lnSpc>
              <a:spcBef>
                <a:spcPts val="0"/>
              </a:spcBef>
              <a:spcAft>
                <a:spcPts val="600"/>
              </a:spcAft>
              <a:buFont typeface="Wingdings" panose="05000000000000000000" pitchFamily="2" charset="2"/>
              <a:buChar char="§"/>
            </a:pPr>
            <a:r>
              <a:rPr lang="cs-CZ" sz="6400" dirty="0">
                <a:solidFill>
                  <a:srgbClr val="000000"/>
                </a:solidFill>
                <a:latin typeface="Verdana" panose="020B0604030504040204" pitchFamily="34" charset="0"/>
                <a:ea typeface="Verdana" panose="020B0604030504040204" pitchFamily="34" charset="0"/>
              </a:rPr>
              <a:t>osoba, která převzala dítě do péče nahrazující péči rodičů, a dítě na ni bylo v době její smrti odkázáno výživou, kterou nemohli ze závažných důchodů zajistit jeho rodiče (</a:t>
            </a:r>
            <a:r>
              <a:rPr lang="cs-CZ" sz="6400" u="sng" dirty="0">
                <a:solidFill>
                  <a:srgbClr val="000000"/>
                </a:solidFill>
                <a:latin typeface="Verdana" panose="020B0604030504040204" pitchFamily="34" charset="0"/>
                <a:ea typeface="Verdana" panose="020B0604030504040204" pitchFamily="34" charset="0"/>
              </a:rPr>
              <a:t>netýká se pěstounů) </a:t>
            </a:r>
          </a:p>
          <a:p>
            <a:pPr marL="457200" indent="-457200" algn="l">
              <a:lnSpc>
                <a:spcPct val="100000"/>
              </a:lnSpc>
              <a:spcBef>
                <a:spcPts val="0"/>
              </a:spcBef>
              <a:spcAft>
                <a:spcPts val="600"/>
              </a:spcAft>
              <a:buFont typeface="Wingdings" panose="05000000000000000000" pitchFamily="2" charset="2"/>
              <a:buChar char="Ø"/>
            </a:pPr>
            <a:r>
              <a:rPr lang="cs-CZ" sz="6400" b="1" dirty="0">
                <a:solidFill>
                  <a:srgbClr val="000000"/>
                </a:solidFill>
                <a:latin typeface="Verdana" panose="020B0604030504040204" pitchFamily="34" charset="0"/>
                <a:ea typeface="Verdana" panose="020B0604030504040204" pitchFamily="34" charset="0"/>
              </a:rPr>
              <a:t>jestliže rodič nebo osvojitel: </a:t>
            </a:r>
            <a:r>
              <a:rPr lang="cs-CZ" sz="6400" dirty="0">
                <a:solidFill>
                  <a:srgbClr val="000000"/>
                </a:solidFill>
                <a:latin typeface="Verdana" panose="020B0604030504040204" pitchFamily="34" charset="0"/>
                <a:ea typeface="Verdana" panose="020B0604030504040204" pitchFamily="34" charset="0"/>
              </a:rPr>
              <a:t>pobíral/a starobní důchod nebo pobíral/a invalidní důchod </a:t>
            </a:r>
            <a:r>
              <a:rPr lang="cs-CZ" sz="6400" u="sng" dirty="0">
                <a:solidFill>
                  <a:srgbClr val="000000"/>
                </a:solidFill>
                <a:latin typeface="Verdana" panose="020B0604030504040204" pitchFamily="34" charset="0"/>
                <a:ea typeface="Verdana" panose="020B0604030504040204" pitchFamily="34" charset="0"/>
              </a:rPr>
              <a:t>(bez ohledu na stupeň invalidity) </a:t>
            </a:r>
            <a:r>
              <a:rPr lang="cs-CZ" sz="6400" dirty="0">
                <a:solidFill>
                  <a:srgbClr val="000000"/>
                </a:solidFill>
                <a:latin typeface="Verdana" panose="020B0604030504040204" pitchFamily="34" charset="0"/>
                <a:ea typeface="Verdana" panose="020B0604030504040204" pitchFamily="34" charset="0"/>
              </a:rPr>
              <a:t>nebo ke dni smrti splnil/a podmínku potřebné doby pojištění pro nárok na invalidní důchod nebo ke dni smrti splnila/ podmínku nároku na starobní důchod nebo zemřel/a následkem pracovního úrazu; </a:t>
            </a:r>
            <a:r>
              <a:rPr lang="cs-CZ" sz="6400" u="sng" dirty="0">
                <a:solidFill>
                  <a:srgbClr val="000000"/>
                </a:solidFill>
                <a:latin typeface="Verdana" panose="020B0604030504040204" pitchFamily="34" charset="0"/>
                <a:ea typeface="Verdana" panose="020B0604030504040204" pitchFamily="34" charset="0"/>
              </a:rPr>
              <a:t>úmrtí se nově (od 2018) fiktivně považuje za den vzniku invalidity, takže vzniká nárok na sirotčí důchod pokud alespoň 1 rok pojištění v posledních 10 letech, případně 2 roky v posledních 20, pokud zemřelý starší 38 let</a:t>
            </a:r>
          </a:p>
          <a:p>
            <a:pPr algn="l">
              <a:lnSpc>
                <a:spcPct val="100000"/>
              </a:lnSpc>
              <a:spcBef>
                <a:spcPts val="0"/>
              </a:spcBef>
              <a:spcAft>
                <a:spcPts val="600"/>
              </a:spcAft>
              <a:buFont typeface="Wingdings" panose="05000000000000000000" pitchFamily="2" charset="2"/>
              <a:buChar char="v"/>
            </a:pPr>
            <a:r>
              <a:rPr lang="cs-CZ" sz="6400" dirty="0">
                <a:solidFill>
                  <a:srgbClr val="000000"/>
                </a:solidFill>
                <a:latin typeface="Verdana" panose="020B0604030504040204" pitchFamily="34" charset="0"/>
                <a:ea typeface="Verdana" panose="020B0604030504040204" pitchFamily="34" charset="0"/>
              </a:rPr>
              <a:t>oboustranně osiřelé dítě má nárok na sirotčí důchod po každém ze zemřelých rodičů</a:t>
            </a:r>
          </a:p>
          <a:p>
            <a:pPr algn="l">
              <a:spcBef>
                <a:spcPts val="0"/>
              </a:spcBef>
              <a:spcAft>
                <a:spcPts val="600"/>
              </a:spcAft>
              <a:buFont typeface="Wingdings" panose="05000000000000000000" pitchFamily="2" charset="2"/>
              <a:buChar char="Ø"/>
            </a:pPr>
            <a:r>
              <a:rPr 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výše sirotčího důchodu</a:t>
            </a:r>
          </a:p>
          <a:p>
            <a:pPr algn="l">
              <a:lnSpc>
                <a:spcPct val="100000"/>
              </a:lnSpc>
              <a:spcBef>
                <a:spcPts val="0"/>
              </a:spcBef>
              <a:spcAft>
                <a:spcPts val="600"/>
              </a:spcAft>
              <a:buFont typeface="Wingdings" panose="05000000000000000000" pitchFamily="2" charset="2"/>
              <a:buChar char="v"/>
            </a:pPr>
            <a:r>
              <a:rPr lang="cs-CZ" sz="6400" dirty="0">
                <a:solidFill>
                  <a:srgbClr val="000000"/>
                </a:solidFill>
                <a:latin typeface="Verdana" panose="020B0604030504040204" pitchFamily="34" charset="0"/>
                <a:ea typeface="Verdana" panose="020B0604030504040204" pitchFamily="34" charset="0"/>
              </a:rPr>
              <a:t>výše </a:t>
            </a:r>
            <a:r>
              <a:rPr lang="cs-CZ" sz="6400" u="sng" dirty="0">
                <a:solidFill>
                  <a:srgbClr val="000000"/>
                </a:solidFill>
                <a:latin typeface="Verdana" panose="020B0604030504040204" pitchFamily="34" charset="0"/>
                <a:ea typeface="Verdana" panose="020B0604030504040204" pitchFamily="34" charset="0"/>
              </a:rPr>
              <a:t>základní výměry </a:t>
            </a:r>
            <a:r>
              <a:rPr lang="cs-CZ" sz="6400" dirty="0">
                <a:solidFill>
                  <a:srgbClr val="000000"/>
                </a:solidFill>
                <a:latin typeface="Verdana" panose="020B0604030504040204" pitchFamily="34" charset="0"/>
                <a:ea typeface="Verdana" panose="020B0604030504040204" pitchFamily="34" charset="0"/>
              </a:rPr>
              <a:t>důchodu je stanovena procentní sazbou z průměrné mzdy – 10 % a činí </a:t>
            </a:r>
            <a:r>
              <a:rPr lang="cs-CZ" sz="6400" b="1" dirty="0">
                <a:solidFill>
                  <a:srgbClr val="C00000"/>
                </a:solidFill>
                <a:latin typeface="Verdana" panose="020B0604030504040204" pitchFamily="34" charset="0"/>
                <a:ea typeface="Verdana" panose="020B0604030504040204" pitchFamily="34" charset="0"/>
              </a:rPr>
              <a:t>3550</a:t>
            </a:r>
            <a:r>
              <a:rPr lang="cs-CZ" sz="6400" dirty="0">
                <a:solidFill>
                  <a:srgbClr val="000000"/>
                </a:solidFill>
                <a:latin typeface="Verdana" panose="020B0604030504040204" pitchFamily="34" charset="0"/>
                <a:ea typeface="Verdana" panose="020B0604030504040204" pitchFamily="34" charset="0"/>
              </a:rPr>
              <a:t> Kč měsíčně (v případě oboustranného sirotka náleží základní výměra pouze jednou)</a:t>
            </a:r>
          </a:p>
          <a:p>
            <a:pPr algn="l">
              <a:lnSpc>
                <a:spcPct val="100000"/>
              </a:lnSpc>
              <a:spcBef>
                <a:spcPts val="0"/>
              </a:spcBef>
              <a:spcAft>
                <a:spcPts val="600"/>
              </a:spcAft>
              <a:buFont typeface="Wingdings" panose="05000000000000000000" pitchFamily="2" charset="2"/>
              <a:buChar char="v"/>
            </a:pPr>
            <a:r>
              <a:rPr lang="cs-CZ" sz="6400" dirty="0">
                <a:solidFill>
                  <a:srgbClr val="000000"/>
                </a:solidFill>
                <a:latin typeface="Verdana" panose="020B0604030504040204" pitchFamily="34" charset="0"/>
                <a:ea typeface="Verdana" panose="020B0604030504040204" pitchFamily="34" charset="0"/>
              </a:rPr>
              <a:t>výše </a:t>
            </a:r>
            <a:r>
              <a:rPr lang="cs-CZ" sz="6400" u="sng" dirty="0">
                <a:solidFill>
                  <a:srgbClr val="000000"/>
                </a:solidFill>
                <a:latin typeface="Verdana" panose="020B0604030504040204" pitchFamily="34" charset="0"/>
                <a:ea typeface="Verdana" panose="020B0604030504040204" pitchFamily="34" charset="0"/>
              </a:rPr>
              <a:t>procentní výměry </a:t>
            </a:r>
            <a:r>
              <a:rPr lang="cs-CZ" sz="6400" dirty="0">
                <a:solidFill>
                  <a:srgbClr val="000000"/>
                </a:solidFill>
                <a:latin typeface="Verdana" panose="020B0604030504040204" pitchFamily="34" charset="0"/>
                <a:ea typeface="Verdana" panose="020B0604030504040204" pitchFamily="34" charset="0"/>
              </a:rPr>
              <a:t>důchodu </a:t>
            </a:r>
            <a:r>
              <a:rPr lang="cs-CZ" sz="6400" b="1" dirty="0">
                <a:latin typeface="Verdana" panose="020B0604030504040204" pitchFamily="34" charset="0"/>
                <a:ea typeface="Verdana" panose="020B0604030504040204" pitchFamily="34" charset="0"/>
              </a:rPr>
              <a:t>činí 40 % procentní výměry starobního nebo invalidního důchodu </a:t>
            </a:r>
            <a:r>
              <a:rPr lang="cs-CZ" sz="6400" dirty="0">
                <a:latin typeface="Verdana" panose="020B0604030504040204" pitchFamily="34" charset="0"/>
                <a:ea typeface="Verdana" panose="020B0604030504040204" pitchFamily="34" charset="0"/>
              </a:rPr>
              <a:t>pro III. stupeň invalidity, </a:t>
            </a:r>
            <a:r>
              <a:rPr lang="cs-CZ" sz="6400" dirty="0">
                <a:solidFill>
                  <a:srgbClr val="000000"/>
                </a:solidFill>
                <a:latin typeface="Verdana" panose="020B0604030504040204" pitchFamily="34" charset="0"/>
                <a:ea typeface="Verdana" panose="020B0604030504040204" pitchFamily="34" charset="0"/>
              </a:rPr>
              <a:t>na který měl nebo by měl nárok zemřelý v době smrti.</a:t>
            </a:r>
          </a:p>
          <a:p>
            <a:pPr algn="l">
              <a:spcBef>
                <a:spcPts val="0"/>
              </a:spcBef>
              <a:spcAft>
                <a:spcPts val="600"/>
              </a:spcAft>
              <a:buFont typeface="Wingdings" panose="05000000000000000000" pitchFamily="2" charset="2"/>
              <a:buChar char="Ø"/>
            </a:pPr>
            <a:r>
              <a:rPr 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doba vyplácení sirotčího důchodu</a:t>
            </a:r>
          </a:p>
          <a:p>
            <a:pPr algn="just">
              <a:lnSpc>
                <a:spcPct val="100000"/>
              </a:lnSpc>
              <a:spcBef>
                <a:spcPts val="0"/>
              </a:spcBef>
              <a:spcAft>
                <a:spcPts val="600"/>
              </a:spcAft>
              <a:buFont typeface="Wingdings" panose="05000000000000000000" pitchFamily="2" charset="2"/>
              <a:buChar char="v"/>
            </a:pPr>
            <a:r>
              <a:rPr lang="cs-CZ" sz="6400" dirty="0">
                <a:solidFill>
                  <a:srgbClr val="000000"/>
                </a:solidFill>
                <a:latin typeface="Verdana" panose="020B0604030504040204" pitchFamily="34" charset="0"/>
                <a:ea typeface="Verdana" panose="020B0604030504040204" pitchFamily="34" charset="0"/>
              </a:rPr>
              <a:t>nárok na sirotčí důchod náleží po celou dobu, po kterou je sirotek </a:t>
            </a:r>
            <a:r>
              <a:rPr lang="cs-CZ" sz="6400" u="sng" dirty="0">
                <a:solidFill>
                  <a:srgbClr val="000000"/>
                </a:solidFill>
                <a:latin typeface="Verdana" panose="020B0604030504040204" pitchFamily="34" charset="0"/>
                <a:ea typeface="Verdana" panose="020B0604030504040204" pitchFamily="34" charset="0"/>
              </a:rPr>
              <a:t>nezaopatřeným dítětem</a:t>
            </a:r>
            <a:r>
              <a:rPr lang="cs-CZ" sz="6400" dirty="0">
                <a:solidFill>
                  <a:srgbClr val="000000"/>
                </a:solidFill>
                <a:latin typeface="Verdana" panose="020B0604030504040204" pitchFamily="34" charset="0"/>
                <a:ea typeface="Verdana" panose="020B0604030504040204" pitchFamily="34" charset="0"/>
              </a:rPr>
              <a:t>. Za nezaopatřené dítě se pro účely zákona o důchodovém pojištění považuje dítě do skončení povinné školní docházky, a poté nejdéle do 26. roku věku; po skončení povinné školní docházky se do 18. roku věku považuje za nezaopatřené dítě také dítě, které je vedeno v evidenci úřadu práce jako uchazeč o zaměstnání a nemá nárok na podporu v nezaměstnanosti nebo podporu při rekvalifikaci.</a:t>
            </a:r>
          </a:p>
          <a:p>
            <a:pPr algn="l">
              <a:lnSpc>
                <a:spcPct val="100000"/>
              </a:lnSpc>
              <a:spcBef>
                <a:spcPts val="0"/>
              </a:spcBef>
              <a:spcAft>
                <a:spcPts val="600"/>
              </a:spcAft>
            </a:pPr>
            <a:endParaRPr lang="cs-CZ" sz="2600" dirty="0">
              <a:solidFill>
                <a:srgbClr val="000000"/>
              </a:solidFill>
              <a:latin typeface="Verdana" panose="020B0604030504040204" pitchFamily="34" charset="0"/>
              <a:ea typeface="Verdana" panose="020B0604030504040204" pitchFamily="34" charset="0"/>
            </a:endParaRPr>
          </a:p>
          <a:p>
            <a:endParaRPr lang="cs-CZ" dirty="0"/>
          </a:p>
        </p:txBody>
      </p:sp>
    </p:spTree>
    <p:extLst>
      <p:ext uri="{BB962C8B-B14F-4D97-AF65-F5344CB8AC3E}">
        <p14:creationId xmlns:p14="http://schemas.microsoft.com/office/powerpoint/2010/main" val="41622423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512329" y="284702"/>
            <a:ext cx="10701865" cy="6351768"/>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32500" lnSpcReduction="20000"/>
          </a:bodyPr>
          <a:lstStyle/>
          <a:p>
            <a:pPr algn="just">
              <a:lnSpc>
                <a:spcPct val="110000"/>
              </a:lnSpc>
              <a:spcBef>
                <a:spcPts val="0"/>
              </a:spcBef>
              <a:spcAft>
                <a:spcPts val="600"/>
              </a:spcAft>
              <a:buFont typeface="Wingdings" panose="05000000000000000000" pitchFamily="2" charset="2"/>
              <a:buChar char="Ø"/>
            </a:pPr>
            <a:r>
              <a:rPr lang="cs-CZ" sz="49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sirotčí důchod a dálkové nebo kombinované studium</a:t>
            </a:r>
          </a:p>
          <a:p>
            <a:pPr algn="just">
              <a:lnSpc>
                <a:spcPct val="110000"/>
              </a:lnSpc>
              <a:spcBef>
                <a:spcPts val="0"/>
              </a:spcBef>
              <a:spcAft>
                <a:spcPts val="600"/>
              </a:spcAft>
              <a:buFont typeface="Wingdings" panose="05000000000000000000" pitchFamily="2" charset="2"/>
              <a:buChar char="v"/>
            </a:pPr>
            <a:r>
              <a:rPr lang="cs-CZ" sz="4900" dirty="0">
                <a:solidFill>
                  <a:srgbClr val="000000"/>
                </a:solidFill>
                <a:latin typeface="Verdana" panose="020B0604030504040204" pitchFamily="34" charset="0"/>
                <a:ea typeface="Verdana" panose="020B0604030504040204" pitchFamily="34" charset="0"/>
              </a:rPr>
              <a:t>bude záležet na tom, jestli student během dálkového studia současně pracuje. Pokud ano, a pokud mu toto zaměstnání zakládá účast na nemocenském pojištění, pak mu nárok na sirotčí důchod zaniká. Jedná se především o práci na HPP (plný nebo i zkrácený úvazek), práce na DPP (dohoda o provedení práce), pokud je příjem vyšší než 10000 Kč měsíčně nebo práce na DPČ (dohoda o provedení práce), pokud je sjednaný příjem vyšší než 2500 Kč měsíčně.</a:t>
            </a:r>
          </a:p>
          <a:p>
            <a:pPr algn="just">
              <a:lnSpc>
                <a:spcPct val="120000"/>
              </a:lnSpc>
              <a:spcBef>
                <a:spcPts val="0"/>
              </a:spcBef>
              <a:spcAft>
                <a:spcPts val="600"/>
              </a:spcAft>
              <a:buFont typeface="Wingdings" panose="05000000000000000000" pitchFamily="2" charset="2"/>
              <a:buChar char="Ø"/>
            </a:pPr>
            <a:r>
              <a:rPr lang="cs-CZ" sz="49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sirotčí důchod a brigáda při studiu</a:t>
            </a:r>
          </a:p>
          <a:p>
            <a:pPr algn="just">
              <a:lnSpc>
                <a:spcPct val="120000"/>
              </a:lnSpc>
              <a:spcBef>
                <a:spcPts val="0"/>
              </a:spcBef>
              <a:spcAft>
                <a:spcPts val="600"/>
              </a:spcAft>
              <a:buFont typeface="Wingdings" panose="05000000000000000000" pitchFamily="2" charset="2"/>
              <a:buChar char="v"/>
            </a:pPr>
            <a:r>
              <a:rPr lang="cs-CZ" sz="4900" dirty="0">
                <a:solidFill>
                  <a:srgbClr val="000000"/>
                </a:solidFill>
                <a:latin typeface="Verdana" panose="020B0604030504040204" pitchFamily="34" charset="0"/>
                <a:ea typeface="Verdana" panose="020B0604030504040204" pitchFamily="34" charset="0"/>
              </a:rPr>
              <a:t>pokud student během studia chodí na nějakou brigádu (a nejedná se o dálkové nebo kombinované studium), pak by vykonávaní takové brigády (např. práce na DPP nebo DPČ) nemělo mít vliv na sirotčí důchod</a:t>
            </a:r>
          </a:p>
          <a:p>
            <a:pPr algn="just">
              <a:lnSpc>
                <a:spcPct val="120000"/>
              </a:lnSpc>
              <a:spcBef>
                <a:spcPts val="0"/>
              </a:spcBef>
              <a:spcAft>
                <a:spcPts val="600"/>
              </a:spcAft>
              <a:buFont typeface="Wingdings" panose="05000000000000000000" pitchFamily="2" charset="2"/>
              <a:buChar char="Ø"/>
            </a:pPr>
            <a:r>
              <a:rPr lang="cs-CZ" sz="49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sirotčí důchod a svatba</a:t>
            </a:r>
          </a:p>
          <a:p>
            <a:pPr algn="just">
              <a:lnSpc>
                <a:spcPct val="120000"/>
              </a:lnSpc>
              <a:spcBef>
                <a:spcPts val="0"/>
              </a:spcBef>
              <a:spcAft>
                <a:spcPts val="600"/>
              </a:spcAft>
              <a:buFont typeface="Wingdings" panose="05000000000000000000" pitchFamily="2" charset="2"/>
              <a:buChar char="v"/>
            </a:pPr>
            <a:r>
              <a:rPr lang="cs-CZ" sz="4900" dirty="0">
                <a:solidFill>
                  <a:srgbClr val="000000"/>
                </a:solidFill>
                <a:latin typeface="Verdana" panose="020B0604030504040204" pitchFamily="34" charset="0"/>
                <a:ea typeface="Verdana" panose="020B0604030504040204" pitchFamily="34" charset="0"/>
              </a:rPr>
              <a:t>v souvislosti se sirotčím důchodem a svatbou mohou nastat dvě situace:</a:t>
            </a:r>
          </a:p>
          <a:p>
            <a:pPr marL="539750" lvl="1" algn="just">
              <a:lnSpc>
                <a:spcPct val="120000"/>
              </a:lnSpc>
              <a:spcBef>
                <a:spcPts val="0"/>
              </a:spcBef>
              <a:spcAft>
                <a:spcPts val="600"/>
              </a:spcAft>
              <a:buFont typeface="Wingdings" panose="05000000000000000000" pitchFamily="2" charset="2"/>
              <a:buChar char="§"/>
            </a:pPr>
            <a:r>
              <a:rPr lang="cs-CZ" sz="4900" dirty="0">
                <a:solidFill>
                  <a:srgbClr val="000000"/>
                </a:solidFill>
                <a:latin typeface="Verdana" panose="020B0604030504040204" pitchFamily="34" charset="0"/>
                <a:ea typeface="Verdana" panose="020B0604030504040204" pitchFamily="34" charset="0"/>
              </a:rPr>
              <a:t>situace, kdy se pozůstalý rodič znovu ožení nebo vdá; v takovém případně nárok na sirotčí důchod nezaniká; dítě jej dostává i po svatbě svého rodiče; jedinou výjimkou by byla situace, kdyby si nový manžel/manželka dítě osvojili</a:t>
            </a:r>
          </a:p>
          <a:p>
            <a:pPr marL="539750" lvl="1" algn="just">
              <a:lnSpc>
                <a:spcPct val="120000"/>
              </a:lnSpc>
              <a:spcBef>
                <a:spcPts val="0"/>
              </a:spcBef>
              <a:spcAft>
                <a:spcPts val="600"/>
              </a:spcAft>
              <a:buFont typeface="Wingdings" panose="05000000000000000000" pitchFamily="2" charset="2"/>
              <a:buChar char="§"/>
            </a:pPr>
            <a:r>
              <a:rPr lang="cs-CZ" sz="4900" dirty="0">
                <a:solidFill>
                  <a:srgbClr val="000000"/>
                </a:solidFill>
                <a:latin typeface="Verdana" panose="020B0604030504040204" pitchFamily="34" charset="0"/>
                <a:ea typeface="Verdana" panose="020B0604030504040204" pitchFamily="34" charset="0"/>
              </a:rPr>
              <a:t>situace, když dítě (které je samo nezaopatřené, např. z důvodu studia), uzavře sňatek; pokud i po svatbě trvají důvody nezaopatřenosti (studium pokračuje), pak tato svatba na sirotčí důchod také nemá v</a:t>
            </a:r>
            <a:r>
              <a:rPr lang="cs-CZ" sz="6400" dirty="0">
                <a:solidFill>
                  <a:srgbClr val="000000"/>
                </a:solidFill>
                <a:ea typeface="DejaVu Sans"/>
              </a:rPr>
              <a:t>liv</a:t>
            </a:r>
          </a:p>
          <a:p>
            <a:pPr algn="just">
              <a:lnSpc>
                <a:spcPct val="110000"/>
              </a:lnSpc>
              <a:spcBef>
                <a:spcPts val="0"/>
              </a:spcBef>
              <a:spcAft>
                <a:spcPts val="600"/>
              </a:spcAft>
              <a:buFont typeface="Wingdings" panose="05000000000000000000" pitchFamily="2" charset="2"/>
              <a:buChar char="v"/>
            </a:pPr>
            <a:endParaRPr lang="cs-CZ" sz="1800" dirty="0">
              <a:solidFill>
                <a:srgbClr val="000000"/>
              </a:solidFill>
              <a:ea typeface="DejaVu Sans"/>
            </a:endParaRPr>
          </a:p>
          <a:p>
            <a:pPr algn="just">
              <a:lnSpc>
                <a:spcPct val="100000"/>
              </a:lnSpc>
              <a:spcBef>
                <a:spcPts val="0"/>
              </a:spcBef>
              <a:spcAft>
                <a:spcPts val="600"/>
              </a:spcAft>
              <a:buFont typeface="Wingdings" panose="05000000000000000000" pitchFamily="2" charset="2"/>
              <a:buChar char="v"/>
            </a:pPr>
            <a:endParaRPr lang="cs-CZ" sz="1800" dirty="0">
              <a:solidFill>
                <a:srgbClr val="000000"/>
              </a:solidFill>
              <a:ea typeface="DejaVu Sans"/>
            </a:endParaRPr>
          </a:p>
          <a:p>
            <a:pPr algn="just"/>
            <a:endParaRPr lang="cs-CZ" sz="1600" b="1" dirty="0">
              <a:solidFill>
                <a:srgbClr val="C00000"/>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57718330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195940"/>
            <a:ext cx="10607039" cy="1020117"/>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Kontrolní úkoly</a:t>
            </a:r>
            <a:endPar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461155"/>
            <a:ext cx="10701865" cy="5200903"/>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lgn="just"/>
            <a:r>
              <a:rPr lang="cs-CZ" sz="2000" dirty="0">
                <a:solidFill>
                  <a:srgbClr val="000000"/>
                </a:solidFill>
                <a:latin typeface="Verdana" panose="020B0604030504040204" pitchFamily="34" charset="0"/>
                <a:ea typeface="Verdana" panose="020B0604030504040204" pitchFamily="34" charset="0"/>
              </a:rPr>
              <a:t> </a:t>
            </a:r>
          </a:p>
          <a:p>
            <a:pPr algn="just">
              <a:lnSpc>
                <a:spcPct val="100000"/>
              </a:lnSpc>
              <a:spcBef>
                <a:spcPts val="0"/>
              </a:spcBef>
              <a:spcAft>
                <a:spcPts val="600"/>
              </a:spcAft>
              <a:buFont typeface="Wingdings" panose="05000000000000000000" pitchFamily="2" charset="2"/>
              <a:buChar char="Ø"/>
              <a:defRPr/>
            </a:pPr>
            <a:r>
              <a:rPr lang="cs-CZ" sz="16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Výše důchodu dle výpočtové formule roku 2021 (v Kč) </a:t>
            </a:r>
            <a:r>
              <a:rPr lang="cs-CZ" sz="1600" b="1" dirty="0">
                <a:solidFill>
                  <a:srgbClr val="FF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DOPLŇTE TABULKU !!!</a:t>
            </a:r>
          </a:p>
          <a:p>
            <a:pPr algn="just">
              <a:lnSpc>
                <a:spcPct val="100000"/>
              </a:lnSpc>
              <a:spcBef>
                <a:spcPts val="0"/>
              </a:spcBef>
              <a:spcAft>
                <a:spcPts val="600"/>
              </a:spcAft>
              <a:buFont typeface="Wingdings" panose="05000000000000000000" pitchFamily="2" charset="2"/>
              <a:buChar char="v"/>
              <a:defRPr/>
            </a:pPr>
            <a:r>
              <a:rPr lang="cs-CZ" sz="1600" dirty="0">
                <a:solidFill>
                  <a:srgbClr val="000000"/>
                </a:solidFill>
                <a:latin typeface="Verdana" panose="020B0604030504040204" pitchFamily="34" charset="0"/>
                <a:ea typeface="Verdana" panose="020B0604030504040204" pitchFamily="34" charset="0"/>
              </a:rPr>
              <a:t>v přiložené tabulce proveďte výpočet starobního důchodu dle legislativy roku 2021 v závislosti na různé výši osobního vyměřovacího základu a získané době pojištění </a:t>
            </a:r>
            <a:endParaRPr lang="cs-CZ" b="1" dirty="0">
              <a:solidFill>
                <a:srgbClr val="0070C0"/>
              </a:solidFill>
              <a:effectLst>
                <a:outerShdw blurRad="38100" dist="38100" dir="2700000" algn="tl">
                  <a:srgbClr val="000000">
                    <a:alpha val="43137"/>
                  </a:srgbClr>
                </a:outerShdw>
              </a:effectLst>
              <a:ea typeface="DejaVu Sans"/>
            </a:endParaRPr>
          </a:p>
        </p:txBody>
      </p:sp>
      <p:pic>
        <p:nvPicPr>
          <p:cNvPr id="3" name="Obrázek 2">
            <a:extLst>
              <a:ext uri="{FF2B5EF4-FFF2-40B4-BE49-F238E27FC236}">
                <a16:creationId xmlns:a16="http://schemas.microsoft.com/office/drawing/2014/main" id="{05DE3469-9A17-438B-824C-380F897604F7}"/>
              </a:ext>
            </a:extLst>
          </p:cNvPr>
          <p:cNvPicPr>
            <a:picLocks noChangeAspect="1"/>
          </p:cNvPicPr>
          <p:nvPr/>
        </p:nvPicPr>
        <p:blipFill>
          <a:blip r:embed="rId2"/>
          <a:stretch>
            <a:fillRect/>
          </a:stretch>
        </p:blipFill>
        <p:spPr>
          <a:xfrm>
            <a:off x="1596762" y="2792896"/>
            <a:ext cx="8998476" cy="3869162"/>
          </a:xfrm>
          <a:prstGeom prst="rect">
            <a:avLst/>
          </a:prstGeom>
        </p:spPr>
      </p:pic>
    </p:spTree>
    <p:extLst>
      <p:ext uri="{BB962C8B-B14F-4D97-AF65-F5344CB8AC3E}">
        <p14:creationId xmlns:p14="http://schemas.microsoft.com/office/powerpoint/2010/main" val="28776784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97823"/>
            <a:ext cx="10701865" cy="599620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lnSpcReduction="10000"/>
          </a:bodyPr>
          <a:lstStyle/>
          <a:p>
            <a:pPr algn="just">
              <a:lnSpc>
                <a:spcPct val="100000"/>
              </a:lnSpc>
              <a:spcBef>
                <a:spcPct val="0"/>
              </a:spcBef>
              <a:spcAft>
                <a:spcPts val="600"/>
              </a:spcAft>
              <a:buFont typeface="Wingdings" panose="05000000000000000000" pitchFamily="2" charset="2"/>
              <a:buChar char="v"/>
              <a:defRPr/>
            </a:pPr>
            <a:r>
              <a:rPr lang="cs-CZ" altLang="cs-CZ" sz="1600" dirty="0">
                <a:latin typeface="Verdana" panose="020B0604030504040204" pitchFamily="34" charset="0"/>
                <a:ea typeface="Verdana" panose="020B0604030504040204" pitchFamily="34" charset="0"/>
                <a:cs typeface="DejaVu Sans"/>
              </a:rPr>
              <a:t>mezi pojištěné patří zaměstnanci v pracovním poměru, příslušníci Policie ČR, Vězeňské služby ČR, členové družstva, OSVČ, zaměstnanci činní na základě dohody o provedení práce, soudci, členové zastupitelstev, členové vlády, prezident, dobrovolní pracovníci pečovatelské služby atd.</a:t>
            </a:r>
          </a:p>
          <a:p>
            <a:pPr algn="just">
              <a:lnSpc>
                <a:spcPct val="100000"/>
              </a:lnSpc>
              <a:spcBef>
                <a:spcPct val="0"/>
              </a:spcBef>
              <a:spcAft>
                <a:spcPts val="600"/>
              </a:spcAft>
              <a:buFont typeface="Wingdings" panose="05000000000000000000" pitchFamily="2" charset="2"/>
              <a:buChar char="v"/>
              <a:defRPr/>
            </a:pPr>
            <a:r>
              <a:rPr lang="cs-CZ" altLang="cs-CZ" sz="1600" dirty="0">
                <a:latin typeface="Verdana" panose="020B0604030504040204" pitchFamily="34" charset="0"/>
                <a:ea typeface="Verdana" panose="020B0604030504040204" pitchFamily="34" charset="0"/>
                <a:cs typeface="DejaVu Sans"/>
              </a:rPr>
              <a:t>také např. osoby evidované na ÚP, osoby se zdravotním postižením zařazené v teoretické a praktické přípravě, osoby pečující o dítě mladší 10 let závislé na pomoci jiné osoby  I. -IV. stupni, pečující o dítě mladší 4 let</a:t>
            </a:r>
          </a:p>
          <a:p>
            <a:pPr algn="just">
              <a:lnSpc>
                <a:spcPct val="100000"/>
              </a:lnSpc>
              <a:spcBef>
                <a:spcPct val="0"/>
              </a:spcBef>
              <a:spcAft>
                <a:spcPts val="600"/>
              </a:spcAft>
              <a:buFont typeface="Wingdings" panose="05000000000000000000" pitchFamily="2" charset="2"/>
              <a:buChar char="v"/>
              <a:defRPr/>
            </a:pPr>
            <a:r>
              <a:rPr lang="cs-CZ" altLang="cs-CZ" sz="1600" dirty="0">
                <a:latin typeface="Verdana" panose="020B0604030504040204" pitchFamily="34" charset="0"/>
                <a:ea typeface="Verdana" panose="020B0604030504040204" pitchFamily="34" charset="0"/>
                <a:cs typeface="DejaVu Sans"/>
              </a:rPr>
              <a:t>také osoby ve výkonu trestu odnětí svobody zařazené do práce, osoby konající vojenskou službu v ozbrojených silách </a:t>
            </a:r>
          </a:p>
          <a:p>
            <a:pPr algn="just">
              <a:lnSpc>
                <a:spcPct val="100000"/>
              </a:lnSpc>
              <a:spcBef>
                <a:spcPct val="0"/>
              </a:spcBef>
              <a:spcAft>
                <a:spcPts val="600"/>
              </a:spcAft>
              <a:buFont typeface="Wingdings" panose="05000000000000000000" pitchFamily="2" charset="2"/>
              <a:buChar char="v"/>
              <a:defRPr/>
            </a:pPr>
            <a:r>
              <a:rPr lang="cs-CZ" altLang="cs-CZ" sz="1600" dirty="0">
                <a:latin typeface="Verdana" panose="020B0604030504040204" pitchFamily="34" charset="0"/>
                <a:ea typeface="Verdana" panose="020B0604030504040204" pitchFamily="34" charset="0"/>
                <a:cs typeface="DejaVu Sans"/>
              </a:rPr>
              <a:t>osoby soustavně se připravující na budoucí povolání studiem na střední nebo vysoké škole v ČR, osoby vykonávající dlouhodobé dobrovolnické služby, osoby pobývající v cizině, pokud následovaly do místa vyslání k výkonu práce v zahraničí nebo k výkonu zahraniční služby svého manžela nebo registrovaného partnera, který je státním zaměstnancem podle zákona o státní službě nebo jiným zaměstnancem</a:t>
            </a:r>
          </a:p>
          <a:p>
            <a:pPr algn="just">
              <a:lnSpc>
                <a:spcPct val="100000"/>
              </a:lnSpc>
              <a:spcBef>
                <a:spcPct val="0"/>
              </a:spcBef>
              <a:spcAft>
                <a:spcPts val="600"/>
              </a:spcAft>
              <a:buFont typeface="Wingdings" panose="05000000000000000000" pitchFamily="2" charset="2"/>
              <a:buChar char="v"/>
              <a:defRPr/>
            </a:pPr>
            <a:r>
              <a:rPr lang="cs-CZ" altLang="cs-CZ" sz="1600" dirty="0">
                <a:latin typeface="Verdana" panose="020B0604030504040204" pitchFamily="34" charset="0"/>
                <a:ea typeface="Verdana" panose="020B0604030504040204" pitchFamily="34" charset="0"/>
                <a:cs typeface="DejaVu Sans"/>
              </a:rPr>
              <a:t>kompletní výčet osob výdělečně činných podléhajících povinné účasti na pojištění § 5 zákona č. 155/1995 Sb. o důchodovém pojištění</a:t>
            </a:r>
          </a:p>
          <a:p>
            <a:pPr algn="just">
              <a:lnSpc>
                <a:spcPct val="100000"/>
              </a:lnSpc>
              <a:spcBef>
                <a:spcPct val="0"/>
              </a:spcBef>
              <a:spcAft>
                <a:spcPts val="600"/>
              </a:spcAft>
              <a:buFont typeface="Wingdings" panose="05000000000000000000" pitchFamily="2" charset="2"/>
              <a:buChar char="Ø"/>
              <a:defRPr/>
            </a:pPr>
            <a:r>
              <a:rPr lang="cs-CZ" altLang="cs-CZ" sz="1600" b="1" dirty="0">
                <a:solidFill>
                  <a:srgbClr val="C00000"/>
                </a:solidFill>
                <a:effectLst>
                  <a:outerShdw blurRad="38100" dist="38100" dir="2700000" algn="tl">
                    <a:srgbClr val="FFFFFF"/>
                  </a:outerShdw>
                </a:effectLst>
                <a:latin typeface="Verdana" panose="020B0604030504040204" pitchFamily="34" charset="0"/>
                <a:ea typeface="Verdana" panose="020B0604030504040204" pitchFamily="34" charset="0"/>
                <a:cs typeface="DejaVu Sans"/>
              </a:rPr>
              <a:t>rozhodné období </a:t>
            </a:r>
            <a:r>
              <a:rPr lang="cs-CZ" altLang="cs-CZ" sz="1600" dirty="0">
                <a:latin typeface="Verdana" panose="020B0604030504040204" pitchFamily="34" charset="0"/>
                <a:ea typeface="Verdana" panose="020B0604030504040204" pitchFamily="34" charset="0"/>
                <a:cs typeface="Arial" panose="020B0604020202020204" pitchFamily="34" charset="0"/>
              </a:rPr>
              <a:t>► </a:t>
            </a:r>
            <a:r>
              <a:rPr lang="cs-CZ" altLang="cs-CZ" sz="1600" dirty="0">
                <a:latin typeface="Verdana" panose="020B0604030504040204" pitchFamily="34" charset="0"/>
                <a:ea typeface="Verdana" panose="020B0604030504040204" pitchFamily="34" charset="0"/>
              </a:rPr>
              <a:t>určené zákonem o důchodovém </a:t>
            </a:r>
            <a:r>
              <a:rPr lang="pl-PL" altLang="cs-CZ" sz="1600" dirty="0">
                <a:latin typeface="Verdana" panose="020B0604030504040204" pitchFamily="34" charset="0"/>
                <a:ea typeface="Verdana" panose="020B0604030504040204" pitchFamily="34" charset="0"/>
              </a:rPr>
              <a:t>pojištění, je období od roku 1986 do roku </a:t>
            </a:r>
            <a:r>
              <a:rPr lang="cs-CZ" altLang="cs-CZ" sz="1600" dirty="0">
                <a:latin typeface="Verdana" panose="020B0604030504040204" pitchFamily="34" charset="0"/>
                <a:ea typeface="Verdana" panose="020B0604030504040204" pitchFamily="34" charset="0"/>
              </a:rPr>
              <a:t>bezprostředně předcházejícího roku přiznání důchodu; všechny příjmy, z nichž bylo odvedeno pojistné na sociální zabezpečení</a:t>
            </a:r>
            <a:endParaRPr lang="cs-CZ" altLang="cs-CZ" sz="1600" b="1" dirty="0">
              <a:effectLst>
                <a:outerShdw blurRad="38100" dist="38100" dir="2700000" algn="tl">
                  <a:srgbClr val="FFFFFF"/>
                </a:outerShdw>
              </a:effectLst>
              <a:latin typeface="Verdana" panose="020B0604030504040204" pitchFamily="34" charset="0"/>
              <a:ea typeface="Verdana" panose="020B0604030504040204" pitchFamily="34" charset="0"/>
              <a:cs typeface="DejaVu Sans"/>
            </a:endParaRPr>
          </a:p>
          <a:p>
            <a:pPr algn="just">
              <a:lnSpc>
                <a:spcPct val="100000"/>
              </a:lnSpc>
              <a:spcBef>
                <a:spcPct val="0"/>
              </a:spcBef>
              <a:spcAft>
                <a:spcPts val="600"/>
              </a:spcAft>
              <a:buFont typeface="Wingdings" panose="05000000000000000000" pitchFamily="2" charset="2"/>
              <a:buChar char="v"/>
              <a:defRPr/>
            </a:pPr>
            <a:r>
              <a:rPr lang="cs-CZ" altLang="cs-CZ" sz="1600" dirty="0">
                <a:latin typeface="Verdana" panose="020B0604030504040204" pitchFamily="34" charset="0"/>
                <a:ea typeface="Verdana" panose="020B0604030504040204" pitchFamily="34" charset="0"/>
                <a:cs typeface="DejaVu Sans"/>
              </a:rPr>
              <a:t>časový úsek, v němž se zjišťuje výše osobního vyměřovacího základu</a:t>
            </a:r>
          </a:p>
          <a:p>
            <a:pPr algn="just">
              <a:lnSpc>
                <a:spcPct val="100000"/>
              </a:lnSpc>
              <a:spcBef>
                <a:spcPct val="0"/>
              </a:spcBef>
              <a:spcAft>
                <a:spcPts val="600"/>
              </a:spcAft>
              <a:buFont typeface="Wingdings" panose="05000000000000000000" pitchFamily="2" charset="2"/>
              <a:buChar char="v"/>
              <a:defRPr/>
            </a:pPr>
            <a:r>
              <a:rPr lang="cs-CZ" altLang="cs-CZ" sz="1600" dirty="0">
                <a:latin typeface="Verdana" panose="020B0604030504040204" pitchFamily="34" charset="0"/>
                <a:ea typeface="Verdana" panose="020B0604030504040204" pitchFamily="34" charset="0"/>
                <a:cs typeface="DejaVu Sans"/>
              </a:rPr>
              <a:t>začíná kalendářním rokem bezprostředně následujícím po roce, v němž pojištěnec dosáhl 18 let věku, končí až kalendářním rokem bezprostředně předcházejícím roku přiznání důchodu</a:t>
            </a:r>
          </a:p>
          <a:p>
            <a:pPr algn="just">
              <a:lnSpc>
                <a:spcPct val="100000"/>
              </a:lnSpc>
              <a:spcBef>
                <a:spcPct val="0"/>
              </a:spcBef>
              <a:spcAft>
                <a:spcPts val="600"/>
              </a:spcAft>
              <a:buFont typeface="Wingdings" panose="05000000000000000000" pitchFamily="2" charset="2"/>
              <a:buChar char="v"/>
              <a:defRPr/>
            </a:pPr>
            <a:r>
              <a:rPr lang="cs-CZ" altLang="cs-CZ" sz="1600" dirty="0">
                <a:latin typeface="Verdana" panose="020B0604030504040204" pitchFamily="34" charset="0"/>
                <a:ea typeface="Verdana" panose="020B0604030504040204" pitchFamily="34" charset="0"/>
                <a:cs typeface="DejaVu Sans"/>
              </a:rPr>
              <a:t>(do rozhodného období se nezahrnují roky před rokem 1986 – plná délka 30 let se tedy týká důchodů přiznaných až v roce 2016</a:t>
            </a:r>
          </a:p>
          <a:p>
            <a:endParaRPr lang="cs-CZ" dirty="0">
              <a:solidFill>
                <a:srgbClr val="C00000"/>
              </a:solidFill>
            </a:endParaRPr>
          </a:p>
        </p:txBody>
      </p:sp>
    </p:spTree>
    <p:extLst>
      <p:ext uri="{BB962C8B-B14F-4D97-AF65-F5344CB8AC3E}">
        <p14:creationId xmlns:p14="http://schemas.microsoft.com/office/powerpoint/2010/main" val="31004591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97822"/>
            <a:ext cx="10701865" cy="6172659"/>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85000" lnSpcReduction="10000"/>
          </a:bodyPr>
          <a:lstStyle/>
          <a:p>
            <a:pPr algn="just">
              <a:lnSpc>
                <a:spcPct val="100000"/>
              </a:lnSpc>
              <a:spcBef>
                <a:spcPct val="0"/>
              </a:spcBef>
              <a:spcAft>
                <a:spcPts val="600"/>
              </a:spcAft>
              <a:buFont typeface="Wingdings" panose="05000000000000000000" pitchFamily="2" charset="2"/>
              <a:buChar char="Ø"/>
              <a:defRPr/>
            </a:pPr>
            <a:r>
              <a:rPr lang="cs-CZ" altLang="cs-CZ" sz="1600" b="1" dirty="0">
                <a:solidFill>
                  <a:srgbClr val="C00000"/>
                </a:solidFill>
                <a:effectLst>
                  <a:outerShdw blurRad="38100" dist="38100" dir="2700000" algn="tl">
                    <a:srgbClr val="FFFFFF"/>
                  </a:outerShdw>
                </a:effectLst>
                <a:latin typeface="Verdana" panose="020B0604030504040204" pitchFamily="34" charset="0"/>
                <a:ea typeface="Verdana" panose="020B0604030504040204" pitchFamily="34" charset="0"/>
                <a:cs typeface="DejaVu Sans"/>
              </a:rPr>
              <a:t>výpočet důchodů</a:t>
            </a:r>
          </a:p>
          <a:p>
            <a:pPr algn="just">
              <a:lnSpc>
                <a:spcPct val="100000"/>
              </a:lnSpc>
              <a:spcBef>
                <a:spcPct val="0"/>
              </a:spcBef>
              <a:spcAft>
                <a:spcPts val="600"/>
              </a:spcAft>
              <a:buFont typeface="Wingdings" panose="05000000000000000000" pitchFamily="2" charset="2"/>
              <a:buChar char="v"/>
              <a:defRPr/>
            </a:pPr>
            <a:r>
              <a:rPr lang="cs-CZ" altLang="cs-CZ" sz="1900" b="1" dirty="0">
                <a:solidFill>
                  <a:srgbClr val="C00000"/>
                </a:solidFill>
                <a:latin typeface="Verdana" panose="020B0604030504040204" pitchFamily="34" charset="0"/>
                <a:ea typeface="Verdana" panose="020B0604030504040204" pitchFamily="34" charset="0"/>
                <a:cs typeface="DejaVu Sans"/>
              </a:rPr>
              <a:t>základní výměra</a:t>
            </a:r>
            <a:r>
              <a:rPr lang="cs-CZ" altLang="cs-CZ" sz="1900" b="1" dirty="0">
                <a:latin typeface="Verdana" panose="020B0604030504040204" pitchFamily="34" charset="0"/>
                <a:ea typeface="Verdana" panose="020B0604030504040204" pitchFamily="34" charset="0"/>
                <a:cs typeface="DejaVu Sans"/>
              </a:rPr>
              <a:t>: </a:t>
            </a:r>
            <a:r>
              <a:rPr lang="cs-CZ" altLang="cs-CZ" sz="1900" dirty="0">
                <a:latin typeface="Verdana" panose="020B0604030504040204" pitchFamily="34" charset="0"/>
                <a:ea typeface="Verdana" panose="020B0604030504040204" pitchFamily="34" charset="0"/>
                <a:cs typeface="DejaVu Sans"/>
              </a:rPr>
              <a:t>stanoví se procentní sazbou z průměrné mzdy, je stejná pro všechny důchody, upravuje ji každým rokem nová vyhláška (zhruba 10% průměrné mzdy ve společnosti) </a:t>
            </a:r>
            <a:r>
              <a:rPr lang="cs-CZ" altLang="cs-CZ" sz="1900" dirty="0">
                <a:latin typeface="Verdana" panose="020B0604030504040204" pitchFamily="34" charset="0"/>
                <a:ea typeface="Verdana" panose="020B0604030504040204" pitchFamily="34" charset="0"/>
                <a:cs typeface="Arial" panose="020B0604020202020204" pitchFamily="34" charset="0"/>
              </a:rPr>
              <a:t>► v roce 2020 je rovna </a:t>
            </a:r>
            <a:r>
              <a:rPr lang="cs-CZ" altLang="cs-CZ" sz="1900" b="1" dirty="0">
                <a:latin typeface="Verdana" panose="020B0604030504040204" pitchFamily="34" charset="0"/>
                <a:ea typeface="Verdana" panose="020B0604030504040204" pitchFamily="34" charset="0"/>
                <a:cs typeface="Arial" panose="020B0604020202020204" pitchFamily="34" charset="0"/>
              </a:rPr>
              <a:t>3550 Kč</a:t>
            </a:r>
            <a:r>
              <a:rPr lang="cs-CZ" altLang="cs-CZ" sz="1900" b="1" dirty="0">
                <a:latin typeface="Verdana" panose="020B0604030504040204" pitchFamily="34" charset="0"/>
                <a:ea typeface="Verdana" panose="020B0604030504040204" pitchFamily="34" charset="0"/>
                <a:cs typeface="DejaVu Sans"/>
              </a:rPr>
              <a:t>  </a:t>
            </a:r>
            <a:endParaRPr lang="cs-CZ" altLang="cs-CZ" sz="1900" b="1" dirty="0">
              <a:latin typeface="Verdana" panose="020B0604030504040204" pitchFamily="34" charset="0"/>
              <a:ea typeface="Verdana" panose="020B0604030504040204" pitchFamily="34" charset="0"/>
            </a:endParaRPr>
          </a:p>
          <a:p>
            <a:pPr algn="just">
              <a:lnSpc>
                <a:spcPct val="100000"/>
              </a:lnSpc>
              <a:spcBef>
                <a:spcPct val="0"/>
              </a:spcBef>
              <a:spcAft>
                <a:spcPts val="600"/>
              </a:spcAft>
              <a:buFont typeface="Wingdings" panose="05000000000000000000" pitchFamily="2" charset="2"/>
              <a:buChar char="v"/>
              <a:defRPr/>
            </a:pPr>
            <a:r>
              <a:rPr lang="cs-CZ" altLang="cs-CZ" sz="1900" b="1" dirty="0">
                <a:solidFill>
                  <a:srgbClr val="C00000"/>
                </a:solidFill>
                <a:latin typeface="Verdana" panose="020B0604030504040204" pitchFamily="34" charset="0"/>
                <a:ea typeface="Verdana" panose="020B0604030504040204" pitchFamily="34" charset="0"/>
              </a:rPr>
              <a:t>procentní výměra: </a:t>
            </a:r>
            <a:r>
              <a:rPr lang="cs-CZ" altLang="cs-CZ" sz="1900" dirty="0">
                <a:latin typeface="Verdana" panose="020B0604030504040204" pitchFamily="34" charset="0"/>
                <a:ea typeface="Verdana" panose="020B0604030504040204" pitchFamily="34" charset="0"/>
                <a:cs typeface="DejaVu Sans"/>
              </a:rPr>
              <a:t>stanoví se procentní sazbou z výpočtového základu (výše osobního vyměřovacího základu) a počtu let pojištění (tj. 1,5 % x počet let celkové doby pojištění); liší se podle druhu důchodu; čím vyšší doba pojištění a čím vyšší osobní vyměřovací základ, tím vyšší měsíční starobní důchod; může být snížena za dobu předčasnosti nebo zvýšena za dobu přesluhování  </a:t>
            </a:r>
          </a:p>
          <a:p>
            <a:pPr algn="just">
              <a:lnSpc>
                <a:spcPct val="100000"/>
              </a:lnSpc>
              <a:spcBef>
                <a:spcPct val="0"/>
              </a:spcBef>
              <a:spcAft>
                <a:spcPts val="600"/>
              </a:spcAft>
              <a:buFont typeface="Wingdings" panose="05000000000000000000" pitchFamily="2" charset="2"/>
              <a:buChar char="Ø"/>
              <a:defRPr/>
            </a:pPr>
            <a:r>
              <a:rPr lang="cs-CZ" altLang="cs-CZ" sz="1900" b="1" dirty="0">
                <a:solidFill>
                  <a:srgbClr val="C00000"/>
                </a:solidFill>
                <a:effectLst>
                  <a:outerShdw blurRad="38100" dist="38100" dir="2700000" algn="tl">
                    <a:srgbClr val="FFFFFF"/>
                  </a:outerShdw>
                </a:effectLst>
                <a:latin typeface="Verdana" panose="020B0604030504040204" pitchFamily="34" charset="0"/>
                <a:ea typeface="Verdana" panose="020B0604030504040204" pitchFamily="34" charset="0"/>
                <a:cs typeface="DejaVu Sans"/>
              </a:rPr>
              <a:t>osobní vyměřovací základ</a:t>
            </a:r>
          </a:p>
          <a:p>
            <a:pPr algn="just">
              <a:lnSpc>
                <a:spcPct val="100000"/>
              </a:lnSpc>
              <a:spcBef>
                <a:spcPct val="0"/>
              </a:spcBef>
              <a:spcAft>
                <a:spcPts val="600"/>
              </a:spcAft>
              <a:buFont typeface="Wingdings" panose="05000000000000000000" pitchFamily="2" charset="2"/>
              <a:buChar char="v"/>
              <a:defRPr/>
            </a:pPr>
            <a:r>
              <a:rPr lang="cs-CZ" altLang="cs-CZ" sz="1900" dirty="0">
                <a:latin typeface="Verdana" panose="020B0604030504040204" pitchFamily="34" charset="0"/>
                <a:ea typeface="Verdana" panose="020B0604030504040204" pitchFamily="34" charset="0"/>
                <a:cs typeface="DejaVu Sans"/>
              </a:rPr>
              <a:t>je zjednodušeně řečeno průměrná měsíční mzda v současné hodnotě, přičemž dřívější příjmy se přepočítávají na současnou úroveň pomocí koeficientů</a:t>
            </a:r>
          </a:p>
          <a:p>
            <a:pPr algn="just">
              <a:lnSpc>
                <a:spcPct val="100000"/>
              </a:lnSpc>
              <a:spcBef>
                <a:spcPct val="0"/>
              </a:spcBef>
              <a:spcAft>
                <a:spcPts val="600"/>
              </a:spcAft>
              <a:buFont typeface="Wingdings" panose="05000000000000000000" pitchFamily="2" charset="2"/>
              <a:buChar char="v"/>
              <a:defRPr/>
            </a:pPr>
            <a:r>
              <a:rPr lang="cs-CZ" altLang="cs-CZ" sz="1900" dirty="0">
                <a:latin typeface="Verdana" panose="020B0604030504040204" pitchFamily="34" charset="0"/>
                <a:ea typeface="Verdana" panose="020B0604030504040204" pitchFamily="34" charset="0"/>
                <a:cs typeface="DejaVu Sans"/>
              </a:rPr>
              <a:t>OVZ představuje průměrný měsíční příjem, kterého osoba dosáhla v rozhodném období a stanoví se tak, že se stanovený koeficient nárůstu vyměřovacího základu vynásobí zlomkem, v jehož čitateli je roční úhrn vyměřovacích základů dosažených v rozhodném období a ve jmenovateli je součet všech kalendářních dnů rozhodného období. Jsou-li v rozhodném období vyloučené doby, snižuje se o ně počet kalendářních dnů připadajících do rozhodného období  </a:t>
            </a:r>
          </a:p>
          <a:p>
            <a:pPr algn="just">
              <a:lnSpc>
                <a:spcPct val="100000"/>
              </a:lnSpc>
              <a:spcBef>
                <a:spcPct val="0"/>
              </a:spcBef>
              <a:spcAft>
                <a:spcPts val="600"/>
              </a:spcAft>
              <a:buFont typeface="Wingdings" panose="05000000000000000000" pitchFamily="2" charset="2"/>
              <a:buChar char="v"/>
              <a:defRPr/>
            </a:pPr>
            <a:r>
              <a:rPr lang="cs-CZ" altLang="cs-CZ" sz="1900" dirty="0">
                <a:latin typeface="Verdana" panose="020B0604030504040204" pitchFamily="34" charset="0"/>
                <a:ea typeface="Verdana" panose="020B0604030504040204" pitchFamily="34" charset="0"/>
              </a:rPr>
              <a:t>při výpočtu starobního důchodu v roce 2021 se osobní vyměřovací základ bude počítat z příjmů, ze kterých bylo zaplaceno sociální pojištění, v letech 1986 až 2020; výši osobního vyměřovacího základu tedy ovlivní příjmy za posledních 34 let</a:t>
            </a:r>
          </a:p>
          <a:p>
            <a:pPr algn="just">
              <a:lnSpc>
                <a:spcPct val="100000"/>
              </a:lnSpc>
              <a:spcBef>
                <a:spcPct val="0"/>
              </a:spcBef>
              <a:spcAft>
                <a:spcPts val="600"/>
              </a:spcAft>
              <a:buFont typeface="Wingdings" panose="05000000000000000000" pitchFamily="2" charset="2"/>
              <a:buChar char="Ø"/>
              <a:defRPr/>
            </a:pPr>
            <a:r>
              <a:rPr lang="cs-CZ" sz="1900" b="1" dirty="0">
                <a:solidFill>
                  <a:srgbClr val="C00000"/>
                </a:solidFill>
                <a:effectLst>
                  <a:outerShdw blurRad="38100" dist="38100" dir="2700000" algn="tl">
                    <a:srgbClr val="FFFFFF"/>
                  </a:outerShdw>
                </a:effectLst>
                <a:latin typeface="Verdana" panose="020B0604030504040204" pitchFamily="34" charset="0"/>
                <a:ea typeface="Verdana" panose="020B0604030504040204" pitchFamily="34" charset="0"/>
              </a:rPr>
              <a:t>výpočtový (roční vyměřovací) základ</a:t>
            </a:r>
          </a:p>
          <a:p>
            <a:pPr algn="just">
              <a:lnSpc>
                <a:spcPct val="100000"/>
              </a:lnSpc>
              <a:spcBef>
                <a:spcPct val="0"/>
              </a:spcBef>
              <a:spcAft>
                <a:spcPts val="600"/>
              </a:spcAft>
              <a:buFont typeface="Wingdings" panose="05000000000000000000" pitchFamily="2" charset="2"/>
              <a:buChar char="v"/>
              <a:defRPr/>
            </a:pPr>
            <a:r>
              <a:rPr lang="cs-CZ" sz="1900" dirty="0">
                <a:latin typeface="Verdana" panose="020B0604030504040204" pitchFamily="34" charset="0"/>
                <a:ea typeface="Verdana" panose="020B0604030504040204" pitchFamily="34" charset="0"/>
              </a:rPr>
              <a:t>určí se redukcí osobního vyměřovacího základu, což je měsíční průměr úhrnu ročních vyměřovacích základů pojištěnce za rozhodné období; za roční vyměřovací základ pojištěnce se považuje úhrn vyměřovacích základů (zjednodušeně řečeno výdělků) za jednotlivý kalendářní rok rozhodného období vynásobený koeficientem nárůstu všeobecného vyměřovacího základu</a:t>
            </a:r>
          </a:p>
          <a:p>
            <a:endParaRPr lang="cs-CZ" dirty="0">
              <a:solidFill>
                <a:srgbClr val="C00000"/>
              </a:solidFill>
            </a:endParaRPr>
          </a:p>
        </p:txBody>
      </p:sp>
    </p:spTree>
    <p:extLst>
      <p:ext uri="{BB962C8B-B14F-4D97-AF65-F5344CB8AC3E}">
        <p14:creationId xmlns:p14="http://schemas.microsoft.com/office/powerpoint/2010/main" val="35914276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69682"/>
            <a:ext cx="10701865" cy="6523349"/>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algn="just">
              <a:lnSpc>
                <a:spcPct val="120000"/>
              </a:lnSpc>
              <a:spcBef>
                <a:spcPts val="0"/>
              </a:spcBef>
              <a:spcAft>
                <a:spcPts val="600"/>
              </a:spcAft>
              <a:buFont typeface="Wingdings" panose="05000000000000000000" pitchFamily="2" charset="2"/>
              <a:buChar char="Ø"/>
              <a:defRPr/>
            </a:pPr>
            <a:r>
              <a:rPr 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redukce osobního vyměřovacího základu (redukční hranice) </a:t>
            </a:r>
          </a:p>
          <a:p>
            <a:pPr algn="just">
              <a:lnSpc>
                <a:spcPct val="120000"/>
              </a:lnSpc>
              <a:spcBef>
                <a:spcPts val="0"/>
              </a:spcBef>
              <a:spcAft>
                <a:spcPts val="600"/>
              </a:spcAft>
              <a:buFont typeface="Wingdings" panose="05000000000000000000" pitchFamily="2" charset="2"/>
              <a:buChar char="v"/>
              <a:defRPr/>
            </a:pPr>
            <a:r>
              <a:rPr lang="cs-CZ" sz="6400" dirty="0">
                <a:latin typeface="Verdana" panose="020B0604030504040204" pitchFamily="34" charset="0"/>
                <a:ea typeface="Verdana" panose="020B0604030504040204" pitchFamily="34" charset="0"/>
              </a:rPr>
              <a:t>redukční částky pro výpočet důchodu v roce 2021 jsou stanoveny takto:</a:t>
            </a:r>
          </a:p>
          <a:p>
            <a:pPr>
              <a:lnSpc>
                <a:spcPct val="120000"/>
              </a:lnSpc>
              <a:spcBef>
                <a:spcPts val="0"/>
              </a:spcBef>
              <a:spcAft>
                <a:spcPts val="600"/>
              </a:spcAft>
              <a:defRPr/>
            </a:pPr>
            <a:r>
              <a:rPr 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do 15 595 Kč  - zápočet plně</a:t>
            </a:r>
          </a:p>
          <a:p>
            <a:pPr>
              <a:lnSpc>
                <a:spcPct val="120000"/>
              </a:lnSpc>
              <a:spcBef>
                <a:spcPts val="0"/>
              </a:spcBef>
              <a:spcAft>
                <a:spcPts val="600"/>
              </a:spcAft>
              <a:defRPr/>
            </a:pPr>
            <a:r>
              <a:rPr 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nad 15 595 Kč do  141 764 Kč - zápočet 26 %</a:t>
            </a:r>
          </a:p>
          <a:p>
            <a:pPr>
              <a:lnSpc>
                <a:spcPct val="120000"/>
              </a:lnSpc>
              <a:spcBef>
                <a:spcPts val="0"/>
              </a:spcBef>
              <a:spcAft>
                <a:spcPts val="600"/>
              </a:spcAft>
              <a:defRPr/>
            </a:pPr>
            <a:r>
              <a:rPr 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nad 141 764 - nepřihlíží se</a:t>
            </a:r>
          </a:p>
          <a:p>
            <a:pPr algn="just">
              <a:lnSpc>
                <a:spcPct val="120000"/>
              </a:lnSpc>
              <a:spcBef>
                <a:spcPts val="0"/>
              </a:spcBef>
              <a:spcAft>
                <a:spcPts val="600"/>
              </a:spcAft>
              <a:buFont typeface="Wingdings" panose="05000000000000000000" pitchFamily="2" charset="2"/>
              <a:buChar char="Ø"/>
              <a:defRPr/>
            </a:pPr>
            <a:r>
              <a:rPr 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vyloučené doby - nezpůsobí snížení průměru příjmů pro výpočet důchodu!!!</a:t>
            </a:r>
          </a:p>
          <a:p>
            <a:pPr algn="just">
              <a:lnSpc>
                <a:spcPct val="120000"/>
              </a:lnSpc>
              <a:spcBef>
                <a:spcPts val="0"/>
              </a:spcBef>
              <a:spcAft>
                <a:spcPts val="600"/>
              </a:spcAft>
              <a:buFont typeface="Wingdings" panose="05000000000000000000" pitchFamily="2" charset="2"/>
              <a:buChar char="v"/>
              <a:defRPr/>
            </a:pPr>
            <a:r>
              <a:rPr lang="cs-CZ" sz="6400" u="sng" dirty="0">
                <a:latin typeface="Verdana" panose="020B0604030504040204" pitchFamily="34" charset="0"/>
                <a:ea typeface="Verdana" panose="020B0604030504040204" pitchFamily="34" charset="0"/>
              </a:rPr>
              <a:t>při stanovení vyměřovacího základu se vylučují z rozhodného období </a:t>
            </a:r>
            <a:r>
              <a:rPr lang="cs-CZ" sz="6400" dirty="0">
                <a:latin typeface="Verdana" panose="020B0604030504040204" pitchFamily="34" charset="0"/>
                <a:ea typeface="Verdana" panose="020B0604030504040204" pitchFamily="34" charset="0"/>
              </a:rPr>
              <a:t>► nedojde tak k rozmělnění (snížení) průměru výdělků (vyměřovacího základu) pro výpočet důchodu - doba pobírání dávek nemocenského pojištění nahrazující příjem z výdělečné činnosti, doba pobírání invalidního důchodu pro invaliditu třetího stupně, účasti na pojištění osob pečujících o děti do 4 let věku nebo o osoby závislé na pomoci jiné fyzické osoby ve stupni II až IV atd.</a:t>
            </a:r>
          </a:p>
          <a:p>
            <a:pPr algn="just">
              <a:lnSpc>
                <a:spcPct val="120000"/>
              </a:lnSpc>
              <a:spcBef>
                <a:spcPts val="0"/>
              </a:spcBef>
              <a:spcAft>
                <a:spcPts val="600"/>
              </a:spcAft>
              <a:buFont typeface="Wingdings" panose="05000000000000000000" pitchFamily="2" charset="2"/>
              <a:buChar char="v"/>
              <a:defRPr/>
            </a:pPr>
            <a:r>
              <a:rPr lang="cs-CZ" altLang="cs-CZ" sz="6400" dirty="0">
                <a:latin typeface="Verdana" panose="020B0604030504040204" pitchFamily="34" charset="0"/>
                <a:ea typeface="Verdana" panose="020B0604030504040204" pitchFamily="34" charset="0"/>
              </a:rPr>
              <a:t>společným znakem vyloučených dob je to, že jde v jistém ohledu o sociální události, v jejichž průběhu nebývá dosahováno příjmů započitatelných do vyměřovacího základu pro odvod pojistného na sociální zabezpečení.</a:t>
            </a:r>
          </a:p>
          <a:p>
            <a:pPr algn="just">
              <a:lnSpc>
                <a:spcPct val="120000"/>
              </a:lnSpc>
              <a:spcBef>
                <a:spcPts val="0"/>
              </a:spcBef>
              <a:spcAft>
                <a:spcPts val="600"/>
              </a:spcAft>
              <a:buFont typeface="Wingdings" panose="05000000000000000000" pitchFamily="2" charset="2"/>
              <a:buChar char="Ø"/>
              <a:defRPr/>
            </a:pPr>
            <a:r>
              <a:rPr lang="cs-CZ" alt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náhradní doba pojištění</a:t>
            </a:r>
          </a:p>
          <a:p>
            <a:pPr algn="just">
              <a:lnSpc>
                <a:spcPct val="100000"/>
              </a:lnSpc>
              <a:spcBef>
                <a:spcPct val="0"/>
              </a:spcBef>
              <a:spcAft>
                <a:spcPts val="600"/>
              </a:spcAft>
              <a:buFont typeface="Wingdings" panose="05000000000000000000" pitchFamily="2" charset="2"/>
              <a:buChar char="v"/>
              <a:defRPr/>
            </a:pPr>
            <a:r>
              <a:rPr lang="cs-CZ" altLang="cs-CZ" sz="6400" dirty="0">
                <a:latin typeface="Verdana" panose="020B0604030504040204" pitchFamily="34" charset="0"/>
                <a:ea typeface="Verdana" panose="020B0604030504040204" pitchFamily="34" charset="0"/>
                <a:cs typeface="DejaVu Sans"/>
              </a:rPr>
              <a:t>období, kdy z vážných, společensky uznávaných důvodů není vykonávána výdělečná činnost a přesto je tato doba hodnocena (byť často v kráceném rozsahu) jako doba, za níž bylo pojistné uhrazeno. </a:t>
            </a:r>
          </a:p>
          <a:p>
            <a:pPr algn="just">
              <a:lnSpc>
                <a:spcPct val="100000"/>
              </a:lnSpc>
              <a:spcBef>
                <a:spcPct val="0"/>
              </a:spcBef>
              <a:spcAft>
                <a:spcPts val="600"/>
              </a:spcAft>
              <a:buFont typeface="Wingdings" panose="05000000000000000000" pitchFamily="2" charset="2"/>
              <a:buChar char="v"/>
              <a:defRPr/>
            </a:pPr>
            <a:r>
              <a:rPr lang="cs-CZ" altLang="cs-CZ" sz="6400" dirty="0">
                <a:latin typeface="Verdana" panose="020B0604030504040204" pitchFamily="34" charset="0"/>
                <a:ea typeface="Verdana" panose="020B0604030504040204" pitchFamily="34" charset="0"/>
              </a:rPr>
              <a:t>jedná se např. o dobu vedení v evidenci Úřadu Práce České republiky (doba vedení v této evidenci, po kterou nebyly vypláceny dávky v nezaměstnanosti, se hodnotí v rozsahu nejvýše tří roků zjišťovaných zpětně ode dne vzniku nároku na důchod; přitom dobu evidence před 55. rokem věku pojištěnce do ní lze započítat jen v rozsahu jednoho roku), o dobu studia do 31. 12. 2009, pobírání invalidního důchodu pro invaliditu třetího stupně či péče o dítě/osobu závislou. </a:t>
            </a:r>
          </a:p>
          <a:p>
            <a:pPr algn="just">
              <a:lnSpc>
                <a:spcPct val="100000"/>
              </a:lnSpc>
              <a:spcBef>
                <a:spcPct val="0"/>
              </a:spcBef>
              <a:spcAft>
                <a:spcPts val="600"/>
              </a:spcAft>
              <a:buFont typeface="Wingdings" panose="05000000000000000000" pitchFamily="2" charset="2"/>
              <a:buChar char="v"/>
              <a:defRPr/>
            </a:pPr>
            <a:r>
              <a:rPr lang="cs-CZ" altLang="cs-CZ" sz="6400" dirty="0">
                <a:latin typeface="Verdana" panose="020B0604030504040204" pitchFamily="34" charset="0"/>
                <a:ea typeface="Verdana" panose="020B0604030504040204" pitchFamily="34" charset="0"/>
              </a:rPr>
              <a:t>období, ve kterém s</a:t>
            </a:r>
            <a:r>
              <a:rPr lang="cs-CZ" altLang="cs-CZ" sz="6400" dirty="0">
                <a:latin typeface="Verdana" panose="020B0604030504040204" pitchFamily="34" charset="0"/>
                <a:ea typeface="Verdana" panose="020B0604030504040204" pitchFamily="34" charset="0"/>
                <a:cs typeface="DejaVu Sans"/>
              </a:rPr>
              <a:t>e neodvádí žádné pojistné, přesto se tyto doby za určitých podmínek započítávají do potřebných let pojištění pro důchod</a:t>
            </a:r>
          </a:p>
          <a:p>
            <a:pPr algn="just">
              <a:lnSpc>
                <a:spcPct val="120000"/>
              </a:lnSpc>
              <a:spcBef>
                <a:spcPts val="0"/>
              </a:spcBef>
              <a:spcAft>
                <a:spcPts val="600"/>
              </a:spcAft>
              <a:buFont typeface="Wingdings" panose="05000000000000000000" pitchFamily="2" charset="2"/>
              <a:buChar char="v"/>
              <a:defRPr/>
            </a:pPr>
            <a:endParaRPr lang="cs-CZ" sz="1600" dirty="0">
              <a:latin typeface="Verdana" panose="020B0604030504040204" pitchFamily="34" charset="0"/>
              <a:ea typeface="Verdana" panose="020B0604030504040204" pitchFamily="34" charset="0"/>
            </a:endParaRPr>
          </a:p>
          <a:p>
            <a:endParaRPr lang="cs-CZ" dirty="0">
              <a:solidFill>
                <a:srgbClr val="C00000"/>
              </a:solidFill>
            </a:endParaRPr>
          </a:p>
        </p:txBody>
      </p:sp>
    </p:spTree>
    <p:extLst>
      <p:ext uri="{BB962C8B-B14F-4D97-AF65-F5344CB8AC3E}">
        <p14:creationId xmlns:p14="http://schemas.microsoft.com/office/powerpoint/2010/main" val="29156785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257387"/>
            <a:ext cx="10607039" cy="1070186"/>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Příjmy v systému důchodového pojištění</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449806"/>
            <a:ext cx="10701865" cy="5305926"/>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lgn="just">
              <a:lnSpc>
                <a:spcPct val="100000"/>
              </a:lnSpc>
              <a:spcBef>
                <a:spcPts val="0"/>
              </a:spcBef>
              <a:spcAft>
                <a:spcPts val="600"/>
              </a:spcAft>
              <a:buFont typeface="Wingdings" panose="05000000000000000000" pitchFamily="2" charset="2"/>
              <a:buChar char="Ø"/>
              <a:defRPr/>
            </a:pPr>
            <a:r>
              <a:rPr lang="cs-CZ" sz="16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tok finančních prostředků do systému</a:t>
            </a:r>
          </a:p>
          <a:p>
            <a:pPr algn="just">
              <a:lnSpc>
                <a:spcPct val="100000"/>
              </a:lnSpc>
              <a:spcBef>
                <a:spcPts val="0"/>
              </a:spcBef>
              <a:spcAft>
                <a:spcPts val="600"/>
              </a:spcAft>
              <a:buFont typeface="Wingdings" panose="05000000000000000000" pitchFamily="2" charset="2"/>
              <a:buChar char="v"/>
              <a:defRPr/>
            </a:pPr>
            <a:r>
              <a:rPr lang="cs-CZ" sz="1600" dirty="0">
                <a:latin typeface="Verdana" panose="020B0604030504040204" pitchFamily="34" charset="0"/>
                <a:ea typeface="Verdana" panose="020B0604030504040204" pitchFamily="34" charset="0"/>
              </a:rPr>
              <a:t>daně</a:t>
            </a:r>
          </a:p>
          <a:p>
            <a:pPr algn="just">
              <a:lnSpc>
                <a:spcPct val="100000"/>
              </a:lnSpc>
              <a:spcBef>
                <a:spcPts val="0"/>
              </a:spcBef>
              <a:spcAft>
                <a:spcPts val="600"/>
              </a:spcAft>
              <a:buFont typeface="Wingdings" panose="05000000000000000000" pitchFamily="2" charset="2"/>
              <a:buChar char="v"/>
              <a:defRPr/>
            </a:pPr>
            <a:r>
              <a:rPr lang="cs-CZ" sz="1600" dirty="0">
                <a:latin typeface="Verdana" panose="020B0604030504040204" pitchFamily="34" charset="0"/>
                <a:ea typeface="Verdana" panose="020B0604030504040204" pitchFamily="34" charset="0"/>
              </a:rPr>
              <a:t>příspěvky zaměstnanců a zaměstnavatelů na důchodové pojištění</a:t>
            </a:r>
          </a:p>
          <a:p>
            <a:pPr algn="just">
              <a:lnSpc>
                <a:spcPct val="100000"/>
              </a:lnSpc>
              <a:spcBef>
                <a:spcPts val="0"/>
              </a:spcBef>
              <a:spcAft>
                <a:spcPts val="600"/>
              </a:spcAft>
              <a:buFont typeface="Wingdings" panose="05000000000000000000" pitchFamily="2" charset="2"/>
              <a:buChar char="Ø"/>
              <a:defRPr/>
            </a:pPr>
            <a:r>
              <a:rPr lang="cs-CZ" sz="16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shromažďování finančních prostředků v systému</a:t>
            </a:r>
          </a:p>
          <a:p>
            <a:pPr algn="just">
              <a:lnSpc>
                <a:spcPct val="100000"/>
              </a:lnSpc>
              <a:spcBef>
                <a:spcPts val="0"/>
              </a:spcBef>
              <a:spcAft>
                <a:spcPts val="600"/>
              </a:spcAft>
              <a:buFont typeface="Wingdings" panose="05000000000000000000" pitchFamily="2" charset="2"/>
              <a:buChar char="v"/>
              <a:defRPr/>
            </a:pPr>
            <a:r>
              <a:rPr lang="cs-CZ" sz="1600" dirty="0">
                <a:latin typeface="Verdana" panose="020B0604030504040204" pitchFamily="34" charset="0"/>
                <a:ea typeface="Verdana" panose="020B0604030504040204" pitchFamily="34" charset="0"/>
              </a:rPr>
              <a:t>státní rozpočet – účetně jsou prostředky součástí rozpočtu, ale sledují se odděleně a použity mohou být jen na financování důchodů - zvláštní účet, který je součástí státního rozpočtu – jedna z variant (v ČR)</a:t>
            </a:r>
          </a:p>
          <a:p>
            <a:pPr algn="just">
              <a:lnSpc>
                <a:spcPct val="100000"/>
              </a:lnSpc>
              <a:spcBef>
                <a:spcPts val="0"/>
              </a:spcBef>
              <a:spcAft>
                <a:spcPts val="600"/>
              </a:spcAft>
              <a:buFont typeface="Wingdings" panose="05000000000000000000" pitchFamily="2" charset="2"/>
              <a:buChar char="v"/>
              <a:defRPr/>
            </a:pPr>
            <a:r>
              <a:rPr lang="cs-CZ" sz="1600" dirty="0">
                <a:latin typeface="Verdana" panose="020B0604030504040204" pitchFamily="34" charset="0"/>
                <a:ea typeface="Verdana" panose="020B0604030504040204" pitchFamily="34" charset="0"/>
              </a:rPr>
              <a:t>zvláštní fond oddělený od státního rozpočtu – jedna z variant (ne v ČR)</a:t>
            </a:r>
          </a:p>
          <a:p>
            <a:pPr algn="just">
              <a:lnSpc>
                <a:spcPct val="100000"/>
              </a:lnSpc>
              <a:spcBef>
                <a:spcPts val="0"/>
              </a:spcBef>
              <a:spcAft>
                <a:spcPts val="600"/>
              </a:spcAft>
              <a:buFont typeface="Wingdings" panose="05000000000000000000" pitchFamily="2" charset="2"/>
              <a:buChar char="Ø"/>
              <a:defRPr/>
            </a:pPr>
            <a:r>
              <a:rPr lang="cs-CZ" sz="16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mechanismus financování důchodů</a:t>
            </a:r>
          </a:p>
          <a:p>
            <a:pPr algn="just">
              <a:lnSpc>
                <a:spcPct val="100000"/>
              </a:lnSpc>
              <a:spcBef>
                <a:spcPts val="0"/>
              </a:spcBef>
              <a:spcAft>
                <a:spcPts val="600"/>
              </a:spcAft>
              <a:buFont typeface="Wingdings" panose="05000000000000000000" pitchFamily="2" charset="2"/>
              <a:buChar char="v"/>
              <a:defRPr/>
            </a:pPr>
            <a:r>
              <a:rPr lang="cs-CZ" sz="1600" u="sng" dirty="0">
                <a:latin typeface="Verdana" panose="020B0604030504040204" pitchFamily="34" charset="0"/>
                <a:ea typeface="Verdana" panose="020B0604030504040204" pitchFamily="34" charset="0"/>
              </a:rPr>
              <a:t>průběžné („</a:t>
            </a:r>
            <a:r>
              <a:rPr lang="cs-CZ" sz="1600" u="sng" dirty="0" err="1">
                <a:latin typeface="Verdana" panose="020B0604030504040204" pitchFamily="34" charset="0"/>
                <a:ea typeface="Verdana" panose="020B0604030504040204" pitchFamily="34" charset="0"/>
              </a:rPr>
              <a:t>pay</a:t>
            </a:r>
            <a:r>
              <a:rPr lang="cs-CZ" sz="1600" u="sng" dirty="0">
                <a:latin typeface="Verdana" panose="020B0604030504040204" pitchFamily="34" charset="0"/>
                <a:ea typeface="Verdana" panose="020B0604030504040204" pitchFamily="34" charset="0"/>
              </a:rPr>
              <a:t> as </a:t>
            </a:r>
            <a:r>
              <a:rPr lang="cs-CZ" sz="1600" u="sng" dirty="0" err="1">
                <a:latin typeface="Verdana" panose="020B0604030504040204" pitchFamily="34" charset="0"/>
                <a:ea typeface="Verdana" panose="020B0604030504040204" pitchFamily="34" charset="0"/>
              </a:rPr>
              <a:t>you</a:t>
            </a:r>
            <a:r>
              <a:rPr lang="cs-CZ" sz="1600" u="sng" dirty="0">
                <a:latin typeface="Verdana" panose="020B0604030504040204" pitchFamily="34" charset="0"/>
                <a:ea typeface="Verdana" panose="020B0604030504040204" pitchFamily="34" charset="0"/>
              </a:rPr>
              <a:t> go“)</a:t>
            </a:r>
            <a:r>
              <a:rPr lang="cs-CZ" sz="1600" dirty="0">
                <a:latin typeface="Verdana" panose="020B0604030504040204" pitchFamily="34" charset="0"/>
                <a:ea typeface="Verdana" panose="020B0604030504040204" pitchFamily="34" charset="0"/>
              </a:rPr>
              <a:t> – stávající výdělečně činí odvádějí příspěvky, které jsou formou dávek vyplaceny stávajícím důchodcům</a:t>
            </a:r>
          </a:p>
          <a:p>
            <a:pPr algn="just">
              <a:lnSpc>
                <a:spcPct val="100000"/>
              </a:lnSpc>
              <a:spcBef>
                <a:spcPts val="0"/>
              </a:spcBef>
              <a:spcAft>
                <a:spcPts val="600"/>
              </a:spcAft>
              <a:buFont typeface="Wingdings" panose="05000000000000000000" pitchFamily="2" charset="2"/>
              <a:buChar char="v"/>
              <a:defRPr/>
            </a:pPr>
            <a:r>
              <a:rPr lang="cs-CZ" sz="1600" u="sng" dirty="0">
                <a:latin typeface="Verdana" panose="020B0604030504040204" pitchFamily="34" charset="0"/>
                <a:ea typeface="Verdana" panose="020B0604030504040204" pitchFamily="34" charset="0"/>
              </a:rPr>
              <a:t>fondové (</a:t>
            </a:r>
            <a:r>
              <a:rPr lang="cs-CZ" sz="1600" u="sng" dirty="0" err="1">
                <a:latin typeface="Verdana" panose="020B0604030504040204" pitchFamily="34" charset="0"/>
                <a:ea typeface="Verdana" panose="020B0604030504040204" pitchFamily="34" charset="0"/>
              </a:rPr>
              <a:t>capital</a:t>
            </a:r>
            <a:r>
              <a:rPr lang="cs-CZ" sz="1600" u="sng" dirty="0">
                <a:latin typeface="Verdana" panose="020B0604030504040204" pitchFamily="34" charset="0"/>
                <a:ea typeface="Verdana" panose="020B0604030504040204" pitchFamily="34" charset="0"/>
              </a:rPr>
              <a:t> </a:t>
            </a:r>
            <a:r>
              <a:rPr lang="cs-CZ" sz="1600" u="sng" dirty="0" err="1">
                <a:latin typeface="Verdana" panose="020B0604030504040204" pitchFamily="34" charset="0"/>
                <a:ea typeface="Verdana" panose="020B0604030504040204" pitchFamily="34" charset="0"/>
              </a:rPr>
              <a:t>reserve</a:t>
            </a:r>
            <a:r>
              <a:rPr lang="cs-CZ" sz="1600" u="sng" dirty="0">
                <a:latin typeface="Verdana" panose="020B0604030504040204" pitchFamily="34" charset="0"/>
                <a:ea typeface="Verdana" panose="020B0604030504040204" pitchFamily="34" charset="0"/>
              </a:rPr>
              <a:t>) </a:t>
            </a:r>
            <a:r>
              <a:rPr lang="cs-CZ" sz="1600" dirty="0">
                <a:latin typeface="Verdana" panose="020B0604030504040204" pitchFamily="34" charset="0"/>
                <a:ea typeface="Verdana" panose="020B0604030504040204" pitchFamily="34" charset="0"/>
              </a:rPr>
              <a:t>– pojištěnci si vytvářejí vlastní kapitálové rezervy; správce úspory zhodnocuje a vytváří se kapitál; privátní pojišťovací systémy</a:t>
            </a:r>
          </a:p>
          <a:p>
            <a:pPr algn="just">
              <a:lnSpc>
                <a:spcPct val="100000"/>
              </a:lnSpc>
              <a:spcBef>
                <a:spcPts val="0"/>
              </a:spcBef>
              <a:spcAft>
                <a:spcPts val="600"/>
              </a:spcAft>
              <a:buFont typeface="Wingdings" panose="05000000000000000000" pitchFamily="2" charset="2"/>
              <a:buChar char="Ø"/>
              <a:defRPr/>
            </a:pPr>
            <a:r>
              <a:rPr lang="cs-CZ" sz="16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dvousložková konstrukce</a:t>
            </a:r>
          </a:p>
          <a:p>
            <a:pPr algn="just">
              <a:lnSpc>
                <a:spcPct val="100000"/>
              </a:lnSpc>
              <a:spcBef>
                <a:spcPts val="0"/>
              </a:spcBef>
              <a:spcAft>
                <a:spcPts val="600"/>
              </a:spcAft>
              <a:buFont typeface="Wingdings" panose="05000000000000000000" pitchFamily="2" charset="2"/>
              <a:buChar char="v"/>
              <a:defRPr/>
            </a:pPr>
            <a:r>
              <a:rPr lang="cs-CZ" sz="1600" dirty="0">
                <a:latin typeface="Verdana" panose="020B0604030504040204" pitchFamily="34" charset="0"/>
                <a:ea typeface="Verdana" panose="020B0604030504040204" pitchFamily="34" charset="0"/>
              </a:rPr>
              <a:t>1. složka je stanovena pevně pro všechny (základní důchod – </a:t>
            </a:r>
            <a:r>
              <a:rPr lang="cs-CZ" sz="1600" b="1" dirty="0">
                <a:latin typeface="Verdana" panose="020B0604030504040204" pitchFamily="34" charset="0"/>
                <a:ea typeface="Verdana" panose="020B0604030504040204" pitchFamily="34" charset="0"/>
              </a:rPr>
              <a:t>základní výměra</a:t>
            </a:r>
            <a:r>
              <a:rPr lang="cs-CZ" sz="1600" dirty="0">
                <a:latin typeface="Verdana" panose="020B0604030504040204" pitchFamily="34" charset="0"/>
                <a:ea typeface="Verdana" panose="020B0604030504040204" pitchFamily="34" charset="0"/>
              </a:rPr>
              <a:t>) – slouží jako „dno“, 2. složka je částka stanovená v procentech z průměrného příjmu – </a:t>
            </a:r>
            <a:r>
              <a:rPr lang="cs-CZ" sz="1600" b="1" dirty="0">
                <a:latin typeface="Verdana" panose="020B0604030504040204" pitchFamily="34" charset="0"/>
                <a:ea typeface="Verdana" panose="020B0604030504040204" pitchFamily="34" charset="0"/>
              </a:rPr>
              <a:t>procentní výměra</a:t>
            </a:r>
          </a:p>
          <a:p>
            <a:pPr algn="just">
              <a:lnSpc>
                <a:spcPct val="100000"/>
              </a:lnSpc>
              <a:spcBef>
                <a:spcPts val="0"/>
              </a:spcBef>
              <a:spcAft>
                <a:spcPts val="600"/>
              </a:spcAft>
              <a:buFont typeface="Wingdings" panose="05000000000000000000" pitchFamily="2" charset="2"/>
              <a:buChar char="v"/>
              <a:defRPr/>
            </a:pPr>
            <a:endParaRPr lang="cs-CZ" sz="1700" dirty="0">
              <a:latin typeface="Verdana" panose="020B0604030504040204" pitchFamily="34" charset="0"/>
              <a:ea typeface="Verdana" panose="020B0604030504040204" pitchFamily="34" charset="0"/>
            </a:endParaRPr>
          </a:p>
          <a:p>
            <a:endParaRPr lang="cs-CZ" dirty="0"/>
          </a:p>
        </p:txBody>
      </p:sp>
    </p:spTree>
    <p:extLst>
      <p:ext uri="{BB962C8B-B14F-4D97-AF65-F5344CB8AC3E}">
        <p14:creationId xmlns:p14="http://schemas.microsoft.com/office/powerpoint/2010/main" val="38211480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153692"/>
            <a:ext cx="10607039" cy="1354597"/>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Riziko vzniku problémů fiskální stability v důchodových systémech</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611985"/>
            <a:ext cx="10701865" cy="4952772"/>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lgn="just">
              <a:spcBef>
                <a:spcPct val="0"/>
              </a:spcBef>
              <a:spcAft>
                <a:spcPts val="600"/>
              </a:spcAft>
              <a:buFont typeface="Wingdings" panose="05000000000000000000" pitchFamily="2" charset="2"/>
              <a:buChar char="Ø"/>
              <a:defRPr/>
            </a:pPr>
            <a:r>
              <a:rPr lang="cs-CZ" altLang="cs-CZ" sz="1600" dirty="0">
                <a:latin typeface="Verdana" panose="020B0604030504040204" pitchFamily="34" charset="0"/>
                <a:ea typeface="Verdana" panose="020B0604030504040204" pitchFamily="34" charset="0"/>
              </a:rPr>
              <a:t>v současnosti je největším „problémem“ </a:t>
            </a:r>
            <a:r>
              <a:rPr lang="cs-CZ" altLang="cs-CZ" sz="1600" u="sng" dirty="0">
                <a:latin typeface="Verdana" panose="020B0604030504040204" pitchFamily="34" charset="0"/>
                <a:ea typeface="Verdana" panose="020B0604030504040204" pitchFamily="34" charset="0"/>
              </a:rPr>
              <a:t>nevyváženost počtu obyvatel v jednotlivých věkových kohortách </a:t>
            </a:r>
            <a:r>
              <a:rPr lang="cs-CZ" altLang="cs-CZ" sz="1600" dirty="0">
                <a:latin typeface="Verdana" panose="020B0604030504040204" pitchFamily="34" charset="0"/>
                <a:ea typeface="Verdana" panose="020B0604030504040204" pitchFamily="34" charset="0"/>
              </a:rPr>
              <a:t>– zvyšování podílu osob v důchodovém věku proti ekonomicky aktivní populaci</a:t>
            </a:r>
          </a:p>
          <a:p>
            <a:pPr algn="just">
              <a:spcBef>
                <a:spcPct val="0"/>
              </a:spcBef>
              <a:spcAft>
                <a:spcPts val="600"/>
              </a:spcAft>
              <a:buFont typeface="Wingdings" panose="05000000000000000000" pitchFamily="2" charset="2"/>
              <a:buChar char="v"/>
              <a:defRPr/>
            </a:pPr>
            <a:r>
              <a:rPr lang="cs-CZ" altLang="cs-CZ" sz="1600" b="1" dirty="0">
                <a:latin typeface="Verdana" panose="020B0604030504040204" pitchFamily="34" charset="0"/>
                <a:ea typeface="Verdana" panose="020B0604030504040204" pitchFamily="34" charset="0"/>
              </a:rPr>
              <a:t>příčiny:</a:t>
            </a:r>
            <a:r>
              <a:rPr lang="cs-CZ" altLang="cs-CZ" sz="1600" dirty="0">
                <a:latin typeface="Verdana" panose="020B0604030504040204" pitchFamily="34" charset="0"/>
                <a:ea typeface="Verdana" panose="020B0604030504040204" pitchFamily="34" charset="0"/>
              </a:rPr>
              <a:t> klesá porodnost, v ČR významně po roce 1989, děti v pozdějším věku, přibývá bezdětných, málo 3. dětí, prodlužuje se délka života (v 60.-90. letech 20. století vzrostla délka </a:t>
            </a:r>
            <a:r>
              <a:rPr lang="da-DK" altLang="cs-CZ" sz="1600" dirty="0">
                <a:latin typeface="Verdana" panose="020B0604030504040204" pitchFamily="34" charset="0"/>
                <a:ea typeface="Verdana" panose="020B0604030504040204" pitchFamily="34" charset="0"/>
              </a:rPr>
              <a:t>života o 8 let, očekává se</a:t>
            </a:r>
            <a:r>
              <a:rPr lang="cs-CZ" altLang="cs-CZ" sz="1600" dirty="0">
                <a:latin typeface="Verdana" panose="020B0604030504040204" pitchFamily="34" charset="0"/>
                <a:ea typeface="Verdana" panose="020B0604030504040204" pitchFamily="34" charset="0"/>
              </a:rPr>
              <a:t>,</a:t>
            </a:r>
            <a:r>
              <a:rPr lang="da-DK" altLang="cs-CZ" sz="1600" dirty="0">
                <a:latin typeface="Verdana" panose="020B0604030504040204" pitchFamily="34" charset="0"/>
                <a:ea typeface="Verdana" panose="020B0604030504040204" pitchFamily="34" charset="0"/>
              </a:rPr>
              <a:t> že bude pokračovat</a:t>
            </a:r>
            <a:endParaRPr lang="cs-CZ" altLang="cs-CZ" sz="1600" dirty="0">
              <a:latin typeface="Verdana" panose="020B0604030504040204" pitchFamily="34" charset="0"/>
              <a:ea typeface="Verdana" panose="020B0604030504040204" pitchFamily="34" charset="0"/>
            </a:endParaRPr>
          </a:p>
          <a:p>
            <a:pPr algn="just">
              <a:spcBef>
                <a:spcPct val="0"/>
              </a:spcBef>
              <a:spcAft>
                <a:spcPts val="600"/>
              </a:spcAft>
              <a:buFont typeface="Wingdings" panose="05000000000000000000" pitchFamily="2" charset="2"/>
              <a:buChar char="Ø"/>
              <a:defRPr/>
            </a:pPr>
            <a:r>
              <a:rPr lang="cs-CZ" altLang="cs-CZ" sz="1600" dirty="0">
                <a:latin typeface="Verdana" panose="020B0604030504040204" pitchFamily="34" charset="0"/>
                <a:ea typeface="Verdana" panose="020B0604030504040204" pitchFamily="34" charset="0"/>
              </a:rPr>
              <a:t>z hlediska důchodů jde o riziko financování počtu let mezi odchodem do důchodu a smrtí seniora</a:t>
            </a:r>
          </a:p>
          <a:p>
            <a:pPr algn="just">
              <a:spcBef>
                <a:spcPct val="0"/>
              </a:spcBef>
              <a:spcAft>
                <a:spcPts val="600"/>
              </a:spcAft>
              <a:buFont typeface="Wingdings" panose="05000000000000000000" pitchFamily="2" charset="2"/>
              <a:buChar char="Ø"/>
              <a:defRPr/>
            </a:pPr>
            <a:r>
              <a:rPr lang="cs-CZ" altLang="cs-CZ" sz="1600" dirty="0">
                <a:latin typeface="Verdana" panose="020B0604030504040204" pitchFamily="34" charset="0"/>
                <a:ea typeface="Verdana" panose="020B0604030504040204" pitchFamily="34" charset="0"/>
              </a:rPr>
              <a:t>očekává se </a:t>
            </a:r>
            <a:r>
              <a:rPr lang="cs-CZ" altLang="cs-CZ" sz="1600" u="sng" dirty="0">
                <a:latin typeface="Verdana" panose="020B0604030504040204" pitchFamily="34" charset="0"/>
                <a:ea typeface="Verdana" panose="020B0604030504040204" pitchFamily="34" charset="0"/>
              </a:rPr>
              <a:t>nepříznivý demografický vývoj </a:t>
            </a:r>
            <a:r>
              <a:rPr lang="cs-CZ" altLang="cs-CZ" sz="1600" dirty="0">
                <a:latin typeface="Verdana" panose="020B0604030504040204" pitchFamily="34" charset="0"/>
                <a:ea typeface="Verdana" panose="020B0604030504040204" pitchFamily="34" charset="0"/>
              </a:rPr>
              <a:t>prognóza do budoucna </a:t>
            </a:r>
            <a:r>
              <a:rPr lang="cs-CZ" altLang="cs-CZ" sz="1600" dirty="0">
                <a:latin typeface="Verdana" panose="020B0604030504040204" pitchFamily="34" charset="0"/>
                <a:ea typeface="Verdana" panose="020B0604030504040204" pitchFamily="34" charset="0"/>
                <a:cs typeface="Arial" panose="020B0604020202020204" pitchFamily="34" charset="0"/>
              </a:rPr>
              <a:t>► v systému založeném na mechanismu </a:t>
            </a:r>
            <a:r>
              <a:rPr lang="cs-CZ" altLang="cs-CZ" sz="1600" dirty="0" err="1">
                <a:latin typeface="Verdana" panose="020B0604030504040204" pitchFamily="34" charset="0"/>
                <a:ea typeface="Verdana" panose="020B0604030504040204" pitchFamily="34" charset="0"/>
                <a:cs typeface="Arial" panose="020B0604020202020204" pitchFamily="34" charset="0"/>
              </a:rPr>
              <a:t>pay</a:t>
            </a:r>
            <a:r>
              <a:rPr lang="cs-CZ" altLang="cs-CZ" sz="1600" dirty="0">
                <a:latin typeface="Verdana" panose="020B0604030504040204" pitchFamily="34" charset="0"/>
                <a:ea typeface="Verdana" panose="020B0604030504040204" pitchFamily="34" charset="0"/>
                <a:cs typeface="Arial" panose="020B0604020202020204" pitchFamily="34" charset="0"/>
              </a:rPr>
              <a:t>-as-</a:t>
            </a:r>
            <a:r>
              <a:rPr lang="cs-CZ" altLang="cs-CZ" sz="1600" dirty="0" err="1">
                <a:latin typeface="Verdana" panose="020B0604030504040204" pitchFamily="34" charset="0"/>
                <a:ea typeface="Verdana" panose="020B0604030504040204" pitchFamily="34" charset="0"/>
                <a:cs typeface="Arial" panose="020B0604020202020204" pitchFamily="34" charset="0"/>
              </a:rPr>
              <a:t>you</a:t>
            </a:r>
            <a:r>
              <a:rPr lang="cs-CZ" altLang="cs-CZ" sz="1600" dirty="0">
                <a:latin typeface="Verdana" panose="020B0604030504040204" pitchFamily="34" charset="0"/>
                <a:ea typeface="Verdana" panose="020B0604030504040204" pitchFamily="34" charset="0"/>
                <a:cs typeface="Arial" panose="020B0604020202020204" pitchFamily="34" charset="0"/>
              </a:rPr>
              <a:t>-go, kdy ekonomicky aktivní přispívají do systému, z něhož se současně vyplácí ekonomicky neaktivní (senioři), může jít do budoucna o velký problém </a:t>
            </a:r>
            <a:r>
              <a:rPr lang="cs-CZ" altLang="cs-CZ" sz="1600" dirty="0">
                <a:latin typeface="Verdana" panose="020B0604030504040204" pitchFamily="34" charset="0"/>
                <a:ea typeface="Verdana" panose="020B0604030504040204" pitchFamily="34" charset="0"/>
              </a:rPr>
              <a:t>až 1:1,5-2) </a:t>
            </a:r>
            <a:r>
              <a:rPr lang="cs-CZ" altLang="cs-CZ" sz="1600" dirty="0">
                <a:latin typeface="Verdana" panose="020B0604030504040204" pitchFamily="34" charset="0"/>
                <a:ea typeface="Verdana" panose="020B0604030504040204" pitchFamily="34" charset="0"/>
                <a:cs typeface="Arial" panose="020B0604020202020204" pitchFamily="34" charset="0"/>
              </a:rPr>
              <a:t>►</a:t>
            </a:r>
            <a:r>
              <a:rPr lang="cs-CZ" altLang="cs-CZ" sz="1600" dirty="0">
                <a:latin typeface="Verdana" panose="020B0604030504040204" pitchFamily="34" charset="0"/>
                <a:ea typeface="Verdana" panose="020B0604030504040204" pitchFamily="34" charset="0"/>
              </a:rPr>
              <a:t> může vést k </a:t>
            </a:r>
            <a:r>
              <a:rPr lang="cs-CZ" altLang="cs-CZ" sz="1600" u="sng" dirty="0">
                <a:latin typeface="Verdana" panose="020B0604030504040204" pitchFamily="34" charset="0"/>
                <a:ea typeface="Verdana" panose="020B0604030504040204" pitchFamily="34" charset="0"/>
              </a:rPr>
              <a:t>ekonomické nerovnováze v důchodových systémech</a:t>
            </a:r>
          </a:p>
          <a:p>
            <a:pPr algn="just">
              <a:lnSpc>
                <a:spcPct val="100000"/>
              </a:lnSpc>
              <a:spcBef>
                <a:spcPts val="0"/>
              </a:spcBef>
              <a:spcAft>
                <a:spcPts val="600"/>
              </a:spcAft>
              <a:buFont typeface="Wingdings" panose="05000000000000000000" pitchFamily="2" charset="2"/>
              <a:buChar char="Ø"/>
              <a:defRPr/>
            </a:pPr>
            <a:r>
              <a:rPr lang="cs-CZ" altLang="cs-CZ" sz="16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reformy důchodového systému</a:t>
            </a:r>
          </a:p>
          <a:p>
            <a:pPr algn="just">
              <a:spcBef>
                <a:spcPct val="0"/>
              </a:spcBef>
              <a:spcAft>
                <a:spcPts val="600"/>
              </a:spcAft>
              <a:buFont typeface="Wingdings" panose="05000000000000000000" pitchFamily="2" charset="2"/>
              <a:buChar char="Ø"/>
              <a:defRPr/>
            </a:pPr>
            <a:r>
              <a:rPr lang="cs-CZ" altLang="cs-CZ" sz="1600" u="sng" dirty="0">
                <a:latin typeface="Verdana" panose="020B0604030504040204" pitchFamily="34" charset="0"/>
                <a:ea typeface="Verdana" panose="020B0604030504040204" pitchFamily="34" charset="0"/>
              </a:rPr>
              <a:t>zavedení zvláštního účtu důchodového pojištění (1996) </a:t>
            </a:r>
            <a:r>
              <a:rPr lang="cs-CZ" altLang="cs-CZ" sz="1600" dirty="0">
                <a:latin typeface="Verdana" panose="020B0604030504040204" pitchFamily="34" charset="0"/>
                <a:ea typeface="Verdana" panose="020B0604030504040204" pitchFamily="34" charset="0"/>
              </a:rPr>
              <a:t>– jasný pohled na důchodový systém – přebytky pouze do důchodů </a:t>
            </a:r>
            <a:r>
              <a:rPr lang="cs-CZ" altLang="cs-CZ" sz="1600" dirty="0">
                <a:latin typeface="Verdana" panose="020B0604030504040204" pitchFamily="34" charset="0"/>
                <a:ea typeface="Verdana" panose="020B0604030504040204" pitchFamily="34" charset="0"/>
                <a:cs typeface="Arial" panose="020B0604020202020204" pitchFamily="34" charset="0"/>
              </a:rPr>
              <a:t>►</a:t>
            </a:r>
            <a:r>
              <a:rPr lang="cs-CZ" altLang="cs-CZ" sz="1600" dirty="0">
                <a:latin typeface="Verdana" panose="020B0604030504040204" pitchFamily="34" charset="0"/>
                <a:ea typeface="Verdana" panose="020B0604030504040204" pitchFamily="34" charset="0"/>
              </a:rPr>
              <a:t> zvláštní účet rezervy pro důchodovou reformu; objemově málo významný.</a:t>
            </a:r>
          </a:p>
          <a:p>
            <a:pPr algn="just">
              <a:lnSpc>
                <a:spcPct val="100000"/>
              </a:lnSpc>
              <a:spcBef>
                <a:spcPct val="0"/>
              </a:spcBef>
              <a:spcAft>
                <a:spcPts val="600"/>
              </a:spcAft>
              <a:buFont typeface="Wingdings" panose="05000000000000000000" pitchFamily="2" charset="2"/>
              <a:buChar char="v"/>
            </a:pPr>
            <a:r>
              <a:rPr lang="cs-CZ" altLang="cs-CZ" sz="1600" dirty="0">
                <a:latin typeface="Verdana" panose="020B0604030504040204" pitchFamily="34" charset="0"/>
                <a:ea typeface="Verdana" panose="020B0604030504040204" pitchFamily="34" charset="0"/>
              </a:rPr>
              <a:t>zvyšování věku odchodu do důchodu (pro pojištěnce narozené 1977 věk </a:t>
            </a:r>
            <a:r>
              <a:rPr lang="pl-PL" altLang="cs-CZ" sz="1600" dirty="0">
                <a:latin typeface="Verdana" panose="020B0604030504040204" pitchFamily="34" charset="0"/>
                <a:ea typeface="Verdana" panose="020B0604030504040204" pitchFamily="34" charset="0"/>
              </a:rPr>
              <a:t>odchodu do důchodu stanoven na 67 let, není konečná hodnota, roste o </a:t>
            </a:r>
            <a:r>
              <a:rPr lang="cs-CZ" altLang="cs-CZ" sz="1600" dirty="0">
                <a:latin typeface="Verdana" panose="020B0604030504040204" pitchFamily="34" charset="0"/>
                <a:ea typeface="Verdana" panose="020B0604030504040204" pitchFamily="34" charset="0"/>
              </a:rPr>
              <a:t>dva měsíce za každý rok) – skutečný věk odchodu bývá nižší; nově stanoveno na </a:t>
            </a:r>
            <a:r>
              <a:rPr lang="cs-CZ" altLang="cs-CZ" sz="1600" dirty="0" err="1">
                <a:latin typeface="Verdana" panose="020B0604030504040204" pitchFamily="34" charset="0"/>
                <a:ea typeface="Verdana" panose="020B0604030504040204" pitchFamily="34" charset="0"/>
              </a:rPr>
              <a:t>max</a:t>
            </a:r>
            <a:r>
              <a:rPr lang="cs-CZ" altLang="cs-CZ" sz="1600" dirty="0">
                <a:latin typeface="Verdana" panose="020B0604030504040204" pitchFamily="34" charset="0"/>
                <a:ea typeface="Verdana" panose="020B0604030504040204" pitchFamily="34" charset="0"/>
              </a:rPr>
              <a:t> 65 let</a:t>
            </a:r>
          </a:p>
          <a:p>
            <a:pPr algn="just">
              <a:spcBef>
                <a:spcPct val="0"/>
              </a:spcBef>
              <a:spcAft>
                <a:spcPts val="600"/>
              </a:spcAft>
              <a:buFont typeface="Wingdings" panose="05000000000000000000" pitchFamily="2" charset="2"/>
              <a:buChar char="Ø"/>
              <a:defRPr/>
            </a:pPr>
            <a:r>
              <a:rPr lang="pl-PL" altLang="cs-CZ" sz="1600" dirty="0">
                <a:latin typeface="Verdana" panose="020B0604030504040204" pitchFamily="34" charset="0"/>
                <a:ea typeface="Verdana" panose="020B0604030504040204" pitchFamily="34" charset="0"/>
              </a:rPr>
              <a:t>sjednocení věku odchodu do důchodu pro ženy a muže </a:t>
            </a:r>
          </a:p>
          <a:p>
            <a:pPr algn="just">
              <a:spcBef>
                <a:spcPct val="0"/>
              </a:spcBef>
              <a:spcAft>
                <a:spcPts val="600"/>
              </a:spcAft>
              <a:buFont typeface="Wingdings" panose="05000000000000000000" pitchFamily="2" charset="2"/>
              <a:buChar char="Ø"/>
              <a:defRPr/>
            </a:pPr>
            <a:endParaRPr lang="cs-CZ" altLang="cs-CZ" dirty="0">
              <a:solidFill>
                <a:schemeClr val="bg1"/>
              </a:solidFill>
            </a:endParaRPr>
          </a:p>
          <a:p>
            <a:endParaRPr lang="cs-CZ" dirty="0"/>
          </a:p>
        </p:txBody>
      </p:sp>
    </p:spTree>
    <p:extLst>
      <p:ext uri="{BB962C8B-B14F-4D97-AF65-F5344CB8AC3E}">
        <p14:creationId xmlns:p14="http://schemas.microsoft.com/office/powerpoint/2010/main" val="8977847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97823"/>
            <a:ext cx="10701865" cy="599620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lgn="just">
              <a:lnSpc>
                <a:spcPct val="100000"/>
              </a:lnSpc>
              <a:spcBef>
                <a:spcPct val="0"/>
              </a:spcBef>
              <a:spcAft>
                <a:spcPts val="600"/>
              </a:spcAft>
              <a:buFont typeface="Wingdings" panose="05000000000000000000" pitchFamily="2" charset="2"/>
              <a:buChar char="v"/>
            </a:pPr>
            <a:r>
              <a:rPr lang="cs-CZ" altLang="cs-CZ" sz="1600" dirty="0">
                <a:latin typeface="Verdana" panose="020B0604030504040204" pitchFamily="34" charset="0"/>
                <a:ea typeface="Verdana" panose="020B0604030504040204" pitchFamily="34" charset="0"/>
              </a:rPr>
              <a:t>zpřísnění podmínek pro předčasné důchody (progresivní trvalé snížení </a:t>
            </a:r>
            <a:r>
              <a:rPr lang="pl-PL" altLang="cs-CZ" sz="1600" dirty="0">
                <a:latin typeface="Verdana" panose="020B0604030504040204" pitchFamily="34" charset="0"/>
                <a:ea typeface="Verdana" panose="020B0604030504040204" pitchFamily="34" charset="0"/>
              </a:rPr>
              <a:t>procentní výměry podle toho, o kolik dříve jde do důchodu až o 1,5 </a:t>
            </a:r>
            <a:r>
              <a:rPr lang="cs-CZ" altLang="cs-CZ" sz="1600" dirty="0">
                <a:latin typeface="Verdana" panose="020B0604030504040204" pitchFamily="34" charset="0"/>
                <a:ea typeface="Verdana" panose="020B0604030504040204" pitchFamily="34" charset="0"/>
              </a:rPr>
              <a:t>procenta); vyžaduje schopnost udržet se na trhu práce do vysokého věku</a:t>
            </a:r>
          </a:p>
          <a:p>
            <a:pPr algn="just">
              <a:lnSpc>
                <a:spcPct val="100000"/>
              </a:lnSpc>
              <a:spcBef>
                <a:spcPct val="0"/>
              </a:spcBef>
              <a:spcAft>
                <a:spcPts val="600"/>
              </a:spcAft>
              <a:buFont typeface="Wingdings" panose="05000000000000000000" pitchFamily="2" charset="2"/>
              <a:buChar char="v"/>
            </a:pPr>
            <a:r>
              <a:rPr lang="cs-CZ" altLang="cs-CZ" sz="1600" dirty="0">
                <a:latin typeface="Verdana" panose="020B0604030504040204" pitchFamily="34" charset="0"/>
                <a:ea typeface="Verdana" panose="020B0604030504040204" pitchFamily="34" charset="0"/>
              </a:rPr>
              <a:t>zvýšení možnosti pracovat po dosažení důchodového věku</a:t>
            </a:r>
          </a:p>
          <a:p>
            <a:pPr algn="just">
              <a:lnSpc>
                <a:spcPct val="100000"/>
              </a:lnSpc>
              <a:spcBef>
                <a:spcPct val="0"/>
              </a:spcBef>
              <a:spcAft>
                <a:spcPts val="600"/>
              </a:spcAft>
              <a:buFont typeface="Wingdings" panose="05000000000000000000" pitchFamily="2" charset="2"/>
              <a:buChar char="v"/>
            </a:pPr>
            <a:r>
              <a:rPr lang="cs-CZ" altLang="cs-CZ" sz="1600" dirty="0">
                <a:latin typeface="Verdana" panose="020B0604030504040204" pitchFamily="34" charset="0"/>
                <a:ea typeface="Verdana" panose="020B0604030504040204" pitchFamily="34" charset="0"/>
              </a:rPr>
              <a:t>hodnocení náhradních dob ve sníženém rozsahu atd.</a:t>
            </a:r>
          </a:p>
          <a:p>
            <a:pPr algn="just">
              <a:lnSpc>
                <a:spcPct val="100000"/>
              </a:lnSpc>
              <a:spcBef>
                <a:spcPct val="0"/>
              </a:spcBef>
              <a:spcAft>
                <a:spcPts val="600"/>
              </a:spcAft>
              <a:buFont typeface="Wingdings" panose="05000000000000000000" pitchFamily="2" charset="2"/>
              <a:buChar char="Ø"/>
            </a:pPr>
            <a:r>
              <a:rPr lang="cs-CZ" altLang="cs-CZ" sz="1600" u="sng" dirty="0">
                <a:latin typeface="Verdana" panose="020B0604030504040204" pitchFamily="34" charset="0"/>
                <a:ea typeface="Verdana" panose="020B0604030504040204" pitchFamily="34" charset="0"/>
              </a:rPr>
              <a:t>změna ve výši důchodů a nebo v příjmech systému</a:t>
            </a:r>
          </a:p>
          <a:p>
            <a:pPr algn="just">
              <a:lnSpc>
                <a:spcPct val="100000"/>
              </a:lnSpc>
              <a:spcBef>
                <a:spcPct val="0"/>
              </a:spcBef>
              <a:spcAft>
                <a:spcPts val="600"/>
              </a:spcAft>
              <a:buFont typeface="Wingdings" panose="05000000000000000000" pitchFamily="2" charset="2"/>
              <a:buChar char="v"/>
            </a:pPr>
            <a:r>
              <a:rPr lang="cs-CZ" altLang="cs-CZ" sz="1600" dirty="0">
                <a:latin typeface="Verdana" panose="020B0604030504040204" pitchFamily="34" charset="0"/>
                <a:ea typeface="Verdana" panose="020B0604030504040204" pitchFamily="34" charset="0"/>
              </a:rPr>
              <a:t>snižování úrovně důchodů – mírně se snižuje poměr důchodu k předchozímu výdělku (poměr náhrady) – citlivá záležitost, protože to má značené reálné dopady na životní úroveň důchodců (a je to politicky nepopulární opatření)</a:t>
            </a:r>
          </a:p>
          <a:p>
            <a:pPr algn="just">
              <a:lnSpc>
                <a:spcPct val="100000"/>
              </a:lnSpc>
              <a:spcBef>
                <a:spcPct val="0"/>
              </a:spcBef>
              <a:spcAft>
                <a:spcPts val="600"/>
              </a:spcAft>
              <a:buFont typeface="Wingdings" panose="05000000000000000000" pitchFamily="2" charset="2"/>
              <a:buChar char="v"/>
            </a:pPr>
            <a:r>
              <a:rPr lang="cs-CZ" altLang="cs-CZ" sz="1600" dirty="0">
                <a:latin typeface="Verdana" panose="020B0604030504040204" pitchFamily="34" charset="0"/>
                <a:ea typeface="Verdana" panose="020B0604030504040204" pitchFamily="34" charset="0"/>
              </a:rPr>
              <a:t>zvyšování příspěvků platících generacích (rizika: zátěž z hlediska nákladů na pracovní sílu)</a:t>
            </a:r>
          </a:p>
          <a:p>
            <a:r>
              <a:rPr lang="cs-CZ" altLang="cs-CZ" sz="1800" b="1" dirty="0">
                <a:solidFill>
                  <a:srgbClr val="C00000"/>
                </a:solidFill>
                <a:effectLst>
                  <a:outerShdw blurRad="38100" dist="38100" dir="2700000" algn="tl">
                    <a:srgbClr val="FFFFFF"/>
                  </a:outerShdw>
                </a:effectLst>
                <a:latin typeface="Verdana" panose="020B0604030504040204" pitchFamily="34" charset="0"/>
                <a:ea typeface="Verdana" panose="020B0604030504040204" pitchFamily="34" charset="0"/>
                <a:cs typeface="Arial" panose="020B0604020202020204" pitchFamily="34" charset="0"/>
              </a:rPr>
              <a:t>II pilíře důchodového systému</a:t>
            </a:r>
          </a:p>
          <a:p>
            <a:pPr algn="just">
              <a:spcBef>
                <a:spcPct val="0"/>
              </a:spcBef>
              <a:spcAft>
                <a:spcPts val="600"/>
              </a:spcAft>
              <a:buFont typeface="Wingdings" panose="05000000000000000000" pitchFamily="2" charset="2"/>
              <a:buChar char="Ø"/>
              <a:defRPr/>
            </a:pPr>
            <a:r>
              <a:rPr lang="cs-CZ" altLang="cs-CZ" sz="1600" b="1" dirty="0">
                <a:solidFill>
                  <a:srgbClr val="C00000"/>
                </a:solidFill>
                <a:effectLst>
                  <a:outerShdw blurRad="38100" dist="38100" dir="2700000" algn="tl">
                    <a:srgbClr val="FFFFFF"/>
                  </a:outerShdw>
                </a:effectLst>
                <a:latin typeface="Verdana" panose="020B0604030504040204" pitchFamily="34" charset="0"/>
                <a:ea typeface="Verdana" panose="020B0604030504040204" pitchFamily="34" charset="0"/>
                <a:cs typeface="Arial" panose="020B0604020202020204" pitchFamily="34" charset="0"/>
              </a:rPr>
              <a:t>I. pilíř – povinný; státní, průběžně financovaný</a:t>
            </a:r>
            <a:endParaRPr lang="cs-CZ" altLang="cs-CZ" sz="1600" b="1" dirty="0">
              <a:solidFill>
                <a:srgbClr val="C00000"/>
              </a:solidFill>
              <a:effectLst>
                <a:outerShdw blurRad="38100" dist="38100" dir="2700000" algn="tl">
                  <a:srgbClr val="FFFFFF"/>
                </a:outerShdw>
              </a:effectLst>
              <a:latin typeface="Verdana" panose="020B0604030504040204" pitchFamily="34" charset="0"/>
              <a:ea typeface="Verdana" panose="020B0604030504040204" pitchFamily="34" charset="0"/>
            </a:endParaRPr>
          </a:p>
          <a:p>
            <a:pPr algn="just">
              <a:spcBef>
                <a:spcPct val="0"/>
              </a:spcBef>
              <a:spcAft>
                <a:spcPts val="600"/>
              </a:spcAft>
              <a:buFont typeface="Wingdings" panose="05000000000000000000" pitchFamily="2" charset="2"/>
              <a:buChar char="v"/>
              <a:defRPr/>
            </a:pPr>
            <a:r>
              <a:rPr lang="cs-CZ" altLang="cs-CZ" sz="1600" dirty="0">
                <a:latin typeface="Verdana" panose="020B0604030504040204" pitchFamily="34" charset="0"/>
                <a:ea typeface="Verdana" panose="020B0604030504040204" pitchFamily="34" charset="0"/>
                <a:cs typeface="Arial" panose="020B0604020202020204" pitchFamily="34" charset="0"/>
              </a:rPr>
              <a:t>základní pilíř stávajícího průběžného důchodového systému ► vyplácí se z něj aktuální starobní důchody</a:t>
            </a:r>
          </a:p>
          <a:p>
            <a:pPr algn="just">
              <a:spcBef>
                <a:spcPct val="0"/>
              </a:spcBef>
              <a:spcAft>
                <a:spcPts val="600"/>
              </a:spcAft>
              <a:buFont typeface="Wingdings" panose="05000000000000000000" pitchFamily="2" charset="2"/>
              <a:buChar char="v"/>
              <a:defRPr/>
            </a:pPr>
            <a:r>
              <a:rPr lang="cs-CZ" altLang="cs-CZ" sz="1600" dirty="0">
                <a:latin typeface="Verdana" panose="020B0604030504040204" pitchFamily="34" charset="0"/>
                <a:ea typeface="Verdana" panose="020B0604030504040204" pitchFamily="34" charset="0"/>
                <a:cs typeface="Arial" panose="020B0604020202020204" pitchFamily="34" charset="0"/>
              </a:rPr>
              <a:t>účastníkem je fyzická osoba starší 18 let, která je poplatníkem důchodového pojištění</a:t>
            </a:r>
            <a:endParaRPr lang="cs-CZ" altLang="cs-CZ" sz="1600" dirty="0">
              <a:latin typeface="Verdana" panose="020B0604030504040204" pitchFamily="34" charset="0"/>
              <a:ea typeface="Verdana" panose="020B0604030504040204" pitchFamily="34" charset="0"/>
            </a:endParaRPr>
          </a:p>
          <a:p>
            <a:pPr algn="just">
              <a:spcBef>
                <a:spcPct val="0"/>
              </a:spcBef>
              <a:spcAft>
                <a:spcPts val="600"/>
              </a:spcAft>
              <a:buFont typeface="Wingdings" panose="05000000000000000000" pitchFamily="2" charset="2"/>
              <a:buChar char="v"/>
              <a:defRPr/>
            </a:pPr>
            <a:r>
              <a:rPr lang="cs-CZ" altLang="cs-CZ" sz="1600" dirty="0">
                <a:latin typeface="Verdana" panose="020B0604030504040204" pitchFamily="34" charset="0"/>
                <a:ea typeface="Verdana" panose="020B0604030504040204" pitchFamily="34" charset="0"/>
                <a:cs typeface="Arial" panose="020B0604020202020204" pitchFamily="34" charset="0"/>
              </a:rPr>
              <a:t>povinný odvod ze mzdy - povinné důchodové pojištění</a:t>
            </a:r>
            <a:endParaRPr lang="cs-CZ" altLang="cs-CZ" sz="1600" dirty="0">
              <a:latin typeface="Verdana" panose="020B0604030504040204" pitchFamily="34" charset="0"/>
              <a:ea typeface="Verdana" panose="020B0604030504040204" pitchFamily="34" charset="0"/>
            </a:endParaRPr>
          </a:p>
          <a:p>
            <a:pPr algn="just">
              <a:spcBef>
                <a:spcPct val="0"/>
              </a:spcBef>
              <a:spcAft>
                <a:spcPts val="600"/>
              </a:spcAft>
              <a:buFont typeface="Wingdings" panose="05000000000000000000" pitchFamily="2" charset="2"/>
              <a:buChar char="v"/>
              <a:defRPr/>
            </a:pPr>
            <a:r>
              <a:rPr lang="cs-CZ" altLang="cs-CZ" sz="1600" dirty="0">
                <a:latin typeface="Verdana" panose="020B0604030504040204" pitchFamily="34" charset="0"/>
                <a:ea typeface="Verdana" panose="020B0604030504040204" pitchFamily="34" charset="0"/>
                <a:cs typeface="Arial" panose="020B0604020202020204" pitchFamily="34" charset="0"/>
              </a:rPr>
              <a:t>správcem peněžních prostředků je stát</a:t>
            </a:r>
            <a:endParaRPr lang="cs-CZ" altLang="cs-CZ" sz="1600" dirty="0">
              <a:latin typeface="Verdana" panose="020B0604030504040204" pitchFamily="34" charset="0"/>
              <a:ea typeface="Verdana" panose="020B0604030504040204" pitchFamily="34" charset="0"/>
            </a:endParaRPr>
          </a:p>
          <a:p>
            <a:pPr algn="just">
              <a:spcBef>
                <a:spcPct val="0"/>
              </a:spcBef>
              <a:spcAft>
                <a:spcPts val="600"/>
              </a:spcAft>
              <a:buFont typeface="Wingdings" panose="05000000000000000000" pitchFamily="2" charset="2"/>
              <a:buChar char="v"/>
              <a:defRPr/>
            </a:pPr>
            <a:r>
              <a:rPr lang="cs-CZ" altLang="cs-CZ" sz="1600" dirty="0">
                <a:latin typeface="Verdana" panose="020B0604030504040204" pitchFamily="34" charset="0"/>
                <a:ea typeface="Verdana" panose="020B0604030504040204" pitchFamily="34" charset="0"/>
                <a:cs typeface="Arial" panose="020B0604020202020204" pitchFamily="34" charset="0"/>
              </a:rPr>
              <a:t>financování je prostřednictvím 28 % odvodů z hrubé mzdy </a:t>
            </a:r>
          </a:p>
          <a:p>
            <a:pPr algn="just">
              <a:spcBef>
                <a:spcPct val="0"/>
              </a:spcBef>
              <a:spcAft>
                <a:spcPts val="600"/>
              </a:spcAft>
              <a:buFont typeface="Wingdings" panose="05000000000000000000" pitchFamily="2" charset="2"/>
              <a:buChar char="v"/>
              <a:defRPr/>
            </a:pPr>
            <a:r>
              <a:rPr lang="cs-CZ" altLang="cs-CZ" sz="1600" dirty="0">
                <a:latin typeface="Verdana" panose="020B0604030504040204" pitchFamily="34" charset="0"/>
                <a:ea typeface="Verdana" panose="020B0604030504040204" pitchFamily="34" charset="0"/>
                <a:cs typeface="Arial" panose="020B0604020202020204" pitchFamily="34" charset="0"/>
              </a:rPr>
              <a:t>výplata prostředků po odchodu do důchodu ve formě starobního důchodu od státu</a:t>
            </a:r>
          </a:p>
          <a:p>
            <a:endParaRPr lang="cs-CZ" dirty="0">
              <a:solidFill>
                <a:srgbClr val="C00000"/>
              </a:solidFill>
            </a:endParaRPr>
          </a:p>
        </p:txBody>
      </p:sp>
    </p:spTree>
    <p:extLst>
      <p:ext uri="{BB962C8B-B14F-4D97-AF65-F5344CB8AC3E}">
        <p14:creationId xmlns:p14="http://schemas.microsoft.com/office/powerpoint/2010/main" val="34661491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97823"/>
            <a:ext cx="10701865" cy="599620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lgn="just">
              <a:lnSpc>
                <a:spcPct val="100000"/>
              </a:lnSpc>
              <a:spcBef>
                <a:spcPct val="0"/>
              </a:spcBef>
              <a:spcAft>
                <a:spcPts val="600"/>
              </a:spcAft>
              <a:buFont typeface="Wingdings" panose="05000000000000000000" pitchFamily="2" charset="2"/>
              <a:buChar char="Ø"/>
              <a:defRPr/>
            </a:pPr>
            <a:r>
              <a:rPr lang="cs-CZ" altLang="cs-CZ" sz="1600" b="1" dirty="0">
                <a:solidFill>
                  <a:srgbClr val="C00000"/>
                </a:solidFill>
                <a:effectLst>
                  <a:outerShdw blurRad="38100" dist="38100" dir="2700000" algn="tl">
                    <a:srgbClr val="FFFFFF"/>
                  </a:outerShdw>
                </a:effectLst>
                <a:latin typeface="Verdana" panose="020B0604030504040204" pitchFamily="34" charset="0"/>
                <a:ea typeface="Verdana" panose="020B0604030504040204" pitchFamily="34" charset="0"/>
                <a:cs typeface="Arial" panose="020B0604020202020204" pitchFamily="34" charset="0"/>
              </a:rPr>
              <a:t>II. pilíř – dobrovolný; doplňkové penzijní spoření </a:t>
            </a:r>
            <a:endParaRPr lang="cs-CZ" altLang="cs-CZ" sz="1600" dirty="0">
              <a:solidFill>
                <a:srgbClr val="C00000"/>
              </a:solidFill>
              <a:latin typeface="Verdana" panose="020B0604030504040204" pitchFamily="34" charset="0"/>
              <a:ea typeface="Verdana" panose="020B0604030504040204" pitchFamily="34" charset="0"/>
            </a:endParaRPr>
          </a:p>
          <a:p>
            <a:pPr algn="just">
              <a:lnSpc>
                <a:spcPct val="100000"/>
              </a:lnSpc>
              <a:spcBef>
                <a:spcPct val="0"/>
              </a:spcBef>
              <a:spcAft>
                <a:spcPts val="600"/>
              </a:spcAft>
              <a:buFont typeface="Wingdings" panose="05000000000000000000" pitchFamily="2" charset="2"/>
              <a:buChar char="v"/>
              <a:defRPr/>
            </a:pPr>
            <a:r>
              <a:rPr lang="cs-CZ" altLang="cs-CZ" sz="1600" dirty="0">
                <a:latin typeface="Verdana" panose="020B0604030504040204" pitchFamily="34" charset="0"/>
                <a:ea typeface="Verdana" panose="020B0604030504040204" pitchFamily="34" charset="0"/>
                <a:cs typeface="Arial" panose="020B0604020202020204" pitchFamily="34" charset="0"/>
              </a:rPr>
              <a:t>pilíř stávajícího důchodového systému již od roku 1994.</a:t>
            </a:r>
          </a:p>
          <a:p>
            <a:pPr algn="just">
              <a:lnSpc>
                <a:spcPct val="100000"/>
              </a:lnSpc>
              <a:spcBef>
                <a:spcPct val="0"/>
              </a:spcBef>
              <a:spcAft>
                <a:spcPts val="600"/>
              </a:spcAft>
              <a:buFont typeface="Wingdings" panose="05000000000000000000" pitchFamily="2" charset="2"/>
              <a:buChar char="v"/>
              <a:defRPr/>
            </a:pPr>
            <a:r>
              <a:rPr lang="cs-CZ" altLang="cs-CZ" sz="1600" dirty="0">
                <a:latin typeface="Verdana" panose="020B0604030504040204" pitchFamily="34" charset="0"/>
                <a:ea typeface="Verdana" panose="020B0604030504040204" pitchFamily="34" charset="0"/>
              </a:rPr>
              <a:t>DPS vzniká na základě </a:t>
            </a:r>
            <a:r>
              <a:rPr lang="cs-CZ" altLang="cs-CZ" sz="1600" b="1" dirty="0">
                <a:latin typeface="Verdana" panose="020B0604030504040204" pitchFamily="34" charset="0"/>
                <a:ea typeface="Verdana" panose="020B0604030504040204" pitchFamily="34" charset="0"/>
              </a:rPr>
              <a:t>smlouvy o doplňkovém penzijním spoření </a:t>
            </a:r>
            <a:r>
              <a:rPr lang="cs-CZ" altLang="cs-CZ" sz="1600" dirty="0">
                <a:latin typeface="Verdana" panose="020B0604030504040204" pitchFamily="34" charset="0"/>
                <a:ea typeface="Verdana" panose="020B0604030504040204" pitchFamily="34" charset="0"/>
              </a:rPr>
              <a:t>mezi účastníkem a penzijní společností dnem stanoveným v této smlouvě - s jednou penzijní společností může účastník uzavřít pouze jednu smlouvu o doplňkovém penzijním spoření </a:t>
            </a:r>
          </a:p>
          <a:p>
            <a:pPr algn="just">
              <a:lnSpc>
                <a:spcPct val="100000"/>
              </a:lnSpc>
              <a:spcBef>
                <a:spcPct val="0"/>
              </a:spcBef>
              <a:spcAft>
                <a:spcPts val="600"/>
              </a:spcAft>
              <a:buFont typeface="Wingdings" panose="05000000000000000000" pitchFamily="2" charset="2"/>
              <a:buChar char="v"/>
              <a:defRPr/>
            </a:pPr>
            <a:r>
              <a:rPr lang="cs-CZ" altLang="cs-CZ" sz="1600" dirty="0">
                <a:latin typeface="Verdana" panose="020B0604030504040204" pitchFamily="34" charset="0"/>
                <a:ea typeface="Verdana" panose="020B0604030504040204" pitchFamily="34" charset="0"/>
                <a:cs typeface="Arial" panose="020B0604020202020204" pitchFamily="34" charset="0"/>
              </a:rPr>
              <a:t>účastníkem je možno být od narození (změna v roce 2016, do té doby až od 18 let)</a:t>
            </a:r>
            <a:endParaRPr lang="cs-CZ" altLang="cs-CZ" sz="1600" dirty="0">
              <a:latin typeface="Verdana" panose="020B0604030504040204" pitchFamily="34" charset="0"/>
              <a:ea typeface="Verdana" panose="020B0604030504040204" pitchFamily="34" charset="0"/>
            </a:endParaRPr>
          </a:p>
          <a:p>
            <a:pPr algn="just">
              <a:lnSpc>
                <a:spcPct val="100000"/>
              </a:lnSpc>
              <a:spcBef>
                <a:spcPct val="0"/>
              </a:spcBef>
              <a:spcAft>
                <a:spcPts val="600"/>
              </a:spcAft>
              <a:buFont typeface="Wingdings" panose="05000000000000000000" pitchFamily="2" charset="2"/>
              <a:buChar char="v"/>
              <a:defRPr/>
            </a:pPr>
            <a:r>
              <a:rPr lang="cs-CZ" altLang="cs-CZ" sz="1600" dirty="0">
                <a:latin typeface="Verdana" panose="020B0604030504040204" pitchFamily="34" charset="0"/>
                <a:ea typeface="Verdana" panose="020B0604030504040204" pitchFamily="34" charset="0"/>
                <a:cs typeface="Arial" panose="020B0604020202020204" pitchFamily="34" charset="0"/>
              </a:rPr>
              <a:t>dobrovolný finanční produkt ve formě doplňkového penzijního spoření (dříve označován jako penzijní připojištění do 31. 11. 2012)</a:t>
            </a:r>
          </a:p>
          <a:p>
            <a:pPr algn="just">
              <a:lnSpc>
                <a:spcPct val="100000"/>
              </a:lnSpc>
              <a:spcBef>
                <a:spcPct val="0"/>
              </a:spcBef>
              <a:spcAft>
                <a:spcPts val="600"/>
              </a:spcAft>
              <a:buFont typeface="Wingdings" panose="05000000000000000000" pitchFamily="2" charset="2"/>
              <a:buChar char="v"/>
              <a:defRPr/>
            </a:pPr>
            <a:r>
              <a:rPr lang="cs-CZ" altLang="cs-CZ" sz="1600" dirty="0">
                <a:latin typeface="Verdana" panose="020B0604030504040204" pitchFamily="34" charset="0"/>
                <a:ea typeface="Verdana" panose="020B0604030504040204" pitchFamily="34" charset="0"/>
                <a:cs typeface="DejaVu Sans"/>
              </a:rPr>
              <a:t>občané se aktivně podílí podle individuální situace na </a:t>
            </a:r>
            <a:r>
              <a:rPr lang="cs-CZ" altLang="cs-CZ" sz="1600" b="1" dirty="0">
                <a:latin typeface="Verdana" panose="020B0604030504040204" pitchFamily="34" charset="0"/>
                <a:ea typeface="Verdana" panose="020B0604030504040204" pitchFamily="34" charset="0"/>
                <a:cs typeface="DejaVu Sans"/>
              </a:rPr>
              <a:t>zabezpečení své budoucnosti formou spoření </a:t>
            </a:r>
            <a:r>
              <a:rPr lang="cs-CZ" altLang="cs-CZ" sz="1600" dirty="0">
                <a:latin typeface="Verdana" panose="020B0604030504040204" pitchFamily="34" charset="0"/>
                <a:ea typeface="Verdana" panose="020B0604030504040204" pitchFamily="34" charset="0"/>
                <a:cs typeface="DejaVu Sans"/>
              </a:rPr>
              <a:t>se státním nebo zaměstnaneckým příspěvkem  </a:t>
            </a:r>
          </a:p>
          <a:p>
            <a:pPr algn="just">
              <a:lnSpc>
                <a:spcPct val="100000"/>
              </a:lnSpc>
              <a:spcBef>
                <a:spcPct val="0"/>
              </a:spcBef>
              <a:spcAft>
                <a:spcPts val="600"/>
              </a:spcAft>
              <a:buFont typeface="Wingdings" panose="05000000000000000000" pitchFamily="2" charset="2"/>
              <a:buChar char="v"/>
              <a:defRPr/>
            </a:pPr>
            <a:r>
              <a:rPr lang="cs-CZ" altLang="cs-CZ" sz="1600" dirty="0">
                <a:latin typeface="Verdana" panose="020B0604030504040204" pitchFamily="34" charset="0"/>
                <a:ea typeface="Verdana" panose="020B0604030504040204" pitchFamily="34" charset="0"/>
              </a:rPr>
              <a:t>správce peněžních prostředků </a:t>
            </a:r>
            <a:r>
              <a:rPr lang="cs-CZ" altLang="cs-CZ" sz="1600" dirty="0">
                <a:latin typeface="Verdana" panose="020B0604030504040204" pitchFamily="34" charset="0"/>
                <a:ea typeface="Verdana" panose="020B0604030504040204" pitchFamily="34" charset="0"/>
                <a:cs typeface="Arial" panose="020B0604020202020204" pitchFamily="34" charset="0"/>
              </a:rPr>
              <a:t>od 1. 1. 2013 soukromá penzijní společnost</a:t>
            </a:r>
            <a:endParaRPr lang="cs-CZ" altLang="cs-CZ" sz="1600" dirty="0">
              <a:latin typeface="Verdana" panose="020B0604030504040204" pitchFamily="34" charset="0"/>
              <a:ea typeface="Verdana" panose="020B0604030504040204" pitchFamily="34" charset="0"/>
            </a:endParaRPr>
          </a:p>
          <a:p>
            <a:pPr algn="just">
              <a:lnSpc>
                <a:spcPct val="100000"/>
              </a:lnSpc>
              <a:spcBef>
                <a:spcPct val="0"/>
              </a:spcBef>
              <a:spcAft>
                <a:spcPts val="600"/>
              </a:spcAft>
              <a:buFont typeface="Wingdings" panose="05000000000000000000" pitchFamily="2" charset="2"/>
              <a:buChar char="v"/>
              <a:defRPr/>
            </a:pPr>
            <a:r>
              <a:rPr lang="cs-CZ" altLang="cs-CZ" sz="1600" dirty="0">
                <a:latin typeface="Verdana" panose="020B0604030504040204" pitchFamily="34" charset="0"/>
                <a:ea typeface="Verdana" panose="020B0604030504040204" pitchFamily="34" charset="0"/>
                <a:cs typeface="Arial" panose="020B0604020202020204" pitchFamily="34" charset="0"/>
              </a:rPr>
              <a:t>financování prostřednictvím vlastního příspěvku účastníka, příspěvku státu (</a:t>
            </a:r>
            <a:r>
              <a:rPr lang="cs-CZ" altLang="cs-CZ" sz="1600" dirty="0">
                <a:latin typeface="Verdana" panose="020B0604030504040204" pitchFamily="34" charset="0"/>
                <a:ea typeface="Verdana" panose="020B0604030504040204" pitchFamily="34" charset="0"/>
              </a:rPr>
              <a:t>při příspěvku alespoň 300 Kč - státní příspěvek představuje </a:t>
            </a:r>
            <a:r>
              <a:rPr lang="cs-CZ" altLang="cs-CZ" sz="1600" b="1" dirty="0">
                <a:latin typeface="Verdana" panose="020B0604030504040204" pitchFamily="34" charset="0"/>
                <a:ea typeface="Verdana" panose="020B0604030504040204" pitchFamily="34" charset="0"/>
              </a:rPr>
              <a:t>státní dotaci do systému </a:t>
            </a:r>
            <a:r>
              <a:rPr lang="cs-CZ" altLang="cs-CZ" sz="1600" dirty="0">
                <a:latin typeface="Verdana" panose="020B0604030504040204" pitchFamily="34" charset="0"/>
                <a:ea typeface="Verdana" panose="020B0604030504040204" pitchFamily="34" charset="0"/>
              </a:rPr>
              <a:t>a současně zvyšuje pravomoc státních orgánů kontrolovat činnosti penzijních fondů)</a:t>
            </a:r>
          </a:p>
          <a:p>
            <a:pPr algn="just">
              <a:lnSpc>
                <a:spcPct val="100000"/>
              </a:lnSpc>
              <a:spcBef>
                <a:spcPct val="0"/>
              </a:spcBef>
              <a:spcAft>
                <a:spcPts val="600"/>
              </a:spcAft>
              <a:buFont typeface="Wingdings" panose="05000000000000000000" pitchFamily="2" charset="2"/>
              <a:buChar char="v"/>
              <a:defRPr/>
            </a:pPr>
            <a:r>
              <a:rPr lang="cs-CZ" altLang="cs-CZ" sz="1600" dirty="0">
                <a:latin typeface="Verdana" panose="020B0604030504040204" pitchFamily="34" charset="0"/>
                <a:ea typeface="Verdana" panose="020B0604030504040204" pitchFamily="34" charset="0"/>
                <a:cs typeface="Arial" panose="020B0604020202020204" pitchFamily="34" charset="0"/>
              </a:rPr>
              <a:t>případně příspěvku zaměstnavatele, daňové odpočty (</a:t>
            </a:r>
            <a:r>
              <a:rPr lang="cs-CZ" altLang="cs-CZ" sz="1600" dirty="0">
                <a:latin typeface="Verdana" panose="020B0604030504040204" pitchFamily="34" charset="0"/>
                <a:ea typeface="Verdana" panose="020B0604030504040204" pitchFamily="34" charset="0"/>
              </a:rPr>
              <a:t>státní podpora) </a:t>
            </a:r>
            <a:r>
              <a:rPr lang="cs-CZ" altLang="cs-CZ" sz="1600" dirty="0">
                <a:latin typeface="Verdana" panose="020B0604030504040204" pitchFamily="34" charset="0"/>
                <a:ea typeface="Verdana" panose="020B0604030504040204" pitchFamily="34" charset="0"/>
                <a:cs typeface="Arial" panose="020B0604020202020204" pitchFamily="34" charset="0"/>
              </a:rPr>
              <a:t>► </a:t>
            </a:r>
            <a:r>
              <a:rPr lang="cs-CZ" altLang="cs-CZ" sz="1600" dirty="0">
                <a:latin typeface="Verdana" panose="020B0604030504040204" pitchFamily="34" charset="0"/>
                <a:ea typeface="Verdana" panose="020B0604030504040204" pitchFamily="34" charset="0"/>
              </a:rPr>
              <a:t>nad určitou výši příspěvku odečitatelné od základu daně z příjmu</a:t>
            </a:r>
          </a:p>
          <a:p>
            <a:pPr algn="just">
              <a:lnSpc>
                <a:spcPct val="100000"/>
              </a:lnSpc>
              <a:spcBef>
                <a:spcPct val="0"/>
              </a:spcBef>
              <a:spcAft>
                <a:spcPts val="600"/>
              </a:spcAft>
              <a:buFont typeface="Wingdings" panose="05000000000000000000" pitchFamily="2" charset="2"/>
              <a:buChar char="v"/>
              <a:defRPr/>
            </a:pPr>
            <a:r>
              <a:rPr lang="cs-CZ" altLang="cs-CZ" sz="1600" dirty="0">
                <a:latin typeface="Verdana" panose="020B0604030504040204" pitchFamily="34" charset="0"/>
                <a:ea typeface="Verdana" panose="020B0604030504040204" pitchFamily="34" charset="0"/>
                <a:cs typeface="Arial" panose="020B0604020202020204" pitchFamily="34" charset="0"/>
              </a:rPr>
              <a:t>ukončení účasti v pilíři prostřednictvím výpovědi smlouvy za daných pravidel</a:t>
            </a:r>
            <a:endParaRPr lang="cs-CZ" altLang="cs-CZ" sz="1600" dirty="0">
              <a:latin typeface="Verdana" panose="020B0604030504040204" pitchFamily="34" charset="0"/>
              <a:ea typeface="Verdana" panose="020B0604030504040204" pitchFamily="34" charset="0"/>
            </a:endParaRPr>
          </a:p>
          <a:p>
            <a:pPr algn="just">
              <a:lnSpc>
                <a:spcPct val="100000"/>
              </a:lnSpc>
              <a:spcBef>
                <a:spcPct val="0"/>
              </a:spcBef>
              <a:spcAft>
                <a:spcPts val="600"/>
              </a:spcAft>
              <a:buFont typeface="Wingdings" panose="05000000000000000000" pitchFamily="2" charset="2"/>
              <a:buChar char="v"/>
              <a:defRPr/>
            </a:pPr>
            <a:r>
              <a:rPr lang="cs-CZ" altLang="cs-CZ" sz="1600" dirty="0">
                <a:latin typeface="Verdana" panose="020B0604030504040204" pitchFamily="34" charset="0"/>
                <a:ea typeface="Verdana" panose="020B0604030504040204" pitchFamily="34" charset="0"/>
                <a:cs typeface="Arial" panose="020B0604020202020204" pitchFamily="34" charset="0"/>
              </a:rPr>
              <a:t>dědění naspořených prostředků je možné</a:t>
            </a:r>
          </a:p>
          <a:p>
            <a:endParaRPr lang="cs-CZ" dirty="0">
              <a:solidFill>
                <a:srgbClr val="C00000"/>
              </a:solidFill>
            </a:endParaRPr>
          </a:p>
        </p:txBody>
      </p:sp>
    </p:spTree>
    <p:extLst>
      <p:ext uri="{BB962C8B-B14F-4D97-AF65-F5344CB8AC3E}">
        <p14:creationId xmlns:p14="http://schemas.microsoft.com/office/powerpoint/2010/main" val="3074951943"/>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1151</TotalTime>
  <Words>7343</Words>
  <Application>Microsoft Office PowerPoint</Application>
  <PresentationFormat>Širokoúhlá obrazovka</PresentationFormat>
  <Paragraphs>302</Paragraphs>
  <Slides>29</Slides>
  <Notes>0</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29</vt:i4>
      </vt:variant>
    </vt:vector>
  </HeadingPairs>
  <TitlesOfParts>
    <vt:vector size="36" baseType="lpstr">
      <vt:lpstr>Arial</vt:lpstr>
      <vt:lpstr>Calibri</vt:lpstr>
      <vt:lpstr>Calibri Light</vt:lpstr>
      <vt:lpstr>DejaVu Sans</vt:lpstr>
      <vt:lpstr>Verdana</vt:lpstr>
      <vt:lpstr>Wingdings</vt:lpstr>
      <vt:lpstr>Motiv Office</vt:lpstr>
      <vt:lpstr>  6. Sociální pojištění – důchodové pojištění  </vt:lpstr>
      <vt:lpstr>       Důchodové pojištění– základní informace</vt:lpstr>
      <vt:lpstr>Prezentace aplikace PowerPoint</vt:lpstr>
      <vt:lpstr>Prezentace aplikace PowerPoint</vt:lpstr>
      <vt:lpstr>Prezentace aplikace PowerPoint</vt:lpstr>
      <vt:lpstr>       Příjmy v systému důchodového pojištění</vt:lpstr>
      <vt:lpstr>       Riziko vzniku problémů fiskální stability v důchodových systémech</vt:lpstr>
      <vt:lpstr>Prezentace aplikace PowerPoint</vt:lpstr>
      <vt:lpstr>Prezentace aplikace PowerPoint</vt:lpstr>
      <vt:lpstr>       Starobní důchod</vt:lpstr>
      <vt:lpstr>Prezentace aplikace PowerPoint</vt:lpstr>
      <vt:lpstr>Prezentace aplikace PowerPoint</vt:lpstr>
      <vt:lpstr>       Předčasný starobní důchod</vt:lpstr>
      <vt:lpstr>Prezentace aplikace PowerPoint</vt:lpstr>
      <vt:lpstr>       Předdůchod</vt:lpstr>
      <vt:lpstr>       Odložený důchod</vt:lpstr>
      <vt:lpstr>       Invalidní důchod</vt:lpstr>
      <vt:lpstr>Prezentace aplikace PowerPoint</vt:lpstr>
      <vt:lpstr>Prezentace aplikace PowerPoint</vt:lpstr>
      <vt:lpstr>Prezentace aplikace PowerPoint</vt:lpstr>
      <vt:lpstr>Prezentace aplikace PowerPoint</vt:lpstr>
      <vt:lpstr>Prezentace aplikace PowerPoint</vt:lpstr>
      <vt:lpstr>Vdovský a vdovecký důchod</vt:lpstr>
      <vt:lpstr>Prezentace aplikace PowerPoint</vt:lpstr>
      <vt:lpstr>Prezentace aplikace PowerPoint</vt:lpstr>
      <vt:lpstr>Prezentace aplikace PowerPoint</vt:lpstr>
      <vt:lpstr>       Sirotčí důchod</vt:lpstr>
      <vt:lpstr>Prezentace aplikace PowerPoint</vt:lpstr>
      <vt:lpstr>       Kontrolní úkoly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Vymezení sociálního zabezpečení jako součásti sociální politiky</dc:title>
  <dc:creator>Trbola Robert</dc:creator>
  <cp:lastModifiedBy>Trbola Robert</cp:lastModifiedBy>
  <cp:revision>73</cp:revision>
  <cp:lastPrinted>2021-02-26T09:12:01Z</cp:lastPrinted>
  <dcterms:created xsi:type="dcterms:W3CDTF">2021-02-09T14:44:12Z</dcterms:created>
  <dcterms:modified xsi:type="dcterms:W3CDTF">2021-03-23T14:18:30Z</dcterms:modified>
</cp:coreProperties>
</file>