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7" r:id="rId4"/>
    <p:sldId id="288" r:id="rId5"/>
    <p:sldId id="298" r:id="rId6"/>
    <p:sldId id="286" r:id="rId7"/>
    <p:sldId id="289" r:id="rId8"/>
    <p:sldId id="264" r:id="rId9"/>
    <p:sldId id="259" r:id="rId10"/>
    <p:sldId id="299" r:id="rId11"/>
    <p:sldId id="287" r:id="rId12"/>
    <p:sldId id="285" r:id="rId13"/>
    <p:sldId id="304" r:id="rId14"/>
    <p:sldId id="300" r:id="rId15"/>
    <p:sldId id="301" r:id="rId16"/>
    <p:sldId id="302" r:id="rId17"/>
    <p:sldId id="303" r:id="rId18"/>
    <p:sldId id="305" r:id="rId19"/>
    <p:sldId id="284" r:id="rId20"/>
    <p:sldId id="306" r:id="rId21"/>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64" d="100"/>
          <a:sy n="64" d="100"/>
        </p:scale>
        <p:origin x="6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31.03.2021</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31.03.2021</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31.03.2021</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31.03.2021</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31.03.2021</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31.03.2021</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31.03.2021</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31.03.2021</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31.03.2021</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31.03.2021</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31.03.2021</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31.03.2021</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s.wikipedia.org/wiki/St%C3%A1t" TargetMode="External"/><Relationship Id="rId2" Type="http://schemas.openxmlformats.org/officeDocument/2006/relationships/hyperlink" Target="https://cs.wikipedia.org/wiki/Pr%C3%A1vo_soci%C3%A1ln%C3%ADho_zabezpe%C4%8Den%C3%AD" TargetMode="External"/><Relationship Id="rId1" Type="http://schemas.openxmlformats.org/officeDocument/2006/relationships/slideLayout" Target="../slideLayouts/slideLayout1.xml"/><Relationship Id="rId6" Type="http://schemas.openxmlformats.org/officeDocument/2006/relationships/hyperlink" Target="https://cs.wikipedia.org/wiki/Soci%C3%A1ln%C3%AD_ud%C3%A1lost" TargetMode="External"/><Relationship Id="rId5" Type="http://schemas.openxmlformats.org/officeDocument/2006/relationships/hyperlink" Target="https://cs.wikipedia.org/wiki/Ob%C4%8Danstv%C3%AD" TargetMode="External"/><Relationship Id="rId4" Type="http://schemas.openxmlformats.org/officeDocument/2006/relationships/hyperlink" Target="https://cs.wikipedia.org/wiki/Solidarita"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5"/>
            <a:ext cx="9144000" cy="2154082"/>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8. Státní sociální podpora</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80000"/>
              </a:lnSpc>
              <a:spcBef>
                <a:spcPts val="600"/>
              </a:spcBef>
              <a:spcAft>
                <a:spcPts val="600"/>
              </a:spcAft>
              <a:tabLst>
                <a:tab pos="447675" algn="l"/>
              </a:tabLst>
              <a:defRPr/>
            </a:pPr>
            <a:r>
              <a:rPr lang="cs-CZ" altLang="cs-CZ" sz="1600" b="1" dirty="0">
                <a:solidFill>
                  <a:srgbClr val="C00000"/>
                </a:solidFill>
                <a:latin typeface="Verdana" panose="020B0604030504040204" pitchFamily="34" charset="0"/>
                <a:ea typeface="Verdana" panose="020B0604030504040204" pitchFamily="34" charset="0"/>
              </a:rPr>
              <a:t>náklady na bydlení </a:t>
            </a:r>
          </a:p>
          <a:p>
            <a:pPr algn="just">
              <a:lnSpc>
                <a:spcPct val="80000"/>
              </a:lnSpc>
              <a:spcBef>
                <a:spcPts val="600"/>
              </a:spcBef>
              <a:spcAft>
                <a:spcPts val="600"/>
              </a:spcAft>
              <a:buFont typeface="Wingdings" panose="05000000000000000000" pitchFamily="2" charset="2"/>
              <a:buChar char="v"/>
              <a:tabLst>
                <a:tab pos="447675" algn="l"/>
              </a:tabLst>
              <a:defRPr/>
            </a:pPr>
            <a:r>
              <a:rPr lang="cs-CZ" altLang="cs-CZ" sz="1600" dirty="0">
                <a:latin typeface="Verdana" panose="020B0604030504040204" pitchFamily="34" charset="0"/>
                <a:ea typeface="Verdana" panose="020B0604030504040204" pitchFamily="34" charset="0"/>
              </a:rPr>
              <a:t>tvoří </a:t>
            </a:r>
            <a:r>
              <a:rPr lang="cs-CZ" altLang="cs-CZ" sz="1600" u="sng" dirty="0">
                <a:latin typeface="Verdana" panose="020B0604030504040204" pitchFamily="34" charset="0"/>
                <a:ea typeface="Verdana" panose="020B0604030504040204" pitchFamily="34" charset="0"/>
              </a:rPr>
              <a:t>u nájemních bytů nájemné</a:t>
            </a:r>
            <a:endParaRPr lang="cs-CZ" altLang="cs-CZ" sz="1600" dirty="0">
              <a:latin typeface="Verdana" panose="020B0604030504040204" pitchFamily="34" charset="0"/>
              <a:ea typeface="Verdana" panose="020B0604030504040204" pitchFamily="34" charset="0"/>
            </a:endParaRPr>
          </a:p>
          <a:p>
            <a:pPr algn="just">
              <a:lnSpc>
                <a:spcPct val="80000"/>
              </a:lnSpc>
              <a:spcBef>
                <a:spcPts val="600"/>
              </a:spcBef>
              <a:spcAft>
                <a:spcPts val="600"/>
              </a:spcAft>
              <a:buFont typeface="Wingdings" panose="05000000000000000000" pitchFamily="2" charset="2"/>
              <a:buChar char="v"/>
              <a:tabLst>
                <a:tab pos="447675" algn="l"/>
              </a:tabLst>
              <a:defRPr/>
            </a:pPr>
            <a:r>
              <a:rPr lang="cs-CZ" altLang="cs-CZ" sz="1600" dirty="0">
                <a:latin typeface="Verdana" panose="020B0604030504040204" pitchFamily="34" charset="0"/>
                <a:ea typeface="Verdana" panose="020B0604030504040204" pitchFamily="34" charset="0"/>
              </a:rPr>
              <a:t>u družstevních bytů a bytů vlastníků </a:t>
            </a:r>
            <a:r>
              <a:rPr lang="cs-CZ" altLang="cs-CZ" sz="1600" u="sng" dirty="0">
                <a:latin typeface="Verdana" panose="020B0604030504040204" pitchFamily="34" charset="0"/>
                <a:ea typeface="Verdana" panose="020B0604030504040204" pitchFamily="34" charset="0"/>
              </a:rPr>
              <a:t>srovnatelné náklady </a:t>
            </a:r>
            <a:r>
              <a:rPr lang="cs-CZ" altLang="cs-CZ" sz="1600" dirty="0">
                <a:latin typeface="Verdana" panose="020B0604030504040204" pitchFamily="34" charset="0"/>
                <a:ea typeface="Verdana" panose="020B0604030504040204" pitchFamily="34" charset="0"/>
              </a:rPr>
              <a:t>(ty stanovuje vždy k 1.1. vláda)</a:t>
            </a:r>
          </a:p>
          <a:p>
            <a:pPr algn="just">
              <a:lnSpc>
                <a:spcPct val="80000"/>
              </a:lnSpc>
              <a:spcBef>
                <a:spcPts val="600"/>
              </a:spcBef>
              <a:spcAft>
                <a:spcPts val="600"/>
              </a:spcAft>
              <a:buFont typeface="Wingdings" panose="05000000000000000000" pitchFamily="2" charset="2"/>
              <a:buChar char="v"/>
              <a:tabLst>
                <a:tab pos="447675" algn="l"/>
              </a:tabLst>
              <a:defRPr/>
            </a:pPr>
            <a:r>
              <a:rPr lang="cs-CZ" altLang="cs-CZ" sz="1600" dirty="0">
                <a:latin typeface="Verdana" panose="020B0604030504040204" pitchFamily="34" charset="0"/>
                <a:ea typeface="Verdana" panose="020B0604030504040204" pitchFamily="34" charset="0"/>
              </a:rPr>
              <a:t>u všech bytů se dále započítávají náklady za energie, vodné a stočné, odpady a vytápění (veškeré služby spojené s bydlením) </a:t>
            </a:r>
          </a:p>
          <a:p>
            <a:pPr algn="just">
              <a:lnSpc>
                <a:spcPct val="80000"/>
              </a:lnSpc>
              <a:spcBef>
                <a:spcPts val="600"/>
              </a:spcBef>
              <a:spcAft>
                <a:spcPts val="600"/>
              </a:spcAft>
              <a:buSzPct val="45000"/>
              <a:tabLst>
                <a:tab pos="447675" algn="l"/>
              </a:tabLst>
              <a:defRPr/>
            </a:pPr>
            <a:r>
              <a:rPr lang="cs-CZ" altLang="cs-CZ" sz="1600" b="1" dirty="0">
                <a:solidFill>
                  <a:srgbClr val="C00000"/>
                </a:solidFill>
                <a:latin typeface="Verdana" panose="020B0604030504040204" pitchFamily="34" charset="0"/>
                <a:ea typeface="Verdana" panose="020B0604030504040204" pitchFamily="34" charset="0"/>
              </a:rPr>
              <a:t>normativní náklady</a:t>
            </a:r>
          </a:p>
          <a:p>
            <a:pPr algn="just">
              <a:lnSpc>
                <a:spcPct val="80000"/>
              </a:lnSpc>
              <a:spcBef>
                <a:spcPts val="600"/>
              </a:spcBef>
              <a:spcAft>
                <a:spcPts val="600"/>
              </a:spcAft>
              <a:buSzPct val="45000"/>
              <a:tabLst>
                <a:tab pos="447675" algn="l"/>
              </a:tabLst>
              <a:defRPr/>
            </a:pPr>
            <a:r>
              <a:rPr lang="cs-CZ" altLang="cs-CZ" sz="1600" dirty="0">
                <a:latin typeface="Verdana" panose="020B0604030504040204" pitchFamily="34" charset="0"/>
                <a:ea typeface="Verdana" panose="020B0604030504040204" pitchFamily="34" charset="0"/>
              </a:rPr>
              <a:t>jsou stanoveny jako průměrné náklady na bydlení podle velikosti obce </a:t>
            </a:r>
            <a:r>
              <a:rPr lang="cs-CZ" altLang="cs-CZ" sz="1600" u="sng" dirty="0">
                <a:latin typeface="Verdana" panose="020B0604030504040204" pitchFamily="34" charset="0"/>
                <a:ea typeface="Verdana" panose="020B0604030504040204" pitchFamily="34" charset="0"/>
              </a:rPr>
              <a:t>(nájemné obvyklé v daném místě)</a:t>
            </a:r>
            <a:r>
              <a:rPr lang="cs-CZ" altLang="cs-CZ" sz="1600" dirty="0">
                <a:latin typeface="Verdana" panose="020B0604030504040204" pitchFamily="34" charset="0"/>
                <a:ea typeface="Verdana" panose="020B0604030504040204" pitchFamily="34" charset="0"/>
              </a:rPr>
              <a:t> a počtu členů domácnosti a přičítají se k nim i ceny služeb a energií; částky normativních nákladů jsou platné vždy na období konkrétního kalendářního roku a meziročně se běžně mění; stát je stanovuje vždy na začátku kalendářního roku</a:t>
            </a:r>
          </a:p>
          <a:p>
            <a:pPr algn="just">
              <a:lnSpc>
                <a:spcPct val="80000"/>
              </a:lnSpc>
              <a:spcBef>
                <a:spcPts val="600"/>
              </a:spcBef>
              <a:spcAft>
                <a:spcPts val="600"/>
              </a:spcAft>
              <a:buSzPct val="45000"/>
              <a:tabLst>
                <a:tab pos="447675" algn="l"/>
              </a:tabLst>
              <a:defRPr/>
            </a:pPr>
            <a:r>
              <a:rPr lang="cs-CZ" altLang="cs-CZ" sz="1600" dirty="0">
                <a:latin typeface="Verdana" panose="020B0604030504040204" pitchFamily="34" charset="0"/>
                <a:ea typeface="Verdana" panose="020B0604030504040204" pitchFamily="34" charset="0"/>
              </a:rPr>
              <a:t>  </a:t>
            </a:r>
          </a:p>
          <a:p>
            <a:pPr>
              <a:spcBef>
                <a:spcPts val="0"/>
              </a:spcBef>
              <a:spcAft>
                <a:spcPts val="600"/>
              </a:spcAft>
              <a:buSzPct val="45000"/>
              <a:tabLst>
                <a:tab pos="447675" algn="l"/>
              </a:tabLst>
              <a:defRPr/>
            </a:pPr>
            <a:r>
              <a:rPr lang="cs-CZ" altLang="cs-CZ" sz="1600" b="1" i="1" dirty="0">
                <a:latin typeface="Verdana" panose="020B0604030504040204" pitchFamily="34" charset="0"/>
                <a:ea typeface="Verdana" panose="020B0604030504040204" pitchFamily="34" charset="0"/>
              </a:rPr>
              <a:t>Měsíční normativní náklady na bydlení v nájemních bytech podle počtu obyvatel obce (od 1.1.2021 – 31.12.2021)</a:t>
            </a:r>
          </a:p>
          <a:p>
            <a:pPr algn="just">
              <a:lnSpc>
                <a:spcPct val="80000"/>
              </a:lnSpc>
              <a:buSzPct val="45000"/>
              <a:tabLst>
                <a:tab pos="447675" algn="l"/>
              </a:tabLst>
              <a:defRPr/>
            </a:pPr>
            <a:endParaRPr lang="cs-CZ" altLang="cs-CZ" sz="1600" dirty="0">
              <a:latin typeface="Verdana" panose="020B0604030504040204" pitchFamily="34" charset="0"/>
              <a:ea typeface="Verdana" panose="020B0604030504040204" pitchFamily="34" charset="0"/>
            </a:endParaRPr>
          </a:p>
          <a:p>
            <a:pPr algn="just">
              <a:lnSpc>
                <a:spcPct val="80000"/>
              </a:lnSpc>
              <a:spcBef>
                <a:spcPts val="0"/>
              </a:spcBef>
              <a:spcAft>
                <a:spcPts val="600"/>
              </a:spcAft>
              <a:buSzPct val="45000"/>
              <a:tabLst>
                <a:tab pos="447675" algn="l"/>
              </a:tabLst>
              <a:defRPr/>
            </a:pPr>
            <a:endParaRPr lang="cs-CZ" altLang="cs-CZ" sz="1600" b="1" i="1" dirty="0">
              <a:latin typeface="Verdana" panose="020B0604030504040204" pitchFamily="34" charset="0"/>
              <a:ea typeface="Verdana" panose="020B0604030504040204" pitchFamily="34" charset="0"/>
            </a:endParaRPr>
          </a:p>
          <a:p>
            <a:pPr algn="just">
              <a:spcBef>
                <a:spcPts val="0"/>
              </a:spcBef>
              <a:spcAft>
                <a:spcPts val="600"/>
              </a:spcAft>
              <a:buSzPct val="45000"/>
              <a:tabLst>
                <a:tab pos="447675" algn="l"/>
              </a:tabLst>
              <a:defRPr/>
            </a:pPr>
            <a:endParaRPr lang="cs-CZ" altLang="cs-CZ" sz="1400" b="1" i="1" dirty="0">
              <a:latin typeface="Verdana" panose="020B0604030504040204" pitchFamily="34" charset="0"/>
              <a:ea typeface="Verdana" panose="020B0604030504040204" pitchFamily="34" charset="0"/>
            </a:endParaRPr>
          </a:p>
          <a:p>
            <a:pPr algn="just">
              <a:spcBef>
                <a:spcPts val="0"/>
              </a:spcBef>
              <a:spcAft>
                <a:spcPts val="600"/>
              </a:spcAft>
              <a:buSzPct val="45000"/>
              <a:tabLst>
                <a:tab pos="447675" algn="l"/>
              </a:tabLst>
              <a:defRPr/>
            </a:pPr>
            <a:endParaRPr lang="cs-CZ" altLang="cs-CZ" sz="1400" b="1" i="1" dirty="0">
              <a:latin typeface="Verdana" panose="020B0604030504040204" pitchFamily="34" charset="0"/>
              <a:ea typeface="Verdana" panose="020B0604030504040204" pitchFamily="34" charset="0"/>
            </a:endParaRPr>
          </a:p>
          <a:p>
            <a:pPr>
              <a:lnSpc>
                <a:spcPct val="80000"/>
              </a:lnSpc>
              <a:defRPr/>
            </a:pPr>
            <a:endParaRPr lang="cs-CZ" altLang="cs-CZ" b="1" dirty="0"/>
          </a:p>
          <a:p>
            <a:pPr>
              <a:lnSpc>
                <a:spcPct val="80000"/>
              </a:lnSpc>
              <a:buSzPct val="45000"/>
              <a:buFont typeface="StarSymbol"/>
              <a:buChar char="●"/>
              <a:defRPr/>
            </a:pPr>
            <a:endParaRPr lang="cs-CZ" altLang="cs-CZ" u="sng" dirty="0"/>
          </a:p>
          <a:p>
            <a:pPr>
              <a:lnSpc>
                <a:spcPct val="80000"/>
              </a:lnSpc>
              <a:buSzPct val="45000"/>
              <a:buFont typeface="StarSymbol"/>
              <a:buChar char="●"/>
              <a:defRPr/>
            </a:pPr>
            <a:endParaRPr lang="cs-CZ" altLang="cs-CZ" u="sng" dirty="0"/>
          </a:p>
          <a:p>
            <a:pPr>
              <a:lnSpc>
                <a:spcPct val="80000"/>
              </a:lnSpc>
              <a:buSzPct val="45000"/>
              <a:buFont typeface="StarSymbol"/>
              <a:buChar char="●"/>
              <a:defRPr/>
            </a:pPr>
            <a:endParaRPr lang="cs-CZ" altLang="cs-CZ" u="sng" dirty="0"/>
          </a:p>
          <a:p>
            <a:endParaRPr lang="cs-CZ" dirty="0">
              <a:solidFill>
                <a:srgbClr val="C00000"/>
              </a:solidFill>
            </a:endParaRPr>
          </a:p>
        </p:txBody>
      </p:sp>
      <p:pic>
        <p:nvPicPr>
          <p:cNvPr id="2" name="Obrázek 1">
            <a:extLst>
              <a:ext uri="{FF2B5EF4-FFF2-40B4-BE49-F238E27FC236}">
                <a16:creationId xmlns:a16="http://schemas.microsoft.com/office/drawing/2014/main" id="{1A24AE6A-3842-4CAC-8AAD-0CB664FA6FB5}"/>
              </a:ext>
            </a:extLst>
          </p:cNvPr>
          <p:cNvPicPr>
            <a:picLocks noChangeAspect="1"/>
          </p:cNvPicPr>
          <p:nvPr/>
        </p:nvPicPr>
        <p:blipFill>
          <a:blip r:embed="rId2"/>
          <a:stretch>
            <a:fillRect/>
          </a:stretch>
        </p:blipFill>
        <p:spPr>
          <a:xfrm>
            <a:off x="1600200" y="3985591"/>
            <a:ext cx="9402417" cy="2454966"/>
          </a:xfrm>
          <a:prstGeom prst="rect">
            <a:avLst/>
          </a:prstGeom>
        </p:spPr>
      </p:pic>
    </p:spTree>
    <p:extLst>
      <p:ext uri="{BB962C8B-B14F-4D97-AF65-F5344CB8AC3E}">
        <p14:creationId xmlns:p14="http://schemas.microsoft.com/office/powerpoint/2010/main" val="610381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spcBef>
                <a:spcPts val="0"/>
              </a:spcBef>
              <a:spcAft>
                <a:spcPts val="600"/>
              </a:spcAft>
              <a:buSzPct val="45000"/>
              <a:tabLst>
                <a:tab pos="447675" algn="l"/>
              </a:tabLst>
              <a:defRPr/>
            </a:pPr>
            <a:r>
              <a:rPr lang="cs-CZ" altLang="cs-CZ" sz="1600" b="1" i="1" dirty="0">
                <a:latin typeface="Verdana" panose="020B0604030504040204" pitchFamily="34" charset="0"/>
                <a:ea typeface="Verdana" panose="020B0604030504040204" pitchFamily="34" charset="0"/>
              </a:rPr>
              <a:t>Měsíční normativní náklady na bydlení v družstevních bytech a bytech vlastníků podle počtu obyvatel obce (od 1.1.2021 – 31.12.2021)</a:t>
            </a:r>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r>
              <a:rPr lang="cs-CZ" altLang="cs-CZ" sz="1600" b="1" dirty="0">
                <a:latin typeface="Verdana" panose="020B0604030504040204" pitchFamily="34" charset="0"/>
                <a:ea typeface="Verdana" panose="020B0604030504040204" pitchFamily="34" charset="0"/>
              </a:rPr>
              <a:t>vláda pro každý rok stanoví:</a:t>
            </a:r>
          </a:p>
          <a:p>
            <a:pPr algn="just">
              <a:spcBef>
                <a:spcPts val="0"/>
              </a:spcBef>
              <a:spcAft>
                <a:spcPts val="600"/>
              </a:spcAft>
              <a:buSzPct val="45000"/>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výši nákladů srovnatelných s nájemným podle sdělení Českého statistického úřadu</a:t>
            </a:r>
          </a:p>
          <a:p>
            <a:pPr algn="just">
              <a:spcBef>
                <a:spcPts val="0"/>
              </a:spcBef>
              <a:spcAft>
                <a:spcPts val="600"/>
              </a:spcAft>
              <a:buSzPct val="45000"/>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výši částek, které se započítávají za pevná paliva</a:t>
            </a:r>
          </a:p>
          <a:p>
            <a:pPr algn="just">
              <a:spcBef>
                <a:spcPts val="0"/>
              </a:spcBef>
              <a:spcAft>
                <a:spcPts val="600"/>
              </a:spcAft>
              <a:buSzPct val="45000"/>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výši částek normativních nákladů podle nárůstu nájemného a nákladů srovnatelných s nájemným a rozdělení obcí podle počtu obyvatel pro stanovení normativních nákladů na bydlení</a:t>
            </a:r>
          </a:p>
          <a:p>
            <a:pPr algn="just">
              <a:spcBef>
                <a:spcPts val="0"/>
              </a:spcBef>
              <a:spcAft>
                <a:spcPts val="600"/>
              </a:spcAft>
              <a:buSzPct val="45000"/>
              <a:tabLst>
                <a:tab pos="447675" algn="l"/>
              </a:tabLst>
              <a:defRPr/>
            </a:pPr>
            <a:endParaRPr lang="cs-CZ" altLang="cs-CZ" sz="1600" b="1" i="1" dirty="0">
              <a:latin typeface="Verdana" panose="020B0604030504040204" pitchFamily="34" charset="0"/>
              <a:ea typeface="Verdana" panose="020B0604030504040204" pitchFamily="34" charset="0"/>
            </a:endParaRPr>
          </a:p>
        </p:txBody>
      </p:sp>
      <p:pic>
        <p:nvPicPr>
          <p:cNvPr id="2" name="Obrázek 1">
            <a:extLst>
              <a:ext uri="{FF2B5EF4-FFF2-40B4-BE49-F238E27FC236}">
                <a16:creationId xmlns:a16="http://schemas.microsoft.com/office/drawing/2014/main" id="{BEA005F2-6B0A-431A-B276-C888AAC02499}"/>
              </a:ext>
            </a:extLst>
          </p:cNvPr>
          <p:cNvPicPr>
            <a:picLocks noChangeAspect="1"/>
          </p:cNvPicPr>
          <p:nvPr/>
        </p:nvPicPr>
        <p:blipFill>
          <a:blip r:embed="rId2"/>
          <a:stretch>
            <a:fillRect/>
          </a:stretch>
        </p:blipFill>
        <p:spPr>
          <a:xfrm>
            <a:off x="1321904" y="1049089"/>
            <a:ext cx="9382539" cy="2648267"/>
          </a:xfrm>
          <a:prstGeom prst="rect">
            <a:avLst/>
          </a:prstGeom>
        </p:spPr>
      </p:pic>
    </p:spTree>
    <p:extLst>
      <p:ext uri="{BB962C8B-B14F-4D97-AF65-F5344CB8AC3E}">
        <p14:creationId xmlns:p14="http://schemas.microsoft.com/office/powerpoint/2010/main" val="3466149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spcBef>
                <a:spcPts val="0"/>
              </a:spcBef>
              <a:spcAft>
                <a:spcPts val="600"/>
              </a:spcAft>
              <a:defRPr/>
            </a:pPr>
            <a:r>
              <a:rPr lang="cs-CZ" altLang="cs-CZ" sz="1700" b="1" dirty="0">
                <a:solidFill>
                  <a:srgbClr val="C00000"/>
                </a:solidFill>
                <a:latin typeface="Verdana" panose="020B0604030504040204" pitchFamily="34" charset="0"/>
                <a:ea typeface="Verdana" panose="020B0604030504040204" pitchFamily="34" charset="0"/>
              </a:rPr>
              <a:t>výše příspěvku – vzorec pro výpočet</a:t>
            </a:r>
            <a:endParaRPr lang="cs-CZ" altLang="cs-CZ" sz="1700" dirty="0">
              <a:solidFill>
                <a:srgbClr val="C00000"/>
              </a:solidFill>
              <a:latin typeface="Verdana" panose="020B0604030504040204" pitchFamily="34" charset="0"/>
              <a:ea typeface="Verdana" panose="020B0604030504040204" pitchFamily="34" charset="0"/>
            </a:endParaRPr>
          </a:p>
          <a:p>
            <a:pPr algn="just">
              <a:spcBef>
                <a:spcPts val="0"/>
              </a:spcBef>
              <a:spcAft>
                <a:spcPts val="600"/>
              </a:spcAft>
              <a:buFont typeface="Wingdings" panose="05000000000000000000" pitchFamily="2" charset="2"/>
              <a:buChar char="v"/>
              <a:defRPr/>
            </a:pPr>
            <a:r>
              <a:rPr lang="cs-CZ" altLang="cs-CZ" sz="1700" dirty="0">
                <a:solidFill>
                  <a:srgbClr val="000000"/>
                </a:solidFill>
                <a:latin typeface="Verdana" panose="020B0604030504040204" pitchFamily="34" charset="0"/>
                <a:ea typeface="Verdana" panose="020B0604030504040204" pitchFamily="34" charset="0"/>
              </a:rPr>
              <a:t>stanoví se jako rozdíl mezi skutečnými náklady na bydlení </a:t>
            </a:r>
            <a:r>
              <a:rPr lang="cs-CZ" altLang="cs-CZ" sz="1700" b="1" dirty="0">
                <a:solidFill>
                  <a:srgbClr val="000000"/>
                </a:solidFill>
                <a:latin typeface="Verdana" panose="020B0604030504040204" pitchFamily="34" charset="0"/>
                <a:ea typeface="Verdana" panose="020B0604030504040204" pitchFamily="34" charset="0"/>
              </a:rPr>
              <a:t>(SNB) </a:t>
            </a:r>
            <a:r>
              <a:rPr lang="cs-CZ" altLang="cs-CZ" sz="1700" dirty="0">
                <a:solidFill>
                  <a:srgbClr val="000000"/>
                </a:solidFill>
                <a:latin typeface="Verdana" panose="020B0604030504040204" pitchFamily="34" charset="0"/>
                <a:ea typeface="Verdana" panose="020B0604030504040204" pitchFamily="34" charset="0"/>
              </a:rPr>
              <a:t>a násobkem rozhodného příjmu </a:t>
            </a:r>
            <a:r>
              <a:rPr lang="cs-CZ" altLang="cs-CZ" sz="1700" b="1" dirty="0">
                <a:solidFill>
                  <a:srgbClr val="000000"/>
                </a:solidFill>
                <a:latin typeface="Verdana" panose="020B0604030504040204" pitchFamily="34" charset="0"/>
                <a:ea typeface="Verdana" panose="020B0604030504040204" pitchFamily="34" charset="0"/>
              </a:rPr>
              <a:t>(P)</a:t>
            </a:r>
            <a:r>
              <a:rPr lang="cs-CZ" altLang="cs-CZ" sz="1700" dirty="0">
                <a:solidFill>
                  <a:srgbClr val="000000"/>
                </a:solidFill>
                <a:latin typeface="Verdana" panose="020B0604030504040204" pitchFamily="34" charset="0"/>
                <a:ea typeface="Verdana" panose="020B0604030504040204" pitchFamily="34" charset="0"/>
              </a:rPr>
              <a:t> a koeficientu 0,30 (0,35), za předpokladu, že </a:t>
            </a:r>
            <a:r>
              <a:rPr lang="cs-CZ" altLang="cs-CZ" sz="1700" b="1" dirty="0">
                <a:solidFill>
                  <a:srgbClr val="000000"/>
                </a:solidFill>
                <a:latin typeface="Verdana" panose="020B0604030504040204" pitchFamily="34" charset="0"/>
                <a:ea typeface="Verdana" panose="020B0604030504040204" pitchFamily="34" charset="0"/>
              </a:rPr>
              <a:t>tyto jsou nižší</a:t>
            </a:r>
            <a:r>
              <a:rPr lang="cs-CZ" altLang="cs-CZ" sz="1700" dirty="0">
                <a:solidFill>
                  <a:srgbClr val="000000"/>
                </a:solidFill>
                <a:latin typeface="Verdana" panose="020B0604030504040204" pitchFamily="34" charset="0"/>
                <a:ea typeface="Verdana" panose="020B0604030504040204" pitchFamily="34" charset="0"/>
              </a:rPr>
              <a:t>, než normativní náklady na bydlení </a:t>
            </a:r>
            <a:r>
              <a:rPr lang="cs-CZ" altLang="cs-CZ" sz="1700" b="1" dirty="0">
                <a:solidFill>
                  <a:srgbClr val="000000"/>
                </a:solidFill>
                <a:latin typeface="Verdana" panose="020B0604030504040204" pitchFamily="34" charset="0"/>
                <a:ea typeface="Verdana" panose="020B0604030504040204" pitchFamily="34" charset="0"/>
              </a:rPr>
              <a:t>(NNB)</a:t>
            </a:r>
            <a:endParaRPr lang="cs-CZ" altLang="cs-CZ" sz="1700" b="1" i="1" dirty="0">
              <a:latin typeface="Verdana" panose="020B0604030504040204" pitchFamily="34" charset="0"/>
              <a:ea typeface="Verdana" panose="020B0604030504040204" pitchFamily="34" charset="0"/>
            </a:endParaRPr>
          </a:p>
          <a:p>
            <a:pPr marL="357188" algn="just">
              <a:spcBef>
                <a:spcPts val="0"/>
              </a:spcBef>
              <a:spcAft>
                <a:spcPts val="600"/>
              </a:spcAft>
              <a:buFont typeface="Wingdings" panose="05000000000000000000" pitchFamily="2" charset="2"/>
              <a:buChar char="v"/>
              <a:defRPr/>
            </a:pPr>
            <a:r>
              <a:rPr lang="cs-CZ" altLang="cs-CZ" sz="1700" b="1" dirty="0">
                <a:latin typeface="Verdana" panose="020B0604030504040204" pitchFamily="34" charset="0"/>
                <a:ea typeface="Verdana" panose="020B0604030504040204" pitchFamily="34" charset="0"/>
              </a:rPr>
              <a:t>příspěvek na bydlení = SNB – (P x 0,3 nebo v  Praze 0,35)---------SNB &lt; NNB</a:t>
            </a:r>
          </a:p>
          <a:p>
            <a:pPr algn="just">
              <a:spcBef>
                <a:spcPts val="0"/>
              </a:spcBef>
              <a:spcAft>
                <a:spcPts val="600"/>
              </a:spcAft>
              <a:buFont typeface="Wingdings" panose="05000000000000000000" pitchFamily="2" charset="2"/>
              <a:buChar char="v"/>
              <a:defRPr/>
            </a:pPr>
            <a:r>
              <a:rPr lang="cs-CZ" altLang="cs-CZ" sz="1700" dirty="0">
                <a:latin typeface="Verdana" panose="020B0604030504040204" pitchFamily="34" charset="0"/>
                <a:ea typeface="Verdana" panose="020B0604030504040204" pitchFamily="34" charset="0"/>
              </a:rPr>
              <a:t>v  případě, že skutečné náklady na bydlení </a:t>
            </a:r>
            <a:r>
              <a:rPr lang="cs-CZ" altLang="cs-CZ" sz="1700" b="1" dirty="0">
                <a:latin typeface="Verdana" panose="020B0604030504040204" pitchFamily="34" charset="0"/>
                <a:ea typeface="Verdana" panose="020B0604030504040204" pitchFamily="34" charset="0"/>
              </a:rPr>
              <a:t>(SNB) </a:t>
            </a:r>
            <a:r>
              <a:rPr lang="cs-CZ" altLang="cs-CZ" sz="1700" dirty="0">
                <a:latin typeface="Verdana" panose="020B0604030504040204" pitchFamily="34" charset="0"/>
                <a:ea typeface="Verdana" panose="020B0604030504040204" pitchFamily="34" charset="0"/>
              </a:rPr>
              <a:t>jsou </a:t>
            </a:r>
            <a:r>
              <a:rPr lang="cs-CZ" altLang="cs-CZ" sz="1700" b="1" dirty="0">
                <a:latin typeface="Verdana" panose="020B0604030504040204" pitchFamily="34" charset="0"/>
                <a:ea typeface="Verdana" panose="020B0604030504040204" pitchFamily="34" charset="0"/>
              </a:rPr>
              <a:t>vyšší</a:t>
            </a:r>
            <a:r>
              <a:rPr lang="cs-CZ" altLang="cs-CZ" sz="1700" dirty="0">
                <a:latin typeface="Verdana" panose="020B0604030504040204" pitchFamily="34" charset="0"/>
                <a:ea typeface="Verdana" panose="020B0604030504040204" pitchFamily="34" charset="0"/>
              </a:rPr>
              <a:t> než normativní náklady </a:t>
            </a:r>
            <a:r>
              <a:rPr lang="cs-CZ" altLang="cs-CZ" sz="1700" b="1" dirty="0">
                <a:latin typeface="Verdana" panose="020B0604030504040204" pitchFamily="34" charset="0"/>
                <a:ea typeface="Verdana" panose="020B0604030504040204" pitchFamily="34" charset="0"/>
              </a:rPr>
              <a:t>(NNB)</a:t>
            </a:r>
            <a:r>
              <a:rPr lang="cs-CZ" altLang="cs-CZ" sz="1700" dirty="0">
                <a:latin typeface="Verdana" panose="020B0604030504040204" pitchFamily="34" charset="0"/>
                <a:ea typeface="Verdana" panose="020B0604030504040204" pitchFamily="34" charset="0"/>
              </a:rPr>
              <a:t>, </a:t>
            </a:r>
            <a:r>
              <a:rPr lang="cs-CZ" altLang="cs-CZ" sz="1700" dirty="0">
                <a:solidFill>
                  <a:srgbClr val="000000"/>
                </a:solidFill>
                <a:latin typeface="Verdana" panose="020B0604030504040204" pitchFamily="34" charset="0"/>
                <a:ea typeface="Verdana" panose="020B0604030504040204" pitchFamily="34" charset="0"/>
              </a:rPr>
              <a:t>stanoví se jako rozdíl mezi normativními náklady na bydlení </a:t>
            </a:r>
            <a:r>
              <a:rPr lang="cs-CZ" altLang="cs-CZ" sz="1700" b="1" dirty="0">
                <a:solidFill>
                  <a:srgbClr val="000000"/>
                </a:solidFill>
                <a:latin typeface="Verdana" panose="020B0604030504040204" pitchFamily="34" charset="0"/>
                <a:ea typeface="Verdana" panose="020B0604030504040204" pitchFamily="34" charset="0"/>
              </a:rPr>
              <a:t>(NNB) </a:t>
            </a:r>
            <a:r>
              <a:rPr lang="cs-CZ" altLang="cs-CZ" sz="1700" dirty="0">
                <a:solidFill>
                  <a:srgbClr val="000000"/>
                </a:solidFill>
                <a:latin typeface="Verdana" panose="020B0604030504040204" pitchFamily="34" charset="0"/>
                <a:ea typeface="Verdana" panose="020B0604030504040204" pitchFamily="34" charset="0"/>
              </a:rPr>
              <a:t>a násobkem rozhodného příjmu </a:t>
            </a:r>
            <a:r>
              <a:rPr lang="cs-CZ" altLang="cs-CZ" sz="1700" b="1" dirty="0">
                <a:solidFill>
                  <a:srgbClr val="000000"/>
                </a:solidFill>
                <a:latin typeface="Verdana" panose="020B0604030504040204" pitchFamily="34" charset="0"/>
                <a:ea typeface="Verdana" panose="020B0604030504040204" pitchFamily="34" charset="0"/>
              </a:rPr>
              <a:t>(P)</a:t>
            </a:r>
            <a:r>
              <a:rPr lang="cs-CZ" altLang="cs-CZ" sz="1700" dirty="0">
                <a:solidFill>
                  <a:srgbClr val="000000"/>
                </a:solidFill>
                <a:latin typeface="Verdana" panose="020B0604030504040204" pitchFamily="34" charset="0"/>
                <a:ea typeface="Verdana" panose="020B0604030504040204" pitchFamily="34" charset="0"/>
              </a:rPr>
              <a:t> a koeficientu 0,30 (0,35),</a:t>
            </a:r>
          </a:p>
          <a:p>
            <a:pPr marL="357188" algn="just">
              <a:spcBef>
                <a:spcPts val="0"/>
              </a:spcBef>
              <a:spcAft>
                <a:spcPts val="600"/>
              </a:spcAft>
              <a:buFont typeface="Wingdings" panose="05000000000000000000" pitchFamily="2" charset="2"/>
              <a:buChar char="v"/>
              <a:defRPr/>
            </a:pPr>
            <a:r>
              <a:rPr lang="cs-CZ" altLang="cs-CZ" sz="1700" b="1" dirty="0">
                <a:latin typeface="Verdana" panose="020B0604030504040204" pitchFamily="34" charset="0"/>
                <a:ea typeface="Verdana" panose="020B0604030504040204" pitchFamily="34" charset="0"/>
              </a:rPr>
              <a:t>příspěvek na bydlení = NNB – (</a:t>
            </a:r>
            <a:r>
              <a:rPr lang="cs-CZ" altLang="cs-CZ" sz="1700" b="1" dirty="0" err="1">
                <a:latin typeface="Verdana" panose="020B0604030504040204" pitchFamily="34" charset="0"/>
                <a:ea typeface="Verdana" panose="020B0604030504040204" pitchFamily="34" charset="0"/>
              </a:rPr>
              <a:t>Px</a:t>
            </a:r>
            <a:r>
              <a:rPr lang="cs-CZ" altLang="cs-CZ" sz="1700" b="1" dirty="0">
                <a:latin typeface="Verdana" panose="020B0604030504040204" pitchFamily="34" charset="0"/>
                <a:ea typeface="Verdana" panose="020B0604030504040204" pitchFamily="34" charset="0"/>
              </a:rPr>
              <a:t> 0,3 nebo v  Praze 0,35)----------SNB &gt; NNB</a:t>
            </a:r>
          </a:p>
          <a:p>
            <a:pPr marL="285750" indent="-285750" algn="just">
              <a:spcBef>
                <a:spcPts val="0"/>
              </a:spcBef>
              <a:spcAft>
                <a:spcPts val="600"/>
              </a:spcAft>
              <a:buFont typeface="Wingdings" panose="05000000000000000000" pitchFamily="2" charset="2"/>
              <a:buChar char="v"/>
              <a:defRPr/>
            </a:pPr>
            <a:r>
              <a:rPr lang="cs-CZ" altLang="cs-CZ" sz="1700" dirty="0">
                <a:latin typeface="Verdana" panose="020B0604030504040204" pitchFamily="34" charset="0"/>
                <a:ea typeface="Verdana" panose="020B0604030504040204" pitchFamily="34" charset="0"/>
              </a:rPr>
              <a:t>pokud rozhodný příjem rodiny nedosahuje částky ŽM, počítá se částka ŽM místo rozhodného příjmu</a:t>
            </a:r>
          </a:p>
          <a:p>
            <a:pPr marL="285750" indent="-285750" algn="just">
              <a:spcBef>
                <a:spcPts val="0"/>
              </a:spcBef>
              <a:spcAft>
                <a:spcPts val="600"/>
              </a:spcAft>
              <a:buFont typeface="Wingdings" panose="05000000000000000000" pitchFamily="2" charset="2"/>
              <a:buChar char="v"/>
              <a:defRPr/>
            </a:pPr>
            <a:r>
              <a:rPr lang="cs-CZ" altLang="cs-CZ" sz="1700" dirty="0">
                <a:latin typeface="Verdana" panose="020B0604030504040204" pitchFamily="34" charset="0"/>
                <a:ea typeface="Verdana" panose="020B0604030504040204" pitchFamily="34" charset="0"/>
              </a:rPr>
              <a:t>pokud rodině nepomůže ani příspěvek na bydlení, má možnost podat žádost o doplatek na bydlení podle zákona o hmotné nouzi</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žádost se dokládá každé tři měsíce opakovaně</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osobní doklady žadatele + informace o všech osobách, která toto žádost zahrnuje </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podklady k prokázání skutečných nákladů na bydlení – zaplacené složenky, faktury, účty, SIPO, výpis z bankovního účtu nebo případně i jakékoliv jiné doklady prokazující výdaj spojený s bytem nebo domem</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dokládá se také nájemní smlouva nebo kupní smlouva, popř. výpis z katastru nemovitostí jako doklad o tom, že je dům/byt v osobním vlastnictví</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výplata příspěvku na bydlení je omezena na 84 měsíce v  období posledních 10 kalendářních let (toto omezení neplatí pro domácnosti sestávající výlučně z osob starších 70 let a pro osoby se zdravotním postižením, které bydlí v  pro ně postavených nebo upravených bytech.</a:t>
            </a:r>
          </a:p>
          <a:p>
            <a:endParaRPr lang="cs-CZ" dirty="0">
              <a:solidFill>
                <a:srgbClr val="C00000"/>
              </a:solidFill>
            </a:endParaRPr>
          </a:p>
        </p:txBody>
      </p:sp>
    </p:spTree>
    <p:extLst>
      <p:ext uri="{BB962C8B-B14F-4D97-AF65-F5344CB8AC3E}">
        <p14:creationId xmlns:p14="http://schemas.microsoft.com/office/powerpoint/2010/main" val="3074951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76070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Rodičovský příspěvek</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43609"/>
            <a:ext cx="10701865" cy="566069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marL="342900" indent="-342900" algn="just">
              <a:buFont typeface="Wingdings" panose="05000000000000000000" pitchFamily="2" charset="2"/>
              <a:buChar char="v"/>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nezaměňovat rodičovská dovolená versus mateřská dovolená!!!</a:t>
            </a:r>
          </a:p>
          <a:p>
            <a:pPr algn="just"/>
            <a:r>
              <a:rPr lang="cs-CZ" sz="1600" u="sng" dirty="0">
                <a:latin typeface="Verdana" panose="020B0604030504040204" pitchFamily="34" charset="0"/>
                <a:ea typeface="Verdana" panose="020B0604030504040204" pitchFamily="34" charset="0"/>
              </a:rPr>
              <a:t>rodičovská dovolená </a:t>
            </a:r>
            <a:r>
              <a:rPr lang="cs-CZ" sz="1600" dirty="0">
                <a:latin typeface="Verdana" panose="020B0604030504040204" pitchFamily="34" charset="0"/>
                <a:ea typeface="Verdana" panose="020B0604030504040204" pitchFamily="34" charset="0"/>
              </a:rPr>
              <a:t>– vyplácí se rodičovský příspěvek</a:t>
            </a:r>
          </a:p>
          <a:p>
            <a:pPr marL="715963" lvl="1" indent="-354013"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rodičovský příspěvek může získat i ten, kdo nepracoval (i studentka, nezaměstnaná žena apod.)</a:t>
            </a:r>
          </a:p>
          <a:p>
            <a:pPr algn="just"/>
            <a:r>
              <a:rPr lang="cs-CZ" sz="1600" u="sng" dirty="0">
                <a:latin typeface="Verdana" panose="020B0604030504040204" pitchFamily="34" charset="0"/>
                <a:ea typeface="Verdana" panose="020B0604030504040204" pitchFamily="34" charset="0"/>
              </a:rPr>
              <a:t>mateřská dovolená </a:t>
            </a:r>
            <a:r>
              <a:rPr lang="cs-CZ" sz="1600" dirty="0">
                <a:latin typeface="Verdana" panose="020B0604030504040204" pitchFamily="34" charset="0"/>
                <a:ea typeface="Verdana" panose="020B0604030504040204" pitchFamily="34" charset="0"/>
              </a:rPr>
              <a:t>– vyplácí se peněžitá pomoc v mateřství</a:t>
            </a:r>
          </a:p>
          <a:p>
            <a:pPr marL="715963" lvl="1" indent="-354013"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na mateřskou má nárok pouze ten, kdo „pracoval“ (resp., byl účastníkem nemocenského pojištění nebo si jako OSVČ platil nemocenské pojištění</a:t>
            </a:r>
          </a:p>
          <a:p>
            <a:pPr marL="715963" lvl="1" indent="-354013"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délka mateřské dovolené je 28 týdnů při narození 1 dítěte nebo 37 týdnů pokud se narodí 2 a více dětí</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při splnění všech podmínek má matka (nebo otec dítěte) nejprve nárok na mateřskou. Ta začíná zpravidla 6 – 8 týdnů před porodem (otec ji může dostat nejdříve od 7 týdne po porodu). </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rodičovská dovolená pak začíná po skončení mateřské</a:t>
            </a:r>
          </a:p>
          <a:p>
            <a:pPr marL="285750" indent="-285750" algn="just">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rodičovská dovolená</a:t>
            </a:r>
            <a:r>
              <a:rPr lang="cs-CZ" sz="1600" dirty="0">
                <a:solidFill>
                  <a:srgbClr val="C00000"/>
                </a:solidFill>
                <a:latin typeface="Verdana" panose="020B0604030504040204" pitchFamily="34" charset="0"/>
                <a:ea typeface="Verdana" panose="020B0604030504040204" pitchFamily="34" charset="0"/>
              </a:rPr>
              <a:t> </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jde o omluvenou překážku v práci na straně zaměstnance</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týká se pouze zaměstnaných rodičů</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její délka se vůbec nemusí shodovat s délkou pobírání rodičovského příspěvku - oba pojmy spolu nesouvisí.</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teoreticky je možné pobírat rodičovský příspěvek a rodičovskou dovolenou vůbec nečerpat, nebo naopak čerpat rodičovskou dovolenou bez nároku na rodičovský příspěvek (například proto, že dávka 300 000 korun již byla vyčerpána)</a:t>
            </a:r>
          </a:p>
          <a:p>
            <a:pPr marL="285750" indent="-285750"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15488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285750" lvl="1" indent="-285750" algn="just">
              <a:spcBef>
                <a:spcPts val="1000"/>
              </a:spcBef>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rodičovský příspěvek</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poskytuje se na žádost jednoho z rodičů a nemusí se nutně jednat o zaměstnance</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na dávku státní sociální podpory mají nárok i rodiče bez vlastních příjmů, osoby samostatně výdělečně činné atd.</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rodič je ten, který po celý měsíc celodenně a řádně pečuje o nejmladší dítě v rodině a má nárok na příspěvek nejdéle do 4 let věku tohoto dítěte a to až do celkově vyplacené částky 300 000 korun (pro </a:t>
            </a:r>
            <a:r>
              <a:rPr lang="cs-CZ" sz="1600" dirty="0" err="1">
                <a:latin typeface="Verdana" panose="020B0604030504040204" pitchFamily="34" charset="0"/>
                <a:ea typeface="Verdana" panose="020B0604030504040204" pitchFamily="34" charset="0"/>
              </a:rPr>
              <a:t>vícerčata</a:t>
            </a:r>
            <a:r>
              <a:rPr lang="cs-CZ" sz="1600" dirty="0">
                <a:latin typeface="Verdana" panose="020B0604030504040204" pitchFamily="34" charset="0"/>
                <a:ea typeface="Verdana" panose="020B0604030504040204" pitchFamily="34" charset="0"/>
              </a:rPr>
              <a:t> 450 000 Kč)</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nejedná se však o libovolnou měsíční částku, závisí od účasti (případně neúčasti) na nemocenském pojištění a výši denního vyměřovacího základu pro stanovení nároku na peněžitou pomoc v mateřství</a:t>
            </a:r>
          </a:p>
          <a:p>
            <a:pPr marL="361950" lvl="1" algn="just">
              <a:lnSpc>
                <a:spcPct val="100000"/>
              </a:lnSpc>
            </a:pPr>
            <a:endParaRPr lang="cs-CZ" sz="1600" dirty="0">
              <a:latin typeface="Verdana" panose="020B0604030504040204" pitchFamily="34" charset="0"/>
              <a:ea typeface="Verdana" panose="020B0604030504040204" pitchFamily="34" charset="0"/>
            </a:endParaRPr>
          </a:p>
          <a:p>
            <a:pPr marL="361950" lvl="1" algn="just">
              <a:lnSpc>
                <a:spcPct val="100000"/>
              </a:lnSpc>
            </a:pPr>
            <a:r>
              <a:rPr lang="cs-CZ" sz="1600" dirty="0">
                <a:latin typeface="Verdana" panose="020B0604030504040204" pitchFamily="34" charset="0"/>
                <a:ea typeface="Verdana" panose="020B0604030504040204" pitchFamily="34" charset="0"/>
              </a:rPr>
              <a:t> </a:t>
            </a:r>
            <a:endParaRPr lang="cs-CZ" dirty="0">
              <a:solidFill>
                <a:srgbClr val="C00000"/>
              </a:solidFill>
            </a:endParaRPr>
          </a:p>
        </p:txBody>
      </p:sp>
      <p:pic>
        <p:nvPicPr>
          <p:cNvPr id="2" name="Obrázek 1">
            <a:extLst>
              <a:ext uri="{FF2B5EF4-FFF2-40B4-BE49-F238E27FC236}">
                <a16:creationId xmlns:a16="http://schemas.microsoft.com/office/drawing/2014/main" id="{C2502509-C4F4-4F79-828E-D66784334CB5}"/>
              </a:ext>
            </a:extLst>
          </p:cNvPr>
          <p:cNvPicPr>
            <a:picLocks noChangeAspect="1"/>
          </p:cNvPicPr>
          <p:nvPr/>
        </p:nvPicPr>
        <p:blipFill>
          <a:blip r:embed="rId2"/>
          <a:stretch>
            <a:fillRect/>
          </a:stretch>
        </p:blipFill>
        <p:spPr>
          <a:xfrm>
            <a:off x="2005229" y="3180522"/>
            <a:ext cx="8181541" cy="2922104"/>
          </a:xfrm>
          <a:prstGeom prst="rect">
            <a:avLst/>
          </a:prstGeom>
        </p:spPr>
      </p:pic>
    </p:spTree>
    <p:extLst>
      <p:ext uri="{BB962C8B-B14F-4D97-AF65-F5344CB8AC3E}">
        <p14:creationId xmlns:p14="http://schemas.microsoft.com/office/powerpoint/2010/main" val="4213039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marL="0" lvl="1" algn="just">
              <a:spcBef>
                <a:spcPts val="1000"/>
              </a:spcBef>
            </a:pPr>
            <a:r>
              <a:rPr lang="cs-CZ" sz="1700" b="1" dirty="0">
                <a:solidFill>
                  <a:srgbClr val="C00000"/>
                </a:solidFill>
                <a:latin typeface="Verdana" panose="020B0604030504040204" pitchFamily="34" charset="0"/>
                <a:ea typeface="Verdana" panose="020B0604030504040204" pitchFamily="34" charset="0"/>
              </a:rPr>
              <a:t>charakteristika dávky</a:t>
            </a:r>
          </a:p>
          <a:p>
            <a:pPr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jedna z klíčových, hojně využívaných dávek, ve které se jedná o nárok rodiče, který celodenně pečuje o dítě do 4 let věku, nebo do 7 let věku, je-li dítě dlouhodobě zdravotně postižené a to až do vyčerpání celkové částky 300 000  Kč; částka 300 tisíc korun je maximální a náleží každé matce, která se stará o dítě po porodu </a:t>
            </a:r>
          </a:p>
          <a:p>
            <a:pPr lvl="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příjmy rodiče nejsou sledovány; při nároku na výplatu rodičovského příspěvku může rodič výdělečnou činností zlepšovat sociální situaci rodiny, musí však zajistit péči o dítě jinou zletilou osobou</a:t>
            </a:r>
          </a:p>
          <a:p>
            <a:pPr lvl="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doba čerpání příspěvku je volbou rodiče – čerpání může být rozděleno do dvou, tří nebo čtyř let dítěte</a:t>
            </a:r>
          </a:p>
          <a:p>
            <a:pPr algn="just"/>
            <a:r>
              <a:rPr lang="cs-CZ" sz="1700" b="1" dirty="0">
                <a:solidFill>
                  <a:srgbClr val="C00000"/>
                </a:solidFill>
                <a:latin typeface="Verdana" panose="020B0604030504040204" pitchFamily="34" charset="0"/>
                <a:ea typeface="Verdana" panose="020B0604030504040204" pitchFamily="34" charset="0"/>
              </a:rPr>
              <a:t>výše rodičovského příspěvku</a:t>
            </a:r>
          </a:p>
          <a:p>
            <a:pPr marL="642938" indent="-285750" algn="just">
              <a:buFont typeface="Wingdings" panose="05000000000000000000" pitchFamily="2" charset="2"/>
              <a:buChar char="v"/>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nepřevyšující částku 10 000 Kč </a:t>
            </a:r>
            <a:r>
              <a:rPr lang="cs-CZ" sz="1700" dirty="0">
                <a:latin typeface="Verdana" panose="020B0604030504040204" pitchFamily="34" charset="0"/>
                <a:ea typeface="Verdana" panose="020B0604030504040204" pitchFamily="34" charset="0"/>
              </a:rPr>
              <a:t>- rozšiřuje se tak možnost čerpat rodičovský příspěvek ve vyšší částce pro takzvaně </a:t>
            </a:r>
            <a:r>
              <a:rPr lang="cs-CZ" sz="1700" dirty="0" err="1">
                <a:latin typeface="Verdana" panose="020B0604030504040204" pitchFamily="34" charset="0"/>
                <a:ea typeface="Verdana" panose="020B0604030504040204" pitchFamily="34" charset="0"/>
              </a:rPr>
              <a:t>nemocensky</a:t>
            </a:r>
            <a:r>
              <a:rPr lang="cs-CZ" sz="1700" dirty="0">
                <a:latin typeface="Verdana" panose="020B0604030504040204" pitchFamily="34" charset="0"/>
                <a:ea typeface="Verdana" panose="020B0604030504040204" pitchFamily="34" charset="0"/>
              </a:rPr>
              <a:t> nepojištěné rodiče – studenti, nepracující, například ženy v domácnosti či OSVČ, </a:t>
            </a:r>
            <a:r>
              <a:rPr lang="cs-CZ" sz="1700" dirty="0" err="1">
                <a:latin typeface="Verdana" panose="020B0604030504040204" pitchFamily="34" charset="0"/>
                <a:ea typeface="Verdana" panose="020B0604030504040204" pitchFamily="34" charset="0"/>
              </a:rPr>
              <a:t>pteré</a:t>
            </a:r>
            <a:r>
              <a:rPr lang="cs-CZ" sz="1700" dirty="0">
                <a:latin typeface="Verdana" panose="020B0604030504040204" pitchFamily="34" charset="0"/>
                <a:ea typeface="Verdana" panose="020B0604030504040204" pitchFamily="34" charset="0"/>
              </a:rPr>
              <a:t> si neplatí dobrovolné nemocenské pojištění</a:t>
            </a:r>
          </a:p>
          <a:p>
            <a:pPr marL="642938" indent="-285750" algn="just">
              <a:buFont typeface="Wingdings" panose="05000000000000000000" pitchFamily="2" charset="2"/>
              <a:buChar char="v"/>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převyšující částku 10 000 Kč měsíčně </a:t>
            </a:r>
            <a:r>
              <a:rPr lang="cs-CZ" sz="1700" dirty="0">
                <a:latin typeface="Verdana" panose="020B0604030504040204" pitchFamily="34" charset="0"/>
                <a:ea typeface="Verdana" panose="020B0604030504040204" pitchFamily="34" charset="0"/>
              </a:rPr>
              <a:t>– při nároku na peněžitou pomoc v mateřství (PPM)– délka čerpání u </a:t>
            </a:r>
            <a:r>
              <a:rPr lang="cs-CZ" sz="1700" dirty="0" err="1">
                <a:latin typeface="Verdana" panose="020B0604030504040204" pitchFamily="34" charset="0"/>
                <a:ea typeface="Verdana" panose="020B0604030504040204" pitchFamily="34" charset="0"/>
              </a:rPr>
              <a:t>vysokopříjmových</a:t>
            </a:r>
            <a:r>
              <a:rPr lang="cs-CZ" sz="1700" dirty="0">
                <a:latin typeface="Verdana" panose="020B0604030504040204" pitchFamily="34" charset="0"/>
                <a:ea typeface="Verdana" panose="020B0604030504040204" pitchFamily="34" charset="0"/>
              </a:rPr>
              <a:t> rodičů může činit i pouze je 6 měsíců (300 000 na celé období); ale měsíčně pouze do výše předchozí PPM </a:t>
            </a:r>
          </a:p>
          <a:p>
            <a:pPr marL="357188"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o vybranou dobu a výši čerpání rodičovského příspěvku musí rodič písemně požádat na předepsaném formuláři (lhůty pro podání žádosti viz zákon č. 117/1995 Sb., o státní sociální podpoře) </a:t>
            </a:r>
            <a:r>
              <a:rPr lang="cs-CZ" sz="1700" b="1" dirty="0">
                <a:latin typeface="Verdana" panose="020B0604030504040204" pitchFamily="34" charset="0"/>
                <a:ea typeface="Verdana" panose="020B0604030504040204" pitchFamily="34" charset="0"/>
              </a:rPr>
              <a:t>► </a:t>
            </a:r>
            <a:r>
              <a:rPr lang="cs-CZ" sz="1700" u="sng" dirty="0">
                <a:latin typeface="Verdana" panose="020B0604030504040204" pitchFamily="34" charset="0"/>
                <a:ea typeface="Verdana" panose="020B0604030504040204" pitchFamily="34" charset="0"/>
              </a:rPr>
              <a:t>je možno si žádat o změnu výše čerpání podle potřeb rodiny jednou za tři měsíce</a:t>
            </a:r>
          </a:p>
          <a:p>
            <a:pPr algn="just"/>
            <a:r>
              <a:rPr lang="cs-CZ" sz="1700" b="1" dirty="0">
                <a:solidFill>
                  <a:srgbClr val="C00000"/>
                </a:solidFill>
                <a:latin typeface="Verdana" panose="020B0604030504040204" pitchFamily="34" charset="0"/>
                <a:ea typeface="Verdana" panose="020B0604030504040204" pitchFamily="34" charset="0"/>
              </a:rPr>
              <a:t>nárok na rodičovský příspěvek</a:t>
            </a:r>
          </a:p>
          <a:p>
            <a:pPr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pro stanovení nároku a výše je rozhodující výše denního vyměřovacího základu pro stanovení peněžité pomoci v mateřství (PPM) nebo nemocenská v souvislosti s porodem nebo převzetím dítěte podle zákona o nemocenském pojištění</a:t>
            </a:r>
          </a:p>
          <a:p>
            <a:endParaRPr lang="cs-CZ" dirty="0">
              <a:solidFill>
                <a:srgbClr val="C00000"/>
              </a:solidFill>
            </a:endParaRPr>
          </a:p>
        </p:txBody>
      </p:sp>
    </p:spTree>
    <p:extLst>
      <p:ext uri="{BB962C8B-B14F-4D97-AF65-F5344CB8AC3E}">
        <p14:creationId xmlns:p14="http://schemas.microsoft.com/office/powerpoint/2010/main" val="3126998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477078"/>
            <a:ext cx="10701865" cy="60926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lvl="0" algn="just"/>
            <a:r>
              <a:rPr lang="cs-CZ" sz="1600" b="1" dirty="0">
                <a:solidFill>
                  <a:srgbClr val="C00000"/>
                </a:solidFill>
                <a:latin typeface="Verdana" panose="020B0604030504040204" pitchFamily="34" charset="0"/>
                <a:ea typeface="Verdana" panose="020B0604030504040204" pitchFamily="34" charset="0"/>
              </a:rPr>
              <a:t>rozhodující je tzv. vyměřovací základ</a:t>
            </a:r>
          </a:p>
          <a:p>
            <a:pPr lvl="0" algn="just">
              <a:buFont typeface="Wingdings" panose="05000000000000000000" pitchFamily="2" charset="2"/>
              <a:buChar char="v"/>
            </a:pPr>
            <a:r>
              <a:rPr lang="cs-CZ" sz="1600" b="1" dirty="0">
                <a:latin typeface="Verdana" panose="020B0604030504040204" pitchFamily="34" charset="0"/>
                <a:ea typeface="Verdana" panose="020B0604030504040204" pitchFamily="34" charset="0"/>
              </a:rPr>
              <a:t> alespoň jeden z rodičů před přiznáním RP vykonával placené zaměstnání tj. je možné mu určit peněžitou pomoc v mateřství (PPM) </a:t>
            </a:r>
            <a:r>
              <a:rPr lang="cs-CZ" sz="1600" dirty="0">
                <a:latin typeface="Verdana" panose="020B0604030504040204" pitchFamily="34" charset="0"/>
                <a:ea typeface="Verdana" panose="020B0604030504040204" pitchFamily="34" charset="0"/>
              </a:rPr>
              <a:t>– pak si oprávněný rodič může libovolně zvolit výši měsíční dávky</a:t>
            </a:r>
          </a:p>
          <a:p>
            <a:pPr lvl="0" algn="just">
              <a:buFont typeface="Wingdings" panose="05000000000000000000" pitchFamily="2" charset="2"/>
              <a:buChar char="Ø"/>
            </a:pPr>
            <a:r>
              <a:rPr lang="cs-CZ" sz="1600" dirty="0">
                <a:latin typeface="Verdana" panose="020B0604030504040204" pitchFamily="34" charset="0"/>
                <a:ea typeface="Verdana" panose="020B0604030504040204" pitchFamily="34" charset="0"/>
              </a:rPr>
              <a:t>maximální měsíční výše RP se stanoví </a:t>
            </a:r>
            <a:r>
              <a:rPr lang="cs-CZ" sz="1600" u="sng" dirty="0">
                <a:latin typeface="Verdana" panose="020B0604030504040204" pitchFamily="34" charset="0"/>
                <a:ea typeface="Verdana" panose="020B0604030504040204" pitchFamily="34" charset="0"/>
              </a:rPr>
              <a:t>ve vazbě na denní vyměřovací základ PPM:</a:t>
            </a:r>
          </a:p>
          <a:p>
            <a:pPr marL="357188" lvl="0"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pokud 70 % 30násobku denního vyměřovacího základu je </a:t>
            </a:r>
            <a:r>
              <a:rPr lang="cs-CZ" sz="1600" b="1" dirty="0">
                <a:latin typeface="Verdana" panose="020B0604030504040204" pitchFamily="34" charset="0"/>
                <a:ea typeface="Verdana" panose="020B0604030504040204" pitchFamily="34" charset="0"/>
              </a:rPr>
              <a:t>nižší</a:t>
            </a:r>
            <a:r>
              <a:rPr lang="cs-CZ" sz="1600" dirty="0">
                <a:latin typeface="Verdana" panose="020B0604030504040204" pitchFamily="34" charset="0"/>
                <a:ea typeface="Verdana" panose="020B0604030504040204" pitchFamily="34" charset="0"/>
              </a:rPr>
              <a:t> nebo rovno 10 000  Kč, rodičovský příspěvek může činit nejvýše </a:t>
            </a:r>
            <a:r>
              <a:rPr lang="cs-CZ" sz="1600" b="1" dirty="0">
                <a:latin typeface="Verdana" panose="020B0604030504040204" pitchFamily="34" charset="0"/>
                <a:ea typeface="Verdana" panose="020B0604030504040204" pitchFamily="34" charset="0"/>
              </a:rPr>
              <a:t>10 000  Kč (u </a:t>
            </a:r>
            <a:r>
              <a:rPr lang="cs-CZ" sz="1600" b="1" dirty="0" err="1">
                <a:latin typeface="Verdana" panose="020B0604030504040204" pitchFamily="34" charset="0"/>
                <a:ea typeface="Verdana" panose="020B0604030504040204" pitchFamily="34" charset="0"/>
              </a:rPr>
              <a:t>vícerčat</a:t>
            </a:r>
            <a:r>
              <a:rPr lang="cs-CZ" sz="1600" b="1" dirty="0">
                <a:latin typeface="Verdana" panose="020B0604030504040204" pitchFamily="34" charset="0"/>
                <a:ea typeface="Verdana" panose="020B0604030504040204" pitchFamily="34" charset="0"/>
              </a:rPr>
              <a:t> 15 000 Kč)</a:t>
            </a:r>
          </a:p>
          <a:p>
            <a:pPr marL="357188" lvl="0"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pokud 70 % 30násobku denního vyměřovacího základu </a:t>
            </a:r>
            <a:r>
              <a:rPr lang="cs-CZ" sz="1600" b="1" dirty="0">
                <a:latin typeface="Verdana" panose="020B0604030504040204" pitchFamily="34" charset="0"/>
                <a:ea typeface="Verdana" panose="020B0604030504040204" pitchFamily="34" charset="0"/>
              </a:rPr>
              <a:t>převyšuje</a:t>
            </a:r>
            <a:r>
              <a:rPr lang="cs-CZ" sz="1600" dirty="0">
                <a:latin typeface="Verdana" panose="020B0604030504040204" pitchFamily="34" charset="0"/>
                <a:ea typeface="Verdana" panose="020B0604030504040204" pitchFamily="34" charset="0"/>
              </a:rPr>
              <a:t> 10 000  Kč pak může rodič volit variantu maximálního rodičovského příspěvku</a:t>
            </a:r>
          </a:p>
          <a:p>
            <a:pPr lvl="0" algn="just">
              <a:buFont typeface="Wingdings" panose="05000000000000000000" pitchFamily="2" charset="2"/>
              <a:buChar char="Ø"/>
            </a:pPr>
            <a:r>
              <a:rPr lang="cs-CZ" sz="1600" dirty="0">
                <a:latin typeface="Verdana" panose="020B0604030504040204" pitchFamily="34" charset="0"/>
                <a:ea typeface="Verdana" panose="020B0604030504040204" pitchFamily="34" charset="0"/>
              </a:rPr>
              <a:t>v  případě, že denní vyměřovací základ lze stanovit u obou rodičů, vychází se z toho, </a:t>
            </a:r>
            <a:r>
              <a:rPr lang="cs-CZ" sz="1600" u="sng" dirty="0">
                <a:latin typeface="Verdana" panose="020B0604030504040204" pitchFamily="34" charset="0"/>
                <a:ea typeface="Verdana" panose="020B0604030504040204" pitchFamily="34" charset="0"/>
              </a:rPr>
              <a:t>který je vyšší</a:t>
            </a:r>
          </a:p>
          <a:p>
            <a:pPr algn="just">
              <a:lnSpc>
                <a:spcPct val="100000"/>
              </a:lnSpc>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měnit volbu výše rodičovského příspěvku lze jedenkrát za tři měsíce, a to i v případě, že došlo u rodičovského příspěvku ke změně oprávněné osoby; rodiče se mohou na rodičovské dovolené střídat – příspěvek však náleží </a:t>
            </a:r>
            <a:r>
              <a:rPr lang="cs-CZ" sz="1600" u="sng" dirty="0">
                <a:latin typeface="Verdana" panose="020B0604030504040204" pitchFamily="34" charset="0"/>
                <a:ea typeface="Verdana" panose="020B0604030504040204" pitchFamily="34" charset="0"/>
              </a:rPr>
              <a:t>pouze jednomu z rodičů</a:t>
            </a:r>
          </a:p>
          <a:p>
            <a:pPr algn="just">
              <a:lnSpc>
                <a:spcPct val="110000"/>
              </a:lnSpc>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nárok na příspěvek má </a:t>
            </a:r>
            <a:r>
              <a:rPr lang="cs-CZ" sz="1600" u="sng" dirty="0">
                <a:latin typeface="Verdana" panose="020B0604030504040204" pitchFamily="34" charset="0"/>
                <a:ea typeface="Verdana" panose="020B0604030504040204" pitchFamily="34" charset="0"/>
              </a:rPr>
              <a:t>pouze nejmladší dítě v rodině </a:t>
            </a:r>
            <a:r>
              <a:rPr lang="cs-CZ" sz="1600" dirty="0">
                <a:latin typeface="Verdana" panose="020B0604030504040204" pitchFamily="34" charset="0"/>
                <a:ea typeface="Verdana" panose="020B0604030504040204" pitchFamily="34" charset="0"/>
              </a:rPr>
              <a:t>- pokud se v rodině narodí další dítě, nárok na rodičovský příspěvek na starší dítě zaniká, a to i v  případě, že na narozené dítě náleží rodičovský příspěvek ihned od narození ve stejné výši, v jaké náleží doposud na starší dítě; změnu je nezbytné ohlásit příslušnému orgánu, aby nevznikl přeplatek na dávky</a:t>
            </a:r>
          </a:p>
          <a:p>
            <a:pPr algn="just">
              <a:lnSpc>
                <a:spcPct val="120000"/>
              </a:lnSpc>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nárok má také pouze ten žadatel, který má </a:t>
            </a:r>
            <a:r>
              <a:rPr lang="cs-CZ" sz="1600" u="sng" dirty="0">
                <a:latin typeface="Verdana" panose="020B0604030504040204" pitchFamily="34" charset="0"/>
                <a:ea typeface="Verdana" panose="020B0604030504040204" pitchFamily="34" charset="0"/>
              </a:rPr>
              <a:t>trvalé bydliště na území ČR</a:t>
            </a:r>
          </a:p>
          <a:p>
            <a:pPr algn="just">
              <a:lnSpc>
                <a:spcPct val="120000"/>
              </a:lnSpc>
              <a:spcBef>
                <a:spcPts val="0"/>
              </a:spcBef>
              <a:spcAft>
                <a:spcPts val="600"/>
              </a:spcAft>
            </a:pPr>
            <a:endParaRPr lang="cs-CZ" sz="19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3691788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lvl="0" algn="just">
              <a:tabLst>
                <a:tab pos="448919" algn="l"/>
              </a:tabLst>
            </a:pPr>
            <a:r>
              <a:rPr lang="cs-CZ" sz="1600" b="1" dirty="0">
                <a:solidFill>
                  <a:srgbClr val="C00000"/>
                </a:solidFill>
                <a:latin typeface="Verdana" panose="020B0604030504040204" pitchFamily="34" charset="0"/>
                <a:ea typeface="Verdana" panose="020B0604030504040204" pitchFamily="34" charset="0"/>
              </a:rPr>
              <a:t>splnění podmínky celodenní péče při kombinaci rodičovského příspěvku a institucionalizované péče o dítě</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dítě mladší 2 let navštěvuje jesle nebo jiné obdobné zařízení v rozsahu nepřevyšujícím 92 hodin v kalendářním měsíci, u starších dětí se již doba strávená bez rodiče nesleduje</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dítě pravidelně navštěvuje léčebně rehabilitační zařízení nebo mateřskou školu nebo její třídu zřízenou pro zdravotně postižené děti či jesle se zaměřením na vady zraku, sluchu, řeči a na děti tělesně postižené a mentálně retardované v rozsahu nepřevyšujícím 4 hodiny denně,</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zdravotně postižené dítě pravidelně navštěvuje předškolní zařízení v rozsahu nepřevyšujícím 6 hodin denně,</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dítě navštěvuje předškolní zařízení v rozsahu nepřevyšujícím 4 hodiny denně, pokud jeho oba rodiče nebo osamělý rodič jsou osobami závislými na pomoci jiné osoby ve stupni III a IV,</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rodič zajistí péči o dítě jinou zletilou osobou v době, kdy je výdělečně činný nebo studuje</a:t>
            </a:r>
          </a:p>
          <a:p>
            <a:pPr algn="just">
              <a:tabLst>
                <a:tab pos="448919" algn="l"/>
              </a:tabLst>
            </a:pPr>
            <a:r>
              <a:rPr lang="cs-CZ" sz="1600" b="1" dirty="0">
                <a:solidFill>
                  <a:srgbClr val="C00000"/>
                </a:solidFill>
                <a:latin typeface="Verdana" panose="020B0604030504040204" pitchFamily="34" charset="0"/>
                <a:ea typeface="Verdana" panose="020B0604030504040204" pitchFamily="34" charset="0"/>
              </a:rPr>
              <a:t>přechod z rodičovské na mateřskou</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souběh mateřské a rodičovského příspěvku je možný jen v případě, že mateřská na druhé dítě je nižší než rodičovský příspěvek. Pak se doplácí rozdíl mezi výší PPM na druhé dítě a rodičovským příspěvkem.</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není také možné, aby rodičovský příspěvek na první dítě dočerpal třeba otec dítěte, a žena už pobírala PPM na druhé dítě.</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pokud se tedy má narodit druhé dítě, je vhodné včas zvýšit rodičovský příspěvek na maximum (pokud tuto možnost máte), abyste vyčerpali maximum z možných 300 000 Kč.</a:t>
            </a:r>
          </a:p>
          <a:p>
            <a:endParaRPr lang="cs-CZ" dirty="0">
              <a:solidFill>
                <a:srgbClr val="C00000"/>
              </a:solidFill>
            </a:endParaRPr>
          </a:p>
        </p:txBody>
      </p:sp>
    </p:spTree>
    <p:extLst>
      <p:ext uri="{BB962C8B-B14F-4D97-AF65-F5344CB8AC3E}">
        <p14:creationId xmlns:p14="http://schemas.microsoft.com/office/powerpoint/2010/main" val="583074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nárok na podporu v nezaměstnanosti po skončení rodičovské</a:t>
            </a:r>
          </a:p>
          <a:p>
            <a:pPr marL="285750" indent="-28575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častá je také situace, kdy se žena po skončení rodičovské dovolené (nebo po ukončení čerpání rodičovského příspěvku), nevrací zpět do zaměstnání, třeba proto, že nedostala školku, nebo jí zaměstnavatel neumožní kratší úvazek (aby se mohla věnovat dětem)</a:t>
            </a:r>
          </a:p>
          <a:p>
            <a:pPr marL="357188" algn="just">
              <a:buFont typeface="Wingdings" panose="05000000000000000000" pitchFamily="2" charset="2"/>
              <a:buChar char="Ø"/>
            </a:pPr>
            <a:r>
              <a:rPr lang="cs-CZ" sz="1700" dirty="0">
                <a:latin typeface="Verdana" panose="020B0604030504040204" pitchFamily="34" charset="0"/>
                <a:ea typeface="Verdana" panose="020B0604030504040204" pitchFamily="34" charset="0"/>
              </a:rPr>
              <a:t>v takovém případě má žena po skončení rodičovské nárok na podporu v nezaměstnanosti - a to i v případech, že před zahájením rodičovské nepracovala, nebo pokud její pracovní poměr zanikl během rodičovské (třeba z důvodu smlouvy na dobu určitou)</a:t>
            </a:r>
          </a:p>
          <a:p>
            <a:pPr marL="357188" algn="just">
              <a:buFont typeface="Wingdings" panose="05000000000000000000" pitchFamily="2" charset="2"/>
              <a:buChar char="Ø"/>
            </a:pPr>
            <a:r>
              <a:rPr lang="cs-CZ" sz="1700" dirty="0">
                <a:latin typeface="Verdana" panose="020B0604030504040204" pitchFamily="34" charset="0"/>
                <a:ea typeface="Verdana" panose="020B0604030504040204" pitchFamily="34" charset="0"/>
              </a:rPr>
              <a:t>pokud ale žena po skončení rodičovské vůbec nepracuje (nemá příjem, ze kterého by se dala výše podpory spočítat), pak je výsledná podpora v nezaměstnanosti jen velmi nízká - odvíjí se od průměrné mzdy v ČR, a žena má nárok na 15% za první dva měsíce. 12% za druhé dva měsíce a 11% za zbytek doby</a:t>
            </a:r>
          </a:p>
          <a:p>
            <a:pPr algn="just"/>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rodičovská dovolená u nezaměstnaných</a:t>
            </a:r>
          </a:p>
          <a:p>
            <a:pPr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pokud porodí dítě žena, která byla v době porodu nebo před porodem nezaměstnaná, tak nárok na rodičovský příspěvek vzniká, není ale možnost volit délku a výši příspěvku</a:t>
            </a:r>
          </a:p>
          <a:p>
            <a:pPr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to lze pouze v případě že:</a:t>
            </a:r>
          </a:p>
          <a:p>
            <a:pPr marL="357188" algn="just">
              <a:buFont typeface="Wingdings" panose="05000000000000000000" pitchFamily="2" charset="2"/>
              <a:buChar char="§"/>
            </a:pPr>
            <a:r>
              <a:rPr lang="cs-CZ" sz="1700" dirty="0">
                <a:latin typeface="Verdana" panose="020B0604030504040204" pitchFamily="34" charset="0"/>
                <a:ea typeface="Verdana" panose="020B0604030504040204" pitchFamily="34" charset="0"/>
              </a:rPr>
              <a:t>poslední zaměstnání bylo ukončeno do 180 dnů před nástupem na mateřskou (ochranná lhůta)</a:t>
            </a:r>
          </a:p>
          <a:p>
            <a:pPr marL="357188" algn="just">
              <a:buFont typeface="Wingdings" panose="05000000000000000000" pitchFamily="2" charset="2"/>
              <a:buChar char="§"/>
            </a:pPr>
            <a:r>
              <a:rPr lang="cs-CZ" sz="1700" dirty="0">
                <a:latin typeface="Verdana" panose="020B0604030504040204" pitchFamily="34" charset="0"/>
                <a:ea typeface="Verdana" panose="020B0604030504040204" pitchFamily="34" charset="0"/>
              </a:rPr>
              <a:t>podmínky nároku na mateřskou splňuje otec dítěte</a:t>
            </a:r>
          </a:p>
          <a:p>
            <a:pPr algn="just"/>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rodičovská dovolená u studentky</a:t>
            </a:r>
          </a:p>
          <a:p>
            <a:pPr marL="285750" indent="-28575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pokud se narodí dítě ženě, která byla v době těhotenství studující (nebo dokončila studium před porodem a nikdy nepracovala), nárok na rodičovský příspěvek vzniká automaticky dnem narození dítěte</a:t>
            </a:r>
          </a:p>
          <a:p>
            <a:pPr marL="285750" indent="-28575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pokud by studentce vznikl nárok na PPM (mateřskou), pak by si mohla zvolit výši a délku pobírání rodičovského příspěvku; nárok by jí však vznikl pouze v případě že by před porodem (maximálně 180 dní před porodem) úspěšně dokončila studium </a:t>
            </a:r>
          </a:p>
          <a:p>
            <a:pPr marL="357188" algn="just"/>
            <a:r>
              <a:rPr lang="cs-CZ" sz="1700" dirty="0">
                <a:latin typeface="Verdana" panose="020B0604030504040204" pitchFamily="34" charset="0"/>
                <a:ea typeface="Verdana" panose="020B0604030504040204" pitchFamily="34" charset="0"/>
              </a:rPr>
              <a:t> </a:t>
            </a:r>
          </a:p>
          <a:p>
            <a:endParaRPr lang="cs-CZ" dirty="0">
              <a:solidFill>
                <a:srgbClr val="C00000"/>
              </a:solidFill>
            </a:endParaRPr>
          </a:p>
        </p:txBody>
      </p:sp>
    </p:spTree>
    <p:extLst>
      <p:ext uri="{BB962C8B-B14F-4D97-AF65-F5344CB8AC3E}">
        <p14:creationId xmlns:p14="http://schemas.microsoft.com/office/powerpoint/2010/main" val="1436943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Pohřebné</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jednorázová sociální dávka na úhradu nákladů spojených s  uspořádáním pohřbu. </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nárok na pohřebné vzniká pouze v několika málo omezených případech:</a:t>
            </a:r>
          </a:p>
          <a:p>
            <a:pPr marL="357188" lvl="0" algn="just">
              <a:buSzPct val="45000"/>
              <a:buFont typeface="Wingdings" panose="05000000000000000000" pitchFamily="2" charset="2"/>
              <a:buChar char="§"/>
            </a:pPr>
            <a:r>
              <a:rPr lang="cs-CZ" sz="1600" dirty="0">
                <a:solidFill>
                  <a:srgbClr val="000000"/>
                </a:solidFill>
                <a:latin typeface="Verdana" panose="020B0604030504040204" pitchFamily="34" charset="0"/>
                <a:ea typeface="Verdana" panose="020B0604030504040204" pitchFamily="34" charset="0"/>
              </a:rPr>
              <a:t>náleží osobě, která vypravila pohřeb nezaopatřenému dítěti,</a:t>
            </a:r>
          </a:p>
          <a:p>
            <a:pPr marL="357188" lvl="0" algn="just">
              <a:buSzPct val="45000"/>
              <a:buFont typeface="Wingdings" panose="05000000000000000000" pitchFamily="2" charset="2"/>
              <a:buChar char="§"/>
            </a:pPr>
            <a:r>
              <a:rPr lang="cs-CZ" sz="1600" dirty="0">
                <a:solidFill>
                  <a:srgbClr val="000000"/>
                </a:solidFill>
                <a:latin typeface="Verdana" panose="020B0604030504040204" pitchFamily="34" charset="0"/>
                <a:ea typeface="Verdana" panose="020B0604030504040204" pitchFamily="34" charset="0"/>
              </a:rPr>
              <a:t>osobě, která byla rodičem nezaopatřeného dítěte, a to za podmínky, že zemřelá osoba (s výjimkou mrtvě narozeného dítěte) měla ke dni úmrtí trvalý pobyt na území ČR.</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pro přiznání nároku na pohřebné totiž nejsou rozhodující příjmy žadatele (jako u většiny ostatních dávek), ale právě jen to jestli se jednalo o nezaopatřené dítě nebo rodiče nezaopatřeného dítěte.</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pokud splňuje nárok na výplatu dávky více osob, je tato vyplacena jen té osobě, která nárok uplatnila jako první</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nárok vzniká dnem pohřbení</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výše činí 5000,- Kč</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vyplácí se zpětně - až po provedení pohřbu, kdy je na příslušném úřadě nutné doložit fakturu (účtenku nebo jiný doklad) k  prokázání vynaložené částky za pohřeb.</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žádost se podává na místně příslušném úřadu práce</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K vyřízení žádosti je potřeba běžné osobní doklady (občanský průkaz, rodný list, úmrtní list) a doklady k doložení nákladů spojených s  vypravením pohřbu.</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7767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Charakteristika systému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285750" indent="-285750" algn="l">
              <a:buFont typeface="Wingdings" panose="05000000000000000000" pitchFamily="2" charset="2"/>
              <a:buChar char="Ø"/>
            </a:pPr>
            <a:r>
              <a:rPr lang="cs-CZ" sz="6400" dirty="0">
                <a:latin typeface="Verdana" panose="020B0604030504040204" pitchFamily="34" charset="0"/>
                <a:ea typeface="Verdana" panose="020B0604030504040204" pitchFamily="34" charset="0"/>
              </a:rPr>
              <a:t>státní sociální podporou se stát podílí na krytí nákladů na výživu a ostatní základní osobní potřeby dětí a rodin a poskytuje ji i při některých dalších sociálních situacích. Státní sociální podpora se ve stanovených případech poskytuje v závislosti na výši příjmu</a:t>
            </a:r>
          </a:p>
          <a:p>
            <a:pPr marL="285750" indent="-285750" algn="l">
              <a:buFont typeface="Wingdings" panose="05000000000000000000" pitchFamily="2" charset="2"/>
              <a:buChar char="Ø"/>
            </a:pPr>
            <a:r>
              <a:rPr lang="cs-CZ" sz="6400" dirty="0">
                <a:latin typeface="Verdana" panose="020B0604030504040204" pitchFamily="34" charset="0"/>
                <a:ea typeface="Verdana" panose="020B0604030504040204" pitchFamily="34" charset="0"/>
              </a:rPr>
              <a:t>náklady na státní sociální podporu hradí stát - </a:t>
            </a:r>
            <a:r>
              <a:rPr lang="cs-CZ" sz="6400" dirty="0">
                <a:latin typeface="Verdana" panose="020B0604030504040204" pitchFamily="34" charset="0"/>
                <a:ea typeface="Verdana" panose="020B0604030504040204" pitchFamily="34" charset="0"/>
                <a:cs typeface="Verdana" panose="020B0604030504040204" pitchFamily="34" charset="0"/>
              </a:rPr>
              <a:t>financování z daní, dávka není vázána na odvody příspěvků z pracovního příjmu</a:t>
            </a:r>
          </a:p>
          <a:p>
            <a:pPr marL="285750" lvl="0" indent="-285750" algn="l">
              <a:buFont typeface="Wingdings" panose="05000000000000000000" pitchFamily="2" charset="2"/>
              <a:buChar char="Ø"/>
            </a:pPr>
            <a:r>
              <a:rPr lang="cs-CZ" sz="6400" dirty="0">
                <a:latin typeface="Verdana" panose="020B0604030504040204" pitchFamily="34" charset="0"/>
                <a:ea typeface="Verdana" panose="020B0604030504040204" pitchFamily="34" charset="0"/>
                <a:cs typeface="Verdana" panose="020B0604030504040204" pitchFamily="34" charset="0"/>
              </a:rPr>
              <a:t>řešení sociálních situací, uznaných společností za zřetele hodné a účelné pro podporu rodiny</a:t>
            </a:r>
          </a:p>
          <a:p>
            <a:pPr marL="285750" lvl="0" indent="-285750" algn="l">
              <a:buFont typeface="Wingdings" panose="05000000000000000000" pitchFamily="2" charset="2"/>
              <a:buChar char="Ø"/>
            </a:pPr>
            <a:r>
              <a:rPr lang="cs-CZ" sz="6400" dirty="0">
                <a:latin typeface="Verdana" panose="020B0604030504040204" pitchFamily="34" charset="0"/>
                <a:ea typeface="Verdana" panose="020B0604030504040204" pitchFamily="34" charset="0"/>
                <a:cs typeface="Verdana" panose="020B0604030504040204" pitchFamily="34" charset="0"/>
              </a:rPr>
              <a:t>svébytný ucelený systém peněžitých dávek, určených k podpoře osob v obtížné sociální situaci, především nízkopříjmových rodin s nezaopatřenými dětmi.</a:t>
            </a:r>
          </a:p>
          <a:p>
            <a:pPr lvl="0" algn="just"/>
            <a:r>
              <a:rPr lang="cs-CZ" sz="6400" b="1" dirty="0">
                <a:latin typeface="Verdana" panose="020B0604030504040204" pitchFamily="34" charset="0"/>
                <a:ea typeface="Verdana" panose="020B0604030504040204" pitchFamily="34" charset="0"/>
              </a:rPr>
              <a:t>státní sociální podpora</a:t>
            </a:r>
            <a:r>
              <a:rPr lang="cs-CZ" sz="6400" dirty="0">
                <a:latin typeface="Verdana" panose="020B0604030504040204" pitchFamily="34" charset="0"/>
                <a:ea typeface="Verdana" panose="020B0604030504040204" pitchFamily="34" charset="0"/>
              </a:rPr>
              <a:t> je v rámci </a:t>
            </a:r>
            <a:r>
              <a:rPr lang="cs-CZ" sz="6400" dirty="0">
                <a:latin typeface="Verdana" panose="020B0604030504040204" pitchFamily="34" charset="0"/>
                <a:ea typeface="Verdana" panose="020B0604030504040204" pitchFamily="34" charset="0"/>
                <a:hlinkClick r:id="rId2" tooltip="Právo sociálního zabezpečení">
                  <a:extLst>
                    <a:ext uri="{A12FA001-AC4F-418D-AE19-62706E023703}">
                      <ahyp:hlinkClr xmlns:ahyp="http://schemas.microsoft.com/office/drawing/2018/hyperlinkcolor" val="tx"/>
                    </a:ext>
                  </a:extLst>
                </a:hlinkClick>
              </a:rPr>
              <a:t>práva sociálního zabezpečení</a:t>
            </a:r>
            <a:r>
              <a:rPr lang="cs-CZ" sz="6400" dirty="0">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hlinkClick r:id="rId3" tooltip="Stát">
                  <a:extLst>
                    <a:ext uri="{A12FA001-AC4F-418D-AE19-62706E023703}">
                      <ahyp:hlinkClr xmlns:ahyp="http://schemas.microsoft.com/office/drawing/2018/hyperlinkcolor" val="tx"/>
                    </a:ext>
                  </a:extLst>
                </a:hlinkClick>
              </a:rPr>
              <a:t>státem</a:t>
            </a:r>
            <a:r>
              <a:rPr lang="cs-CZ" sz="6400" dirty="0">
                <a:latin typeface="Verdana" panose="020B0604030504040204" pitchFamily="34" charset="0"/>
                <a:ea typeface="Verdana" panose="020B0604030504040204" pitchFamily="34" charset="0"/>
              </a:rPr>
              <a:t> organizovaná </a:t>
            </a:r>
            <a:r>
              <a:rPr lang="cs-CZ" sz="6400" dirty="0">
                <a:latin typeface="Verdana" panose="020B0604030504040204" pitchFamily="34" charset="0"/>
                <a:ea typeface="Verdana" panose="020B0604030504040204" pitchFamily="34" charset="0"/>
                <a:hlinkClick r:id="rId4" tooltip="Solidarita">
                  <a:extLst>
                    <a:ext uri="{A12FA001-AC4F-418D-AE19-62706E023703}">
                      <ahyp:hlinkClr xmlns:ahyp="http://schemas.microsoft.com/office/drawing/2018/hyperlinkcolor" val="tx"/>
                    </a:ext>
                  </a:extLst>
                </a:hlinkClick>
              </a:rPr>
              <a:t>solidarita</a:t>
            </a:r>
            <a:r>
              <a:rPr lang="cs-CZ" sz="6400" dirty="0">
                <a:latin typeface="Verdana" panose="020B0604030504040204" pitchFamily="34" charset="0"/>
                <a:ea typeface="Verdana" panose="020B0604030504040204" pitchFamily="34" charset="0"/>
              </a:rPr>
              <a:t> mezi </a:t>
            </a:r>
            <a:r>
              <a:rPr lang="cs-CZ" sz="6400" dirty="0">
                <a:latin typeface="Verdana" panose="020B0604030504040204" pitchFamily="34" charset="0"/>
                <a:ea typeface="Verdana" panose="020B0604030504040204" pitchFamily="34" charset="0"/>
                <a:hlinkClick r:id="rId5" tooltip="Občanství">
                  <a:extLst>
                    <a:ext uri="{A12FA001-AC4F-418D-AE19-62706E023703}">
                      <ahyp:hlinkClr xmlns:ahyp="http://schemas.microsoft.com/office/drawing/2018/hyperlinkcolor" val="tx"/>
                    </a:ext>
                  </a:extLst>
                </a:hlinkClick>
              </a:rPr>
              <a:t>občany</a:t>
            </a:r>
            <a:r>
              <a:rPr lang="cs-CZ" sz="6400" dirty="0">
                <a:latin typeface="Verdana" panose="020B0604030504040204" pitchFamily="34" charset="0"/>
                <a:ea typeface="Verdana" panose="020B0604030504040204" pitchFamily="34" charset="0"/>
              </a:rPr>
              <a:t> sloužící k překonání nepříznivých důsledků </a:t>
            </a:r>
            <a:r>
              <a:rPr lang="cs-CZ" sz="6400" dirty="0">
                <a:latin typeface="Verdana" panose="020B0604030504040204" pitchFamily="34" charset="0"/>
                <a:ea typeface="Verdana" panose="020B0604030504040204" pitchFamily="34" charset="0"/>
                <a:hlinkClick r:id="rId6" tooltip="Sociální událost">
                  <a:extLst>
                    <a:ext uri="{A12FA001-AC4F-418D-AE19-62706E023703}">
                      <ahyp:hlinkClr xmlns:ahyp="http://schemas.microsoft.com/office/drawing/2018/hyperlinkcolor" val="tx"/>
                    </a:ext>
                  </a:extLst>
                </a:hlinkClick>
              </a:rPr>
              <a:t>sociální události</a:t>
            </a:r>
            <a:r>
              <a:rPr lang="cs-CZ" sz="6400" dirty="0">
                <a:latin typeface="Verdana" panose="020B0604030504040204" pitchFamily="34" charset="0"/>
                <a:ea typeface="Verdana" panose="020B0604030504040204" pitchFamily="34" charset="0"/>
              </a:rPr>
              <a:t> </a:t>
            </a:r>
            <a:endParaRPr lang="cs-CZ" sz="6400" dirty="0">
              <a:latin typeface="Verdana" panose="020B0604030504040204" pitchFamily="34" charset="0"/>
              <a:ea typeface="Verdana" panose="020B0604030504040204" pitchFamily="34" charset="0"/>
              <a:cs typeface="Verdana" panose="020B0604030504040204" pitchFamily="34" charset="0"/>
            </a:endParaRPr>
          </a:p>
          <a:p>
            <a:pPr marL="857250" lvl="0" indent="-857250" algn="just">
              <a:buFont typeface="Arial" panose="020B0604020202020204" pitchFamily="34" charset="0"/>
              <a:buChar char="•"/>
            </a:pPr>
            <a:r>
              <a:rPr lang="cs-CZ" sz="6400" b="1" dirty="0">
                <a:latin typeface="Verdana" panose="020B0604030504040204" pitchFamily="34" charset="0"/>
                <a:ea typeface="Verdana" panose="020B0604030504040204" pitchFamily="34" charset="0"/>
                <a:cs typeface="Verdana" panose="020B0604030504040204" pitchFamily="34" charset="0"/>
              </a:rPr>
              <a:t>princip solidarity</a:t>
            </a:r>
            <a:r>
              <a:rPr lang="cs-CZ" sz="6400" dirty="0">
                <a:latin typeface="Verdana" panose="020B0604030504040204" pitchFamily="34" charset="0"/>
                <a:ea typeface="Verdana" panose="020B0604030504040204" pitchFamily="34" charset="0"/>
                <a:cs typeface="Verdana" panose="020B0604030504040204" pitchFamily="34" charset="0"/>
              </a:rPr>
              <a:t>	-	od bezdětných rodin k rodinám s dětmi 		</a:t>
            </a:r>
          </a:p>
          <a:p>
            <a:pPr lvl="1" algn="just"/>
            <a:r>
              <a:rPr lang="cs-CZ" sz="6400" dirty="0">
                <a:latin typeface="Verdana" panose="020B0604030504040204" pitchFamily="34" charset="0"/>
                <a:ea typeface="Verdana" panose="020B0604030504040204" pitchFamily="34" charset="0"/>
                <a:cs typeface="Verdana" panose="020B0604030504040204" pitchFamily="34" charset="0"/>
              </a:rPr>
              <a:t>			-	od </a:t>
            </a:r>
            <a:r>
              <a:rPr lang="cs-CZ" sz="6400" dirty="0" err="1">
                <a:latin typeface="Verdana" panose="020B0604030504040204" pitchFamily="34" charset="0"/>
                <a:ea typeface="Verdana" panose="020B0604030504040204" pitchFamily="34" charset="0"/>
                <a:cs typeface="Verdana" panose="020B0604030504040204" pitchFamily="34" charset="0"/>
              </a:rPr>
              <a:t>vysokopříjmových</a:t>
            </a:r>
            <a:r>
              <a:rPr lang="cs-CZ" sz="6400" dirty="0">
                <a:latin typeface="Verdana" panose="020B0604030504040204" pitchFamily="34" charset="0"/>
                <a:ea typeface="Verdana" panose="020B0604030504040204" pitchFamily="34" charset="0"/>
                <a:cs typeface="Verdana" panose="020B0604030504040204" pitchFamily="34" charset="0"/>
              </a:rPr>
              <a:t> rodin k nízkopříjmovým		</a:t>
            </a:r>
          </a:p>
          <a:p>
            <a:pPr marL="857250" indent="-857250" algn="just">
              <a:buFont typeface="Arial" panose="020B0604020202020204" pitchFamily="34" charset="0"/>
              <a:buChar char="•"/>
            </a:pPr>
            <a:r>
              <a:rPr lang="cs-CZ" sz="6400" b="1" dirty="0">
                <a:latin typeface="Verdana" panose="020B0604030504040204" pitchFamily="34" charset="0"/>
                <a:ea typeface="Verdana" panose="020B0604030504040204" pitchFamily="34" charset="0"/>
                <a:cs typeface="Verdana" panose="020B0604030504040204" pitchFamily="34" charset="0"/>
              </a:rPr>
              <a:t>2 druhy dávek </a:t>
            </a:r>
            <a:r>
              <a:rPr lang="cs-CZ" sz="6400" dirty="0">
                <a:latin typeface="Verdana" panose="020B0604030504040204" pitchFamily="34" charset="0"/>
                <a:ea typeface="Verdana" panose="020B0604030504040204" pitchFamily="34" charset="0"/>
                <a:cs typeface="Verdana" panose="020B0604030504040204" pitchFamily="34" charset="0"/>
              </a:rPr>
              <a:t>	- </a:t>
            </a:r>
            <a:r>
              <a:rPr lang="cs-CZ" sz="6400" u="sng" dirty="0">
                <a:latin typeface="Verdana" panose="020B0604030504040204" pitchFamily="34" charset="0"/>
                <a:ea typeface="Verdana" panose="020B0604030504040204" pitchFamily="34" charset="0"/>
                <a:cs typeface="Verdana" panose="020B0604030504040204" pitchFamily="34" charset="0"/>
              </a:rPr>
              <a:t>horizontální </a:t>
            </a:r>
            <a:r>
              <a:rPr lang="cs-CZ" sz="6400" dirty="0">
                <a:latin typeface="Verdana" panose="020B0604030504040204" pitchFamily="34" charset="0"/>
                <a:ea typeface="Verdana" panose="020B0604030504040204" pitchFamily="34" charset="0"/>
                <a:cs typeface="Verdana" panose="020B0604030504040204" pitchFamily="34" charset="0"/>
              </a:rPr>
              <a:t>► většina z dávek je vázána na péči o nezaopatřené dítě (univerzální nárokový příjem každého dítěte - netestované dávky).</a:t>
            </a:r>
          </a:p>
          <a:p>
            <a:pPr marL="893763" lvl="0" algn="just"/>
            <a:r>
              <a:rPr lang="cs-CZ" sz="6400" dirty="0">
                <a:latin typeface="Verdana" panose="020B0604030504040204" pitchFamily="34" charset="0"/>
                <a:ea typeface="Verdana" panose="020B0604030504040204" pitchFamily="34" charset="0"/>
                <a:cs typeface="Verdana" panose="020B0604030504040204" pitchFamily="34" charset="0"/>
              </a:rPr>
              <a:t>			- </a:t>
            </a:r>
            <a:r>
              <a:rPr lang="cs-CZ" sz="6400" u="sng" dirty="0">
                <a:latin typeface="Verdana" panose="020B0604030504040204" pitchFamily="34" charset="0"/>
                <a:ea typeface="Verdana" panose="020B0604030504040204" pitchFamily="34" charset="0"/>
                <a:cs typeface="Verdana" panose="020B0604030504040204" pitchFamily="34" charset="0"/>
              </a:rPr>
              <a:t>vertikáln</a:t>
            </a:r>
            <a:r>
              <a:rPr lang="cs-CZ" sz="6400" dirty="0">
                <a:latin typeface="Verdana" panose="020B0604030504040204" pitchFamily="34" charset="0"/>
                <a:ea typeface="Verdana" panose="020B0604030504040204" pitchFamily="34" charset="0"/>
                <a:cs typeface="Verdana" panose="020B0604030504040204" pitchFamily="34" charset="0"/>
              </a:rPr>
              <a:t>í ► podmínkou nároku může být navíc nedostatečný příjem, který se pravidelně zjišťuje (testované dávky).</a:t>
            </a:r>
          </a:p>
          <a:p>
            <a:pPr marL="357188" indent="-357188" algn="just">
              <a:lnSpc>
                <a:spcPct val="110000"/>
              </a:lnSpc>
              <a:buFont typeface="Arial" panose="020B0604020202020204" pitchFamily="34" charset="0"/>
              <a:buChar char="•"/>
            </a:pPr>
            <a:r>
              <a:rPr lang="cs-CZ" sz="6400" dirty="0">
                <a:latin typeface="Verdana" panose="020B0604030504040204" pitchFamily="34" charset="0"/>
                <a:ea typeface="Verdana" panose="020B0604030504040204" pitchFamily="34" charset="0"/>
                <a:cs typeface="Verdana" panose="020B0604030504040204" pitchFamily="34" charset="0"/>
              </a:rPr>
              <a:t>zahrnovaná rizika: především společností uznané situace, které vedou ke zvýšeným nákladům (zpravidla tam, kde sociální pojištění nevyhovuje). Jedná se o částečnou úhradu dodatečných nákladů vzniklých kvůli určité situaci dávkou doplňující příjem. </a:t>
            </a:r>
          </a:p>
          <a:p>
            <a:pPr marL="357188" indent="-357188" algn="just">
              <a:lnSpc>
                <a:spcPct val="110000"/>
              </a:lnSpc>
              <a:buFont typeface="Arial" panose="020B0604020202020204" pitchFamily="34" charset="0"/>
              <a:buChar char="•"/>
            </a:pPr>
            <a:r>
              <a:rPr lang="cs-CZ" sz="6400" dirty="0">
                <a:latin typeface="Verdana" panose="020B0604030504040204" pitchFamily="34" charset="0"/>
                <a:ea typeface="Verdana" panose="020B0604030504040204" pitchFamily="34" charset="0"/>
                <a:cs typeface="Verdana" panose="020B0604030504040204" pitchFamily="34" charset="0"/>
              </a:rPr>
              <a:t>musí zachovávat hledisko hospodárnosti, účelnosti a ve stanovených případech i adresnosti - životní úroveň má vycházet především z pracovních příjmů</a:t>
            </a:r>
          </a:p>
          <a:p>
            <a:pPr algn="just">
              <a:lnSpc>
                <a:spcPct val="110000"/>
              </a:lnSpc>
            </a:pPr>
            <a:endParaRPr lang="cs-CZ" sz="64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V rodině žijí dva dospělí a jedno 12 leté dítě. Manželce se narodí další dítě. Má žena nárok na porodné v případě, že celkový čistý měsíční příjem rodiny je 20 000 Kč? Vypočítejte. </a:t>
            </a: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V rodině žijí 2 dospělí a 2 děti. Obě děti jsou na vysoké škole. Čistý měsíční příjem rodiny je 30 000 Kč. Ženě se narodí další dítě. Má v tomto případě nárok na porodné? Vypočítejte. </a:t>
            </a:r>
            <a:endParaRPr lang="cs-CZ" altLang="cs-CZ" sz="1800" b="1" dirty="0">
              <a:solidFill>
                <a:schemeClr val="accent2">
                  <a:lumMod val="75000"/>
                </a:schemeClr>
              </a:solidFill>
              <a:latin typeface="Verdana" panose="020B0604030504040204" pitchFamily="34" charset="0"/>
              <a:ea typeface="Verdana" panose="020B0604030504040204" pitchFamily="34" charset="0"/>
            </a:endParaRP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Rodina se 2 dospělými a 2 dětmi. Jedno dítě ve věku 5 let, druhé před 15 rokem. Mají nárok na přídavky na dítě, jestliže jejich průměrný měsíční příjem = 22 000 Kč. Pokud ano, v jaké výši </a:t>
            </a:r>
            <a:r>
              <a:rPr lang="cs-CZ" sz="1800" dirty="0">
                <a:latin typeface="Verdana" panose="020B0604030504040204" pitchFamily="34" charset="0"/>
                <a:ea typeface="Verdana" panose="020B0604030504040204" pitchFamily="34" charset="0"/>
              </a:rPr>
              <a:t>(pro případ, že je příjem z výdělečné činnosti, i pro případ, kdy rodiče nepracují)?</a:t>
            </a:r>
            <a:endParaRPr lang="cs-CZ" altLang="cs-CZ" sz="1800" b="1" dirty="0">
              <a:solidFill>
                <a:schemeClr val="accent2">
                  <a:lumMod val="75000"/>
                </a:schemeClr>
              </a:solidFill>
              <a:latin typeface="Verdana" panose="020B0604030504040204" pitchFamily="34" charset="0"/>
              <a:ea typeface="Verdana" panose="020B0604030504040204" pitchFamily="34" charset="0"/>
            </a:endParaRP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Čtyřčlenná rodina z obce do 100 000 obyvatel s příjmem 25 000 korun měsíčně, která platí v nájemním bytě nájem, energie a služby ve výši 13 000 korun. Má v současnosti nárok na příspěvek na bydlení? V jaké výši? </a:t>
            </a: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Tříčlenná rodina s bytem v osobním vlastnictví, jejíž měsíční příjem za předchozí čtvrtletí činil 18 000 Kč, náklady na bydlení 10 000 Kč a rodina žije v obci se 40 000 obyvateli. Má tato rodina nárok PNB? Pokud ano, v jaké výši? </a:t>
            </a: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Žena měla v období před mateřskou dovolenou průměrný měsíční příjem 15 000 Kč.  V jaké výměře si může žádat o rodičovský příspěvek? </a:t>
            </a:r>
            <a:endParaRPr lang="cs-CZ" altLang="cs-CZ" sz="1800" b="1" dirty="0">
              <a:solidFill>
                <a:schemeClr val="accent2">
                  <a:lumMod val="75000"/>
                </a:schemeClr>
              </a:solidFill>
              <a:latin typeface="Verdana" panose="020B0604030504040204" pitchFamily="34" charset="0"/>
              <a:ea typeface="Verdana" panose="020B0604030504040204" pitchFamily="34" charset="0"/>
            </a:endParaRPr>
          </a:p>
          <a:p>
            <a:pPr algn="just">
              <a:spcBef>
                <a:spcPts val="0"/>
              </a:spcBef>
              <a:spcAft>
                <a:spcPts val="600"/>
              </a:spcAft>
              <a:buFont typeface="+mj-lt"/>
              <a:buAutoNum type="arabicPeriod"/>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1382448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86316" y="102268"/>
            <a:ext cx="10607039" cy="72268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Základní pojmy</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13791"/>
            <a:ext cx="10701865" cy="574194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lvl="0" algn="just"/>
            <a:r>
              <a:rPr lang="cs-CZ" sz="6400" b="1" dirty="0">
                <a:solidFill>
                  <a:srgbClr val="C00000"/>
                </a:solidFill>
                <a:latin typeface="Verdana" panose="020B0604030504040204" pitchFamily="34" charset="0"/>
                <a:ea typeface="Verdana" panose="020B0604030504040204" pitchFamily="34" charset="0"/>
              </a:rPr>
              <a:t>OKRUH OPRÁVNĚNÝCH OSOB</a:t>
            </a:r>
          </a:p>
          <a:p>
            <a:pPr lvl="0" algn="just"/>
            <a:r>
              <a:rPr lang="cs-CZ" sz="6400" u="sng" dirty="0">
                <a:latin typeface="Verdana" panose="020B0604030504040204" pitchFamily="34" charset="0"/>
                <a:ea typeface="Verdana" panose="020B0604030504040204" pitchFamily="34" charset="0"/>
              </a:rPr>
              <a:t>dávky SSP náleží pouze fyzickým osobám, které:</a:t>
            </a:r>
          </a:p>
          <a:p>
            <a:pPr algn="jus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jsou v ČR hlášeny k trvalému pobytu ve smyslu zákona č. 133/2000 Sb. O evidenci obyvatel a rodných číslech, jedná-li se o české občany</a:t>
            </a:r>
          </a:p>
          <a:p>
            <a:pPr lvl="0" algn="jus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mají na území ČR trvalý pobyt ve smyslu zákona č. 325/1999 o azylu v případě, že se jedná o cizí státní příslušníky (podmínkou je, že mají na území ČR bydliště) </a:t>
            </a:r>
          </a:p>
          <a:p>
            <a:pPr lvl="0" algn="jus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nemají na území ČR trvalý pobyt podle zákona č. 325/1999 o azylu, a jedná se o cizí státní příslušníky, případně též jejich rodinné příslušníky, pokud splňují podmínky dle </a:t>
            </a:r>
            <a:r>
              <a:rPr lang="cs-CZ" sz="6400" dirty="0" err="1">
                <a:latin typeface="Verdana" panose="020B0604030504040204" pitchFamily="34" charset="0"/>
                <a:ea typeface="Verdana" panose="020B0604030504040204" pitchFamily="34" charset="0"/>
              </a:rPr>
              <a:t>ust</a:t>
            </a:r>
            <a:r>
              <a:rPr lang="cs-CZ" sz="6400" dirty="0">
                <a:latin typeface="Verdana" panose="020B0604030504040204" pitchFamily="34" charset="0"/>
                <a:ea typeface="Verdana" panose="020B0604030504040204" pitchFamily="34" charset="0"/>
              </a:rPr>
              <a:t>. § 3.odst.2 písm. a) až g) zákona 117/1995 - (např. jsou hlášeny podle zvláštního předpisu; cizinec narozený na území ČR hlášený k pobytu; nezletilí cizinci svěření do péče nahrazující péči rodičů; cizinci za účelem vědeckého výzkumu nebo výkonu zaměstnání s vysokou specializací; jejich rodinní příslušníci, rezidenti EU s dlouhodobým pobytem v ČR)</a:t>
            </a:r>
          </a:p>
          <a:p>
            <a:pPr algn="just"/>
            <a:r>
              <a:rPr lang="cs-CZ" sz="6400" b="1" dirty="0">
                <a:solidFill>
                  <a:srgbClr val="C00000"/>
                </a:solidFill>
                <a:latin typeface="Verdana" panose="020B0604030504040204" pitchFamily="34" charset="0"/>
                <a:ea typeface="Verdana" panose="020B0604030504040204" pitchFamily="34" charset="0"/>
              </a:rPr>
              <a:t>ROZHODNÝ PŘÍJEM</a:t>
            </a:r>
          </a:p>
          <a:p>
            <a:pPr lvl="0" algn="jus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jedná se o příjem rozhodný pro přiznání některé z tzv. testovaných dávek (přídavku na dítě, porodného a příspěvku na bydlení)</a:t>
            </a:r>
          </a:p>
          <a:p>
            <a:pPr lvl="0"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vypočítává se jako měsíční průměr tzv. </a:t>
            </a:r>
            <a:r>
              <a:rPr lang="cs-CZ" sz="6400" u="sng" dirty="0">
                <a:latin typeface="Verdana" panose="020B0604030504040204" pitchFamily="34" charset="0"/>
                <a:ea typeface="Verdana" panose="020B0604030504040204" pitchFamily="34" charset="0"/>
              </a:rPr>
              <a:t>čistých příjmů </a:t>
            </a:r>
            <a:r>
              <a:rPr lang="cs-CZ" sz="6400" i="1" dirty="0">
                <a:latin typeface="Verdana" panose="020B0604030504040204" pitchFamily="34" charset="0"/>
                <a:ea typeface="Verdana" panose="020B0604030504040204" pitchFamily="34" charset="0"/>
              </a:rPr>
              <a:t>(tj. příjmy po odpočtu pojistného na sociální zabezpečení, příspěvku na státní politiku zaměstnanosti, zdravotního pojištění a daně z příjmu)</a:t>
            </a:r>
            <a:r>
              <a:rPr lang="cs-CZ" sz="6400" dirty="0">
                <a:latin typeface="Verdana" panose="020B0604030504040204" pitchFamily="34" charset="0"/>
                <a:ea typeface="Verdana" panose="020B0604030504040204" pitchFamily="34" charset="0"/>
              </a:rPr>
              <a:t> </a:t>
            </a:r>
          </a:p>
          <a:p>
            <a:pPr lvl="0" algn="just">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příjem:</a:t>
            </a:r>
            <a:r>
              <a:rPr lang="cs-CZ" sz="6400" dirty="0">
                <a:latin typeface="Verdana" panose="020B0604030504040204" pitchFamily="34" charset="0"/>
                <a:ea typeface="Verdana" panose="020B0604030504040204" pitchFamily="34" charset="0"/>
              </a:rPr>
              <a:t> ze závislé činnosti, samostatné činnosti, příjmy z nájmu, ostatní příjmy s výjimkou výhry v loterii a sázek, výživné, odchodné, výsluhový příspěvek, starobní důchod, příjmy za práci žáků a studentů z praktického vyučování, dávky nemocenského a důchodového pojištění, podpora v nezaměstnanosti, rodičovský příspěvek pro nárok na přídavek na dítě a pro příspěvek na bydlení, přídavek na dítě u příspěvku na bydlení.</a:t>
            </a:r>
          </a:p>
          <a:p>
            <a:pPr lvl="0" algn="just"/>
            <a:r>
              <a:rPr lang="cs-CZ" sz="6400" b="1" dirty="0">
                <a:solidFill>
                  <a:srgbClr val="C00000"/>
                </a:solidFill>
                <a:latin typeface="Verdana" panose="020B0604030504040204" pitchFamily="34" charset="0"/>
                <a:ea typeface="Verdana" panose="020B0604030504040204" pitchFamily="34" charset="0"/>
              </a:rPr>
              <a:t>ROZHODNÉ OBDOBÍ</a:t>
            </a:r>
          </a:p>
          <a:p>
            <a:pPr lvl="0" algn="just"/>
            <a:r>
              <a:rPr lang="cs-CZ" sz="6400" b="1" dirty="0">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rPr>
              <a:t>doba, za kterou se rozhodný příjem zjišťuje - </a:t>
            </a:r>
            <a:r>
              <a:rPr lang="cs-CZ" sz="6400" u="sng" dirty="0">
                <a:solidFill>
                  <a:srgbClr val="000000"/>
                </a:solidFill>
                <a:latin typeface="Verdana" panose="020B0604030504040204" pitchFamily="34" charset="0"/>
                <a:ea typeface="Verdana" panose="020B0604030504040204" pitchFamily="34" charset="0"/>
              </a:rPr>
              <a:t>u přídavku na dítě</a:t>
            </a:r>
            <a:r>
              <a:rPr lang="cs-CZ" sz="6400" dirty="0">
                <a:solidFill>
                  <a:srgbClr val="000000"/>
                </a:solidFill>
                <a:latin typeface="Verdana" panose="020B0604030504040204" pitchFamily="34" charset="0"/>
                <a:ea typeface="Verdana" panose="020B0604030504040204" pitchFamily="34" charset="0"/>
              </a:rPr>
              <a:t> předchozí kalendářní čtvrtletí ► </a:t>
            </a:r>
            <a:r>
              <a:rPr lang="cs-CZ" sz="6400" dirty="0">
                <a:latin typeface="Verdana" panose="020B0604030504040204" pitchFamily="34" charset="0"/>
                <a:ea typeface="Verdana" panose="020B0604030504040204" pitchFamily="34" charset="0"/>
              </a:rPr>
              <a:t>u </a:t>
            </a:r>
            <a:r>
              <a:rPr lang="cs-CZ" sz="6400" u="sng" dirty="0">
                <a:latin typeface="Verdana" panose="020B0604030504040204" pitchFamily="34" charset="0"/>
                <a:ea typeface="Verdana" panose="020B0604030504040204" pitchFamily="34" charset="0"/>
              </a:rPr>
              <a:t>příspěvku na bydlení a u porodného </a:t>
            </a:r>
            <a:r>
              <a:rPr lang="cs-CZ" sz="6400" dirty="0">
                <a:latin typeface="Verdana" panose="020B0604030504040204" pitchFamily="34" charset="0"/>
                <a:ea typeface="Verdana" panose="020B0604030504040204" pitchFamily="34" charset="0"/>
              </a:rPr>
              <a:t>období kalendářní čtvrtletí předcházející kalendářnímu čtvrtletí, v němž vznikl nárok na tyto dávky</a:t>
            </a:r>
          </a:p>
          <a:p>
            <a:endParaRPr lang="cs-CZ" dirty="0"/>
          </a:p>
        </p:txBody>
      </p:sp>
    </p:spTree>
    <p:extLst>
      <p:ext uri="{BB962C8B-B14F-4D97-AF65-F5344CB8AC3E}">
        <p14:creationId xmlns:p14="http://schemas.microsoft.com/office/powerpoint/2010/main" val="2821118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70000"/>
              </a:lnSpc>
            </a:pPr>
            <a:r>
              <a:rPr lang="cs-CZ" sz="6400" b="1" dirty="0">
                <a:solidFill>
                  <a:srgbClr val="C00000"/>
                </a:solidFill>
                <a:latin typeface="Verdana" panose="020B0604030504040204" pitchFamily="34" charset="0"/>
                <a:ea typeface="Verdana" panose="020B0604030504040204" pitchFamily="34" charset="0"/>
              </a:rPr>
              <a:t>RODINA A SPOLEČNĚ POSUZOVANÉ OSOBY</a:t>
            </a:r>
          </a:p>
          <a:p>
            <a:pPr lvl="0" algn="just"/>
            <a:r>
              <a:rPr lang="cs-CZ" sz="6400" dirty="0">
                <a:latin typeface="Verdana" panose="020B0604030504040204" pitchFamily="34" charset="0"/>
                <a:ea typeface="Verdana" panose="020B0604030504040204" pitchFamily="34" charset="0"/>
              </a:rPr>
              <a:t>„Za rodinu se pro účely tohoto zákona (č. 117/1995) považuje oprávněná osoba a společně s ní posuzované osoby, a není-li těchto osob, považuje se za rodinu sama oprávněná osoba. Žádná z osob nemůže být posuzována jako oprávněná osoba nebo jako společně posuzovaná osoba současně ve více rodinách, jde-li o společně posuzované osoby pro účely přídavku na dítě, porodného a rodičovského příspěvku; jestliže je některá z uvedených osob společně posuzována pro účely přídavku na dítě nebo porodného, může být současně posuzována s jinými osobami jako společně posuzovaná pro příspěvek na bydlení podle odstavce 5, jsou-li splněny podmínky pro takový postup.“ Jde o společnou domácnost, kde osoby společně uhrazují náklady na své potřeby.</a:t>
            </a:r>
          </a:p>
          <a:p>
            <a:pPr algn="just"/>
            <a:r>
              <a:rPr lang="cs-CZ" sz="6400" b="1" u="sng" dirty="0">
                <a:latin typeface="Verdana" panose="020B0604030504040204" pitchFamily="34" charset="0"/>
                <a:ea typeface="Verdana" panose="020B0604030504040204" pitchFamily="34" charset="0"/>
              </a:rPr>
              <a:t>Společně posuzovanými osobami </a:t>
            </a:r>
            <a:r>
              <a:rPr lang="cs-CZ" sz="6400" dirty="0">
                <a:latin typeface="Verdana" panose="020B0604030504040204" pitchFamily="34" charset="0"/>
                <a:ea typeface="Verdana" panose="020B0604030504040204" pitchFamily="34" charset="0"/>
              </a:rPr>
              <a:t>jsou následující osoby, pokud s oprávněnou osobou spolu trvale žijí a společně uhrazují náklady na své potřeby:</a:t>
            </a:r>
          </a:p>
          <a:p>
            <a:pPr marL="357188" lvl="0" algn="just">
              <a:buFont typeface="Wingdings" panose="05000000000000000000" pitchFamily="2" charset="2"/>
              <a:buChar char="v"/>
            </a:pPr>
            <a:r>
              <a:rPr lang="cs-CZ" sz="6400" b="1" dirty="0">
                <a:latin typeface="Verdana" panose="020B0604030504040204" pitchFamily="34" charset="0"/>
                <a:ea typeface="Verdana" panose="020B0604030504040204" pitchFamily="34" charset="0"/>
              </a:rPr>
              <a:t> nezaopatřené děti</a:t>
            </a:r>
          </a:p>
          <a:p>
            <a:pPr marL="357188" lvl="0" algn="just">
              <a:buFont typeface="Wingdings" panose="05000000000000000000" pitchFamily="2" charset="2"/>
              <a:buChar char="v"/>
            </a:pPr>
            <a:r>
              <a:rPr lang="cs-CZ" sz="6400" b="1" dirty="0">
                <a:latin typeface="Verdana" panose="020B0604030504040204" pitchFamily="34" charset="0"/>
                <a:ea typeface="Verdana" panose="020B0604030504040204" pitchFamily="34" charset="0"/>
              </a:rPr>
              <a:t> nezaopatřené děti a rodiče těchto dětí</a:t>
            </a:r>
            <a:r>
              <a:rPr lang="cs-CZ" sz="6400" dirty="0">
                <a:latin typeface="Verdana" panose="020B0604030504040204" pitchFamily="34" charset="0"/>
                <a:ea typeface="Verdana" panose="020B0604030504040204" pitchFamily="34" charset="0"/>
              </a:rPr>
              <a:t>; za rodiče se považují i osoby, jimž byly nezaopatřené děti svěřeny do péče nahrazující péči rodičů na základě rozhodnutí příslušného orgánu, manžel, partner) rodiče nebo uvedené osoby, vdovec nebo vdova po rodiči nebo uvedené osobě a druh (družka) rodiče nebo uvedené osoby,</a:t>
            </a:r>
          </a:p>
          <a:p>
            <a:pPr marL="357188" lvl="0" algn="just">
              <a:buFont typeface="Wingdings" panose="05000000000000000000" pitchFamily="2" charset="2"/>
              <a:buChar char="v"/>
            </a:pPr>
            <a:r>
              <a:rPr lang="cs-CZ" sz="6400" b="1" dirty="0">
                <a:latin typeface="Verdana" panose="020B0604030504040204" pitchFamily="34" charset="0"/>
                <a:ea typeface="Verdana" panose="020B0604030504040204" pitchFamily="34" charset="0"/>
              </a:rPr>
              <a:t> manželé, partneři nebo druh a družka</a:t>
            </a:r>
            <a:r>
              <a:rPr lang="cs-CZ" sz="6400" dirty="0">
                <a:latin typeface="Verdana" panose="020B0604030504040204" pitchFamily="34" charset="0"/>
                <a:ea typeface="Verdana" panose="020B0604030504040204" pitchFamily="34" charset="0"/>
              </a:rPr>
              <a:t>, nejde-li o rodiče posuzované podle písmene b),</a:t>
            </a:r>
          </a:p>
          <a:p>
            <a:pPr marL="357188" algn="just">
              <a:buFont typeface="Wingdings" panose="05000000000000000000" pitchFamily="2" charset="2"/>
              <a:buChar char="v"/>
            </a:pPr>
            <a:r>
              <a:rPr lang="cs-CZ" sz="6400" b="1" dirty="0">
                <a:latin typeface="Verdana" panose="020B0604030504040204" pitchFamily="34" charset="0"/>
                <a:ea typeface="Verdana" panose="020B0604030504040204" pitchFamily="34" charset="0"/>
              </a:rPr>
              <a:t> nezaopatřené děti,</a:t>
            </a:r>
            <a:r>
              <a:rPr lang="cs-CZ" sz="6400" dirty="0">
                <a:latin typeface="Verdana" panose="020B0604030504040204" pitchFamily="34" charset="0"/>
                <a:ea typeface="Verdana" panose="020B0604030504040204" pitchFamily="34" charset="0"/>
              </a:rPr>
              <a:t> jejich rodiče, pokud jsou nezaopatřenými dětmi a jsou osamělí, a rodiče těchto rodičů</a:t>
            </a:r>
          </a:p>
          <a:p>
            <a:pPr lvl="0" algn="just">
              <a:buFont typeface="Wingdings" panose="05000000000000000000" pitchFamily="2" charset="2"/>
              <a:buChar char="Ø"/>
            </a:pPr>
            <a:r>
              <a:rPr lang="cs-CZ" sz="6400" dirty="0">
                <a:solidFill>
                  <a:srgbClr val="000000"/>
                </a:solidFill>
                <a:latin typeface="Verdana" panose="020B0604030504040204" pitchFamily="34" charset="0"/>
                <a:ea typeface="Verdana" panose="020B0604030504040204" pitchFamily="34" charset="0"/>
              </a:rPr>
              <a:t>Za </a:t>
            </a:r>
            <a:r>
              <a:rPr lang="cs-CZ" sz="6400" b="1" dirty="0">
                <a:solidFill>
                  <a:srgbClr val="000000"/>
                </a:solidFill>
                <a:latin typeface="Verdana" panose="020B0604030504040204" pitchFamily="34" charset="0"/>
                <a:ea typeface="Verdana" panose="020B0604030504040204" pitchFamily="34" charset="0"/>
              </a:rPr>
              <a:t>nezaopatřené dítě</a:t>
            </a:r>
            <a:r>
              <a:rPr lang="cs-CZ" sz="6400" dirty="0">
                <a:solidFill>
                  <a:srgbClr val="000000"/>
                </a:solidFill>
                <a:latin typeface="Verdana" panose="020B0604030504040204" pitchFamily="34" charset="0"/>
                <a:ea typeface="Verdana" panose="020B0604030504040204" pitchFamily="34" charset="0"/>
              </a:rPr>
              <a:t> se považuje dítě do skončení povinné školní docházky, nejdéle však do 26. roku věku, jestliže:</a:t>
            </a:r>
          </a:p>
          <a:p>
            <a:pPr marL="357188" lvl="0" algn="just">
              <a:buSzPct val="45000"/>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se soustavně připravuje na své budoucí povolání nebo se nemůže soustavně připravovat na budoucí povolání nebo vykonávat výdělečnou činnost pro nemoc nebo úraz;</a:t>
            </a:r>
          </a:p>
          <a:p>
            <a:pPr marL="357188" lvl="0" algn="just">
              <a:buSzPct val="45000"/>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z důvodu dlouhodobě nepříznivého stavu je neschopno vykonávat soustavnou výdělečnou činnost.</a:t>
            </a:r>
          </a:p>
          <a:p>
            <a:pPr algn="just">
              <a:buFont typeface="Wingdings" panose="05000000000000000000" pitchFamily="2" charset="2"/>
              <a:buChar char="Ø"/>
            </a:pPr>
            <a:r>
              <a:rPr lang="cs-CZ" sz="6400" dirty="0">
                <a:solidFill>
                  <a:srgbClr val="000000"/>
                </a:solidFill>
                <a:latin typeface="Verdana" panose="020B0604030504040204" pitchFamily="34" charset="0"/>
                <a:ea typeface="Verdana" panose="020B0604030504040204" pitchFamily="34" charset="0"/>
              </a:rPr>
              <a:t>Po skončení povinné školní docházky se do 18. roku věku považuje za nezaopatřené dítě také dítě, které je vedeno v evidenci úřadu práce jako uchazeč o zaměstnání a nemá nárok na hmotné zabezpečení (např. nesplňuje podmínku, že v posledních 2 letech odpracovalo alespoň 12 měsíců).</a:t>
            </a:r>
          </a:p>
          <a:p>
            <a:pPr algn="just">
              <a:buFont typeface="Wingdings" panose="05000000000000000000" pitchFamily="2" charset="2"/>
              <a:buChar char="Ø"/>
            </a:pPr>
            <a:r>
              <a:rPr lang="cs-CZ" sz="6400" dirty="0">
                <a:solidFill>
                  <a:srgbClr val="000000"/>
                </a:solidFill>
                <a:latin typeface="Verdana" panose="020B0604030504040204" pitchFamily="34" charset="0"/>
                <a:ea typeface="Verdana" panose="020B0604030504040204" pitchFamily="34" charset="0"/>
              </a:rPr>
              <a:t>Pozor! Dítě, které je poživatelem invalidního důchodu třetího stupně, nelze považovat za nezaopatřené dítě.</a:t>
            </a: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86316" y="281172"/>
            <a:ext cx="10607039" cy="8121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Dávky v SSP</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311965"/>
            <a:ext cx="10701865" cy="544376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r>
              <a:rPr lang="cs-CZ" sz="1700" b="1" dirty="0">
                <a:solidFill>
                  <a:srgbClr val="C00000"/>
                </a:solidFill>
                <a:latin typeface="Verdana" panose="020B0604030504040204" pitchFamily="34" charset="0"/>
                <a:ea typeface="Verdana" panose="020B0604030504040204" pitchFamily="34" charset="0"/>
              </a:rPr>
              <a:t>5 dávek SSP</a:t>
            </a:r>
          </a:p>
          <a:p>
            <a:pPr algn="just"/>
            <a:r>
              <a:rPr lang="cs-CZ" sz="1700" b="1" dirty="0">
                <a:latin typeface="Verdana" panose="020B0604030504040204" pitchFamily="34" charset="0"/>
                <a:ea typeface="Verdana" panose="020B0604030504040204" pitchFamily="34" charset="0"/>
              </a:rPr>
              <a:t>Z hlediska výše příjmu domácnosti jsou děleny na:</a:t>
            </a:r>
          </a:p>
          <a:p>
            <a:pPr marL="625475" lvl="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testované – přídavek na dítě, příspěvek na bydlení, porodné (pro nárok se testuje příjem domácnosti)</a:t>
            </a:r>
          </a:p>
          <a:p>
            <a:pPr marL="625475" lvl="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netestované - rodičovský příspěvek, pohřebné (nepodléhají testu příjmů domácnosti)</a:t>
            </a:r>
          </a:p>
          <a:p>
            <a:pPr algn="just"/>
            <a:r>
              <a:rPr lang="cs-CZ" sz="1700" b="1" dirty="0">
                <a:latin typeface="Verdana" panose="020B0604030504040204" pitchFamily="34" charset="0"/>
                <a:ea typeface="Verdana" panose="020B0604030504040204" pitchFamily="34" charset="0"/>
              </a:rPr>
              <a:t>Z hlediska periodicity výplat jsou děleny na: </a:t>
            </a:r>
          </a:p>
          <a:p>
            <a:pPr marL="625475"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jednorázové – porodné, pohřebné </a:t>
            </a:r>
          </a:p>
          <a:p>
            <a:pPr marL="625475"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opakující se – přídavek na dítě, příspěvek na bydlení, rodičovský příspěvek</a:t>
            </a:r>
          </a:p>
          <a:p>
            <a:pPr marL="285750" indent="-285750" algn="just">
              <a:buSzPct val="45000"/>
              <a:buFont typeface="Wingdings" panose="05000000000000000000" pitchFamily="2" charset="2"/>
              <a:buChar char="Ø"/>
            </a:pPr>
            <a:r>
              <a:rPr lang="cs-CZ" sz="1700" u="sng" dirty="0">
                <a:solidFill>
                  <a:srgbClr val="000000"/>
                </a:solidFill>
                <a:latin typeface="Verdana" panose="020B0604030504040204" pitchFamily="34" charset="0"/>
                <a:ea typeface="Verdana" panose="020B0604030504040204" pitchFamily="34" charset="0"/>
              </a:rPr>
              <a:t>opakující se dávky </a:t>
            </a:r>
            <a:r>
              <a:rPr lang="cs-CZ" sz="1700" dirty="0">
                <a:solidFill>
                  <a:srgbClr val="000000"/>
                </a:solidFill>
                <a:latin typeface="Verdana" panose="020B0604030504040204" pitchFamily="34" charset="0"/>
                <a:ea typeface="Verdana" panose="020B0604030504040204" pitchFamily="34" charset="0"/>
              </a:rPr>
              <a:t>se vyplácejí měsíčně, a to po uplynutí kalendářního měsíce, za který náležely; nedosahuje-li dávka částky 100 Kč měsíčně, vyplácí se po uplynutí kalendářního čtvrtletí, za které dávka náležela </a:t>
            </a:r>
          </a:p>
          <a:p>
            <a:pPr marL="285750" indent="-285750" algn="just">
              <a:buSzPct val="45000"/>
              <a:buFont typeface="Wingdings" panose="05000000000000000000" pitchFamily="2" charset="2"/>
              <a:buChar char="Ø"/>
            </a:pPr>
            <a:r>
              <a:rPr lang="cs-CZ" sz="1700" u="sng" dirty="0">
                <a:solidFill>
                  <a:srgbClr val="000000"/>
                </a:solidFill>
                <a:latin typeface="Verdana" panose="020B0604030504040204" pitchFamily="34" charset="0"/>
                <a:ea typeface="Verdana" panose="020B0604030504040204" pitchFamily="34" charset="0"/>
              </a:rPr>
              <a:t>jednorázové dávky </a:t>
            </a:r>
            <a:r>
              <a:rPr lang="cs-CZ" sz="1700" dirty="0">
                <a:solidFill>
                  <a:srgbClr val="000000"/>
                </a:solidFill>
                <a:latin typeface="Verdana" panose="020B0604030504040204" pitchFamily="34" charset="0"/>
                <a:ea typeface="Verdana" panose="020B0604030504040204" pitchFamily="34" charset="0"/>
              </a:rPr>
              <a:t>se vyplácejí nejpozději do konce kalendářního měsíce následujícího po měsíci, v němž byla dávka přiznána</a:t>
            </a:r>
          </a:p>
          <a:p>
            <a:pPr marL="285750" indent="-285750" algn="just">
              <a:buSzPct val="45000"/>
              <a:buFont typeface="Wingdings" panose="05000000000000000000" pitchFamily="2" charset="2"/>
              <a:buChar char="Ø"/>
            </a:pPr>
            <a:r>
              <a:rPr lang="cs-CZ" sz="1700" u="sng" dirty="0">
                <a:solidFill>
                  <a:srgbClr val="000000"/>
                </a:solidFill>
                <a:latin typeface="Verdana" panose="020B0604030504040204" pitchFamily="34" charset="0"/>
                <a:ea typeface="Verdana" panose="020B0604030504040204" pitchFamily="34" charset="0"/>
              </a:rPr>
              <a:t>příjemcem dávky </a:t>
            </a:r>
            <a:r>
              <a:rPr lang="cs-CZ" sz="1700" dirty="0">
                <a:solidFill>
                  <a:srgbClr val="000000"/>
                </a:solidFill>
                <a:latin typeface="Verdana" panose="020B0604030504040204" pitchFamily="34" charset="0"/>
                <a:ea typeface="Verdana" panose="020B0604030504040204" pitchFamily="34" charset="0"/>
              </a:rPr>
              <a:t>je zpravidla oprávněná osoba, tj. osoba, které svědčí nárok z titulu splnění zákonných podmínek; v některých případech však může být příjemce dávky jiná než oprávněná osoba – zákonný zástupce, opatrovník, zvláštní příjemce</a:t>
            </a:r>
          </a:p>
          <a:p>
            <a:pPr marL="285750" indent="-285750" algn="just">
              <a:buSzPct val="45000"/>
              <a:buFont typeface="Wingdings" panose="05000000000000000000" pitchFamily="2" charset="2"/>
              <a:buChar char="Ø"/>
            </a:pPr>
            <a:r>
              <a:rPr lang="cs-CZ" sz="1700" u="sng" dirty="0">
                <a:latin typeface="Verdana" panose="020B0604030504040204" pitchFamily="34" charset="0"/>
                <a:ea typeface="Verdana" panose="020B0604030504040204" pitchFamily="34" charset="0"/>
              </a:rPr>
              <a:t>dávky pěstounské péče</a:t>
            </a:r>
            <a:r>
              <a:rPr lang="cs-CZ" sz="1700" dirty="0">
                <a:latin typeface="Verdana" panose="020B0604030504040204" pitchFamily="34" charset="0"/>
                <a:ea typeface="Verdana" panose="020B0604030504040204" pitchFamily="34" charset="0"/>
              </a:rPr>
              <a:t> (příspěvek při převzetí dítěte, na zakoupení motorového vozidla, příspěvek na úhradu potřeb dítěte, odměna pěstouna) – organizačně jsou vypláceny v rámci systému SSP, nejsou ale formálně upraveny zákonem 117/1995 Sb. o SSP, nýbrž zákonem č. 359/1999 Sb. o sociálně-právní ochraně dětí a Občanským zákoníkem č. 89/2012</a:t>
            </a:r>
          </a:p>
          <a:p>
            <a:endParaRPr lang="cs-CZ" dirty="0"/>
          </a:p>
        </p:txBody>
      </p:sp>
    </p:spTree>
    <p:extLst>
      <p:ext uri="{BB962C8B-B14F-4D97-AF65-F5344CB8AC3E}">
        <p14:creationId xmlns:p14="http://schemas.microsoft.com/office/powerpoint/2010/main" val="4137977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7564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Přídavek na dítě</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62270"/>
            <a:ext cx="10701865" cy="549346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80000"/>
              </a:lnSpc>
              <a:tabLst>
                <a:tab pos="447675" algn="l"/>
              </a:tabLst>
              <a:defRPr/>
            </a:pPr>
            <a:r>
              <a:rPr lang="cs-CZ" altLang="cs-CZ" sz="1700" b="1" dirty="0">
                <a:solidFill>
                  <a:srgbClr val="C00000"/>
                </a:solidFill>
                <a:latin typeface="Verdana" panose="020B0604030504040204" pitchFamily="34" charset="0"/>
                <a:ea typeface="Verdana" panose="020B0604030504040204" pitchFamily="34" charset="0"/>
              </a:rPr>
              <a:t>charakteristika dávky</a:t>
            </a:r>
          </a:p>
          <a:p>
            <a:pPr algn="just">
              <a:lnSpc>
                <a:spcPct val="80000"/>
              </a:lnSpc>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přídavek na dítě je základní, dlouhodobou dávkou, poskytovanou rodinám s dětmi, která jim pomáhá krýt náklady, spojené s výchovou a výživou nezaopatřených dětí</a:t>
            </a:r>
          </a:p>
          <a:p>
            <a:pPr algn="just">
              <a:lnSpc>
                <a:spcPct val="80000"/>
              </a:lnSpc>
              <a:buFont typeface="Wingdings" panose="05000000000000000000" pitchFamily="2" charset="2"/>
              <a:buChar char="v"/>
              <a:tabLst>
                <a:tab pos="447675" algn="l"/>
              </a:tabLst>
              <a:defRPr/>
            </a:pPr>
            <a:r>
              <a:rPr lang="cs-CZ" altLang="cs-CZ" sz="1700" dirty="0" err="1">
                <a:latin typeface="Verdana" panose="020B0604030504040204" pitchFamily="34" charset="0"/>
                <a:ea typeface="Verdana" panose="020B0604030504040204" pitchFamily="34" charset="0"/>
              </a:rPr>
              <a:t>yákladní</a:t>
            </a:r>
            <a:r>
              <a:rPr lang="cs-CZ" altLang="cs-CZ" sz="1700" dirty="0">
                <a:latin typeface="Verdana" panose="020B0604030504040204" pitchFamily="34" charset="0"/>
                <a:ea typeface="Verdana" panose="020B0604030504040204" pitchFamily="34" charset="0"/>
              </a:rPr>
              <a:t> forma pomoci rodinám s dětmi – rodiče značnou částí svých příjmů zabezpečují potřeby svých dětí a tudíž mají nižší životní úroveň, než domácnosti jednotlivců a bezdětné domácnosti</a:t>
            </a:r>
          </a:p>
          <a:p>
            <a:pPr algn="just">
              <a:lnSpc>
                <a:spcPct val="80000"/>
              </a:lnSpc>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jedná se o redistribuci příjmů </a:t>
            </a:r>
            <a:r>
              <a:rPr lang="cs-CZ" altLang="cs-CZ" sz="1700" u="sng" dirty="0">
                <a:latin typeface="Verdana" panose="020B0604030504040204" pitchFamily="34" charset="0"/>
                <a:ea typeface="Verdana" panose="020B0604030504040204" pitchFamily="34" charset="0"/>
              </a:rPr>
              <a:t>od bezdětných rodin k rodinám s dětmi a od </a:t>
            </a:r>
            <a:r>
              <a:rPr lang="cs-CZ" altLang="cs-CZ" sz="1700" u="sng" dirty="0" err="1">
                <a:latin typeface="Verdana" panose="020B0604030504040204" pitchFamily="34" charset="0"/>
                <a:ea typeface="Verdana" panose="020B0604030504040204" pitchFamily="34" charset="0"/>
              </a:rPr>
              <a:t>vysokopříjmových</a:t>
            </a:r>
            <a:r>
              <a:rPr lang="cs-CZ" altLang="cs-CZ" sz="1700" u="sng" dirty="0">
                <a:latin typeface="Verdana" panose="020B0604030504040204" pitchFamily="34" charset="0"/>
                <a:ea typeface="Verdana" panose="020B0604030504040204" pitchFamily="34" charset="0"/>
              </a:rPr>
              <a:t> k nízkopříjmovým rodinám</a:t>
            </a:r>
          </a:p>
          <a:p>
            <a:pPr algn="just">
              <a:lnSpc>
                <a:spcPct val="80000"/>
              </a:lnSpc>
              <a:buFont typeface="Wingdings" panose="05000000000000000000" pitchFamily="2" charset="2"/>
              <a:buChar char="v"/>
              <a:tabLst>
                <a:tab pos="447675" algn="l"/>
              </a:tabLst>
              <a:defRPr/>
            </a:pPr>
            <a:r>
              <a:rPr lang="cs-CZ" altLang="cs-CZ" sz="1700" b="1" dirty="0">
                <a:latin typeface="Verdana" panose="020B0604030504040204" pitchFamily="34" charset="0"/>
                <a:ea typeface="Verdana" panose="020B0604030504040204" pitchFamily="34" charset="0"/>
              </a:rPr>
              <a:t>nárok</a:t>
            </a:r>
            <a:r>
              <a:rPr lang="cs-CZ" altLang="cs-CZ" sz="1700" dirty="0">
                <a:latin typeface="Verdana" panose="020B0604030504040204" pitchFamily="34" charset="0"/>
                <a:ea typeface="Verdana" panose="020B0604030504040204" pitchFamily="34" charset="0"/>
              </a:rPr>
              <a:t> na přídavek na dítě vzniká přímo nezaopatřenému dítěti, které žije v rodině, jejíž rozhodný příjem je nižší než </a:t>
            </a:r>
            <a:r>
              <a:rPr lang="cs-CZ" altLang="cs-CZ" sz="1700" b="1" dirty="0">
                <a:latin typeface="Verdana" panose="020B0604030504040204" pitchFamily="34" charset="0"/>
                <a:ea typeface="Verdana" panose="020B0604030504040204" pitchFamily="34" charset="0"/>
              </a:rPr>
              <a:t>2,7 násobek </a:t>
            </a:r>
            <a:r>
              <a:rPr lang="cs-CZ" altLang="cs-CZ" sz="1700" dirty="0">
                <a:latin typeface="Verdana" panose="020B0604030504040204" pitchFamily="34" charset="0"/>
                <a:ea typeface="Verdana" panose="020B0604030504040204" pitchFamily="34" charset="0"/>
              </a:rPr>
              <a:t>(od 1.1.2018) </a:t>
            </a:r>
            <a:r>
              <a:rPr lang="cs-CZ" altLang="cs-CZ" sz="1700" b="1" dirty="0">
                <a:latin typeface="Verdana" panose="020B0604030504040204" pitchFamily="34" charset="0"/>
                <a:ea typeface="Verdana" panose="020B0604030504040204" pitchFamily="34" charset="0"/>
              </a:rPr>
              <a:t>částky životního minima </a:t>
            </a:r>
            <a:r>
              <a:rPr lang="cs-CZ" altLang="cs-CZ" sz="1700" dirty="0">
                <a:latin typeface="Verdana" panose="020B0604030504040204" pitchFamily="34" charset="0"/>
                <a:ea typeface="Verdana" panose="020B0604030504040204" pitchFamily="34" charset="0"/>
              </a:rPr>
              <a:t>rodiny (před rokem 2001 se jednalo o čtyřnásobek životního minima).</a:t>
            </a:r>
          </a:p>
          <a:p>
            <a:pPr algn="just">
              <a:lnSpc>
                <a:spcPct val="80000"/>
              </a:lnSpc>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je poskytován ve třech výších podle věku dítěte a dvou výměrách:</a:t>
            </a:r>
          </a:p>
          <a:p>
            <a:pPr algn="just">
              <a:spcBef>
                <a:spcPct val="0"/>
              </a:spcBef>
              <a:tabLst>
                <a:tab pos="447675" algn="l"/>
              </a:tabLst>
              <a:defRPr/>
            </a:pPr>
            <a:r>
              <a:rPr lang="cs-CZ" altLang="cs-CZ" sz="1700" dirty="0">
                <a:latin typeface="Verdana" panose="020B0604030504040204" pitchFamily="34" charset="0"/>
                <a:ea typeface="Verdana" panose="020B0604030504040204" pitchFamily="34" charset="0"/>
              </a:rPr>
              <a:t>	</a:t>
            </a:r>
            <a:r>
              <a:rPr lang="cs-CZ" altLang="cs-CZ" sz="1700" b="1" u="sng" dirty="0">
                <a:effectLst>
                  <a:outerShdw blurRad="38100" dist="38100" dir="2700000" algn="tl">
                    <a:srgbClr val="C0C0C0"/>
                  </a:outerShdw>
                </a:effectLst>
                <a:latin typeface="Verdana" panose="020B0604030504040204" pitchFamily="34" charset="0"/>
                <a:ea typeface="Verdana" panose="020B0604030504040204" pitchFamily="34" charset="0"/>
              </a:rPr>
              <a:t>věk nezaopatřeného dítěte      základní výměra		zvýšená výměra</a:t>
            </a:r>
          </a:p>
          <a:p>
            <a:pPr marL="400050" lvl="1" algn="just">
              <a:spcBef>
                <a:spcPct val="0"/>
              </a:spcBef>
              <a:tabLst>
                <a:tab pos="447675" algn="l"/>
              </a:tabLst>
              <a:defRPr/>
            </a:pPr>
            <a:r>
              <a:rPr lang="cs-CZ" altLang="cs-CZ" sz="1700" b="1" dirty="0">
                <a:latin typeface="Verdana" panose="020B0604030504040204" pitchFamily="34" charset="0"/>
                <a:ea typeface="Verdana" panose="020B0604030504040204" pitchFamily="34" charset="0"/>
              </a:rPr>
              <a:t>do 6  let				500 Kč/</a:t>
            </a:r>
            <a:r>
              <a:rPr lang="cs-CZ" altLang="cs-CZ" sz="1700" b="1" dirty="0" err="1">
                <a:latin typeface="Verdana" panose="020B0604030504040204" pitchFamily="34" charset="0"/>
                <a:ea typeface="Verdana" panose="020B0604030504040204" pitchFamily="34" charset="0"/>
              </a:rPr>
              <a:t>mes</a:t>
            </a:r>
            <a:r>
              <a:rPr lang="cs-CZ" altLang="cs-CZ" sz="1700" b="1" dirty="0">
                <a:latin typeface="Verdana" panose="020B0604030504040204" pitchFamily="34" charset="0"/>
                <a:ea typeface="Verdana" panose="020B0604030504040204" pitchFamily="34" charset="0"/>
              </a:rPr>
              <a:t>			800 Kč/</a:t>
            </a:r>
            <a:r>
              <a:rPr lang="cs-CZ" altLang="cs-CZ" sz="1700" b="1" dirty="0" err="1">
                <a:latin typeface="Verdana" panose="020B0604030504040204" pitchFamily="34" charset="0"/>
                <a:ea typeface="Verdana" panose="020B0604030504040204" pitchFamily="34" charset="0"/>
              </a:rPr>
              <a:t>mes</a:t>
            </a:r>
            <a:r>
              <a:rPr lang="cs-CZ" altLang="cs-CZ" sz="1700" b="1" dirty="0">
                <a:latin typeface="Verdana" panose="020B0604030504040204" pitchFamily="34" charset="0"/>
                <a:ea typeface="Verdana" panose="020B0604030504040204" pitchFamily="34" charset="0"/>
              </a:rPr>
              <a:t>	</a:t>
            </a:r>
          </a:p>
          <a:p>
            <a:pPr marL="400050" lvl="1" algn="just">
              <a:spcBef>
                <a:spcPct val="0"/>
              </a:spcBef>
              <a:tabLst>
                <a:tab pos="447675" algn="l"/>
              </a:tabLst>
              <a:defRPr/>
            </a:pPr>
            <a:r>
              <a:rPr lang="cs-CZ" altLang="cs-CZ" sz="1700" b="1" dirty="0">
                <a:latin typeface="Verdana" panose="020B0604030504040204" pitchFamily="34" charset="0"/>
                <a:ea typeface="Verdana" panose="020B0604030504040204" pitchFamily="34" charset="0"/>
              </a:rPr>
              <a:t>6 – 15  let				610 Kč/</a:t>
            </a:r>
            <a:r>
              <a:rPr lang="cs-CZ" altLang="cs-CZ" sz="1700" b="1" dirty="0" err="1">
                <a:latin typeface="Verdana" panose="020B0604030504040204" pitchFamily="34" charset="0"/>
                <a:ea typeface="Verdana" panose="020B0604030504040204" pitchFamily="34" charset="0"/>
              </a:rPr>
              <a:t>mes</a:t>
            </a:r>
            <a:r>
              <a:rPr lang="cs-CZ" altLang="cs-CZ" sz="1700" b="1" dirty="0">
                <a:latin typeface="Verdana" panose="020B0604030504040204" pitchFamily="34" charset="0"/>
                <a:ea typeface="Verdana" panose="020B0604030504040204" pitchFamily="34" charset="0"/>
              </a:rPr>
              <a:t>			910 Kč/</a:t>
            </a:r>
            <a:r>
              <a:rPr lang="cs-CZ" altLang="cs-CZ" sz="1700" b="1" dirty="0" err="1">
                <a:latin typeface="Verdana" panose="020B0604030504040204" pitchFamily="34" charset="0"/>
                <a:ea typeface="Verdana" panose="020B0604030504040204" pitchFamily="34" charset="0"/>
              </a:rPr>
              <a:t>mes</a:t>
            </a:r>
            <a:endParaRPr lang="cs-CZ" altLang="cs-CZ" sz="1700" b="1" dirty="0">
              <a:latin typeface="Verdana" panose="020B0604030504040204" pitchFamily="34" charset="0"/>
              <a:ea typeface="Verdana" panose="020B0604030504040204" pitchFamily="34" charset="0"/>
            </a:endParaRPr>
          </a:p>
          <a:p>
            <a:pPr marL="400050" lvl="1" algn="just">
              <a:spcBef>
                <a:spcPct val="0"/>
              </a:spcBef>
              <a:tabLst>
                <a:tab pos="447675" algn="l"/>
              </a:tabLst>
              <a:defRPr/>
            </a:pPr>
            <a:r>
              <a:rPr lang="cs-CZ" altLang="cs-CZ" sz="1700" b="1" dirty="0">
                <a:latin typeface="Verdana" panose="020B0604030504040204" pitchFamily="34" charset="0"/>
                <a:ea typeface="Verdana" panose="020B0604030504040204" pitchFamily="34" charset="0"/>
              </a:rPr>
              <a:t>15 – 26  let				700 Kč/</a:t>
            </a:r>
            <a:r>
              <a:rPr lang="cs-CZ" altLang="cs-CZ" sz="1700" b="1" dirty="0" err="1">
                <a:latin typeface="Verdana" panose="020B0604030504040204" pitchFamily="34" charset="0"/>
                <a:ea typeface="Verdana" panose="020B0604030504040204" pitchFamily="34" charset="0"/>
              </a:rPr>
              <a:t>mes</a:t>
            </a:r>
            <a:r>
              <a:rPr lang="cs-CZ" altLang="cs-CZ" sz="1700" b="1" dirty="0">
                <a:latin typeface="Verdana" panose="020B0604030504040204" pitchFamily="34" charset="0"/>
                <a:ea typeface="Verdana" panose="020B0604030504040204" pitchFamily="34" charset="0"/>
              </a:rPr>
              <a:t>			1000 Kč/</a:t>
            </a:r>
            <a:r>
              <a:rPr lang="cs-CZ" altLang="cs-CZ" sz="1700" b="1" dirty="0" err="1">
                <a:latin typeface="Verdana" panose="020B0604030504040204" pitchFamily="34" charset="0"/>
                <a:ea typeface="Verdana" panose="020B0604030504040204" pitchFamily="34" charset="0"/>
              </a:rPr>
              <a:t>mes</a:t>
            </a:r>
            <a:endParaRPr lang="cs-CZ" altLang="cs-CZ" sz="1700" b="1" dirty="0">
              <a:latin typeface="Verdana" panose="020B0604030504040204" pitchFamily="34" charset="0"/>
              <a:ea typeface="Verdana" panose="020B0604030504040204" pitchFamily="34" charset="0"/>
            </a:endParaRPr>
          </a:p>
          <a:p>
            <a:pPr algn="just">
              <a:spcBef>
                <a:spcPct val="0"/>
              </a:spcBef>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na zvýšenou výměru mají nárok rodiny, v nichž alespoň jedna ze společně posuzovaných osob má </a:t>
            </a:r>
            <a:r>
              <a:rPr lang="cs-CZ" altLang="cs-CZ" sz="1700" b="1" dirty="0">
                <a:latin typeface="Verdana" panose="020B0604030504040204" pitchFamily="34" charset="0"/>
                <a:ea typeface="Verdana" panose="020B0604030504040204" pitchFamily="34" charset="0"/>
              </a:rPr>
              <a:t>příjem z výdělečné činnosti nebo z dávek, které vycházejí z výdělečné činnosti</a:t>
            </a:r>
            <a:r>
              <a:rPr lang="cs-CZ" altLang="cs-CZ" sz="1700" dirty="0">
                <a:latin typeface="Verdana" panose="020B0604030504040204" pitchFamily="34" charset="0"/>
                <a:ea typeface="Verdana" panose="020B0604030504040204" pitchFamily="34" charset="0"/>
              </a:rPr>
              <a:t> a příjem nahrazují (nemocenské pojištění, důchodové pojištění, podpora v nezaměstnanosti, rodičovský příspěvek).</a:t>
            </a:r>
          </a:p>
          <a:p>
            <a:pPr algn="just">
              <a:spcBef>
                <a:spcPct val="0"/>
              </a:spcBef>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pro nárok na dávku se posuzuje příjem za předchozí kalendářní čtvrtletí.</a:t>
            </a:r>
          </a:p>
          <a:p>
            <a:pPr algn="just">
              <a:lnSpc>
                <a:spcPct val="100000"/>
              </a:lnSpc>
              <a:spcBef>
                <a:spcPts val="0"/>
              </a:spcBef>
              <a:spcAft>
                <a:spcPts val="600"/>
              </a:spcAft>
              <a:buFont typeface="Wingdings" panose="05000000000000000000" pitchFamily="2" charset="2"/>
              <a:buChar char="v"/>
              <a:defRPr/>
            </a:pPr>
            <a:endParaRPr lang="cs-CZ" sz="17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821148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defRPr/>
            </a:pPr>
            <a:r>
              <a:rPr lang="cs-CZ" sz="1600" b="1" dirty="0">
                <a:solidFill>
                  <a:srgbClr val="C00000"/>
                </a:solidFill>
                <a:latin typeface="Verdana" panose="020B0604030504040204" pitchFamily="34" charset="0"/>
                <a:ea typeface="Verdana" panose="020B0604030504040204" pitchFamily="34" charset="0"/>
              </a:rPr>
              <a:t>Jako příjem se započítávají především tyto</a:t>
            </a:r>
            <a:r>
              <a:rPr lang="cs-CZ" sz="1600" dirty="0">
                <a:solidFill>
                  <a:srgbClr val="C00000"/>
                </a:solidFill>
                <a:latin typeface="Verdana" panose="020B0604030504040204" pitchFamily="34" charset="0"/>
                <a:ea typeface="Verdana" panose="020B0604030504040204" pitchFamily="34" charset="0"/>
              </a:rPr>
              <a:t>:</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výplata ze zaměstnání, příjem z podnikání nebo jiné závislé činnosti</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náhrada mzdy – podpora v nezaměstnanosti, nemocenská, ošetřovné, peněžitá pomoc v mateřství, dávky důchodového pojištění, příspěvek na péči o osobu do 18 let</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mateřské a rodičovské dávky (rodičovský příspěvek)</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alimenty a výživné</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jiné příjmy (z pronájmu bytu, z investic do majetku nebo do cenných papírů)</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pro nárok na přídavky je rozhodující celkový příjem rodiny - dokládají se příjmy všech osob – tedy nejenom obou rodičů (v případě, že je dítě soudem svěřeno do péče pouze jednoho z rodičů, pak se započítávají příjmy jenom tohoto rodiče) - pokud dítě (například během letních prázdnin)pracuje a má tak vlastní příjem, dokládá se i tento</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v případě samostatné výdělečné činnosti se pro účely přídavku na dítě příjem započítá ve výši odpovídající 50 % průměrné měsíční mzdy v národním hospodářství i když je fakticky nižší </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dokud je nezaopatřené dítě zároveň nezletilé, vyplácí se přídavek jeho zákonným zástupcům, pak přímo dítěti (zletilé studující a nezaopatřené dítě (18 – 26 let) podává žádost o přídavek samo)</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 pokud je nezletilé nezaopatřené dítě v plném přímém zaopatření ústavu pro péči o děti nebo mládež vyplácí se přímo ústavu</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většina dětí, která má nárok na příspěvky na dítě navštěvuje školu, kromě příjmů se dokládá i potvrzení o studiu, proto se tyto doklady dávají vždy na začátku nového školního roku</a:t>
            </a:r>
          </a:p>
          <a:p>
            <a:pPr algn="just">
              <a:buFont typeface="Wingdings" panose="05000000000000000000" pitchFamily="2" charset="2"/>
              <a:buChar char="v"/>
              <a:defRPr/>
            </a:pPr>
            <a:endParaRPr lang="cs-CZ" sz="1600" dirty="0">
              <a:solidFill>
                <a:schemeClr val="tx1">
                  <a:lumMod val="75000"/>
                  <a:lumOff val="25000"/>
                </a:schemeClr>
              </a:solidFill>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2915678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76070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Porodné</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43609"/>
            <a:ext cx="10701865" cy="566069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defRPr/>
            </a:pPr>
            <a:r>
              <a:rPr lang="cs-CZ" sz="1700" b="1" dirty="0">
                <a:solidFill>
                  <a:srgbClr val="C00000"/>
                </a:solidFill>
                <a:latin typeface="Verdana" panose="020B0604030504040204" pitchFamily="34" charset="0"/>
                <a:ea typeface="Verdana" panose="020B0604030504040204" pitchFamily="34" charset="0"/>
              </a:rPr>
              <a:t>nárok na porodné</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cílem je jednorázově přispět ke krytí zvýšených nákladů při narození dítěte</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o porodné mohou žádat ty rodiny, kterým se narodí dítě a současně jejich příjmy nepřesáhnou </a:t>
            </a:r>
            <a:r>
              <a:rPr lang="cs-CZ" sz="1700" b="1" dirty="0">
                <a:latin typeface="Verdana" panose="020B0604030504040204" pitchFamily="34" charset="0"/>
                <a:ea typeface="Verdana" panose="020B0604030504040204" pitchFamily="34" charset="0"/>
              </a:rPr>
              <a:t>2,7 násobek životního minima. </a:t>
            </a:r>
            <a:endParaRPr lang="cs-CZ" sz="1700" dirty="0">
              <a:latin typeface="Verdana" panose="020B0604030504040204" pitchFamily="34" charset="0"/>
              <a:ea typeface="Verdana" panose="020B0604030504040204" pitchFamily="34" charset="0"/>
            </a:endParaRP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porodné náleží ženě, která porodila své první živé dítě, nebo které se současně s prvně narozeným živým dítětem narodilo další živé dítě nebo děti</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jestliže žena, která dítě porodila, zemřela, splnila podmínky nároku na porodné a dávka jí nebo jiné osobě nebyla vyplacena, má na porodné nárok otec dítěte </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na porodné má nárok rovněž osoba, která převzala dítě mladší jednoho roku do trvalé péče nahrazující péči rodičů, za stejných podmínek</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porodné náleží pouze v případě prvních dvou </a:t>
            </a:r>
            <a:r>
              <a:rPr lang="cs-CZ" sz="1700" dirty="0" err="1">
                <a:latin typeface="Verdana" panose="020B0604030504040204" pitchFamily="34" charset="0"/>
                <a:ea typeface="Verdana" panose="020B0604030504040204" pitchFamily="34" charset="0"/>
              </a:rPr>
              <a:t>naroyených</a:t>
            </a:r>
            <a:r>
              <a:rPr lang="cs-CZ" sz="1700" dirty="0">
                <a:latin typeface="Verdana" panose="020B0604030504040204" pitchFamily="34" charset="0"/>
                <a:ea typeface="Verdana" panose="020B0604030504040204" pitchFamily="34" charset="0"/>
              </a:rPr>
              <a:t> dětí; na třetí dítě již porodné nenáleží</a:t>
            </a:r>
          </a:p>
          <a:p>
            <a:pPr algn="just">
              <a:defRPr/>
            </a:pPr>
            <a:r>
              <a:rPr lang="cs-CZ" sz="1700" b="1" dirty="0">
                <a:solidFill>
                  <a:srgbClr val="C00000"/>
                </a:solidFill>
                <a:latin typeface="Verdana" panose="020B0604030504040204" pitchFamily="34" charset="0"/>
                <a:ea typeface="Verdana" panose="020B0604030504040204" pitchFamily="34" charset="0"/>
              </a:rPr>
              <a:t>výše porodného</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porodné je stanoveno pevnou částkou:</a:t>
            </a:r>
          </a:p>
          <a:p>
            <a:pPr lvl="2" algn="just">
              <a:lnSpc>
                <a:spcPct val="120000"/>
              </a:lnSpc>
              <a:spcBef>
                <a:spcPts val="0"/>
              </a:spcBef>
              <a:buFont typeface="Arial" panose="020B0604020202020204" pitchFamily="34" charset="0"/>
              <a:buChar char="•"/>
              <a:defRPr/>
            </a:pPr>
            <a:r>
              <a:rPr lang="cs-CZ" sz="1700" b="1" dirty="0">
                <a:latin typeface="Verdana" panose="020B0604030504040204" pitchFamily="34" charset="0"/>
                <a:ea typeface="Verdana" panose="020B0604030504040204" pitchFamily="34" charset="0"/>
              </a:rPr>
              <a:t>13 000 Kč </a:t>
            </a:r>
            <a:r>
              <a:rPr lang="cs-CZ" sz="1700" dirty="0">
                <a:latin typeface="Verdana" panose="020B0604030504040204" pitchFamily="34" charset="0"/>
                <a:ea typeface="Verdana" panose="020B0604030504040204" pitchFamily="34" charset="0"/>
              </a:rPr>
              <a:t>na první živě narozené dítě</a:t>
            </a:r>
          </a:p>
          <a:p>
            <a:pPr lvl="2" algn="just">
              <a:lnSpc>
                <a:spcPct val="120000"/>
              </a:lnSpc>
              <a:spcBef>
                <a:spcPts val="0"/>
              </a:spcBef>
              <a:buFont typeface="Arial" panose="020B0604020202020204" pitchFamily="34" charset="0"/>
              <a:buChar char="•"/>
              <a:defRPr/>
            </a:pPr>
            <a:r>
              <a:rPr lang="cs-CZ" sz="1700" b="1" dirty="0">
                <a:latin typeface="Verdana" panose="020B0604030504040204" pitchFamily="34" charset="0"/>
                <a:ea typeface="Verdana" panose="020B0604030504040204" pitchFamily="34" charset="0"/>
              </a:rPr>
              <a:t>10  000 Kč </a:t>
            </a:r>
            <a:r>
              <a:rPr lang="cs-CZ" sz="1700" dirty="0">
                <a:latin typeface="Verdana" panose="020B0604030504040204" pitchFamily="34" charset="0"/>
                <a:ea typeface="Verdana" panose="020B0604030504040204" pitchFamily="34" charset="0"/>
              </a:rPr>
              <a:t>na druhé dítě</a:t>
            </a:r>
          </a:p>
          <a:p>
            <a:pPr lvl="2" algn="just">
              <a:lnSpc>
                <a:spcPct val="120000"/>
              </a:lnSpc>
              <a:spcBef>
                <a:spcPts val="0"/>
              </a:spcBef>
              <a:buFont typeface="Arial" panose="020B0604020202020204" pitchFamily="34" charset="0"/>
              <a:buChar char="•"/>
              <a:defRPr/>
            </a:pPr>
            <a:r>
              <a:rPr lang="cs-CZ" sz="1700" b="1" dirty="0">
                <a:latin typeface="Verdana" panose="020B0604030504040204" pitchFamily="34" charset="0"/>
                <a:ea typeface="Verdana" panose="020B0604030504040204" pitchFamily="34" charset="0"/>
              </a:rPr>
              <a:t>23 000 Kč </a:t>
            </a:r>
            <a:r>
              <a:rPr lang="cs-CZ" sz="1700" dirty="0">
                <a:latin typeface="Verdana" panose="020B0604030504040204" pitchFamily="34" charset="0"/>
                <a:ea typeface="Verdana" panose="020B0604030504040204" pitchFamily="34" charset="0"/>
              </a:rPr>
              <a:t>při vícečetném (prvním) porodu</a:t>
            </a:r>
          </a:p>
          <a:p>
            <a:pPr marL="342900" lvl="2" indent="-342900"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stejné částky platí i při převzetí dítěte/dětí do péče</a:t>
            </a:r>
          </a:p>
          <a:p>
            <a:pPr marL="342900" lvl="2" indent="-342900"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sleduje se průměrný příjem za kalendářní čtvrtletí předcházející kalendářnímu čtvrtletí, ve kterém se dítě narodilo</a:t>
            </a:r>
          </a:p>
          <a:p>
            <a:pPr marL="342900" lvl="2" indent="-342900"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jako příjem se počítá nejenom výplata ze zaměstnání, nebo příjmy z podnikání ale i další – podpora v nezaměstnanosti, nemocenské dávky, peněžitá pomoc v mateřství; </a:t>
            </a:r>
            <a:r>
              <a:rPr lang="cs-CZ" sz="1700" u="sng" dirty="0">
                <a:latin typeface="Verdana" panose="020B0604030504040204" pitchFamily="34" charset="0"/>
                <a:ea typeface="Verdana" panose="020B0604030504040204" pitchFamily="34" charset="0"/>
              </a:rPr>
              <a:t>do rozhodného příjmu se nezapočítává rodičovský příspěvek a přídavek na dítě</a:t>
            </a:r>
          </a:p>
          <a:p>
            <a:endParaRPr lang="cs-CZ" dirty="0">
              <a:solidFill>
                <a:schemeClr val="tx1">
                  <a:lumMod val="75000"/>
                  <a:lumOff val="25000"/>
                </a:schemeClr>
              </a:solidFill>
            </a:endParaRPr>
          </a:p>
          <a:p>
            <a:endParaRPr lang="cs-CZ" dirty="0"/>
          </a:p>
        </p:txBody>
      </p:sp>
    </p:spTree>
    <p:extLst>
      <p:ext uri="{BB962C8B-B14F-4D97-AF65-F5344CB8AC3E}">
        <p14:creationId xmlns:p14="http://schemas.microsoft.com/office/powerpoint/2010/main" val="897784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19679"/>
            <a:ext cx="10607039" cy="74185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Příspěvek na bydlení</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13184"/>
            <a:ext cx="10701865" cy="562554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285750" indent="-285750"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příspěvek na bydlení přispívá na krytí nákladů na bydlení rodinám či jednotlivcům s nízkými příjmy; je opakující se dávkou</a:t>
            </a:r>
          </a:p>
          <a:p>
            <a:pPr marL="285750" indent="-285750"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je jedinou dávkou, u které vznik nároku není podmíněn péčí o nezaopatřené dítě</a:t>
            </a:r>
          </a:p>
          <a:p>
            <a:pPr algn="just">
              <a:lnSpc>
                <a:spcPct val="80000"/>
              </a:lnSpc>
            </a:pPr>
            <a:r>
              <a:rPr lang="cs-CZ" altLang="cs-CZ" sz="1600" b="1" dirty="0">
                <a:solidFill>
                  <a:srgbClr val="C00000"/>
                </a:solidFill>
                <a:latin typeface="Verdana" panose="020B0604030504040204" pitchFamily="34" charset="0"/>
                <a:ea typeface="Verdana" panose="020B0604030504040204" pitchFamily="34" charset="0"/>
              </a:rPr>
              <a:t>testování příjmů</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poskytování příspěvku podléhá testování příjmů rodiny a společně posuzovaných osob a jejich nákladů na bydlení za rozhodné období, kterým je předchozí kalendářní čtvrtletí</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za společně posuzované osoby se považují všechny osoby, které jsou v témže bytě hlášeny k trvalému pobytu; podmínka, aby spolu trvale žily a společně uhrazovaly náklady na své potřeby, se nevyžaduje</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do rozhodného příjmu rodiny se započítávají příjmy všech společně posuzovaných osob; </a:t>
            </a:r>
            <a:r>
              <a:rPr lang="cs-CZ" altLang="cs-CZ" sz="1600" u="sng" dirty="0">
                <a:latin typeface="Verdana" panose="020B0604030504040204" pitchFamily="34" charset="0"/>
                <a:ea typeface="Verdana" panose="020B0604030504040204" pitchFamily="34" charset="0"/>
              </a:rPr>
              <a:t>za příjem se považují i přídavek na dítě a rodičovský příspěvek  </a:t>
            </a:r>
          </a:p>
          <a:p>
            <a:pPr algn="just">
              <a:lnSpc>
                <a:spcPct val="80000"/>
              </a:lnSpc>
            </a:pPr>
            <a:r>
              <a:rPr lang="cs-CZ" altLang="cs-CZ" sz="1600" b="1" dirty="0">
                <a:solidFill>
                  <a:srgbClr val="C00000"/>
                </a:solidFill>
                <a:latin typeface="Verdana" panose="020B0604030504040204" pitchFamily="34" charset="0"/>
                <a:ea typeface="Verdana" panose="020B0604030504040204" pitchFamily="34" charset="0"/>
              </a:rPr>
              <a:t>nárok na příspěvek</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má vlastník nebo nájemce bytu, který splňuje 3 podmínky:</a:t>
            </a:r>
          </a:p>
          <a:p>
            <a:pPr marL="642938" indent="-285750" algn="just">
              <a:lnSpc>
                <a:spcPct val="80000"/>
              </a:lnSpc>
              <a:buFont typeface="Wingdings" panose="05000000000000000000" pitchFamily="2" charset="2"/>
              <a:buChar char="Ø"/>
            </a:pPr>
            <a:r>
              <a:rPr lang="cs-CZ" altLang="cs-CZ" sz="1600" dirty="0">
                <a:latin typeface="Verdana" panose="020B0604030504040204" pitchFamily="34" charset="0"/>
                <a:ea typeface="Verdana" panose="020B0604030504040204" pitchFamily="34" charset="0"/>
              </a:rPr>
              <a:t>v  tomto bytě je hlášen k trvalému pobytu</a:t>
            </a:r>
          </a:p>
          <a:p>
            <a:pPr marL="642938" indent="-285750" algn="just">
              <a:lnSpc>
                <a:spcPct val="80000"/>
              </a:lnSpc>
              <a:buFont typeface="Wingdings" panose="05000000000000000000" pitchFamily="2" charset="2"/>
              <a:buChar char="Ø"/>
            </a:pPr>
            <a:r>
              <a:rPr lang="cs-CZ" altLang="cs-CZ" sz="1600" dirty="0">
                <a:latin typeface="Verdana" panose="020B0604030504040204" pitchFamily="34" charset="0"/>
                <a:ea typeface="Verdana" panose="020B0604030504040204" pitchFamily="34" charset="0"/>
              </a:rPr>
              <a:t>náklady na bydlení </a:t>
            </a:r>
            <a:r>
              <a:rPr lang="cs-CZ" altLang="cs-CZ" sz="1600" u="sng" dirty="0">
                <a:latin typeface="Verdana" panose="020B0604030504040204" pitchFamily="34" charset="0"/>
                <a:ea typeface="Verdana" panose="020B0604030504040204" pitchFamily="34" charset="0"/>
              </a:rPr>
              <a:t>přesahují 30% rozhodných příjmů </a:t>
            </a:r>
            <a:r>
              <a:rPr lang="cs-CZ" altLang="cs-CZ" sz="1600" dirty="0">
                <a:latin typeface="Verdana" panose="020B0604030504040204" pitchFamily="34" charset="0"/>
                <a:ea typeface="Verdana" panose="020B0604030504040204" pitchFamily="34" charset="0"/>
              </a:rPr>
              <a:t>(35% v Praze) (NB&gt; P x 0,3 nebo P x 0,35)</a:t>
            </a:r>
          </a:p>
          <a:p>
            <a:pPr marL="642938" indent="-285750" algn="just">
              <a:lnSpc>
                <a:spcPct val="80000"/>
              </a:lnSpc>
              <a:buFont typeface="Wingdings" panose="05000000000000000000" pitchFamily="2" charset="2"/>
              <a:buChar char="Ø"/>
            </a:pPr>
            <a:r>
              <a:rPr lang="cs-CZ" altLang="cs-CZ" sz="1600" dirty="0">
                <a:latin typeface="Verdana" panose="020B0604030504040204" pitchFamily="34" charset="0"/>
                <a:ea typeface="Verdana" panose="020B0604030504040204" pitchFamily="34" charset="0"/>
              </a:rPr>
              <a:t>součin rozhodného příjmu v rodině a koeficientu 0,30 (v Praze 0,35) </a:t>
            </a:r>
            <a:r>
              <a:rPr lang="cs-CZ" altLang="cs-CZ" sz="1600" u="sng" dirty="0">
                <a:latin typeface="Verdana" panose="020B0604030504040204" pitchFamily="34" charset="0"/>
                <a:ea typeface="Verdana" panose="020B0604030504040204" pitchFamily="34" charset="0"/>
              </a:rPr>
              <a:t>není vyšší než částka tzv. normativních nákladů na bydlení </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 u příspěvku na bydlení musí být </a:t>
            </a:r>
            <a:r>
              <a:rPr lang="cs-CZ" altLang="cs-CZ" sz="1600" u="sng" dirty="0">
                <a:latin typeface="Verdana" panose="020B0604030504040204" pitchFamily="34" charset="0"/>
                <a:ea typeface="Verdana" panose="020B0604030504040204" pitchFamily="34" charset="0"/>
              </a:rPr>
              <a:t>náklady na bydlení podrobně rozepsány na jednotlivé položky, nelze dokládat náklady na bydlení jednou (paušální) částkou;</a:t>
            </a:r>
            <a:r>
              <a:rPr lang="cs-CZ" altLang="cs-CZ" sz="1600" dirty="0">
                <a:latin typeface="Verdana" panose="020B0604030504040204" pitchFamily="34" charset="0"/>
                <a:ea typeface="Verdana" panose="020B0604030504040204" pitchFamily="34" charset="0"/>
              </a:rPr>
              <a:t> náklady na bydlení se stanoví jako průměr za kalendářní čtvrtletí předcházející čtvrtletí, na které se nárok na výplatu dávky prokazuje </a:t>
            </a:r>
            <a:endParaRPr lang="cs-CZ" altLang="cs-CZ" sz="1600" b="1" dirty="0">
              <a:latin typeface="Verdana" panose="020B0604030504040204" pitchFamily="34" charset="0"/>
              <a:ea typeface="Verdana" panose="020B0604030504040204" pitchFamily="34" charset="0"/>
            </a:endParaRPr>
          </a:p>
          <a:p>
            <a:pPr algn="just">
              <a:lnSpc>
                <a:spcPct val="80000"/>
              </a:lnSpc>
              <a:buFont typeface="Wingdings" panose="05000000000000000000" pitchFamily="2" charset="2"/>
              <a:buChar char="v"/>
            </a:pPr>
            <a:endParaRPr lang="cs-CZ" altLang="cs-CZ" sz="1600" u="sng" dirty="0">
              <a:latin typeface="Verdana" panose="020B0604030504040204" pitchFamily="34" charset="0"/>
              <a:ea typeface="Verdana" panose="020B0604030504040204" pitchFamily="34" charset="0"/>
            </a:endParaRPr>
          </a:p>
          <a:p>
            <a:pPr marL="342900" indent="-342900" algn="just">
              <a:lnSpc>
                <a:spcPct val="100000"/>
              </a:lnSpc>
              <a:spcBef>
                <a:spcPct val="0"/>
              </a:spcBef>
              <a:spcAft>
                <a:spcPts val="600"/>
              </a:spcAft>
              <a:buFont typeface="Wingdings" panose="05000000000000000000" pitchFamily="2" charset="2"/>
              <a:buChar char="v"/>
              <a:defRPr/>
            </a:pPr>
            <a:endParaRPr lang="cs-CZ" dirty="0"/>
          </a:p>
        </p:txBody>
      </p:sp>
    </p:spTree>
    <p:extLst>
      <p:ext uri="{BB962C8B-B14F-4D97-AF65-F5344CB8AC3E}">
        <p14:creationId xmlns:p14="http://schemas.microsoft.com/office/powerpoint/2010/main" val="212008903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1402</TotalTime>
  <Words>4723</Words>
  <Application>Microsoft Office PowerPoint</Application>
  <PresentationFormat>Širokoúhlá obrazovka</PresentationFormat>
  <Paragraphs>227</Paragraphs>
  <Slides>20</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20</vt:i4>
      </vt:variant>
    </vt:vector>
  </HeadingPairs>
  <TitlesOfParts>
    <vt:vector size="28" baseType="lpstr">
      <vt:lpstr>Arial</vt:lpstr>
      <vt:lpstr>Calibri</vt:lpstr>
      <vt:lpstr>Calibri Light</vt:lpstr>
      <vt:lpstr>Century Gothic</vt:lpstr>
      <vt:lpstr>StarSymbol</vt:lpstr>
      <vt:lpstr>Verdana</vt:lpstr>
      <vt:lpstr>Wingdings</vt:lpstr>
      <vt:lpstr>Motiv Office</vt:lpstr>
      <vt:lpstr>  8. Státní sociální podpora </vt:lpstr>
      <vt:lpstr>       Charakteristika systému</vt:lpstr>
      <vt:lpstr>       Základní pojmy</vt:lpstr>
      <vt:lpstr>Prezentace aplikace PowerPoint</vt:lpstr>
      <vt:lpstr>       Dávky v SSP</vt:lpstr>
      <vt:lpstr>       Přídavek na dítě</vt:lpstr>
      <vt:lpstr>Prezentace aplikace PowerPoint</vt:lpstr>
      <vt:lpstr>       Porodné</vt:lpstr>
      <vt:lpstr>       Příspěvek na bydlení</vt:lpstr>
      <vt:lpstr>Prezentace aplikace PowerPoint</vt:lpstr>
      <vt:lpstr>Prezentace aplikace PowerPoint</vt:lpstr>
      <vt:lpstr>Prezentace aplikace PowerPoint</vt:lpstr>
      <vt:lpstr>       Rodičovský příspěvek</vt:lpstr>
      <vt:lpstr>Prezentace aplikace PowerPoint</vt:lpstr>
      <vt:lpstr>Prezentace aplikace PowerPoint</vt:lpstr>
      <vt:lpstr>Prezentace aplikace PowerPoint</vt:lpstr>
      <vt:lpstr>Prezentace aplikace PowerPoint</vt:lpstr>
      <vt:lpstr>Prezentace aplikace PowerPoint</vt:lpstr>
      <vt:lpstr>       Pohřebné</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Trbola Robert</cp:lastModifiedBy>
  <cp:revision>99</cp:revision>
  <cp:lastPrinted>2021-02-26T09:12:01Z</cp:lastPrinted>
  <dcterms:created xsi:type="dcterms:W3CDTF">2021-02-09T14:44:12Z</dcterms:created>
  <dcterms:modified xsi:type="dcterms:W3CDTF">2021-03-31T13:06:02Z</dcterms:modified>
</cp:coreProperties>
</file>