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27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86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0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26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68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05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63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741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81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02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80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D57CA-47A8-4AA1-B85A-4F1134DF8ADC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04DF5-A4BF-45B8-9294-D8CA0F8D66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93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Jak aplikovat resilienční teorii do praxe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>
                <a:solidFill>
                  <a:srgbClr val="C00000"/>
                </a:solidFill>
              </a:rPr>
              <a:t>PhDr. Monika Punová, Ph.D.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6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Příklady: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rgbClr val="CC3300"/>
                </a:solidFill>
              </a:rPr>
              <a:t>Organizování klubů pro chlapce nebo děvčata.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rgbClr val="CC3300"/>
                </a:solidFill>
              </a:rPr>
              <a:t>Nabízení možností vzdělávání rodičů.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rgbClr val="CC3300"/>
                </a:solidFill>
              </a:rPr>
              <a:t>Vytváření rekreačních center.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rgbClr val="CC3300"/>
                </a:solidFill>
              </a:rPr>
              <a:t>Zvyšování přítomnosti lidí, kteří sami o sobě jsou pro děti přínosem, jako jsou rodiče a učitelé.</a:t>
            </a:r>
          </a:p>
        </p:txBody>
      </p:sp>
    </p:spTree>
    <p:extLst>
      <p:ext uri="{BB962C8B-B14F-4D97-AF65-F5344CB8AC3E}">
        <p14:creationId xmlns:p14="http://schemas.microsoft.com/office/powerpoint/2010/main" val="193502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500">
                <a:solidFill>
                  <a:srgbClr val="CC3300"/>
                </a:solidFill>
              </a:rPr>
              <a:t>3. strategie zaměřené na proces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CC3300"/>
                </a:solidFill>
              </a:rPr>
              <a:t>jejich cílem je mobilizovat či zlepšovat nejsilnější adaptační systémy u adolescentů, včetně klíčových vztahů, lidského intelektuálního fungování, seberegulačních systémů, a systémů motivace zvládání. V tomto případě jde úsilí nad prosté odstraňování rizika či zvyšování aktiv, a místo toho se pokoušíme o ovlivnění procesů, které mohou změnit život jedince. Příklady zahrnují programy, které jsou nastaveny na zlepšení kvality vztahů a aktivizaci motivace k lepším výkonům, které vedou děti i mladé lidi k tomu, že zakoušejí pocit osobní účinnosti, jež je motivuje k dalším úspěchům v životě. Na proces orientované úsilí může být zacíleno na různé systémové úrovně (např. jedince, rodinu, školu, sousedství, kulturu) či jejich interakci (např. vazby rodina-škola, sebeovládání v kontextu vrstevníků).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2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Příklady: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CC3300"/>
                </a:solidFill>
              </a:rPr>
              <a:t>Zvyšování sebedůvěry mladého člověka prostřednictvím vzdělávacího systému, jež staví na ocenění stupňovaného úspěchu.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CC3300"/>
                </a:solidFill>
              </a:rPr>
              <a:t>Podporování vztahů skrze programy, v nichž se děti srovnávají s potenciálními rádci, jako je například program Big Brothers/Big Sisters of America.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CC3300"/>
                </a:solidFill>
              </a:rPr>
              <a:t>Podporování přátelství dětí s prosociálními vrstevníky ve zdravých aktivitách, například v rámci mimoškolních činností.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CC3300"/>
                </a:solidFill>
              </a:rPr>
              <a:t>Podporování kulturních tradic jež dětem poskytují adaptivní rituály a příležitosti pouta s prosociálními dospělými, například náboženské vzdělání nebo třídy kde starší lidé učí etnickým tradicím tance.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94105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652463"/>
            <a:ext cx="6953250" cy="1223962"/>
          </a:xfrm>
        </p:spPr>
        <p:txBody>
          <a:bodyPr/>
          <a:lstStyle/>
          <a:p>
            <a:r>
              <a:rPr lang="cs-CZ" altLang="cs-CZ" sz="2800">
                <a:solidFill>
                  <a:srgbClr val="CC3300"/>
                </a:solidFill>
              </a:rPr>
              <a:t>Další příklad</a:t>
            </a:r>
            <a:endParaRPr lang="cs-CZ" altLang="cs-CZ" smtClean="0"/>
          </a:p>
        </p:txBody>
      </p:sp>
      <p:sp>
        <p:nvSpPr>
          <p:cNvPr id="44035" name="Zástupný symbol pro obsah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altLang="cs-CZ" smtClean="0">
              <a:solidFill>
                <a:srgbClr val="CC3300"/>
              </a:solidFill>
            </a:endParaRPr>
          </a:p>
          <a:p>
            <a:pPr marL="0" indent="0" algn="ctr">
              <a:buNone/>
            </a:pPr>
            <a:r>
              <a:rPr lang="cs-CZ" altLang="cs-CZ" smtClean="0">
                <a:solidFill>
                  <a:srgbClr val="CC3300"/>
                </a:solidFill>
              </a:rPr>
              <a:t>Resilienční model prevence rizikového chování adolescentů </a:t>
            </a:r>
            <a:r>
              <a:rPr lang="cs-CZ" altLang="cs-CZ" sz="2400">
                <a:solidFill>
                  <a:srgbClr val="CC3300"/>
                </a:solidFill>
              </a:rPr>
              <a:t>(Forgey in Norman, 2000)</a:t>
            </a:r>
          </a:p>
          <a:p>
            <a:pPr marL="0" indent="0" algn="ctr">
              <a:buNone/>
            </a:pPr>
            <a:endParaRPr lang="cs-CZ" altLang="cs-CZ" sz="2400">
              <a:solidFill>
                <a:srgbClr val="CC3300"/>
              </a:solidFill>
            </a:endParaRPr>
          </a:p>
          <a:p>
            <a:pPr marL="0" indent="0" algn="ctr">
              <a:buNone/>
            </a:pPr>
            <a:r>
              <a:rPr lang="cs-CZ" altLang="cs-CZ" sz="2400">
                <a:solidFill>
                  <a:srgbClr val="CC3300"/>
                </a:solidFill>
              </a:rPr>
              <a:t>jeho předností je důraz na jednotlivé fáze preventivního modelu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5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60351"/>
            <a:ext cx="6953250" cy="741363"/>
          </a:xfrm>
        </p:spPr>
        <p:txBody>
          <a:bodyPr/>
          <a:lstStyle/>
          <a:p>
            <a:r>
              <a:rPr lang="cs-CZ" altLang="cs-CZ" smtClean="0">
                <a:solidFill>
                  <a:srgbClr val="C00000"/>
                </a:solidFill>
              </a:rPr>
              <a:t>Principy modelu</a:t>
            </a:r>
          </a:p>
        </p:txBody>
      </p:sp>
      <p:sp>
        <p:nvSpPr>
          <p:cNvPr id="4505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981200" y="1001714"/>
            <a:ext cx="6953250" cy="5343525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cs-CZ" altLang="cs-CZ">
                <a:solidFill>
                  <a:srgbClr val="C00000"/>
                </a:solidFill>
              </a:rPr>
              <a:t>volba potenciálního problému</a:t>
            </a:r>
          </a:p>
          <a:p>
            <a:pPr marL="514350" indent="-514350">
              <a:buFontTx/>
              <a:buAutoNum type="arabicPeriod"/>
            </a:pPr>
            <a:endParaRPr lang="cs-CZ" altLang="cs-CZ">
              <a:solidFill>
                <a:srgbClr val="C00000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cs-CZ" altLang="cs-CZ">
                <a:solidFill>
                  <a:srgbClr val="C00000"/>
                </a:solidFill>
              </a:rPr>
              <a:t>definování cílové populace</a:t>
            </a:r>
          </a:p>
          <a:p>
            <a:pPr marL="514350" indent="-514350">
              <a:buFontTx/>
              <a:buAutoNum type="arabicPeriod"/>
            </a:pPr>
            <a:endParaRPr lang="cs-CZ" altLang="cs-CZ">
              <a:solidFill>
                <a:srgbClr val="C00000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cs-CZ" altLang="cs-CZ">
                <a:solidFill>
                  <a:srgbClr val="C00000"/>
                </a:solidFill>
              </a:rPr>
              <a:t>určení resilienčních činitelů</a:t>
            </a:r>
          </a:p>
          <a:p>
            <a:pPr marL="514350" indent="-514350">
              <a:buFontTx/>
              <a:buAutoNum type="arabicPeriod"/>
            </a:pPr>
            <a:endParaRPr lang="cs-CZ" altLang="cs-CZ">
              <a:solidFill>
                <a:srgbClr val="C00000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cs-CZ" altLang="cs-CZ">
                <a:solidFill>
                  <a:srgbClr val="C00000"/>
                </a:solidFill>
              </a:rPr>
              <a:t>výběr metody a úrovně intervence</a:t>
            </a:r>
          </a:p>
          <a:p>
            <a:pPr marL="514350" indent="-514350">
              <a:buFontTx/>
              <a:buAutoNum type="arabicPeriod"/>
            </a:pPr>
            <a:endParaRPr lang="cs-CZ" altLang="cs-CZ">
              <a:solidFill>
                <a:srgbClr val="C00000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cs-CZ" altLang="cs-CZ">
                <a:solidFill>
                  <a:srgbClr val="C00000"/>
                </a:solidFill>
              </a:rPr>
              <a:t>vývoj, realizace a  využití efektivního zhodnocení programu</a:t>
            </a:r>
          </a:p>
          <a:p>
            <a:pPr marL="514350" indent="-514350">
              <a:buNone/>
            </a:pPr>
            <a:endParaRPr lang="cs-CZ" altLang="cs-CZ" smtClean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6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3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730830" y="1720841"/>
            <a:ext cx="73805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Jeho matka byla tanečnice a jeho otec byl vězněn za prodej heroinu.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Když mu byly 3 roky otec rodinu opustil.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Jeho matka byla 4x vdaná.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Je dyslektik.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Kvůli svému nezvladatelnému chování byl 3x vyloučen ze střední školy, čtvrtou nedodělal. 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Vynikal v hokeji, ale poté se zranil a všechny naděje splaskly.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Když mu bylo 23 let zemřel jeho nejlepší kamarád na předávkování drogami</a:t>
            </a:r>
            <a:r>
              <a:rPr lang="cs-CZ" dirty="0">
                <a:solidFill>
                  <a:srgbClr val="C00000"/>
                </a:solidFill>
              </a:rPr>
              <a:t>.</a:t>
            </a:r>
          </a:p>
          <a:p>
            <a:r>
              <a:rPr lang="cs-CZ" dirty="0">
                <a:solidFill>
                  <a:srgbClr val="C00000"/>
                </a:solidFill>
              </a:rPr>
              <a:t>Když mu bylo 32 potkal svou lásku Jennifer. Po 4 letech vztahu spolu očekávali vysněnou dceru.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Když mu bylo 36 let jeho přítelkyně porodila, ale dítě se narodilo mrtvé. Rozešli se o pár měsíců později.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Když mu bylo 37 let Jennifer se předávkovala </a:t>
            </a:r>
            <a:r>
              <a:rPr lang="cs-CZ" dirty="0">
                <a:solidFill>
                  <a:srgbClr val="C00000"/>
                </a:solidFill>
              </a:rPr>
              <a:t>prášky</a:t>
            </a:r>
            <a:r>
              <a:rPr lang="cs-CZ" dirty="0">
                <a:solidFill>
                  <a:srgbClr val="C00000"/>
                </a:solidFill>
              </a:rPr>
              <a:t>, nastoupila do auta a ve 130km/hod nabourala do tří zaparkovaných aut. Byla na místě mrtvá.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Od té doby se vyhýbá jakémukoli vážnějšímu vztahu a také tomu mít děti. </a:t>
            </a:r>
          </a:p>
        </p:txBody>
      </p:sp>
    </p:spTree>
    <p:extLst>
      <p:ext uri="{BB962C8B-B14F-4D97-AF65-F5344CB8AC3E}">
        <p14:creationId xmlns:p14="http://schemas.microsoft.com/office/powerpoint/2010/main" val="303401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19944" y="1443841"/>
            <a:ext cx="666205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Tento </a:t>
            </a:r>
            <a:r>
              <a:rPr lang="cs-CZ" dirty="0">
                <a:solidFill>
                  <a:srgbClr val="C00000"/>
                </a:solidFill>
              </a:rPr>
              <a:t>muž je Keanu Reeves. </a:t>
            </a:r>
            <a:endParaRPr lang="cs-CZ" dirty="0">
              <a:solidFill>
                <a:srgbClr val="C00000"/>
              </a:solidFill>
            </a:endParaRPr>
          </a:p>
          <a:p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Při natáčení filmu Matrix Reloaded dostal zprávu, že jeho sestra Kim trpí nevyléčitelnou nemocí. Má leukémii. Přijel za ní, vařil jí, držel ji za ruku, četl jí. S nemocí bojovala nakonec celou dekádu, nyní je již vyléčená. Keanu věnoval 70% svého výdělku z filmu Matrix nemocnicím, které léčí leukémii. Je také jedinou hollywoodskou hvězdou bez honosného panského sídla. Nemá ani ochranku a také nenosí módní výstřelky. I když se jeho jmění odhaduje kolem 100 miliónů dolarů stále jezdí metrem a tvrdí, že to miluje</a:t>
            </a:r>
            <a:r>
              <a:rPr lang="cs-CZ" dirty="0">
                <a:solidFill>
                  <a:srgbClr val="C00000"/>
                </a:solidFill>
              </a:rPr>
              <a:t>.</a:t>
            </a:r>
          </a:p>
          <a:p>
            <a:endParaRPr lang="cs-CZ" dirty="0">
              <a:solidFill>
                <a:srgbClr val="C00000"/>
              </a:solidFill>
            </a:endParaRPr>
          </a:p>
          <a:p>
            <a:r>
              <a:rPr lang="cs-CZ" dirty="0">
                <a:solidFill>
                  <a:srgbClr val="C00000"/>
                </a:solidFill>
              </a:rPr>
              <a:t>Co říká sám Keanu o svém životním příběhu: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i="1" dirty="0">
                <a:solidFill>
                  <a:srgbClr val="C00000"/>
                </a:solidFill>
              </a:rPr>
              <a:t>"Cokoli se děje ve </a:t>
            </a:r>
            <a:r>
              <a:rPr lang="cs-CZ" i="1" dirty="0">
                <a:solidFill>
                  <a:srgbClr val="C00000"/>
                </a:solidFill>
              </a:rPr>
              <a:t>vašem </a:t>
            </a:r>
            <a:r>
              <a:rPr lang="cs-CZ" i="1" dirty="0">
                <a:solidFill>
                  <a:srgbClr val="C00000"/>
                </a:solidFill>
              </a:rPr>
              <a:t>životě, můžete to překonat! Život stojí za žití. A jestli věřím v Boha, osud, vnitřní víru, sebe sama, vášeň a tyto věci? No, jistě! Jsem opravdu velmi duchovní</a:t>
            </a:r>
            <a:r>
              <a:rPr lang="cs-CZ" i="1" dirty="0">
                <a:solidFill>
                  <a:srgbClr val="C00000"/>
                </a:solidFill>
              </a:rPr>
              <a:t>.„</a:t>
            </a:r>
          </a:p>
          <a:p>
            <a:endParaRPr lang="cs-CZ" dirty="0">
              <a:solidFill>
                <a:srgbClr val="C00000"/>
              </a:solidFill>
            </a:endParaRPr>
          </a:p>
          <a:p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9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solidFill>
                  <a:srgbClr val="C00000"/>
                </a:solidFill>
              </a:rPr>
              <a:t>Děkuji za pozornost a přeji vám úspěch 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nejen v </a:t>
            </a:r>
            <a:r>
              <a:rPr lang="cs-CZ" altLang="cs-CZ" sz="2000" b="1" dirty="0">
                <a:solidFill>
                  <a:srgbClr val="C00000"/>
                </a:solidFill>
              </a:rPr>
              <a:t>závěrečné zkoušce předmětu…</a:t>
            </a:r>
            <a:br>
              <a:rPr lang="cs-CZ" altLang="cs-CZ" sz="2000" b="1" dirty="0">
                <a:solidFill>
                  <a:srgbClr val="C00000"/>
                </a:solidFill>
              </a:rPr>
            </a:br>
            <a:r>
              <a:rPr lang="cs-CZ" altLang="cs-CZ" sz="2000" b="1" dirty="0" smtClean="0">
                <a:solidFill>
                  <a:srgbClr val="C00000"/>
                </a:solidFill>
              </a:rPr>
              <a:t>… ale </a:t>
            </a:r>
            <a:r>
              <a:rPr lang="cs-CZ" altLang="cs-CZ" sz="2000" b="1" dirty="0">
                <a:solidFill>
                  <a:srgbClr val="C00000"/>
                </a:solidFill>
              </a:rPr>
              <a:t>hlavně v těch větších zkouškách na cestě životem…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6084" name="AutoShape 5" descr="Z"/>
          <p:cNvSpPr>
            <a:spLocks noChangeAspect="1" noChangeArrowheads="1"/>
          </p:cNvSpPr>
          <p:nvPr/>
        </p:nvSpPr>
        <p:spPr bwMode="auto">
          <a:xfrm>
            <a:off x="1679576" y="46039"/>
            <a:ext cx="46386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0"/>
          </a:p>
        </p:txBody>
      </p:sp>
      <p:sp>
        <p:nvSpPr>
          <p:cNvPr id="46085" name="AutoShape 7" descr="Z"/>
          <p:cNvSpPr>
            <a:spLocks noChangeAspect="1" noChangeArrowheads="1"/>
          </p:cNvSpPr>
          <p:nvPr/>
        </p:nvSpPr>
        <p:spPr bwMode="auto">
          <a:xfrm>
            <a:off x="1679576" y="46039"/>
            <a:ext cx="46386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0"/>
          </a:p>
        </p:txBody>
      </p:sp>
      <p:pic>
        <p:nvPicPr>
          <p:cNvPr id="46086" name="Picture 9" descr="resilience-b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105156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43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60351"/>
            <a:ext cx="6953250" cy="773113"/>
          </a:xfrm>
        </p:spPr>
        <p:txBody>
          <a:bodyPr/>
          <a:lstStyle/>
          <a:p>
            <a:r>
              <a:rPr lang="cs-CZ" altLang="cs-CZ" sz="3600">
                <a:solidFill>
                  <a:srgbClr val="C00000"/>
                </a:solidFill>
              </a:rPr>
              <a:t>Čím se vyznačují odolní lidé</a:t>
            </a:r>
          </a:p>
        </p:txBody>
      </p:sp>
      <p:sp>
        <p:nvSpPr>
          <p:cNvPr id="3481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981200" y="1176338"/>
            <a:ext cx="7881938" cy="5168900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000">
                <a:solidFill>
                  <a:srgbClr val="C00000"/>
                </a:solidFill>
              </a:rPr>
              <a:t>Optimismem – svou budoucnost nevidí černě</a:t>
            </a:r>
            <a:br>
              <a:rPr lang="cs-CZ" altLang="cs-CZ" sz="2000">
                <a:solidFill>
                  <a:srgbClr val="C00000"/>
                </a:solidFill>
              </a:rPr>
            </a:br>
            <a:r>
              <a:rPr lang="cs-CZ" altLang="cs-CZ" sz="2000">
                <a:solidFill>
                  <a:srgbClr val="C00000"/>
                </a:solidFill>
              </a:rPr>
              <a:t>Altruismem – při těžkostech nemyslí jen na sebe, ale i na druhé</a:t>
            </a:r>
          </a:p>
          <a:p>
            <a:pPr marL="0" indent="0">
              <a:buNone/>
            </a:pPr>
            <a:r>
              <a:rPr lang="cs-CZ" altLang="cs-CZ" sz="2000">
                <a:solidFill>
                  <a:srgbClr val="C00000"/>
                </a:solidFill>
              </a:rPr>
              <a:t>Morálním kompasem – je „záchytným bodem“ při řešení těžkostí</a:t>
            </a:r>
          </a:p>
          <a:p>
            <a:pPr marL="0" indent="0">
              <a:buNone/>
            </a:pPr>
            <a:r>
              <a:rPr lang="cs-CZ" altLang="cs-CZ" sz="2000">
                <a:solidFill>
                  <a:srgbClr val="C00000"/>
                </a:solidFill>
              </a:rPr>
              <a:t>Vírou a spiritualitou – zdroje řešení hledají i v tom, co je přesahuje</a:t>
            </a:r>
          </a:p>
          <a:p>
            <a:pPr marL="0" indent="0">
              <a:buNone/>
            </a:pPr>
            <a:r>
              <a:rPr lang="cs-CZ" altLang="cs-CZ" sz="2000">
                <a:solidFill>
                  <a:srgbClr val="C00000"/>
                </a:solidFill>
              </a:rPr>
              <a:t>Humorem – platí to i ve vztahu ke schopnosti „povznést se nad nepřízeň a brát ji s humorem“ (viz šibeniční humor)</a:t>
            </a:r>
          </a:p>
          <a:p>
            <a:pPr marL="0" indent="0">
              <a:buNone/>
            </a:pPr>
            <a:r>
              <a:rPr lang="cs-CZ" altLang="cs-CZ" sz="2000">
                <a:solidFill>
                  <a:srgbClr val="C00000"/>
                </a:solidFill>
              </a:rPr>
              <a:t>Mají rolový model – nejsou zahledění jen do sebe, ale hledají vzor řešení u jiných</a:t>
            </a:r>
          </a:p>
          <a:p>
            <a:pPr marL="0" indent="0">
              <a:buNone/>
            </a:pPr>
            <a:r>
              <a:rPr lang="cs-CZ" altLang="cs-CZ" sz="2000">
                <a:solidFill>
                  <a:srgbClr val="C00000"/>
                </a:solidFill>
              </a:rPr>
              <a:t>Sociální oporou – dává pocit, že člověk není na své trápení sám</a:t>
            </a:r>
          </a:p>
          <a:p>
            <a:pPr marL="0" indent="0">
              <a:buNone/>
            </a:pPr>
            <a:r>
              <a:rPr lang="cs-CZ" altLang="cs-CZ" sz="2000">
                <a:solidFill>
                  <a:srgbClr val="C00000"/>
                </a:solidFill>
              </a:rPr>
              <a:t>Nevyhýbají se obavám – opouštějí své zóny klidu, mají tendenci vnímat obavy a nepřízeň jako přirozenou součást života (to co je přirozené, v nás vyvolává menší neklid)</a:t>
            </a:r>
          </a:p>
          <a:p>
            <a:pPr marL="0" indent="0">
              <a:buNone/>
            </a:pPr>
            <a:r>
              <a:rPr lang="cs-CZ" altLang="cs-CZ" sz="2000">
                <a:solidFill>
                  <a:srgbClr val="C00000"/>
                </a:solidFill>
              </a:rPr>
              <a:t>Svůj život naplňují smyslem – dává nepřízni nový rozměr, aktivizuje adaptační mechanismy</a:t>
            </a:r>
          </a:p>
        </p:txBody>
      </p:sp>
    </p:spTree>
    <p:extLst>
      <p:ext uri="{BB962C8B-B14F-4D97-AF65-F5344CB8AC3E}">
        <p14:creationId xmlns:p14="http://schemas.microsoft.com/office/powerpoint/2010/main" val="403338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14500"/>
            <a:ext cx="7772400" cy="4630738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Má někoho, kdo jej má bezpodmínečně rád.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Má nějakého člověka, který je starší než on a není z jeho rodiny, s nímž může sdílet své pocity a bavit se o problémech.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Je oceňován za to, co dělá.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V případě potřeby se může spolehnout na svou rodinu.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Zná někoho, komu se chce podobat.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Věří ve věci, které jsou dobré.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Dělá rád činnosti, které dělají i lidé jako on.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Věří v sílu, která jej přesahuje.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Je ochotný zkoušet nové věci.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Usiluje o dokončení toho, co dělá.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Vnímá, že svým jednáním ovlivňuje výsledek.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Má se rád.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Dovede se zaměřit na úkol a vytrvat v jeho naplňování.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Má smysl pro humor.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Plánuje.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dirty="0">
                <a:solidFill>
                  <a:srgbClr val="C00000"/>
                </a:solidFill>
              </a:rPr>
              <a:t>International resilience </a:t>
            </a:r>
            <a:r>
              <a:rPr lang="cs-CZ" altLang="cs-CZ" sz="3000" dirty="0" err="1">
                <a:solidFill>
                  <a:srgbClr val="C00000"/>
                </a:solidFill>
              </a:rPr>
              <a:t>project</a:t>
            </a:r>
            <a:r>
              <a:rPr lang="cs-CZ" altLang="cs-CZ" sz="3000" dirty="0">
                <a:solidFill>
                  <a:srgbClr val="C00000"/>
                </a:solidFill>
              </a:rPr>
              <a:t> </a:t>
            </a:r>
            <a:r>
              <a:rPr lang="cs-CZ" altLang="cs-CZ" sz="2400" dirty="0">
                <a:solidFill>
                  <a:srgbClr val="C00000"/>
                </a:solidFill>
              </a:rPr>
              <a:t>(</a:t>
            </a:r>
            <a:r>
              <a:rPr lang="cs-CZ" altLang="cs-CZ" sz="2400" dirty="0" err="1">
                <a:solidFill>
                  <a:srgbClr val="C00000"/>
                </a:solidFill>
              </a:rPr>
              <a:t>Grotberg</a:t>
            </a:r>
            <a:r>
              <a:rPr lang="cs-CZ" altLang="cs-CZ" sz="2400" dirty="0">
                <a:solidFill>
                  <a:srgbClr val="C00000"/>
                </a:solidFill>
              </a:rPr>
              <a:t>, 1997) </a:t>
            </a:r>
            <a:br>
              <a:rPr lang="cs-CZ" altLang="cs-CZ" sz="2400" dirty="0">
                <a:solidFill>
                  <a:srgbClr val="C00000"/>
                </a:solidFill>
              </a:rPr>
            </a:br>
            <a:r>
              <a:rPr lang="cs-CZ" altLang="cs-CZ" sz="3000" dirty="0">
                <a:solidFill>
                  <a:srgbClr val="C00000"/>
                </a:solidFill>
              </a:rPr>
              <a:t> 15 znaků resilience u adolescenta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9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dirty="0">
                <a:solidFill>
                  <a:srgbClr val="C00000"/>
                </a:solidFill>
              </a:rPr>
              <a:t>Proč je pro dospívající náročnější být odolným</a:t>
            </a:r>
            <a:br>
              <a:rPr lang="cs-CZ" altLang="cs-CZ" sz="2000" dirty="0">
                <a:solidFill>
                  <a:srgbClr val="C00000"/>
                </a:solidFill>
              </a:rPr>
            </a:br>
            <a:r>
              <a:rPr lang="cs-CZ" altLang="cs-CZ" sz="2000" dirty="0">
                <a:solidFill>
                  <a:srgbClr val="C00000"/>
                </a:solidFill>
              </a:rPr>
              <a:t>(skotský vládní dokument)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cs-CZ" altLang="cs-CZ" sz="2000" dirty="0">
                <a:solidFill>
                  <a:srgbClr val="C00000"/>
                </a:solidFill>
              </a:rPr>
              <a:t>S dospívajícími je zacházeno jako s dětmi.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2000" dirty="0">
                <a:solidFill>
                  <a:srgbClr val="C00000"/>
                </a:solidFill>
              </a:rPr>
              <a:t>Individualistické zaměření.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2000" dirty="0">
                <a:solidFill>
                  <a:srgbClr val="C00000"/>
                </a:solidFill>
              </a:rPr>
              <a:t>Černobílé vidění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2000" dirty="0">
                <a:solidFill>
                  <a:srgbClr val="C00000"/>
                </a:solidFill>
              </a:rPr>
              <a:t>Na vše mají nárok – chtějí všechno TEĎ HNED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2000" dirty="0" err="1">
                <a:solidFill>
                  <a:srgbClr val="C00000"/>
                </a:solidFill>
              </a:rPr>
              <a:t>Opečovávání</a:t>
            </a:r>
            <a:r>
              <a:rPr lang="cs-CZ" altLang="cs-CZ" sz="2000" dirty="0">
                <a:solidFill>
                  <a:srgbClr val="C00000"/>
                </a:solidFill>
              </a:rPr>
              <a:t> jako v bavlnce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2000" dirty="0">
                <a:solidFill>
                  <a:srgbClr val="C00000"/>
                </a:solidFill>
              </a:rPr>
              <a:t>Psychologický poklid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2000" dirty="0">
                <a:solidFill>
                  <a:srgbClr val="C00000"/>
                </a:solidFill>
              </a:rPr>
              <a:t>Potlačování negativních emocí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2000" dirty="0">
                <a:solidFill>
                  <a:srgbClr val="C00000"/>
                </a:solidFill>
              </a:rPr>
              <a:t>Ignorování potřebnosti negativních pocitů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2000" dirty="0">
                <a:solidFill>
                  <a:srgbClr val="C00000"/>
                </a:solidFill>
              </a:rPr>
              <a:t>Potřeba být perfektní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2000" dirty="0">
                <a:solidFill>
                  <a:srgbClr val="C00000"/>
                </a:solidFill>
              </a:rPr>
              <a:t>Příliš mnoho možností</a:t>
            </a:r>
          </a:p>
          <a:p>
            <a:pPr marL="514350" indent="-514350">
              <a:buFontTx/>
              <a:buAutoNum type="arabicPeriod"/>
            </a:pPr>
            <a:endParaRPr lang="cs-CZ" altLang="cs-CZ" sz="1600" dirty="0">
              <a:solidFill>
                <a:srgbClr val="C00000"/>
              </a:solidFill>
            </a:endParaRPr>
          </a:p>
          <a:p>
            <a:pPr marL="514350" indent="-514350">
              <a:buFontTx/>
              <a:buAutoNum type="arabicPeriod"/>
            </a:pPr>
            <a:endParaRPr lang="cs-CZ" altLang="cs-CZ" sz="1600" dirty="0">
              <a:solidFill>
                <a:srgbClr val="C00000"/>
              </a:solidFill>
            </a:endParaRPr>
          </a:p>
          <a:p>
            <a:pPr marL="514350" indent="-514350">
              <a:buFontTx/>
              <a:buAutoNum type="arabicPeriod"/>
            </a:pPr>
            <a:endParaRPr lang="cs-CZ" altLang="cs-CZ" dirty="0" smtClean="0">
              <a:solidFill>
                <a:srgbClr val="C00000"/>
              </a:solidFill>
            </a:endParaRP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3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C00000"/>
                </a:solidFill>
              </a:rPr>
              <a:t>10 kroků pro posílení odolnosti adolescentů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Mějte vůči nim vysoká očekávání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Veďte je k tomu, aby nebyli sebestřední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Lidé se nerodí jako géniové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Selhání je klíčem k úspěchu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Normalizujte, nepersonalizujte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Negativní pocity jsou normální a netrvají věčně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Nedělat si přílišné starosti ani se chránit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Dokonalost neexistuje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Učte dospívající dovednostem</a:t>
            </a:r>
          </a:p>
          <a:p>
            <a:pPr marL="514350" indent="-514350">
              <a:buFontTx/>
              <a:buAutoNum type="arabicPeriod"/>
            </a:pPr>
            <a:r>
              <a:rPr lang="cs-CZ" altLang="cs-CZ" sz="1800" dirty="0">
                <a:solidFill>
                  <a:srgbClr val="C00000"/>
                </a:solidFill>
              </a:rPr>
              <a:t>To co je dobré pro jednoho může druhému škodit.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5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9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CC3300"/>
                </a:solidFill>
              </a:rPr>
              <a:t>Strategie podporování resilience dle Masten, Reed (2002)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endParaRPr lang="cs-CZ" altLang="cs-CZ" smtClean="0">
              <a:solidFill>
                <a:srgbClr val="CC3300"/>
              </a:solidFill>
            </a:endParaRP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mtClean="0">
                <a:solidFill>
                  <a:srgbClr val="CC3300"/>
                </a:solidFill>
              </a:rPr>
              <a:t>zaměřené na riziko - „risk-focused strategies“,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mtClean="0">
                <a:solidFill>
                  <a:srgbClr val="CC3300"/>
                </a:solidFill>
              </a:rPr>
              <a:t>zaměřené na aktiva „asset-focused strategies“,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mtClean="0">
                <a:solidFill>
                  <a:srgbClr val="CC3300"/>
                </a:solidFill>
              </a:rPr>
              <a:t>zaměřené na proces „process-focused strategies“.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CC3300"/>
                </a:solidFill>
              </a:rPr>
              <a:t>1. strategie zaměřené na riziko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jsou orientovány na redukci vystavení dětí a mladých lidí nebezpečným, ohrožujícím zážitkům. Záměrem je odstranit či zmenšit hrozbu vystavení různým životním stresorům.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2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hlink"/>
                </a:solidFill>
              </a:rPr>
              <a:t>Příklady: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CC3300"/>
                </a:solidFill>
              </a:rPr>
              <a:t>Prevence zneužívání dětí či týrání skrze vzdělávání rodičů, programy domácích návštěv.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CC3300"/>
                </a:solidFill>
              </a:rPr>
              <a:t>Redukce užívání alkoholu, kouření či drog u adolescentů prostřednictvím komunitních programů.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CC3300"/>
                </a:solidFill>
              </a:rPr>
              <a:t>Prevence bezdomovectví skrze bytovou politiku nebo služby pro lidi v nouzi.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CC3300"/>
                </a:solidFill>
              </a:rPr>
              <a:t>Redukování kriminality nebo násilí v sousedství skrze komunitní policii.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CC3300"/>
                </a:solidFill>
              </a:rPr>
              <a:t>Kampaně proti šikaně pro redukci vrstevnického bezpráví.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CC3300"/>
                </a:solidFill>
              </a:rPr>
              <a:t>Školní reformy vedoucí k omezování stresujících přechodů mezi školami u adolescentů.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428939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CC3300"/>
                </a:solidFill>
              </a:rPr>
              <a:t>2. strategie zaměřené na aktiva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>
                <a:solidFill>
                  <a:srgbClr val="CC3300"/>
                </a:solidFill>
              </a:rPr>
              <a:t>jsou zacíleny na zvýšení rozsahu, či kvality zdrojů a přístupu k nim. Tyto zdroje jsou nezbytné pro rozvoj kompetentního jednání u dětí a dospívajících. Nepřímo lze na ně působit prostřednictvím posilování sociálního a finančního kapitálu v jejich životech.</a:t>
            </a:r>
            <a:r>
              <a:rPr lang="cs-CZ" altLang="cs-CZ" smtClean="0"/>
              <a:t> </a:t>
            </a:r>
          </a:p>
          <a:p>
            <a:pPr eaLnBrk="1" hangingPunct="1"/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1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568</Words>
  <Application>Microsoft Office PowerPoint</Application>
  <PresentationFormat>Širokoúhlá obrazovka</PresentationFormat>
  <Paragraphs>103</Paragraphs>
  <Slides>18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Motiv Office</vt:lpstr>
      <vt:lpstr>Jak aplikovat resilienční teorii do praxe</vt:lpstr>
      <vt:lpstr>Čím se vyznačují odolní lidé</vt:lpstr>
      <vt:lpstr>International resilience project (Grotberg, 1997)   15 znaků resilience u adolescenta</vt:lpstr>
      <vt:lpstr>Proč je pro dospívající náročnější být odolným (skotský vládní dokument)</vt:lpstr>
      <vt:lpstr>10 kroků pro posílení odolnosti adolescentů</vt:lpstr>
      <vt:lpstr>Strategie podporování resilience dle Masten, Reed (2002)</vt:lpstr>
      <vt:lpstr>1. strategie zaměřené na riziko</vt:lpstr>
      <vt:lpstr>Příklady:</vt:lpstr>
      <vt:lpstr>2. strategie zaměřené na aktiva</vt:lpstr>
      <vt:lpstr>Příklady:</vt:lpstr>
      <vt:lpstr>3. strategie zaměřené na proces</vt:lpstr>
      <vt:lpstr>Příklady:</vt:lpstr>
      <vt:lpstr>Další příklad</vt:lpstr>
      <vt:lpstr>Principy modelu</vt:lpstr>
      <vt:lpstr>Prezentace aplikace PowerPoint</vt:lpstr>
      <vt:lpstr>Prezentace aplikace PowerPoint</vt:lpstr>
      <vt:lpstr>Prezentace aplikace PowerPoint</vt:lpstr>
      <vt:lpstr>Děkuji za pozornost a přeji vám úspěch nejen v závěrečné zkoušce předmětu… … ale hlavně v těch větších zkouškách na cestě životem…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aplikovat resilienční teorii do praxe</dc:title>
  <dc:creator>monika punova</dc:creator>
  <cp:lastModifiedBy>monika punova</cp:lastModifiedBy>
  <cp:revision>1</cp:revision>
  <dcterms:created xsi:type="dcterms:W3CDTF">2020-11-27T09:05:20Z</dcterms:created>
  <dcterms:modified xsi:type="dcterms:W3CDTF">2020-11-27T09:05:39Z</dcterms:modified>
</cp:coreProperties>
</file>