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79" r:id="rId7"/>
    <p:sldId id="264" r:id="rId8"/>
    <p:sldId id="275" r:id="rId9"/>
    <p:sldId id="274" r:id="rId10"/>
    <p:sldId id="280" r:id="rId11"/>
    <p:sldId id="268" r:id="rId12"/>
    <p:sldId id="277" r:id="rId13"/>
    <p:sldId id="278" r:id="rId14"/>
    <p:sldId id="271" r:id="rId15"/>
    <p:sldId id="281" r:id="rId16"/>
    <p:sldId id="26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BF1756-1C85-426A-8CFC-7B22108AE39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C58147D-3399-4970-B28D-DA0465A75EC2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Pokud nastanou jakékoliv překážky pro psaní vaší závěrečné práce, obraťte se včas </a:t>
          </a:r>
          <a:r>
            <a:rPr lang="cs-CZ" b="1" dirty="0">
              <a:latin typeface="Arial" panose="020B0604020202020204" pitchFamily="34" charset="0"/>
              <a:cs typeface="Arial" panose="020B0604020202020204" pitchFamily="34" charset="0"/>
            </a:rPr>
            <a:t>na vedoucí/ho</a:t>
          </a:r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, abyste společně vymysleli, co s tím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A8A01A-F59F-4D5E-BEB7-BC7AF87EEACD}" type="parTrans" cxnId="{A6E6590E-3160-4477-A8F4-D4E0769B7E5F}">
      <dgm:prSet/>
      <dgm:spPr/>
      <dgm:t>
        <a:bodyPr/>
        <a:lstStyle/>
        <a:p>
          <a:endParaRPr lang="en-US"/>
        </a:p>
      </dgm:t>
    </dgm:pt>
    <dgm:pt modelId="{27128829-10F4-4DB8-874A-F14134744FA8}" type="sibTrans" cxnId="{A6E6590E-3160-4477-A8F4-D4E0769B7E5F}">
      <dgm:prSet/>
      <dgm:spPr/>
      <dgm:t>
        <a:bodyPr/>
        <a:lstStyle/>
        <a:p>
          <a:endParaRPr lang="en-US"/>
        </a:p>
      </dgm:t>
    </dgm:pt>
    <dgm:pt modelId="{D32B3F20-1B45-4061-BC50-373400B03C56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Nebo kontaktujte </a:t>
          </a:r>
          <a:r>
            <a:rPr lang="cs-CZ" b="1" dirty="0">
              <a:latin typeface="Arial" panose="020B0604020202020204" pitchFamily="34" charset="0"/>
              <a:cs typeface="Arial" panose="020B0604020202020204" pitchFamily="34" charset="0"/>
            </a:rPr>
            <a:t>garantku studijního programu</a:t>
          </a:r>
          <a:br>
            <a:rPr lang="cs-CZ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dr. Lenka Waschková Císařová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1CE269-7CE0-4778-94D6-12E16FE234DD}" type="parTrans" cxnId="{767E61BB-D0F6-454B-8F6D-A3F926E440B5}">
      <dgm:prSet/>
      <dgm:spPr/>
      <dgm:t>
        <a:bodyPr/>
        <a:lstStyle/>
        <a:p>
          <a:endParaRPr lang="en-US"/>
        </a:p>
      </dgm:t>
    </dgm:pt>
    <dgm:pt modelId="{1F50B8A6-7E0B-4A84-96D9-EE6597C7184D}" type="sibTrans" cxnId="{767E61BB-D0F6-454B-8F6D-A3F926E440B5}">
      <dgm:prSet/>
      <dgm:spPr/>
      <dgm:t>
        <a:bodyPr/>
        <a:lstStyle/>
        <a:p>
          <a:endParaRPr lang="en-US"/>
        </a:p>
      </dgm:t>
    </dgm:pt>
    <dgm:pt modelId="{E83419E9-43DE-4655-99BE-F15263D37DB5}" type="pres">
      <dgm:prSet presAssocID="{E6BF1756-1C85-426A-8CFC-7B22108AE398}" presName="root" presStyleCnt="0">
        <dgm:presLayoutVars>
          <dgm:dir/>
          <dgm:resizeHandles val="exact"/>
        </dgm:presLayoutVars>
      </dgm:prSet>
      <dgm:spPr/>
    </dgm:pt>
    <dgm:pt modelId="{CA6E0BF8-E4B9-49E5-8D42-8845E9000EDE}" type="pres">
      <dgm:prSet presAssocID="{5C58147D-3399-4970-B28D-DA0465A75EC2}" presName="compNode" presStyleCnt="0"/>
      <dgm:spPr/>
    </dgm:pt>
    <dgm:pt modelId="{C34114FF-BA14-4ED5-B0E4-562EC409CB0B}" type="pres">
      <dgm:prSet presAssocID="{5C58147D-3399-4970-B28D-DA0465A75EC2}" presName="bgRect" presStyleLbl="bgShp" presStyleIdx="0" presStyleCnt="2"/>
      <dgm:spPr/>
    </dgm:pt>
    <dgm:pt modelId="{7D2EED66-EECF-4204-81A9-A3E6BE535F4D}" type="pres">
      <dgm:prSet presAssocID="{5C58147D-3399-4970-B28D-DA0465A75EC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rdina se souvislou výplní"/>
        </a:ext>
      </dgm:extLst>
    </dgm:pt>
    <dgm:pt modelId="{B4114046-0C39-47D2-9246-F1BDCF59D5C3}" type="pres">
      <dgm:prSet presAssocID="{5C58147D-3399-4970-B28D-DA0465A75EC2}" presName="spaceRect" presStyleCnt="0"/>
      <dgm:spPr/>
    </dgm:pt>
    <dgm:pt modelId="{0CEE253B-AFAF-4183-8808-5E9606E3C970}" type="pres">
      <dgm:prSet presAssocID="{5C58147D-3399-4970-B28D-DA0465A75EC2}" presName="parTx" presStyleLbl="revTx" presStyleIdx="0" presStyleCnt="2">
        <dgm:presLayoutVars>
          <dgm:chMax val="0"/>
          <dgm:chPref val="0"/>
        </dgm:presLayoutVars>
      </dgm:prSet>
      <dgm:spPr/>
    </dgm:pt>
    <dgm:pt modelId="{0047CAE6-B1D3-424D-9FA2-D66C814B07E6}" type="pres">
      <dgm:prSet presAssocID="{27128829-10F4-4DB8-874A-F14134744FA8}" presName="sibTrans" presStyleCnt="0"/>
      <dgm:spPr/>
    </dgm:pt>
    <dgm:pt modelId="{563A4579-D276-442D-87D7-8DA206F14138}" type="pres">
      <dgm:prSet presAssocID="{D32B3F20-1B45-4061-BC50-373400B03C56}" presName="compNode" presStyleCnt="0"/>
      <dgm:spPr/>
    </dgm:pt>
    <dgm:pt modelId="{5057BD2D-45FC-490C-9D41-940A1BB4D691}" type="pres">
      <dgm:prSet presAssocID="{D32B3F20-1B45-4061-BC50-373400B03C56}" presName="bgRect" presStyleLbl="bgShp" presStyleIdx="1" presStyleCnt="2"/>
      <dgm:spPr/>
    </dgm:pt>
    <dgm:pt modelId="{92CBBFD5-9E5C-4037-97EB-3481E16325B8}" type="pres">
      <dgm:prSet presAssocID="{D32B3F20-1B45-4061-BC50-373400B03C5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rdinka se souvislou výplní"/>
        </a:ext>
      </dgm:extLst>
    </dgm:pt>
    <dgm:pt modelId="{A4E7D022-C563-40AF-9642-3AB2BB79B94D}" type="pres">
      <dgm:prSet presAssocID="{D32B3F20-1B45-4061-BC50-373400B03C56}" presName="spaceRect" presStyleCnt="0"/>
      <dgm:spPr/>
    </dgm:pt>
    <dgm:pt modelId="{E0A9359A-7F06-4AFC-AF88-EAE6796C9E68}" type="pres">
      <dgm:prSet presAssocID="{D32B3F20-1B45-4061-BC50-373400B03C5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6E6590E-3160-4477-A8F4-D4E0769B7E5F}" srcId="{E6BF1756-1C85-426A-8CFC-7B22108AE398}" destId="{5C58147D-3399-4970-B28D-DA0465A75EC2}" srcOrd="0" destOrd="0" parTransId="{38A8A01A-F59F-4D5E-BEB7-BC7AF87EEACD}" sibTransId="{27128829-10F4-4DB8-874A-F14134744FA8}"/>
    <dgm:cxn modelId="{8BA21513-8F2C-41D0-8D15-8874C9A5BB69}" type="presOf" srcId="{5C58147D-3399-4970-B28D-DA0465A75EC2}" destId="{0CEE253B-AFAF-4183-8808-5E9606E3C970}" srcOrd="0" destOrd="0" presId="urn:microsoft.com/office/officeart/2018/2/layout/IconVerticalSolidList"/>
    <dgm:cxn modelId="{9BE145A2-2C7E-4E20-B801-A55CB6B7261C}" type="presOf" srcId="{D32B3F20-1B45-4061-BC50-373400B03C56}" destId="{E0A9359A-7F06-4AFC-AF88-EAE6796C9E68}" srcOrd="0" destOrd="0" presId="urn:microsoft.com/office/officeart/2018/2/layout/IconVerticalSolidList"/>
    <dgm:cxn modelId="{9C95E2B6-7EE2-4138-BD70-FFD48FF1ACE1}" type="presOf" srcId="{E6BF1756-1C85-426A-8CFC-7B22108AE398}" destId="{E83419E9-43DE-4655-99BE-F15263D37DB5}" srcOrd="0" destOrd="0" presId="urn:microsoft.com/office/officeart/2018/2/layout/IconVerticalSolidList"/>
    <dgm:cxn modelId="{767E61BB-D0F6-454B-8F6D-A3F926E440B5}" srcId="{E6BF1756-1C85-426A-8CFC-7B22108AE398}" destId="{D32B3F20-1B45-4061-BC50-373400B03C56}" srcOrd="1" destOrd="0" parTransId="{0A1CE269-7CE0-4778-94D6-12E16FE234DD}" sibTransId="{1F50B8A6-7E0B-4A84-96D9-EE6597C7184D}"/>
    <dgm:cxn modelId="{68758C3A-CA35-43A2-B3F2-74AF6EA86D26}" type="presParOf" srcId="{E83419E9-43DE-4655-99BE-F15263D37DB5}" destId="{CA6E0BF8-E4B9-49E5-8D42-8845E9000EDE}" srcOrd="0" destOrd="0" presId="urn:microsoft.com/office/officeart/2018/2/layout/IconVerticalSolidList"/>
    <dgm:cxn modelId="{D9BA2761-9862-466E-BFF5-A1610B24AE02}" type="presParOf" srcId="{CA6E0BF8-E4B9-49E5-8D42-8845E9000EDE}" destId="{C34114FF-BA14-4ED5-B0E4-562EC409CB0B}" srcOrd="0" destOrd="0" presId="urn:microsoft.com/office/officeart/2018/2/layout/IconVerticalSolidList"/>
    <dgm:cxn modelId="{2DFE6EFD-5DEC-489B-A1FF-CD892FFC3D27}" type="presParOf" srcId="{CA6E0BF8-E4B9-49E5-8D42-8845E9000EDE}" destId="{7D2EED66-EECF-4204-81A9-A3E6BE535F4D}" srcOrd="1" destOrd="0" presId="urn:microsoft.com/office/officeart/2018/2/layout/IconVerticalSolidList"/>
    <dgm:cxn modelId="{D8ADCFEA-F5A4-4258-B699-B8ACA46C378B}" type="presParOf" srcId="{CA6E0BF8-E4B9-49E5-8D42-8845E9000EDE}" destId="{B4114046-0C39-47D2-9246-F1BDCF59D5C3}" srcOrd="2" destOrd="0" presId="urn:microsoft.com/office/officeart/2018/2/layout/IconVerticalSolidList"/>
    <dgm:cxn modelId="{5F6F2ED2-E2C4-47B5-95BC-045DAFB14722}" type="presParOf" srcId="{CA6E0BF8-E4B9-49E5-8D42-8845E9000EDE}" destId="{0CEE253B-AFAF-4183-8808-5E9606E3C970}" srcOrd="3" destOrd="0" presId="urn:microsoft.com/office/officeart/2018/2/layout/IconVerticalSolidList"/>
    <dgm:cxn modelId="{09B69301-1182-46F6-9F84-054091105E06}" type="presParOf" srcId="{E83419E9-43DE-4655-99BE-F15263D37DB5}" destId="{0047CAE6-B1D3-424D-9FA2-D66C814B07E6}" srcOrd="1" destOrd="0" presId="urn:microsoft.com/office/officeart/2018/2/layout/IconVerticalSolidList"/>
    <dgm:cxn modelId="{BD4B20DE-B80A-4348-94F3-DAC0F02CF26F}" type="presParOf" srcId="{E83419E9-43DE-4655-99BE-F15263D37DB5}" destId="{563A4579-D276-442D-87D7-8DA206F14138}" srcOrd="2" destOrd="0" presId="urn:microsoft.com/office/officeart/2018/2/layout/IconVerticalSolidList"/>
    <dgm:cxn modelId="{593B272E-887F-4B82-A23E-0A58EBE27B70}" type="presParOf" srcId="{563A4579-D276-442D-87D7-8DA206F14138}" destId="{5057BD2D-45FC-490C-9D41-940A1BB4D691}" srcOrd="0" destOrd="0" presId="urn:microsoft.com/office/officeart/2018/2/layout/IconVerticalSolidList"/>
    <dgm:cxn modelId="{9669C514-37AE-4613-A442-7D9D775E71B6}" type="presParOf" srcId="{563A4579-D276-442D-87D7-8DA206F14138}" destId="{92CBBFD5-9E5C-4037-97EB-3481E16325B8}" srcOrd="1" destOrd="0" presId="urn:microsoft.com/office/officeart/2018/2/layout/IconVerticalSolidList"/>
    <dgm:cxn modelId="{7922E112-C918-475A-BAEC-CDE1CB942707}" type="presParOf" srcId="{563A4579-D276-442D-87D7-8DA206F14138}" destId="{A4E7D022-C563-40AF-9642-3AB2BB79B94D}" srcOrd="2" destOrd="0" presId="urn:microsoft.com/office/officeart/2018/2/layout/IconVerticalSolidList"/>
    <dgm:cxn modelId="{186CBE1C-53D2-4191-BD2D-F77A9734613F}" type="presParOf" srcId="{563A4579-D276-442D-87D7-8DA206F14138}" destId="{E0A9359A-7F06-4AFC-AF88-EAE6796C9E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114FF-BA14-4ED5-B0E4-562EC409CB0B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EED66-EECF-4204-81A9-A3E6BE535F4D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E253B-AFAF-4183-8808-5E9606E3C970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Pokud nastanou jakékoliv překážky pro psaní vaší závěrečné práce, obraťte se včas </a:t>
          </a:r>
          <a:r>
            <a:rPr lang="cs-CZ" sz="2500" b="1" kern="1200" dirty="0">
              <a:latin typeface="Arial" panose="020B0604020202020204" pitchFamily="34" charset="0"/>
              <a:cs typeface="Arial" panose="020B0604020202020204" pitchFamily="34" charset="0"/>
            </a:rPr>
            <a:t>na vedoucí/ho</a:t>
          </a: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, abyste společně vymysleli, co s tím</a:t>
          </a: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07738" y="707092"/>
        <a:ext cx="9007861" cy="1305401"/>
      </dsp:txXfrm>
    </dsp:sp>
    <dsp:sp modelId="{5057BD2D-45FC-490C-9D41-940A1BB4D691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BBFD5-9E5C-4037-97EB-3481E16325B8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9359A-7F06-4AFC-AF88-EAE6796C9E68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Nebo kontaktujte </a:t>
          </a:r>
          <a:r>
            <a:rPr lang="cs-CZ" sz="2500" b="1" kern="1200" dirty="0">
              <a:latin typeface="Arial" panose="020B0604020202020204" pitchFamily="34" charset="0"/>
              <a:cs typeface="Arial" panose="020B0604020202020204" pitchFamily="34" charset="0"/>
            </a:rPr>
            <a:t>garantku studijního programu</a:t>
          </a:r>
          <a:b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2500" kern="1200" dirty="0">
              <a:latin typeface="Arial" panose="020B0604020202020204" pitchFamily="34" charset="0"/>
              <a:cs typeface="Arial" panose="020B0604020202020204" pitchFamily="34" charset="0"/>
            </a:rPr>
            <a:t>dr. Lenka Waschková Císařová</a:t>
          </a:r>
          <a:endParaRPr lang="en-U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07738" y="2338844"/>
        <a:ext cx="9007861" cy="1305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7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31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50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46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39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00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58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6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3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2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8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70AEC-268A-4634-9529-200010547BB8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ED32-A58E-47EE-B1B9-535BA73FCF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87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?fakulta=142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dzur.fss.muni.cz/informace-pro-studenty/bakalarske-a-diplomove-prace/seznam-skolitel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rozpis/?fakulta=1423" TargetMode="External"/><Relationship Id="rId2" Type="http://schemas.openxmlformats.org/officeDocument/2006/relationships/hyperlink" Target="https://is.muni.cz/thes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ses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ZURb1117 Seminář</a:t>
            </a:r>
            <a:b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k bakalářské práci 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A4FDB57-7EDF-4E66-BF87-4EBC8C0E8737}"/>
              </a:ext>
            </a:extLst>
          </p:cNvPr>
          <p:cNvSpPr txBox="1"/>
          <p:nvPr/>
        </p:nvSpPr>
        <p:spPr>
          <a:xfrm>
            <a:off x="3718560" y="4941455"/>
            <a:ext cx="4658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pc="6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LUŠTICKÁ</a:t>
            </a:r>
          </a:p>
        </p:txBody>
      </p:sp>
    </p:spTree>
    <p:extLst>
      <p:ext uri="{BB962C8B-B14F-4D97-AF65-F5344CB8AC3E}">
        <p14:creationId xmlns:p14="http://schemas.microsoft.com/office/powerpoint/2010/main" val="1467315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Projekt bakalářské práce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zpracovaný na základě konzultací s vedoucí/m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vkládáte do příslušné odevzdávárny 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předmětu v IS MU.</a:t>
            </a:r>
          </a:p>
          <a:p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Projekt vedoucí buď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 schválí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a udělí vám zápočet, nebo ho nechá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dopracovat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a (ne)udělí zápočet posléze.</a:t>
            </a:r>
          </a:p>
          <a:p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Na základě schváleného projektu vedoucí upřesní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předběžné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, příp. zapíše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definitivní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zadání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tématu práce v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Rozpisu témat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v IS MU (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https://is.muni.cz/auth/rozpis/?fakulta=1423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Součástí upřesněného zadání může být </a:t>
            </a:r>
            <a:r>
              <a:rPr lang="cs-CZ" sz="2200" b="1">
                <a:latin typeface="Arial" panose="020B0604020202020204" pitchFamily="34" charset="0"/>
                <a:cs typeface="Arial" panose="020B0604020202020204" pitchFamily="34" charset="0"/>
              </a:rPr>
              <a:t>stanovení úkolů, podmínek a termínů</a:t>
            </a:r>
            <a:r>
              <a:rPr lang="cs-CZ" sz="2200">
                <a:latin typeface="Arial" panose="020B0604020202020204" pitchFamily="34" charset="0"/>
                <a:cs typeface="Arial" panose="020B0604020202020204" pitchFamily="34" charset="0"/>
              </a:rPr>
              <a:t> pro následující Seminář II.</a:t>
            </a:r>
          </a:p>
        </p:txBody>
      </p:sp>
    </p:spTree>
    <p:extLst>
      <p:ext uri="{BB962C8B-B14F-4D97-AF65-F5344CB8AC3E}">
        <p14:creationId xmlns:p14="http://schemas.microsoft.com/office/powerpoint/2010/main" val="68420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Na čem pracovat tento semestr?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(najděte si vedoucí/ho a téma)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Udělejte si čas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(bude ho jenom míň)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Věnujte se důkladné rešerši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všech možných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dostupných pramenů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souvisejících s řešeným problémem: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Ponořte se do zvoleného tématu (vč. jeho mediálního pokrytí u produktových prací)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Seznamte se s relevantní teorií</a:t>
            </a:r>
          </a:p>
          <a:p>
            <a:pPr lvl="1">
              <a:lnSpc>
                <a:spcPct val="12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Seznamte se s požadavky na odborné práce (způsob citování, odborný styl, věcná argumentace…)</a:t>
            </a:r>
          </a:p>
          <a:p>
            <a:pPr lvl="1">
              <a:lnSpc>
                <a:spcPct val="120000"/>
              </a:lnSpc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Začněte psát první kapitoly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(naplánujte si delší časové úseky na kontinuální soustředěnou práci, chvíli bude trvat, než se do psaní ponoříte)</a:t>
            </a:r>
          </a:p>
          <a:p>
            <a:pPr marL="268288" lvl="1"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Konzultujte (a připravujte se na konzultace)</a:t>
            </a:r>
          </a:p>
        </p:txBody>
      </p:sp>
    </p:spTree>
    <p:extLst>
      <p:ext uri="{BB962C8B-B14F-4D97-AF65-F5344CB8AC3E}">
        <p14:creationId xmlns:p14="http://schemas.microsoft.com/office/powerpoint/2010/main" val="1600161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221452-44A3-463C-9297-301078B92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Plány na červen 2021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0A801-0E81-40C4-9873-8D912A0F5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Běžte se podívat na obhajoby bakalářských prací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8.–11. června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Aktuální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terminář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 medzur.fss.muni.cz/pro-studenty/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terminar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74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Na koho se obracet o radu</a:t>
            </a:r>
            <a:endParaRPr lang="cs-CZ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E9ABED3-723B-4563-80E6-DE42FC33B8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6740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07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3200" b="1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řehled</a:t>
            </a:r>
            <a:r>
              <a:rPr lang="cs-CZ" sz="3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seminářů k bakalářské práci</a:t>
            </a:r>
            <a:endParaRPr lang="en-US" sz="32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51164" y="586822"/>
            <a:ext cx="6002636" cy="1645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Jednotlivé semináře nemusí na sebe bezprostředně časově navazovat.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784" y="3233901"/>
            <a:ext cx="11164824" cy="248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3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C8C43E-BA13-43D2-B71C-36EFB7B1C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>
                <a:latin typeface="Arial" panose="020B0604020202020204" pitchFamily="34" charset="0"/>
                <a:cs typeface="Arial" panose="020B0604020202020204" pitchFamily="34" charset="0"/>
              </a:rPr>
              <a:t>Pokyny pro psaní bakalářské práce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05831-74B4-4E7A-B58B-FE839A1DD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7936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Typy závěrečných prací:</a:t>
            </a:r>
            <a:endParaRPr lang="cs-CZ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Produktová: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vhodná pro ty, kteří inklinují k žurnalistice. Její součástí jsou výsledné žurnalistické produkty, jež mohou být jak psané, tak audiovizuální (TV, rozhlas apod.)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Výzkumná: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vhodná pro ty, kteří jsou orientováni výzkumně a chtějí se věnovat například sémiotické, diskurzivní nebo historické analýze. </a:t>
            </a:r>
          </a:p>
          <a:p>
            <a:pPr marL="0" indent="0">
              <a:lnSpc>
                <a:spcPct val="110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Systematická přehledová stať: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vhodná pro ty, kteří chtějí analyticky zmapovat a hodnotit již existující výzkumy týkající se jimi vybrané tematické oblasti.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Kompletní znění na webu katedry: 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medzur.fss.muni.cz/pro-studenty/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bakalarske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-studium/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bakalarske-prace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/pravidla-pro-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psani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bakalarskych-praci</a:t>
            </a: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Terminář</a:t>
            </a:r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medzur.fss.muni.cz/pro-studenty/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terminar</a:t>
            </a: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29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Výběr vedoucí/ho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Práce mohou vést: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interní (kmenoví vyučující na katedře)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doktorand(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 (žádost o schválení v IS)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externí (kdokoli mimo katedru, žádost o schválení v IS)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konzultant(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 (povinně, pokud je vedoucí práce externí)</a:t>
            </a:r>
          </a:p>
          <a:p>
            <a:r>
              <a:rPr lang="cs-CZ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pro výběr tématu a vedoucí/ho je </a:t>
            </a:r>
            <a:r>
              <a:rPr lang="cs-CZ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28. 3. 2021</a:t>
            </a:r>
          </a:p>
          <a:p>
            <a:pPr marL="0" indent="0">
              <a:buNone/>
            </a:pP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Změna školitele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– lze v odůvodněných případech, oznámení / žádost garantce programu</a:t>
            </a: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Seznam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školitelů najdete na webu katedry: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http://medzur.fss.muni.cz/informace-pro-studenty/bakalarske-a-diplomove-prace/seznam-skolitelu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1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Volba tématu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Vlastní/vypsané téma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 případě vlastního tématu je potřeba přijít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na konzultaci s už promyšleným návrhem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případně předem ho poslat.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Doporučujeme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udělat si předem rešerši: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- úspěšně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obhájených prací na MU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https://is.muni.cz/thesis/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 nebo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aktuálně rozpracovaných témat – v IS v aplikaci 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Rozpisy témat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https://is.muni.cz/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auth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/rozpis/?fakulta=1423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), případně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v národním registru závěrečných prací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https://theses.cz/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00000"/>
              </a:lnSpc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Na základě schválení anotace / schválení tématu zadává vedoucí téma do Rozpisu témat v IS MU (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https://is.muni.cz/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auth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/rozpis/?fakulta=1423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046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b="1">
                <a:latin typeface="Arial" panose="020B0604020202020204" pitchFamily="34" charset="0"/>
                <a:cs typeface="Arial" panose="020B0604020202020204" pitchFamily="34" charset="0"/>
              </a:rPr>
              <a:t>Jak si zvolit téma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983109" cy="4351338"/>
          </a:xfrm>
        </p:spPr>
        <p:txBody>
          <a:bodyPr>
            <a:normAutofit fontScale="925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Zaměření studijního programu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Zaměření a možnosti potenciálních vedoucích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Funkční pro zvolený typ bakalářské práce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Vlastní studijní profilace a preference</a:t>
            </a: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Mimooborové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zaměření a profesní směřování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Osobní zájmy a preference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Časové možnosti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Důležité je s tématem práce souznít, mělo by vás zajímat a bavit.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Block Arc 22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2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F789D5-E57F-4DF4-9F74-2A97F886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Kdo je autor/ka, vedoucí, konzultant/ka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2EF78-F0C3-4D5C-933D-D7393977A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Autorem či autorkou 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práce jste vy. </a:t>
            </a:r>
          </a:p>
          <a:p>
            <a:pPr marL="0" indent="0" fontAlgn="base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Kvalita výsledného textu odráží Vaši samostatnost, iniciativu, znalosti a schopnosti.</a:t>
            </a:r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je v roli mentora/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či odborné/ho poradce/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kyně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lv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Provází vás celým procesem tvorby práce, popř. upozorňuje na klíčové nedostatky celkového směřování práce.</a:t>
            </a:r>
          </a:p>
          <a:p>
            <a:pPr marL="342900" lvl="0" indent="-342900">
              <a:buFont typeface="Segoe UI" panose="020B0502040204020203" pitchFamily="34" charset="0"/>
              <a:buChar char="-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Dohodněte si na začátku, jak budou vaše konzultace vypadat – každé/mu vedoucí/mu a studující/mu vyhovuje něco jiného (nelze tedy stanovit univerzálně platný postup pro všechny).</a:t>
            </a:r>
          </a:p>
          <a:p>
            <a:pPr marL="342900" lvl="0" indent="-342900">
              <a:buFont typeface="Segoe UI" panose="020B0502040204020203" pitchFamily="34" charset="0"/>
              <a:buChar char="-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Povinností vedoucí/ho není práci editovat ani opravovat. Vedoucí práce také nemůže garantovat výslednou známku. Ta vychází z průběhu obhajoby, posudků a diskuze mezi členkami a členy komise.</a:t>
            </a:r>
          </a:p>
          <a:p>
            <a:pPr marL="342900" lvl="0" indent="-342900">
              <a:spcAft>
                <a:spcPts val="800"/>
              </a:spcAft>
              <a:buFont typeface="Segoe UI" panose="020B0502040204020203" pitchFamily="34" charset="0"/>
              <a:buChar char="-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Pokud máte dojem, že spolupráce s vedoucí/m vaší práce nefunguje, zkuste to s ní/m probrat, případně se obraťte garantku studijního programu.</a:t>
            </a:r>
          </a:p>
          <a:p>
            <a:pPr marL="0" indent="0" fontAlgn="base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Konzultant/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vámi diskutuje vybrané aspekty práce.</a:t>
            </a:r>
          </a:p>
          <a:p>
            <a:pPr marL="0" indent="0" fontAlgn="base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Nemůže však nahradit vedoucí/ho práce. Konzultant/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výzkumných prací a přehledových statí má za úkol radit vám s dílčími problémy, které spadají do jeho či její expertízy: například s metodologií či teoretickou rešerší. U produktových prací vám může externí konzultant/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pomoct s tvůrčí částí, nebo máte naopak externí/ho vedoucí/ho a interní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katederní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 konzultant/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dbá především na dodržování akademických standardů závěrečné práce.</a:t>
            </a:r>
          </a:p>
        </p:txBody>
      </p:sp>
    </p:spTree>
    <p:extLst>
      <p:ext uri="{BB962C8B-B14F-4D97-AF65-F5344CB8AC3E}">
        <p14:creationId xmlns:p14="http://schemas.microsoft.com/office/powerpoint/2010/main" val="262363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Udělení zápočtu za Seminář k BP 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Zápočet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za Seminář k bakalářské práci I získáte za: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splnění úkolů definovaných vedoucí/m a studijním plánem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zpracování literární rešerše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vytvoření kvalitního projektu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z něhož v následujícím druhém semináři vznikne závěrečná práce.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Konkrétní podmínky pro udělení zápočtu stanovuje vedoucí práce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 svém zadání a ve studijním plánu individuálně v závislosti na povaze a rozsahu zvoleného tématu práce.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Odevzdání projektu (do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30.5. 2021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) je podmínkou nutnou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nikoli však postačující k udělení zápočtu.</a:t>
            </a:r>
          </a:p>
        </p:txBody>
      </p:sp>
    </p:spTree>
    <p:extLst>
      <p:ext uri="{BB962C8B-B14F-4D97-AF65-F5344CB8AC3E}">
        <p14:creationId xmlns:p14="http://schemas.microsoft.com/office/powerpoint/2010/main" val="1753403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Struktura projektu bakalářské práce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název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práce/tématu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(formulace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problému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přínos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vymezení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 záměru)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popis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řešeného problému (usazení do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kontextu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současný stav,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koncepty a teorie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potřebné/využitelné k řešení problému)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návrh designu řešení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problému (tj. např.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dosavadní řešení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problému;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základní teze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– cíl, otázky, hypotézy; postupy,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metody a techniky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limity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rizika, příležitosti)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návrh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struktury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práce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soupis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použité a navržené literatury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 pramenů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návrh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harmonogramu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/ milníků</a:t>
            </a:r>
          </a:p>
        </p:txBody>
      </p:sp>
    </p:spTree>
    <p:extLst>
      <p:ext uri="{BB962C8B-B14F-4D97-AF65-F5344CB8AC3E}">
        <p14:creationId xmlns:p14="http://schemas.microsoft.com/office/powerpoint/2010/main" val="20710791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46BC28-6706-4C71-B4FF-56144D4D5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E12251-8142-422F-8E3C-76791E81A97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EF7725-73E8-46F8-A743-0DCEA57F6B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1164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Motiv Office</vt:lpstr>
      <vt:lpstr>ZURb1117 Seminář k bakalářské práci I</vt:lpstr>
      <vt:lpstr>Přehled seminářů k bakalářské práci</vt:lpstr>
      <vt:lpstr>Pokyny pro psaní bakalářské práce</vt:lpstr>
      <vt:lpstr>Výběr vedoucí/ho</vt:lpstr>
      <vt:lpstr>Volba tématu</vt:lpstr>
      <vt:lpstr>Jak si zvolit téma</vt:lpstr>
      <vt:lpstr>Kdo je autor/ka, vedoucí, konzultant/ka</vt:lpstr>
      <vt:lpstr>Udělení zápočtu za Seminář k BP I</vt:lpstr>
      <vt:lpstr>Struktura projektu bakalářské práce</vt:lpstr>
      <vt:lpstr>Projekt bakalářské práce</vt:lpstr>
      <vt:lpstr>Na čem pracovat tento semestr?</vt:lpstr>
      <vt:lpstr>Plány na červen 2021</vt:lpstr>
      <vt:lpstr>Na koho se obracet o radu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Rudolf Burgr</dc:creator>
  <cp:lastModifiedBy>Anna Luštická</cp:lastModifiedBy>
  <cp:revision>25</cp:revision>
  <dcterms:created xsi:type="dcterms:W3CDTF">2020-11-20T14:27:24Z</dcterms:created>
  <dcterms:modified xsi:type="dcterms:W3CDTF">2021-03-05T12:19:10Z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