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59F8F-9679-F047-8FCB-BBD32A72597F}" v="4" dt="2021-03-10T07:13:01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4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2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82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2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6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64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63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3/10/21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7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elektronika&#10;&#10;Popis byl vytvořen automaticky">
            <a:extLst>
              <a:ext uri="{FF2B5EF4-FFF2-40B4-BE49-F238E27FC236}">
                <a16:creationId xmlns:a16="http://schemas.microsoft.com/office/drawing/2014/main" id="{58375B3B-6875-6F4C-A0DB-12218E4EA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BE98CA-B706-C94E-B4F5-36B52F5F9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644" y="4572003"/>
            <a:ext cx="10268712" cy="1937654"/>
          </a:xfrm>
        </p:spPr>
        <p:txBody>
          <a:bodyPr anchor="ctr">
            <a:normAutofit fontScale="90000"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Media Representation and the question of identity</a:t>
            </a:r>
          </a:p>
        </p:txBody>
      </p:sp>
    </p:spTree>
    <p:extLst>
      <p:ext uri="{BB962C8B-B14F-4D97-AF65-F5344CB8AC3E}">
        <p14:creationId xmlns:p14="http://schemas.microsoft.com/office/powerpoint/2010/main" val="244111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B1F51-DD64-7642-BB7D-01C4C959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56" y="317499"/>
            <a:ext cx="5051219" cy="20955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Identity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51E961-DEC7-2644-8E02-7F076F8C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413000"/>
            <a:ext cx="5049695" cy="4127501"/>
          </a:xfrm>
        </p:spPr>
        <p:txBody>
          <a:bodyPr anchor="t">
            <a:normAutofit fontScale="92500" lnSpcReduction="10000"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self-understanding (sociological and psychological term)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social roles played in society (E. Goffman)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social construct created during enculturation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discursive and performative character – it is a practice (repeated practice) that creates what it names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See Judith Butler (1993), Stuart Hall (1996) and others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2FECA8-0A24-3043-9C71-8F482626B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r="32794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5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C7A9A-A951-024A-9388-9D4A8726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dirty="0"/>
              <a:t>Intersectionality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2AFAE-B83C-8741-9C55-9DF73663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2336412"/>
            <a:ext cx="7643948" cy="4445387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there are many layers of identity that can be a source of discrimination for a person, and they are entangled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some people are thus target of bigger discrimination than others (Crenshaw 1991, Shields 2018)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intersectionality – interlaced web of socially determined subordinations</a:t>
            </a:r>
          </a:p>
          <a:p>
            <a:pPr marL="731520" lvl="1" indent="-457200">
              <a:lnSpc>
                <a:spcPct val="150000"/>
              </a:lnSpc>
            </a:pPr>
            <a:r>
              <a:rPr lang="en-US" sz="2000" i="1" dirty="0"/>
              <a:t>black handicapped lesbian vs. white female athlete</a:t>
            </a:r>
          </a:p>
          <a:p>
            <a:pPr marL="457200" indent="-457200">
              <a:lnSpc>
                <a:spcPct val="91000"/>
              </a:lnSpc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A27618-4CC3-8943-8B38-71626B979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 r="-1" b="4771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5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68AA0EF-608D-F14F-A7DE-10D63ABB2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" r="2" b="164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A6A380-AFCA-A941-A517-E4C7A9F6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0080"/>
            <a:ext cx="10268712" cy="3227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>
                <a:solidFill>
                  <a:schemeClr val="tx1"/>
                </a:solidFill>
              </a:rPr>
              <a:t>Your turn: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8C474-227B-4E47-8C9E-0748A5AF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526280"/>
            <a:ext cx="10268712" cy="1508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/>
              <a:t>What are your most privileged and most discriminative identities?</a:t>
            </a:r>
          </a:p>
        </p:txBody>
      </p:sp>
    </p:spTree>
    <p:extLst>
      <p:ext uri="{BB962C8B-B14F-4D97-AF65-F5344CB8AC3E}">
        <p14:creationId xmlns:p14="http://schemas.microsoft.com/office/powerpoint/2010/main" val="164915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462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D9156B-8C11-1C45-839F-3582A4F3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99" y="818706"/>
            <a:ext cx="5916145" cy="47952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500" dirty="0">
                <a:solidFill>
                  <a:srgbClr val="FFFF00"/>
                </a:solidFill>
              </a:rPr>
              <a:t>Your turn</a:t>
            </a:r>
            <a:r>
              <a:rPr lang="en-US" sz="5500" dirty="0"/>
              <a:t>: Media representation and its consequences</a:t>
            </a:r>
            <a:br>
              <a:rPr lang="en-US" sz="5500" dirty="0"/>
            </a:br>
            <a:r>
              <a:rPr lang="en-US" sz="5500" dirty="0">
                <a:solidFill>
                  <a:srgbClr val="FFFF00"/>
                </a:solidFill>
              </a:rPr>
              <a:t>Let's discuss!</a:t>
            </a:r>
          </a:p>
        </p:txBody>
      </p:sp>
      <p:pic>
        <p:nvPicPr>
          <p:cNvPr id="4" name="Zástupný obsah 3" descr="Obsah obrázku země, osoba, exteriér, budova&#10;&#10;Popis byl vytvořen automaticky">
            <a:extLst>
              <a:ext uri="{FF2B5EF4-FFF2-40B4-BE49-F238E27FC236}">
                <a16:creationId xmlns:a16="http://schemas.microsoft.com/office/drawing/2014/main" id="{0751D079-8DFE-384E-9689-55F13DE3E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53E33-4CCC-FA4B-A505-99B732E6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and representation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84C271-407D-844A-938E-F04C1E9C8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66" y="2345156"/>
            <a:ext cx="11588620" cy="4512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u="sng" dirty="0"/>
              <a:t>Media: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mass media, new media,…</a:t>
            </a:r>
          </a:p>
          <a:p>
            <a:pPr>
              <a:lnSpc>
                <a:spcPct val="100000"/>
              </a:lnSpc>
            </a:pPr>
            <a:r>
              <a:rPr lang="en-US" sz="2000" u="sng" dirty="0"/>
              <a:t>Representation: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politics or law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representation as portrayal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representation of something in external reality</a:t>
            </a:r>
          </a:p>
          <a:p>
            <a:pPr marL="617220" lvl="1" indent="-342900">
              <a:lnSpc>
                <a:spcPct val="100000"/>
              </a:lnSpc>
            </a:pPr>
            <a:r>
              <a:rPr lang="en-US" sz="1700" dirty="0"/>
              <a:t>Standing in place for something</a:t>
            </a:r>
          </a:p>
          <a:p>
            <a:pPr marL="617220" lvl="1" indent="-342900">
              <a:lnSpc>
                <a:spcPct val="100000"/>
              </a:lnSpc>
            </a:pPr>
            <a:r>
              <a:rPr lang="en-US" sz="1700" dirty="0"/>
              <a:t>Mirroring the “real world”</a:t>
            </a:r>
          </a:p>
          <a:p>
            <a:pPr marL="617220" lvl="1" indent="-342900">
              <a:lnSpc>
                <a:spcPct val="100000"/>
              </a:lnSpc>
            </a:pPr>
            <a:r>
              <a:rPr lang="en-US" sz="1700" dirty="0">
                <a:solidFill>
                  <a:srgbClr val="FF0000"/>
                </a:solidFill>
              </a:rPr>
              <a:t>X</a:t>
            </a:r>
            <a:r>
              <a:rPr lang="en-US" sz="1700" dirty="0"/>
              <a:t> representation creating the meaning (e.g. S. Hall – politics of representation)</a:t>
            </a:r>
          </a:p>
          <a:p>
            <a:pPr marL="617220" lvl="1" indent="-342900">
              <a:lnSpc>
                <a:spcPct val="100000"/>
              </a:lnSpc>
            </a:pPr>
            <a:endParaRPr lang="en-US" sz="1700" dirty="0"/>
          </a:p>
        </p:txBody>
      </p:sp>
      <p:sp>
        <p:nvSpPr>
          <p:cNvPr id="4" name="Zaoblený obdélníkový bublinový popisek 3">
            <a:extLst>
              <a:ext uri="{FF2B5EF4-FFF2-40B4-BE49-F238E27FC236}">
                <a16:creationId xmlns:a16="http://schemas.microsoft.com/office/drawing/2014/main" id="{71E9E8FB-B22E-B44E-8BFD-A32A8622BB1E}"/>
              </a:ext>
            </a:extLst>
          </p:cNvPr>
          <p:cNvSpPr/>
          <p:nvPr/>
        </p:nvSpPr>
        <p:spPr>
          <a:xfrm>
            <a:off x="8282896" y="2451482"/>
            <a:ext cx="3786644" cy="3280629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Reality has no meaning without being represented.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Action becomes real through representation.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Representation happens in a symbolic system.</a:t>
            </a:r>
          </a:p>
        </p:txBody>
      </p:sp>
    </p:spTree>
    <p:extLst>
      <p:ext uri="{BB962C8B-B14F-4D97-AF65-F5344CB8AC3E}">
        <p14:creationId xmlns:p14="http://schemas.microsoft.com/office/powerpoint/2010/main" val="185521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ED519-CDC4-0449-BC62-C2738DD6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Representation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A2300-9C25-5C4D-8210-5781FD31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2587752"/>
            <a:ext cx="11831215" cy="395243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Representation happens in a symbolic system -  mostly language</a:t>
            </a:r>
          </a:p>
          <a:p>
            <a:pPr marL="731520" lvl="1" indent="-457200"/>
            <a:r>
              <a:rPr lang="en-US" dirty="0"/>
              <a:t>meanings are created in the process of signifying, it does not come from its own “essence”</a:t>
            </a:r>
          </a:p>
          <a:p>
            <a:pPr marL="731520" lvl="1" indent="-457200"/>
            <a:r>
              <a:rPr lang="en-US" dirty="0"/>
              <a:t>some meanings are privileged in certain societies</a:t>
            </a:r>
          </a:p>
          <a:p>
            <a:pPr marL="731520" lvl="1" indent="-457200"/>
            <a:r>
              <a:rPr lang="en-US" dirty="0"/>
              <a:t>e.g. </a:t>
            </a:r>
            <a:r>
              <a:rPr lang="en-US" i="1" dirty="0"/>
              <a:t>labelling theory </a:t>
            </a:r>
            <a:r>
              <a:rPr lang="en-US" dirty="0"/>
              <a:t>= labelling deviant behavior, how do we know it is deviant?</a:t>
            </a:r>
          </a:p>
          <a:p>
            <a:pPr marL="1051560" lvl="3" indent="-457200">
              <a:buFont typeface="Wingdings" pitchFamily="2" charset="2"/>
              <a:buChar char="Ø"/>
            </a:pPr>
            <a:r>
              <a:rPr lang="en-US" dirty="0"/>
              <a:t>labelling does not reflect reality but the opinions of society</a:t>
            </a:r>
          </a:p>
          <a:p>
            <a:pPr marL="1051560" lvl="3" indent="-457200">
              <a:buFont typeface="Wingdings" pitchFamily="2" charset="2"/>
              <a:buChar char="Ø"/>
            </a:pPr>
            <a:r>
              <a:rPr lang="en-US" dirty="0"/>
              <a:t>labelling is driven by power – who signifies, who has the right? (S. Hall, M. Foucault etc.)</a:t>
            </a:r>
          </a:p>
          <a:p>
            <a:pPr marL="731520" lvl="1" indent="-457200"/>
            <a:r>
              <a:rPr lang="en-US" dirty="0"/>
              <a:t>the easiest way to label – stereotypes and types</a:t>
            </a:r>
          </a:p>
          <a:p>
            <a:pPr marL="1051560" lvl="3" indent="-457200">
              <a:buFont typeface="Wingdings" pitchFamily="2" charset="2"/>
              <a:buChar char="Ø"/>
            </a:pPr>
            <a:r>
              <a:rPr lang="en-US" dirty="0"/>
              <a:t>reducing people to a “typical” traits, social characteristics that are understood as essential (given by nature) = we know what is normal and what is not!</a:t>
            </a:r>
          </a:p>
          <a:p>
            <a:pPr marL="73152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E1C99D-890A-3642-82F7-01BBD579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994" y="3125424"/>
            <a:ext cx="4763063" cy="2347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>
                <a:solidFill>
                  <a:schemeClr val="tx1"/>
                </a:solidFill>
              </a:rPr>
              <a:t>Stereotypes?</a:t>
            </a:r>
          </a:p>
        </p:txBody>
      </p:sp>
      <p:pic>
        <p:nvPicPr>
          <p:cNvPr id="9" name="Obrázek 8" descr="Obsah obrázku osoba, silnice&#10;&#10;Popis byl vytvořen automaticky">
            <a:extLst>
              <a:ext uri="{FF2B5EF4-FFF2-40B4-BE49-F238E27FC236}">
                <a16:creationId xmlns:a16="http://schemas.microsoft.com/office/drawing/2014/main" id="{19738E20-3F64-0A4D-ACAB-C8A8731D1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366"/>
          <a:stretch/>
        </p:blipFill>
        <p:spPr>
          <a:xfrm>
            <a:off x="-1529" y="-6463"/>
            <a:ext cx="5409552" cy="2783781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D33024B-AB3C-EB4B-B400-01543734E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9" r="12282" b="-2"/>
          <a:stretch/>
        </p:blipFill>
        <p:spPr>
          <a:xfrm>
            <a:off x="5411755" y="42092"/>
            <a:ext cx="3054096" cy="2773941"/>
          </a:xfrm>
          <a:prstGeom prst="rect">
            <a:avLst/>
          </a:prstGeom>
        </p:spPr>
      </p:pic>
      <p:pic>
        <p:nvPicPr>
          <p:cNvPr id="5" name="Zástupný obsah 4" descr="Obsah obrázku auto, osoba, autobus, okno&#10;&#10;Popis byl vytvořen automaticky">
            <a:extLst>
              <a:ext uri="{FF2B5EF4-FFF2-40B4-BE49-F238E27FC236}">
                <a16:creationId xmlns:a16="http://schemas.microsoft.com/office/drawing/2014/main" id="{0598D276-8039-3048-9E04-CB769DA42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6164" r="-3" b="-3"/>
          <a:stretch/>
        </p:blipFill>
        <p:spPr>
          <a:xfrm>
            <a:off x="8465852" y="2"/>
            <a:ext cx="3726152" cy="2773951"/>
          </a:xfrm>
          <a:prstGeom prst="rect">
            <a:avLst/>
          </a:prstGeom>
        </p:spPr>
      </p:pic>
      <p:pic>
        <p:nvPicPr>
          <p:cNvPr id="11" name="Obrázek 10" descr="Obsah obrázku text, osoba, muž&#10;&#10;Popis byl vytvořen automaticky">
            <a:extLst>
              <a:ext uri="{FF2B5EF4-FFF2-40B4-BE49-F238E27FC236}">
                <a16:creationId xmlns:a16="http://schemas.microsoft.com/office/drawing/2014/main" id="{3F1B1D88-2C0A-5D4C-B6DA-D7B48A2AD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26" r="2" b="2"/>
          <a:stretch/>
        </p:blipFill>
        <p:spPr>
          <a:xfrm>
            <a:off x="-2" y="2788284"/>
            <a:ext cx="6055053" cy="40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41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A7CFE-C885-B145-A87E-35E8AF22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Us vs. them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C1D83-C563-5947-A6ED-1FEC67DB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2128345"/>
            <a:ext cx="5612523" cy="4412156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91000"/>
              </a:lnSpc>
              <a:buFont typeface="Wingdings" pitchFamily="2" charset="2"/>
              <a:buChar char="§"/>
            </a:pPr>
            <a:r>
              <a:rPr lang="en-US" sz="2400" dirty="0"/>
              <a:t>there is no us without them (even though both categories are constructs)</a:t>
            </a:r>
          </a:p>
          <a:p>
            <a:pPr marL="457200" indent="-457200">
              <a:lnSpc>
                <a:spcPct val="91000"/>
              </a:lnSpc>
              <a:buFont typeface="Wingdings" pitchFamily="2" charset="2"/>
              <a:buChar char="§"/>
            </a:pPr>
            <a:r>
              <a:rPr lang="en-US" sz="2400" dirty="0"/>
              <a:t>historically many dichotomies: orient vs. occident, etc.</a:t>
            </a:r>
          </a:p>
          <a:p>
            <a:pPr marL="457200" indent="-457200">
              <a:lnSpc>
                <a:spcPct val="91000"/>
              </a:lnSpc>
              <a:buFont typeface="Wingdings" pitchFamily="2" charset="2"/>
              <a:buChar char="§"/>
            </a:pPr>
            <a:r>
              <a:rPr lang="en-US" sz="2400" dirty="0"/>
              <a:t>Who is them/the other?</a:t>
            </a:r>
          </a:p>
          <a:p>
            <a:pPr marL="731520" lvl="1" indent="-457200">
              <a:lnSpc>
                <a:spcPct val="91000"/>
              </a:lnSpc>
            </a:pPr>
            <a:r>
              <a:rPr lang="en-US" sz="2400" dirty="0"/>
              <a:t>Simone de </a:t>
            </a:r>
            <a:r>
              <a:rPr lang="en-US" sz="2400" dirty="0" err="1"/>
              <a:t>Beavoir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The second sex</a:t>
            </a:r>
            <a:r>
              <a:rPr lang="en-US" sz="2400" dirty="0"/>
              <a:t> (</a:t>
            </a:r>
            <a:r>
              <a:rPr lang="en-US" sz="2400" i="1" dirty="0"/>
              <a:t>We are not born woman, we become one</a:t>
            </a:r>
            <a:r>
              <a:rPr lang="en-US" sz="2400" dirty="0"/>
              <a:t>)</a:t>
            </a:r>
          </a:p>
          <a:p>
            <a:pPr marL="731520" lvl="1" indent="-457200">
              <a:lnSpc>
                <a:spcPct val="91000"/>
              </a:lnSpc>
            </a:pPr>
            <a:r>
              <a:rPr lang="en-US" sz="2400" dirty="0"/>
              <a:t>Teun van Dijk – ideological square</a:t>
            </a:r>
          </a:p>
        </p:txBody>
      </p:sp>
      <p:pic>
        <p:nvPicPr>
          <p:cNvPr id="5" name="Obrázek 4" descr="Obsah obrázku text, podepsat, exteriér&#10;&#10;Popis byl vytvořen automaticky">
            <a:extLst>
              <a:ext uri="{FF2B5EF4-FFF2-40B4-BE49-F238E27FC236}">
                <a16:creationId xmlns:a16="http://schemas.microsoft.com/office/drawing/2014/main" id="{1B70D516-51E8-8D4C-9DBA-A041A48DF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1" r="1174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8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B70F0-D485-B04D-965C-EAEB1E9B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9" y="317814"/>
            <a:ext cx="11849877" cy="17007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do we talk about representation in media?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67004-E5DE-D84F-A08B-C50937CD5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9" y="2587752"/>
            <a:ext cx="11849877" cy="4092966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we perceive the world with the help of media (symbols, stories, visuals…)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media mirror or create the notion of others and us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media bring us information we do not know firsthand (how does a penguin looks, etc.)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(mainstream) media support (and uphold) the status quo of its region:</a:t>
            </a:r>
          </a:p>
          <a:p>
            <a:pPr marL="731520" lvl="1" indent="-457200"/>
            <a:r>
              <a:rPr lang="en-US" dirty="0"/>
              <a:t>democracy and capitalism</a:t>
            </a:r>
          </a:p>
          <a:p>
            <a:pPr marL="731520" lvl="1" indent="-457200"/>
            <a:r>
              <a:rPr lang="en-US" dirty="0"/>
              <a:t>heteronormativity</a:t>
            </a:r>
          </a:p>
          <a:p>
            <a:pPr marL="731520" lvl="1" indent="-457200"/>
            <a:r>
              <a:rPr lang="en-US" dirty="0"/>
              <a:t>gender binarity, “right” race, age, social status, health etc.</a:t>
            </a:r>
          </a:p>
        </p:txBody>
      </p:sp>
    </p:spTree>
    <p:extLst>
      <p:ext uri="{BB962C8B-B14F-4D97-AF65-F5344CB8AC3E}">
        <p14:creationId xmlns:p14="http://schemas.microsoft.com/office/powerpoint/2010/main" val="274883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346" cy="2624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046768-E3D2-F742-81D9-CACC77B0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7" y="348874"/>
            <a:ext cx="6572691" cy="1926574"/>
          </a:xfrm>
        </p:spPr>
        <p:txBody>
          <a:bodyPr>
            <a:normAutofit/>
          </a:bodyPr>
          <a:lstStyle/>
          <a:p>
            <a:pPr algn="ctr"/>
            <a:r>
              <a:rPr lang="en-US" sz="5100" dirty="0"/>
              <a:t>Media construction of reality</a:t>
            </a:r>
          </a:p>
        </p:txBody>
      </p:sp>
      <p:pic>
        <p:nvPicPr>
          <p:cNvPr id="5" name="Obrázek 4" descr="Obsah obrázku patro, osoba, interiér, skupina&#10;&#10;Popis byl vytvořen automaticky">
            <a:extLst>
              <a:ext uri="{FF2B5EF4-FFF2-40B4-BE49-F238E27FC236}">
                <a16:creationId xmlns:a16="http://schemas.microsoft.com/office/drawing/2014/main" id="{BB51DE13-8C97-934A-900C-6CB10C185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400"/>
          <a:stretch/>
        </p:blipFill>
        <p:spPr>
          <a:xfrm>
            <a:off x="8128347" y="10"/>
            <a:ext cx="4063653" cy="262431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D78BF-86DD-CE46-8298-E6D4D01B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" y="2624322"/>
            <a:ext cx="7427166" cy="4233677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media help us to understand the world, it </a:t>
            </a:r>
            <a:r>
              <a:rPr lang="en-US"/>
              <a:t>contributes to our imagination of </a:t>
            </a:r>
            <a:r>
              <a:rPr lang="en-US" dirty="0"/>
              <a:t>how does world looks like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= we know what is right, normal, common, ordinary…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i="1" dirty="0">
                <a:solidFill>
                  <a:srgbClr val="FF0000"/>
                </a:solidFill>
              </a:rPr>
              <a:t>exemplary videos in IS: (Haiti needs our help X Norway needs our help)</a:t>
            </a:r>
          </a:p>
        </p:txBody>
      </p:sp>
      <p:pic>
        <p:nvPicPr>
          <p:cNvPr id="4" name="Obrázek 3" descr="Obsah obrázku osoba, plavky&#10;&#10;Popis byl vytvořen automaticky">
            <a:extLst>
              <a:ext uri="{FF2B5EF4-FFF2-40B4-BE49-F238E27FC236}">
                <a16:creationId xmlns:a16="http://schemas.microsoft.com/office/drawing/2014/main" id="{4E850FF1-6C04-0247-ADC4-799AF6F21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389"/>
          <a:stretch/>
        </p:blipFill>
        <p:spPr>
          <a:xfrm>
            <a:off x="8129016" y="2603366"/>
            <a:ext cx="4062984" cy="42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48E3E4-56BB-444B-B55E-4BD5E37A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317499"/>
            <a:ext cx="5560827" cy="2095501"/>
          </a:xfrm>
        </p:spPr>
        <p:txBody>
          <a:bodyPr>
            <a:normAutofit/>
          </a:bodyPr>
          <a:lstStyle/>
          <a:p>
            <a:pPr algn="ctr"/>
            <a:r>
              <a:rPr lang="en-US" sz="4600" dirty="0">
                <a:solidFill>
                  <a:schemeClr val="tx1"/>
                </a:solidFill>
              </a:rPr>
              <a:t>Narratological construction of reality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ADE892-1F94-A347-BC6C-031AFAE55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20" y="2647507"/>
            <a:ext cx="5259156" cy="3892994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91000"/>
              </a:lnSpc>
              <a:buFont typeface="Wingdings" pitchFamily="2" charset="2"/>
              <a:buChar char="§"/>
            </a:pPr>
            <a:r>
              <a:rPr lang="en-US" dirty="0"/>
              <a:t>we understand the world with the help of stories</a:t>
            </a:r>
          </a:p>
          <a:p>
            <a:pPr marL="457200" indent="-457200">
              <a:lnSpc>
                <a:spcPct val="91000"/>
              </a:lnSpc>
              <a:buFont typeface="Wingdings" pitchFamily="2" charset="2"/>
              <a:buChar char="§"/>
            </a:pPr>
            <a:r>
              <a:rPr lang="en-US" dirty="0"/>
              <a:t>not only news but also literature, movies, TV series, comics etc. help us comprehend the world around us (in both positive and negative ways)</a:t>
            </a:r>
          </a:p>
        </p:txBody>
      </p:sp>
      <p:pic>
        <p:nvPicPr>
          <p:cNvPr id="5" name="Obrázek 4" descr="Obsah obrázku tanečník, sport&#10;&#10;Popis byl vytvořen automaticky">
            <a:extLst>
              <a:ext uri="{FF2B5EF4-FFF2-40B4-BE49-F238E27FC236}">
                <a16:creationId xmlns:a16="http://schemas.microsoft.com/office/drawing/2014/main" id="{0208049B-6EDE-2645-B7D5-B71042BF4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4" r="1" b="18185"/>
          <a:stretch/>
        </p:blipFill>
        <p:spPr>
          <a:xfrm>
            <a:off x="6088376" y="10"/>
            <a:ext cx="6097526" cy="3428990"/>
          </a:xfrm>
          <a:prstGeom prst="rect">
            <a:avLst/>
          </a:prstGeom>
        </p:spPr>
      </p:pic>
      <p:pic>
        <p:nvPicPr>
          <p:cNvPr id="7" name="Obrázek 6" descr="Obsah obrázku text, zeď, interiér&#10;&#10;Popis byl vytvořen automaticky">
            <a:extLst>
              <a:ext uri="{FF2B5EF4-FFF2-40B4-BE49-F238E27FC236}">
                <a16:creationId xmlns:a16="http://schemas.microsoft.com/office/drawing/2014/main" id="{6A431D4C-E99F-DA42-A950-E81723542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52"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1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D8B43-0C6E-DB4E-89D0-C5AB11C4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6267994" cy="1700784"/>
          </a:xfrm>
        </p:spPr>
        <p:txBody>
          <a:bodyPr/>
          <a:lstStyle/>
          <a:p>
            <a:pPr algn="ctr"/>
            <a:r>
              <a:rPr lang="en-US" dirty="0"/>
              <a:t>Constructivism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13D36-0521-5C47-BBF5-29F2EF523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2587752"/>
            <a:ext cx="11647714" cy="395243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constructivism vs. essentialism (reductionism)</a:t>
            </a:r>
          </a:p>
          <a:p>
            <a:pPr marL="731520" lvl="1" indent="-457200"/>
            <a:r>
              <a:rPr lang="en-US" i="1" dirty="0"/>
              <a:t>Bin is a bin because it has an essence of a bin OR is it a bin because we agreed as a society that it is a bin?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/>
              <a:t>social construction of reality (Berger, </a:t>
            </a:r>
            <a:r>
              <a:rPr lang="en-US" dirty="0" err="1"/>
              <a:t>Luckmann</a:t>
            </a:r>
            <a:r>
              <a:rPr lang="en-US" dirty="0"/>
              <a:t> 1999)</a:t>
            </a:r>
          </a:p>
          <a:p>
            <a:pPr marL="731520" lvl="1" indent="-457200"/>
            <a:r>
              <a:rPr lang="en-US" dirty="0"/>
              <a:t>socially constructed reality by ordinary people without them ever knowing</a:t>
            </a:r>
          </a:p>
          <a:p>
            <a:pPr marL="731520" lvl="1" indent="-457200"/>
            <a:r>
              <a:rPr lang="en-US" dirty="0"/>
              <a:t>the reality seems to be objective, we understand the types and stereotypes, institutions etc.</a:t>
            </a:r>
          </a:p>
          <a:p>
            <a:pPr marL="731520" lvl="1" indent="-457200"/>
            <a:r>
              <a:rPr lang="en-US" dirty="0"/>
              <a:t>we take the world as it is and that’s what “keeps it spinning” (we reiterate and confirm it everyday)</a:t>
            </a:r>
          </a:p>
          <a:p>
            <a:pPr marL="731520" lvl="1" indent="-457200"/>
            <a:r>
              <a:rPr lang="en-US" dirty="0"/>
              <a:t>crucial role of language!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110464-1BC6-EA42-A2EB-EFA4176E7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56" y="170916"/>
            <a:ext cx="3901274" cy="20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19948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694</Words>
  <Application>Microsoft Macintosh PowerPoint</Application>
  <PresentationFormat>Širokoúhlá obrazovka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Franklin Gothic Demi Cond</vt:lpstr>
      <vt:lpstr>Franklin Gothic Medium</vt:lpstr>
      <vt:lpstr>Wingdings</vt:lpstr>
      <vt:lpstr>JuxtaposeVTI</vt:lpstr>
      <vt:lpstr>Media Representation and the question of identity</vt:lpstr>
      <vt:lpstr>Media and representation</vt:lpstr>
      <vt:lpstr>Representation </vt:lpstr>
      <vt:lpstr>Stereotypes?</vt:lpstr>
      <vt:lpstr>Us vs. them</vt:lpstr>
      <vt:lpstr>Why do we talk about representation in media?</vt:lpstr>
      <vt:lpstr>Media construction of reality</vt:lpstr>
      <vt:lpstr>Narratological construction of reality</vt:lpstr>
      <vt:lpstr>Constructivism</vt:lpstr>
      <vt:lpstr>Identity</vt:lpstr>
      <vt:lpstr>Intersectionality</vt:lpstr>
      <vt:lpstr>Your turn: </vt:lpstr>
      <vt:lpstr>Your turn: Media representation and its consequences Let's discuss!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Representation</dc:title>
  <dc:creator>Iveta Jansová</dc:creator>
  <cp:lastModifiedBy>Iveta Jansová</cp:lastModifiedBy>
  <cp:revision>5</cp:revision>
  <dcterms:created xsi:type="dcterms:W3CDTF">2021-02-09T06:40:34Z</dcterms:created>
  <dcterms:modified xsi:type="dcterms:W3CDTF">2021-03-10T07:25:07Z</dcterms:modified>
</cp:coreProperties>
</file>