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8E311-0C21-2A4D-B176-17F7B0ACE7F3}" v="5" dt="2021-02-12T13:40:54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2528E311-0C21-2A4D-B176-17F7B0ACE7F3}"/>
    <pc:docChg chg="custSel modSld">
      <pc:chgData name="Iveta Jansová" userId="da7de646-f302-4f0f-ac49-a945ad05c27e" providerId="ADAL" clId="{2528E311-0C21-2A4D-B176-17F7B0ACE7F3}" dt="2021-02-15T11:08:06.309" v="61" actId="115"/>
      <pc:docMkLst>
        <pc:docMk/>
      </pc:docMkLst>
      <pc:sldChg chg="modSp mod">
        <pc:chgData name="Iveta Jansová" userId="da7de646-f302-4f0f-ac49-a945ad05c27e" providerId="ADAL" clId="{2528E311-0C21-2A4D-B176-17F7B0ACE7F3}" dt="2021-02-15T11:07:07.965" v="12" actId="27636"/>
        <pc:sldMkLst>
          <pc:docMk/>
          <pc:sldMk cId="2074894857" sldId="257"/>
        </pc:sldMkLst>
        <pc:spChg chg="mod">
          <ac:chgData name="Iveta Jansová" userId="da7de646-f302-4f0f-ac49-a945ad05c27e" providerId="ADAL" clId="{2528E311-0C21-2A4D-B176-17F7B0ACE7F3}" dt="2021-02-15T11:06:32.661" v="1" actId="115"/>
          <ac:spMkLst>
            <pc:docMk/>
            <pc:sldMk cId="2074894857" sldId="257"/>
            <ac:spMk id="2" creationId="{CDB0DF46-187D-154C-BB61-C48587CB77BD}"/>
          </ac:spMkLst>
        </pc:spChg>
        <pc:spChg chg="mod">
          <ac:chgData name="Iveta Jansová" userId="da7de646-f302-4f0f-ac49-a945ad05c27e" providerId="ADAL" clId="{2528E311-0C21-2A4D-B176-17F7B0ACE7F3}" dt="2021-02-15T11:07:07.965" v="12" actId="27636"/>
          <ac:spMkLst>
            <pc:docMk/>
            <pc:sldMk cId="2074894857" sldId="257"/>
            <ac:spMk id="3" creationId="{AD6CA8C1-6F52-CE44-A5F5-1DB70FB1FB3B}"/>
          </ac:spMkLst>
        </pc:spChg>
      </pc:sldChg>
      <pc:sldChg chg="modSp mod">
        <pc:chgData name="Iveta Jansová" userId="da7de646-f302-4f0f-ac49-a945ad05c27e" providerId="ADAL" clId="{2528E311-0C21-2A4D-B176-17F7B0ACE7F3}" dt="2021-02-15T11:08:06.309" v="61" actId="115"/>
        <pc:sldMkLst>
          <pc:docMk/>
          <pc:sldMk cId="852092329" sldId="258"/>
        </pc:sldMkLst>
        <pc:spChg chg="mod">
          <ac:chgData name="Iveta Jansová" userId="da7de646-f302-4f0f-ac49-a945ad05c27e" providerId="ADAL" clId="{2528E311-0C21-2A4D-B176-17F7B0ACE7F3}" dt="2021-02-15T11:08:06.309" v="61" actId="115"/>
          <ac:spMkLst>
            <pc:docMk/>
            <pc:sldMk cId="852092329" sldId="258"/>
            <ac:spMk id="2" creationId="{CA9D875E-318C-7348-8774-55A918C1DDA1}"/>
          </ac:spMkLst>
        </pc:spChg>
      </pc:sldChg>
      <pc:sldChg chg="modSp mod">
        <pc:chgData name="Iveta Jansová" userId="da7de646-f302-4f0f-ac49-a945ad05c27e" providerId="ADAL" clId="{2528E311-0C21-2A4D-B176-17F7B0ACE7F3}" dt="2021-02-15T11:07:46.088" v="58" actId="27636"/>
        <pc:sldMkLst>
          <pc:docMk/>
          <pc:sldMk cId="2290129627" sldId="260"/>
        </pc:sldMkLst>
        <pc:spChg chg="mod">
          <ac:chgData name="Iveta Jansová" userId="da7de646-f302-4f0f-ac49-a945ad05c27e" providerId="ADAL" clId="{2528E311-0C21-2A4D-B176-17F7B0ACE7F3}" dt="2021-02-15T11:07:46.088" v="58" actId="27636"/>
          <ac:spMkLst>
            <pc:docMk/>
            <pc:sldMk cId="2290129627" sldId="260"/>
            <ac:spMk id="3" creationId="{E8664513-7E77-5948-A917-1503327401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42D87-CD1C-9B45-86D6-672C517D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7A1CF8-8A88-994B-AAB9-5EF1A9D1F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8275B-0301-BD44-81B4-9BF3DC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6EED57-79E6-8E4D-B53C-812910CA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B540F-5804-0246-AF65-9B432CEF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DBF3-4EFF-3347-88F7-BF1FEE20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CD9AC8-59EE-A348-BA9A-05CF2A07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47243C-2E96-AC4F-A311-C3CB28EE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36708-AEDE-664F-A138-D1C99244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08D19F-9D97-2749-8A5D-1F132C3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310BB2-79AA-4743-BC04-057AF7E1A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4866F1-8626-F64D-97A7-ACDA94F3F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62B079-DCE1-3045-B440-D8489B43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3685F1-DF1E-AF4D-83E7-4F37BD66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84A35-CA30-4640-B333-C9EB8B3C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8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462E8-7108-4540-9B95-AF53A01F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166F7-2ED7-3D45-92BB-932BD5CA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53C0CB-E4AF-2245-90A7-B0A8731A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88C44-BDD6-AD45-9BAB-28E24F2A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CF73-D582-824C-A127-8B521E35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A805C-F4FA-6740-931B-4660883E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E29DEE-56B0-384A-A810-17FA780B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3113C-E7E2-9044-AAC5-C29BA3B6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108C8-6119-AB4F-AD5B-D1203CB9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4E0BC-F01F-834D-A09C-F7BD82BC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B754A-510A-B542-928B-0DCDA54D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3E4EA-82E2-A64C-A96C-5BF450B56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0BA62A-B5ED-0B4A-95B0-7A288F225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36A2EF-9BBE-0043-89DF-59207155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BB1366-7B66-7546-A3C1-F8456EBD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293755-0174-AC47-9392-08C03C2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ED217-3EC3-7F4D-ADB3-AA68AAB9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83185F-DF9D-644F-B7C1-12C94AD3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36E8D9-A52D-024D-A647-5B1BD8419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6E829C-9715-8749-A78A-115777A8E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5FE5F1-AC58-AD44-B549-7C559509C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C601A6-E117-EA44-A304-BE8A3F97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B6B624-D2E3-1D41-AE3B-EFBE5F8A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5ECDDF-DACF-934E-9C3D-0F10BF30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3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9E064-A7E9-F24A-941E-BABD95B1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F8516F-67B7-8C4A-B8F8-F57286C3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A3A0B8-29EA-FA4A-8EBB-CF387431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544C29-476C-2743-9D29-7984B2E6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9FA246-C6D3-1448-B3B5-9D7E49B0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7E1E25-33D8-7F4E-B7FB-8B838E0C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C2526C-00A1-5249-915D-D96D9F9D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B0245-97DD-4A4B-9A51-F41F83CA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6A00B-2E2E-3B4B-9972-44D42C1D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BA0E28-D337-774D-AEEB-0EF82DBB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FAB94-F284-1B4A-B671-49552C0C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2A0F8F-FDA6-1C49-92AA-A4AF3E4F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2F9A5F-501F-E049-9B79-0A067345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0C071-AE7D-DA48-8B50-BC0D16B3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762D7E4-EBEB-324E-8C78-6CE6C9E7E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E49C95-5AFB-EB4A-ACCC-AB456F5CB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9113D8-8936-E04A-9486-1DF445B3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FBFAA3-CF72-474B-8F12-F90237E3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45CE82-B2FA-7244-A920-85C949F1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CF23D1-14B1-E944-BDB7-BBFFD54E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6DC08-1DCD-8844-8901-05C11228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619315-C73C-7E48-B4C4-68BA8BDF0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F655-D439-2944-A7B6-C7CEDDD4D69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C17E4F-0616-EC4B-855D-3469D0332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9896B-3435-0D46-8DA0-A79BFD229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4EA7-54C1-AB4D-8788-DA946AB1B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65DF805-BC7B-E648-A213-508AA329B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536" y="1261872"/>
            <a:ext cx="8238744" cy="3118104"/>
          </a:xfrm>
        </p:spPr>
        <p:txBody>
          <a:bodyPr>
            <a:normAutofit/>
          </a:bodyPr>
          <a:lstStyle/>
          <a:p>
            <a:r>
              <a:rPr lang="en-US" sz="6800" b="1" dirty="0"/>
              <a:t>Media representation of age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2C3954-1368-0A46-8760-87E8BBE3B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536" y="4562856"/>
            <a:ext cx="8238744" cy="1225296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0DF46-187D-154C-BB61-C48587CB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0" y="371156"/>
            <a:ext cx="59693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/>
              <a:t>Age – old age / young 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CA8C1-6F52-CE44-A5F5-1DB70FB1F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0" y="1696719"/>
            <a:ext cx="5712823" cy="5161281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age – in demographic statistics – age reached by the person</a:t>
            </a:r>
          </a:p>
          <a:p>
            <a:r>
              <a:rPr lang="en-US" sz="3200" dirty="0" err="1"/>
              <a:t>preproductive</a:t>
            </a:r>
            <a:r>
              <a:rPr lang="en-US" sz="3200" dirty="0"/>
              <a:t> age, productive age, </a:t>
            </a:r>
            <a:r>
              <a:rPr lang="en-US" sz="3200" dirty="0" err="1"/>
              <a:t>postproductive</a:t>
            </a:r>
            <a:r>
              <a:rPr lang="en-US" sz="3200" dirty="0"/>
              <a:t> age</a:t>
            </a:r>
          </a:p>
          <a:p>
            <a:r>
              <a:rPr lang="en-US" sz="3200" dirty="0"/>
              <a:t>topics connected to the age:</a:t>
            </a:r>
          </a:p>
          <a:p>
            <a:pPr lvl="1"/>
            <a:r>
              <a:rPr lang="en-US" sz="3200" dirty="0"/>
              <a:t>ageism – discrimination based on the age of the person</a:t>
            </a:r>
          </a:p>
          <a:p>
            <a:pPr lvl="1"/>
            <a:r>
              <a:rPr lang="en-US" sz="3200" dirty="0"/>
              <a:t>violence against seniors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classical myths and stereotypes?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what about age and (homo)sexuality?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muž, osoba, auto, čepice&#10;&#10;Popis byl vytvořen automaticky">
            <a:extLst>
              <a:ext uri="{FF2B5EF4-FFF2-40B4-BE49-F238E27FC236}">
                <a16:creationId xmlns:a16="http://schemas.microsoft.com/office/drawing/2014/main" id="{F4EE1A84-F646-4C4F-855E-FBF07A792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9" r="7504" b="5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Zástupný symbol pro obsah 4" descr="Obsah obrázku osoba, muž, zavřít&#10;&#10;Popis byl vytvořen automaticky">
            <a:extLst>
              <a:ext uri="{FF2B5EF4-FFF2-40B4-BE49-F238E27FC236}">
                <a16:creationId xmlns:a16="http://schemas.microsoft.com/office/drawing/2014/main" id="{ABF656E0-6680-CF4E-9EF5-0B8EB3A80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9" r="13927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ráva, lavice, exteriér, obloha&#10;&#10;Popis byl vytvořen automaticky">
            <a:extLst>
              <a:ext uri="{FF2B5EF4-FFF2-40B4-BE49-F238E27FC236}">
                <a16:creationId xmlns:a16="http://schemas.microsoft.com/office/drawing/2014/main" id="{2805949B-5553-6C4A-9DA7-C843F8E8C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5" r="18770" b="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4894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77EAE-FC73-4AE5-9BDB-0BE814F9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CC8DCE-8D82-400F-A315-4CD008FD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9B13E9-2F1D-489D-842D-20AC7313D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7447BD-F39C-4290-8A87-E61FD98A2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B36854-40EE-40C4-A488-60EAA83B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65098-3853-4969-9EAF-796B9751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EF9153-D515-4DA2-A63C-58C029830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7B54DFCD-AD67-8E49-8EBE-2FCEC403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2" r="-4" b="14750"/>
          <a:stretch/>
        </p:blipFill>
        <p:spPr>
          <a:xfrm>
            <a:off x="600456" y="412377"/>
            <a:ext cx="2647399" cy="316277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ázek 5" descr="Obsah obrázku obloha, hračka&#10;&#10;Popis byl vytvořen automaticky">
            <a:extLst>
              <a:ext uri="{FF2B5EF4-FFF2-40B4-BE49-F238E27FC236}">
                <a16:creationId xmlns:a16="http://schemas.microsoft.com/office/drawing/2014/main" id="{D827FD9F-6447-134A-B33A-2C3883106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0512"/>
          <a:stretch/>
        </p:blipFill>
        <p:spPr>
          <a:xfrm>
            <a:off x="3343738" y="412377"/>
            <a:ext cx="2647399" cy="3162778"/>
          </a:xfrm>
          <a:prstGeom prst="rect">
            <a:avLst/>
          </a:prstGeom>
        </p:spPr>
      </p:pic>
      <p:pic>
        <p:nvPicPr>
          <p:cNvPr id="10" name="Obrázek 9" descr="Obsah obrázku text, osoba, lidé&#10;&#10;Popis byl vytvořen automaticky">
            <a:extLst>
              <a:ext uri="{FF2B5EF4-FFF2-40B4-BE49-F238E27FC236}">
                <a16:creationId xmlns:a16="http://schemas.microsoft.com/office/drawing/2014/main" id="{218E915D-522B-1E4A-BC9F-4441ECE50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" r="-4" b="16731"/>
          <a:stretch/>
        </p:blipFill>
        <p:spPr>
          <a:xfrm>
            <a:off x="6087020" y="412377"/>
            <a:ext cx="2647399" cy="31627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Obrázek 7" descr="Obsah obrázku muž, osoba, brýle, mobilní telefon&#10;&#10;Popis byl vytvořen automaticky">
            <a:extLst>
              <a:ext uri="{FF2B5EF4-FFF2-40B4-BE49-F238E27FC236}">
                <a16:creationId xmlns:a16="http://schemas.microsoft.com/office/drawing/2014/main" id="{B9567289-577A-4B46-B3A1-9734BE4B2B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58" r="19240"/>
          <a:stretch/>
        </p:blipFill>
        <p:spPr>
          <a:xfrm>
            <a:off x="8830303" y="412377"/>
            <a:ext cx="2647399" cy="316277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F36D8A4-6F62-A442-8FF7-7C035CD0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3" y="4161907"/>
            <a:ext cx="4550664" cy="2334504"/>
          </a:xfrm>
          <a:noFill/>
        </p:spPr>
        <p:txBody>
          <a:bodyPr anchor="t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Older citizens in “factual” and “speculative” media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64513-7E77-5948-A917-15033274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78" y="3923503"/>
            <a:ext cx="6774965" cy="2687201"/>
          </a:xfrm>
          <a:noFill/>
        </p:spPr>
        <p:txBody>
          <a:bodyPr anchor="t"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activism </a:t>
            </a:r>
            <a:r>
              <a:rPr lang="en-US" i="1" dirty="0">
                <a:solidFill>
                  <a:schemeClr val="bg1"/>
                </a:solidFill>
              </a:rPr>
              <a:t>(#</a:t>
            </a:r>
            <a:r>
              <a:rPr lang="en-US" i="1" dirty="0" err="1">
                <a:solidFill>
                  <a:schemeClr val="bg1"/>
                </a:solidFill>
              </a:rPr>
              <a:t>kafesbabi</a:t>
            </a:r>
            <a:r>
              <a:rPr lang="en-US" i="1" dirty="0">
                <a:solidFill>
                  <a:schemeClr val="bg1"/>
                </a:solidFill>
              </a:rPr>
              <a:t>, #</a:t>
            </a:r>
            <a:r>
              <a:rPr lang="en-US" i="1" dirty="0" err="1">
                <a:solidFill>
                  <a:schemeClr val="bg1"/>
                </a:solidFill>
              </a:rPr>
              <a:t>pivosdědou</a:t>
            </a:r>
            <a:r>
              <a:rPr lang="en-US" i="1" dirty="0">
                <a:solidFill>
                  <a:schemeClr val="bg1"/>
                </a:solidFill>
              </a:rPr>
              <a:t>, the Jesus’ grandchildren, the pandemic support, students and seniors living together</a:t>
            </a:r>
            <a:r>
              <a:rPr lang="en-US" dirty="0">
                <a:solidFill>
                  <a:schemeClr val="bg1"/>
                </a:solidFill>
              </a:rPr>
              <a:t>…)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stereotypical representation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inclusive and positive representation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ADABA-F702-CE47-92D3-C41A111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 and advertisement</a:t>
            </a:r>
          </a:p>
        </p:txBody>
      </p:sp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0A4BA545-1668-9443-AA7E-D7026DE4C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" r="4" b="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Zástupný obsah 4" descr="Obsah obrázku osoba, muž&#10;&#10;Popis byl vytvořen automaticky">
            <a:extLst>
              <a:ext uri="{FF2B5EF4-FFF2-40B4-BE49-F238E27FC236}">
                <a16:creationId xmlns:a16="http://schemas.microsoft.com/office/drawing/2014/main" id="{6BD65493-C948-C647-B72E-728439775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8" r="9945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1" name="Oval 3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 descr="Obsah obrázku osoba, budova, muž&#10;&#10;Popis byl vytvořen automaticky">
            <a:extLst>
              <a:ext uri="{FF2B5EF4-FFF2-40B4-BE49-F238E27FC236}">
                <a16:creationId xmlns:a16="http://schemas.microsoft.com/office/drawing/2014/main" id="{8EDD7734-A3D5-584D-8F33-2A2106425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6" r="26173" b="-1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2" name="Freeform: Shape 3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00D02991-5EA3-6C4E-952C-4D4DF3C14D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45" r="27447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43" name="Freeform: Shape 3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DD6B4AC5-473B-3347-A905-71942A4B62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434" b="-3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543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D875E-318C-7348-8774-55A918C1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3" y="329795"/>
            <a:ext cx="4568741" cy="1690993"/>
          </a:xfrm>
        </p:spPr>
        <p:txBody>
          <a:bodyPr anchor="b">
            <a:normAutofit/>
          </a:bodyPr>
          <a:lstStyle/>
          <a:p>
            <a:pPr algn="ctr"/>
            <a:r>
              <a:rPr lang="en-US" sz="4800" b="1" u="sng" dirty="0">
                <a:solidFill>
                  <a:srgbClr val="FFFFFF"/>
                </a:solidFill>
              </a:rPr>
              <a:t>“Golden Hollywood”</a:t>
            </a:r>
          </a:p>
        </p:txBody>
      </p:sp>
      <p:pic>
        <p:nvPicPr>
          <p:cNvPr id="5" name="Obrázek 4" descr="Obsah obrázku osoba, motocykl, exteriér, jízda na motocyklu&#10;&#10;Popis byl vytvořen automaticky">
            <a:extLst>
              <a:ext uri="{FF2B5EF4-FFF2-40B4-BE49-F238E27FC236}">
                <a16:creationId xmlns:a16="http://schemas.microsoft.com/office/drawing/2014/main" id="{C2695176-D259-1F44-B1A4-6E0A2AA16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r="9415" b="3"/>
          <a:stretch/>
        </p:blipFill>
        <p:spPr>
          <a:xfrm>
            <a:off x="5357210" y="325905"/>
            <a:ext cx="1658333" cy="185387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5AD1E-FB85-804C-AB53-03D2676A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22" y="2179778"/>
            <a:ext cx="4386244" cy="435649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quite radical beauty standards (we can observe a change)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only a few actresses “can get old” (Glen Close, Meryl Streep, Viola Davis, Julia Roberts…)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typical depiction of older men and younger woman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E.g. Top Gun (1986 vs. 2020)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mainstream media vs. satire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SNL – see video in IS</a:t>
            </a:r>
          </a:p>
        </p:txBody>
      </p:sp>
      <p:pic>
        <p:nvPicPr>
          <p:cNvPr id="6" name="Obrázek 5" descr="Obsah obrázku stojící, pózování&#10;&#10;Popis byl vytvořen automaticky">
            <a:extLst>
              <a:ext uri="{FF2B5EF4-FFF2-40B4-BE49-F238E27FC236}">
                <a16:creationId xmlns:a16="http://schemas.microsoft.com/office/drawing/2014/main" id="{C10E6CBA-0B8A-9542-8F9F-1301E02B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" r="-3" b="-3"/>
          <a:stretch/>
        </p:blipFill>
        <p:spPr>
          <a:xfrm>
            <a:off x="5155081" y="2730297"/>
            <a:ext cx="2062593" cy="1397406"/>
          </a:xfrm>
          <a:prstGeom prst="rect">
            <a:avLst/>
          </a:prstGeom>
        </p:spPr>
      </p:pic>
      <p:pic>
        <p:nvPicPr>
          <p:cNvPr id="7" name="Obrázek 6" descr="Obsah obrázku osoba, exteriér&#10;&#10;Popis byl vytvořen automaticky">
            <a:extLst>
              <a:ext uri="{FF2B5EF4-FFF2-40B4-BE49-F238E27FC236}">
                <a16:creationId xmlns:a16="http://schemas.microsoft.com/office/drawing/2014/main" id="{F0FD3A02-C2C9-1941-A23D-2E9018F578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8593"/>
          <a:stretch/>
        </p:blipFill>
        <p:spPr>
          <a:xfrm>
            <a:off x="7616936" y="621130"/>
            <a:ext cx="4248944" cy="2351777"/>
          </a:xfrm>
          <a:prstGeom prst="rect">
            <a:avLst/>
          </a:prstGeom>
        </p:spPr>
      </p:pic>
      <p:pic>
        <p:nvPicPr>
          <p:cNvPr id="4" name="Obrázek 3" descr="Obsah obrázku osoba&#10;&#10;Popis byl vytvořen automaticky">
            <a:extLst>
              <a:ext uri="{FF2B5EF4-FFF2-40B4-BE49-F238E27FC236}">
                <a16:creationId xmlns:a16="http://schemas.microsoft.com/office/drawing/2014/main" id="{9BD0491D-9018-F24F-9C07-86AF0346C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021"/>
          <a:stretch/>
        </p:blipFill>
        <p:spPr>
          <a:xfrm>
            <a:off x="5163486" y="4821254"/>
            <a:ext cx="2062593" cy="1516810"/>
          </a:xfrm>
          <a:prstGeom prst="rect">
            <a:avLst/>
          </a:prstGeom>
        </p:spPr>
      </p:pic>
      <p:pic>
        <p:nvPicPr>
          <p:cNvPr id="8" name="Obrázek 7" descr="Obsah obrázku osoba, žena, dáma, pózování&#10;&#10;Popis byl vytvořen automaticky">
            <a:extLst>
              <a:ext uri="{FF2B5EF4-FFF2-40B4-BE49-F238E27FC236}">
                <a16:creationId xmlns:a16="http://schemas.microsoft.com/office/drawing/2014/main" id="{F5928F57-7FB0-604D-86A4-82CCF532D4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41" r="35941" b="1"/>
          <a:stretch/>
        </p:blipFill>
        <p:spPr>
          <a:xfrm>
            <a:off x="7741938" y="3589866"/>
            <a:ext cx="3998940" cy="29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92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B81EB-D53B-9148-8E6D-F5E6A189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Rawness of Scandi Noir or British TV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2F618-2C60-9B4B-977B-89F733E14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" r="-4" b="-4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7B1585-7E69-A748-810A-ECAABC38E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57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F108809-A4A0-1746-BFE7-348DF2DEF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5" b="1555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2CED1BEC-AABB-554C-9C2F-83DD1F49A0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3682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9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0F3C6397-E1F3-411C-847E-83D74D707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12" b="9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29DAB5-8737-274D-BFD4-EC1BF726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Let’s discuss the reading now!</a:t>
            </a:r>
          </a:p>
        </p:txBody>
      </p:sp>
    </p:spTree>
    <p:extLst>
      <p:ext uri="{BB962C8B-B14F-4D97-AF65-F5344CB8AC3E}">
        <p14:creationId xmlns:p14="http://schemas.microsoft.com/office/powerpoint/2010/main" val="44256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187</Words>
  <Application>Microsoft Macintosh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Media representation of age</vt:lpstr>
      <vt:lpstr>Age – old age / young age</vt:lpstr>
      <vt:lpstr>Older citizens in “factual” and “speculative” media</vt:lpstr>
      <vt:lpstr>Age and advertisement</vt:lpstr>
      <vt:lpstr>“Golden Hollywood”</vt:lpstr>
      <vt:lpstr>The Rawness of Scandi Noir or British TV</vt:lpstr>
      <vt:lpstr>Let’s discuss the reading now!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representation of age</dc:title>
  <dc:creator>Iveta Jansová</dc:creator>
  <cp:lastModifiedBy>Iveta Jansová</cp:lastModifiedBy>
  <cp:revision>3</cp:revision>
  <dcterms:created xsi:type="dcterms:W3CDTF">2021-02-12T12:56:56Z</dcterms:created>
  <dcterms:modified xsi:type="dcterms:W3CDTF">2021-02-15T11:08:16Z</dcterms:modified>
</cp:coreProperties>
</file>