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378" r:id="rId6"/>
    <p:sldId id="390" r:id="rId7"/>
    <p:sldId id="380" r:id="rId8"/>
    <p:sldId id="385" r:id="rId9"/>
    <p:sldId id="391" r:id="rId10"/>
    <p:sldId id="386" r:id="rId11"/>
    <p:sldId id="381" r:id="rId12"/>
    <p:sldId id="382" r:id="rId13"/>
    <p:sldId id="383" r:id="rId14"/>
    <p:sldId id="384" r:id="rId15"/>
    <p:sldId id="387" r:id="rId16"/>
    <p:sldId id="389" r:id="rId17"/>
    <p:sldId id="379" r:id="rId18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1D826CB-0B0F-418C-B9F2-3FFBE770A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DF2E72C-C858-414F-A1B2-C08F96066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3777" y="230101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Emoce</a:t>
            </a: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45127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Lukas Blinka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083727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5FB8B4-CD57-4238-9905-1136838163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67D162-2EB8-4B03-9D5A-531D6532C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rádi bojíme? </a:t>
            </a:r>
            <a:br>
              <a:rPr lang="cs-CZ" dirty="0"/>
            </a:br>
            <a:r>
              <a:rPr lang="en-GB" sz="1000" dirty="0"/>
              <a:t>Martin, G. N. (2019). (Why) do you like scary movies? A review of the empirical research on psychological responses to horror films. </a:t>
            </a:r>
            <a:r>
              <a:rPr lang="en-GB" sz="1000" i="1" dirty="0"/>
              <a:t>Frontiers in psychology</a:t>
            </a:r>
            <a:r>
              <a:rPr lang="en-GB" sz="1000" dirty="0"/>
              <a:t>, </a:t>
            </a:r>
            <a:r>
              <a:rPr lang="en-GB" sz="1000" i="1" dirty="0"/>
              <a:t>10</a:t>
            </a:r>
            <a:r>
              <a:rPr lang="en-GB" sz="1000" dirty="0"/>
              <a:t>, 2298.</a:t>
            </a:r>
            <a:br>
              <a:rPr lang="en-GB" sz="1000" dirty="0"/>
            </a:br>
            <a:endParaRPr lang="en-GB" sz="1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C094D9-4377-4C4C-B1C6-D48538434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Zillmann</a:t>
            </a:r>
            <a:r>
              <a:rPr lang="cs-CZ" sz="1800" dirty="0"/>
              <a:t> - </a:t>
            </a:r>
            <a:r>
              <a:rPr lang="cs-CZ" sz="1800" dirty="0" err="1"/>
              <a:t>Mood</a:t>
            </a:r>
            <a:r>
              <a:rPr lang="cs-CZ" sz="1800" dirty="0"/>
              <a:t> management &amp; </a:t>
            </a:r>
            <a:r>
              <a:rPr lang="cs-CZ" sz="1800" dirty="0" err="1"/>
              <a:t>excitation</a:t>
            </a:r>
            <a:r>
              <a:rPr lang="cs-CZ" sz="1800" dirty="0"/>
              <a:t> transfer – konec přinese příjemný pocit, že je „konec“ – katarze. Zdroj adolescentního a romantického </a:t>
            </a:r>
            <a:r>
              <a:rPr lang="cs-CZ" sz="1800" dirty="0" err="1"/>
              <a:t>bondingu</a:t>
            </a:r>
            <a:endParaRPr lang="cs-CZ" sz="1800" dirty="0"/>
          </a:p>
          <a:p>
            <a:r>
              <a:rPr lang="cs-CZ" sz="1800" dirty="0"/>
              <a:t>Role pohlaví – muži vyhledávají a užívají si více než ženy, ale ženy vykazují mnohem silnější reakce strachu, zhnusení apod.: užívání si média v situaci stereotypizace genderových rolí? Zdroj genderové socializace</a:t>
            </a:r>
          </a:p>
          <a:p>
            <a:r>
              <a:rPr lang="cs-CZ" sz="1800" dirty="0"/>
              <a:t>Role osobnostních charakteristik: lidé s vyšším vyhledáváním vzrušujícího (</a:t>
            </a:r>
            <a:r>
              <a:rPr lang="cs-CZ" sz="1800" dirty="0" err="1"/>
              <a:t>sensation</a:t>
            </a:r>
            <a:r>
              <a:rPr lang="cs-CZ" sz="1800" dirty="0"/>
              <a:t> </a:t>
            </a:r>
            <a:r>
              <a:rPr lang="cs-CZ" sz="1800" dirty="0" err="1"/>
              <a:t>seeking</a:t>
            </a:r>
            <a:r>
              <a:rPr lang="cs-CZ" sz="1800" dirty="0"/>
              <a:t>) a s nižší empatií preferují horory a thrillery. Ale lidé s vyšší empatií si je víc užívají (v pozitivním i negativním smyslu)</a:t>
            </a:r>
          </a:p>
          <a:p>
            <a:r>
              <a:rPr lang="cs-CZ" sz="1800" dirty="0"/>
              <a:t>Negativní účinky strašidelných mediálních obsahů – obecný účinek je poměrně malý a krátkodobý. Zpravidla obsahuje pocity úzkosti a poruchy spánku. Ale případové studie dětí, kdy byl účinek dlouhodobý a setrval do dospělosti. Děti jsou náchylné i na symbolický a nepřímý zdroj strachu (strašidelná atmosféra, hudba,…)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83994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1E0A7-4357-4105-9A47-9805BA74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B96425-452F-4B1E-A89E-225D27B4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Strach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BBD3F6-DBCC-4B92-A8D6-7A5772F7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Jako zdroj či následek pop médií – překvapivě minimum pozornosti vlivu reálných mediálních obsahů. Zájem díky událostem 9/11 a migrační krize – ale časté zaměňování strachu a vzteku (agrese). </a:t>
            </a:r>
          </a:p>
          <a:p>
            <a:r>
              <a:rPr lang="cs-CZ" sz="2000" dirty="0"/>
              <a:t>Jako forma přesvědčování – např. zdravotní kampaně. Pochybný účinek. Relevantní je identifikace osoby jako zamýšleného recipienta zprávy. Jinak mechanismus vytěsňování, popření, převod excitace na jinou emoci (např. smích), „nepochopení“ smyslu (šokující obrázek přehluší význam)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20101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77B815-6254-4D02-905A-3490738B58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C65351-A5D4-4516-81CD-F24DA20C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Zlomyslnost - </a:t>
            </a:r>
            <a:r>
              <a:rPr lang="cs-CZ" i="1" dirty="0" err="1"/>
              <a:t>Schadenfreunde</a:t>
            </a:r>
            <a:endParaRPr lang="en-GB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3323A8-624F-4EDA-9FE6-48410A25B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Role sociálního srovnávání (</a:t>
            </a:r>
            <a:r>
              <a:rPr lang="cs-CZ" dirty="0" err="1"/>
              <a:t>downward</a:t>
            </a:r>
            <a:r>
              <a:rPr lang="cs-CZ" dirty="0"/>
              <a:t> </a:t>
            </a:r>
            <a:r>
              <a:rPr lang="cs-CZ" dirty="0" err="1"/>
              <a:t>comparison</a:t>
            </a:r>
            <a:r>
              <a:rPr lang="cs-CZ" dirty="0"/>
              <a:t>) – že je na tom někdo hůř – typicky např. v různých reality show</a:t>
            </a:r>
          </a:p>
          <a:p>
            <a:r>
              <a:rPr lang="cs-CZ" dirty="0"/>
              <a:t>Může sloužit jako zdroj vylepšení vlastního sebehodnocení a dokonce i jako prostředek relaxace a revitalizace</a:t>
            </a:r>
          </a:p>
          <a:p>
            <a:r>
              <a:rPr lang="cs-CZ" dirty="0"/>
              <a:t>Souvislost s fenoménem víry ve spravedlivý svět – každý dostane co si zaslouží (zpravidla ve formě očerňování obětí že si „za to mohou samy“) – funkce snižování úzkosti (snaha vidět vyšší řád)</a:t>
            </a:r>
          </a:p>
        </p:txBody>
      </p:sp>
    </p:spTree>
    <p:extLst>
      <p:ext uri="{BB962C8B-B14F-4D97-AF65-F5344CB8AC3E}">
        <p14:creationId xmlns:p14="http://schemas.microsoft.com/office/powerpoint/2010/main" val="1138635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9A4577-8D6B-4D11-9C90-F8EE8AFC49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BCADB9-F860-4222-B839-4F9B2C3AC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28E5B9-A8B5-401C-9B95-455704134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Emoce jako motivační faktor výběru a používání médií (</a:t>
            </a:r>
            <a:r>
              <a:rPr lang="cs-CZ" sz="2000" dirty="0" err="1"/>
              <a:t>mood</a:t>
            </a:r>
            <a:r>
              <a:rPr lang="cs-CZ" sz="2000" dirty="0"/>
              <a:t> management, preference emočního matriálu, osobnostní faktory ovlivňující schopnost prožívat emoce)</a:t>
            </a:r>
          </a:p>
          <a:p>
            <a:r>
              <a:rPr lang="cs-CZ" sz="2000" dirty="0"/>
              <a:t>Emoce jako procesující faktor zpracování mediálních obsahů (Limited </a:t>
            </a:r>
            <a:r>
              <a:rPr lang="cs-CZ" sz="2000" dirty="0" err="1"/>
              <a:t>capacity</a:t>
            </a:r>
            <a:r>
              <a:rPr lang="cs-CZ" sz="2000" dirty="0"/>
              <a:t> model – máme omezenou kapacitu kognitivních procesů tj. pozornost, zpracování, uložení, vybavení</a:t>
            </a:r>
            <a:r>
              <a:rPr lang="en-GB" sz="2000" dirty="0"/>
              <a:t> –</a:t>
            </a:r>
            <a:r>
              <a:rPr lang="cs-CZ" sz="2000" dirty="0"/>
              <a:t> emoce organizují přidělování kognitivní kapacity)</a:t>
            </a:r>
          </a:p>
          <a:p>
            <a:r>
              <a:rPr lang="cs-CZ" sz="2000" dirty="0"/>
              <a:t>Emoce jako mediální účinek – konkrétní emoce jako strach, zlost, vzrušení,…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51360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2F0732-D361-439E-B386-D452F15C8C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573106-3706-4AB0-837E-E868E57C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Model zvýšené náchylnosti k mediálním účinkům</a:t>
            </a:r>
            <a:endParaRPr lang="en-GB" dirty="0"/>
          </a:p>
        </p:txBody>
      </p:sp>
      <p:pic>
        <p:nvPicPr>
          <p:cNvPr id="6" name="Picture 2" descr="http://onlinelibrary.wiley.com/store/10.1111/jcom.12024/asset/image_m/jcom12024-fig-0001-m.png?v=1&amp;t=itwmv0no&amp;s=6442444f22b7b1ff580ae1ae40e546bce1242e0c">
            <a:extLst>
              <a:ext uri="{FF2B5EF4-FFF2-40B4-BE49-F238E27FC236}">
                <a16:creationId xmlns:a16="http://schemas.microsoft.com/office/drawing/2014/main" id="{1C18D85B-2742-4134-B618-BE6669FF8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132" y="2105552"/>
            <a:ext cx="9133736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998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463B95-FDAB-43BD-9C30-B588E641E4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D6E05E-4979-475F-ADB9-7F84DD5EB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 v tradičním výzkumu médií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94F6D6B-4512-45AE-AD05-EB22E21AD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Sociologizující diskurz upřednostňoval výzkum „zpráv“ a jejich racionální zpracování. Emoce byly vnímané jako „podřadné téma“ (</a:t>
            </a:r>
            <a:r>
              <a:rPr lang="en-GB" sz="2000" dirty="0"/>
              <a:t>nap</a:t>
            </a:r>
            <a:r>
              <a:rPr lang="cs-CZ" sz="2000" dirty="0"/>
              <a:t>ř. u zpráv - masmédia mají informovat o světě a ne „bavit“ – emoční reakce i realistických zpráv byly ignorovány a jsou částečně stále) nenáležející do oblasti seriózních médií</a:t>
            </a:r>
          </a:p>
          <a:p>
            <a:r>
              <a:rPr lang="cs-CZ" sz="2000" dirty="0"/>
              <a:t>Historicky se akcentovala jen hédonická linka  - média pro zábavu, únik od problémů – viz </a:t>
            </a:r>
            <a:r>
              <a:rPr lang="cs-CZ" sz="2000" i="1" dirty="0" err="1"/>
              <a:t>mood</a:t>
            </a:r>
            <a:r>
              <a:rPr lang="cs-CZ" sz="2000" i="1" dirty="0"/>
              <a:t> management </a:t>
            </a:r>
            <a:r>
              <a:rPr lang="cs-CZ" sz="2000" i="1" dirty="0" err="1"/>
              <a:t>theory</a:t>
            </a:r>
            <a:r>
              <a:rPr lang="cs-CZ" sz="2000" i="1" dirty="0"/>
              <a:t> = </a:t>
            </a:r>
            <a:r>
              <a:rPr lang="cs-CZ" sz="2000" dirty="0"/>
              <a:t>používání médií jako prostředek nastolení příjemného a odstranění nepříjemného</a:t>
            </a:r>
          </a:p>
          <a:p>
            <a:r>
              <a:rPr lang="cs-CZ" sz="2000" dirty="0"/>
              <a:t>Historicky zaměření na děti a jejich reakce – například jejich agrese/zlost/asociálnost, </a:t>
            </a:r>
            <a:r>
              <a:rPr lang="cs-CZ" sz="2000" dirty="0" err="1"/>
              <a:t>strachové</a:t>
            </a:r>
            <a:r>
              <a:rPr lang="cs-CZ" sz="2000" dirty="0"/>
              <a:t> a úzkostné reakce – zkoumáno ale jen jako výsledek použití média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96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0DA4B2-F399-4315-8C76-0B996F681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93DF95-BF08-4776-AA98-DD2C12541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 v tradičním výzkumu médií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45021E-515E-4D5C-8A72-1F7BC5337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Kultivační teorie (George </a:t>
            </a:r>
            <a:r>
              <a:rPr lang="cs-CZ" sz="2000" dirty="0" err="1"/>
              <a:t>Gerbner</a:t>
            </a:r>
            <a:r>
              <a:rPr lang="cs-CZ" sz="2000" dirty="0"/>
              <a:t>) – mediální realita, pokud působí dlouhodobě (</a:t>
            </a:r>
            <a:r>
              <a:rPr lang="cs-CZ" sz="2000" i="1" dirty="0"/>
              <a:t>drip-drip-drip</a:t>
            </a:r>
            <a:r>
              <a:rPr lang="cs-CZ" sz="2000" dirty="0"/>
              <a:t>), se stává důvěryhodnou a skutečnou (lidé začnou pokládat mediální realitu za skutečnou a další fázi se podle toho mohou začít i chovat). Teorie je postavená na kognitivním zpracování (interpretaci reality, postojích, důvěře,…)</a:t>
            </a:r>
          </a:p>
          <a:p>
            <a:r>
              <a:rPr lang="cs-CZ" sz="2000" dirty="0"/>
              <a:t>Teorie sociálního učení (Albert Bandura) – pozorováním jiných (např. mediálních figur), jejich chování a jak je odměňováno/trestáno nás učí naše vlastní chování –hodnotíme a zvažujeme s kým se identifikujeme apod.</a:t>
            </a:r>
          </a:p>
          <a:p>
            <a:r>
              <a:rPr lang="cs-CZ" sz="2000" dirty="0"/>
              <a:t>Obě teorie ale mají hypoteticky emoční složku, které ale nebyla věnována pozornost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7868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D63495-FF7A-4A20-8224-949DC39273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B9F1C0-27FC-4893-BFDD-B9E4ACAAD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Emoce, afekt, nálada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FBEA2BC-DB25-496B-A375-EBD7C6F0F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Emoce – relativně krátké, na objekt zaměřené stavy, které se projevují komplexně na více úrovních  - fyziologicky, behaviorálně, psychologicky, dají s vztáhnout na objekt či událost, obsahují hodnocení situace – určují význam (nejen příjemné/nepříjemné, ale zejména významné/nevýznamné) a mají návaznost na motivaci (hybná funkce)</a:t>
            </a:r>
          </a:p>
          <a:p>
            <a:r>
              <a:rPr lang="cs-CZ" sz="1800" dirty="0"/>
              <a:t>Afekt – aktivace/relaxace, příjemný/nepříjemný, pozitivní/negativní. Oproti emocím není zaměření na konkrétní objekt a není jasná časová omezenost. Někdy ve významu silná bouřlivá emoce</a:t>
            </a:r>
          </a:p>
          <a:p>
            <a:r>
              <a:rPr lang="cs-CZ" sz="1800" dirty="0"/>
              <a:t>Nálada - déletrvající afektivní stav</a:t>
            </a:r>
          </a:p>
          <a:p>
            <a:endParaRPr lang="cs-CZ" sz="1800" dirty="0"/>
          </a:p>
          <a:p>
            <a:r>
              <a:rPr lang="cs-CZ" sz="1800" dirty="0"/>
              <a:t>V mediálním výzkumu se tyto pojmy překrývají, tradičně se ale zaměřoval spíše na afekty a nálady než na konkrétní emoce vyvolané konkrétními mediálními obsahy. Např. komplex hédonických a eudaimonických přístupů je spíše o náladě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903724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0D110C-F7E7-4A5D-8EED-AA7D6C4478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C99DA5-E34E-4EB7-9FC0-2A4194596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B292C3-E68A-450B-8FCF-5843CDFC7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Není dichotomie emoce vs kognice</a:t>
            </a:r>
          </a:p>
          <a:p>
            <a:r>
              <a:rPr lang="cs-CZ" sz="1800" dirty="0"/>
              <a:t>Emoce jsou ohodnocením situace tj. jak ji máme vnímat, jak je důležitá, zda si ji máme pamatovat (</a:t>
            </a:r>
            <a:r>
              <a:rPr lang="cs-CZ" sz="1800" i="1" dirty="0" err="1"/>
              <a:t>appraisal</a:t>
            </a:r>
            <a:r>
              <a:rPr lang="cs-CZ" sz="1800" i="1" dirty="0"/>
              <a:t> </a:t>
            </a:r>
            <a:r>
              <a:rPr lang="cs-CZ" sz="1800" i="1" dirty="0" err="1"/>
              <a:t>theory</a:t>
            </a:r>
            <a:r>
              <a:rPr lang="cs-CZ" sz="1800" dirty="0"/>
              <a:t>) – vznikají z ohodnocení situace a hodnocení přenášejí na následnou interpretaci situace</a:t>
            </a:r>
          </a:p>
          <a:p>
            <a:r>
              <a:rPr lang="cs-CZ" sz="1800" dirty="0"/>
              <a:t>Emoce jsou zásadní pro organizaci kognice - </a:t>
            </a:r>
            <a:r>
              <a:rPr lang="cs-CZ" sz="1800" i="1" dirty="0"/>
              <a:t>limited </a:t>
            </a:r>
            <a:r>
              <a:rPr lang="cs-CZ" sz="1800" i="1" dirty="0" err="1"/>
              <a:t>capacity</a:t>
            </a:r>
            <a:r>
              <a:rPr lang="cs-CZ" sz="1800" i="1" dirty="0"/>
              <a:t> model - </a:t>
            </a:r>
            <a:r>
              <a:rPr lang="cs-CZ" sz="1800" dirty="0"/>
              <a:t> máme omezenou kapacitu kognitivních procesů tj. pozornost, zpracování, uložení, vybavení</a:t>
            </a:r>
            <a:r>
              <a:rPr lang="en-GB" sz="1800" dirty="0"/>
              <a:t> </a:t>
            </a:r>
            <a:endParaRPr lang="cs-CZ" sz="1800" dirty="0"/>
          </a:p>
          <a:p>
            <a:r>
              <a:rPr lang="cs-CZ" sz="1800" dirty="0"/>
              <a:t>Emoce čteme z ostatních (role zrcadlových neuronů) a preferujeme je – působí na nás i když nejsou naše (tj. jsou nakažlivé), nejsou lidské, jsou symbolické či jsou dokonce u neživých a vytvořených věcí a i když to to víme (například roboti, počítačové programy, avataři,…)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29511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048AD6-A929-406D-B119-FA180C9C39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04F828-9AB5-4DE0-B56C-A499ACE9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 jako organizátor kognice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DB0D9E-8A15-447B-8F75-280669A0C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Směřují pozornost – tendence vnímat emoce jako to podstatné. Kladné emoce rozšiřují ale zpovrchňují pozornost, negativní emoce naopak zužují. </a:t>
            </a:r>
          </a:p>
          <a:p>
            <a:r>
              <a:rPr lang="cs-CZ" sz="1800" dirty="0"/>
              <a:t>Zásadně ovlivňují paměť (paměť jako součást emočního systému). Např: pokud má zpráva emoční ladění, snadněji a déle se uchová v paměti. Pokud ale zpráva následuje po nesouvisející emoční situaci, zapamatování je horší. Emočně laděná zpráva zvyšuje pravděpodobnost špatného vybavení (</a:t>
            </a:r>
            <a:r>
              <a:rPr lang="cs-CZ" sz="1800" dirty="0" err="1"/>
              <a:t>recall</a:t>
            </a:r>
            <a:r>
              <a:rPr lang="cs-CZ" sz="1800" dirty="0"/>
              <a:t> </a:t>
            </a:r>
            <a:r>
              <a:rPr lang="cs-CZ" sz="1800" dirty="0" err="1"/>
              <a:t>bias</a:t>
            </a:r>
            <a:r>
              <a:rPr lang="cs-CZ" sz="1800" dirty="0"/>
              <a:t> – zapamatovala se ta emoce, ne související informace). Silný efekt strachu a vzteku (proto jsou primárním nástrojem trollů a šíření </a:t>
            </a:r>
            <a:r>
              <a:rPr lang="cs-CZ" sz="1800" dirty="0" err="1"/>
              <a:t>fakenews</a:t>
            </a:r>
            <a:r>
              <a:rPr lang="cs-CZ" sz="1800" dirty="0"/>
              <a:t>).</a:t>
            </a:r>
          </a:p>
          <a:p>
            <a:r>
              <a:rPr lang="cs-CZ" sz="1800" dirty="0"/>
              <a:t>Čím emotivnější jsou lidé během konzumace médií tím více jsou </a:t>
            </a:r>
            <a:r>
              <a:rPr lang="cs-CZ" sz="1800" dirty="0" err="1"/>
              <a:t>mediované</a:t>
            </a:r>
            <a:r>
              <a:rPr lang="cs-CZ" sz="1800" dirty="0"/>
              <a:t> zprávy důvěryhodnější –    </a:t>
            </a:r>
            <a:r>
              <a:rPr lang="cs-CZ" sz="1800" i="1" dirty="0"/>
              <a:t>I </a:t>
            </a:r>
            <a:r>
              <a:rPr lang="cs-CZ" sz="1800" i="1" dirty="0" err="1"/>
              <a:t>feel</a:t>
            </a:r>
            <a:r>
              <a:rPr lang="cs-CZ" sz="1800" i="1" dirty="0"/>
              <a:t> </a:t>
            </a:r>
            <a:r>
              <a:rPr lang="cs-CZ" sz="1800" i="1" dirty="0" err="1"/>
              <a:t>it</a:t>
            </a:r>
            <a:r>
              <a:rPr lang="cs-CZ" sz="1800" i="1" dirty="0"/>
              <a:t>, </a:t>
            </a:r>
            <a:r>
              <a:rPr lang="cs-CZ" sz="1800" i="1" dirty="0" err="1"/>
              <a:t>must</a:t>
            </a:r>
            <a:r>
              <a:rPr lang="cs-CZ" sz="1800" i="1" dirty="0"/>
              <a:t>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real</a:t>
            </a:r>
            <a:r>
              <a:rPr lang="cs-CZ" sz="1800" i="1" dirty="0"/>
              <a:t>. </a:t>
            </a:r>
            <a:r>
              <a:rPr lang="cs-CZ" sz="1800" dirty="0"/>
              <a:t>Poukazují na něco zásadního. Např. </a:t>
            </a:r>
            <a:r>
              <a:rPr lang="cs-CZ" sz="1800" dirty="0" err="1"/>
              <a:t>fMRI</a:t>
            </a:r>
            <a:r>
              <a:rPr lang="cs-CZ" sz="1800" dirty="0"/>
              <a:t> výzkumy poukázaly na jednotu procesování emočních zpráv ať byly skutečné nebo vědomě lživé a neskutečné – a to zejména pokud byly tzv. nižší a negativní emoce (strach, nebezpečí, zlost), procesovány částečně nevědomě (role amygdaly)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965688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497FAD-4308-44CF-BE97-79E3FB74A01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00" y="1691487"/>
            <a:ext cx="5218413" cy="3896711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U zpráv je minimálně stejně důležité emoční ladění jako obsah zprávy samotný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Bulvarizace, role ilustračních záběrů a obrázků – mediální obsahy stál více závisejí na vizualizace, která je primárně emotivní. Je možná cesta zpět?</a:t>
            </a:r>
            <a:endParaRPr lang="en-GB" sz="20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22D4FC-C910-45E4-AE87-0AAD5138E2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pic>
        <p:nvPicPr>
          <p:cNvPr id="7" name="Obrázek 6" descr="Obsah obrázku text, osoba, pózování, noviny&#10;&#10;Popis byl vytvořen automaticky">
            <a:extLst>
              <a:ext uri="{FF2B5EF4-FFF2-40B4-BE49-F238E27FC236}">
                <a16:creationId xmlns:a16="http://schemas.microsoft.com/office/drawing/2014/main" id="{758316EC-623A-411C-843C-4086B825F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365" y="967665"/>
            <a:ext cx="6232486" cy="53443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5891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FDBA8-1D19-4AB3-A942-51CED01428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C64068-3398-4F2A-83E4-26C00792C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transféru</a:t>
            </a:r>
            <a:r>
              <a:rPr lang="cs-CZ" dirty="0"/>
              <a:t> excitace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9C879B-19B5-401E-9DF1-1A8EC71A2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/>
              <a:t>Dolf</a:t>
            </a:r>
            <a:r>
              <a:rPr lang="cs-CZ" sz="1800" dirty="0"/>
              <a:t> </a:t>
            </a:r>
            <a:r>
              <a:rPr lang="cs-CZ" sz="1800" dirty="0" err="1"/>
              <a:t>Zillmann</a:t>
            </a:r>
            <a:endParaRPr lang="cs-CZ" sz="1800" dirty="0"/>
          </a:p>
          <a:p>
            <a:r>
              <a:rPr lang="cs-CZ" sz="1800" dirty="0"/>
              <a:t>Fyziologické reakce (zejména skrze sympatikus – autonomní nervová soustava, např. zrychlení srdečního tepu, mediátory adrenalin a noradrenalin)</a:t>
            </a:r>
          </a:p>
          <a:p>
            <a:r>
              <a:rPr lang="cs-CZ" sz="1800" dirty="0"/>
              <a:t>Vzrušení produkuje fyziologickou excitaci, která trvá po nějakou dobu, i po ukončení vlivu původního zdroje</a:t>
            </a:r>
          </a:p>
          <a:p>
            <a:r>
              <a:rPr lang="cs-CZ" sz="1800" dirty="0"/>
              <a:t>Toto vzrušení se přenáší a zintenzivňuje emoční procesy, které přicházejí později</a:t>
            </a:r>
          </a:p>
          <a:p>
            <a:r>
              <a:rPr lang="cs-CZ" sz="1800" dirty="0"/>
              <a:t>Fyziologická excitace je sama neutrální, valenci ji dává až následná emoce / </a:t>
            </a:r>
            <a:r>
              <a:rPr lang="cs-CZ" sz="1800" dirty="0" err="1"/>
              <a:t>transfér</a:t>
            </a:r>
            <a:r>
              <a:rPr lang="cs-CZ" sz="1800" dirty="0"/>
              <a:t> excitace může být paradoxní oproti původnímu zdroji</a:t>
            </a:r>
          </a:p>
          <a:p>
            <a:endParaRPr lang="cs-CZ" sz="2000" dirty="0"/>
          </a:p>
          <a:p>
            <a:pPr marL="7200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4018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9EE8E6-DB32-4760-BFCB-2F129E250E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A33C37-B945-4FC6-A038-89CA4669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transféru</a:t>
            </a:r>
            <a:r>
              <a:rPr lang="cs-CZ" dirty="0"/>
              <a:t> excitace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5B0B08-C318-481D-8669-AB2DF630D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Implikace – např. paradoxní motivy a efekty sledování thrillerů a hororů (např. u adolescentů); nový náhled na agresi jako mediální účinek (např. ekologická validita experimentálních studií), role dramatizace děje v následné katarzi,…</a:t>
            </a:r>
          </a:p>
          <a:p>
            <a:r>
              <a:rPr lang="cs-CZ" sz="2000" dirty="0"/>
              <a:t>Alternativní vysvětlení – excitace a základní afekty se procesují v limbickém systému (amygdala, hippocampus, hypothalamus) a může docházet k jejich překrývání (např. zlost a sexuální vzrušení) – zvláště, pokud máme opakovanou zkušenost jejich překryvu.</a:t>
            </a:r>
          </a:p>
          <a:p>
            <a:r>
              <a:rPr lang="cs-CZ" sz="2000" dirty="0"/>
              <a:t>Máme rádi silné emoce, i když jsou negativní – prožitek emocí jako hédonismus sám o sobě.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7773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EN.potx" id="{28E4EEE2-27E9-4A4B-9855-F0DB06A129FD}" vid="{9255ADBD-7AC4-4DD1-B712-D5745AAFBEF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7" ma:contentTypeDescription="Vytvoří nový dokument" ma:contentTypeScope="" ma:versionID="4756a69e07430529814893565aa66baf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b1a463adcedc5f4d8cd6d725ed00e132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1D1633-4654-4EF0-A28A-0CAC5A4757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A12308-304D-4B84-9330-203512934B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4C1B07-8B2E-43B5-88FF-592AEE089C0D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17fa241-dc0d-4a19-bd23-9d6e79d0e5e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Prezentace-FSS-EN</Template>
  <TotalTime>7003</TotalTime>
  <Words>1325</Words>
  <Application>Microsoft Office PowerPoint</Application>
  <PresentationFormat>Širokoúhlá obrazovka</PresentationFormat>
  <Paragraphs>69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Presentation_MU_EN</vt:lpstr>
      <vt:lpstr>Emoce</vt:lpstr>
      <vt:lpstr>Emoce v tradičním výzkumu médií</vt:lpstr>
      <vt:lpstr>Emoce v tradičním výzkumu médií</vt:lpstr>
      <vt:lpstr>Emoce, afekt, nálada</vt:lpstr>
      <vt:lpstr>Emoce</vt:lpstr>
      <vt:lpstr>Emoce jako organizátor kognice</vt:lpstr>
      <vt:lpstr>Prezentace aplikace PowerPoint</vt:lpstr>
      <vt:lpstr>Teorie transféru excitace</vt:lpstr>
      <vt:lpstr>Teorie transféru excitace</vt:lpstr>
      <vt:lpstr>Proč se rádi bojíme?  Martin, G. N. (2019). (Why) do you like scary movies? A review of the empirical research on psychological responses to horror films. Frontiers in psychology, 10, 2298. </vt:lpstr>
      <vt:lpstr>Strach</vt:lpstr>
      <vt:lpstr>Zlomyslnost - Schadenfreunde</vt:lpstr>
      <vt:lpstr>Shrnutí</vt:lpstr>
      <vt:lpstr>Model zvýšené náchylnosti k mediálním účinkům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Lukas Blinka</cp:lastModifiedBy>
  <cp:revision>341</cp:revision>
  <cp:lastPrinted>2019-11-20T13:22:53Z</cp:lastPrinted>
  <dcterms:created xsi:type="dcterms:W3CDTF">2019-04-11T21:46:02Z</dcterms:created>
  <dcterms:modified xsi:type="dcterms:W3CDTF">2021-03-25T08:32:21Z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