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9" r:id="rId6"/>
    <p:sldId id="367" r:id="rId7"/>
    <p:sldId id="368" r:id="rId8"/>
    <p:sldId id="371" r:id="rId9"/>
    <p:sldId id="369" r:id="rId10"/>
    <p:sldId id="370" r:id="rId11"/>
    <p:sldId id="384" r:id="rId12"/>
    <p:sldId id="379" r:id="rId13"/>
    <p:sldId id="380" r:id="rId14"/>
    <p:sldId id="381" r:id="rId15"/>
    <p:sldId id="382" r:id="rId16"/>
    <p:sldId id="383" r:id="rId17"/>
    <p:sldId id="385" r:id="rId18"/>
    <p:sldId id="372" r:id="rId19"/>
    <p:sldId id="401" r:id="rId20"/>
    <p:sldId id="374" r:id="rId21"/>
    <p:sldId id="373" r:id="rId22"/>
    <p:sldId id="375" r:id="rId23"/>
    <p:sldId id="376" r:id="rId24"/>
    <p:sldId id="378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Motivace a média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3F9DF5-6F9E-4107-8DCF-DAD72D728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91DF45-8B48-4861-B2A6-910FBABC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35E940-6CB8-4F43-9F7D-7103B508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7916"/>
            <a:ext cx="9995348" cy="4445998"/>
          </a:xfrm>
        </p:spPr>
        <p:txBody>
          <a:bodyPr/>
          <a:lstStyle/>
          <a:p>
            <a:r>
              <a:rPr lang="cs-CZ" sz="1800" dirty="0"/>
              <a:t>Henry S. Murray: primární potřeby (biologické, tj. jíst, pít, dýchat, sex, vyhýbání se bolesti a nepříjemnému); sekundární potřeby (tj. úspěch, moc a dominance, sounáležitost, intimita/hravost) </a:t>
            </a:r>
          </a:p>
          <a:p>
            <a:r>
              <a:rPr lang="en-GB" sz="1800" dirty="0"/>
              <a:t>David McClelland</a:t>
            </a:r>
            <a:r>
              <a:rPr lang="cs-CZ" sz="1800" dirty="0"/>
              <a:t>: potřeba úspěchu, potřeba afiliace, potřeba moci</a:t>
            </a:r>
          </a:p>
          <a:p>
            <a:r>
              <a:rPr lang="cs-CZ" sz="1800" dirty="0"/>
              <a:t>Ne vždy jsme si vědomi proč se chováme jak se chováme</a:t>
            </a:r>
          </a:p>
          <a:p>
            <a:r>
              <a:rPr lang="cs-CZ" sz="1800" dirty="0"/>
              <a:t>za jedinečnou osobností každého člověka je různá kombinace sekundárních potřeb. Stálá struktura motivace (=osobnost) tendence jedince odpovídat na podměty v určitých (relativně stabilních) vzorcích</a:t>
            </a:r>
          </a:p>
          <a:p>
            <a:r>
              <a:rPr lang="cs-CZ" sz="1800" dirty="0"/>
              <a:t>Uvědomované (explicitní) motivy jsou v čase proměnlivé, jsou nepřesné a mají malou prediktivní hodnotu</a:t>
            </a:r>
          </a:p>
          <a:p>
            <a:r>
              <a:rPr lang="cs-CZ" sz="1800" dirty="0"/>
              <a:t>Implicitní motivy je ale obtížné zkoumat, ve výzkumu médií taková tradice téměř neexistovala, situace se mění se vstupem behaviorálních dat z digitálních médií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45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10FD7E-C0FE-4814-8C8D-32000B7A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Picture 2" descr="http://files.umwblogs.org/blogs.dir/4603/files/2010/10/tatpic21.jpg">
            <a:extLst>
              <a:ext uri="{FF2B5EF4-FFF2-40B4-BE49-F238E27FC236}">
                <a16:creationId xmlns:a16="http://schemas.microsoft.com/office/drawing/2014/main" id="{BA3709FA-B7CA-4E0B-828C-621AFBA4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3829" cy="26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ta:image/jpeg;base64,/9j/4AAQSkZJRgABAQAAAQABAAD/2wCEAAoHCBYWFRgWFhYYGBgaGhwcGhwcHBohIRocHCEcIRkhHB4cIS4nHCUrIR0aJjgmKy8xNTU1ISQ7QDs0Py40NTEBDAwMEA8QGBERGDQhGCExMTQ0NDQ0NDE0NDExNDQ0NDQ0NDQ0NDQ0NDQ0NDE0NDQ0NDQ/ND8/NDQ/MT80Pz80NP/AABEIAOEA4AMBIgACEQEDEQH/xAAcAAABBQEBAQAAAAAAAAAAAAAGAAMEBQcCAQj/xABDEAACAQIDBAcFBQYFBAMBAAABAhEAAwQhMQUSQVEGImFxgZHwEzKhscFCUnLR4QcjM2KS8RQVU1TSJDSTwmOishb/xAAXAQEBAQEAAAAAAAAAAAAAAAAAAQID/8QAGhEBAQEBAQEBAAAAAAAAAAAAAAERMSFBAv/aAAwDAQACEQMRAD8A2SlSofu3sRvsFDbu8wGmk5a9lcVEFKqlFvEZvB5V2Euf6h8hTRZ0qrbZbe3d9iQATp9aGukvSpcOxtKXe4BJggKnEbxjMxwHnQG9KsewvSTGXbhVb7gGTA3chw4VxielGKRihxDsRkSpXXyg1cGyUqEujG1TftIWxAa5ALqIDL3g+UgRU5ukNlG3WuEkGDkSAeIJGWU1Bf0qiJf3gGUyCJBGetJrh5/SmiXSqCbx5mqzbuNdbLsrFWCMQRwIE8e6mghpVnOF6QX2WfaMchyynOolzpDiPauPbtuiI01gdnfVGo0qzO50kvgfxG4waM9g4pnw9t2YsWWSTx8qUXNKo++edIOedTRIpUxvHn9aRc86aH6VR2uEc65W4edNEqlUU3TzoS6ZbVvWivs7jJImBHbQG1KqXZeNZ7KMWJJUEnmeNXVQKoN94J7zU6qe9JZhlEn5k86B0XPXdXavnwqInP121E2ttFcPae6+cDIZHeY+6NOdBE6WdJlwy7ibrX2GQOe4p+0foOPdWcXS8O9zrPczknMkmSTy7sqkbMsnE3nu3TP2mjiSYAHIDTuFRdt3VLgINBw8da3IIy3N0QNTEn8uVWWytks67ziF4Hv1+FQsM6A+5vniWJA5ZD6zRJszb9rQ291gpA3DKtGgO9p50FZtECzcD2CU3RBIyk/a76kbMvI6qhgEtG8TkARJP0qv2heLk9XdOUxpzqDvkAjPhPbPoUBzhtsXMEd1137ZJiDpmZz+lF+zNqW76B0aRoRxU8QRwNY/dxj+yVN87szB0mi/oG9sXb4RwAypuoTnInegnWD86lgOSc/Qqr22ha245o//AOTVk4nP9aq9rOdxu4+QBrIBMFc6inWUXwMZ1C2i/wC8POFnyNO7Oc7i5/Z+XKaZ2g49pnl1R/7edbDaMSIzPn8K1Poi04S1+GKyrf8AWtah0Ob/AKS33VKL2aW9XJqp2tt+xh1JdwWGiLBYnlHDxrIuprwms9P7QnLbqYaSclBcyTw0WKY2j0nx4Xf3bKCc1XrHxz+VXKNGLetNa5Da/X9KA9jdPw7BMSgSct9T1Qf5lOYHaCaOxzBHZHKpg6oL/aCOqhyz3h686M49fPOhbpxbm3bPAMZ7opOix6PGcPa7LYonGlDOwEK4dBoQsf3FE1B7VRiV6x7z86t6zjpBtUq7hgW/eMoExABIGlUFsT+k1nX7QdpF7y2FMpbALdrtz7lj+o0Q7N2kyBS67qOwCnKBOmfo1nGPctduFveNxz5sasgm7Kx/sw0CS/Cq29LOZkSZz7akYe5ulY5yYj0K8xuVwz2fACK0JhsIW3A+6BAAjXx0HiaiX7BRoBnz+tXezuiV26m+xCE5gak8eBEVF2pc3XZHUhx8T3esqgi4nEBhIBBj9OFcbOwr3rgRftTnyA1pprJOcQOfIcKNehuySJuEaiB3HWO8/IUvgHb+wLqhlIMAyrcCO3kapbVx0cMhIdTIPIg/pW1NbAiQPWlZZ0pwm5iXIyUtOXMxNJdGp7OxQu2kuCOuit4xn8ZqLtb3G7j28Krug1tlwab09ZmZexZgfInxqy2t/Dbub4g8qz9GdYJCEQg1DxxO+Pwx5T51LwL9UeOWR41H2k/XXOddK0Iu/rWo9BnnCp3t86yxznWndAnnDD8Tc+ZqXgc6c7VaxhjuNuvcYIpnMAyWI7YETwkVnGOw1sAfvZKqJUCeAyHbrrV1+0naqXLiWkbeNvfLkHIM271ZGpAGfKe+hCzcgzy/tVk8DzsRnBEyRwn0aadyxliSdKm4a6HT2bAbwM23nnqhJ4Hh21E79aoaate6DYo3MIm9PVlJmZCnLuyyrJbtsTr3nWtE/ZrjENp7IPXVi+6RqpjMc8zBqfrgN6qOkKBkUtopJPcBP0q4of6Xvu4Z+2F0PEx+dYgf2Je37KMBAaTz40TjShXo5bIsIG13Z88xRVQe0E3cOfb3g6Jus5KyZkSSZHDWjahzFWybjzmJPzqit2ns72yKgKhQUaIgAAaZVmu3MPuYl0IAO8CQDIzAOXnWvoANO/X86A+nOwHW42JQF0YS8aoRAmORABnvqygZwihjB4DsrraFhlIaDGQ7jwE91Q0u9afWdH+ztmG5hgHUFXAPwyPYRVoI9iYlbttXWYIE9/EGo23ujaYko+SuhGf3xMlW/Oqzo5Zu4Vzbcb1ps1cfZP8ANx8aL0eRln4T2VngocP0ctBd1knOYzgchI1FXdu1AAWABlGWQFO7nb5ZaV4QAJaFHM5dpzoOFTt9cazjpzZUMHA6znMn+UR3CjG50swoYorliNSqll7c+NC/SdPa2N9MwG3gR92Y07s6sBF0V2ml3DooID20VWXlAga8wAcqsNoIShA+vLsoI6Cj/qWjT2RnXMgrR1i3hDnw51L0Zbg43T3nnzpraSZrPI5VIwTxvg8HYfGm9qiN3tJzrQgbwOXyq9w20bqYVLNliHuuyZHOM5jlqM6H2YfWi3oLs0M7X3GnVtgjgdWjtiJ76UWmx+iNpEAdQ7/aLadw7KnY/oxZe3uIioRmpUDXtjWavIinEHP5VnRjG1tlvYcqwIHqM6Zt3lkb43gNYMGPHWtkx+BS6u66gj86zfpP0bGHBdWO5IgH5VqUUeNKb3UBC5ROp5ns/SpfRjaQw2IS84JQ7yGOR1PbBgxUI2UABkuYmACqieBY5+XnTeNusxG8FAUboVdAB8ySdeNUbjgNo276b9pw68xwOsEHMHTI1B23hhct7h0LCe6Z40FfswxMXrtufeQMB+AgfJ6N9t4gW7TOdFz88h9KxmUO4JsssoogGlC+xbwe0GXQ5+YB+tE66Cg6qgb3nkxDNme+r+gfbGDv/wCJ37TgJMXEk9YST3TFBcYfUkmczHdVd0gx4w9h3Klw0IFmBLZcshxqbZQZHjyOR5muNp4Rb1p0bQjXWDwOXKoMasgBwTpMEUfYDpGmGwwDLvEdVEEZ88+AE/GgbaNlkco4hkbdbvBqdatMUa4BMLlx3STxHKt0FGG6cGethjBP2GPHTUVMw3TNN6DZdEMZkT8tM6EtjqhhnDOVMFBEMDxksN2INNY6yQ0IN3eaFSd49mdMgPsZ0k6vUYFzoToOZ7YoPuW0clna7fbViDlPecgOwdkUWt0fQ4XcWFbc9+JMxnnymhptj3rXvLvL9+2eP8yjOpB1ZtNZRbqoio2iFiXIOuRGcD61YWcQl23cTMLuCeQmcvME03gcC7Hrhws8RmR45+debd3LVlkRQpc5xHjmPWdUcdALJ9o7cljvJIj5GjLaKyjdx5VT9DcC9vDzcUoztMGJ3RksjhxNTNrYoKjAaxWb0Zsp678t9vKTXW0mlUHb3cKj2Dm5y94617jLkx8O6K2PMNbz32VmRTDkAkDI6kad/KtDwmJX2Vq6hU7luDuDJreQcAc0IBjXIjjTWzdhK+AWyZUsu8xGpc55xqBlkeAqNs3Yr4d1dVzBIuAMYuBspCkdUjkPyrOgrW+G0z4+BiKcVxVS6+zgDSMu4VIw2PDEAZzyNZFhPrXSqDpbaV8M6nlI7DqDVyT4VVdIDNpswO81YMmxFwgQMu7iKaQwcwPGnMZEkDh9Kl4TF2tL1nfygMjlCT/NqCdM8vGtjx9rOAothbUEENb3lYnjLzJ5xPKi+x0hOJ2fdS403re7JgdZd8brcuw/rQNibisxKJuL9lZLQNNTmf1rmzcIYQc9D3HhHKmDXOhtxThlC8IB7wBy7qMxpWHJirloMLbsgOoU8fGtuw5lV/CPkKxYHaF8Xf8A3j5MQGIJ3TAz5iiiqHEjdZyB9o+Mn86BlkDCfLPyrtXBO6YmJjSQPQpoJuiGefLvMRTVhCpJZy/BZAG6OIy101qAQ6f7HYv7dFkbgDxJIIGRy4Rl4VSdGMduvuk66cu41p1tJMkk5Rn2mgTptZtJiVFtQjMm+5HEyd3LQHL41qX4Lg7NS6SwAQnM7sgzPHh8KYu7Mt2TvmS0EAkzrpFQthbY3B1z2yPGBUq1euXb3tQJt2wW3fvsAYA7eNAZYQ/ugDwEa8qrC7L7ytA+1w5/KqnAdLl6yuhQQSJMzzGnfUG3tu7dugSFtlx1cpI4yddKYC841SkgjTnOtAO1MV7S8SNN4KBlAzzmibaeE3h1HKccs5oWvWtxlk/bE5ciJpBpV5t0SeH0oS2rdLSeZ/vVziMat23v22DKePbyYcD2VR4fDveO6gM8J+vZSAJa4Vd106x48iadwdv2lxEM9ZgNBxNaDgugFsFmvXHdiSYWFAkzqQST5U8vQuxadbqNclCCFLKQToOE1dgt8I+6oEU/ciJPCotjFWy5tb6i4BO4cmjgQDqO0VSYjpG+89u6gtgDJw28DGoBjInKBWQ/tvCPfXdQ7oA0zG92EwY4cDQjhcPb3jbvoFvJmBvQLg4bjyIPfrWi4X3AeJAPnQx0s6P+0BuIxXiUGhPMDgc6so4TaSIitavu8wBbfrCeRYjeXvLEdhqPi8c963Jyynd4gjge7POo2y8A9sozurLEiRDCBofzzqLtTGrbV933nkCIynXu1qgVuNma4Fd3Fg5iDXG9NUehvXdVls3Bll9odA26B25EmeQmo+E2ZdfRCF1LMCFA4mTr3Cu0xbqoRQIHOTmZ5UFn/h8zKnjxP51t+GHUX8I+Qr59fGuPu8dAT9a+gcL7ifhX5Cs0P0M7Tuw5UNGZJg55nL60TUA7Uuk3rknR2HkYHwqCS9zn+pqWgnTL18KpPaNK6H5j8/hVmuLQGMyeOUaeNBNQehlWVdJsSz4m5czIFwop/BC5eU+NaZZxW+0AGOOegqh6T7HQYQuoAKuHMDixIbzmfCrAM7LRXdZ0J1Pbl86IX2umHhN1gM5InKdc+NB+FJRhwBgg/GiTfXEKSRuuIDDgaohY5EZt+0rMhkEEERMaE693CucPcCGWUZaDe08FmnMVuoCGsEnmTlx/LSoVn2rsAgAkwAqz4ZgxQO47E3Ljq3ugCVAOcU+kuHLZC2rNnP3SBn3kVe4bYq4e0124d544mc84oVx+PCjcGrkFzyX7Iz5nPyoJfR/FMj7o91zBnQzO75H61peyMEltAVgls2bnPLkKy/BkIwcCULCcvdI49xk5VpOwMUrJCmRqO4/rUouhUfGDq+I+dPz61qPjbRdCEIDDNeAkcD31kCO0MKly46l/Z4hDvW30lOABy3hlEV5h8WrXPZYoKH95HHu3I1HeD+mlTsbbs4hSl8bjpnqFdTzVhqDnnmDVbhtl4dJCqHJIO8/WiMxGUDw7K0CG7jEAmRH5VQY/arv1ba+Pypz/AAzMCs9WfXdXQtKikkwAJJn86gpxbZVZ3bTUk5Cde41TNs97/XV13ZykyABM6cdBGVR+kW2faMUQwgOZH2j+X1qjIHGtyC52njpR7ZKOxYEFNEUZRvESdB6yqkR2VgymGBkHtFevTuCtb7qucTn+EZn4UGlYC8LqWS5kukkaCYBPz0qsubAshiNyIniYPLQ11adleyOTlAMoAKIIHdFTMe+6m8dUaI7Dl3axWRVrsm2p9xCO1Z4cj21rlgdRfwj5VkX+ODdYSJ4f37a12x7i/hHyqUO1nm2Wi+8ZHfbPxNaHWZdJb0XnH87ceEmqOXuaZxHbT+DZndo+0TGfn4DnVZYCg9YiZ4TPZRXgMKEEx1iM+wDgPhQO4a2EEa8yeJ0pY/CG5YuoMyytu6agdX4xTgHr+9ONikR0QsA9wHdBBkwJbTw+FQZXg7gBKXAQMx2qdK6vo9nrKd5PsuucdhHKiTpTs1kc3VWUaS0Z7hznTgdZ51T4SwD7rkE6jh5cfGtCbs/pDbcBboHfqPA8Ksk25h0JKLJ0kTy8qE8dssyWQCZzAIFVzSuq+dMBDtPpE1wgMIUaIDr3mMhQviZZyx4nTl40+jgTnUZznVBdsRSgDMN5HGsZCR1gw5fnV7sXEW7N4blxTbeQU3hKMdCs6jKKHejWK6gUz1THrwirXaWy0aLidRpBMaEgyPGoNBJrpCePzqvt4rftI4y3lBidMs58amI3VnhE/CsAQ6YJvWxcXJlfJhqAZkHmNKotk49w6gkbpMHqjUjLhRNtMA4c9oBA7SR9aD3sOrkAkEHT9OdagvMRtJtFMHwy+HdVLtq+wQlmmdJ+dO3r24CWA3vhM8e2qB2uYm4ttBvOxgchwJPICrAQfs72Grs+IuKGVZRARIZiOuYORhTHieVTtudAFaXwzbrFp3HPVg8FIEiO2aMNl4BbFlLSaIsTzJzY95JJqYB600rOjKsZ0EuW7JuvcQ7olkQHJZz6xjTXThTezcMiI7RmUAnU9bLI/lyrVrwzg6D3vDhVLtbZlvdUhFUEid0RmMxl4GrooHt9QETK3Jy7Mj8qnY3Dhgyk5ONO3Ua9tMq0LpqT5Fj9Km3nyU9k+WVAH4VZneUggGRHHl8q2mx7i/hHyrO79xYLCAeOWvhWi2PdX8I+VShysJ6V33OLxEsYW64GcZbxit2rA+l//eYgf/K/zNWB3olba7iFJZiqdcyScx7vHnn4VqCDn2dlCXQvZzW0O8oG9BORnunszosBHr120o9LZj+9eOu8ZORiARqI0ikSJA9ZCn0UEePfpWRHweODM1t4FxPeEajg69h+GlDXSTZXspvIp3D76jPdP3hyHrjRDj8EXh7cC8nuEyA0/ZbsOnZT+BxK3rYaMjIZW1Vp3WRu0GRVGY3NokmVWPqKl4LFWmaLiJmImB8RT/SzYf8Ah330B9m5IGp3G4jxziq3BqkFmMwJGWp4DzrQ9xNtVO7ZAZifff8A9ZgZc6krgQU3HcMxHDQHmDTBUtpwmM+XPOp2GWRJMRqPWtBA2JbNu6yHWJB4GDr8aKr7gqFnrEyO8UN33VXBDDUDKdGyPwz7wKtva9ZD/MPEClBDgMRCPaGqAMPwtkfI5+NXGNublljp1Y84A+dCRxG7iN/7IQo/4W1PhAPhRNtz+AQJzKAeLrWaGrNkFQDyB4HTMUE7Tf8AeuQRO8eGXKjh9O099AibJu4jENaXqlT13zhBOR7SeA491WCuw+Cu4y7uWzCj3nM7qDw1J4Dj8a0PYPR+1hskSSBm595m0zPLXIZZ1P2Vsi1h0CW1gDU8WPEseJNTwKloa3OfypxBXvrKkT6NQeImXDPwzOtcX7YdSrDI+PcRTteRQBm3d3DkB9G90ieHZwqmx+20NjqP1zkIBynU9mX0oi6dbO30S6XMW5G5wYvGZII0jSgVkid3d4fZ08ya1A1s4su8N73tRxPjW64X3F/CPkKwRi0yS0+A+lb3hfcT8K/IUoerD9p4UvtG+NQLzk/1GPjFbhWU4bDhsdi25XmHkzUgIsCm4gB4Cpe9UdOXCnOPoVkdqJbw+ffTiXCPHw1pu2Jn13U6PXhQPA+vhUa1YCOzDIXCN4DTfUQG8RAPcKQcj4fnTguTqMu7nQNbVwC309m5IUwZGuRnkeVZpj7LWLhtuQSMzGhGe7+cd1affxCorOdFUsY5AcqoNo7BS7bZym5dudZiTLK8CRPEA5ZcK1AHJiBoOYpw38y09h8agXLZQlWBDAkQfXZXquRlw5VodPZMkzM9lT7eKJVfvTmZ0iaiYW2WO6BPEVJu4YoCOYB456T9KgucI5aSQYdSDkez6USJjVuYZIILLcRHHEMjDXvAB8aqcBh4APZEZ1UYbfXE3EQFt5rblRJPVMZAdrAVAdMDkBqfGp+Dwq2wQAJY7zkasx1PyHcKawGFIG+/vEafd/WphNZHL+p/SvFbl6864YdteDKg7ZudIH4fSuR6zpT60oOgfWlIn131wXHP660muDWfQoK/pL/27HkVPkwrOMekMfDuz5Ud9LMVu2ABqzgDhkASfp50A41y50z9R31qBgoAZMccv0ArcsL7ifhX5CsLeQfCt0wnuJ+FfkKUPVnFi1u4jEni1+55bxH0rR6Btyb17X+I/j1jNQOo/dTyuKioqqN52CCRmcp9ZZU5fLZBF11Z5EDKYESfhQSrJ6s+fDSu0fhz0qqGNLEjKRkVBOuURNT1ZWHaPgRpQevcmRxHDv0r222XruFRNq4ZnQshKXLeYPBgBoeYqLsLaIdQ0QSd115MNfCgnXkD5NJCspjhIkiRxEwYPECpKPyj+55U1fXrfiWurXL9aAW6U7KLMLqD8f0Prsoat4RiYgj1wNan7MVCv4BNd0T3fHv7asoDLNsgDMAeP5U/fCtuZ5zn5H4TFWWNw6LmVn6VSXl3SHU5LE93H4VQS4V+qo06uf07qbH7vF4e6NHJtMexx1e/rRTVlgGEZkyT8DTivvC2Y926h/pcHwqA48aRNck0prI5dq4Uz6ivNT6FdGgTH1FICkPXhXk+jQIgdny0pt2nKvbj+u+mkaASe00AL0jxpfEOD7qdVeQAgse8mPIcqHL94kmCYn41Ix2MLuz8HZm7QGOU+GVVvtCST8O+th7fresH7ifhX5CsBD9g0rfsH/DT8C/IVKH6DDb/AH9wcnc/1MaM6ERKvcLam5c/pDNu/CKgj4nCIzqxQMyg7pMmJyy4VIvtCq0DUT3HL6ivLSEmfQqSbG8hU/aG73T30AztW6LF4OFOcA592fbl8qvFRXVXXXLMaxr+VREVb1td8Kzoxt3ByOnhopFSNlndBQa2+rBzkD3Z8ONA7ibu4gLMAeB0mdR5UJbLt3LeKcbjC3ckq8EqYkiGGXMUQ9J7YfDuPulWj8J/WqLAdKPYsbdxDJIMqZHIdXhVgKFvZieHHsFdsQD6HbXmGu27yBlOvnOhqNj8KVzSWHEcR4cagmPcAFQ8Tj1AOfrTSqJto6gHMkieVQ7oOQDSRmxNXBI2hj5nLIcRzqH7ElOwg5aa12cOzwBBnPLPzqz/AMrYCQw00Migbs3gQjERIAbxFe+3UApxBBHnlTPsWT3lyVpnhny5QSa9wfXckaa9mWZ8aDQUNeXNK4R8gefOub2IiANT5dtZHYFKuEcH1Fdig89Z1yzD+1J2jPly7KihyTJ+NA+27rl8qbxB6jT90/AE0k8vjUbat3dsXX5W3PjumKDI7bjdzGcfpXauOXxPCo4w8DOfhXir310D7XQOAFb9g/cT8K/IV88sa+hcF/DT8C/IVmiRQdjpa8yjLrmfMzRjQZYQK15iczduxn/OwECoJ+9AAFOpOhz/ADNQ1Oev0qxAHrsqCnxeEG9dCQjum8GGUsMvHRa6wp31FyN1wN1hzK6qY7af2wjBN9BL2+sBPvD7S+P5VES4zpv2AQze+p6rTxybKcvGqK3/ADpQxS/KE8HEcdO0U5c6PYa/D7hBgQyMQNcstK7xG1ln2d5E/DcXd15E5HwqZhLCKhNrqLmd1TvAeHCgj4HYlmwZTfniS5JMcIPV+FWyHP8APs7qYt3A+S6iJz88j3U/aSPeyPlrQVG3NjBhvoM9WURBHExz+dC1pzJGg0y9eorSQfUTr3UE9LMKLbrcTIO0Gfd3uGf2ZjzqyiDvsgXdJHOOPfT13a76bwXuGp+nhVXfvsDuOGUgmQQQab31nI5H1FUEmD2kHhX17tdSdKV/FWkUra6zOMwmZ7p0FV2AwZcgggLxYkD4TUu4bWHRyzLIESNST/eoLnont1b6MjGLlskbs5sgPVbtj3T2jtq53ZMnU+hQt0M2B7IHEXVi5cB3Vj+Ghzz5E5eA76K3ePX0qUcv31SY/bNyy28oFy2PeXQrGpVvmCDU7E3eGnwoS6QY8ibaRmNctDkaQEeG6T4e7ALFDGjiP/sJHnVrbIYAgypGRGYIOhBHChPo90Z3ou3h1ciqZdbkXHLs40YDLs+HdSj2PXwoI/aIH37UN1SGG72grJjuIE9lGx9eFZX0rxrviXaZRGKKv3dyQfMyZ7eyn5Fe8cD8aaj6/pXDNXe/615VseFeB1r6CwX8NPwL8hXz77Sc6+g8F/DT8C/IVmh+gIu3trw1HtX4fzGj2of+XWpJ3FljJPMnWoBH25RwY1yP0+dWlq8Dl6zq6bZ1o5FFNdJs+2NEAoKje3gQRIIPbrVN/miqxtyEviQquYW4Jyg6SRMUZrhEGiimMVsmxcINy0jkabygx50AwmMvNIfDEADVmtxl4/Sq+/tJQQzW0BGRhwYjnu0bXNj2GUK1tSo0BkjyNMjo7hf9va/pFUBf+LtvmGAbsOeffnUm1i20W72gHP50Wf8A87hf9vb/AKRXQ2Fhv9C3/SKCgtbRgdeJHFctOYmqfpDeD4e8zjqi3Cz96ep3ZxR4Nk2P9JP6RTeJ2Lh7gAexbcDMBkUiecGgFej9hb+Ete2QOdyOtBMAkK2eYlQD40sT0Sw7e6GXsDf8poxt4G0vuog7gBTvsF+6PKoM/HQ9Bo79kx9KWzeioR9+4Q5UgqIyEaEz7xnThlWgCwv3R5UvYL90eVPRRkU3eXn8aIPYJ91fIV4cOn3F8hQZ/trHC2OBYyAJFN9HNhl29veE5yimM+RI5cu6jy5sjDsZNi0TzKKfpUoWF03V8hVFMw7q4Cc6vPZL90eQpexX7q+QqYBHbu2Ew1ssSN8iLaSDLc45DiazUHeB7dSePE1td/YmGdiz4ayzHVmtoSfEiaS7Dww0w1gd1tP+NWDBLiFTXIzrfm2Lhjrh7J77aflXP+RYX/bWP/Fb/wCNXRgZr6GwX8NPwL8hUb/I8N/trH/jT/jU9RGQ0rNo6pUqVAqVKlVCpUqVAqVKlQKlSpUCpUqVAqVKlUCpUqVUKlSpVAqVKlVCpUqVAqVKlUCpUqVB5SpUqD//2Q==">
            <a:extLst>
              <a:ext uri="{FF2B5EF4-FFF2-40B4-BE49-F238E27FC236}">
                <a16:creationId xmlns:a16="http://schemas.microsoft.com/office/drawing/2014/main" id="{2C29DD7B-228A-4673-9E2D-9ACBE0FD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26" y="3043884"/>
            <a:ext cx="2744589" cy="27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E698300-ADE8-4AFB-B900-AB916AAF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14" y="0"/>
            <a:ext cx="2216430" cy="26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74D2489-1028-4E9F-A07A-0BD59A88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0616"/>
            <a:ext cx="2299126" cy="28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en/3/30/Henry_Murray.jpg">
            <a:extLst>
              <a:ext uri="{FF2B5EF4-FFF2-40B4-BE49-F238E27FC236}">
                <a16:creationId xmlns:a16="http://schemas.microsoft.com/office/drawing/2014/main" id="{50187D8D-1236-4E73-B8BC-80314E88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503" y="932015"/>
            <a:ext cx="1777497" cy="23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ata:image/jpeg;base64,/9j/4AAQSkZJRgABAQAAAQABAAD/2wCEAAoHCBYWFRgWFRUZGBgaHBoaGhoaGhohGhoaGh4kGhwaGhwcJC4lISErIRoaJzgnKy8xNTU1GiQ7QDs0Py40NTEBDAwMDw8PGBIPGDEdGB0xPzQxMTExMTExMTQ0NDE0PzQxMTExMTExMTQxMTQxNDExMTExMTQ/MT8xMTExMTExMf/AABEIAQgAvwMBIgACEQEDEQH/xAAcAAABBQEBAQAAAAAAAAAAAAAFAAMEBgcBAgj/xAA5EAABAwEFBQYEBgICAwAAAAABAAIRAwQFEiExBkFRYXEiMoGRobETFELwB1JywdHhgvEVIySy4v/EABQBAQAAAAAAAAAAAAAAAAAAAAD/xAAUEQEAAAAAAAAAAAAAAAAAAAAA/9oADAMBAAIRAxEAPwDZZSlQrbqOijhAVlKUKKUoCspShSSArKUoUugoCkpShZXJQFZSlCpXkvhAXlKUI+IuygLSlKFYhyXZQFJSlCiulAUlKULXUBOUpQtJAUldQkolT7o6BBFtveHRRpUm294dFGCDq5K6vMIOpJBJAlxy7KarPjLiUDgUG8bzZRALyc9ABKF33fbKEySXgfTuHOclml+bQVbS+ASQMhl2QPRBotp25sga6KoDwO64OB8wIUNu3dnqUnOacLpwgOBEuETh46hZHaWBrywnP0z4nU6jyT7aIYWwY3wSSNMyBE6eyDSbFtoGvwv7QO4HMZ7kbZtNTdpI6mPDgsoY34jcYEOH1aA5DXUjqid23iJaZLyDBw90DQiTr7INAte1AZIYwD1Qxm19RhDnMJYTGKMj0yVQtrML3YXPcycm5EDfBzGWnFMvvRzmfDktHAE7tEGwXRfDK7ZaYPA6omSsd2dtbmPBLwcwTBM8ekrV7Da21GB7HTI8jvkIJa6V5C6Cg6VxJJB1EafdHQIYilLQdB7IIlt7w6fuowCk23vDooyBNSShJAiuFIheXFBx7kHveu7AS0xh37x9iUTe8Kr7Q3kJ+E0yfq5Ru6oK5eD2vc8mIGkzEcoGZ/lVi15OMDs8mwAOUnPTh5o9brQG4SSYnDhH1E7vDVBLzc0ZFoy4nUjWBPugD3rk4PGrhny3D0UM1IEk5lK3WnG7LQZDj/S9UbtquLRgcJ0MZePDRAYojAxhI7L2ThyAkGCSNTuXbDanYsOWvZEcTpnuTNurNAYzFJY3CBv5klQGNLfqDd4yQTLdbn/EcQ6CDHIjgZ8lBZbX4pLo8vvxTFoqEuJJ16+iZYRM7kB2x3kcQxeY70TprmNTC1rYy0B1IkO1hxG7rG7+lhhMGVdLs2jbSs3wwCXkiHcJ1iN0wg2mm+RK9tKrezFrL2HtYmgw12ecDdO5WNpQepSKS7CBIlS7o6BDUSp90dAgjWzUdFElSrdqOn7qMCgS6AlCRQeSm3Jwpiq+EDdV8Anks52kqgPLxq7gfvf7K2bQ3uKTJmJMGeBGcKk2kiq6ToIOu4Z58v4QQIdAe5pMAkz3WjcOpMZ8lUbytZe4mZnXf4IvtJe5f2GdlgygHU8414wpWzdxB0PfmdQOCBnZm4ySKjxHAfz5q6soAablLoWUAaQuVWIAFsuVj3YoE71FfdLQCC0O5n+keeM03VZI+/JBmd7WfA+BooIV1vm7Q+ePH+VUbVZXMOaBt3JPtecj4KKCpbe4Cd5y6oNx2NZgs1MHUiY4TJ/dWYFZv+G9sc6m+mSThwuYOAMznwmI8Vf6L0EzEvQKYaU6CgcRKl3R0CFgopS7o6BBFtveHRRQpVtGY6KOg4Ul0hIoPDyodoqAa6DPqVLegtpqNJcXZhpOXE6IK5tq8Pa1uRIl24mdBqqdaLVkWMzJBB8dSVP2vtJ0BgzIAndmGiPsyg/xIDXubgmcQJOIujIAHccvVBXLQ5pyn+ydStW2doNNJhyAwt16LJLSIcZ5z/Sv1203vs9NpcGsDG5EawMy49EFxtN42dgh9ZgPAuCGm8aTz2Hg/fAqn2mx0GS55y3cwM8sZzHRebDXpYoY6J0BBGvogtr6gCiWy9adMS4+G9KuxwpY4M/wqRUtYe5zngkA6DIDqdyA1X2ns5nsPnOBA95Qi3WtlcEMlpGYa7U9CMpTla102DAacOO7Cd+YzMHfwXizUab3ZNg5dkz/AEQdMkFfT7dwOmf9py3WfA9zTuJ8tR6Jhjs80F4/Dar/AOS6BlgI1iOGW/8A0tZaYWP7AOHxyRrAA8cyNJ3ei1xr9EEtjwdE81yhY4T7HgoJQRaloOg9kFa4I1S0HQeyCJbT2h0UYqTbe8OijAIOleXLq8uQeHlVa/3FjXEbpd6HPzhWZ5UC3WcPkHMEH1QYhXtbMeOpJAJ7M68z9hQbXeQe4kNDTx1MeKkbWWT4VpqMiBOIdCJEfe5BwxA7QoOqvDG5ucY+/BaZ/wASX0m0w4tADQcOpw6ZnoqFsy7DaWcyR4kED1K2X4Ia3wQZ7e2zbSWloeIAD4Ml8SQXF0kOzInPopd2XUHVMYpweG4ZRHNWauC4xuU2x02tho1P3KCLeFlwUg0DIBUCrYGh5cBqZykQ7iIP3K0O/rexrIkZKiWi0NHaHdJg8pQNW2yF721CGl4AAMCezoTxOWplKy2bCMUDF05zrvUjHI+9V2ylAD2ubDmHi0+hH8oA1HdrasvYODT6n+kEptkgcSB5lBpP4fXRgpms8tJcZDQZIGgJ5nPzV+Y9ZdshaTRrtptJwvb22n6XjeOHNaWEEtr08xyisKepuQTWOR2j3W9B7KvMcrDQ7reg9kEW294dFHUi2d4dFGKDhXh5Xspp5QNPcmtU65MVTGm/IdSgo34i3EyoxtVpDXsEHmzXOOGcdVl1Yjd6egW7XvdxqsLM4OsHM9SsVvq6qlGoWPYQAThMGCJ46IIVmq4HB41BDh/iZ/YLcDUxNaeIB881h+DI57vAcPFbXYTioUXDfTYeWbQg48AZqM2m95OF2EwQDwJESpb2qPab0pUATUeG8t55AIKfeVwVmMwvrOe4ukdpxMdDp4Kv2a7nhxBd2ZEyDnG774I/e22zHu7FMEDSSfVBm3+0nE9nUs/g/wAoC7gBp6rww+ijUbS1/aaSQfDep9nozqgqu0ImqSdzW/fqhrATkNfdXi27EVq5+M19MBwBDXYpgZZkZf7XLq2Zex4D7O7E3fJc2eIcwGehhBLuK5yw03vMve6Jnee04A74A16rQzn7IRdt3uBY9+WBuFrYEie84890dUVbqgcYU8xyZanWDNBKYrFQ7reg9lW6asln7reg9kEa2d4dFFUm26jooyDhTTwnXLw4II5TVoYSJGoIKfeF5qPDWucfpBd5CUDVotdOmwvqPaxo1LjEeazvafbuzuOGjS+KR9dQYWeDSJPjCqG0V51K9QvqPc7g2Ya0cGiICAufxz6oCtr2ge8R8Og0TIIpNxCctStG2OvJ1SzM+IZeA6DpibJjTgMvBZCTyAWsbMUWvsdGMnBgz3yJzQHKz8pQg2KiXl9RjXuP5xIHIAqYLR9L9eO4p6nZGu1MhBU75tTnHCxlID9Og8EDttMudifDp3BsN5b81oFe7mCTGaB3jTbyQV9u6BHIDQIrZqzBBqPDGSA57tBJifVQa7gMvIKDfz4s7Rvc8eTQT5aINlo0WFjSwtcyAGlpkFu6CNVz4UboCxLZjaitY3yx2Kme/Tcey7mPyu5hbPc98UrXSFWi6R9TD32O/K4fvoUDuFeS3NOvaU0g61ONKbAXoIJLCrNZ+63oPZVWmVarP3W9B7II1t7w6KMSpNt1HRRSUCK8wvS4UDT2qvbZXiKVncwHt1AWjk36neSsblmP4g2j/vcNzWNHSc49UGf22pJPooFVkBTHNzxO8lDtL5KBlaxsk/DZ2DdhCyULTdmK/wD0sk7h6ILFaqYdqEJfaK1I9jtt569FPdWUevW8UAS37QVJg03eiBV7xqvcAGx1++iO2qoN/wDaEuqDFlCDgs5aMRMk6/whe0Nafhs4NLj/AJH/AOUSq1cRwoBetXFUdGgho/xEe8oIconcV81bLVFWi6Do5v0vb+Vw3j2QwLoQb3s7tBStrMTOy8Rjpk9ph/dvAomWZrBLjvV9mrMq0+83duc3ew8iP5W92K1Mr02VWdyo0OHKRmDzBkeCDj2wvMpPem8SB6mVbLN3G/pb7KnterhZe4z9LfZBGt3eHRRSFLto7Q6KKQgULhXooDe20LKctZD3cfpH8oJ953jToML6jo4De48AFkO1N4/Ge+oG4cUQJmAAB55Lt9Xq+rUlz5+/bkhVvqAsHHRADrvUZ6eq6plyDxCt2z9qIZhVSR653Asy1Go9kFzZaua9OrCCZQag+V6r1HNQeLc9sShDjmYGSdr1S7Lcm/hOjERkgatNXDk3LmgLtSi1oac0KeMyg8pJBdhB6YtK/DG/e9ZHnvS+nP5tXsHXvDxWaNKk2O0OY9r2OLXNILSNxGYPog354heSo9yXm202dlZupEPH5XtycPviFLlBymrjZe4z9LfZVGmrdZu439LfZBHtveHRRnKVbO8OiEXrWhkDf7b0AW/71JBYww3eR9X9Kk2+vkUVt9WZVcvQ5SgEVjLhElx+wmrVQLGQ4gnXLUTx8k82rgaX/U4wDw4/fXihzbQXOIOcj1HBBBqeSjlSrS2CVFKDiJ3HXDarcXdd2TyJ0PgUMXQUGmUbvhcttlG/h/pd2ZvH41Fpd3m9l3Ub/KCptoE7kASjYJzhP26yhrA3Ci9lZG5MW0iT9/f9oKrWsU/6Vft9nwOHNW6u7PJVa9qpc4TukBAOXUiuIOgL2wrxC9sQX78Nb8bTe6zvMNqkFh3CoMo/yGXULSHiF8/0XkEEGCDIPAjQrcdnbx+Zs1Or9UYX/rbkfPXxQE6Stlm7rf0j2VTBVssvcZ+lvsgjW7vDp+6rF81+3hnd6qy3iYIPJUy+JxYuiCs2x0PzQG83y48Ajt5NzJVctrvVAJvE5hu4Aeep9SoNN5DgeaJXpT7bst6HvYg82/vKHCIWxnYa7iEPcg8pLqUILDslbMFTBoH6fqH8j9lfQzJZPZ3lrgRkQQQeBGhWq3Va21aTX8RnyIycPNBwuhRLQ0nVT6rOCadTQV+10SZiRkqvetLCRxzPhotArUFUdrKWEsjg6RHTNBXEkoXSg5C9tXAF7woOgLQPwyvXBUfZ3Hs1BiZ+tozHi3/1VDYyVOu20Op1GPZ3mODh4FBuwZmrXZu439LfZVSzVQ9jXt0e1rh0IlWuzdxv6W+yCBfB9v3VWvSnIHRWu9BmOir1tZIQVC20pE+Cr1uo9odQrfVpdqOKA3hQz8UAa32eSSgtSiZiNVcrVZ8tE3Y7rA7bhJ3IKhelDAGM3gSeUnihRCs+0bO356KuOYgba2V3CnGtXprEDUZ8lb9jbfDnUidRjb1GTh5QfAqrOYpF1VCx7XjVpnqND5iQg1F2vguPbyXaGYBGYIBHQ5hSPgygG1zkqXta/NnQq+VqCom2BHxg0fS0T45oK3C5CcaxesKDwAnGNXtjOSfbZ0CpsUxlknNqbYY3Z+ykUA88dcgPZBp+wdqLrNgd3qboHHCcx+48AtIs/db0Hsss2Mui0seHvbgZBBxHtOB07PWNVqlHut6D2QQrwHaHT90GtVNGrf3h0UF7JQVi1UoMoXetj8lbLTZJlD7TZZZzGXhqEAGjZcbW5df3TNsttNnZzcRkABp+0ohULmsLGjXfvQCtYpJQAr1qNeSYI4Sgb7NyVufYeKadd3JBVGWdPCykCZVh/wCOjck6x8kFedZyvFOmdysT7JyUT5WCUFr2YfipBp1YY/x1H8eCsAbIlUzZi0uFfCAMLmxnx3E+quTqn0CXHeG/u6PZA3Xpz95LOdrbPNckZSOe7LctMewtYcXZbElpOsdc1Q7+shc9p5H3QU9jI1EJ1lJGP+P5J1l3nhkgE07PKkPowI4+n9oy6y4W6Z8F4o3e4zO9BBstk5fe9XfYaygViSAYYSJAyMjMc0Osd25aK47LWLAXuPAN9ZQWJrUYpd1vQeyFhFaWg6D2QQ7aO0OiikKVbu8OiikIPLgmTSHBSCF5KAbaLvDtyGm6u1pxVlhcwoKr/wAJO5eXXKW5RIVswpFqCl1bojcoT7sPBX40QU26xNO5BQTd3JRLZdZIyC0B92Dgm3XaCgpFju7BoOE+Cut22TAIw+KTbsAGiJUGQ0DkB5IBO0FKWGBOUDqfsqpNu5xgHMDRaBabOHwCMkwLubwQUtt08lIpXNAmFcadhaNyd+XHBBSXXOZmFOs1yaZK1fBHBexTAQCLPdTQESs1AMEBPAL1CDgRWloOg9kLhE6XdHQII9rpFxEDcmTZX8PUIkkgFmyv/L6hL5V35fZFEkAv5V/D1C78s/8AL6hct94mmXgNnDTxiTAeZcMDcjJGHP8AU3iuOvhoPdfAJaTA1BAyAOeuvIoPQsr+HqF35V3D1CYp34w/Q+Tggdme2GkTnke3n+k8F6fe7SwvY1zsJZiGhwuPaIAmSBiOHUlsIHflXcPZd+Wdw9kzRvkECWPDiXCBB0dh1McRymRJgry3aCmWhwa8ghzhAaZDdT3vJBINldw9l5+Vfw9QvVqt2EtwgODg4ziAjC5rTuzgOcePZjeolG+yXNDqcAhpccQOAkjsuESCA4Hwd+UlBJ+Wf+X1CQsr+HsmrTe5ZULDTJAcBiB3YHPOUd4FoGGdHAzuXo34wGC14zcASGgHC0OdEnQBwz37pQOCzO4eyXyruHsmjfLSx7mscSxuOHQ3F2Q6JEwcwMxqk6+mtJa5rsQjEBhMSQ2JJG8+hQO/Ku4ey6LM7h7LxZb0xuw4HDvQ7d2SQZ4aSNZUehfowsNRhYXNa8AOBEPLWiScMHE6M47pKCX8s/h7fyl8s7h6hNNvlhAOB8Ekd0SMLgwktJxDNw3TEnRE2OBAIMg5gjeEEAWd3D2Xfl3/AJfUIikgH/Lu4eoU1mQHQL2kgSSSSBJJJIEkkkgSSSSDyRORXmnTDRDQAOSSSD2AupJIEmX0mkgkAkaEjTMHLxA8gkkgeSSSQN4RM78x56+w8lx7AdRMEHPiDIPgQF1JB7hdSSQJJJJAkkkkH//Z">
            <a:extLst>
              <a:ext uri="{FF2B5EF4-FFF2-40B4-BE49-F238E27FC236}">
                <a16:creationId xmlns:a16="http://schemas.microsoft.com/office/drawing/2014/main" id="{6EBC5370-1A77-4F25-AB02-708F2FD3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13" y="34290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ta:image/jpeg;base64,/9j/4AAQSkZJRgABAQAAAQABAAD/2wCEAAoHCBYWFRgWFhYZGRgaGhkeHRocHB0hHh4eGh4eHiEjHiEhIy4lISErIR4eJjgmKy8xNTU1HCQ7QDs0Py40NTEBDAwMEA8QGBERGDEhGB00MTQxMTQxNDQxNDQxNDQ0NDExNDQxMTQ0MTQ0MTQ/NDQ/Pz8xNDQ0MTQ/NDExPzE0Mf/AABEIAKgBLAMBIgACEQEDEQH/xAAbAAABBQEBAAAAAAAAAAAAAAAEAAECAwUGB//EAD8QAAIBAgQDBQYEBQQCAQUAAAECEQADBBIhMQVBUQYiYXGBEzKRobHRQlLB8CNicoLhFDOi8UOS0hUWssLi/8QAGAEBAQEBAQAAAAAAAAAAAAAAAAECAwT/xAAaEQEBAQEBAQEAAAAAAAAAAAAAARESITEC/9oADAMBAAIRAxEAPwD0w0qeKeK86mFMBUqeKIgFp6eKZhQOKVMDTigZRUYqdKKCEU5FPlpE0ETUac0lGlAlNSFRmmLUE6iVqAbWnz0Dk0qiTSmgdqgak1QNA1OKRNIGgZjUAtWNUQaBKKQSpZqbPQRC09OWqJNA4FSAqsNUlNBLLTEU5NRY0D0jTKaiz0FOLTMjDqK5a3ftOWZmWJhdtgANPCQaP7SY9ltPln8um+uny1PwrhmRAAJggQ0AHvSSdY8Y9K1IPZwKVKaVZUqcUwpxQOVqLkASeVTArh+0/aSHCKO6sk/zt+EeWxPhVk1GxxHj62p0GnU9aBwXbJXOqAbc/wDFcFicXcvvBEknYAkk10nDeybCHuuV6Ivvep5VrJB3GB4nbu+4wzDdTuKNBrlcJwpEcOrtI2kyR67+h0rp7bggHrWbBOmaolqWaoFFRqQFM1A01BqemIoK3eqg9SuKajbt61QRbFTZYp7YikxqCM0xFSZagTQRy0gKeamVmggahlqwpUclBEio5asK0xWgYCmIpEUxoICpqYqtjrSoCM1RLVQGqWagsqFwaVIVViroVCTQcLxXGsM6Awe8WEeIXeefzrMwBATeJJOx/fh6VPtDdU3GCSCD35/E42GnQfr4UFhr5jTaegroPZwalmqmrBXMSUVICmUVIUCc6HyNeV9pcBcnOiTbWZfTVuZiZgHSfCvVGGlc7wvEJcUqkOqOyMNNBPzBFX83Bgdj+HQhunXNI16fatbinFUTcry0zgH0EH61rEKgyKoVRyG1ZmIw9pzqgOs7VfohexwRC7AhQJO3w3ia2ODYjPaV4KgzEkHT0JrPfDq4KEDL02GmorawqAIoUQAAAOgFSiZqAarCtLLUDodKZzSy1F1oKy1Nmp8tRKUDrBqcCqsvOmmqLkenLUOpqxRUFtRJp6iVoIs1TQ1ELUhVEppmpCkagrZqaadhTGqETUM9RY1GgsJHSqyKaos1BILT5ais0qB3YDUnSh+J4JriAK4QghpKyNNuY56+lC47FTKrqF9/UDfSNawzjHcCWJBkHXmN/PVTSQYHGuEXLGrFHBJOdTzJ/EORrJRxFdLxm7/CfyX5kVgWLAYTrW4Pa7ZU7EH1qxYmJ1rmMfig5AzNp+Q9Kx7nG2QnJ3dNJJJPzrHI9BkTTG4vUa7a15seO3SwDOYn3l3E+E1Xbx5D52uSDmIhtswgd3cRV5Hf43iiKSkgsQZjkOZPSvO+xluMZCtKhXEjZhBj7+lRGIIS5cbKwysuUP3u+Ms+AkzVvYBCcQzRott9eQJKiJ61cyDu8WBAoICOUnwiaJuCZoN7uXdayBbvEwrMWtZQoklm16aRInbnWrw3tFZuQo7hO2bY7aA1l8V4c+IQpnVDIIkEgwDAJG3nrXJcRR7Lexur3hqhnQj8ysOv6Vc0etTNI1wnBO1rBcr5WI0ALQTHjsSfHnRd/tt+FLDZujGPoKnNHXk1S7V57ju2OJmAAnhl++tZNztFiSZ9q48jA+FXkeqZqlmrzzhXbK6hC3gHX82gcfoa7Th3FbN8fwnVjElZhh5g6+tSwGmqi1WZfEUwQdaCOYRVqMKhkFTUr40ExTZqkLg6VBrg6UDzTzTK/hSZ/CgkKVIXKyeI9orduVBDv0B0Hm23oKDVIqEcqzbPaG0yZjKjmeQ865rtD2uLSmHMDnc2J/p6ee9JKNTtD2kSzKJD3ef5U/q8fClwHjq3xDQr9OR8q84B5k61fZusrZlMEbEfPzrWQet5aQtk1zXAe0y3AEc5X6k710kkRWbBato0zp402aqMTiFRZYwOXUk8h18qDA4vh4fMxMM3MaaDYEVg4q69t8gMKzF0J5Ztx8ST611d52ugwhhSIJ3ny8p+Vcx2gtK0aiROg1OnOBrFagy+MYoFYnUsCR4b/asgXiNNaJ4jcWEVQBAJnn3jMN5frQmU+IrQ9GtYO+6ligE7EkA6xyJ50Des53S1qCR3jAkdfptW5icUzXGGaEEkR96DWwHf26XCBkYGYkssAEeH2FZGHxjMmRABousRvrvzJjes72AcqEkudlA1mtLB8PfEX8ikEGSW/IvWeuo0511L4nD4MqltBmLKHeNYO5J/TamgfgnZpbKF8R3mcR7PkAeR6nqNvOt8lUXKoAHRQAAPIbVe4zjw0oN2QbkzWd0Uu9B3lB16UUSDtSt2gdCNBqfE9KClXkr46DyNPxS7ZUL7ZFcbLmAJB8J1FWXQBEda5jtbiJdEH4FLHzJ+sD51Z6C8TwTC4gZrR9m5Gg/CfMfauVx2CvI2V9YMA5hr8TWjhMVBQ9I+v/VVdp7oF2Qo76q23PY/StDNVuT6+vPqCKrbCjdWHrIqm2C2nOaO/wBEAJd4G+gn6kVQEbBJidfDWrLCOjK6PDKZBB1H76VZjMVkJS3oIgkbtpuaowkPcRWJUMwBI8dJj1oO9TtgnslLAK8QwMxPURyrMx3aS8fddVB2yidP3403Cux7nLduXEy7hYLZl8ZiJHrXM4jMha0Y7rHXmRy16c/WsyQbg49iTr7Zvl9q6DgnaYkBLw1/OI/5D7VlcL4Jbe2jnEqrFQSsDTw1O9auG7JpMi/PkB/8qXB0a4uydc6QOeYD61R/9WsTo8+QJHoYisvGdmFFtznYwjnUD8p+wrzj2p6n4mpJKPYEx9uN2P8Aaay+PceVEPs2i4SIkDadZHSJrze1fYsBmaD4miM0+EfOrg2cV2hvOmV30PJQFJ+GsVne3WhrzgnTYbVEkAeNUTxF8mRsOn3oVzNTY0lGoqihtOvwpI9FvbkUJcIoIZtdDFdV2e7UFMqXe8mgB5r++lcmxpg1MHtJxVvJ7TMMmUtmG0CuP4xxNc/tGkGIt2z+Cd3foYO3Lz2yeEWsZdwwyMDbS4uRWIAOUk6dQD15+VTtYC8j+2xCl1UhioYNrOhIE6Df0rMgpxGLuW2UkuqndM5Ewo96N+QPiWFVXL2S3M9+5vGn9R05AQo/uqni3FPaXCwGmoE8wdK0sZw7LlhcxW2gygyV0JlhvJM6CqMXiQDJbYjXNl8YOoo23ZBEqxC6wNdp8qpxtzOkgCVcH5NVOHe3HeJBk6ffxqjrOLIQ4QGAZBOxA1OvXSaJtEW7JDANzy6iQY3+FFXsSXMugkcyYPy30rJxKo8BQROhXWOmgJ0/wayNjswoTDm7AU3Gyr5DQfMn5VzXF8O5c5pPn1rqOOAWbNm2pjKo+m/xoPFw6JeHMSfMaH51JRscDxpbDw3vLCnx6H1HzqjinEbFsD2jhWiYAJYDYEgTAnrWfwK+A7KSO+BoDzWevnQnavh9rMb2co5X3QAQcv4tdiBAnypnoNs8Yw7TkvJtJLErH/tFGWcUrrKOHXqpB+leUETr4T8TWjwe9cstnTmNjsw3gx5da1yPTCRBZtFAknwFcBiMT7V7l0iA2aJOygQB8IrU4hxkvh3QqVZoG4jWJ1jz6etZCtlSCNNJ9dT8hUkFisAoB30JjkI0FW8fRTbtOdYlY5ddfnQOHvSSY3NbL2w+HVTtnB6xMiqOeRZPcBBPL7fak2Hd9Cekg6Ry/eldVg+HKpUBc2kRv3hr8xMelGPw0+9kPnlMwdQR1I2I9aaOGfhz6iNRy/z+u1HYTgbGCZE7xGn2Pgd+tdNewsbrlYeBjz13B0lamhRVGZgCwyCGEknYDXWTt08KaNHgPEM1ks5ygXcgzHXSFG9cR2mwwS60DTMR6cq0eK4W5hraDOrqrq2SJyZTKieZnQn9gbid5blsuNSTPxIpBV2bd7lwIGXLlJObZQIk6c/vW9juMYewMqL7R/EwPPyrE7M2e9dZVEi0wBnSWgajmd6xsSkNAj0200089/Wg61+0Je0WRmQaq6EkgEqxET1g+orjc1XWXfKUAOViJAG5WY+tQXCPtkbXaQRSCKN3hRly4CrDaPtUrnDURVd76ZjH8NBnbX1AovEcJUWw6Xw0gHKUA0PI6mDy2qjFR6nbfeovYYVdgcG7zlQnTkCfoKBy9JH6fvWpXrTLoyEfvnTLYbbKQdOVAXKga71nYgCQeVXsSdgSfI1Re5AgjzoKgNallPypBTHunzqOcetB22CxRbCWwvcQIFJAljBhiBsNQdfWovjUS0pR2ZjmiSM2hOpjTYfSudvW764W0x0ttI0394kT4fvpQdjEOogagzp56Gpg0V4a9wtcCLmRgWQGFMGYKnYx0PpUsWbhUXC4aTmKARB1+Y2oDD48hjLMJOp11NGvikCTmDb6VQDjLzBCG3zAyTrtJ19RQyW2IkRHpVbku+pmT486KQabn0Gn0oPXrgBISO80nyA3Y9By8azOHolx4XUq0HkYnQj+U0NxXHvawxd/93Enb8qflHgBA9Sa56xir1rJcAKsqysiMyn6qY/WsSDT7SYoviHG4BCxy060T2Qb2tm8jGcjAj+4a/MVymOx+dWcH32JI6c48fOiuy+McNdtoPftt6FfdPxMeorWeDXzMhLJAM7+IOlZmPsu4e65/Ax0nXTbyofDYpx3WB0Oon9KjxXHkoyg6NA+c/DQ0GIh90gbzWwrZFXN0B/fxrKxNsrl125RtR6AsusRGk+VUWtikYajWajeTNbdvFfrFCey0nkKLN8myUH9R692Pv8AKoJYcQRppAPp+5rf4XYzlUmA2oPTnNc7gnzwvIaTz6mK6DAOFdCdgQPMTFKOjvXksqqIYLD3jqSBoCZ3rPbjVw3EtH3s0s4HdiCQB0JOkH9alhh7VzcbYSFHTTT5TWfxWwc9spKtmMNruAWAI5jT51IN27i5GVwGBrj+NcBzF3tOWjU22kmP5Tz571t/6jMAw0nfwPMGhcbisroRyOvkd6QY3Crj4kf6dtXzKxczGRSM2eeYAA8ZArpsL2XsW0yEu4M7sBv/AEgRV+Gw6IxcKA1xdY3IQFvnP0oPid24EZi0MQQEBgCeZ8Ypog9izh0fIpJgZhnOw+fPWuLIl5GgnQdBP6VtYDhvtLwQknctvMDXfx29aq46iLfKWEaVXvBZI05/c1QRZs4oKBaQohIYSVAI35mdedWcasYm4gQ20GskrBPqRV3Z/jiwEuGOhOvp/itW7xJMucyqD8bd0E9FB1b0FQcjZ4BcVgWkDmVRm/Staxg7AMu9wt+UrlU/FZrQTizMpZEcrvmjKv8A7uQPkaDbjjMwRTmc7LaUOfVzCfBTVBH+jSSUsKR1aWknoDRX+tdUJGVQDA2UCNPH4Vi4/iL+69wD+XN7Rv8A0RVSfBiaruNkjObgc+6gP8Vh/O3/AI16IgnrQNiUd3Z3K5iJAY5R8SADpQZQgy2SCdCGBHl41diWyHvslkn/AMdlQ14zyd21UnxM67VckgS6tazaLbXXEXJ/Mx7yg+QHgaDPxLKhy7kk6c6BzZm0+/yrpQi/7YRM5UlraGERRubrgy56iYFAXbFsICBmzkhMojORoWH5bak6AasaozMTiGK6kk7cvpQLoRrB8/vWtf4b30tIczj3zyVjrlX+kbnzoEloZgNF7o13JnXx6+ooN/iWNBwlhAB/tr/xH3rDt+6TGw3re7S4b2YtINZRQesgAH5zQvE8KqIwG+VTHiTUGC69abkabNNImqI5jMg/CiPasOVDx9a0MOwKg6eOnP4UHrlzUIzIC51VWg5DHyInXpXPdsbIdM4mbZVAoIgqZ1I9B4VuoIzPrBHdHSdSesnasrHIzrdy6OylNdu+BtHQR8axB5oZB8q7HsmiKrMNXYa+Aid+k865bGWmR2DKVYHUHf8AzR3CuIBCqQZJgmRsf8xW6NXHWgTnAPe38DWXxS13Uy82+nP510LujW4XxJ8J2rHLggruV26HaoMfHNyrS4ZbDKI0Ok+lA4zDvEES0mAOg21+JrSwV0Kig6GATp++VUU4i1kg8j/1VeHsSW17vs39NJ+tSxuKLjKvWco/Qb1bgOF3Px/wwQRrvqOg9KgAwV5U/EfIVt/6lWKFRrIkeHWoJwxUkhwdeaqfr6Vcrcm94bEAUHQYI5AFPU/DQUJxlwro0wBcWfIgj9RQ+OxTI9ogSGBB9Kp43cBRCx0NxJJ2CgkknwgVAYjjOyRv3h0g7/A0P7LNeRCNDBP9Akt8hHrQn/1DNeRrSvcK5gwVdCGj8W3KfSiX4iBdMpcXuFSChkE77T5etUavDMSb1+5dK5UtpkUHxOp/41zXHOLM7mNEDaAc401rVuubeDMGGuPHiBAMfCawHtAvkA0ED4b/ADpA/Cse6O7j3iIn1mBQz3HJZhOZycxHjrqfOjMJhRJ5fpRj2raL1M/WgyHwLJBO/wCzWu7O+S5bQM5lSzmQmWNg2i6GZ8DTXrvdKmCBHmNdfqKGCgqyScpM6H4HT970DcQNvN/FuPiLpjuIYQa7TBJPgoFO+HuZP4rLhLJGqAQ7f2++5/qMU17Grhu5YXv87rCW1APc5KNaqThuntsU5AJ0WZd+ek7DxoLsHii0phLZQD3rrQXjmS3uoKhhrZzlcOc7wc94+6o5lSdh/OdTyq7BWnxfcWLWHQ6gaKBvJ5u/iaJxKWVU2Lb9z8WQksxkDM7HKs6QFAMTtQCYVMrFMORngl77DXnmIJHcQbzuZqK3MhyYbNcu3NGvNuOuTmo/mJmAdhUsK5dvY2kyrMMASS5n8ROsDpoPKiLyAg2LJ3MOy+87flB5ID8aAJLKsDaRyLNsZr94fjI5Cfwz3VXmdanbv/7uJK5QihLSx7pMhB/aNfTxqnibAZcNaHdRu+R+Nxv5quoFR41iTCWFiE7zwR7x5T0G1UV27+TDO5PfuHIOvf7zn4af3Vq8Aw2dEdoCWwzt/UGAQH1Un0rF4umRbNudQmdvO5t/xC/GujdfYYFEaczjMR/USQPgagG4xd9resTEFSx8s7H6CsniuLztcI2lQPQk0+JfKwOxW2APX/s1np7rf1J/+1UD0jTsaaNKCJWp22gRUUEmPA0+U0HrD4pwSoUsBICxEbbnwoLiF8IEcKWCTnI3XNzjnH08qJ41hbjtNu4wPQE5fUUDgcDiVf2kJAEMuxuc/EAjkTHPSsCrjPD0xKBlIDgdxuTDoSOXQ1w2IRlYqwysDBBEbV364coVazDWrhMpIBRuZWeW8ryNWtwO1ecF1zso1gkAD+cjkKso4fD8RZWBJMjY/Hf/AKq9HzvFvMWae6FJPyHnXpSYSwiwlpB4hR9dzUkhfdAB8BFNHDYfs7iXOqhFjdzr8N/pWvhuyagTcuFz0XQfet17jVU7HepoCvcPtopyDKeeu/xrGe6xPLTlsPua3bwLD71zLOToPeHvdOcAnyqwU3lOs8/Pnr0qKsSVEkmandcACQ5J2CKzfPb5mtbhmFUItwqwLTAbcDlPSd6oG7RK2RMrFSLh1EjQrNAYDha3dXd3OwE6evOi+P41QoUkzMgDnAiPnRnAEyAk76SPmPU0GtgETDWmZgERAZ8SPrO3jWFhuMZka6F/GQSTuza9Kv7TL7dwjMUs2hLsObnZVGxYD4SazFxqNZK21CJnACz3myiSWPPlUgNx97NaXNBJuMYEaAKv79aDsICHbmAT8Na0cHZd8G91EJe5cLRuQug0HkKCw9twjgo4JEaoQPi0AfGqIYe0MpOY7bdYqjFuEXPu2gVCOfUjoKLYi2pDuB4TJ9NNfSazL+IW4ERMzPn0EbggjQzO5HIUF3CcM1xw3PvFyTpl5k1BzkaAZUnRh+9/Cr+J4kYa17BIzvBdlO2/d8I+5qHAkR1ZX0UAuxn3QgGo8ZgfGge3bUuruqtlGgYxpM7Agn/NFcRx1pyGXDqzj85YgeQnWhMNikI9123j3Rpy56fCjsSxS2jqFRrh0BOYhdpk6T6UAzF2hXfKDtbXQGeQVft0oTFZLRyiS4/CJ38T9po7hyqi3L+pKroT+d5AgneBr8Kr4LhFYl3IygFm9PTmTQVu3+mskk/xr4B6FUO502JPyHpUkuGxhjciHud234cmYemnnQSl8XiJMguwA6Kn+BT8axq3boRRFu2AqjwFUX8K/h2nvMB3B3Z5sdF+9V8DsK75TqX3J5zqTPqTV3aBsmHw9uIL99hyg6D5VTwW2B7R+SWiZ8X7v0n51BCxYOJxYLGUe56BE5eHdEetbHafFe0uqixAIHzqjsa8LcdvwpA6SxP+fjQiLN3MepoAuNnvkeX0oNG7h/qX6GiOMNLnzP7+VCqvcPn+hqikVIbH98qitJToaCVhwGBImOVFMyMS2VtT+Yfag13p5oPZ7Nu3qF1/uq021AkgR4n/ADTqiclUeQiq34dZYhmQneO83PfnXMY3FOGJcYFXW2pMuBENHMDYN1P2q7DKiJktiEXcye8T4nVj40bjMNby5Qi66Df41n27ioQSrZtgxJIHiB+94qg1HmNI8OnnWdxvjAtLC95+g5eZrIxvEbrsVSUT8x94jXXTYVUOHLoxuAQGJEjXzmrgFvcRxLahz4aCN/LaqWxeKI1dh8vpFb+GwqsoKkGRG/hVmIwQA5ADrVHJ4m3eMZ3ZgepO3Or7eCLwsZUEQATqTMk8yfGtZjb2LqSOQ1OwHLyplxSKJBznoOvjQdTwosLSqAJGm8UbcuKPeI9TH1rjMFexFxnKMFO+WYGXYfrrReBwbHPnRXJkEls3oCdtqzgNxYwLuC/s2Zf5oj4GOm9RfGYUTlYjN3pBkz86y7vALSyBaY5twrExy058pofD8JZD3XA0jK6wdP30q4G4nhEvKMl4IqTo4ImYklpliYk6c6AXB5EgvbOZlHccMco3I2M/Wj8R2cxMd0Idfz/daBPZvFT/ALfwdP8A5VdGlxm//pkQpcyOyKMqS4gAde6wB5mDz5xXO3eMXruhdi06MIXTp3R5GtizwHFzHsxl5hmQqfMSa6LAcGVVAe1ZH/KD11Ef900eeXEaYO518T49Zo/h9ooQQe8WUT57H4j5V3WIwGH0ZktyNJK/oDTWOF2pzMEObUQpGnLcmmjzkoz3WZtdSW/fnWvxS8LFj2Y0uXYLA7qkGB4TM+vhXZnh2GQg5EmZ25zz6+tD4zgmGuNndGZjzzNz9amjieBYVncKNBMsTyUbk/TzNLjnEc98wCFQBFXlCj9/Cu3tcHtojJbLpnjMRBMDYDN5n41kJ2Nto4b2rkSJDAGYOokEVdGTxJ8mGtWmPeuEXGHODos+gn1q3OFwj8gzBJ68zp01ovj3Zu9fus6vb6KskGPHSn4jwPEf6e3ZQI+WSxJA7xJPdJ8NKaBuEsER3/Jac/3EZR9TWPwjD53USZYj1zaT51sJwjEJhrq5CXfKAqkHuiSf0ofs5wy97RC9t1CmZKke6CefjQUdoFz4llUjLbCqPJenLcxV9qUwmJJ3YovOdvuazvauuIcuhEsx7wI/StXiF0HBsYMm5v1AyzVFHABGFxJJ5oI8iT+vyoe7iCMrAaka+e1aXDsMzYNsikm4677wuvw1rKfC3Boyso6kfvWoM/GXJM9aZW7h/q/SnxP+KgG/hkfzfoKoqp7Z38qYCicBgHuEhFJjc8h5nagEU1NwRy5A/ETXTcJ4JbRi1/vwPcmAD48z8q3nxtgQAIEDQBI+lTRsPxFkUF7bCRMDX6xHrFBX+02US1srI0BMk9NqVKswbOGR2RXcZSLYJHRnEx6A1mY2fbonIIWPqCR/+IpUqkAmGSEQnTYa/vzqGJwYLtoI05eXzpUq0HXhYK5iBryHhQWJ4blQtuSyj9+VKlQQtcM74gRzPqefzouzgwGeQPeP0FKlQXWGFpw4WQFafIH/APo/Cjf/ALgsEAkkSfy/bypUqUD4ntNhs2Uy88wmg+NSwvGbTmLLEGRIIaI8J29KVKg00xaNJDaA5TIiD01qjEcRRDDo4H5suYGOcKS0elPSqAY8ZR/9p0YnYFHE/wBwB+lVDiV6ATYJ8VdCN4/Flb5UqVWgLFcXgS9u6p6G2Y+O1TQO+qFxOUE5TsOUnYa0qVBNMJfA/An90/OJOlENavROdJHJBMxygkAmlSqAC/2mytlNppGhkwfhFaGF4jbuiVbXod/340qVUWG4V90D99YFI3G6g+VKlUEC5mZIpXsRcA7pU+B0P/sPtTUqByrMvfhSd1Jzj51Ret2lgezXTUSogHrG00qVAUb6EakA8gfDwoNnB91GjXcaHy6/ClSqgXFcFt3ASUKk8x3fLTb5Vi3uyjRCuvqDp8KVKqDcPwGyhX+E9zmzMwA0E6KCDrtvzFNc/wBX7tmyttBsoKdeesTSpUARw+M3ZJ1knuk/WoC5dP8A4XPjlb7UqVB//9k=">
            <a:extLst>
              <a:ext uri="{FF2B5EF4-FFF2-40B4-BE49-F238E27FC236}">
                <a16:creationId xmlns:a16="http://schemas.microsoft.com/office/drawing/2014/main" id="{B077830C-D2B0-4829-BDC8-BE6157F8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27" y="72131"/>
            <a:ext cx="4261359" cy="23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text, staré, oblečení&#10;&#10;Popis byl vytvořen automaticky">
            <a:extLst>
              <a:ext uri="{FF2B5EF4-FFF2-40B4-BE49-F238E27FC236}">
                <a16:creationId xmlns:a16="http://schemas.microsoft.com/office/drawing/2014/main" id="{F0511257-A73D-4B56-AB15-CF0630E1C6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5" y="3012250"/>
            <a:ext cx="2207670" cy="27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6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31883D-5BA6-4AEA-AEF0-4C8B2A852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Picture 2" descr="http://upload.wikimedia.org/wikipedia/commons/thumb/6/60/Maslow%27s_Hierarchy_of_Needs.svg/800px-Maslow%27s_Hierarchy_of_Needs.svg.png">
            <a:extLst>
              <a:ext uri="{FF2B5EF4-FFF2-40B4-BE49-F238E27FC236}">
                <a16:creationId xmlns:a16="http://schemas.microsoft.com/office/drawing/2014/main" id="{F6780E06-0103-4415-A527-85E8DB94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255" y="0"/>
            <a:ext cx="8807128" cy="6282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49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417A6A-B44E-4D5C-9787-EE8ADEDC8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B37B23-D889-434F-953E-CDB20C02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Hédonické vs eudaimonické potřeby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B34313-B907-4281-8832-6B8F8FE4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Hédonické potřeby (v rámci klasické </a:t>
            </a:r>
            <a:r>
              <a:rPr lang="cs-CZ" sz="2000" dirty="0" err="1"/>
              <a:t>mood</a:t>
            </a:r>
            <a:r>
              <a:rPr lang="cs-CZ" sz="2000" dirty="0"/>
              <a:t> management </a:t>
            </a:r>
            <a:r>
              <a:rPr lang="cs-CZ" sz="2000" dirty="0" err="1"/>
              <a:t>theory</a:t>
            </a:r>
            <a:r>
              <a:rPr lang="cs-CZ" sz="2000" dirty="0"/>
              <a:t>): cítit se dobře / necítit se špatně</a:t>
            </a:r>
          </a:p>
          <a:p>
            <a:r>
              <a:rPr lang="cs-CZ" sz="2000" dirty="0" err="1"/>
              <a:t>Eudaimonia</a:t>
            </a:r>
            <a:r>
              <a:rPr lang="cs-CZ" sz="2000" dirty="0"/>
              <a:t> – odkazuje na vyšší potřeby, smysl života, empatii, morálku, introspekci apod.</a:t>
            </a:r>
          </a:p>
          <a:p>
            <a:r>
              <a:rPr lang="cs-CZ" sz="2000" b="1" dirty="0" err="1"/>
              <a:t>Sebedeterminační</a:t>
            </a:r>
            <a:r>
              <a:rPr lang="cs-CZ" sz="2000" b="1" dirty="0"/>
              <a:t> teorie </a:t>
            </a:r>
            <a:r>
              <a:rPr lang="cs-CZ" sz="2000" dirty="0"/>
              <a:t>(</a:t>
            </a:r>
            <a:r>
              <a:rPr lang="cs-CZ" sz="2000" dirty="0" err="1"/>
              <a:t>self</a:t>
            </a:r>
            <a:r>
              <a:rPr lang="cs-CZ" sz="2000" dirty="0"/>
              <a:t> </a:t>
            </a:r>
            <a:r>
              <a:rPr lang="cs-CZ" sz="2000" dirty="0" err="1"/>
              <a:t>determination</a:t>
            </a:r>
            <a:r>
              <a:rPr lang="cs-CZ" sz="2000" dirty="0"/>
              <a:t> </a:t>
            </a:r>
            <a:r>
              <a:rPr lang="cs-CZ" sz="2000" dirty="0" err="1"/>
              <a:t>theory</a:t>
            </a:r>
            <a:r>
              <a:rPr lang="cs-CZ" sz="2000" dirty="0"/>
              <a:t>, Ryan &amp; Deci): Lidé mají vrozenou potřebu k postupnému „růstu“ a naplňování vyšších potřeb tj. např. pocitů kompetence, autonomie, vztahování se k dalším lidem a „něčemu vyššímu“</a:t>
            </a:r>
          </a:p>
          <a:p>
            <a:r>
              <a:rPr lang="cs-CZ" sz="2000" dirty="0"/>
              <a:t>V médiích např. ambivalentní hrdina, smutný konec, smrt hrdiny,…</a:t>
            </a:r>
          </a:p>
          <a:p>
            <a:r>
              <a:rPr lang="cs-CZ" sz="2000" i="1" dirty="0" err="1"/>
              <a:t>Enjoyment</a:t>
            </a:r>
            <a:r>
              <a:rPr lang="cs-CZ" sz="2000" dirty="0"/>
              <a:t> (</a:t>
            </a:r>
            <a:r>
              <a:rPr lang="cs-CZ" sz="2000" dirty="0" err="1"/>
              <a:t>hedonické</a:t>
            </a:r>
            <a:r>
              <a:rPr lang="cs-CZ" sz="2000" dirty="0"/>
              <a:t> potřeby) vs </a:t>
            </a:r>
            <a:r>
              <a:rPr lang="cs-CZ" sz="2000" i="1" dirty="0" err="1"/>
              <a:t>Appreciation</a:t>
            </a:r>
            <a:r>
              <a:rPr lang="cs-CZ" sz="2000" dirty="0"/>
              <a:t> (eudaimonické potřeby) </a:t>
            </a:r>
          </a:p>
          <a:p>
            <a:r>
              <a:rPr lang="cs-CZ" sz="2000" dirty="0"/>
              <a:t>I eudaimonické potřeby jsou dále predikovány osobnostními charakteristikami – např. mírou empatie č obecně mírou machiavelismu, narcisismu, psychopatie (temná triáda)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744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03A65A-C74C-468D-8D4F-F00F469C9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7AD259-88A2-4229-90B8-464C0BCD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Naplňování hédonických potřeba má spíše momentální účinek a momentální dopad na </a:t>
            </a:r>
            <a:r>
              <a:rPr lang="cs-CZ" sz="1800" dirty="0" err="1"/>
              <a:t>well-being</a:t>
            </a:r>
            <a:r>
              <a:rPr lang="cs-CZ" sz="1800" dirty="0"/>
              <a:t> (subjektivní – hédonický </a:t>
            </a:r>
            <a:r>
              <a:rPr lang="cs-CZ" sz="1800" dirty="0" err="1"/>
              <a:t>well-being</a:t>
            </a:r>
            <a:r>
              <a:rPr lang="cs-CZ" sz="1800" dirty="0"/>
              <a:t>)</a:t>
            </a:r>
          </a:p>
          <a:p>
            <a:r>
              <a:rPr lang="cs-CZ" sz="1800" dirty="0"/>
              <a:t>Naplňování eudaimonických potřeb má dlouhodobější vliv zejména na vnímanou celkovou kvalitu života a smysl života, vyšší pocit hodnoty lidského života, lepší interpersonální vztahy, menší pocit osamění (psychologický – eudaimonický </a:t>
            </a:r>
            <a:r>
              <a:rPr lang="cs-CZ" sz="1800" dirty="0" err="1"/>
              <a:t>well-being</a:t>
            </a:r>
            <a:r>
              <a:rPr lang="cs-CZ" sz="1800" dirty="0"/>
              <a:t>)</a:t>
            </a:r>
          </a:p>
          <a:p>
            <a:r>
              <a:rPr lang="cs-CZ" sz="1800" dirty="0" err="1"/>
              <a:t>Sebedeterminační</a:t>
            </a:r>
            <a:r>
              <a:rPr lang="cs-CZ" sz="1800" dirty="0"/>
              <a:t> teorie ukázala vyšší vtažení a angažovanost např. u počítačových her či seriálů</a:t>
            </a:r>
          </a:p>
          <a:p>
            <a:pPr marL="7200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6500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Dle UGT, používání médií soupeří mezi sebou (budu koukat na film nebo budu hrát hru?) a soupeří s dalšími aktivitami (budu koukat na film nebo budu dělat úkol do školy nebo si pudu ven zaběhat nebo si pudu dát sklenku?)</a:t>
            </a:r>
          </a:p>
          <a:p>
            <a:r>
              <a:rPr lang="cs-CZ" sz="2000" dirty="0"/>
              <a:t>Jelikož máme omezené zdroje – času, energie/pozornosti,…, používání média nutně vede k vytlačování média jiného nebo vytlačování jiných aktivit</a:t>
            </a:r>
          </a:p>
          <a:p>
            <a:r>
              <a:rPr lang="cs-CZ" sz="2000" dirty="0"/>
              <a:t>Novější média zpravidla vytlačují ta tradiční ALE i trend v překryvu a konvergenci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97" y="4829927"/>
            <a:ext cx="2672195" cy="2004146"/>
          </a:xfrm>
          <a:prstGeom prst="rect">
            <a:avLst/>
          </a:prstGeom>
        </p:spPr>
      </p:pic>
      <p:pic>
        <p:nvPicPr>
          <p:cNvPr id="7" name="Picture 2" descr="http://i.idnes.cz/12/042/cl6/OB429c04_bubu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04" y="4829927"/>
            <a:ext cx="2692593" cy="20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6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38ECA6-6237-42EF-83EE-664C852FB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287248-0370-4480-B601-B9FD6A23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výběru média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2487C4-C1B2-451E-BEE5-D82C4731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8" y="1692002"/>
            <a:ext cx="10753200" cy="4139998"/>
          </a:xfrm>
        </p:spPr>
        <p:txBody>
          <a:bodyPr/>
          <a:lstStyle/>
          <a:p>
            <a:r>
              <a:rPr lang="cs-CZ" sz="2400" dirty="0"/>
              <a:t>Výběr média (budu koukat na film, hrát hry, chatovat, </a:t>
            </a:r>
            <a:r>
              <a:rPr lang="cs-CZ" sz="2400" dirty="0" err="1"/>
              <a:t>multitaskova</a:t>
            </a:r>
            <a:r>
              <a:rPr lang="cs-CZ" sz="2400" dirty="0"/>
              <a:t>,…)</a:t>
            </a:r>
          </a:p>
          <a:p>
            <a:r>
              <a:rPr lang="cs-CZ" sz="2400" dirty="0"/>
              <a:t>Výběr v rámci média (výběr konkrétního TV kanálu, …)</a:t>
            </a:r>
          </a:p>
          <a:p>
            <a:r>
              <a:rPr lang="cs-CZ" sz="2400" dirty="0"/>
              <a:t>Výběr konkrétní aktivity v rámci výběru (zajímá mě konkrétní scéna, konkrétní odstavec textu,…)</a:t>
            </a:r>
          </a:p>
          <a:p>
            <a:r>
              <a:rPr lang="cs-CZ" sz="2400" b="1" dirty="0"/>
              <a:t>Selektivita se netýká jen médií, výběr se odehrává v kontextu všech potenciálních aktivit a týká se celého životního stylu</a:t>
            </a:r>
          </a:p>
          <a:p>
            <a:r>
              <a:rPr lang="cs-CZ" sz="2400" dirty="0"/>
              <a:t>Média soupeří nejen mezi sebou ale v širším spektru aktivit</a:t>
            </a:r>
          </a:p>
          <a:p>
            <a:r>
              <a:rPr lang="cs-CZ" sz="2400" dirty="0"/>
              <a:t>Porozumět výběru médií předpokládá porozumění motivaci jako takovému, životnímu stylu, identitě daného jedince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566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18842"/>
          </a:xfrm>
        </p:spPr>
        <p:txBody>
          <a:bodyPr/>
          <a:lstStyle/>
          <a:p>
            <a:r>
              <a:rPr lang="cs-CZ" sz="2000" dirty="0"/>
              <a:t>Používání médií se v poslední dekádě stalo zdaleka nejvýznamnější volnočasovou aktivitou </a:t>
            </a:r>
          </a:p>
          <a:p>
            <a:r>
              <a:rPr lang="cs-CZ" sz="2000" dirty="0"/>
              <a:t>Díky internetu a mobilním zařízením je obsah dostupný 24/7/365</a:t>
            </a:r>
          </a:p>
          <a:p>
            <a:r>
              <a:rPr lang="cs-CZ" sz="2000" dirty="0"/>
              <a:t>Např. hraní počítačových her je velmi časově náročné, průměr kolem 30 hodin týdně, významná část herní komunity průměrně 40-50 hodin týdně = stejná doba jako ve škole či práci</a:t>
            </a:r>
          </a:p>
          <a:p>
            <a:r>
              <a:rPr lang="cs-CZ" sz="2000" dirty="0"/>
              <a:t>Fakticky nekonečný mediální obsah</a:t>
            </a:r>
          </a:p>
          <a:p>
            <a:r>
              <a:rPr lang="cs-CZ" sz="2000" dirty="0"/>
              <a:t>Větší nároky na regulaci a autoregulaci užívání, k čemuž mnozí mají stižené osobnostní a sociální podmínky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39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Morální panika: a) nová média jsou horší/nebezpečnější než ta tradiční b) používání médií je na úkor jiných, lepších a zdravějších aktivit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90" y="4125000"/>
            <a:ext cx="2862079" cy="1905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1" y="4125000"/>
            <a:ext cx="2857500" cy="190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0" y="4125000"/>
            <a:ext cx="2895600" cy="1905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81" y="4125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obezita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Trend rostoucího BMI a intenzity používání médií (hlavně TV) byl od 80. let evidentní</a:t>
            </a:r>
          </a:p>
          <a:p>
            <a:r>
              <a:rPr lang="cs-CZ" sz="2200" dirty="0"/>
              <a:t>Nízký výdej energie (více času bez pohybu) a vysoký příjem (</a:t>
            </a:r>
            <a:r>
              <a:rPr lang="cs-CZ" sz="2200" dirty="0" err="1"/>
              <a:t>snackování</a:t>
            </a:r>
            <a:r>
              <a:rPr lang="cs-CZ" sz="2200" dirty="0"/>
              <a:t>, vysoce kalorické potraviny, reklamy na vysoce kalorické potraviny</a:t>
            </a:r>
          </a:p>
          <a:p>
            <a:r>
              <a:rPr lang="cs-CZ" sz="2200" dirty="0"/>
              <a:t>Poslední dekáda – zpomalení či zastavení trendu rostoucího BMI, přestože stále roste čas strávený s médii</a:t>
            </a:r>
          </a:p>
          <a:p>
            <a:r>
              <a:rPr lang="cs-CZ" sz="2200" dirty="0"/>
              <a:t>TV je částečně nahrazována internetem, kdy je vyšší aktivita, vyšší mobilita a nižší </a:t>
            </a:r>
            <a:r>
              <a:rPr lang="cs-CZ" sz="2200" dirty="0" err="1"/>
              <a:t>snackování</a:t>
            </a:r>
            <a:endParaRPr lang="cs-CZ" sz="2200" dirty="0"/>
          </a:p>
          <a:p>
            <a:r>
              <a:rPr lang="cs-CZ" sz="2200" dirty="0"/>
              <a:t>Vliv jiných faktorů  - rodiny a socioekonomického statusu – se ukazuje jako zásadnější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35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Historická expozice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097352" cy="4663078"/>
          </a:xfrm>
        </p:spPr>
        <p:txBody>
          <a:bodyPr/>
          <a:lstStyle/>
          <a:p>
            <a:r>
              <a:rPr lang="cs-CZ" sz="2400" dirty="0"/>
              <a:t>Výzkum mediálních účinků se snažil osvětlit dopad používá médií na jedince a společnost – např. teorie injekční jehly</a:t>
            </a:r>
          </a:p>
          <a:p>
            <a:r>
              <a:rPr lang="cs-CZ" sz="2400" dirty="0"/>
              <a:t>Mechanistická perspektiva – účinky jsou přímé, recipient je pasivní</a:t>
            </a:r>
          </a:p>
          <a:p>
            <a:r>
              <a:rPr lang="cs-CZ" sz="2400" dirty="0"/>
              <a:t>Zaměření na okamžité, krátkodobé, a tedy snadno měřitelné účinky</a:t>
            </a:r>
          </a:p>
          <a:p>
            <a:r>
              <a:rPr lang="cs-CZ" sz="2400" dirty="0"/>
              <a:t>Předpoklad silných účinků – v praxi se ale nepotvrzoval:</a:t>
            </a:r>
          </a:p>
          <a:p>
            <a:r>
              <a:rPr lang="cs-CZ" sz="2400" dirty="0"/>
              <a:t>Média sama o sobě pravděpodobně nemají dostatečnou sílu k vyvolání účinků</a:t>
            </a:r>
          </a:p>
          <a:p>
            <a:r>
              <a:rPr lang="cs-CZ" sz="2400" dirty="0"/>
              <a:t>Média jsou pouze jedním z mnoha faktorů v psychické a sociální realitě</a:t>
            </a:r>
          </a:p>
          <a:p>
            <a:r>
              <a:rPr lang="cs-CZ" sz="2400" dirty="0"/>
              <a:t>Mnohost důvodů proč a k čemu média používáme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161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spánek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20657"/>
          </a:xfrm>
        </p:spPr>
        <p:txBody>
          <a:bodyPr/>
          <a:lstStyle/>
          <a:p>
            <a:r>
              <a:rPr lang="cs-CZ" sz="2000" dirty="0"/>
              <a:t>Nové technologie více než tradiční média zasahují do spánku</a:t>
            </a:r>
          </a:p>
          <a:p>
            <a:r>
              <a:rPr lang="cs-CZ" sz="2000" dirty="0"/>
              <a:t>Ubíráme si kvalitu a kvantitu spánku: a) chodíme spát později, ale vstáváme stejně brzo; b) </a:t>
            </a:r>
            <a:r>
              <a:rPr lang="cs-CZ" sz="2000" dirty="0" err="1"/>
              <a:t>nabuzuje</a:t>
            </a:r>
            <a:r>
              <a:rPr lang="cs-CZ" sz="2000" dirty="0"/>
              <a:t> fyziologické procesy v době, kdy by se měly zklidňovat; c) modré světlo ovlivňuje tvorbu spánkového hormonu melatoninu; d) k potlačení únavy používáme nabuzující prostředky; e) během víkendu, kdy můžeme spánkový dluh dohnat, často využíváme média ještě intenzivněji</a:t>
            </a:r>
          </a:p>
          <a:p>
            <a:r>
              <a:rPr lang="cs-CZ" sz="2000" dirty="0"/>
              <a:t>Spánek má zásadní vliv na pozornost, schopnost zapamatovat a vybavovat si, celkový pocit duševní a fyzické pohody (např. ovlivňuje funkci imunitního systému)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2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" name="Obrázek 4" descr="ckx198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15563" r="32091" b="9937"/>
          <a:stretch/>
        </p:blipFill>
        <p:spPr>
          <a:xfrm>
            <a:off x="128437" y="1446414"/>
            <a:ext cx="3952618" cy="3591098"/>
          </a:xfrm>
          <a:prstGeom prst="rect">
            <a:avLst/>
          </a:prstGeom>
        </p:spPr>
      </p:pic>
      <p:pic>
        <p:nvPicPr>
          <p:cNvPr id="6" name="Obrázek 5" descr="ckx198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t="19812" r="32704" b="19708"/>
          <a:stretch/>
        </p:blipFill>
        <p:spPr>
          <a:xfrm>
            <a:off x="4081055" y="681643"/>
            <a:ext cx="802227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užití a uspokojení </a:t>
            </a:r>
            <a:br>
              <a:rPr lang="cs-CZ" dirty="0"/>
            </a:br>
            <a:r>
              <a:rPr lang="cs-CZ" dirty="0" err="1"/>
              <a:t>Uses</a:t>
            </a:r>
            <a:r>
              <a:rPr lang="cs-CZ" dirty="0"/>
              <a:t> &amp; </a:t>
            </a:r>
            <a:r>
              <a:rPr lang="cs-CZ" dirty="0" err="1"/>
              <a:t>Gratification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Katz</a:t>
            </a:r>
            <a:r>
              <a:rPr lang="cs-CZ" sz="2400" dirty="0"/>
              <a:t>, </a:t>
            </a:r>
            <a:r>
              <a:rPr lang="cs-CZ" sz="2400" dirty="0" err="1"/>
              <a:t>Blumler</a:t>
            </a:r>
            <a:r>
              <a:rPr lang="cs-CZ" sz="2400" dirty="0"/>
              <a:t>, </a:t>
            </a:r>
            <a:r>
              <a:rPr lang="cs-CZ" sz="2400" dirty="0" err="1"/>
              <a:t>Gurevitch</a:t>
            </a:r>
            <a:r>
              <a:rPr lang="cs-CZ" sz="2400" dirty="0"/>
              <a:t> (1974) </a:t>
            </a:r>
            <a:r>
              <a:rPr lang="cs-CZ" sz="2400" dirty="0" err="1"/>
              <a:t>Utilization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mass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individual</a:t>
            </a:r>
            <a:r>
              <a:rPr lang="cs-CZ" sz="2400" dirty="0"/>
              <a:t>.</a:t>
            </a:r>
          </a:p>
          <a:p>
            <a:r>
              <a:rPr lang="cs-CZ" sz="2400" dirty="0"/>
              <a:t>UGT obrací vžitou optiku – místo otázky, </a:t>
            </a:r>
            <a:r>
              <a:rPr lang="cs-CZ" sz="2400" i="1" dirty="0"/>
              <a:t>co dělají média s lidmi</a:t>
            </a:r>
            <a:r>
              <a:rPr lang="cs-CZ" sz="2400" dirty="0"/>
              <a:t>, se ptá, </a:t>
            </a:r>
            <a:r>
              <a:rPr lang="cs-CZ" sz="2400" i="1" dirty="0"/>
              <a:t>co lidé dělají s médii</a:t>
            </a:r>
          </a:p>
          <a:p>
            <a:r>
              <a:rPr lang="cs-CZ" sz="2400" dirty="0"/>
              <a:t>Předmětem zájmu je a) vysvětlit, jak lidé používají média k uspokojení svých potřeb b) rozumět motivům k používání médii c) identifikovat následky, které vyplývají z těchto potřeb, motivů a chování</a:t>
            </a:r>
          </a:p>
          <a:p>
            <a:r>
              <a:rPr lang="cs-CZ" sz="2400" dirty="0"/>
              <a:t>UGT výzkum se zaměřuje na výzkum publika a jeho mediálního chování</a:t>
            </a:r>
          </a:p>
        </p:txBody>
      </p:sp>
    </p:spTree>
    <p:extLst>
      <p:ext uri="{BB962C8B-B14F-4D97-AF65-F5344CB8AC3E}">
        <p14:creationId xmlns:p14="http://schemas.microsoft.com/office/powerpoint/2010/main" val="105021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UGT: základní předpoklady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Výběr a užití médií je účelné a motivované</a:t>
            </a:r>
          </a:p>
          <a:p>
            <a:r>
              <a:rPr lang="cs-CZ" sz="2200" dirty="0"/>
              <a:t>Lidé jsou aktivními uživateli médií. Ne pasivními recipienty účinků, které z médií vychází</a:t>
            </a:r>
          </a:p>
          <a:p>
            <a:r>
              <a:rPr lang="cs-CZ" sz="2200" dirty="0"/>
              <a:t>Média soutěží samy mezi sebou a s dalšími alternativami, které mohou uspokojovat naše potřeby</a:t>
            </a:r>
          </a:p>
          <a:p>
            <a:r>
              <a:rPr lang="cs-CZ" sz="2200" dirty="0"/>
              <a:t>Lidé (vztahy, osobnost,…) zpravidla diktují užití a účinky médií, ne obráceně</a:t>
            </a:r>
          </a:p>
          <a:p>
            <a:r>
              <a:rPr lang="cs-CZ" sz="2200" dirty="0"/>
              <a:t>Lidé jsou nejen schopni motivovaného výběru a užití médií, ale jsou schopni i toto reflektovat</a:t>
            </a:r>
          </a:p>
        </p:txBody>
      </p:sp>
    </p:spTree>
    <p:extLst>
      <p:ext uri="{BB962C8B-B14F-4D97-AF65-F5344CB8AC3E}">
        <p14:creationId xmlns:p14="http://schemas.microsoft.com/office/powerpoint/2010/main" val="38215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UGT: obecná typologie motivů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Informace – učení: </a:t>
            </a:r>
            <a:r>
              <a:rPr lang="cs-CZ" sz="1600" dirty="0"/>
              <a:t>nejen jako vedlejší účinek používání médií (viz kultivační teorie), ale jako vědomý zdroj informací o světě, sebevzdělávání, naplnění zvědavosti,… </a:t>
            </a:r>
          </a:p>
          <a:p>
            <a:r>
              <a:rPr lang="cs-CZ" sz="2000" dirty="0"/>
              <a:t>Identita: </a:t>
            </a:r>
            <a:r>
              <a:rPr lang="cs-CZ" sz="1600" dirty="0"/>
              <a:t>média jsou důležitým faktorem v sociální a osobní identitě, vytváření a utvrzování postojů,… </a:t>
            </a:r>
            <a:r>
              <a:rPr lang="cs-CZ" sz="1600" dirty="0" err="1"/>
              <a:t>Parasociální</a:t>
            </a:r>
            <a:r>
              <a:rPr lang="cs-CZ" sz="1600" dirty="0"/>
              <a:t> vztahy – vztahy vytvořené k </a:t>
            </a:r>
            <a:r>
              <a:rPr lang="cs-CZ" sz="1600" dirty="0" err="1"/>
              <a:t>mediovaným</a:t>
            </a:r>
            <a:r>
              <a:rPr lang="cs-CZ" sz="1600" dirty="0"/>
              <a:t> (fiktivním) postavám připomínají skutečné osobní vztahy </a:t>
            </a:r>
          </a:p>
          <a:p>
            <a:r>
              <a:rPr lang="cs-CZ" sz="2000" dirty="0"/>
              <a:t>Sociální interakce - vztahy: </a:t>
            </a:r>
            <a:r>
              <a:rPr lang="cs-CZ" sz="1600" dirty="0"/>
              <a:t>propojení s ostatními, nahrazení/doplnění/vylepšení vztahů s ostatními,…</a:t>
            </a:r>
          </a:p>
          <a:p>
            <a:r>
              <a:rPr lang="cs-CZ" sz="2000" dirty="0"/>
              <a:t>Regulace nálady: </a:t>
            </a:r>
            <a:r>
              <a:rPr lang="cs-CZ" sz="1600" dirty="0"/>
              <a:t>zábava, </a:t>
            </a:r>
            <a:r>
              <a:rPr lang="cs-CZ" sz="1600" dirty="0" err="1"/>
              <a:t>relax</a:t>
            </a:r>
            <a:r>
              <a:rPr lang="cs-CZ" sz="1600" dirty="0"/>
              <a:t>, zabití nudy, nabuzení, útěk před problémy… Preferenci k užití konkrétního média často určuje momentální nálada. </a:t>
            </a:r>
          </a:p>
          <a:p>
            <a:r>
              <a:rPr lang="cs-CZ" sz="2000" dirty="0"/>
              <a:t>Zvyk/návyk: </a:t>
            </a:r>
            <a:r>
              <a:rPr lang="cs-CZ" sz="1600" dirty="0"/>
              <a:t>používání určitého média jakožto naučené chování. Protože toto chování má přinášet uspokojení a protože u některých je toto chování velmi významné, nabízí se podobnost se závislostmi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4957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Příklad: typologie motivace k hraní online her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1041"/>
              </p:ext>
            </p:extLst>
          </p:nvPr>
        </p:nvGraphicFramePr>
        <p:xfrm>
          <a:off x="0" y="1472460"/>
          <a:ext cx="12192000" cy="4429577"/>
        </p:xfrm>
        <a:graphic>
          <a:graphicData uri="http://schemas.openxmlformats.org/drawingml/2006/table">
            <a:tbl>
              <a:tblPr/>
              <a:tblGrid>
                <a:gridCol w="4058169">
                  <a:extLst>
                    <a:ext uri="{9D8B030D-6E8A-4147-A177-3AD203B41FA5}">
                      <a16:colId xmlns:a16="http://schemas.microsoft.com/office/drawing/2014/main" val="1989248186"/>
                    </a:ext>
                  </a:extLst>
                </a:gridCol>
                <a:gridCol w="4059629">
                  <a:extLst>
                    <a:ext uri="{9D8B030D-6E8A-4147-A177-3AD203B41FA5}">
                      <a16:colId xmlns:a16="http://schemas.microsoft.com/office/drawing/2014/main" val="2710104443"/>
                    </a:ext>
                  </a:extLst>
                </a:gridCol>
                <a:gridCol w="4074202">
                  <a:extLst>
                    <a:ext uri="{9D8B030D-6E8A-4147-A177-3AD203B41FA5}">
                      <a16:colId xmlns:a16="http://schemas.microsoft.com/office/drawing/2014/main" val="760696466"/>
                    </a:ext>
                  </a:extLst>
                </a:gridCol>
              </a:tblGrid>
              <a:tr h="481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Book Antiqua"/>
                          <a:ea typeface="Times New Roman"/>
                        </a:rPr>
                        <a:t>Výkon</a:t>
                      </a:r>
                      <a:endParaRPr lang="cs-CZ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Book Antiqua"/>
                          <a:ea typeface="Times New Roman"/>
                        </a:rPr>
                        <a:t>Socializace</a:t>
                      </a:r>
                      <a:endParaRPr lang="cs-CZ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Book Antiqua"/>
                          <a:ea typeface="Times New Roman"/>
                        </a:rPr>
                        <a:t>Vnoření </a:t>
                      </a:r>
                      <a:endParaRPr lang="cs-CZ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97175"/>
                  </a:ext>
                </a:extLst>
              </a:tr>
              <a:tr h="111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Rozvoj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 postup ve hře; hromadění bodů, předmětů; zkušenosti a úrovní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Seznamování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náhodné chatování a snaha spřátelit se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Objevování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prozkoumáváni světa, hromadění znalostí a objevování ztracených věcí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91028"/>
                  </a:ext>
                </a:extLst>
              </a:tr>
              <a:tr h="89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Mechanismy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zvyšování číselných charakteristik postavy a její optimalizace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Vztahy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sebeodhalování , hledání a poskytování pomoci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Role-</a:t>
                      </a:r>
                      <a:r>
                        <a:rPr lang="cs-CZ" sz="1800" b="1" dirty="0" err="1">
                          <a:latin typeface="Book Antiqua"/>
                          <a:ea typeface="Times New Roman"/>
                          <a:cs typeface="Arial"/>
                        </a:rPr>
                        <a:t>playing</a:t>
                      </a:r>
                      <a:endParaRPr lang="cs-CZ" sz="1800" b="1" dirty="0">
                        <a:latin typeface="Book Antiqua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role postavy a její historie, linie příběhu a fantasy styl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86350"/>
                  </a:ext>
                </a:extLst>
              </a:tr>
              <a:tr h="111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Soutěžení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provokování ostatních hráčů, uplatňování dominance nad nimi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Týmová práce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spolupráce, skupina a postup skupiny namísto jednotlivců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Postava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její vzhled, vybavení a vystupování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37746"/>
                  </a:ext>
                </a:extLst>
              </a:tr>
              <a:tr h="698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Únik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 před skutečností a problémy reálného života, relaxace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285852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666000" y="6228000"/>
            <a:ext cx="9246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Yee, N. (2006). Motivations for play in online games. </a:t>
            </a:r>
            <a:r>
              <a:rPr lang="en-US" sz="1200" i="1" dirty="0" err="1"/>
              <a:t>CyberPsychology</a:t>
            </a:r>
            <a:r>
              <a:rPr lang="en-US" sz="1200" i="1" dirty="0"/>
              <a:t> &amp; behavior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(6), 772-775.</a:t>
            </a:r>
          </a:p>
        </p:txBody>
      </p:sp>
    </p:spTree>
    <p:extLst>
      <p:ext uri="{BB962C8B-B14F-4D97-AF65-F5344CB8AC3E}">
        <p14:creationId xmlns:p14="http://schemas.microsoft.com/office/powerpoint/2010/main" val="386032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UGT: kritika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Předpoklad, že lidé jsou racionální a uvědomělí uživatelé může být v řadě případů nerealistický</a:t>
            </a:r>
          </a:p>
          <a:p>
            <a:r>
              <a:rPr lang="cs-CZ" sz="2400" dirty="0"/>
              <a:t>Přehnaná metodologická závislost na sebeposouzení respondenta a na určitém metodologickém postupu (zpravidla dotazník)</a:t>
            </a:r>
          </a:p>
          <a:p>
            <a:r>
              <a:rPr lang="cs-CZ" sz="2400" dirty="0"/>
              <a:t>Explicitní motivy (které lidé vyjadřují) </a:t>
            </a:r>
            <a:r>
              <a:rPr lang="cs-CZ" sz="2400" dirty="0" err="1"/>
              <a:t>vs</a:t>
            </a:r>
            <a:r>
              <a:rPr lang="cs-CZ" sz="2400" dirty="0"/>
              <a:t> implicitní motivy (které skutečně vedou člověka k určitému chování, ale nejsou člověkem plně reflektované např. kvůli sociální žádoucnosti)</a:t>
            </a:r>
          </a:p>
          <a:p>
            <a:r>
              <a:rPr lang="cs-CZ" sz="2400" dirty="0"/>
              <a:t>Omezená </a:t>
            </a:r>
            <a:r>
              <a:rPr lang="cs-CZ" sz="2400" dirty="0" err="1"/>
              <a:t>zobecnitelnost</a:t>
            </a:r>
            <a:r>
              <a:rPr lang="cs-CZ" sz="2400" dirty="0"/>
              <a:t> a přenositelnost typologie motivů mezi různými medii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56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1D44A-FF55-40F7-85AB-3310C19E6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BD0C68-FA1F-456B-9601-BDAE5482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Hédonické potřeby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8657CE-B1CA-4CDE-B150-B9C2F60D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Teorie kognitivní disonance </a:t>
            </a:r>
            <a:r>
              <a:rPr lang="cs-CZ" sz="1800" dirty="0"/>
              <a:t>(Leo </a:t>
            </a:r>
            <a:r>
              <a:rPr lang="cs-CZ" sz="1800" dirty="0" err="1"/>
              <a:t>Festinger</a:t>
            </a:r>
            <a:r>
              <a:rPr lang="cs-CZ" sz="1800" dirty="0"/>
              <a:t>)</a:t>
            </a:r>
          </a:p>
          <a:p>
            <a:r>
              <a:rPr lang="cs-CZ" sz="1800" dirty="0"/>
              <a:t>Podněty, které jsou v nesouladu s postoji či chováním jedince, jsou prožívány negativně a jedinec se snaží tohoto nesouladu zbavit – např. vyhýbat se těm podnětům a preferovat ty v souladu</a:t>
            </a:r>
          </a:p>
          <a:p>
            <a:r>
              <a:rPr lang="cs-CZ" sz="1800" b="1" dirty="0" err="1"/>
              <a:t>Mood</a:t>
            </a:r>
            <a:r>
              <a:rPr lang="cs-CZ" sz="1800" b="1" dirty="0"/>
              <a:t> management </a:t>
            </a:r>
            <a:r>
              <a:rPr lang="cs-CZ" sz="1800" b="1" dirty="0" err="1"/>
              <a:t>theory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Dolf</a:t>
            </a:r>
            <a:r>
              <a:rPr lang="cs-CZ" sz="1800" dirty="0"/>
              <a:t> </a:t>
            </a:r>
            <a:r>
              <a:rPr lang="cs-CZ" sz="1800" dirty="0" err="1"/>
              <a:t>Zillmann</a:t>
            </a:r>
            <a:r>
              <a:rPr lang="cs-CZ" sz="1800" dirty="0"/>
              <a:t>)</a:t>
            </a:r>
          </a:p>
          <a:p>
            <a:r>
              <a:rPr lang="cs-CZ" sz="1800" dirty="0"/>
              <a:t>Optimalizace nálady jako hlavní motiv používání médií</a:t>
            </a:r>
          </a:p>
          <a:p>
            <a:r>
              <a:rPr lang="cs-CZ" sz="1800" dirty="0"/>
              <a:t>Nastolení příjemného a utlumení nepříjemného</a:t>
            </a:r>
          </a:p>
          <a:p>
            <a:r>
              <a:rPr lang="cs-CZ" sz="1800" dirty="0"/>
              <a:t>Např. vzrušující obsahy na překonání nudy či frustrace, relaxující obsahy na uklidnění, veselé na zbavení se smutku</a:t>
            </a:r>
          </a:p>
          <a:p>
            <a:r>
              <a:rPr lang="cs-CZ" sz="1800" dirty="0"/>
              <a:t>Kritika – predikce občas selhává, výběr médií je občas vzhledem k náladě paradoxní (sad film paradox), občas je preference ne-hédonických obsahů a efektů</a:t>
            </a:r>
          </a:p>
          <a:p>
            <a:r>
              <a:rPr lang="cs-CZ" sz="1800" dirty="0"/>
              <a:t>Hédonická potřeba je sama ovlivňována osobnostními charakteristikami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39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2BEDC8-F781-4C50-9D43-D6439D283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82D8-6140-42F0-8F2C-086548FF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0A3FE7-6EE8-4987-8F22-91C1FCA2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souhrn intrapsychických dynamických sil, které aktivují a organizují prožívání a chování s cílem změnit existující neuspokojivou situaci (vyhnout se nepříjemnému/dosáhnout příjemného)</a:t>
            </a:r>
          </a:p>
          <a:p>
            <a:r>
              <a:rPr lang="cs-CZ" sz="2000" dirty="0"/>
              <a:t>Chování je poháněno vnitřním stavem „nedostatku“ (</a:t>
            </a:r>
            <a:r>
              <a:rPr lang="cs-CZ" sz="2000" dirty="0" err="1"/>
              <a:t>disequilibrium</a:t>
            </a:r>
            <a:r>
              <a:rPr lang="cs-CZ" sz="2000" dirty="0"/>
              <a:t>). Jsme nespokojení a něco chceme (potřebujeme)</a:t>
            </a:r>
          </a:p>
          <a:p>
            <a:r>
              <a:rPr lang="cs-CZ" sz="2000" dirty="0"/>
              <a:t>motivace = potřeba = touha</a:t>
            </a:r>
          </a:p>
          <a:p>
            <a:r>
              <a:rPr lang="cs-CZ" sz="2000" dirty="0"/>
              <a:t>Na </a:t>
            </a:r>
            <a:r>
              <a:rPr lang="cs-CZ" sz="2000" dirty="0" err="1"/>
              <a:t>neurobilogické</a:t>
            </a:r>
            <a:r>
              <a:rPr lang="cs-CZ" sz="2000" dirty="0"/>
              <a:t> úrovni spojené s </a:t>
            </a:r>
            <a:r>
              <a:rPr lang="cs-CZ" sz="2000" dirty="0" err="1"/>
              <a:t>dopaminogerními</a:t>
            </a:r>
            <a:r>
              <a:rPr lang="cs-CZ" sz="2000" dirty="0"/>
              <a:t> drahami  - anticipace </a:t>
            </a:r>
            <a:r>
              <a:rPr lang="cs-CZ" sz="2000" dirty="0" err="1"/>
              <a:t>slaste</a:t>
            </a:r>
            <a:r>
              <a:rPr lang="cs-CZ" sz="2000" dirty="0"/>
              <a:t> („chtění“). Stejné zjištění z psychologické perspektivy – klasické (párování podnětů) a operantní podmiňování (odměňování a trestání)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1651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17fa241-dc0d-4a19-bd23-9d6e79d0e5eb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2562</TotalTime>
  <Words>1628</Words>
  <Application>Microsoft Office PowerPoint</Application>
  <PresentationFormat>Širokoúhlá obrazovka</PresentationFormat>
  <Paragraphs>145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Tahoma</vt:lpstr>
      <vt:lpstr>Times New Roman</vt:lpstr>
      <vt:lpstr>Wingdings</vt:lpstr>
      <vt:lpstr>Presentation_MU_EN</vt:lpstr>
      <vt:lpstr>Motivace a média</vt:lpstr>
      <vt:lpstr>Historická expozice</vt:lpstr>
      <vt:lpstr>Teorie užití a uspokojení  Uses &amp; Gratification Theory</vt:lpstr>
      <vt:lpstr>UGT: základní předpoklady</vt:lpstr>
      <vt:lpstr>UGT: obecná typologie motivů</vt:lpstr>
      <vt:lpstr>Příklad: typologie motivace k hraní online her</vt:lpstr>
      <vt:lpstr>UGT: kritika</vt:lpstr>
      <vt:lpstr>Hédonické potřeby</vt:lpstr>
      <vt:lpstr>Motivace</vt:lpstr>
      <vt:lpstr>Motivace</vt:lpstr>
      <vt:lpstr>Prezentace aplikace PowerPoint</vt:lpstr>
      <vt:lpstr>Prezentace aplikace PowerPoint</vt:lpstr>
      <vt:lpstr>Hédonické vs eudaimonické potřeby</vt:lpstr>
      <vt:lpstr>Prezentace aplikace PowerPoint</vt:lpstr>
      <vt:lpstr>Displacement hypothesis</vt:lpstr>
      <vt:lpstr>Úrovně výběru média</vt:lpstr>
      <vt:lpstr>Displacement hypothesis</vt:lpstr>
      <vt:lpstr>Displacement hypothesis</vt:lpstr>
      <vt:lpstr>Média a obezita</vt:lpstr>
      <vt:lpstr>Média a spánek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181</cp:revision>
  <cp:lastPrinted>1601-01-01T00:00:00Z</cp:lastPrinted>
  <dcterms:created xsi:type="dcterms:W3CDTF">2019-04-11T21:46:02Z</dcterms:created>
  <dcterms:modified xsi:type="dcterms:W3CDTF">2021-03-18T07:56:00Z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