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6" r:id="rId4"/>
    <p:sldId id="267" r:id="rId5"/>
    <p:sldId id="264" r:id="rId6"/>
    <p:sldId id="257" r:id="rId7"/>
    <p:sldId id="268" r:id="rId8"/>
    <p:sldId id="269" r:id="rId9"/>
    <p:sldId id="265" r:id="rId10"/>
    <p:sldId id="258" r:id="rId11"/>
    <p:sldId id="259" r:id="rId12"/>
    <p:sldId id="260" r:id="rId13"/>
    <p:sldId id="26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8F887-D32D-4583-8BE8-913C8478841B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FF9BA-7E17-47D0-9156-96C4F52D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2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23B56ED-1469-44F7-96AA-4E2C86D01F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FADA728-511C-4D6E-B380-9BFF9ACC55B7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E6552FA3-C37F-42DE-A713-01458263269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D0AB4230-41BD-4BA1-A7A7-DF3A5C2088A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21D89-388B-4838-87D8-8DF4ACA1D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8B82B-2D26-4F2D-8B87-2BB6ADAC6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91D5B-16CD-4FEC-BB95-14A524585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C6C-391E-4169-A094-252CE86ABABC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F7DDB-C1FB-4416-A81B-DB0E8BA6D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7DADF-BDCA-420A-9A3F-56890C93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7402-9CFA-4055-A576-0486C65B8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0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3B7E-1861-421A-A948-33D47C5C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38FC1-5D06-4D99-86F5-ECD2FE895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2879C-16F6-4A35-978A-8F30BE4A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C6C-391E-4169-A094-252CE86ABABC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5D713-67AA-4136-82EC-F4A4E712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5E93C-2641-4DFB-AF8A-01AF95E29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7402-9CFA-4055-A576-0486C65B8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4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51DAEE-7FC0-4796-85F9-3BD209752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33FA1-4E2A-40C8-A326-4AFD1DA52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50A81-E67C-4E4E-A87B-70CB5A20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C6C-391E-4169-A094-252CE86ABABC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05895-60B4-43C1-B915-A8BB698F8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4055-EF7D-4445-9CB4-44B1148E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7402-9CFA-4055-A576-0486C65B8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6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44F1-927C-4FA6-9B27-484013D6D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574DE-F7ED-4594-85CB-27CF8F39A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411C9-C159-4960-BDA1-A35874EA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C6C-391E-4169-A094-252CE86ABABC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4E70E-25BC-4A8D-92F5-0AF129731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5AE7D-6467-4E93-9167-D4BC00CA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7402-9CFA-4055-A576-0486C65B8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7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7BDA7-AE62-4DEF-B0C4-9D536231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1AB90-8944-43BF-A950-85E298149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E4128-5077-424E-9419-3EB18062F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C6C-391E-4169-A094-252CE86ABABC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12FF2-31EF-4ECF-B319-FC7A22DBB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859E0-6761-4893-8DE5-A1ACE405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7402-9CFA-4055-A576-0486C65B8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CBA0-AE00-432E-9952-20DE85B7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85A31-3C6A-4AB7-93DE-5D5CD4B18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D33FA-0584-431E-A10D-8034CC7B9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8514C-928F-4AC6-8D3D-CE87AA97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C6C-391E-4169-A094-252CE86ABABC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6ED96-300D-44A9-A249-E1BDFDCF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DE8B6-8B35-4D5B-94F1-18572E5A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7402-9CFA-4055-A576-0486C65B8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1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FAC4D-6793-4287-8111-0A32823DD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3EF24-6F6D-4C30-8376-0206A1979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A0056-F1D9-4929-A421-01FC29767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CCC7D-B299-47CF-8B39-111F39E6D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E0E61-B859-40C2-AA88-B1E82E301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1B375C-173D-496F-ACE3-0F5165463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C6C-391E-4169-A094-252CE86ABABC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24D78C-12BE-4CDB-A6FC-DA79FD9C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A1958B-BDA1-4CFC-AF24-F75C857E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7402-9CFA-4055-A576-0486C65B8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8F95-49F7-4958-B45E-8077856D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D4A38-C5C7-4553-B542-4DEE4433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C6C-391E-4169-A094-252CE86ABABC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877D6-602D-4E85-923E-D37F58FBD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30A4C-2CE1-42E4-9453-B843A75B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7402-9CFA-4055-A576-0486C65B8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99338-4221-4960-BBD9-7298FC03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C6C-391E-4169-A094-252CE86ABABC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3714C-7115-4AB3-B2AD-D7299B83D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03DD6-F090-40EE-BC96-C8F8F3B4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7402-9CFA-4055-A576-0486C65B8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5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562A5-F147-4DC1-BD2E-719651650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BCDDB-F73B-4D7B-94AF-5A63E57A1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FA6AB-F94E-4CB7-9245-82E6E65A5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9F749-F635-4BEE-AD21-D5C7BAAD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C6C-391E-4169-A094-252CE86ABABC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4EC5C-039A-4C7F-B914-A0A684DD0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BC530-B7EE-4C1F-A193-85F938F88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7402-9CFA-4055-A576-0486C65B8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6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92C3-1E17-4453-8F4A-C43FF6B48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F890E-8E2D-43C0-BAC7-EAA92AF1E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6CAD5-88AC-4763-B997-0FB709FC1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872C4-84F6-451B-8931-CF89CDBB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C6C-391E-4169-A094-252CE86ABABC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D8581-C52F-40C4-A27C-D25BC5F84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71F84-DCC9-4E7C-A131-8C07EA8F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7402-9CFA-4055-A576-0486C65B8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6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7E45BB-825A-48C1-B1CB-8003E96F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7917F-8093-4EB5-A8C2-E10B0AC25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3098A-2ABF-4D39-A669-FD0BB46C5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14C6C-391E-4169-A094-252CE86ABABC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06068-B937-4CAB-A788-09583369E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06876-3D5E-41D8-8997-E399921DB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E7402-9CFA-4055-A576-0486C65B8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1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klopedie.soc.cas.cz/w/Kontrola_soci%C3%A1ln%C3%AD" TargetMode="External"/><Relationship Id="rId2" Type="http://schemas.openxmlformats.org/officeDocument/2006/relationships/hyperlink" Target="https://encyklopedie.soc.cas.cz/w/Reciproci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yklopedie.soc.cas.cz/w/Trh_pr%C3%A1ce" TargetMode="External"/><Relationship Id="rId5" Type="http://schemas.openxmlformats.org/officeDocument/2006/relationships/hyperlink" Target="https://encyklopedie.soc.cas.cz/w/Sociologie_ekonomick%C3%A1" TargetMode="External"/><Relationship Id="rId4" Type="http://schemas.openxmlformats.org/officeDocument/2006/relationships/hyperlink" Target="https://encyklopedie.soc.cas.cz/w/Ekonomika_tr%C5%BEn%C3%A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at.org/loc-720.html" TargetMode="External"/><Relationship Id="rId2" Type="http://schemas.openxmlformats.org/officeDocument/2006/relationships/hyperlink" Target="http://www.livescience.com/38094-facts-about-rare-earth-elements-infographic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_UdqZdFr-w" TargetMode="External"/><Relationship Id="rId2" Type="http://schemas.openxmlformats.org/officeDocument/2006/relationships/hyperlink" Target="https://www.latimes.com/world-nation/story/2019-07-28/china-rare-earth-tech-pollution-supply-chain-trad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NtNU261NVrg" TargetMode="External"/><Relationship Id="rId4" Type="http://schemas.openxmlformats.org/officeDocument/2006/relationships/hyperlink" Target="https://www.youtube.com/watch?v=4wPYbSjVrV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jJRhn53X2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EAEB-48C3-417D-AE65-F3B472E473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Politická</a:t>
            </a:r>
            <a:r>
              <a:rPr lang="en-US" b="1" dirty="0"/>
              <a:t> </a:t>
            </a:r>
            <a:r>
              <a:rPr lang="en-US" b="1" dirty="0" err="1"/>
              <a:t>ekonomie</a:t>
            </a:r>
            <a:r>
              <a:rPr lang="en-US" b="1" dirty="0"/>
              <a:t> </a:t>
            </a:r>
            <a:r>
              <a:rPr lang="en-US" b="1" dirty="0" err="1"/>
              <a:t>médií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30F97-8750-445B-8BEF-C1224990E6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Monika Metykova</a:t>
            </a:r>
          </a:p>
          <a:p>
            <a:r>
              <a:rPr lang="en-US" dirty="0"/>
              <a:t>m.metykova@sussex.ac.uk; 32153@mail.muni.cz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76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53AEC-5284-459F-B3EA-1EF7EFDE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Doporu</a:t>
            </a:r>
            <a:r>
              <a:rPr lang="sk-SK" dirty="0"/>
              <a:t>čená četba – hlavní teze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1B48E-4842-47E9-B7BF-12A1B722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Calabrese</a:t>
            </a:r>
            <a:r>
              <a:rPr lang="sk-SK" dirty="0"/>
              <a:t>:</a:t>
            </a:r>
          </a:p>
          <a:p>
            <a:pPr>
              <a:buFontTx/>
              <a:buChar char="-"/>
            </a:pPr>
            <a:r>
              <a:rPr lang="sk-SK" dirty="0"/>
              <a:t>K</a:t>
            </a:r>
            <a:r>
              <a:rPr lang="en-GB" dirty="0" err="1"/>
              <a:t>oncept</a:t>
            </a:r>
            <a:r>
              <a:rPr lang="en-GB" dirty="0"/>
              <a:t> mor</a:t>
            </a:r>
            <a:r>
              <a:rPr lang="sk-SK" dirty="0"/>
              <a:t>ální ekonomie (autorem je E. P. Thompson) uplatnil na globální komunikační práva</a:t>
            </a:r>
          </a:p>
          <a:p>
            <a:pPr>
              <a:buFontTx/>
              <a:buChar char="-"/>
            </a:pPr>
            <a:r>
              <a:rPr lang="sk-SK" dirty="0"/>
              <a:t>Morální ekonomie je diskutovaná v protikladu k tržní ekonomii a obzvlášť k neoliberálnímu ekonomickému řádu</a:t>
            </a:r>
          </a:p>
          <a:p>
            <a:pPr>
              <a:buFontTx/>
              <a:buChar char="-"/>
            </a:pPr>
            <a:r>
              <a:rPr lang="sk-SK" dirty="0"/>
              <a:t>Sociologická encyklopedie definuje morální ekonomii jako: </a:t>
            </a:r>
            <a:r>
              <a:rPr lang="en-US" dirty="0" err="1"/>
              <a:t>obecně</a:t>
            </a:r>
            <a:r>
              <a:rPr lang="en-US" dirty="0"/>
              <a:t> </a:t>
            </a:r>
            <a:r>
              <a:rPr lang="en-US" dirty="0" err="1"/>
              <a:t>sdílený</a:t>
            </a:r>
            <a:r>
              <a:rPr lang="en-US" dirty="0"/>
              <a:t> </a:t>
            </a:r>
            <a:r>
              <a:rPr lang="en-US" dirty="0" err="1"/>
              <a:t>konsensus</a:t>
            </a:r>
            <a:r>
              <a:rPr lang="en-US" dirty="0"/>
              <a:t> </a:t>
            </a:r>
            <a:r>
              <a:rPr lang="en-US" dirty="0" err="1"/>
              <a:t>týkající</a:t>
            </a:r>
            <a:r>
              <a:rPr lang="en-US" dirty="0"/>
              <a:t> se </a:t>
            </a:r>
            <a:r>
              <a:rPr lang="en-US" dirty="0" err="1"/>
              <a:t>předpokladů</a:t>
            </a:r>
            <a:r>
              <a:rPr lang="en-US" dirty="0"/>
              <a:t> a </a:t>
            </a:r>
            <a:r>
              <a:rPr lang="en-US" dirty="0" err="1"/>
              <a:t>očekávání</a:t>
            </a:r>
            <a:r>
              <a:rPr lang="en-US" dirty="0"/>
              <a:t> </a:t>
            </a:r>
            <a:r>
              <a:rPr lang="en-US" dirty="0" err="1"/>
              <a:t>upravujících</a:t>
            </a:r>
            <a:r>
              <a:rPr lang="en-US" dirty="0"/>
              <a:t> </a:t>
            </a:r>
            <a:r>
              <a:rPr lang="en-US" dirty="0" err="1"/>
              <a:t>pravidla</a:t>
            </a:r>
            <a:r>
              <a:rPr lang="en-US" dirty="0"/>
              <a:t> </a:t>
            </a:r>
            <a:r>
              <a:rPr lang="en-US" dirty="0">
                <a:hlinkClick r:id="rId2" tooltip="Reciprocita"/>
              </a:rPr>
              <a:t>reciprocity</a:t>
            </a:r>
            <a:r>
              <a:rPr lang="en-US" dirty="0"/>
              <a:t> v </a:t>
            </a:r>
            <a:r>
              <a:rPr lang="en-US" dirty="0" err="1"/>
              <a:t>ekon</a:t>
            </a:r>
            <a:r>
              <a:rPr lang="en-US" dirty="0"/>
              <a:t>. </a:t>
            </a:r>
            <a:r>
              <a:rPr lang="en-US" dirty="0" err="1"/>
              <a:t>jednání</a:t>
            </a:r>
            <a:r>
              <a:rPr lang="en-US" dirty="0"/>
              <a:t> a </a:t>
            </a:r>
            <a:r>
              <a:rPr lang="en-US" dirty="0" err="1"/>
              <a:t>stabilizující</a:t>
            </a:r>
            <a:r>
              <a:rPr lang="en-US" dirty="0"/>
              <a:t> se v </a:t>
            </a:r>
            <a:r>
              <a:rPr lang="en-US" dirty="0" err="1"/>
              <a:t>systému</a:t>
            </a:r>
            <a:r>
              <a:rPr lang="en-US" dirty="0"/>
              <a:t> </a:t>
            </a:r>
            <a:r>
              <a:rPr lang="en-US" dirty="0" err="1">
                <a:hlinkClick r:id="rId3" tooltip="Kontrola sociální"/>
              </a:rPr>
              <a:t>sociální</a:t>
            </a:r>
            <a:r>
              <a:rPr lang="en-US" dirty="0">
                <a:hlinkClick r:id="rId3" tooltip="Kontrola sociální"/>
              </a:rPr>
              <a:t> </a:t>
            </a:r>
            <a:r>
              <a:rPr lang="en-US" dirty="0" err="1">
                <a:hlinkClick r:id="rId3" tooltip="Kontrola sociální"/>
              </a:rPr>
              <a:t>kontroly</a:t>
            </a:r>
            <a:r>
              <a:rPr lang="en-US" dirty="0"/>
              <a:t>. </a:t>
            </a:r>
            <a:r>
              <a:rPr lang="en-US" dirty="0" err="1"/>
              <a:t>Pojem</a:t>
            </a:r>
            <a:r>
              <a:rPr lang="en-US" dirty="0"/>
              <a:t> </a:t>
            </a:r>
            <a:r>
              <a:rPr lang="en-US" i="1" dirty="0" err="1"/>
              <a:t>e.m.</a:t>
            </a:r>
            <a:r>
              <a:rPr lang="en-US" dirty="0"/>
              <a:t> </a:t>
            </a:r>
            <a:r>
              <a:rPr lang="en-US" dirty="0" err="1"/>
              <a:t>vytvořil</a:t>
            </a:r>
            <a:r>
              <a:rPr lang="en-US" dirty="0"/>
              <a:t> </a:t>
            </a:r>
            <a:r>
              <a:rPr lang="en-US" i="1" dirty="0"/>
              <a:t>E. P. Thompson</a:t>
            </a:r>
            <a:r>
              <a:rPr lang="en-US" dirty="0"/>
              <a:t> 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alternativy</a:t>
            </a:r>
            <a:r>
              <a:rPr lang="en-US" dirty="0"/>
              <a:t> </a:t>
            </a:r>
            <a:r>
              <a:rPr lang="en-US" dirty="0" err="1">
                <a:hlinkClick r:id="rId4" tooltip="Ekonomika tržní"/>
              </a:rPr>
              <a:t>tržní</a:t>
            </a:r>
            <a:r>
              <a:rPr lang="en-US" dirty="0">
                <a:hlinkClick r:id="rId4" tooltip="Ekonomika tržní"/>
              </a:rPr>
              <a:t> </a:t>
            </a:r>
            <a:r>
              <a:rPr lang="en-US" dirty="0" err="1">
                <a:hlinkClick r:id="rId4" tooltip="Ekonomika tržní"/>
              </a:rPr>
              <a:t>ekonomie</a:t>
            </a:r>
            <a:r>
              <a:rPr lang="en-US" dirty="0"/>
              <a:t>, </a:t>
            </a:r>
            <a:r>
              <a:rPr lang="en-US" dirty="0" err="1"/>
              <a:t>kterou</a:t>
            </a:r>
            <a:r>
              <a:rPr lang="en-US" dirty="0"/>
              <a:t> </a:t>
            </a:r>
            <a:r>
              <a:rPr lang="en-US" dirty="0" err="1"/>
              <a:t>zformovaly</a:t>
            </a:r>
            <a:r>
              <a:rPr lang="en-US" dirty="0"/>
              <a:t> </a:t>
            </a:r>
            <a:r>
              <a:rPr lang="en-US" dirty="0" err="1"/>
              <a:t>povstavší</a:t>
            </a:r>
            <a:r>
              <a:rPr lang="en-US" dirty="0"/>
              <a:t> </a:t>
            </a:r>
            <a:r>
              <a:rPr lang="en-US" dirty="0" err="1"/>
              <a:t>angl.</a:t>
            </a:r>
            <a:r>
              <a:rPr lang="en-US" dirty="0"/>
              <a:t> </a:t>
            </a:r>
            <a:r>
              <a:rPr lang="en-US" dirty="0" err="1"/>
              <a:t>lidové</a:t>
            </a:r>
            <a:r>
              <a:rPr lang="en-US" dirty="0"/>
              <a:t> </a:t>
            </a:r>
            <a:r>
              <a:rPr lang="en-US" dirty="0" err="1"/>
              <a:t>masy</a:t>
            </a:r>
            <a:r>
              <a:rPr lang="en-US" dirty="0"/>
              <a:t> v 18. </a:t>
            </a:r>
            <a:r>
              <a:rPr lang="en-US" dirty="0" err="1"/>
              <a:t>st.</a:t>
            </a:r>
            <a:r>
              <a:rPr lang="en-US" dirty="0"/>
              <a:t> </a:t>
            </a:r>
            <a:r>
              <a:rPr lang="en-US" dirty="0" err="1"/>
              <a:t>Vychází</a:t>
            </a:r>
            <a:r>
              <a:rPr lang="en-US" dirty="0"/>
              <a:t> z </a:t>
            </a:r>
            <a:r>
              <a:rPr lang="en-US" dirty="0" err="1"/>
              <a:t>pojetí</a:t>
            </a:r>
            <a:r>
              <a:rPr lang="en-US" dirty="0"/>
              <a:t> soc. </a:t>
            </a:r>
            <a:r>
              <a:rPr lang="en-US" dirty="0" err="1"/>
              <a:t>antropologie</a:t>
            </a:r>
            <a:r>
              <a:rPr lang="en-US" dirty="0"/>
              <a:t> </a:t>
            </a:r>
            <a:r>
              <a:rPr lang="en-US" i="1" dirty="0"/>
              <a:t>É. </a:t>
            </a:r>
            <a:r>
              <a:rPr lang="en-US" i="1" dirty="0" err="1"/>
              <a:t>Durkheima</a:t>
            </a:r>
            <a:r>
              <a:rPr lang="en-US" dirty="0"/>
              <a:t> a </a:t>
            </a:r>
            <a:r>
              <a:rPr lang="en-US" i="1" dirty="0"/>
              <a:t>B. </a:t>
            </a:r>
            <a:r>
              <a:rPr lang="en-US" i="1" dirty="0" err="1"/>
              <a:t>Malinowského</a:t>
            </a:r>
            <a:r>
              <a:rPr lang="en-US" dirty="0"/>
              <a:t> a </a:t>
            </a:r>
            <a:r>
              <a:rPr lang="en-US" dirty="0" err="1"/>
              <a:t>souvisí</a:t>
            </a:r>
            <a:r>
              <a:rPr lang="en-US" dirty="0"/>
              <a:t> s </a:t>
            </a:r>
            <a:r>
              <a:rPr lang="en-US" dirty="0" err="1"/>
              <a:t>konceptem</a:t>
            </a:r>
            <a:r>
              <a:rPr lang="en-US" dirty="0"/>
              <a:t> „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vkořeněnosti</a:t>
            </a:r>
            <a:r>
              <a:rPr lang="en-US" dirty="0"/>
              <a:t>“ </a:t>
            </a:r>
            <a:r>
              <a:rPr lang="en-US" dirty="0" err="1"/>
              <a:t>ekon</a:t>
            </a:r>
            <a:r>
              <a:rPr lang="en-US" dirty="0"/>
              <a:t>. </a:t>
            </a:r>
            <a:r>
              <a:rPr lang="en-US" dirty="0" err="1"/>
              <a:t>jednání</a:t>
            </a:r>
            <a:r>
              <a:rPr lang="en-US" dirty="0"/>
              <a:t> v </a:t>
            </a:r>
            <a:r>
              <a:rPr lang="en-US" dirty="0" err="1"/>
              <a:t>tradičních</a:t>
            </a:r>
            <a:r>
              <a:rPr lang="en-US" dirty="0"/>
              <a:t> </a:t>
            </a:r>
            <a:r>
              <a:rPr lang="en-US" dirty="0" err="1"/>
              <a:t>ekonomikách</a:t>
            </a:r>
            <a:r>
              <a:rPr lang="en-US" dirty="0"/>
              <a:t> v </a:t>
            </a:r>
            <a:r>
              <a:rPr lang="en-US" dirty="0" err="1"/>
              <a:t>pojetí</a:t>
            </a:r>
            <a:r>
              <a:rPr lang="en-US" dirty="0"/>
              <a:t> </a:t>
            </a:r>
            <a:r>
              <a:rPr lang="en-US" i="1" dirty="0"/>
              <a:t>K. </a:t>
            </a:r>
            <a:r>
              <a:rPr lang="en-US" i="1" dirty="0" err="1"/>
              <a:t>Polányiho</a:t>
            </a:r>
            <a:r>
              <a:rPr lang="en-US" dirty="0"/>
              <a:t> (viz </a:t>
            </a:r>
            <a:r>
              <a:rPr lang="en-US" dirty="0" err="1">
                <a:hlinkClick r:id="rId5" tooltip="Sociologie ekonomická"/>
              </a:rPr>
              <a:t>ekonomická</a:t>
            </a:r>
            <a:r>
              <a:rPr lang="en-US" dirty="0">
                <a:hlinkClick r:id="rId5" tooltip="Sociologie ekonomická"/>
              </a:rPr>
              <a:t> </a:t>
            </a:r>
            <a:r>
              <a:rPr lang="en-US" dirty="0" err="1">
                <a:hlinkClick r:id="rId5" tooltip="Sociologie ekonomická"/>
              </a:rPr>
              <a:t>sociologie</a:t>
            </a:r>
            <a:r>
              <a:rPr lang="en-US" dirty="0"/>
              <a:t>). </a:t>
            </a:r>
            <a:r>
              <a:rPr lang="en-US" dirty="0" err="1"/>
              <a:t>Zatímco</a:t>
            </a:r>
            <a:r>
              <a:rPr lang="en-US" dirty="0"/>
              <a:t> </a:t>
            </a:r>
            <a:r>
              <a:rPr lang="en-US" dirty="0" err="1"/>
              <a:t>původně</a:t>
            </a:r>
            <a:r>
              <a:rPr lang="en-US" dirty="0"/>
              <a:t> </a:t>
            </a:r>
            <a:r>
              <a:rPr lang="en-US" dirty="0" err="1"/>
              <a:t>byly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sobě</a:t>
            </a:r>
            <a:r>
              <a:rPr lang="en-US" dirty="0"/>
              <a:t> – hist.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systémově</a:t>
            </a:r>
            <a:r>
              <a:rPr lang="en-US" dirty="0"/>
              <a:t> – </a:t>
            </a:r>
            <a:r>
              <a:rPr lang="en-US" dirty="0" err="1"/>
              <a:t>stavěny</a:t>
            </a:r>
            <a:r>
              <a:rPr lang="en-US" dirty="0"/>
              <a:t> „</a:t>
            </a:r>
            <a:r>
              <a:rPr lang="en-US" dirty="0" err="1"/>
              <a:t>tržní</a:t>
            </a:r>
            <a:r>
              <a:rPr lang="en-US" dirty="0"/>
              <a:t>“ a „</a:t>
            </a:r>
            <a:r>
              <a:rPr lang="en-US" dirty="0" err="1"/>
              <a:t>morální</a:t>
            </a:r>
            <a:r>
              <a:rPr lang="en-US" dirty="0"/>
              <a:t>“ </a:t>
            </a:r>
            <a:r>
              <a:rPr lang="en-US" dirty="0" err="1"/>
              <a:t>ekonomie</a:t>
            </a:r>
            <a:r>
              <a:rPr lang="en-US" dirty="0"/>
              <a:t>, v </a:t>
            </a:r>
            <a:r>
              <a:rPr lang="en-US" dirty="0" err="1"/>
              <a:t>současných</a:t>
            </a:r>
            <a:r>
              <a:rPr lang="en-US" dirty="0"/>
              <a:t> </a:t>
            </a:r>
            <a:r>
              <a:rPr lang="en-US" dirty="0" err="1"/>
              <a:t>analýzách</a:t>
            </a:r>
            <a:r>
              <a:rPr lang="en-US" dirty="0"/>
              <a:t> se </a:t>
            </a:r>
            <a:r>
              <a:rPr lang="en-US" dirty="0" err="1"/>
              <a:t>prokazuje</a:t>
            </a:r>
            <a:r>
              <a:rPr lang="en-US" dirty="0"/>
              <a:t> </a:t>
            </a:r>
            <a:r>
              <a:rPr lang="en-US" dirty="0" err="1"/>
              <a:t>nutná</a:t>
            </a:r>
            <a:r>
              <a:rPr lang="en-US" dirty="0"/>
              <a:t> „</a:t>
            </a:r>
            <a:r>
              <a:rPr lang="en-US" dirty="0" err="1"/>
              <a:t>vkořeněnost</a:t>
            </a:r>
            <a:r>
              <a:rPr lang="en-US" dirty="0"/>
              <a:t>“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tržní</a:t>
            </a:r>
            <a:r>
              <a:rPr lang="en-US" dirty="0"/>
              <a:t> </a:t>
            </a:r>
            <a:r>
              <a:rPr lang="en-US" dirty="0" err="1"/>
              <a:t>ekonomiky</a:t>
            </a:r>
            <a:r>
              <a:rPr lang="en-US" dirty="0"/>
              <a:t>, </a:t>
            </a:r>
            <a:r>
              <a:rPr lang="en-US" dirty="0" err="1"/>
              <a:t>ovšem</a:t>
            </a:r>
            <a:r>
              <a:rPr lang="en-US" dirty="0"/>
              <a:t> s </a:t>
            </a:r>
            <a:r>
              <a:rPr lang="en-US" dirty="0" err="1"/>
              <a:t>přesunem</a:t>
            </a:r>
            <a:r>
              <a:rPr lang="en-US" dirty="0"/>
              <a:t> </a:t>
            </a:r>
            <a:r>
              <a:rPr lang="en-US" dirty="0" err="1"/>
              <a:t>morálních</a:t>
            </a:r>
            <a:r>
              <a:rPr lang="en-US" dirty="0"/>
              <a:t> </a:t>
            </a:r>
            <a:r>
              <a:rPr lang="en-US" dirty="0" err="1"/>
              <a:t>kritérií</a:t>
            </a:r>
            <a:r>
              <a:rPr lang="en-US" dirty="0"/>
              <a:t> a </a:t>
            </a:r>
            <a:r>
              <a:rPr lang="en-US" dirty="0" err="1"/>
              <a:t>pravidel</a:t>
            </a:r>
            <a:r>
              <a:rPr lang="en-US" dirty="0"/>
              <a:t> reciprocity z </a:t>
            </a:r>
            <a:r>
              <a:rPr lang="en-US" dirty="0" err="1"/>
              <a:t>trhu</a:t>
            </a:r>
            <a:r>
              <a:rPr lang="en-US" dirty="0"/>
              <a:t> </a:t>
            </a:r>
            <a:r>
              <a:rPr lang="en-US" dirty="0" err="1"/>
              <a:t>zboží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 </a:t>
            </a:r>
            <a:r>
              <a:rPr lang="en-US" dirty="0" err="1">
                <a:hlinkClick r:id="rId6" tooltip="Trh práce"/>
              </a:rPr>
              <a:t>trh</a:t>
            </a:r>
            <a:r>
              <a:rPr lang="en-US" dirty="0">
                <a:hlinkClick r:id="rId6" tooltip="Trh práce"/>
              </a:rPr>
              <a:t> </a:t>
            </a:r>
            <a:r>
              <a:rPr lang="en-US" dirty="0" err="1">
                <a:hlinkClick r:id="rId6" tooltip="Trh práce"/>
              </a:rPr>
              <a:t>práce</a:t>
            </a:r>
            <a:r>
              <a:rPr lang="en-US" dirty="0"/>
              <a:t>. </a:t>
            </a:r>
            <a:r>
              <a:rPr lang="en-US" dirty="0" err="1"/>
              <a:t>Oproti</a:t>
            </a:r>
            <a:r>
              <a:rPr lang="en-US" dirty="0"/>
              <a:t> </a:t>
            </a:r>
            <a:r>
              <a:rPr lang="en-US" i="1" dirty="0" err="1"/>
              <a:t>Marxově</a:t>
            </a:r>
            <a:r>
              <a:rPr lang="en-US" dirty="0"/>
              <a:t> </a:t>
            </a:r>
            <a:r>
              <a:rPr lang="en-US" dirty="0" err="1"/>
              <a:t>tezi</a:t>
            </a:r>
            <a:r>
              <a:rPr lang="en-US" dirty="0"/>
              <a:t> o </a:t>
            </a:r>
            <a:r>
              <a:rPr lang="en-US" dirty="0" err="1"/>
              <a:t>komodifikaci</a:t>
            </a:r>
            <a:r>
              <a:rPr lang="en-US" dirty="0"/>
              <a:t> </a:t>
            </a:r>
            <a:r>
              <a:rPr lang="en-US" dirty="0" err="1"/>
              <a:t>pracovní</a:t>
            </a:r>
            <a:r>
              <a:rPr lang="en-US" dirty="0"/>
              <a:t> </a:t>
            </a:r>
            <a:r>
              <a:rPr lang="en-US" dirty="0" err="1"/>
              <a:t>síly</a:t>
            </a:r>
            <a:r>
              <a:rPr lang="en-US" dirty="0"/>
              <a:t> v </a:t>
            </a:r>
            <a:r>
              <a:rPr lang="en-US" dirty="0" err="1"/>
              <a:t>kapitalismu</a:t>
            </a:r>
            <a:r>
              <a:rPr lang="en-US" dirty="0"/>
              <a:t> je </a:t>
            </a:r>
            <a:r>
              <a:rPr lang="en-US" dirty="0" err="1"/>
              <a:t>její</a:t>
            </a:r>
            <a:r>
              <a:rPr lang="en-US" dirty="0"/>
              <a:t> </a:t>
            </a:r>
            <a:r>
              <a:rPr lang="en-US" dirty="0" err="1"/>
              <a:t>zhodnocování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státě</a:t>
            </a:r>
            <a:r>
              <a:rPr lang="en-US" dirty="0"/>
              <a:t> </a:t>
            </a:r>
            <a:r>
              <a:rPr lang="en-US" dirty="0" err="1"/>
              <a:t>blahobytu</a:t>
            </a:r>
            <a:r>
              <a:rPr lang="en-US" dirty="0"/>
              <a:t> </a:t>
            </a:r>
            <a:r>
              <a:rPr lang="en-US" dirty="0" err="1"/>
              <a:t>postupně</a:t>
            </a:r>
            <a:r>
              <a:rPr lang="en-US" dirty="0"/>
              <a:t> </a:t>
            </a:r>
            <a:r>
              <a:rPr lang="en-US" dirty="0" err="1"/>
              <a:t>morálně</a:t>
            </a:r>
            <a:r>
              <a:rPr lang="en-US" dirty="0"/>
              <a:t> </a:t>
            </a:r>
            <a:r>
              <a:rPr lang="en-US" dirty="0" err="1"/>
              <a:t>svazováno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251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0E445-B541-4B4E-A7B4-FBC3ED5D372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3778" y="103540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Meehan a Wasko: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dirty="0"/>
              <a:t>Text je reakcí na kritiky </a:t>
            </a:r>
            <a:r>
              <a:rPr lang="en-GB" dirty="0" err="1"/>
              <a:t>studi</a:t>
            </a:r>
            <a:r>
              <a:rPr lang="sk-SK" dirty="0"/>
              <a:t>í ve tradici pol. ek. médií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dirty="0"/>
              <a:t>Staví do protikladu tradici pol. ek. médií a její kritický přístup, především kritiku kapitalismu a novější studie z oblasti </a:t>
            </a:r>
            <a:r>
              <a:rPr lang="en-GB" dirty="0"/>
              <a:t>media industry studies, media economics,</a:t>
            </a:r>
            <a:r>
              <a:rPr lang="sk-SK" dirty="0"/>
              <a:t> </a:t>
            </a:r>
            <a:r>
              <a:rPr lang="en-GB" dirty="0"/>
              <a:t>screen industry studies, production studies, or creative industry studies</a:t>
            </a:r>
            <a:r>
              <a:rPr lang="sk-SK" dirty="0"/>
              <a:t>, které opomíjí kontext kapitalismu a jsou spíš oslavného charakteru.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8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2F46E-7668-4E0C-91C7-A76500E6503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2987" y="1068388"/>
            <a:ext cx="10515600" cy="435133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Fuchs, C. a V. Mosco</a:t>
            </a:r>
            <a:r>
              <a:rPr lang="sk-SK" dirty="0"/>
              <a:t>:</a:t>
            </a:r>
          </a:p>
          <a:p>
            <a:pPr marL="0" indent="0">
              <a:buNone/>
            </a:pPr>
            <a:r>
              <a:rPr lang="sk-SK" dirty="0"/>
              <a:t>Krize kapitalismu a obnovený zájem o dílo Karla Marxe</a:t>
            </a:r>
          </a:p>
          <a:p>
            <a:pPr marL="0" indent="0">
              <a:buNone/>
            </a:pPr>
            <a:r>
              <a:rPr lang="sk-SK" dirty="0"/>
              <a:t>4 role médií v kapitalistické ekonomii:</a:t>
            </a:r>
          </a:p>
          <a:p>
            <a:pPr>
              <a:buFontTx/>
              <a:buChar char="-"/>
            </a:pPr>
            <a:r>
              <a:rPr lang="sk-SK" dirty="0"/>
              <a:t>Média ve formě komodity</a:t>
            </a:r>
          </a:p>
          <a:p>
            <a:pPr>
              <a:buFontTx/>
              <a:buChar char="-"/>
            </a:pPr>
            <a:r>
              <a:rPr lang="sk-SK" dirty="0"/>
              <a:t>Média ve formě ideologie</a:t>
            </a:r>
          </a:p>
          <a:p>
            <a:pPr>
              <a:buFontTx/>
              <a:buChar char="-"/>
            </a:pPr>
            <a:r>
              <a:rPr lang="sk-SK" dirty="0"/>
              <a:t>Percepce médií</a:t>
            </a:r>
          </a:p>
          <a:p>
            <a:pPr>
              <a:buFontTx/>
              <a:buChar char="-"/>
            </a:pPr>
            <a:r>
              <a:rPr lang="sk-SK" dirty="0"/>
              <a:t>Alternativní média 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80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9082A-9FF1-474E-9BE8-22FC941FFBC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Theocarakis</a:t>
            </a:r>
            <a:r>
              <a:rPr lang="sk-SK" dirty="0"/>
              <a:t>:</a:t>
            </a:r>
          </a:p>
          <a:p>
            <a:pPr marL="0" indent="0">
              <a:buNone/>
            </a:pPr>
            <a:r>
              <a:rPr lang="sk-SK" dirty="0"/>
              <a:t>Pojednává o práci jako základu hodnoty</a:t>
            </a:r>
          </a:p>
          <a:p>
            <a:pPr marL="0" indent="0">
              <a:buNone/>
            </a:pPr>
            <a:r>
              <a:rPr lang="sk-SK" dirty="0"/>
              <a:t>Marxova pracovní teorie hodnoty je hodně známá a debatovaná, Theocarakis ale také pojednává o dalších tradicích, např. v díle Adama Smithe a Davida Ricarda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2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2BDF-9758-4992-9673-B2E0FDA42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Kopie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sk-SK" dirty="0"/>
              <a:t>hrávky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8F748-2776-4C82-AC97-2F19DB3D6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Nahrávku semináře je možné si stáhnout</a:t>
            </a:r>
            <a:r>
              <a:rPr lang="en-GB" dirty="0"/>
              <a:t> </a:t>
            </a: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slo</a:t>
            </a:r>
            <a:r>
              <a:rPr lang="sk-SK"/>
              <a:t>žky Studijní materiály v IS. </a:t>
            </a:r>
            <a:endParaRPr lang="sk-S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6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E4841-2D6F-4EAF-9829-BD3F8DE3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Než si rozebereme definici, úkol v menších skupinách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BF2FE-87C1-4A56-9A38-72BC4E746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N</a:t>
            </a:r>
            <a:r>
              <a:rPr lang="en-US" dirty="0" err="1"/>
              <a:t>aše</a:t>
            </a:r>
            <a:r>
              <a:rPr lang="en-US" dirty="0"/>
              <a:t> “</a:t>
            </a:r>
            <a:r>
              <a:rPr lang="en-US" dirty="0" err="1"/>
              <a:t>závislost</a:t>
            </a:r>
            <a:r>
              <a:rPr lang="en-US" dirty="0"/>
              <a:t>”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k-SK" dirty="0"/>
              <a:t>laptopech, </a:t>
            </a:r>
            <a:r>
              <a:rPr lang="en-US" dirty="0" err="1"/>
              <a:t>mobilních</a:t>
            </a:r>
            <a:r>
              <a:rPr lang="sk-SK" dirty="0"/>
              <a:t> </a:t>
            </a:r>
            <a:r>
              <a:rPr lang="en-US" dirty="0" err="1"/>
              <a:t>telefonech</a:t>
            </a:r>
            <a:r>
              <a:rPr lang="en-US" dirty="0"/>
              <a:t>, </a:t>
            </a:r>
            <a:r>
              <a:rPr lang="en-US" dirty="0" err="1"/>
              <a:t>chytrých</a:t>
            </a:r>
            <a:r>
              <a:rPr lang="en-US" dirty="0"/>
              <a:t> </a:t>
            </a:r>
            <a:r>
              <a:rPr lang="en-US" dirty="0" err="1"/>
              <a:t>hodinkách</a:t>
            </a:r>
            <a:r>
              <a:rPr lang="en-US" dirty="0"/>
              <a:t> </a:t>
            </a:r>
            <a:r>
              <a:rPr lang="en-US" dirty="0" err="1"/>
              <a:t>apod</a:t>
            </a:r>
            <a:r>
              <a:rPr lang="en-US" dirty="0"/>
              <a:t>.</a:t>
            </a:r>
            <a:r>
              <a:rPr lang="sk-SK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Kdo</a:t>
            </a:r>
            <a:r>
              <a:rPr lang="en-US" dirty="0"/>
              <a:t> je </a:t>
            </a:r>
            <a:r>
              <a:rPr lang="en-US" dirty="0" err="1"/>
              <a:t>vyrábí</a:t>
            </a:r>
            <a:r>
              <a:rPr lang="en-US" dirty="0"/>
              <a:t>? </a:t>
            </a:r>
            <a:r>
              <a:rPr lang="en-US" dirty="0" err="1"/>
              <a:t>Jaké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podmínky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Jak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distribuované</a:t>
            </a:r>
            <a:r>
              <a:rPr lang="en-US" dirty="0"/>
              <a:t>? </a:t>
            </a:r>
            <a:r>
              <a:rPr lang="en-US" dirty="0" err="1"/>
              <a:t>Jaké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potřebné</a:t>
            </a:r>
            <a:r>
              <a:rPr lang="sk-SK" dirty="0"/>
              <a:t> </a:t>
            </a:r>
            <a:r>
              <a:rPr lang="pl-PL" dirty="0"/>
              <a:t>k jejich výrobě? </a:t>
            </a:r>
          </a:p>
          <a:p>
            <a:pPr marL="0" indent="0">
              <a:buNone/>
            </a:pPr>
            <a:r>
              <a:rPr lang="pl-PL" dirty="0"/>
              <a:t>Jak a kde jsou nejčastěji konzumované nebo </a:t>
            </a:r>
            <a:r>
              <a:rPr lang="en-US" dirty="0" err="1"/>
              <a:t>použív</a:t>
            </a:r>
            <a:r>
              <a:rPr lang="sk-SK" dirty="0"/>
              <a:t>ané</a:t>
            </a:r>
            <a:r>
              <a:rPr lang="en-US" dirty="0"/>
              <a:t>?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Co se s nimi stane az doslouží?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9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7A72-7E60-4F5D-99B8-FF1E69B14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Worst Place on Earth: </a:t>
            </a:r>
            <a:r>
              <a:rPr lang="en-GB" dirty="0" err="1"/>
              <a:t>Baogang</a:t>
            </a:r>
            <a:r>
              <a:rPr lang="en-GB" dirty="0"/>
              <a:t> Steel and Rare Earth complex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6F179-B499-4D7D-BBB5-DFE2B5EA5D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2009 </a:t>
            </a:r>
            <a:r>
              <a:rPr lang="en-GB" dirty="0">
                <a:hlinkClick r:id="rId2"/>
              </a:rPr>
              <a:t>China produced 95% of the world's supply of these elements</a:t>
            </a:r>
            <a:r>
              <a:rPr lang="en-GB" dirty="0"/>
              <a:t>, and it's estimated that the Bayan Obo mines just north of Baotou contain </a:t>
            </a:r>
            <a:r>
              <a:rPr lang="en-GB" dirty="0">
                <a:hlinkClick r:id="rId3"/>
              </a:rPr>
              <a:t>70% of the world's reserves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err="1"/>
              <a:t>Zdroj</a:t>
            </a:r>
            <a:r>
              <a:rPr lang="en-GB" dirty="0"/>
              <a:t>: https://www.bbc.com/future/article/20150402-the-worst-place-on-earth</a:t>
            </a:r>
            <a:endParaRPr lang="en-US" dirty="0"/>
          </a:p>
        </p:txBody>
      </p:sp>
      <p:pic>
        <p:nvPicPr>
          <p:cNvPr id="7" name="Content Placeholder 6" descr="A picture containing grass, sky, outdoor, factory&#10;&#10;Description automatically generated">
            <a:extLst>
              <a:ext uri="{FF2B5EF4-FFF2-40B4-BE49-F238E27FC236}">
                <a16:creationId xmlns:a16="http://schemas.microsoft.com/office/drawing/2014/main" id="{4DDC7366-876C-4682-97B6-3DB148FA5D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75325"/>
            <a:ext cx="5181600" cy="3251937"/>
          </a:xfrm>
        </p:spPr>
      </p:pic>
    </p:spTree>
    <p:extLst>
      <p:ext uri="{BB962C8B-B14F-4D97-AF65-F5344CB8AC3E}">
        <p14:creationId xmlns:p14="http://schemas.microsoft.com/office/powerpoint/2010/main" val="250810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C6A13-3A45-4827-BDA6-4B475B85CAE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14400" y="1114425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err="1"/>
              <a:t>Zdroj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https://www.latimes.com/world-nation/story/2019-07-28/china-rare-earth-tech-pollution-supply-chain-trade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Videa</a:t>
            </a:r>
            <a:r>
              <a:rPr lang="en-GB" dirty="0"/>
              <a:t> k t</a:t>
            </a:r>
            <a:r>
              <a:rPr lang="sk-SK" dirty="0"/>
              <a:t>ématu:</a:t>
            </a:r>
          </a:p>
          <a:p>
            <a:pPr marL="0" indent="0">
              <a:buNone/>
            </a:pPr>
            <a:r>
              <a:rPr lang="sk-SK" dirty="0"/>
              <a:t>BBC:</a:t>
            </a:r>
            <a:endParaRPr lang="sk-SK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https://www.youtube.com/watch?v=t_UdqZdFr-w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Al Jazeera:</a:t>
            </a:r>
          </a:p>
          <a:p>
            <a:pPr marL="0" indent="0">
              <a:buNone/>
            </a:pPr>
            <a:r>
              <a:rPr lang="sk-SK" dirty="0">
                <a:hlinkClick r:id="rId4"/>
              </a:rPr>
              <a:t>https://www.youtube.com/watch?v=4wPYbSjVrVQ</a:t>
            </a: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dirty="0"/>
              <a:t>CNBC: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https://www.youtube.com/watch?v=NtNU261NVrg</a:t>
            </a:r>
            <a:r>
              <a:rPr lang="sk-SK" dirty="0"/>
              <a:t> </a:t>
            </a:r>
            <a:endParaRPr lang="en-US" dirty="0"/>
          </a:p>
        </p:txBody>
      </p:sp>
      <p:pic>
        <p:nvPicPr>
          <p:cNvPr id="6" name="Content Placeholder 5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2CA15F93-5B3B-4935-AAE9-83A0C378B81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44" y="1086732"/>
            <a:ext cx="5181600" cy="3903662"/>
          </a:xfrm>
        </p:spPr>
      </p:pic>
    </p:spTree>
    <p:extLst>
      <p:ext uri="{BB962C8B-B14F-4D97-AF65-F5344CB8AC3E}">
        <p14:creationId xmlns:p14="http://schemas.microsoft.com/office/powerpoint/2010/main" val="325561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B7271435-5900-45A2-8A99-75F5ACDB8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89" y="1340782"/>
            <a:ext cx="3933052" cy="362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EA94E-4486-4B19-B036-1489BD8D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 je </a:t>
            </a:r>
            <a:r>
              <a:rPr lang="en-US" dirty="0" err="1"/>
              <a:t>politická</a:t>
            </a:r>
            <a:r>
              <a:rPr lang="en-US" dirty="0"/>
              <a:t> </a:t>
            </a:r>
            <a:r>
              <a:rPr lang="en-US" dirty="0" err="1"/>
              <a:t>ekonomie</a:t>
            </a:r>
            <a:r>
              <a:rPr lang="en-US" dirty="0"/>
              <a:t> </a:t>
            </a:r>
            <a:r>
              <a:rPr lang="en-US" dirty="0" err="1"/>
              <a:t>komunikace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EBA66-B4C4-4DB7-AEF8-176710FB4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Mosco:</a:t>
            </a:r>
          </a:p>
          <a:p>
            <a:pPr marL="0" indent="0">
              <a:buNone/>
            </a:pPr>
            <a:r>
              <a:rPr lang="en-GB" dirty="0"/>
              <a:t>The study of the social relations, particularly the power relations, that mutually constitute the production, distribution, and consumption of </a:t>
            </a:r>
            <a:r>
              <a:rPr lang="en-US" dirty="0"/>
              <a:t>resources, including communication resources.</a:t>
            </a:r>
          </a:p>
        </p:txBody>
      </p:sp>
    </p:spTree>
    <p:extLst>
      <p:ext uri="{BB962C8B-B14F-4D97-AF65-F5344CB8AC3E}">
        <p14:creationId xmlns:p14="http://schemas.microsoft.com/office/powerpoint/2010/main" val="256658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A4A1-6B05-469D-8D00-1ACC2C39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Širší definice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5C751-E054-481F-BE64-B20C44A01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study of control and survival in social life; control</a:t>
            </a:r>
            <a:r>
              <a:rPr lang="sk-SK" altLang="en-US" dirty="0"/>
              <a:t> </a:t>
            </a:r>
            <a:r>
              <a:rPr lang="en-GB" altLang="en-US" dirty="0"/>
              <a:t>=</a:t>
            </a:r>
            <a:r>
              <a:rPr lang="sk-SK" altLang="en-US" dirty="0"/>
              <a:t> </a:t>
            </a:r>
            <a:r>
              <a:rPr lang="en-GB" altLang="en-US" dirty="0"/>
              <a:t>political process (how a society organizes itself, manages its affairs and adapts to change); survival</a:t>
            </a:r>
            <a:r>
              <a:rPr lang="sk-SK" altLang="en-US" dirty="0"/>
              <a:t> </a:t>
            </a:r>
            <a:r>
              <a:rPr lang="en-GB" altLang="en-US" dirty="0"/>
              <a:t>=</a:t>
            </a:r>
            <a:r>
              <a:rPr lang="sk-SK" altLang="en-US" dirty="0"/>
              <a:t> </a:t>
            </a:r>
            <a:r>
              <a:rPr lang="en-GB" altLang="en-US" dirty="0"/>
              <a:t>economic because it involves the processes of production and reproduction.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7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24DD8-ED7F-46C0-AD1E-2D9BDA61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Co charakterizuje tento přístup?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874C2-C3F3-4A2A-A3AA-F5437351B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/>
              <a:t>HISTORY - social change as historical transformation</a:t>
            </a:r>
          </a:p>
          <a:p>
            <a:pPr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/>
              <a:t>SOCIAL TOTALITY - a big picture of society, totality of social relations that make up the economic, political, social and cultural areas of life</a:t>
            </a:r>
          </a:p>
          <a:p>
            <a:pPr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/>
              <a:t>MORAL PHILOSOPHY - values that help to create social behaviour and moral principles that ought to guide efforts to change it</a:t>
            </a:r>
          </a:p>
          <a:p>
            <a:pPr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/>
              <a:t>PRAXIS - unity of thinking and doing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1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9A4DD-400F-4128-B399-8CCF1737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Adam Smith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411E6-EAC9-407B-930A-444868212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altLang="en-US" dirty="0"/>
              <a:t>Považovaný za zakladatele politické ekonomie, byl filosofem, morální dimenze v jeho díle. </a:t>
            </a:r>
            <a:endParaRPr lang="en-GB" altLang="en-US" dirty="0"/>
          </a:p>
          <a:p>
            <a:pPr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>
                <a:hlinkClick r:id="rId2"/>
              </a:rPr>
              <a:t>https://www.youtube.com/watch?v=ejJRhn53X2M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71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759</Words>
  <Application>Microsoft Office PowerPoint</Application>
  <PresentationFormat>Widescreen</PresentationFormat>
  <Paragraphs>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Politická ekonomie médií</vt:lpstr>
      <vt:lpstr>Než si rozebereme definici, úkol v menších skupinách</vt:lpstr>
      <vt:lpstr>The Worst Place on Earth: Baogang Steel and Rare Earth complex</vt:lpstr>
      <vt:lpstr>PowerPoint Presentation</vt:lpstr>
      <vt:lpstr>PowerPoint Presentation</vt:lpstr>
      <vt:lpstr>Co je politická ekonomie komunikace?</vt:lpstr>
      <vt:lpstr>Širší definice</vt:lpstr>
      <vt:lpstr>Co charakterizuje tento přístup?</vt:lpstr>
      <vt:lpstr>Adam Smith</vt:lpstr>
      <vt:lpstr>Doporučená četba – hlavní teze</vt:lpstr>
      <vt:lpstr>PowerPoint Presentation</vt:lpstr>
      <vt:lpstr>PowerPoint Presentation</vt:lpstr>
      <vt:lpstr>PowerPoint Presentation</vt:lpstr>
      <vt:lpstr>Kopie nahrávky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Politická ekonomie médií</dc:title>
  <dc:creator>Monika Metykova</dc:creator>
  <cp:lastModifiedBy>Monika Metykova</cp:lastModifiedBy>
  <cp:revision>42</cp:revision>
  <dcterms:created xsi:type="dcterms:W3CDTF">2021-03-11T17:30:20Z</dcterms:created>
  <dcterms:modified xsi:type="dcterms:W3CDTF">2021-03-13T18:48:04Z</dcterms:modified>
</cp:coreProperties>
</file>