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61" r:id="rId5"/>
    <p:sldId id="262" r:id="rId6"/>
    <p:sldId id="259"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2E9B3-DA8D-4624-810A-F9C3597F5F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EDE7CE-6386-4646-98D6-EB5EE4EAC2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920B5B-C7E4-44E3-9D26-851E627A0B61}"/>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5" name="Footer Placeholder 4">
            <a:extLst>
              <a:ext uri="{FF2B5EF4-FFF2-40B4-BE49-F238E27FC236}">
                <a16:creationId xmlns:a16="http://schemas.microsoft.com/office/drawing/2014/main" id="{2F1F7DB3-82F5-48BE-BD15-2C54E9F0AA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8ABF4F-73EE-486B-AA6A-4FCA425B3BC4}"/>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4259897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5B33A-61FB-4418-8FA3-221EF0D129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291B20-19EB-4B78-A68C-028334A93C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606170-0F3D-4E49-B43F-A9464EC94B81}"/>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5" name="Footer Placeholder 4">
            <a:extLst>
              <a:ext uri="{FF2B5EF4-FFF2-40B4-BE49-F238E27FC236}">
                <a16:creationId xmlns:a16="http://schemas.microsoft.com/office/drawing/2014/main" id="{BD401816-D079-412B-A4EA-B686ED6674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39B148-87D2-430D-B867-A88EEB6ED25F}"/>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4021645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797053-9797-4047-966E-E7FDC10866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78EFAC-5294-494F-8DAB-DB128447F4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A77DB-03EE-47C2-979E-1B71CD291301}"/>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5" name="Footer Placeholder 4">
            <a:extLst>
              <a:ext uri="{FF2B5EF4-FFF2-40B4-BE49-F238E27FC236}">
                <a16:creationId xmlns:a16="http://schemas.microsoft.com/office/drawing/2014/main" id="{063E7E7F-4C1C-4CAE-B149-EF9EF4354C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DEDA1-5726-4E2E-B7F5-5DCB1F66A8B7}"/>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990999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F4D0-AF4F-4357-B3CE-ED1F832CBF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BC8008-0B7B-4C18-97B5-E4FFCF1316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F3C0B3-C490-4238-8C71-DE140237147A}"/>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5" name="Footer Placeholder 4">
            <a:extLst>
              <a:ext uri="{FF2B5EF4-FFF2-40B4-BE49-F238E27FC236}">
                <a16:creationId xmlns:a16="http://schemas.microsoft.com/office/drawing/2014/main" id="{F97C6EC6-0656-46CE-852C-3D3B41409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E70AF3-BA5F-49DA-A616-C85BC76B2DA1}"/>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3784620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8C45-57B8-4EFA-A5D6-23060B8B5F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57DF1B-2BCF-4CB9-883B-7C4CA7F8C8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60970B-CAED-460D-B711-AE25162DD41A}"/>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5" name="Footer Placeholder 4">
            <a:extLst>
              <a:ext uri="{FF2B5EF4-FFF2-40B4-BE49-F238E27FC236}">
                <a16:creationId xmlns:a16="http://schemas.microsoft.com/office/drawing/2014/main" id="{8FD245E4-1EFF-4F83-BE2F-71F30C58BA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6B2E26-9B41-4FA4-83C3-E0D5D1E9C4EA}"/>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65213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0A7C6-6F5A-45E7-982D-0710991F6A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6EC1C3-49CF-4E93-8C71-1DE99770DB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FD7EF1-3EEA-4B11-9B96-9F582D5C24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D2DEDA-D12F-4ABE-BD87-0E3C5D3C1442}"/>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6" name="Footer Placeholder 5">
            <a:extLst>
              <a:ext uri="{FF2B5EF4-FFF2-40B4-BE49-F238E27FC236}">
                <a16:creationId xmlns:a16="http://schemas.microsoft.com/office/drawing/2014/main" id="{448AEBDB-DF99-478F-80EC-FD206096FC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1C5C98-C6F6-4330-A1DB-6A29BCA4B3BD}"/>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403733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A948B-D374-4149-8266-8C4163A5B4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B1F74B-320C-4338-9D8E-43F0D3766A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A4896E-B13F-4050-A554-7B5DE1D484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A2EA7C-5B4A-4D37-AE11-FF4E6A8751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238BC-3B8B-4321-B414-E60A5DF762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0BF9F6-2BF9-44F6-8FD3-2074735CC741}"/>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8" name="Footer Placeholder 7">
            <a:extLst>
              <a:ext uri="{FF2B5EF4-FFF2-40B4-BE49-F238E27FC236}">
                <a16:creationId xmlns:a16="http://schemas.microsoft.com/office/drawing/2014/main" id="{29C587AF-A242-4657-A504-B09097C631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041B16-8ED4-449B-8054-259CBEAF5553}"/>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3082632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282A-E9B3-40A8-8031-E6DA9DDCCA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8E9EF2-AE3C-4F1D-84F1-5CF3FEFA1364}"/>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4" name="Footer Placeholder 3">
            <a:extLst>
              <a:ext uri="{FF2B5EF4-FFF2-40B4-BE49-F238E27FC236}">
                <a16:creationId xmlns:a16="http://schemas.microsoft.com/office/drawing/2014/main" id="{23B02A80-E385-4AD8-A1C9-71D907ABDE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7C70D8-2296-473D-9675-F735D1C04388}"/>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2316624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C5A306-B6AC-4B55-A018-AC148D059D07}"/>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3" name="Footer Placeholder 2">
            <a:extLst>
              <a:ext uri="{FF2B5EF4-FFF2-40B4-BE49-F238E27FC236}">
                <a16:creationId xmlns:a16="http://schemas.microsoft.com/office/drawing/2014/main" id="{8E8AA2FE-BB50-4440-9379-B407CE66AD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383AD0-6C21-42CB-9E01-2CB641358E18}"/>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3004752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BE25-A863-4AE9-95BF-CFE7BD69CA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27C5CF-02B2-4A4B-9D18-56BEA42EED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2896BD-EBE9-44BD-80CB-6240BAA9F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06936-9FFB-4232-9041-7DB6EFCA801C}"/>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6" name="Footer Placeholder 5">
            <a:extLst>
              <a:ext uri="{FF2B5EF4-FFF2-40B4-BE49-F238E27FC236}">
                <a16:creationId xmlns:a16="http://schemas.microsoft.com/office/drawing/2014/main" id="{54589FAC-039C-4496-8F61-DC16C472C9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247E7-D2FF-4477-B8BF-227E13FEB558}"/>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323077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F4169-8325-4018-9CE3-2AEF096CB5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1F4CA3-4A3C-45D0-8DFA-59028593DA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4128B6-F931-4081-9E22-2231C8834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CEA582-EF36-425B-8F20-3FFDC0B4FCE2}"/>
              </a:ext>
            </a:extLst>
          </p:cNvPr>
          <p:cNvSpPr>
            <a:spLocks noGrp="1"/>
          </p:cNvSpPr>
          <p:nvPr>
            <p:ph type="dt" sz="half" idx="10"/>
          </p:nvPr>
        </p:nvSpPr>
        <p:spPr/>
        <p:txBody>
          <a:bodyPr/>
          <a:lstStyle/>
          <a:p>
            <a:fld id="{AD4B7E1D-0C91-4F2B-BB58-5F158996420E}" type="datetimeFigureOut">
              <a:rPr lang="en-US" smtClean="0"/>
              <a:t>5/21/2021</a:t>
            </a:fld>
            <a:endParaRPr lang="en-US"/>
          </a:p>
        </p:txBody>
      </p:sp>
      <p:sp>
        <p:nvSpPr>
          <p:cNvPr id="6" name="Footer Placeholder 5">
            <a:extLst>
              <a:ext uri="{FF2B5EF4-FFF2-40B4-BE49-F238E27FC236}">
                <a16:creationId xmlns:a16="http://schemas.microsoft.com/office/drawing/2014/main" id="{A6BBCAA1-92A7-4ED6-80F8-4D6119F2CC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9D13DF-D86D-4FC6-975A-3C052F06FFB3}"/>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2051431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2014D-D01D-4AE1-B2FE-EC1B9C0D18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C735C4-BF5F-4257-90FC-7F3701A7F4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2911F8-68C9-4E04-B421-D069F99E64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B7E1D-0C91-4F2B-BB58-5F158996420E}" type="datetimeFigureOut">
              <a:rPr lang="en-US" smtClean="0"/>
              <a:t>5/21/2021</a:t>
            </a:fld>
            <a:endParaRPr lang="en-US"/>
          </a:p>
        </p:txBody>
      </p:sp>
      <p:sp>
        <p:nvSpPr>
          <p:cNvPr id="5" name="Footer Placeholder 4">
            <a:extLst>
              <a:ext uri="{FF2B5EF4-FFF2-40B4-BE49-F238E27FC236}">
                <a16:creationId xmlns:a16="http://schemas.microsoft.com/office/drawing/2014/main" id="{5A937CD9-B1AC-4753-9407-71B9610300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ED987F-15BF-4414-A305-5D4261116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EB0A68-8DAC-43C1-95A3-2081033F512F}" type="slidenum">
              <a:rPr lang="en-US" smtClean="0"/>
              <a:t>‹#›</a:t>
            </a:fld>
            <a:endParaRPr lang="en-US"/>
          </a:p>
        </p:txBody>
      </p:sp>
    </p:spTree>
    <p:extLst>
      <p:ext uri="{BB962C8B-B14F-4D97-AF65-F5344CB8AC3E}">
        <p14:creationId xmlns:p14="http://schemas.microsoft.com/office/powerpoint/2010/main" val="3145638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iq5lX-j6Prg" TargetMode="External"/><Relationship Id="rId2" Type="http://schemas.openxmlformats.org/officeDocument/2006/relationships/hyperlink" Target="https://www.youtube.com/watch?v=dIuaW9YWqE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C9149-620D-49F0-A524-E17388D3976D}"/>
              </a:ext>
            </a:extLst>
          </p:cNvPr>
          <p:cNvSpPr>
            <a:spLocks noGrp="1"/>
          </p:cNvSpPr>
          <p:nvPr>
            <p:ph type="ctrTitle"/>
          </p:nvPr>
        </p:nvSpPr>
        <p:spPr/>
        <p:txBody>
          <a:bodyPr/>
          <a:lstStyle/>
          <a:p>
            <a:r>
              <a:rPr lang="en-US" b="1" dirty="0" err="1"/>
              <a:t>Politická</a:t>
            </a:r>
            <a:r>
              <a:rPr lang="en-US" b="1" dirty="0"/>
              <a:t> </a:t>
            </a:r>
            <a:r>
              <a:rPr lang="en-US" b="1" dirty="0" err="1"/>
              <a:t>ekonomie</a:t>
            </a:r>
            <a:r>
              <a:rPr lang="en-US" b="1" dirty="0"/>
              <a:t> </a:t>
            </a:r>
            <a:r>
              <a:rPr lang="en-US" b="1" dirty="0" err="1"/>
              <a:t>médií</a:t>
            </a:r>
            <a:endParaRPr lang="en-US" dirty="0"/>
          </a:p>
        </p:txBody>
      </p:sp>
      <p:sp>
        <p:nvSpPr>
          <p:cNvPr id="3" name="Subtitle 2">
            <a:extLst>
              <a:ext uri="{FF2B5EF4-FFF2-40B4-BE49-F238E27FC236}">
                <a16:creationId xmlns:a16="http://schemas.microsoft.com/office/drawing/2014/main" id="{FC3DF9A4-2448-430F-B08B-51A7A8F42895}"/>
              </a:ext>
            </a:extLst>
          </p:cNvPr>
          <p:cNvSpPr>
            <a:spLocks noGrp="1"/>
          </p:cNvSpPr>
          <p:nvPr>
            <p:ph type="subTitle" idx="1"/>
          </p:nvPr>
        </p:nvSpPr>
        <p:spPr/>
        <p:txBody>
          <a:bodyPr/>
          <a:lstStyle/>
          <a:p>
            <a:r>
              <a:rPr lang="en-US" dirty="0"/>
              <a:t>Monika Metykova</a:t>
            </a:r>
          </a:p>
          <a:p>
            <a:r>
              <a:rPr lang="en-US" dirty="0"/>
              <a:t>m.metykova@sussex.ac.uk; 32153@mail.muni.cz</a:t>
            </a:r>
          </a:p>
          <a:p>
            <a:endParaRPr lang="en-US" dirty="0"/>
          </a:p>
        </p:txBody>
      </p:sp>
    </p:spTree>
    <p:extLst>
      <p:ext uri="{BB962C8B-B14F-4D97-AF65-F5344CB8AC3E}">
        <p14:creationId xmlns:p14="http://schemas.microsoft.com/office/powerpoint/2010/main" val="2404204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11CAF9-53A7-4C4E-A078-EA8E7880C1FD}"/>
              </a:ext>
            </a:extLst>
          </p:cNvPr>
          <p:cNvSpPr>
            <a:spLocks noGrp="1"/>
          </p:cNvSpPr>
          <p:nvPr>
            <p:ph idx="4294967295"/>
          </p:nvPr>
        </p:nvSpPr>
        <p:spPr>
          <a:xfrm>
            <a:off x="838200" y="431800"/>
            <a:ext cx="10515600" cy="4351338"/>
          </a:xfrm>
        </p:spPr>
        <p:txBody>
          <a:bodyPr>
            <a:noAutofit/>
          </a:bodyPr>
          <a:lstStyle/>
          <a:p>
            <a:pPr marL="0" indent="0">
              <a:lnSpc>
                <a:spcPct val="120000"/>
              </a:lnSpc>
              <a:spcBef>
                <a:spcPts val="600"/>
              </a:spcBef>
              <a:spcAft>
                <a:spcPts val="600"/>
              </a:spcAft>
              <a:buNone/>
            </a:pPr>
            <a:r>
              <a:rPr lang="sk-SK" sz="2000" dirty="0"/>
              <a:t>Kombinace 3 komponent</a:t>
            </a:r>
            <a:r>
              <a:rPr lang="cs-CZ" sz="2000" dirty="0"/>
              <a:t>ů – </a:t>
            </a:r>
            <a:r>
              <a:rPr lang="en-GB" sz="2000" dirty="0" err="1"/>
              <a:t>behavior</a:t>
            </a:r>
            <a:r>
              <a:rPr lang="cs-CZ" sz="2000" dirty="0"/>
              <a:t>ální kontrola, predikce produktů a trhů ve vztahu k budoucímu chování uživatelů – dává kapitalismus dohledu (</a:t>
            </a:r>
            <a:r>
              <a:rPr lang="en-GB" sz="2000" dirty="0"/>
              <a:t>surveillance </a:t>
            </a:r>
            <a:r>
              <a:rPr lang="en-GB" sz="2000" dirty="0" err="1"/>
              <a:t>capitalis</a:t>
            </a:r>
            <a:r>
              <a:rPr lang="cs-CZ" sz="2000" dirty="0"/>
              <a:t>m</a:t>
            </a:r>
            <a:r>
              <a:rPr lang="sk-SK" sz="2000" dirty="0"/>
              <a:t>)</a:t>
            </a:r>
            <a:r>
              <a:rPr lang="en-GB" sz="2000" dirty="0"/>
              <a:t>: ‘a new economic order that claims human</a:t>
            </a:r>
            <a:r>
              <a:rPr lang="sk-SK" sz="2000" dirty="0"/>
              <a:t> </a:t>
            </a:r>
            <a:r>
              <a:rPr lang="en-GB" sz="2000" dirty="0"/>
              <a:t>experience as free raw material for hidden commercial practices of extraction, prediction and</a:t>
            </a:r>
            <a:r>
              <a:rPr lang="sk-SK" sz="2000" dirty="0"/>
              <a:t> </a:t>
            </a:r>
            <a:r>
              <a:rPr lang="en-US" sz="2000" dirty="0"/>
              <a:t>sales’</a:t>
            </a:r>
            <a:r>
              <a:rPr lang="sk-SK" sz="2000" dirty="0"/>
              <a:t>.</a:t>
            </a:r>
          </a:p>
          <a:p>
            <a:pPr marL="0" indent="0">
              <a:lnSpc>
                <a:spcPct val="120000"/>
              </a:lnSpc>
              <a:spcBef>
                <a:spcPts val="600"/>
              </a:spcBef>
              <a:spcAft>
                <a:spcPts val="600"/>
              </a:spcAft>
              <a:buNone/>
            </a:pPr>
            <a:r>
              <a:rPr lang="sk-SK" sz="2000" dirty="0"/>
              <a:t>U predikce chování </a:t>
            </a:r>
            <a:r>
              <a:rPr lang="cs-CZ" sz="2000" dirty="0"/>
              <a:t>uživatelů </a:t>
            </a:r>
            <a:r>
              <a:rPr lang="sk-SK" sz="2000" dirty="0"/>
              <a:t>hrají roli úspory z rozsahu a dosahu, d</a:t>
            </a:r>
            <a:r>
              <a:rPr lang="cs-CZ" sz="2000" dirty="0"/>
              <a:t>ůležité ale je, že: kromě predikce chování se tyto firmy také snaží formovat a modifikovat chování tak, aby si zajistily </a:t>
            </a:r>
            <a:r>
              <a:rPr lang="cs-CZ" sz="2000"/>
              <a:t>garantovaný výsledek</a:t>
            </a:r>
            <a:r>
              <a:rPr lang="cs-CZ" sz="2000" dirty="0"/>
              <a:t>. „Cílem této činnosti není vnutit behaviorální normy ..., ale spíš produkovat chování, které ... vede k žádoucím komerčním výsledkům</a:t>
            </a:r>
            <a:r>
              <a:rPr lang="sk-SK" sz="2000" dirty="0"/>
              <a:t>“</a:t>
            </a:r>
            <a:r>
              <a:rPr lang="en-GB" sz="2000" dirty="0"/>
              <a:t> (p. 201). </a:t>
            </a:r>
            <a:r>
              <a:rPr lang="sk-SK" sz="2000" dirty="0"/>
              <a:t>Kapitalismus dohledu tedy formuje vaše chování teď k tomu, aby lépe predikoval vaše chování později </a:t>
            </a:r>
            <a:r>
              <a:rPr lang="en-GB" sz="2000" dirty="0"/>
              <a:t>(p. 316).</a:t>
            </a:r>
            <a:r>
              <a:rPr lang="sk-SK" sz="2000" dirty="0"/>
              <a:t> </a:t>
            </a:r>
          </a:p>
          <a:p>
            <a:pPr marL="0" indent="0">
              <a:lnSpc>
                <a:spcPct val="120000"/>
              </a:lnSpc>
              <a:spcBef>
                <a:spcPts val="600"/>
              </a:spcBef>
              <a:spcAft>
                <a:spcPts val="600"/>
              </a:spcAft>
              <a:buNone/>
            </a:pPr>
            <a:r>
              <a:rPr lang="sk-SK" sz="2000" dirty="0"/>
              <a:t>Tady se nabízí otázka ohledně povahy chování, které tyto firmy formují, jak píše recenzent knihy: „</a:t>
            </a:r>
            <a:r>
              <a:rPr lang="en-GB" sz="2000" dirty="0"/>
              <a:t>Although the tool might be based on an</a:t>
            </a:r>
            <a:r>
              <a:rPr lang="sk-SK" sz="2000" dirty="0"/>
              <a:t> </a:t>
            </a:r>
            <a:r>
              <a:rPr lang="en-GB" sz="2000" dirty="0"/>
              <a:t>economic logic, the application and the output might certainly be political.</a:t>
            </a:r>
            <a:r>
              <a:rPr lang="sk-SK" sz="2000" dirty="0"/>
              <a:t>“ (Je demokracie v nebezpečí?)</a:t>
            </a:r>
          </a:p>
          <a:p>
            <a:pPr marL="0" indent="0">
              <a:lnSpc>
                <a:spcPct val="120000"/>
              </a:lnSpc>
              <a:spcBef>
                <a:spcPts val="600"/>
              </a:spcBef>
              <a:spcAft>
                <a:spcPts val="600"/>
              </a:spcAft>
              <a:buNone/>
            </a:pPr>
            <a:r>
              <a:rPr lang="sk-SK" sz="2000" dirty="0"/>
              <a:t>Podle Zuboff je kapitalismu dohledu zcela unikátní v historii, nejedná se jenom o „variantu“ nebo „fázi“ kapitalismu. </a:t>
            </a:r>
          </a:p>
          <a:p>
            <a:pPr marL="0" indent="0">
              <a:lnSpc>
                <a:spcPct val="120000"/>
              </a:lnSpc>
              <a:spcBef>
                <a:spcPts val="600"/>
              </a:spcBef>
              <a:spcAft>
                <a:spcPts val="600"/>
              </a:spcAft>
              <a:buNone/>
            </a:pPr>
            <a:r>
              <a:rPr lang="sk-SK" sz="2000" dirty="0"/>
              <a:t>Častá kritika: nenabízí alternativu/řešení</a:t>
            </a:r>
            <a:endParaRPr lang="en-US" sz="2000" dirty="0"/>
          </a:p>
        </p:txBody>
      </p:sp>
    </p:spTree>
    <p:extLst>
      <p:ext uri="{BB962C8B-B14F-4D97-AF65-F5344CB8AC3E}">
        <p14:creationId xmlns:p14="http://schemas.microsoft.com/office/powerpoint/2010/main" val="598972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F7EB7-2A43-480C-8B81-8DF31B9F97EF}"/>
              </a:ext>
            </a:extLst>
          </p:cNvPr>
          <p:cNvSpPr>
            <a:spLocks noGrp="1"/>
          </p:cNvSpPr>
          <p:nvPr>
            <p:ph type="title"/>
          </p:nvPr>
        </p:nvSpPr>
        <p:spPr/>
        <p:txBody>
          <a:bodyPr/>
          <a:lstStyle/>
          <a:p>
            <a:r>
              <a:rPr lang="en-GB" dirty="0" err="1"/>
              <a:t>Abstraktn</a:t>
            </a:r>
            <a:r>
              <a:rPr lang="sk-SK" dirty="0"/>
              <a:t>ější pohled na média a společnosti ve kterých fungují</a:t>
            </a:r>
            <a:endParaRPr lang="en-US" dirty="0"/>
          </a:p>
        </p:txBody>
      </p:sp>
      <p:sp>
        <p:nvSpPr>
          <p:cNvPr id="3" name="Content Placeholder 2">
            <a:extLst>
              <a:ext uri="{FF2B5EF4-FFF2-40B4-BE49-F238E27FC236}">
                <a16:creationId xmlns:a16="http://schemas.microsoft.com/office/drawing/2014/main" id="{AC7E30BD-831F-4A3E-9B15-4BD3A111DAB5}"/>
              </a:ext>
            </a:extLst>
          </p:cNvPr>
          <p:cNvSpPr>
            <a:spLocks noGrp="1"/>
          </p:cNvSpPr>
          <p:nvPr>
            <p:ph idx="1"/>
          </p:nvPr>
        </p:nvSpPr>
        <p:spPr/>
        <p:txBody>
          <a:bodyPr/>
          <a:lstStyle/>
          <a:p>
            <a:r>
              <a:rPr lang="sk-SK" dirty="0"/>
              <a:t>Společnosti kapitalistické</a:t>
            </a:r>
          </a:p>
          <a:p>
            <a:r>
              <a:rPr lang="sk-SK" dirty="0"/>
              <a:t>Liberální demokracie</a:t>
            </a:r>
            <a:endParaRPr lang="en-US" dirty="0"/>
          </a:p>
        </p:txBody>
      </p:sp>
    </p:spTree>
    <p:extLst>
      <p:ext uri="{BB962C8B-B14F-4D97-AF65-F5344CB8AC3E}">
        <p14:creationId xmlns:p14="http://schemas.microsoft.com/office/powerpoint/2010/main" val="1711430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D8EA3-6FFB-41B6-AB18-63FDE372AFBE}"/>
              </a:ext>
            </a:extLst>
          </p:cNvPr>
          <p:cNvSpPr>
            <a:spLocks noGrp="1"/>
          </p:cNvSpPr>
          <p:nvPr>
            <p:ph type="title"/>
          </p:nvPr>
        </p:nvSpPr>
        <p:spPr/>
        <p:txBody>
          <a:bodyPr/>
          <a:lstStyle/>
          <a:p>
            <a:r>
              <a:rPr lang="en-GB" dirty="0"/>
              <a:t>Co je </a:t>
            </a:r>
            <a:r>
              <a:rPr lang="en-GB" dirty="0" err="1"/>
              <a:t>kapitalismus</a:t>
            </a:r>
            <a:r>
              <a:rPr lang="en-GB" dirty="0"/>
              <a:t>?</a:t>
            </a:r>
            <a:endParaRPr lang="en-US" dirty="0"/>
          </a:p>
        </p:txBody>
      </p:sp>
      <p:sp>
        <p:nvSpPr>
          <p:cNvPr id="3" name="Content Placeholder 2">
            <a:extLst>
              <a:ext uri="{FF2B5EF4-FFF2-40B4-BE49-F238E27FC236}">
                <a16:creationId xmlns:a16="http://schemas.microsoft.com/office/drawing/2014/main" id="{347E0CAA-4357-4113-992F-50BAF418D1DD}"/>
              </a:ext>
            </a:extLst>
          </p:cNvPr>
          <p:cNvSpPr>
            <a:spLocks noGrp="1"/>
          </p:cNvSpPr>
          <p:nvPr>
            <p:ph idx="1"/>
          </p:nvPr>
        </p:nvSpPr>
        <p:spPr/>
        <p:txBody>
          <a:bodyPr/>
          <a:lstStyle/>
          <a:p>
            <a:r>
              <a:rPr lang="en-US" dirty="0">
                <a:hlinkClick r:id="rId2"/>
              </a:rPr>
              <a:t>https://www.youtube.com/watch?v=dIuaW9YWqEU</a:t>
            </a:r>
            <a:r>
              <a:rPr lang="en-US" dirty="0"/>
              <a:t> </a:t>
            </a:r>
          </a:p>
          <a:p>
            <a:pPr marL="0" indent="0">
              <a:buNone/>
            </a:pPr>
            <a:r>
              <a:rPr lang="en-US" dirty="0"/>
              <a:t>(</a:t>
            </a:r>
            <a:r>
              <a:rPr lang="en-US" dirty="0" err="1"/>
              <a:t>titulky</a:t>
            </a:r>
            <a:r>
              <a:rPr lang="en-US" dirty="0"/>
              <a:t> </a:t>
            </a:r>
            <a:r>
              <a:rPr lang="cs-CZ" dirty="0"/>
              <a:t>taky v češtině</a:t>
            </a:r>
            <a:r>
              <a:rPr lang="en-US" dirty="0"/>
              <a:t>)</a:t>
            </a:r>
            <a:endParaRPr lang="sk-SK" dirty="0"/>
          </a:p>
          <a:p>
            <a:r>
              <a:rPr lang="sk-SK" dirty="0"/>
              <a:t>TEDx Talk:</a:t>
            </a:r>
          </a:p>
          <a:p>
            <a:pPr marL="0" indent="0">
              <a:buNone/>
            </a:pPr>
            <a:r>
              <a:rPr lang="en-US" dirty="0">
                <a:hlinkClick r:id="rId3"/>
              </a:rPr>
              <a:t>https://www.youtube.com/watch?v=iq5lX-j6Prg</a:t>
            </a:r>
            <a:r>
              <a:rPr lang="en-US" dirty="0"/>
              <a:t> </a:t>
            </a:r>
            <a:endParaRPr lang="sk-SK" dirty="0"/>
          </a:p>
          <a:p>
            <a:r>
              <a:rPr lang="sk-SK" dirty="0"/>
              <a:t>Ha-Joon Chang: </a:t>
            </a:r>
            <a:r>
              <a:rPr lang="en-US" b="1" dirty="0"/>
              <a:t>23 </a:t>
            </a:r>
            <a:r>
              <a:rPr lang="en-US" b="1" dirty="0" err="1"/>
              <a:t>věcí</a:t>
            </a:r>
            <a:r>
              <a:rPr lang="en-US" b="1" dirty="0"/>
              <a:t>, </a:t>
            </a:r>
            <a:r>
              <a:rPr lang="en-US" b="1" dirty="0" err="1"/>
              <a:t>které</a:t>
            </a:r>
            <a:r>
              <a:rPr lang="en-US" b="1" dirty="0"/>
              <a:t> </a:t>
            </a:r>
            <a:r>
              <a:rPr lang="en-US" b="1" dirty="0" err="1"/>
              <a:t>vám</a:t>
            </a:r>
            <a:r>
              <a:rPr lang="en-US" b="1" dirty="0"/>
              <a:t> </a:t>
            </a:r>
            <a:r>
              <a:rPr lang="en-US" b="1" dirty="0" err="1"/>
              <a:t>neřeknou</a:t>
            </a:r>
            <a:r>
              <a:rPr lang="en-US" b="1" dirty="0"/>
              <a:t> o </a:t>
            </a:r>
            <a:r>
              <a:rPr lang="en-US" b="1" dirty="0" err="1"/>
              <a:t>kapitalismu</a:t>
            </a:r>
            <a:r>
              <a:rPr lang="sk-SK" b="1" dirty="0"/>
              <a:t> </a:t>
            </a:r>
            <a:r>
              <a:rPr lang="sk-SK" dirty="0"/>
              <a:t>z roku 2013</a:t>
            </a:r>
            <a:endParaRPr lang="en-US" b="1" dirty="0"/>
          </a:p>
          <a:p>
            <a:endParaRPr lang="en-US" dirty="0"/>
          </a:p>
        </p:txBody>
      </p:sp>
    </p:spTree>
    <p:extLst>
      <p:ext uri="{BB962C8B-B14F-4D97-AF65-F5344CB8AC3E}">
        <p14:creationId xmlns:p14="http://schemas.microsoft.com/office/powerpoint/2010/main" val="1189386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FD25A-0E97-48A0-B18F-B53FBD53E168}"/>
              </a:ext>
            </a:extLst>
          </p:cNvPr>
          <p:cNvSpPr>
            <a:spLocks noGrp="1"/>
          </p:cNvSpPr>
          <p:nvPr>
            <p:ph type="title"/>
          </p:nvPr>
        </p:nvSpPr>
        <p:spPr/>
        <p:txBody>
          <a:bodyPr/>
          <a:lstStyle/>
          <a:p>
            <a:r>
              <a:rPr lang="en-GB" dirty="0" err="1"/>
              <a:t>Definice</a:t>
            </a:r>
            <a:r>
              <a:rPr lang="en-GB" dirty="0"/>
              <a:t> </a:t>
            </a:r>
            <a:r>
              <a:rPr lang="en-GB" dirty="0" err="1"/>
              <a:t>kapitalismu</a:t>
            </a:r>
            <a:r>
              <a:rPr lang="en-GB" dirty="0"/>
              <a:t> – Bruce Scott Harvard Business School</a:t>
            </a:r>
            <a:endParaRPr lang="en-US" dirty="0"/>
          </a:p>
        </p:txBody>
      </p:sp>
      <p:sp>
        <p:nvSpPr>
          <p:cNvPr id="3" name="Content Placeholder 2">
            <a:extLst>
              <a:ext uri="{FF2B5EF4-FFF2-40B4-BE49-F238E27FC236}">
                <a16:creationId xmlns:a16="http://schemas.microsoft.com/office/drawing/2014/main" id="{493A90ED-75A4-4353-9378-8F846916F416}"/>
              </a:ext>
            </a:extLst>
          </p:cNvPr>
          <p:cNvSpPr>
            <a:spLocks noGrp="1"/>
          </p:cNvSpPr>
          <p:nvPr>
            <p:ph idx="1"/>
          </p:nvPr>
        </p:nvSpPr>
        <p:spPr/>
        <p:txBody>
          <a:bodyPr>
            <a:normAutofit/>
          </a:bodyPr>
          <a:lstStyle/>
          <a:p>
            <a:pPr marL="0" indent="0">
              <a:buNone/>
            </a:pPr>
            <a:r>
              <a:rPr lang="en-GB" dirty="0"/>
              <a:t>Capitalism is often defined as an economic system where private actors are</a:t>
            </a:r>
            <a:r>
              <a:rPr lang="sk-SK" dirty="0"/>
              <a:t> </a:t>
            </a:r>
            <a:r>
              <a:rPr lang="en-GB" dirty="0"/>
              <a:t>allowed to own and control the use of property in accord with their own interests, and</a:t>
            </a:r>
            <a:r>
              <a:rPr lang="sk-SK" dirty="0"/>
              <a:t> </a:t>
            </a:r>
            <a:r>
              <a:rPr lang="en-GB" dirty="0"/>
              <a:t>where the invisible hand of the pricing mechanism coordinates supply and demand in</a:t>
            </a:r>
            <a:r>
              <a:rPr lang="sk-SK" dirty="0"/>
              <a:t> </a:t>
            </a:r>
            <a:r>
              <a:rPr lang="en-GB" dirty="0"/>
              <a:t>markets in a way that is automatically in the best interests of society. Government, in this</a:t>
            </a:r>
            <a:r>
              <a:rPr lang="sk-SK" dirty="0"/>
              <a:t> </a:t>
            </a:r>
            <a:r>
              <a:rPr lang="en-GB" dirty="0"/>
              <a:t>perspective, is often described as responsible for peace, justice, and tolerable taxes.</a:t>
            </a:r>
            <a:endParaRPr lang="en-US" dirty="0"/>
          </a:p>
        </p:txBody>
      </p:sp>
    </p:spTree>
    <p:extLst>
      <p:ext uri="{BB962C8B-B14F-4D97-AF65-F5344CB8AC3E}">
        <p14:creationId xmlns:p14="http://schemas.microsoft.com/office/powerpoint/2010/main" val="2629340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DDF3C-3407-4193-9D5D-8C084EE0B61B}"/>
              </a:ext>
            </a:extLst>
          </p:cNvPr>
          <p:cNvSpPr>
            <a:spLocks noGrp="1"/>
          </p:cNvSpPr>
          <p:nvPr>
            <p:ph type="title"/>
          </p:nvPr>
        </p:nvSpPr>
        <p:spPr/>
        <p:txBody>
          <a:bodyPr/>
          <a:lstStyle/>
          <a:p>
            <a:r>
              <a:rPr lang="sk-SK" dirty="0"/>
              <a:t>Scott</a:t>
            </a:r>
            <a:r>
              <a:rPr lang="cs-CZ" dirty="0"/>
              <a:t>ův příspěvek</a:t>
            </a:r>
            <a:endParaRPr lang="en-US" dirty="0"/>
          </a:p>
        </p:txBody>
      </p:sp>
      <p:sp>
        <p:nvSpPr>
          <p:cNvPr id="3" name="Content Placeholder 2">
            <a:extLst>
              <a:ext uri="{FF2B5EF4-FFF2-40B4-BE49-F238E27FC236}">
                <a16:creationId xmlns:a16="http://schemas.microsoft.com/office/drawing/2014/main" id="{35D46C1C-3519-4D50-9737-33EEFE4971B2}"/>
              </a:ext>
            </a:extLst>
          </p:cNvPr>
          <p:cNvSpPr>
            <a:spLocks noGrp="1"/>
          </p:cNvSpPr>
          <p:nvPr>
            <p:ph idx="1"/>
          </p:nvPr>
        </p:nvSpPr>
        <p:spPr>
          <a:xfrm>
            <a:off x="838200" y="1512710"/>
            <a:ext cx="10515600" cy="5115631"/>
          </a:xfrm>
        </p:spPr>
        <p:txBody>
          <a:bodyPr>
            <a:noAutofit/>
          </a:bodyPr>
          <a:lstStyle/>
          <a:p>
            <a:pPr marL="0" indent="0">
              <a:lnSpc>
                <a:spcPct val="100000"/>
              </a:lnSpc>
              <a:spcBef>
                <a:spcPts val="600"/>
              </a:spcBef>
              <a:spcAft>
                <a:spcPts val="600"/>
              </a:spcAft>
              <a:buNone/>
            </a:pPr>
            <a:r>
              <a:rPr lang="cs-CZ" sz="2000" dirty="0"/>
              <a:t>C</a:t>
            </a:r>
            <a:r>
              <a:rPr lang="en-GB" sz="2000" dirty="0" err="1"/>
              <a:t>apitalism</a:t>
            </a:r>
            <a:r>
              <a:rPr lang="en-GB" sz="2000" dirty="0"/>
              <a:t> </a:t>
            </a:r>
            <a:r>
              <a:rPr lang="cs-CZ" sz="2000" dirty="0"/>
              <a:t>i</a:t>
            </a:r>
            <a:r>
              <a:rPr lang="en-GB" sz="2000" dirty="0"/>
              <a:t>s a system of indirect governance for economic</a:t>
            </a:r>
            <a:r>
              <a:rPr lang="cs-CZ" sz="2000" dirty="0"/>
              <a:t> </a:t>
            </a:r>
            <a:r>
              <a:rPr lang="en-GB" sz="2000" dirty="0"/>
              <a:t>relationships, where all markets exist within institutional frameworks that are provided by political authorities, i.e. governments. … Capitalism is a three-level system… Markets occupy the first level, where the competition takes place; the institutional foundations that underpin those markets are the second; and the political authority that administers the system is the third. While markets do indeed coordinate supply and demand with the help of the invisible hand in a short term, quasi-static perspective, government coordinates the modernization of market frameworks in accord with changing circumstances, including changing perceptions of societal costs and benefits. In this broader perspective government has two distinct roles, one to administer the existing institutional frameworks, including the provision of infrastructure and the administration of laws and regulations, and the second to mobilize political power to bring about modernization of those frameworks as circumstances and/or societal priorities change. Thus, for a capitalist system to evolve in an effective developmental sense through time, it must have two hands and not one: an invisible hand that is implicit in the pricing mechanism and a visible hand that is explicitly managed by government through a legislature and a bureaucracy.</a:t>
            </a:r>
            <a:endParaRPr lang="en-US" sz="2000" dirty="0"/>
          </a:p>
        </p:txBody>
      </p:sp>
    </p:spTree>
    <p:extLst>
      <p:ext uri="{BB962C8B-B14F-4D97-AF65-F5344CB8AC3E}">
        <p14:creationId xmlns:p14="http://schemas.microsoft.com/office/powerpoint/2010/main" val="3731041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DF1CA-4028-4849-9118-B73AA1687D8D}"/>
              </a:ext>
            </a:extLst>
          </p:cNvPr>
          <p:cNvSpPr>
            <a:spLocks noGrp="1"/>
          </p:cNvSpPr>
          <p:nvPr>
            <p:ph type="title"/>
          </p:nvPr>
        </p:nvSpPr>
        <p:spPr/>
        <p:txBody>
          <a:bodyPr/>
          <a:lstStyle/>
          <a:p>
            <a:r>
              <a:rPr lang="sk-SK" dirty="0"/>
              <a:t>Úkol v malých skupinách</a:t>
            </a:r>
            <a:endParaRPr lang="en-US" dirty="0"/>
          </a:p>
        </p:txBody>
      </p:sp>
      <p:sp>
        <p:nvSpPr>
          <p:cNvPr id="3" name="Content Placeholder 2">
            <a:extLst>
              <a:ext uri="{FF2B5EF4-FFF2-40B4-BE49-F238E27FC236}">
                <a16:creationId xmlns:a16="http://schemas.microsoft.com/office/drawing/2014/main" id="{E41DDBCB-5F07-4B86-971F-6E3CCAF8F52A}"/>
              </a:ext>
            </a:extLst>
          </p:cNvPr>
          <p:cNvSpPr>
            <a:spLocks noGrp="1"/>
          </p:cNvSpPr>
          <p:nvPr>
            <p:ph idx="1"/>
          </p:nvPr>
        </p:nvSpPr>
        <p:spPr/>
        <p:txBody>
          <a:bodyPr/>
          <a:lstStyle/>
          <a:p>
            <a:r>
              <a:rPr lang="sk-SK" dirty="0"/>
              <a:t>Stadia kapitalismu – záleží samozřejmě na kategorizaci – ale se podíváme na:</a:t>
            </a:r>
          </a:p>
          <a:p>
            <a:pPr marL="514350" indent="-514350">
              <a:buAutoNum type="arabicPeriod"/>
            </a:pPr>
            <a:r>
              <a:rPr lang="sk-SK" dirty="0"/>
              <a:t>Merkantilismus </a:t>
            </a:r>
            <a:r>
              <a:rPr lang="en-GB" dirty="0"/>
              <a:t>(</a:t>
            </a:r>
            <a:r>
              <a:rPr lang="sk-SK" dirty="0"/>
              <a:t>m</a:t>
            </a:r>
            <a:r>
              <a:rPr lang="en-GB" dirty="0" err="1"/>
              <a:t>ercantile</a:t>
            </a:r>
            <a:r>
              <a:rPr lang="en-GB" dirty="0"/>
              <a:t> capitalism).</a:t>
            </a:r>
          </a:p>
          <a:p>
            <a:pPr marL="514350" indent="-514350">
              <a:buAutoNum type="arabicPeriod"/>
            </a:pPr>
            <a:r>
              <a:rPr lang="sk-SK" dirty="0"/>
              <a:t>Keynesiánismus </a:t>
            </a:r>
            <a:r>
              <a:rPr lang="en-GB" dirty="0"/>
              <a:t>(Keynesian capitalism).</a:t>
            </a:r>
          </a:p>
          <a:p>
            <a:pPr marL="514350" indent="-514350">
              <a:buAutoNum type="arabicPeriod"/>
            </a:pPr>
            <a:r>
              <a:rPr lang="sk-SK" dirty="0"/>
              <a:t>Fordismus </a:t>
            </a:r>
            <a:r>
              <a:rPr lang="en-GB" dirty="0"/>
              <a:t>(</a:t>
            </a:r>
            <a:r>
              <a:rPr lang="sk-SK" dirty="0"/>
              <a:t>Fordist</a:t>
            </a:r>
            <a:r>
              <a:rPr lang="en-GB" dirty="0"/>
              <a:t> capitalism).</a:t>
            </a:r>
            <a:endParaRPr lang="sk-SK" dirty="0"/>
          </a:p>
          <a:p>
            <a:pPr marL="0" indent="0">
              <a:buNone/>
            </a:pPr>
            <a:r>
              <a:rPr lang="sk-SK" dirty="0"/>
              <a:t>4. Nejnovější fáze – jiná kritika než od Zuboff – už není kapitalismus ale techno- nebo neo-feudalismus. Co to znamená?</a:t>
            </a:r>
          </a:p>
        </p:txBody>
      </p:sp>
    </p:spTree>
    <p:extLst>
      <p:ext uri="{BB962C8B-B14F-4D97-AF65-F5344CB8AC3E}">
        <p14:creationId xmlns:p14="http://schemas.microsoft.com/office/powerpoint/2010/main" val="3308884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FFB38-1E5A-4C0E-815A-85A76F271349}"/>
              </a:ext>
            </a:extLst>
          </p:cNvPr>
          <p:cNvSpPr>
            <a:spLocks noGrp="1"/>
          </p:cNvSpPr>
          <p:nvPr>
            <p:ph type="title"/>
          </p:nvPr>
        </p:nvSpPr>
        <p:spPr/>
        <p:txBody>
          <a:bodyPr/>
          <a:lstStyle/>
          <a:p>
            <a:r>
              <a:rPr lang="en-GB" dirty="0"/>
              <a:t>Shoshana </a:t>
            </a:r>
            <a:r>
              <a:rPr lang="en-GB" dirty="0" err="1"/>
              <a:t>Zuboff</a:t>
            </a:r>
            <a:endParaRPr lang="en-US" dirty="0"/>
          </a:p>
        </p:txBody>
      </p:sp>
      <p:sp>
        <p:nvSpPr>
          <p:cNvPr id="3" name="Content Placeholder 2">
            <a:extLst>
              <a:ext uri="{FF2B5EF4-FFF2-40B4-BE49-F238E27FC236}">
                <a16:creationId xmlns:a16="http://schemas.microsoft.com/office/drawing/2014/main" id="{616ECE41-0683-471C-9DFF-E48E1F43AE20}"/>
              </a:ext>
            </a:extLst>
          </p:cNvPr>
          <p:cNvSpPr>
            <a:spLocks noGrp="1"/>
          </p:cNvSpPr>
          <p:nvPr>
            <p:ph idx="1"/>
          </p:nvPr>
        </p:nvSpPr>
        <p:spPr/>
        <p:txBody>
          <a:bodyPr>
            <a:normAutofit fontScale="92500" lnSpcReduction="10000"/>
          </a:bodyPr>
          <a:lstStyle/>
          <a:p>
            <a:r>
              <a:rPr lang="en-GB" dirty="0"/>
              <a:t>Harvard Business School</a:t>
            </a:r>
          </a:p>
          <a:p>
            <a:r>
              <a:rPr lang="en-GB" dirty="0" err="1"/>
              <a:t>Knihy</a:t>
            </a:r>
            <a:r>
              <a:rPr lang="en-GB" dirty="0"/>
              <a:t>: </a:t>
            </a:r>
          </a:p>
          <a:p>
            <a:pPr marL="0" indent="0">
              <a:buNone/>
            </a:pPr>
            <a:r>
              <a:rPr lang="en-GB" b="1" dirty="0"/>
              <a:t>In The Age Of The Smart Machine: The Future Of Work And Power </a:t>
            </a:r>
            <a:r>
              <a:rPr lang="en-GB" dirty="0"/>
              <a:t>(1988)</a:t>
            </a:r>
          </a:p>
          <a:p>
            <a:pPr marL="0" indent="0">
              <a:buNone/>
            </a:pPr>
            <a:r>
              <a:rPr lang="en-GB" dirty="0"/>
              <a:t>Informa</a:t>
            </a:r>
            <a:r>
              <a:rPr lang="sk-SK" dirty="0"/>
              <a:t>ční technologie možná zhorší nejvíce problematické rysy automatizace, zbaví pracovníky autonomie a ti budou dělat </a:t>
            </a:r>
            <a:r>
              <a:rPr lang="cs-CZ" dirty="0"/>
              <a:t>nedůstojnou práci. </a:t>
            </a:r>
            <a:r>
              <a:rPr lang="sk-SK" dirty="0"/>
              <a:t>Ale pokud budou tyto technologie použité moudře tak budou mít opačný efekt: nabídne víc možností k abstraktnímu a imaginativnímu myšlení a zvrátí proces ztráty dovedností (de-skilling) na který upozorňují marxističtí kritikové práce v kapitalismu. </a:t>
            </a:r>
            <a:r>
              <a:rPr lang="en-GB" dirty="0"/>
              <a:t>(Morozov)</a:t>
            </a:r>
          </a:p>
          <a:p>
            <a:pPr marL="0" indent="0">
              <a:buNone/>
            </a:pPr>
            <a:r>
              <a:rPr lang="en-GB" b="1" dirty="0"/>
              <a:t>The Support Economy: Why Corporations are Failing Individuals and the Next Episode of Capitalism </a:t>
            </a:r>
            <a:r>
              <a:rPr lang="en-GB" dirty="0"/>
              <a:t>(2004)</a:t>
            </a:r>
            <a:endParaRPr lang="en-GB" b="1" dirty="0"/>
          </a:p>
          <a:p>
            <a:pPr marL="0" indent="0">
              <a:buNone/>
            </a:pPr>
            <a:endParaRPr lang="en-GB" dirty="0"/>
          </a:p>
          <a:p>
            <a:endParaRPr lang="en-US" dirty="0"/>
          </a:p>
        </p:txBody>
      </p:sp>
    </p:spTree>
    <p:extLst>
      <p:ext uri="{BB962C8B-B14F-4D97-AF65-F5344CB8AC3E}">
        <p14:creationId xmlns:p14="http://schemas.microsoft.com/office/powerpoint/2010/main" val="4262189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3C5EE-9FCE-4581-97FF-21D4208926BE}"/>
              </a:ext>
            </a:extLst>
          </p:cNvPr>
          <p:cNvSpPr>
            <a:spLocks noGrp="1"/>
          </p:cNvSpPr>
          <p:nvPr>
            <p:ph type="title"/>
          </p:nvPr>
        </p:nvSpPr>
        <p:spPr/>
        <p:txBody>
          <a:bodyPr/>
          <a:lstStyle/>
          <a:p>
            <a:r>
              <a:rPr lang="en-GB" dirty="0"/>
              <a:t>Shoshana </a:t>
            </a:r>
            <a:r>
              <a:rPr lang="en-GB" dirty="0" err="1"/>
              <a:t>Zuboff</a:t>
            </a:r>
            <a:r>
              <a:rPr lang="en-GB" dirty="0"/>
              <a:t> – v</a:t>
            </a:r>
            <a:r>
              <a:rPr lang="sk-SK" dirty="0"/>
              <a:t>íce optimistické počátky</a:t>
            </a:r>
            <a:endParaRPr lang="en-US" dirty="0"/>
          </a:p>
        </p:txBody>
      </p:sp>
      <p:sp>
        <p:nvSpPr>
          <p:cNvPr id="3" name="Content Placeholder 2">
            <a:extLst>
              <a:ext uri="{FF2B5EF4-FFF2-40B4-BE49-F238E27FC236}">
                <a16:creationId xmlns:a16="http://schemas.microsoft.com/office/drawing/2014/main" id="{ABBFE407-3225-450B-AA47-BE30239F01B7}"/>
              </a:ext>
            </a:extLst>
          </p:cNvPr>
          <p:cNvSpPr>
            <a:spLocks noGrp="1"/>
          </p:cNvSpPr>
          <p:nvPr>
            <p:ph idx="1"/>
          </p:nvPr>
        </p:nvSpPr>
        <p:spPr/>
        <p:txBody>
          <a:bodyPr>
            <a:normAutofit/>
          </a:bodyPr>
          <a:lstStyle/>
          <a:p>
            <a:r>
              <a:rPr lang="sk-SK" dirty="0"/>
              <a:t>I v roce </a:t>
            </a:r>
            <a:r>
              <a:rPr lang="en-GB" dirty="0"/>
              <a:t>2009</a:t>
            </a:r>
            <a:r>
              <a:rPr lang="sk-SK" dirty="0"/>
              <a:t> Zuboff tvrdila, že </a:t>
            </a:r>
            <a:r>
              <a:rPr lang="en-GB" dirty="0"/>
              <a:t>Amazon, eBay, a Apple </a:t>
            </a:r>
            <a:r>
              <a:rPr lang="sk-SK" dirty="0"/>
              <a:t>„měly obrovskou hodnotu v tom, že poskytovaly lidem to co chtěly za podmínek, které si sami nastavili ve vlastním prostoru</a:t>
            </a:r>
            <a:r>
              <a:rPr lang="en-GB" dirty="0"/>
              <a:t>.</a:t>
            </a:r>
            <a:r>
              <a:rPr lang="sk-SK" dirty="0"/>
              <a:t>“</a:t>
            </a:r>
            <a:r>
              <a:rPr lang="en-GB" dirty="0"/>
              <a:t> </a:t>
            </a:r>
            <a:r>
              <a:rPr lang="en-GB" dirty="0" err="1"/>
              <a:t>Zuboff</a:t>
            </a:r>
            <a:r>
              <a:rPr lang="en-GB" dirty="0"/>
              <a:t> </a:t>
            </a:r>
            <a:r>
              <a:rPr lang="sk-SK" dirty="0"/>
              <a:t>dospěla k tomuto slunnému závěru po analýze toho jak informační technologie mění společnost a v tomto ohledu byla jednou z těch myslitel</a:t>
            </a:r>
            <a:r>
              <a:rPr lang="cs-CZ" dirty="0"/>
              <a:t>ů</a:t>
            </a:r>
            <a:r>
              <a:rPr lang="sk-SK" dirty="0"/>
              <a:t>, kteří tvrdili, že sme na počátku nové éry – „post-industrální“ </a:t>
            </a:r>
            <a:r>
              <a:rPr lang="en-GB" dirty="0"/>
              <a:t> </a:t>
            </a:r>
            <a:r>
              <a:rPr lang="sk-SK" dirty="0"/>
              <a:t>nebo „post-Fordismus“. </a:t>
            </a:r>
            <a:endParaRPr lang="en-GB" dirty="0"/>
          </a:p>
          <a:p>
            <a:endParaRPr lang="en-GB" dirty="0"/>
          </a:p>
          <a:p>
            <a:r>
              <a:rPr lang="sk-SK" dirty="0"/>
              <a:t>Morozov: </a:t>
            </a:r>
            <a:r>
              <a:rPr lang="en-GB" dirty="0"/>
              <a:t>“</a:t>
            </a:r>
            <a:r>
              <a:rPr lang="sk-SK" dirty="0"/>
              <a:t>Capit</a:t>
            </a:r>
            <a:r>
              <a:rPr lang="en-GB" dirty="0" err="1"/>
              <a:t>alism’s</a:t>
            </a:r>
            <a:r>
              <a:rPr lang="en-GB" dirty="0"/>
              <a:t> new clothes”</a:t>
            </a:r>
            <a:r>
              <a:rPr lang="sk-SK" dirty="0"/>
              <a:t> https://thebaffler.com/latest/capitalisms-new-clothes-morozov</a:t>
            </a:r>
            <a:endParaRPr lang="en-US" dirty="0"/>
          </a:p>
        </p:txBody>
      </p:sp>
    </p:spTree>
    <p:extLst>
      <p:ext uri="{BB962C8B-B14F-4D97-AF65-F5344CB8AC3E}">
        <p14:creationId xmlns:p14="http://schemas.microsoft.com/office/powerpoint/2010/main" val="129236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6CCC0-EE74-443D-86E4-830D25F17FEF}"/>
              </a:ext>
            </a:extLst>
          </p:cNvPr>
          <p:cNvSpPr>
            <a:spLocks noGrp="1"/>
          </p:cNvSpPr>
          <p:nvPr>
            <p:ph type="title"/>
          </p:nvPr>
        </p:nvSpPr>
        <p:spPr/>
        <p:txBody>
          <a:bodyPr/>
          <a:lstStyle/>
          <a:p>
            <a:r>
              <a:rPr lang="sk-SK" dirty="0"/>
              <a:t>Surveillance capitalism – souhrn tezí</a:t>
            </a:r>
            <a:endParaRPr lang="en-US" dirty="0"/>
          </a:p>
        </p:txBody>
      </p:sp>
      <p:sp>
        <p:nvSpPr>
          <p:cNvPr id="3" name="Content Placeholder 2">
            <a:extLst>
              <a:ext uri="{FF2B5EF4-FFF2-40B4-BE49-F238E27FC236}">
                <a16:creationId xmlns:a16="http://schemas.microsoft.com/office/drawing/2014/main" id="{DB932268-2CD4-4E82-ABEC-6492040C7A3B}"/>
              </a:ext>
            </a:extLst>
          </p:cNvPr>
          <p:cNvSpPr>
            <a:spLocks noGrp="1"/>
          </p:cNvSpPr>
          <p:nvPr>
            <p:ph idx="1"/>
          </p:nvPr>
        </p:nvSpPr>
        <p:spPr/>
        <p:txBody>
          <a:bodyPr>
            <a:normAutofit fontScale="70000" lnSpcReduction="20000"/>
          </a:bodyPr>
          <a:lstStyle/>
          <a:p>
            <a:pPr marL="0" indent="0">
              <a:lnSpc>
                <a:spcPct val="120000"/>
              </a:lnSpc>
              <a:spcBef>
                <a:spcPts val="600"/>
              </a:spcBef>
              <a:spcAft>
                <a:spcPts val="600"/>
              </a:spcAft>
              <a:buNone/>
            </a:pPr>
            <a:r>
              <a:rPr lang="sk-SK" dirty="0"/>
              <a:t>Behaviorální přebytek</a:t>
            </a:r>
          </a:p>
          <a:p>
            <a:pPr marL="0" indent="0">
              <a:lnSpc>
                <a:spcPct val="120000"/>
              </a:lnSpc>
              <a:spcBef>
                <a:spcPts val="600"/>
              </a:spcBef>
              <a:spcAft>
                <a:spcPts val="600"/>
              </a:spcAft>
              <a:buNone/>
            </a:pPr>
            <a:r>
              <a:rPr lang="sk-SK" dirty="0"/>
              <a:t>Zuboff používá Google jako typický příklad pro svou teorii. Na počátku Google neměl jasný business model, jedna z komerčních činností bylo licencování vyhledávače jiným webovým stranám, nebyl to ale významný zdroj příjmu. V tomto období mohl Google naplnit optimistické očekávání Zuboff jako tzv. advocacy-oriented firma, t.j. firma zaměřená na posílení postavení konzument</a:t>
            </a:r>
            <a:r>
              <a:rPr lang="cs-CZ" dirty="0"/>
              <a:t>ů </a:t>
            </a:r>
            <a:r>
              <a:rPr lang="sk-SK" dirty="0"/>
              <a:t>(např. sbíraná data sloužila k poskytnutí lepších služeb).   </a:t>
            </a:r>
          </a:p>
          <a:p>
            <a:pPr marL="0" indent="0">
              <a:lnSpc>
                <a:spcPct val="120000"/>
              </a:lnSpc>
              <a:spcBef>
                <a:spcPts val="600"/>
              </a:spcBef>
              <a:spcAft>
                <a:spcPts val="600"/>
              </a:spcAft>
              <a:buNone/>
            </a:pPr>
            <a:r>
              <a:rPr lang="sk-SK" dirty="0"/>
              <a:t>Všechno se změnilo když se Google zaměřil na personalizovanú reklamu, data, která Goggle sbírá slouží k prodeji reklamy a ne pouze k zlepšení poskytovaných služeb</a:t>
            </a:r>
            <a:r>
              <a:rPr lang="en-GB" dirty="0"/>
              <a:t>.</a:t>
            </a:r>
            <a:r>
              <a:rPr lang="sk-SK" dirty="0"/>
              <a:t> D</a:t>
            </a:r>
            <a:r>
              <a:rPr lang="en-GB" dirty="0" err="1"/>
              <a:t>ata</a:t>
            </a:r>
            <a:r>
              <a:rPr lang="sk-SK" dirty="0"/>
              <a:t>, která sbírá jsou za hranicí objektivně existující potřeby sloužit uživatel</a:t>
            </a:r>
            <a:r>
              <a:rPr lang="cs-CZ" dirty="0"/>
              <a:t>ům, Zuboff pojmenovává toto překročení hranice b</a:t>
            </a:r>
            <a:r>
              <a:rPr lang="sk-SK" dirty="0"/>
              <a:t>ehaviorální přebytek. Google je kapitalistická společnost, která chce maximalizovat tento přebytek a proto se vnořuje do našich dat nejenom hlouběji, ale také do větší šířky (nabízí nové služby atd.)  </a:t>
            </a:r>
            <a:endParaRPr lang="en-US" dirty="0"/>
          </a:p>
        </p:txBody>
      </p:sp>
    </p:spTree>
    <p:extLst>
      <p:ext uri="{BB962C8B-B14F-4D97-AF65-F5344CB8AC3E}">
        <p14:creationId xmlns:p14="http://schemas.microsoft.com/office/powerpoint/2010/main" val="271588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1047</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Politická ekonomie médií</vt:lpstr>
      <vt:lpstr>Abstraktnější pohled na média a společnosti ve kterých fungují</vt:lpstr>
      <vt:lpstr>Co je kapitalismus?</vt:lpstr>
      <vt:lpstr>Definice kapitalismu – Bruce Scott Harvard Business School</vt:lpstr>
      <vt:lpstr>Scottův příspěvek</vt:lpstr>
      <vt:lpstr>Úkol v malých skupinách</vt:lpstr>
      <vt:lpstr>Shoshana Zuboff</vt:lpstr>
      <vt:lpstr>Shoshana Zuboff – více optimistické počátky</vt:lpstr>
      <vt:lpstr>Surveillance capitalism – souhrn tezí</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Politická ekonomie médií</dc:title>
  <dc:creator>Monika Metykova</dc:creator>
  <cp:lastModifiedBy>Monika Metykova</cp:lastModifiedBy>
  <cp:revision>22</cp:revision>
  <dcterms:created xsi:type="dcterms:W3CDTF">2021-05-20T08:14:08Z</dcterms:created>
  <dcterms:modified xsi:type="dcterms:W3CDTF">2021-05-21T09:19:29Z</dcterms:modified>
</cp:coreProperties>
</file>