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7" r:id="rId3"/>
    <p:sldId id="272" r:id="rId4"/>
    <p:sldId id="285" r:id="rId5"/>
    <p:sldId id="286" r:id="rId6"/>
    <p:sldId id="288" r:id="rId7"/>
    <p:sldId id="291" r:id="rId8"/>
    <p:sldId id="292" r:id="rId9"/>
    <p:sldId id="293" r:id="rId10"/>
    <p:sldId id="294" r:id="rId11"/>
    <p:sldId id="295" r:id="rId12"/>
    <p:sldId id="287" r:id="rId13"/>
    <p:sldId id="290" r:id="rId14"/>
    <p:sldId id="289" r:id="rId15"/>
    <p:sldId id="296" r:id="rId16"/>
    <p:sldId id="282" r:id="rId17"/>
    <p:sldId id="283" r:id="rId18"/>
    <p:sldId id="284"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029" autoAdjust="0"/>
    <p:restoredTop sz="94660"/>
  </p:normalViewPr>
  <p:slideViewPr>
    <p:cSldViewPr snapToGrid="0">
      <p:cViewPr varScale="1">
        <p:scale>
          <a:sx n="85" d="100"/>
          <a:sy n="85" d="100"/>
        </p:scale>
        <p:origin x="138"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A03D3B-818D-4AC4-BA74-64ECD3AC174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9C69ACCC-BD46-4A74-9B44-4D9C30B83B7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4094466D-7AFE-4555-B6D7-3A1BBA2FA9CA}"/>
              </a:ext>
            </a:extLst>
          </p:cNvPr>
          <p:cNvSpPr>
            <a:spLocks noGrp="1"/>
          </p:cNvSpPr>
          <p:nvPr>
            <p:ph type="dt" sz="half" idx="10"/>
          </p:nvPr>
        </p:nvSpPr>
        <p:spPr/>
        <p:txBody>
          <a:bodyPr/>
          <a:lstStyle/>
          <a:p>
            <a:fld id="{68C96B3A-BFDB-4D2D-8AB5-2082F6CFF8A1}" type="datetimeFigureOut">
              <a:rPr lang="en-US" smtClean="0"/>
              <a:t>3/26/2021</a:t>
            </a:fld>
            <a:endParaRPr lang="en-US"/>
          </a:p>
        </p:txBody>
      </p:sp>
      <p:sp>
        <p:nvSpPr>
          <p:cNvPr id="5" name="Footer Placeholder 4">
            <a:extLst>
              <a:ext uri="{FF2B5EF4-FFF2-40B4-BE49-F238E27FC236}">
                <a16:creationId xmlns:a16="http://schemas.microsoft.com/office/drawing/2014/main" id="{F6E69371-0B2F-4B82-A398-D67B7535688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B98546C-0B64-45FA-BD0A-EE6EE0F238D1}"/>
              </a:ext>
            </a:extLst>
          </p:cNvPr>
          <p:cNvSpPr>
            <a:spLocks noGrp="1"/>
          </p:cNvSpPr>
          <p:nvPr>
            <p:ph type="sldNum" sz="quarter" idx="12"/>
          </p:nvPr>
        </p:nvSpPr>
        <p:spPr/>
        <p:txBody>
          <a:bodyPr/>
          <a:lstStyle/>
          <a:p>
            <a:fld id="{5029A85A-531B-4569-A72D-8D9EC933C127}" type="slidenum">
              <a:rPr lang="en-US" smtClean="0"/>
              <a:t>‹#›</a:t>
            </a:fld>
            <a:endParaRPr lang="en-US"/>
          </a:p>
        </p:txBody>
      </p:sp>
    </p:spTree>
    <p:extLst>
      <p:ext uri="{BB962C8B-B14F-4D97-AF65-F5344CB8AC3E}">
        <p14:creationId xmlns:p14="http://schemas.microsoft.com/office/powerpoint/2010/main" val="19544588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C53420-53FC-44AB-8893-6214ED7DA581}"/>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394A90C0-7EEB-454A-B6A0-F9A6E84F27C9}"/>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D587D4B-A3E9-4906-80FE-9EC77E7021A6}"/>
              </a:ext>
            </a:extLst>
          </p:cNvPr>
          <p:cNvSpPr>
            <a:spLocks noGrp="1"/>
          </p:cNvSpPr>
          <p:nvPr>
            <p:ph type="dt" sz="half" idx="10"/>
          </p:nvPr>
        </p:nvSpPr>
        <p:spPr/>
        <p:txBody>
          <a:bodyPr/>
          <a:lstStyle/>
          <a:p>
            <a:fld id="{68C96B3A-BFDB-4D2D-8AB5-2082F6CFF8A1}" type="datetimeFigureOut">
              <a:rPr lang="en-US" smtClean="0"/>
              <a:t>3/26/2021</a:t>
            </a:fld>
            <a:endParaRPr lang="en-US"/>
          </a:p>
        </p:txBody>
      </p:sp>
      <p:sp>
        <p:nvSpPr>
          <p:cNvPr id="5" name="Footer Placeholder 4">
            <a:extLst>
              <a:ext uri="{FF2B5EF4-FFF2-40B4-BE49-F238E27FC236}">
                <a16:creationId xmlns:a16="http://schemas.microsoft.com/office/drawing/2014/main" id="{40BE0E4E-6351-4911-BF49-389BFA8D1D4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D297AF9-BDBF-4D9C-9926-F7CCC556A037}"/>
              </a:ext>
            </a:extLst>
          </p:cNvPr>
          <p:cNvSpPr>
            <a:spLocks noGrp="1"/>
          </p:cNvSpPr>
          <p:nvPr>
            <p:ph type="sldNum" sz="quarter" idx="12"/>
          </p:nvPr>
        </p:nvSpPr>
        <p:spPr/>
        <p:txBody>
          <a:bodyPr/>
          <a:lstStyle/>
          <a:p>
            <a:fld id="{5029A85A-531B-4569-A72D-8D9EC933C127}" type="slidenum">
              <a:rPr lang="en-US" smtClean="0"/>
              <a:t>‹#›</a:t>
            </a:fld>
            <a:endParaRPr lang="en-US"/>
          </a:p>
        </p:txBody>
      </p:sp>
    </p:spTree>
    <p:extLst>
      <p:ext uri="{BB962C8B-B14F-4D97-AF65-F5344CB8AC3E}">
        <p14:creationId xmlns:p14="http://schemas.microsoft.com/office/powerpoint/2010/main" val="18478743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9E4BA51-16D4-431F-8410-9FFA29B1C1BA}"/>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26461938-9BFB-40E5-8110-0406BE083158}"/>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72A4958-4646-4B07-9B6D-1761A2476236}"/>
              </a:ext>
            </a:extLst>
          </p:cNvPr>
          <p:cNvSpPr>
            <a:spLocks noGrp="1"/>
          </p:cNvSpPr>
          <p:nvPr>
            <p:ph type="dt" sz="half" idx="10"/>
          </p:nvPr>
        </p:nvSpPr>
        <p:spPr/>
        <p:txBody>
          <a:bodyPr/>
          <a:lstStyle/>
          <a:p>
            <a:fld id="{68C96B3A-BFDB-4D2D-8AB5-2082F6CFF8A1}" type="datetimeFigureOut">
              <a:rPr lang="en-US" smtClean="0"/>
              <a:t>3/26/2021</a:t>
            </a:fld>
            <a:endParaRPr lang="en-US"/>
          </a:p>
        </p:txBody>
      </p:sp>
      <p:sp>
        <p:nvSpPr>
          <p:cNvPr id="5" name="Footer Placeholder 4">
            <a:extLst>
              <a:ext uri="{FF2B5EF4-FFF2-40B4-BE49-F238E27FC236}">
                <a16:creationId xmlns:a16="http://schemas.microsoft.com/office/drawing/2014/main" id="{88CFB96D-E351-447C-B74F-107E4B0A1CC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3E4FE00-652D-47AB-BC3E-A9445D7CECC6}"/>
              </a:ext>
            </a:extLst>
          </p:cNvPr>
          <p:cNvSpPr>
            <a:spLocks noGrp="1"/>
          </p:cNvSpPr>
          <p:nvPr>
            <p:ph type="sldNum" sz="quarter" idx="12"/>
          </p:nvPr>
        </p:nvSpPr>
        <p:spPr/>
        <p:txBody>
          <a:bodyPr/>
          <a:lstStyle/>
          <a:p>
            <a:fld id="{5029A85A-531B-4569-A72D-8D9EC933C127}" type="slidenum">
              <a:rPr lang="en-US" smtClean="0"/>
              <a:t>‹#›</a:t>
            </a:fld>
            <a:endParaRPr lang="en-US"/>
          </a:p>
        </p:txBody>
      </p:sp>
    </p:spTree>
    <p:extLst>
      <p:ext uri="{BB962C8B-B14F-4D97-AF65-F5344CB8AC3E}">
        <p14:creationId xmlns:p14="http://schemas.microsoft.com/office/powerpoint/2010/main" val="12158467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10EF1D-E97A-41B3-8E78-9A2D4178BA5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0D75F34-4170-49C5-AD82-D3C4914D173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010FDFE-1FD6-46BA-9F01-0A3FCB59D773}"/>
              </a:ext>
            </a:extLst>
          </p:cNvPr>
          <p:cNvSpPr>
            <a:spLocks noGrp="1"/>
          </p:cNvSpPr>
          <p:nvPr>
            <p:ph type="dt" sz="half" idx="10"/>
          </p:nvPr>
        </p:nvSpPr>
        <p:spPr/>
        <p:txBody>
          <a:bodyPr/>
          <a:lstStyle/>
          <a:p>
            <a:fld id="{68C96B3A-BFDB-4D2D-8AB5-2082F6CFF8A1}" type="datetimeFigureOut">
              <a:rPr lang="en-US" smtClean="0"/>
              <a:t>3/26/2021</a:t>
            </a:fld>
            <a:endParaRPr lang="en-US"/>
          </a:p>
        </p:txBody>
      </p:sp>
      <p:sp>
        <p:nvSpPr>
          <p:cNvPr id="5" name="Footer Placeholder 4">
            <a:extLst>
              <a:ext uri="{FF2B5EF4-FFF2-40B4-BE49-F238E27FC236}">
                <a16:creationId xmlns:a16="http://schemas.microsoft.com/office/drawing/2014/main" id="{7BD441CD-B84D-4349-BA2E-EECFF9607A1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924C4E9-F634-4261-A803-C8F97A0982F4}"/>
              </a:ext>
            </a:extLst>
          </p:cNvPr>
          <p:cNvSpPr>
            <a:spLocks noGrp="1"/>
          </p:cNvSpPr>
          <p:nvPr>
            <p:ph type="sldNum" sz="quarter" idx="12"/>
          </p:nvPr>
        </p:nvSpPr>
        <p:spPr/>
        <p:txBody>
          <a:bodyPr/>
          <a:lstStyle/>
          <a:p>
            <a:fld id="{5029A85A-531B-4569-A72D-8D9EC933C127}" type="slidenum">
              <a:rPr lang="en-US" smtClean="0"/>
              <a:t>‹#›</a:t>
            </a:fld>
            <a:endParaRPr lang="en-US"/>
          </a:p>
        </p:txBody>
      </p:sp>
    </p:spTree>
    <p:extLst>
      <p:ext uri="{BB962C8B-B14F-4D97-AF65-F5344CB8AC3E}">
        <p14:creationId xmlns:p14="http://schemas.microsoft.com/office/powerpoint/2010/main" val="12513931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0383E3-1ACF-4881-B1C5-7F5364E51C9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C0B0297F-92BD-4E54-8553-32B5C91C5AA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74A4119-5AB5-4C2E-A602-247CD48F07FD}"/>
              </a:ext>
            </a:extLst>
          </p:cNvPr>
          <p:cNvSpPr>
            <a:spLocks noGrp="1"/>
          </p:cNvSpPr>
          <p:nvPr>
            <p:ph type="dt" sz="half" idx="10"/>
          </p:nvPr>
        </p:nvSpPr>
        <p:spPr/>
        <p:txBody>
          <a:bodyPr/>
          <a:lstStyle/>
          <a:p>
            <a:fld id="{68C96B3A-BFDB-4D2D-8AB5-2082F6CFF8A1}" type="datetimeFigureOut">
              <a:rPr lang="en-US" smtClean="0"/>
              <a:t>3/26/2021</a:t>
            </a:fld>
            <a:endParaRPr lang="en-US"/>
          </a:p>
        </p:txBody>
      </p:sp>
      <p:sp>
        <p:nvSpPr>
          <p:cNvPr id="5" name="Footer Placeholder 4">
            <a:extLst>
              <a:ext uri="{FF2B5EF4-FFF2-40B4-BE49-F238E27FC236}">
                <a16:creationId xmlns:a16="http://schemas.microsoft.com/office/drawing/2014/main" id="{9DCACF0B-232E-4726-B921-A0A4D7A44C8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9CAB968-F648-47A1-AAC9-7B46D3C5EFD7}"/>
              </a:ext>
            </a:extLst>
          </p:cNvPr>
          <p:cNvSpPr>
            <a:spLocks noGrp="1"/>
          </p:cNvSpPr>
          <p:nvPr>
            <p:ph type="sldNum" sz="quarter" idx="12"/>
          </p:nvPr>
        </p:nvSpPr>
        <p:spPr/>
        <p:txBody>
          <a:bodyPr/>
          <a:lstStyle/>
          <a:p>
            <a:fld id="{5029A85A-531B-4569-A72D-8D9EC933C127}" type="slidenum">
              <a:rPr lang="en-US" smtClean="0"/>
              <a:t>‹#›</a:t>
            </a:fld>
            <a:endParaRPr lang="en-US"/>
          </a:p>
        </p:txBody>
      </p:sp>
    </p:spTree>
    <p:extLst>
      <p:ext uri="{BB962C8B-B14F-4D97-AF65-F5344CB8AC3E}">
        <p14:creationId xmlns:p14="http://schemas.microsoft.com/office/powerpoint/2010/main" val="13170154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827624-3E9B-4E91-A8D4-C657CF392DD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38E0857-E5D4-466C-A930-863C89472EC6}"/>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A9B8910A-BC37-44D4-91F2-D55C2AE3047F}"/>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5B44ECB3-9765-4E3B-A601-3FDA130E1D0C}"/>
              </a:ext>
            </a:extLst>
          </p:cNvPr>
          <p:cNvSpPr>
            <a:spLocks noGrp="1"/>
          </p:cNvSpPr>
          <p:nvPr>
            <p:ph type="dt" sz="half" idx="10"/>
          </p:nvPr>
        </p:nvSpPr>
        <p:spPr/>
        <p:txBody>
          <a:bodyPr/>
          <a:lstStyle/>
          <a:p>
            <a:fld id="{68C96B3A-BFDB-4D2D-8AB5-2082F6CFF8A1}" type="datetimeFigureOut">
              <a:rPr lang="en-US" smtClean="0"/>
              <a:t>3/26/2021</a:t>
            </a:fld>
            <a:endParaRPr lang="en-US"/>
          </a:p>
        </p:txBody>
      </p:sp>
      <p:sp>
        <p:nvSpPr>
          <p:cNvPr id="6" name="Footer Placeholder 5">
            <a:extLst>
              <a:ext uri="{FF2B5EF4-FFF2-40B4-BE49-F238E27FC236}">
                <a16:creationId xmlns:a16="http://schemas.microsoft.com/office/drawing/2014/main" id="{42EC962F-10D9-4652-A81E-44E03EF7594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4CBD661-F4B6-4C5E-A3D6-2004C401B612}"/>
              </a:ext>
            </a:extLst>
          </p:cNvPr>
          <p:cNvSpPr>
            <a:spLocks noGrp="1"/>
          </p:cNvSpPr>
          <p:nvPr>
            <p:ph type="sldNum" sz="quarter" idx="12"/>
          </p:nvPr>
        </p:nvSpPr>
        <p:spPr/>
        <p:txBody>
          <a:bodyPr/>
          <a:lstStyle/>
          <a:p>
            <a:fld id="{5029A85A-531B-4569-A72D-8D9EC933C127}" type="slidenum">
              <a:rPr lang="en-US" smtClean="0"/>
              <a:t>‹#›</a:t>
            </a:fld>
            <a:endParaRPr lang="en-US"/>
          </a:p>
        </p:txBody>
      </p:sp>
    </p:spTree>
    <p:extLst>
      <p:ext uri="{BB962C8B-B14F-4D97-AF65-F5344CB8AC3E}">
        <p14:creationId xmlns:p14="http://schemas.microsoft.com/office/powerpoint/2010/main" val="24560397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B81582-7C81-4921-B704-C1E576C7BA71}"/>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243BA05E-C669-4BF3-98B5-C7673E3D889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A66D6C28-B981-4B1A-B821-5EF906B4F85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07D3DCB-18A1-4104-A130-9D90A52F31F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30D638ED-2ECE-4271-96FC-1EFE3F76B1CF}"/>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7D43F47F-35AE-4579-8D4C-013BC8EB6CE7}"/>
              </a:ext>
            </a:extLst>
          </p:cNvPr>
          <p:cNvSpPr>
            <a:spLocks noGrp="1"/>
          </p:cNvSpPr>
          <p:nvPr>
            <p:ph type="dt" sz="half" idx="10"/>
          </p:nvPr>
        </p:nvSpPr>
        <p:spPr/>
        <p:txBody>
          <a:bodyPr/>
          <a:lstStyle/>
          <a:p>
            <a:fld id="{68C96B3A-BFDB-4D2D-8AB5-2082F6CFF8A1}" type="datetimeFigureOut">
              <a:rPr lang="en-US" smtClean="0"/>
              <a:t>3/26/2021</a:t>
            </a:fld>
            <a:endParaRPr lang="en-US"/>
          </a:p>
        </p:txBody>
      </p:sp>
      <p:sp>
        <p:nvSpPr>
          <p:cNvPr id="8" name="Footer Placeholder 7">
            <a:extLst>
              <a:ext uri="{FF2B5EF4-FFF2-40B4-BE49-F238E27FC236}">
                <a16:creationId xmlns:a16="http://schemas.microsoft.com/office/drawing/2014/main" id="{D4D6FDA1-F45E-4D45-B76C-8EFE21D6C958}"/>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9B0ECEED-CD95-4E19-A1EE-9D35C36619A6}"/>
              </a:ext>
            </a:extLst>
          </p:cNvPr>
          <p:cNvSpPr>
            <a:spLocks noGrp="1"/>
          </p:cNvSpPr>
          <p:nvPr>
            <p:ph type="sldNum" sz="quarter" idx="12"/>
          </p:nvPr>
        </p:nvSpPr>
        <p:spPr/>
        <p:txBody>
          <a:bodyPr/>
          <a:lstStyle/>
          <a:p>
            <a:fld id="{5029A85A-531B-4569-A72D-8D9EC933C127}" type="slidenum">
              <a:rPr lang="en-US" smtClean="0"/>
              <a:t>‹#›</a:t>
            </a:fld>
            <a:endParaRPr lang="en-US"/>
          </a:p>
        </p:txBody>
      </p:sp>
    </p:spTree>
    <p:extLst>
      <p:ext uri="{BB962C8B-B14F-4D97-AF65-F5344CB8AC3E}">
        <p14:creationId xmlns:p14="http://schemas.microsoft.com/office/powerpoint/2010/main" val="8303778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B458C5-A150-4360-8CEC-731CE9B44079}"/>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EE12B73A-19BA-4637-9FCA-C30EF8A5CC3B}"/>
              </a:ext>
            </a:extLst>
          </p:cNvPr>
          <p:cNvSpPr>
            <a:spLocks noGrp="1"/>
          </p:cNvSpPr>
          <p:nvPr>
            <p:ph type="dt" sz="half" idx="10"/>
          </p:nvPr>
        </p:nvSpPr>
        <p:spPr/>
        <p:txBody>
          <a:bodyPr/>
          <a:lstStyle/>
          <a:p>
            <a:fld id="{68C96B3A-BFDB-4D2D-8AB5-2082F6CFF8A1}" type="datetimeFigureOut">
              <a:rPr lang="en-US" smtClean="0"/>
              <a:t>3/26/2021</a:t>
            </a:fld>
            <a:endParaRPr lang="en-US"/>
          </a:p>
        </p:txBody>
      </p:sp>
      <p:sp>
        <p:nvSpPr>
          <p:cNvPr id="4" name="Footer Placeholder 3">
            <a:extLst>
              <a:ext uri="{FF2B5EF4-FFF2-40B4-BE49-F238E27FC236}">
                <a16:creationId xmlns:a16="http://schemas.microsoft.com/office/drawing/2014/main" id="{9070F065-F8F7-4B41-9894-46104F6ABBB9}"/>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484BC985-D510-476B-984D-FBC744B51CBE}"/>
              </a:ext>
            </a:extLst>
          </p:cNvPr>
          <p:cNvSpPr>
            <a:spLocks noGrp="1"/>
          </p:cNvSpPr>
          <p:nvPr>
            <p:ph type="sldNum" sz="quarter" idx="12"/>
          </p:nvPr>
        </p:nvSpPr>
        <p:spPr/>
        <p:txBody>
          <a:bodyPr/>
          <a:lstStyle/>
          <a:p>
            <a:fld id="{5029A85A-531B-4569-A72D-8D9EC933C127}" type="slidenum">
              <a:rPr lang="en-US" smtClean="0"/>
              <a:t>‹#›</a:t>
            </a:fld>
            <a:endParaRPr lang="en-US"/>
          </a:p>
        </p:txBody>
      </p:sp>
    </p:spTree>
    <p:extLst>
      <p:ext uri="{BB962C8B-B14F-4D97-AF65-F5344CB8AC3E}">
        <p14:creationId xmlns:p14="http://schemas.microsoft.com/office/powerpoint/2010/main" val="25181633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91380BA-CAA5-4B5A-BF93-DC331C03F801}"/>
              </a:ext>
            </a:extLst>
          </p:cNvPr>
          <p:cNvSpPr>
            <a:spLocks noGrp="1"/>
          </p:cNvSpPr>
          <p:nvPr>
            <p:ph type="dt" sz="half" idx="10"/>
          </p:nvPr>
        </p:nvSpPr>
        <p:spPr/>
        <p:txBody>
          <a:bodyPr/>
          <a:lstStyle/>
          <a:p>
            <a:fld id="{68C96B3A-BFDB-4D2D-8AB5-2082F6CFF8A1}" type="datetimeFigureOut">
              <a:rPr lang="en-US" smtClean="0"/>
              <a:t>3/26/2021</a:t>
            </a:fld>
            <a:endParaRPr lang="en-US"/>
          </a:p>
        </p:txBody>
      </p:sp>
      <p:sp>
        <p:nvSpPr>
          <p:cNvPr id="3" name="Footer Placeholder 2">
            <a:extLst>
              <a:ext uri="{FF2B5EF4-FFF2-40B4-BE49-F238E27FC236}">
                <a16:creationId xmlns:a16="http://schemas.microsoft.com/office/drawing/2014/main" id="{AF27780A-952A-4772-A321-2D64C7B0CA79}"/>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41F496FC-F825-4CA7-AE08-5D36FE7C0996}"/>
              </a:ext>
            </a:extLst>
          </p:cNvPr>
          <p:cNvSpPr>
            <a:spLocks noGrp="1"/>
          </p:cNvSpPr>
          <p:nvPr>
            <p:ph type="sldNum" sz="quarter" idx="12"/>
          </p:nvPr>
        </p:nvSpPr>
        <p:spPr/>
        <p:txBody>
          <a:bodyPr/>
          <a:lstStyle/>
          <a:p>
            <a:fld id="{5029A85A-531B-4569-A72D-8D9EC933C127}" type="slidenum">
              <a:rPr lang="en-US" smtClean="0"/>
              <a:t>‹#›</a:t>
            </a:fld>
            <a:endParaRPr lang="en-US"/>
          </a:p>
        </p:txBody>
      </p:sp>
    </p:spTree>
    <p:extLst>
      <p:ext uri="{BB962C8B-B14F-4D97-AF65-F5344CB8AC3E}">
        <p14:creationId xmlns:p14="http://schemas.microsoft.com/office/powerpoint/2010/main" val="32788930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B165F6-62F0-4FA5-87F3-2DA8C1AAAAD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385D0ED5-EC5A-4A6C-82C0-7BC7E07784B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2279A266-5CC6-4490-BEB7-B8FFE0E5868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A6115B0-600A-4D3C-B150-B88271E96B77}"/>
              </a:ext>
            </a:extLst>
          </p:cNvPr>
          <p:cNvSpPr>
            <a:spLocks noGrp="1"/>
          </p:cNvSpPr>
          <p:nvPr>
            <p:ph type="dt" sz="half" idx="10"/>
          </p:nvPr>
        </p:nvSpPr>
        <p:spPr/>
        <p:txBody>
          <a:bodyPr/>
          <a:lstStyle/>
          <a:p>
            <a:fld id="{68C96B3A-BFDB-4D2D-8AB5-2082F6CFF8A1}" type="datetimeFigureOut">
              <a:rPr lang="en-US" smtClean="0"/>
              <a:t>3/26/2021</a:t>
            </a:fld>
            <a:endParaRPr lang="en-US"/>
          </a:p>
        </p:txBody>
      </p:sp>
      <p:sp>
        <p:nvSpPr>
          <p:cNvPr id="6" name="Footer Placeholder 5">
            <a:extLst>
              <a:ext uri="{FF2B5EF4-FFF2-40B4-BE49-F238E27FC236}">
                <a16:creationId xmlns:a16="http://schemas.microsoft.com/office/drawing/2014/main" id="{70374A3D-0668-4940-A1E9-9939B27C3A4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5E5A9BB-48DD-4BB8-BDE6-9B6521706C50}"/>
              </a:ext>
            </a:extLst>
          </p:cNvPr>
          <p:cNvSpPr>
            <a:spLocks noGrp="1"/>
          </p:cNvSpPr>
          <p:nvPr>
            <p:ph type="sldNum" sz="quarter" idx="12"/>
          </p:nvPr>
        </p:nvSpPr>
        <p:spPr/>
        <p:txBody>
          <a:bodyPr/>
          <a:lstStyle/>
          <a:p>
            <a:fld id="{5029A85A-531B-4569-A72D-8D9EC933C127}" type="slidenum">
              <a:rPr lang="en-US" smtClean="0"/>
              <a:t>‹#›</a:t>
            </a:fld>
            <a:endParaRPr lang="en-US"/>
          </a:p>
        </p:txBody>
      </p:sp>
    </p:spTree>
    <p:extLst>
      <p:ext uri="{BB962C8B-B14F-4D97-AF65-F5344CB8AC3E}">
        <p14:creationId xmlns:p14="http://schemas.microsoft.com/office/powerpoint/2010/main" val="29957739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D58088-13EF-46A7-B987-6CAFF704D98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4370192D-BCE4-4F88-9728-A02D2ADD6D3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D6F88D5A-74BE-410E-A405-E39DF90D8A4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A013F4E-51E0-4E5C-BB52-849222F7DECD}"/>
              </a:ext>
            </a:extLst>
          </p:cNvPr>
          <p:cNvSpPr>
            <a:spLocks noGrp="1"/>
          </p:cNvSpPr>
          <p:nvPr>
            <p:ph type="dt" sz="half" idx="10"/>
          </p:nvPr>
        </p:nvSpPr>
        <p:spPr/>
        <p:txBody>
          <a:bodyPr/>
          <a:lstStyle/>
          <a:p>
            <a:fld id="{68C96B3A-BFDB-4D2D-8AB5-2082F6CFF8A1}" type="datetimeFigureOut">
              <a:rPr lang="en-US" smtClean="0"/>
              <a:t>3/26/2021</a:t>
            </a:fld>
            <a:endParaRPr lang="en-US"/>
          </a:p>
        </p:txBody>
      </p:sp>
      <p:sp>
        <p:nvSpPr>
          <p:cNvPr id="6" name="Footer Placeholder 5">
            <a:extLst>
              <a:ext uri="{FF2B5EF4-FFF2-40B4-BE49-F238E27FC236}">
                <a16:creationId xmlns:a16="http://schemas.microsoft.com/office/drawing/2014/main" id="{44962897-EBF8-44CF-8A94-3E06D878ED7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C2F477A-B2B8-4E06-9F5E-81CD88980574}"/>
              </a:ext>
            </a:extLst>
          </p:cNvPr>
          <p:cNvSpPr>
            <a:spLocks noGrp="1"/>
          </p:cNvSpPr>
          <p:nvPr>
            <p:ph type="sldNum" sz="quarter" idx="12"/>
          </p:nvPr>
        </p:nvSpPr>
        <p:spPr/>
        <p:txBody>
          <a:bodyPr/>
          <a:lstStyle/>
          <a:p>
            <a:fld id="{5029A85A-531B-4569-A72D-8D9EC933C127}" type="slidenum">
              <a:rPr lang="en-US" smtClean="0"/>
              <a:t>‹#›</a:t>
            </a:fld>
            <a:endParaRPr lang="en-US"/>
          </a:p>
        </p:txBody>
      </p:sp>
    </p:spTree>
    <p:extLst>
      <p:ext uri="{BB962C8B-B14F-4D97-AF65-F5344CB8AC3E}">
        <p14:creationId xmlns:p14="http://schemas.microsoft.com/office/powerpoint/2010/main" val="20723133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373E6C6-7C8F-4910-80F8-633A32B9380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9A9C9B0-F618-4BBB-87E9-37182CBC81B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9B5F263-1B32-4243-AD07-83CA004226D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8C96B3A-BFDB-4D2D-8AB5-2082F6CFF8A1}" type="datetimeFigureOut">
              <a:rPr lang="en-US" smtClean="0"/>
              <a:t>3/26/2021</a:t>
            </a:fld>
            <a:endParaRPr lang="en-US"/>
          </a:p>
        </p:txBody>
      </p:sp>
      <p:sp>
        <p:nvSpPr>
          <p:cNvPr id="5" name="Footer Placeholder 4">
            <a:extLst>
              <a:ext uri="{FF2B5EF4-FFF2-40B4-BE49-F238E27FC236}">
                <a16:creationId xmlns:a16="http://schemas.microsoft.com/office/drawing/2014/main" id="{DC87D1DA-9F14-4707-B15A-9A09DCB673C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6D7BAD12-D6EE-43F8-837F-87D15038745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29A85A-531B-4569-A72D-8D9EC933C127}" type="slidenum">
              <a:rPr lang="en-US" smtClean="0"/>
              <a:t>‹#›</a:t>
            </a:fld>
            <a:endParaRPr lang="en-US"/>
          </a:p>
        </p:txBody>
      </p:sp>
    </p:spTree>
    <p:extLst>
      <p:ext uri="{BB962C8B-B14F-4D97-AF65-F5344CB8AC3E}">
        <p14:creationId xmlns:p14="http://schemas.microsoft.com/office/powerpoint/2010/main" val="143646481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www.ted.com/talks/eli_pariser_beware_online_filter_bubbles?language=en" TargetMode="External"/><Relationship Id="rId2" Type="http://schemas.openxmlformats.org/officeDocument/2006/relationships/hyperlink" Target="https://www.youtube.com/watch?v=Uk8x3V-sUgU"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www.theguardian.com/technology/2019/nov/24/tim-berners-lee-unveils-global-plan-to-save-the-internet"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www.bbc.co.uk/programmes/w3ct0xbc"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www.theguardian.com/business/2021/mar/23/citigroup-ceo-ordains-zoom-free-fridays-to-ease-relentless-pandemic-workday" TargetMode="External"/><Relationship Id="rId2" Type="http://schemas.openxmlformats.org/officeDocument/2006/relationships/hyperlink" Target="https://people.com/human-interest/this-company-will-pay-you-2400-to-turn-off-your-screens-for-24-hours-heres-how-to-apply/"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CC9149-620D-49F0-A524-E17388D3976D}"/>
              </a:ext>
            </a:extLst>
          </p:cNvPr>
          <p:cNvSpPr>
            <a:spLocks noGrp="1"/>
          </p:cNvSpPr>
          <p:nvPr>
            <p:ph type="ctrTitle"/>
          </p:nvPr>
        </p:nvSpPr>
        <p:spPr/>
        <p:txBody>
          <a:bodyPr/>
          <a:lstStyle/>
          <a:p>
            <a:r>
              <a:rPr lang="en-US" b="1" dirty="0" err="1"/>
              <a:t>Politická</a:t>
            </a:r>
            <a:r>
              <a:rPr lang="en-US" b="1" dirty="0"/>
              <a:t> </a:t>
            </a:r>
            <a:r>
              <a:rPr lang="en-US" b="1" dirty="0" err="1"/>
              <a:t>ekonomie</a:t>
            </a:r>
            <a:r>
              <a:rPr lang="en-US" b="1" dirty="0"/>
              <a:t> </a:t>
            </a:r>
            <a:r>
              <a:rPr lang="en-US" b="1" dirty="0" err="1"/>
              <a:t>médií</a:t>
            </a:r>
            <a:endParaRPr lang="en-US" dirty="0"/>
          </a:p>
        </p:txBody>
      </p:sp>
      <p:sp>
        <p:nvSpPr>
          <p:cNvPr id="3" name="Subtitle 2">
            <a:extLst>
              <a:ext uri="{FF2B5EF4-FFF2-40B4-BE49-F238E27FC236}">
                <a16:creationId xmlns:a16="http://schemas.microsoft.com/office/drawing/2014/main" id="{FC3DF9A4-2448-430F-B08B-51A7A8F42895}"/>
              </a:ext>
            </a:extLst>
          </p:cNvPr>
          <p:cNvSpPr>
            <a:spLocks noGrp="1"/>
          </p:cNvSpPr>
          <p:nvPr>
            <p:ph type="subTitle" idx="1"/>
          </p:nvPr>
        </p:nvSpPr>
        <p:spPr/>
        <p:txBody>
          <a:bodyPr/>
          <a:lstStyle/>
          <a:p>
            <a:r>
              <a:rPr lang="en-US" dirty="0"/>
              <a:t>Monika Metykova</a:t>
            </a:r>
          </a:p>
          <a:p>
            <a:r>
              <a:rPr lang="en-US" dirty="0"/>
              <a:t>m.metykova@sussex.ac.uk; 32153@mail.muni.cz</a:t>
            </a:r>
          </a:p>
          <a:p>
            <a:endParaRPr lang="en-US" dirty="0"/>
          </a:p>
        </p:txBody>
      </p:sp>
    </p:spTree>
    <p:extLst>
      <p:ext uri="{BB962C8B-B14F-4D97-AF65-F5344CB8AC3E}">
        <p14:creationId xmlns:p14="http://schemas.microsoft.com/office/powerpoint/2010/main" val="240420446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2FBE27-5159-463C-9C71-34C0113FF0A5}"/>
              </a:ext>
            </a:extLst>
          </p:cNvPr>
          <p:cNvSpPr>
            <a:spLocks noGrp="1"/>
          </p:cNvSpPr>
          <p:nvPr>
            <p:ph type="title"/>
          </p:nvPr>
        </p:nvSpPr>
        <p:spPr/>
        <p:txBody>
          <a:bodyPr/>
          <a:lstStyle/>
          <a:p>
            <a:r>
              <a:rPr lang="sk-SK" dirty="0"/>
              <a:t>Business model sociálních sítí</a:t>
            </a:r>
            <a:endParaRPr lang="en-US" dirty="0"/>
          </a:p>
        </p:txBody>
      </p:sp>
      <p:sp>
        <p:nvSpPr>
          <p:cNvPr id="3" name="Content Placeholder 2">
            <a:extLst>
              <a:ext uri="{FF2B5EF4-FFF2-40B4-BE49-F238E27FC236}">
                <a16:creationId xmlns:a16="http://schemas.microsoft.com/office/drawing/2014/main" id="{5E8FEE5D-8175-47D9-A21F-667C5171FE40}"/>
              </a:ext>
            </a:extLst>
          </p:cNvPr>
          <p:cNvSpPr>
            <a:spLocks noGrp="1"/>
          </p:cNvSpPr>
          <p:nvPr>
            <p:ph idx="1"/>
          </p:nvPr>
        </p:nvSpPr>
        <p:spPr/>
        <p:txBody>
          <a:bodyPr>
            <a:normAutofit fontScale="92500" lnSpcReduction="20000"/>
          </a:bodyPr>
          <a:lstStyle/>
          <a:p>
            <a:pPr marL="0" indent="0">
              <a:buNone/>
            </a:pPr>
            <a:r>
              <a:rPr lang="en-GB" dirty="0"/>
              <a:t>The user receives the SNS service for free</a:t>
            </a:r>
            <a:r>
              <a:rPr lang="sk-SK" dirty="0"/>
              <a:t> </a:t>
            </a:r>
            <a:r>
              <a:rPr lang="en-GB" dirty="0"/>
              <a:t>because there is a “third-payer” (</a:t>
            </a:r>
            <a:r>
              <a:rPr lang="en-GB" i="1" dirty="0"/>
              <a:t>tiers </a:t>
            </a:r>
            <a:r>
              <a:rPr lang="en-GB" i="1" dirty="0" err="1"/>
              <a:t>payant</a:t>
            </a:r>
            <a:r>
              <a:rPr lang="en-GB" i="1" dirty="0"/>
              <a:t> </a:t>
            </a:r>
            <a:r>
              <a:rPr lang="en-GB" dirty="0"/>
              <a:t>in French) that finances the process.</a:t>
            </a:r>
            <a:r>
              <a:rPr lang="sk-SK" dirty="0"/>
              <a:t> </a:t>
            </a:r>
            <a:r>
              <a:rPr lang="en-GB" dirty="0"/>
              <a:t>Individuals do not pay, in other words, because advertisers pay for the process, also called</a:t>
            </a:r>
            <a:r>
              <a:rPr lang="sk-SK" dirty="0"/>
              <a:t> </a:t>
            </a:r>
            <a:r>
              <a:rPr lang="en-GB" dirty="0"/>
              <a:t>“indirect commoditization” by </a:t>
            </a:r>
            <a:r>
              <a:rPr lang="en-GB" dirty="0" err="1"/>
              <a:t>Herscovici</a:t>
            </a:r>
            <a:r>
              <a:rPr lang="en-GB" dirty="0"/>
              <a:t> (2009, 9). In this case, the server (human or</a:t>
            </a:r>
            <a:r>
              <a:rPr lang="sk-SK" dirty="0"/>
              <a:t> </a:t>
            </a:r>
            <a:r>
              <a:rPr lang="en-GB" dirty="0"/>
              <a:t>electronic) plays the central role and negotiates the rights of circulation through elaborating</a:t>
            </a:r>
            <a:r>
              <a:rPr lang="sk-SK" dirty="0"/>
              <a:t> </a:t>
            </a:r>
            <a:r>
              <a:rPr lang="en-GB" dirty="0"/>
              <a:t>the marketing strategies and offering the products or services in exchange for a subscription</a:t>
            </a:r>
            <a:r>
              <a:rPr lang="sk-SK" dirty="0"/>
              <a:t> </a:t>
            </a:r>
            <a:r>
              <a:rPr lang="en-GB" dirty="0"/>
              <a:t>(Tremblay 1997). At the same time, as we have argued, the audience is also</a:t>
            </a:r>
            <a:r>
              <a:rPr lang="sk-SK" dirty="0"/>
              <a:t> </a:t>
            </a:r>
            <a:r>
              <a:rPr lang="en-GB" dirty="0"/>
              <a:t>produced as a commodity, with its own exchange-value, specific use-value, just as it was</a:t>
            </a:r>
            <a:r>
              <a:rPr lang="sk-SK" dirty="0"/>
              <a:t> </a:t>
            </a:r>
            <a:r>
              <a:rPr lang="en-GB" dirty="0"/>
              <a:t>in the old broadcasting industry model. What is sold by Google, by the way, is not the</a:t>
            </a:r>
            <a:r>
              <a:rPr lang="sk-SK" dirty="0"/>
              <a:t> </a:t>
            </a:r>
            <a:r>
              <a:rPr lang="en-GB" dirty="0"/>
              <a:t>users themselves, as Fuchs proposes in the above excerpt, because the advertiser does not</a:t>
            </a:r>
            <a:r>
              <a:rPr lang="sk-SK" dirty="0"/>
              <a:t> </a:t>
            </a:r>
            <a:r>
              <a:rPr lang="en-GB" dirty="0"/>
              <a:t>buy any individual users or even their singular information. Advertisers buy only an</a:t>
            </a:r>
            <a:r>
              <a:rPr lang="sk-SK" dirty="0"/>
              <a:t> </a:t>
            </a:r>
            <a:r>
              <a:rPr lang="en-GB" dirty="0"/>
              <a:t>amount of data about a target audience based on categories, as we have outlined.</a:t>
            </a:r>
            <a:endParaRPr lang="en-US" dirty="0"/>
          </a:p>
        </p:txBody>
      </p:sp>
    </p:spTree>
    <p:extLst>
      <p:ext uri="{BB962C8B-B14F-4D97-AF65-F5344CB8AC3E}">
        <p14:creationId xmlns:p14="http://schemas.microsoft.com/office/powerpoint/2010/main" val="21961407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66EE69-C106-4C48-B67F-823F35A4FF7E}"/>
              </a:ext>
            </a:extLst>
          </p:cNvPr>
          <p:cNvSpPr>
            <a:spLocks noGrp="1"/>
          </p:cNvSpPr>
          <p:nvPr>
            <p:ph type="title"/>
          </p:nvPr>
        </p:nvSpPr>
        <p:spPr/>
        <p:txBody>
          <a:bodyPr/>
          <a:lstStyle/>
          <a:p>
            <a:r>
              <a:rPr lang="sk-SK" dirty="0"/>
              <a:t>Politicko-ekonomický pohled je specifický</a:t>
            </a:r>
            <a:endParaRPr lang="en-US" dirty="0"/>
          </a:p>
        </p:txBody>
      </p:sp>
      <p:sp>
        <p:nvSpPr>
          <p:cNvPr id="3" name="Content Placeholder 2">
            <a:extLst>
              <a:ext uri="{FF2B5EF4-FFF2-40B4-BE49-F238E27FC236}">
                <a16:creationId xmlns:a16="http://schemas.microsoft.com/office/drawing/2014/main" id="{CD6D56CA-1D10-4EE4-80B9-8C1B4BB8B9D4}"/>
              </a:ext>
            </a:extLst>
          </p:cNvPr>
          <p:cNvSpPr>
            <a:spLocks noGrp="1"/>
          </p:cNvSpPr>
          <p:nvPr>
            <p:ph idx="1"/>
          </p:nvPr>
        </p:nvSpPr>
        <p:spPr/>
        <p:txBody>
          <a:bodyPr/>
          <a:lstStyle/>
          <a:p>
            <a:r>
              <a:rPr lang="sk-SK" dirty="0"/>
              <a:t>Co z něho schází? Proč používáme sociální sítě?</a:t>
            </a:r>
            <a:endParaRPr lang="en-US" dirty="0"/>
          </a:p>
        </p:txBody>
      </p:sp>
    </p:spTree>
    <p:extLst>
      <p:ext uri="{BB962C8B-B14F-4D97-AF65-F5344CB8AC3E}">
        <p14:creationId xmlns:p14="http://schemas.microsoft.com/office/powerpoint/2010/main" val="19622023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70F632-5398-4C5F-88B3-AB06E721905A}"/>
              </a:ext>
            </a:extLst>
          </p:cNvPr>
          <p:cNvSpPr>
            <a:spLocks noGrp="1"/>
          </p:cNvSpPr>
          <p:nvPr>
            <p:ph type="title"/>
          </p:nvPr>
        </p:nvSpPr>
        <p:spPr/>
        <p:txBody>
          <a:bodyPr/>
          <a:lstStyle/>
          <a:p>
            <a:r>
              <a:rPr lang="sk-SK" dirty="0"/>
              <a:t>Iluze a představy z 90-ých let o tom jak internet změní společnost </a:t>
            </a:r>
            <a:endParaRPr lang="en-US" dirty="0"/>
          </a:p>
        </p:txBody>
      </p:sp>
      <p:sp>
        <p:nvSpPr>
          <p:cNvPr id="3" name="Content Placeholder 2">
            <a:extLst>
              <a:ext uri="{FF2B5EF4-FFF2-40B4-BE49-F238E27FC236}">
                <a16:creationId xmlns:a16="http://schemas.microsoft.com/office/drawing/2014/main" id="{6326160B-8D11-4EC7-8775-3CD35590B909}"/>
              </a:ext>
            </a:extLst>
          </p:cNvPr>
          <p:cNvSpPr>
            <a:spLocks noGrp="1"/>
          </p:cNvSpPr>
          <p:nvPr>
            <p:ph idx="1"/>
          </p:nvPr>
        </p:nvSpPr>
        <p:spPr/>
        <p:txBody>
          <a:bodyPr/>
          <a:lstStyle/>
          <a:p>
            <a:r>
              <a:rPr lang="en-GB" dirty="0"/>
              <a:t>Morozov: Net Delusion</a:t>
            </a:r>
          </a:p>
          <a:p>
            <a:pPr marL="0" indent="0">
              <a:buNone/>
            </a:pPr>
            <a:r>
              <a:rPr lang="en-GB" dirty="0">
                <a:hlinkClick r:id="rId2"/>
              </a:rPr>
              <a:t>https://www.youtube.com/watch?v=Uk8x3V-sUgU</a:t>
            </a:r>
            <a:r>
              <a:rPr lang="en-GB" dirty="0"/>
              <a:t> </a:t>
            </a:r>
          </a:p>
          <a:p>
            <a:r>
              <a:rPr lang="en-GB" dirty="0"/>
              <a:t>Eli </a:t>
            </a:r>
            <a:r>
              <a:rPr lang="en-GB" dirty="0" err="1"/>
              <a:t>Pariser</a:t>
            </a:r>
            <a:r>
              <a:rPr lang="en-GB" dirty="0"/>
              <a:t>: Filter Bubbles</a:t>
            </a:r>
          </a:p>
          <a:p>
            <a:pPr marL="0" indent="0">
              <a:buNone/>
            </a:pPr>
            <a:r>
              <a:rPr lang="en-US" dirty="0">
                <a:hlinkClick r:id="rId3"/>
              </a:rPr>
              <a:t>https://www.ted.com/talks/eli_pariser_beware_online_filter_bubbles?language=en</a:t>
            </a:r>
            <a:r>
              <a:rPr lang="en-US" dirty="0"/>
              <a:t> </a:t>
            </a:r>
          </a:p>
        </p:txBody>
      </p:sp>
    </p:spTree>
    <p:extLst>
      <p:ext uri="{BB962C8B-B14F-4D97-AF65-F5344CB8AC3E}">
        <p14:creationId xmlns:p14="http://schemas.microsoft.com/office/powerpoint/2010/main" val="238193434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52685F-9418-4070-9997-FA312205EBE4}"/>
              </a:ext>
            </a:extLst>
          </p:cNvPr>
          <p:cNvSpPr>
            <a:spLocks noGrp="1"/>
          </p:cNvSpPr>
          <p:nvPr>
            <p:ph type="title"/>
          </p:nvPr>
        </p:nvSpPr>
        <p:spPr/>
        <p:txBody>
          <a:bodyPr/>
          <a:lstStyle/>
          <a:p>
            <a:r>
              <a:rPr lang="sk-SK" dirty="0"/>
              <a:t>Úkol v malých skupinách</a:t>
            </a:r>
            <a:endParaRPr lang="en-US" dirty="0"/>
          </a:p>
        </p:txBody>
      </p:sp>
      <p:sp>
        <p:nvSpPr>
          <p:cNvPr id="3" name="Content Placeholder 2">
            <a:extLst>
              <a:ext uri="{FF2B5EF4-FFF2-40B4-BE49-F238E27FC236}">
                <a16:creationId xmlns:a16="http://schemas.microsoft.com/office/drawing/2014/main" id="{7A426AB4-6749-4AFF-93FE-2EFB604D67C8}"/>
              </a:ext>
            </a:extLst>
          </p:cNvPr>
          <p:cNvSpPr>
            <a:spLocks noGrp="1"/>
          </p:cNvSpPr>
          <p:nvPr>
            <p:ph idx="1"/>
          </p:nvPr>
        </p:nvSpPr>
        <p:spPr/>
        <p:txBody>
          <a:bodyPr/>
          <a:lstStyle/>
          <a:p>
            <a:r>
              <a:rPr lang="sk-SK" dirty="0"/>
              <a:t>Vidíme snahu regulovat technologické giganty, proč je tomu tak?</a:t>
            </a:r>
          </a:p>
          <a:p>
            <a:r>
              <a:rPr lang="sk-SK" dirty="0"/>
              <a:t>Jaké jsou problémy, které se regulace snaží řešit v případě:</a:t>
            </a:r>
          </a:p>
          <a:p>
            <a:r>
              <a:rPr lang="sk-SK" dirty="0"/>
              <a:t>Facebooku</a:t>
            </a:r>
          </a:p>
          <a:p>
            <a:r>
              <a:rPr lang="sk-SK" dirty="0"/>
              <a:t>Googlu</a:t>
            </a:r>
          </a:p>
          <a:p>
            <a:r>
              <a:rPr lang="sk-SK" dirty="0"/>
              <a:t>Amazonu </a:t>
            </a:r>
          </a:p>
          <a:p>
            <a:r>
              <a:rPr lang="sk-SK" dirty="0"/>
              <a:t>Twitteru? </a:t>
            </a:r>
            <a:endParaRPr lang="en-US" dirty="0"/>
          </a:p>
        </p:txBody>
      </p:sp>
    </p:spTree>
    <p:extLst>
      <p:ext uri="{BB962C8B-B14F-4D97-AF65-F5344CB8AC3E}">
        <p14:creationId xmlns:p14="http://schemas.microsoft.com/office/powerpoint/2010/main" val="206535077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B266BE-E0D4-4FF1-B0E3-808CB0D920DA}"/>
              </a:ext>
            </a:extLst>
          </p:cNvPr>
          <p:cNvSpPr>
            <a:spLocks noGrp="1"/>
          </p:cNvSpPr>
          <p:nvPr>
            <p:ph type="title"/>
          </p:nvPr>
        </p:nvSpPr>
        <p:spPr/>
        <p:txBody>
          <a:bodyPr/>
          <a:lstStyle/>
          <a:p>
            <a:r>
              <a:rPr lang="sk-SK" dirty="0"/>
              <a:t>A co na současnou situaci říká vynálezce internetu Tim Berners-Lee?</a:t>
            </a:r>
            <a:endParaRPr lang="en-US" dirty="0"/>
          </a:p>
        </p:txBody>
      </p:sp>
      <p:sp>
        <p:nvSpPr>
          <p:cNvPr id="3" name="Content Placeholder 2">
            <a:extLst>
              <a:ext uri="{FF2B5EF4-FFF2-40B4-BE49-F238E27FC236}">
                <a16:creationId xmlns:a16="http://schemas.microsoft.com/office/drawing/2014/main" id="{6D561828-2B9D-4278-A794-81926407E072}"/>
              </a:ext>
            </a:extLst>
          </p:cNvPr>
          <p:cNvSpPr>
            <a:spLocks noGrp="1"/>
          </p:cNvSpPr>
          <p:nvPr>
            <p:ph idx="1"/>
          </p:nvPr>
        </p:nvSpPr>
        <p:spPr/>
        <p:txBody>
          <a:bodyPr/>
          <a:lstStyle/>
          <a:p>
            <a:r>
              <a:rPr lang="en-GB" dirty="0"/>
              <a:t>“The forces taking the web in the wrong direction have always been very strong,” Berners-Lee said. “Whether you’re a company or a government, controlling the web is a way to make huge profits, or a way of ensuring you remain in power. The people are arguably the most important part of this, because it’s only the people who will be motivated to hold the other two to account.”</a:t>
            </a:r>
            <a:endParaRPr lang="sk-SK" dirty="0">
              <a:hlinkClick r:id="rId2"/>
            </a:endParaRPr>
          </a:p>
          <a:p>
            <a:pPr marL="0" indent="0">
              <a:buNone/>
            </a:pPr>
            <a:r>
              <a:rPr lang="en-US" dirty="0">
                <a:hlinkClick r:id="rId2"/>
              </a:rPr>
              <a:t>https://www.theguardian.com/technology/2019/nov/24/tim-berners-lee-unveils-global-plan-to-save-the-internet</a:t>
            </a:r>
            <a:r>
              <a:rPr lang="sk-SK" dirty="0"/>
              <a:t> </a:t>
            </a:r>
            <a:endParaRPr lang="en-US" dirty="0"/>
          </a:p>
        </p:txBody>
      </p:sp>
    </p:spTree>
    <p:extLst>
      <p:ext uri="{BB962C8B-B14F-4D97-AF65-F5344CB8AC3E}">
        <p14:creationId xmlns:p14="http://schemas.microsoft.com/office/powerpoint/2010/main" val="331495367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5D1EFD-35A8-44C2-9ED0-C1AD4FCAB60D}"/>
              </a:ext>
            </a:extLst>
          </p:cNvPr>
          <p:cNvSpPr>
            <a:spLocks noGrp="1"/>
          </p:cNvSpPr>
          <p:nvPr>
            <p:ph type="title"/>
          </p:nvPr>
        </p:nvSpPr>
        <p:spPr/>
        <p:txBody>
          <a:bodyPr/>
          <a:lstStyle/>
          <a:p>
            <a:r>
              <a:rPr lang="sk-SK" dirty="0"/>
              <a:t>Materiální charakter internetu</a:t>
            </a:r>
            <a:endParaRPr lang="en-US" dirty="0"/>
          </a:p>
        </p:txBody>
      </p:sp>
      <p:sp>
        <p:nvSpPr>
          <p:cNvPr id="3" name="Content Placeholder 2">
            <a:extLst>
              <a:ext uri="{FF2B5EF4-FFF2-40B4-BE49-F238E27FC236}">
                <a16:creationId xmlns:a16="http://schemas.microsoft.com/office/drawing/2014/main" id="{357DAD82-0A1E-4C32-9A8B-D250F12A0370}"/>
              </a:ext>
            </a:extLst>
          </p:cNvPr>
          <p:cNvSpPr>
            <a:spLocks noGrp="1"/>
          </p:cNvSpPr>
          <p:nvPr>
            <p:ph idx="1"/>
          </p:nvPr>
        </p:nvSpPr>
        <p:spPr/>
        <p:txBody>
          <a:bodyPr/>
          <a:lstStyle/>
          <a:p>
            <a:r>
              <a:rPr lang="sk-SK" dirty="0"/>
              <a:t>Can the internet ever be green?</a:t>
            </a:r>
          </a:p>
          <a:p>
            <a:pPr marL="0" indent="0">
              <a:buNone/>
            </a:pPr>
            <a:r>
              <a:rPr lang="en-US" dirty="0">
                <a:hlinkClick r:id="rId2"/>
              </a:rPr>
              <a:t>https://www.bbc.co.uk/programmes/w3ct0xbc</a:t>
            </a:r>
            <a:r>
              <a:rPr lang="sk-SK" dirty="0"/>
              <a:t> </a:t>
            </a:r>
            <a:endParaRPr lang="en-US" dirty="0"/>
          </a:p>
        </p:txBody>
      </p:sp>
    </p:spTree>
    <p:extLst>
      <p:ext uri="{BB962C8B-B14F-4D97-AF65-F5344CB8AC3E}">
        <p14:creationId xmlns:p14="http://schemas.microsoft.com/office/powerpoint/2010/main" val="196265520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FBB450-3CD5-4B57-8074-47726CD78456}"/>
              </a:ext>
            </a:extLst>
          </p:cNvPr>
          <p:cNvSpPr>
            <a:spLocks noGrp="1"/>
          </p:cNvSpPr>
          <p:nvPr>
            <p:ph type="title"/>
          </p:nvPr>
        </p:nvSpPr>
        <p:spPr/>
        <p:txBody>
          <a:bodyPr/>
          <a:lstStyle/>
          <a:p>
            <a:r>
              <a:rPr lang="cs-CZ" dirty="0"/>
              <a:t>Doporučená četba – hlavní teze</a:t>
            </a:r>
            <a:endParaRPr lang="en-US" dirty="0"/>
          </a:p>
        </p:txBody>
      </p:sp>
      <p:sp>
        <p:nvSpPr>
          <p:cNvPr id="3" name="Content Placeholder 2">
            <a:extLst>
              <a:ext uri="{FF2B5EF4-FFF2-40B4-BE49-F238E27FC236}">
                <a16:creationId xmlns:a16="http://schemas.microsoft.com/office/drawing/2014/main" id="{5349CF55-9A05-4F89-88C1-6CB432C9573D}"/>
              </a:ext>
            </a:extLst>
          </p:cNvPr>
          <p:cNvSpPr>
            <a:spLocks noGrp="1"/>
          </p:cNvSpPr>
          <p:nvPr>
            <p:ph idx="1"/>
          </p:nvPr>
        </p:nvSpPr>
        <p:spPr/>
        <p:txBody>
          <a:bodyPr>
            <a:normAutofit/>
          </a:bodyPr>
          <a:lstStyle/>
          <a:p>
            <a:pPr marL="0" indent="0">
              <a:buNone/>
            </a:pPr>
            <a:r>
              <a:rPr lang="en-GB" dirty="0"/>
              <a:t>Fuchs, C. a </a:t>
            </a:r>
            <a:r>
              <a:rPr lang="en-GB" dirty="0" err="1"/>
              <a:t>Winseck</a:t>
            </a:r>
            <a:r>
              <a:rPr lang="en-GB" dirty="0"/>
              <a:t>, D. (2011) “Critical Media and Communication Studies Today. A Conversation,” </a:t>
            </a:r>
            <a:r>
              <a:rPr lang="en-GB" i="1" dirty="0"/>
              <a:t>Triple C: Communication, Capitalism and Critique</a:t>
            </a:r>
            <a:r>
              <a:rPr lang="en-GB" dirty="0"/>
              <a:t>, 9(2).</a:t>
            </a:r>
            <a:endParaRPr lang="en-US" dirty="0"/>
          </a:p>
          <a:p>
            <a:pPr marL="0" indent="0">
              <a:buNone/>
            </a:pPr>
            <a:r>
              <a:rPr lang="en-US" dirty="0"/>
              <a:t>- </a:t>
            </a:r>
            <a:r>
              <a:rPr lang="sk-SK" dirty="0"/>
              <a:t>Část ve které diskutují o komodifikaci publika v díle Dallase Smythe a Fuchse navazuje na teze v povinné četbě</a:t>
            </a:r>
            <a:endParaRPr lang="en-US" dirty="0"/>
          </a:p>
        </p:txBody>
      </p:sp>
    </p:spTree>
    <p:extLst>
      <p:ext uri="{BB962C8B-B14F-4D97-AF65-F5344CB8AC3E}">
        <p14:creationId xmlns:p14="http://schemas.microsoft.com/office/powerpoint/2010/main" val="124243057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5FC8790-A784-422D-9226-6C99C8A61DF6}"/>
              </a:ext>
            </a:extLst>
          </p:cNvPr>
          <p:cNvSpPr>
            <a:spLocks noGrp="1"/>
          </p:cNvSpPr>
          <p:nvPr>
            <p:ph idx="4294967295"/>
          </p:nvPr>
        </p:nvSpPr>
        <p:spPr>
          <a:xfrm>
            <a:off x="838200" y="1253331"/>
            <a:ext cx="10515600" cy="4351338"/>
          </a:xfrm>
        </p:spPr>
        <p:txBody>
          <a:bodyPr>
            <a:normAutofit fontScale="70000" lnSpcReduction="20000"/>
          </a:bodyPr>
          <a:lstStyle/>
          <a:p>
            <a:pPr marL="0" indent="0">
              <a:buNone/>
            </a:pPr>
            <a:r>
              <a:rPr lang="en-GB" dirty="0"/>
              <a:t>Lee, F. and Björklund Larsen, L. (2019) “How should we theorize algorithms? Five ideal types in </a:t>
            </a:r>
            <a:r>
              <a:rPr lang="en-GB" dirty="0" err="1"/>
              <a:t>analyzing</a:t>
            </a:r>
            <a:r>
              <a:rPr lang="en-GB" dirty="0"/>
              <a:t> algorithmic </a:t>
            </a:r>
            <a:r>
              <a:rPr lang="en-GB" dirty="0" err="1"/>
              <a:t>normativities</a:t>
            </a:r>
            <a:r>
              <a:rPr lang="en-GB" dirty="0"/>
              <a:t>”</a:t>
            </a:r>
            <a:endParaRPr lang="sk-SK" dirty="0"/>
          </a:p>
          <a:p>
            <a:pPr marL="0" indent="0">
              <a:buNone/>
            </a:pPr>
            <a:r>
              <a:rPr lang="sk-SK" dirty="0"/>
              <a:t>Nabízí 5 </a:t>
            </a:r>
            <a:r>
              <a:rPr lang="en-GB" dirty="0"/>
              <a:t>ide</a:t>
            </a:r>
            <a:r>
              <a:rPr lang="sk-SK" dirty="0"/>
              <a:t>álních typ</a:t>
            </a:r>
            <a:r>
              <a:rPr lang="cs-CZ" dirty="0"/>
              <a:t>ů </a:t>
            </a:r>
            <a:r>
              <a:rPr lang="sk-SK" dirty="0"/>
              <a:t>pro analýzu algoritm</a:t>
            </a:r>
            <a:r>
              <a:rPr lang="cs-CZ" dirty="0"/>
              <a:t>ů:</a:t>
            </a:r>
          </a:p>
          <a:p>
            <a:r>
              <a:rPr lang="en-GB" dirty="0"/>
              <a:t>the logic of the algorithm</a:t>
            </a:r>
            <a:r>
              <a:rPr lang="sk-SK" dirty="0"/>
              <a:t> </a:t>
            </a:r>
            <a:r>
              <a:rPr lang="en-GB" dirty="0"/>
              <a:t>appears like a </a:t>
            </a:r>
            <a:r>
              <a:rPr lang="en-GB" dirty="0" err="1"/>
              <a:t>deus</a:t>
            </a:r>
            <a:r>
              <a:rPr lang="en-GB" dirty="0"/>
              <a:t> ex </a:t>
            </a:r>
            <a:r>
              <a:rPr lang="en-GB" dirty="0" err="1"/>
              <a:t>machina</a:t>
            </a:r>
            <a:r>
              <a:rPr lang="en-GB" dirty="0"/>
              <a:t> impinging on society’s</a:t>
            </a:r>
            <a:r>
              <a:rPr lang="sk-SK" dirty="0"/>
              <a:t> </a:t>
            </a:r>
            <a:r>
              <a:rPr lang="en-US" dirty="0"/>
              <a:t>material politics</a:t>
            </a:r>
            <a:endParaRPr lang="sk-SK" dirty="0"/>
          </a:p>
          <a:p>
            <a:r>
              <a:rPr lang="cs-CZ" dirty="0"/>
              <a:t>practice - t</a:t>
            </a:r>
            <a:r>
              <a:rPr lang="en-US" dirty="0"/>
              <a:t>he human negotiations</a:t>
            </a:r>
            <a:r>
              <a:rPr lang="sk-SK" dirty="0"/>
              <a:t> </a:t>
            </a:r>
            <a:r>
              <a:rPr lang="en-GB" dirty="0"/>
              <a:t>drawing on contexts, </a:t>
            </a:r>
            <a:r>
              <a:rPr lang="en-GB" dirty="0" err="1"/>
              <a:t>materialities</a:t>
            </a:r>
            <a:r>
              <a:rPr lang="en-GB" dirty="0"/>
              <a:t>, or even face masks,</a:t>
            </a:r>
            <a:r>
              <a:rPr lang="sk-SK" dirty="0"/>
              <a:t> </a:t>
            </a:r>
            <a:r>
              <a:rPr lang="en-GB" dirty="0"/>
              <a:t>become foregrounded. </a:t>
            </a:r>
            <a:endParaRPr lang="sk-SK" dirty="0"/>
          </a:p>
          <a:p>
            <a:r>
              <a:rPr lang="en-GB" dirty="0"/>
              <a:t>ideal type that approaches algorithms,</a:t>
            </a:r>
            <a:r>
              <a:rPr lang="sk-SK" dirty="0"/>
              <a:t> </a:t>
            </a:r>
            <a:r>
              <a:rPr lang="en-GB" dirty="0"/>
              <a:t>and technology, through an analysis of nonhuman</a:t>
            </a:r>
            <a:r>
              <a:rPr lang="sk-SK" dirty="0"/>
              <a:t> </a:t>
            </a:r>
            <a:r>
              <a:rPr lang="en-US" dirty="0"/>
              <a:t>agency and relationality</a:t>
            </a:r>
            <a:endParaRPr lang="sk-SK" dirty="0"/>
          </a:p>
          <a:p>
            <a:r>
              <a:rPr lang="en-US" dirty="0"/>
              <a:t>an interest in infrastructures of classification</a:t>
            </a:r>
            <a:r>
              <a:rPr lang="sk-SK" dirty="0"/>
              <a:t> </a:t>
            </a:r>
            <a:r>
              <a:rPr lang="en-GB" dirty="0"/>
              <a:t>and their interaction with human</a:t>
            </a:r>
            <a:r>
              <a:rPr lang="sk-SK" dirty="0"/>
              <a:t> </a:t>
            </a:r>
            <a:r>
              <a:rPr lang="en-GB" dirty="0"/>
              <a:t>biographies.</a:t>
            </a:r>
            <a:r>
              <a:rPr lang="sk-SK" dirty="0"/>
              <a:t> </a:t>
            </a:r>
            <a:r>
              <a:rPr lang="en-GB" dirty="0"/>
              <a:t>Here, the politics of infrastructures and classification</a:t>
            </a:r>
            <a:r>
              <a:rPr lang="sk-SK" dirty="0"/>
              <a:t> </a:t>
            </a:r>
            <a:r>
              <a:rPr lang="en-GB" dirty="0"/>
              <a:t>become the focus. These types of analyses highlight</a:t>
            </a:r>
            <a:r>
              <a:rPr lang="sk-SK" dirty="0"/>
              <a:t> </a:t>
            </a:r>
            <a:r>
              <a:rPr lang="en-GB" dirty="0"/>
              <a:t>how people’s lives become ‘torqued’, or twisted out of</a:t>
            </a:r>
            <a:r>
              <a:rPr lang="sk-SK" dirty="0"/>
              <a:t> </a:t>
            </a:r>
            <a:r>
              <a:rPr lang="en-US" dirty="0"/>
              <a:t>shape, by classification systems</a:t>
            </a:r>
            <a:endParaRPr lang="sk-SK" dirty="0"/>
          </a:p>
          <a:p>
            <a:r>
              <a:rPr lang="en-US" dirty="0"/>
              <a:t>a meta-reflexive and</a:t>
            </a:r>
            <a:r>
              <a:rPr lang="sk-SK" dirty="0"/>
              <a:t> </a:t>
            </a:r>
            <a:r>
              <a:rPr lang="en-GB" dirty="0"/>
              <a:t>meta-analytical attitude toward algorithms opens new</a:t>
            </a:r>
            <a:r>
              <a:rPr lang="sk-SK" dirty="0"/>
              <a:t> </a:t>
            </a:r>
            <a:r>
              <a:rPr lang="en-US" dirty="0"/>
              <a:t>avenues for inquiry.</a:t>
            </a:r>
          </a:p>
        </p:txBody>
      </p:sp>
    </p:spTree>
    <p:extLst>
      <p:ext uri="{BB962C8B-B14F-4D97-AF65-F5344CB8AC3E}">
        <p14:creationId xmlns:p14="http://schemas.microsoft.com/office/powerpoint/2010/main" val="38296894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A30223E-835E-4BC6-8BDB-DAAA394BD0CA}"/>
              </a:ext>
            </a:extLst>
          </p:cNvPr>
          <p:cNvSpPr>
            <a:spLocks noGrp="1"/>
          </p:cNvSpPr>
          <p:nvPr>
            <p:ph idx="4294967295"/>
          </p:nvPr>
        </p:nvSpPr>
        <p:spPr>
          <a:xfrm>
            <a:off x="838200" y="1253331"/>
            <a:ext cx="10515600" cy="4351338"/>
          </a:xfrm>
        </p:spPr>
        <p:txBody>
          <a:bodyPr>
            <a:normAutofit/>
          </a:bodyPr>
          <a:lstStyle/>
          <a:p>
            <a:pPr marL="0" indent="0">
              <a:buNone/>
            </a:pPr>
            <a:r>
              <a:rPr lang="en-GB" dirty="0" err="1"/>
              <a:t>Pickren</a:t>
            </a:r>
            <a:r>
              <a:rPr lang="en-GB" dirty="0"/>
              <a:t>, G. (2018) “‘The global assemblage of digital flow’: Critical data studies and the infrastructures of computing”</a:t>
            </a:r>
            <a:endParaRPr lang="sk-SK" dirty="0"/>
          </a:p>
          <a:p>
            <a:pPr>
              <a:buFontTx/>
              <a:buChar char="-"/>
            </a:pPr>
            <a:r>
              <a:rPr lang="sk-SK" dirty="0"/>
              <a:t>Kritické studium dat by mělo mít i dimenzi geografickou a materiální:</a:t>
            </a:r>
          </a:p>
          <a:p>
            <a:r>
              <a:rPr lang="en-GB" dirty="0"/>
              <a:t>The individual device, such as an Apple iPhone,</a:t>
            </a:r>
            <a:r>
              <a:rPr lang="sk-SK" dirty="0"/>
              <a:t> </a:t>
            </a:r>
            <a:r>
              <a:rPr lang="en-GB" dirty="0"/>
              <a:t>may fit in a pocket, but the background network is</a:t>
            </a:r>
            <a:r>
              <a:rPr lang="sk-SK" dirty="0"/>
              <a:t> </a:t>
            </a:r>
            <a:r>
              <a:rPr lang="en-GB" dirty="0"/>
              <a:t>immense, stretching across cities and encompassing</a:t>
            </a:r>
            <a:r>
              <a:rPr lang="sk-SK" dirty="0"/>
              <a:t> </a:t>
            </a:r>
            <a:r>
              <a:rPr lang="en-GB" dirty="0"/>
              <a:t>much of the world. The last leg of the infrastructural</a:t>
            </a:r>
            <a:r>
              <a:rPr lang="sk-SK" dirty="0"/>
              <a:t> </a:t>
            </a:r>
            <a:r>
              <a:rPr lang="en-GB" dirty="0"/>
              <a:t>support is wireless and immaterial, but</a:t>
            </a:r>
            <a:r>
              <a:rPr lang="sk-SK" dirty="0"/>
              <a:t> </a:t>
            </a:r>
            <a:r>
              <a:rPr lang="en-GB" dirty="0"/>
              <a:t>the rest of the system exists as distinct spaces of</a:t>
            </a:r>
            <a:r>
              <a:rPr lang="sk-SK" dirty="0"/>
              <a:t> </a:t>
            </a:r>
            <a:r>
              <a:rPr lang="en-GB" dirty="0"/>
              <a:t>network equipment embedded within the landscape.</a:t>
            </a:r>
            <a:endParaRPr lang="en-US" dirty="0"/>
          </a:p>
        </p:txBody>
      </p:sp>
    </p:spTree>
    <p:extLst>
      <p:ext uri="{BB962C8B-B14F-4D97-AF65-F5344CB8AC3E}">
        <p14:creationId xmlns:p14="http://schemas.microsoft.com/office/powerpoint/2010/main" val="740410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E5D160-E489-41F9-B479-44E8F3F1C674}"/>
              </a:ext>
            </a:extLst>
          </p:cNvPr>
          <p:cNvSpPr>
            <a:spLocks noGrp="1"/>
          </p:cNvSpPr>
          <p:nvPr>
            <p:ph type="title"/>
          </p:nvPr>
        </p:nvSpPr>
        <p:spPr/>
        <p:txBody>
          <a:bodyPr/>
          <a:lstStyle/>
          <a:p>
            <a:r>
              <a:rPr lang="en-GB" dirty="0"/>
              <a:t>Z</a:t>
            </a:r>
            <a:r>
              <a:rPr lang="sk-SK" dirty="0"/>
              <a:t>ákladní definice </a:t>
            </a:r>
            <a:endParaRPr lang="en-US" dirty="0"/>
          </a:p>
        </p:txBody>
      </p:sp>
      <p:sp>
        <p:nvSpPr>
          <p:cNvPr id="3" name="Content Placeholder 2">
            <a:extLst>
              <a:ext uri="{FF2B5EF4-FFF2-40B4-BE49-F238E27FC236}">
                <a16:creationId xmlns:a16="http://schemas.microsoft.com/office/drawing/2014/main" id="{CB89F1C8-5062-4FAA-AFFA-48E221E372CB}"/>
              </a:ext>
            </a:extLst>
          </p:cNvPr>
          <p:cNvSpPr>
            <a:spLocks noGrp="1"/>
          </p:cNvSpPr>
          <p:nvPr>
            <p:ph idx="1"/>
          </p:nvPr>
        </p:nvSpPr>
        <p:spPr/>
        <p:txBody>
          <a:bodyPr/>
          <a:lstStyle/>
          <a:p>
            <a:pPr marL="0" indent="0">
              <a:buNone/>
            </a:pPr>
            <a:r>
              <a:rPr lang="en-US" dirty="0"/>
              <a:t>Mosco:</a:t>
            </a:r>
          </a:p>
          <a:p>
            <a:pPr marL="0" indent="0">
              <a:buNone/>
            </a:pPr>
            <a:r>
              <a:rPr lang="en-GB" dirty="0"/>
              <a:t>The study of the social relations, particularly the power relations, that mutually constitute the production, distribution, and consumption of </a:t>
            </a:r>
            <a:r>
              <a:rPr lang="en-US" dirty="0"/>
              <a:t>resources, including communication resources.</a:t>
            </a:r>
          </a:p>
          <a:p>
            <a:r>
              <a:rPr lang="sk-SK" dirty="0"/>
              <a:t>3 semináře věnujeme tematickým okruh</a:t>
            </a:r>
            <a:r>
              <a:rPr lang="cs-CZ" dirty="0"/>
              <a:t>ům: Politická ekonomonie internetu, Politická ekonomonie žurnalistiky, Feministická politická ekonomie médií </a:t>
            </a:r>
            <a:endParaRPr lang="en-US" dirty="0"/>
          </a:p>
        </p:txBody>
      </p:sp>
    </p:spTree>
    <p:extLst>
      <p:ext uri="{BB962C8B-B14F-4D97-AF65-F5344CB8AC3E}">
        <p14:creationId xmlns:p14="http://schemas.microsoft.com/office/powerpoint/2010/main" val="2080568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149C51-6E3A-4A2F-BEBB-06AA93B68275}"/>
              </a:ext>
            </a:extLst>
          </p:cNvPr>
          <p:cNvSpPr>
            <a:spLocks noGrp="1"/>
          </p:cNvSpPr>
          <p:nvPr>
            <p:ph type="title"/>
          </p:nvPr>
        </p:nvSpPr>
        <p:spPr/>
        <p:txBody>
          <a:bodyPr/>
          <a:lstStyle/>
          <a:p>
            <a:r>
              <a:rPr lang="sk-SK" dirty="0"/>
              <a:t>Jaký je náš vztah k obrazovkám a k internetu?</a:t>
            </a:r>
            <a:endParaRPr lang="en-US" dirty="0"/>
          </a:p>
        </p:txBody>
      </p:sp>
      <p:sp>
        <p:nvSpPr>
          <p:cNvPr id="3" name="Content Placeholder 2">
            <a:extLst>
              <a:ext uri="{FF2B5EF4-FFF2-40B4-BE49-F238E27FC236}">
                <a16:creationId xmlns:a16="http://schemas.microsoft.com/office/drawing/2014/main" id="{5AB6D781-CAB7-4238-B2DC-83CFF992A74A}"/>
              </a:ext>
            </a:extLst>
          </p:cNvPr>
          <p:cNvSpPr>
            <a:spLocks noGrp="1"/>
          </p:cNvSpPr>
          <p:nvPr>
            <p:ph idx="1"/>
          </p:nvPr>
        </p:nvSpPr>
        <p:spPr/>
        <p:txBody>
          <a:bodyPr>
            <a:normAutofit fontScale="92500" lnSpcReduction="10000"/>
          </a:bodyPr>
          <a:lstStyle/>
          <a:p>
            <a:r>
              <a:rPr lang="en-GB" dirty="0"/>
              <a:t>Reviews.org is hosting a “24-Hour Digital Detox Challenge” amid surge in screen time due to the ongoing COVID-19 pandemic</a:t>
            </a:r>
          </a:p>
          <a:p>
            <a:pPr marL="0" indent="0">
              <a:buNone/>
            </a:pPr>
            <a:r>
              <a:rPr lang="en-GB" dirty="0">
                <a:hlinkClick r:id="rId2"/>
              </a:rPr>
              <a:t>https://people.com/human-interest/this-company-will-pay-you-2400-to-turn-off-your-screens-for-24-hours-heres-how-to-apply/</a:t>
            </a:r>
            <a:r>
              <a:rPr lang="cs-CZ" dirty="0"/>
              <a:t> </a:t>
            </a:r>
            <a:br>
              <a:rPr lang="en-GB" dirty="0"/>
            </a:br>
            <a:endParaRPr lang="sk-SK" dirty="0"/>
          </a:p>
          <a:p>
            <a:r>
              <a:rPr lang="en-GB" dirty="0"/>
              <a:t>Citigroup CEO ordains Zoom-free Fridays to ease 'relentless' pandemic workday</a:t>
            </a:r>
          </a:p>
          <a:p>
            <a:pPr marL="0" indent="0">
              <a:buNone/>
            </a:pPr>
            <a:r>
              <a:rPr lang="sk-SK" dirty="0">
                <a:hlinkClick r:id="rId3"/>
              </a:rPr>
              <a:t>https://www.theguardian.com/business/2021/mar/23/citigroup-ceo-ordains-zoom-free-fridays-to-ease-relentless-pandemic-workday</a:t>
            </a:r>
            <a:r>
              <a:rPr lang="sk-SK" dirty="0"/>
              <a:t> </a:t>
            </a:r>
          </a:p>
          <a:p>
            <a:pPr marL="0" indent="0">
              <a:buNone/>
            </a:pPr>
            <a:endParaRPr lang="sk-SK" dirty="0"/>
          </a:p>
          <a:p>
            <a:r>
              <a:rPr lang="sk-SK" dirty="0"/>
              <a:t>Internet Minute – co děláme na internetu?</a:t>
            </a:r>
          </a:p>
          <a:p>
            <a:endParaRPr lang="sk-SK" dirty="0"/>
          </a:p>
          <a:p>
            <a:endParaRPr lang="sk-SK" dirty="0"/>
          </a:p>
          <a:p>
            <a:endParaRPr lang="en-US" dirty="0"/>
          </a:p>
        </p:txBody>
      </p:sp>
    </p:spTree>
    <p:extLst>
      <p:ext uri="{BB962C8B-B14F-4D97-AF65-F5344CB8AC3E}">
        <p14:creationId xmlns:p14="http://schemas.microsoft.com/office/powerpoint/2010/main" val="38331158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CF101C-3CFF-4DFA-8465-7AE4754934C1}"/>
              </a:ext>
            </a:extLst>
          </p:cNvPr>
          <p:cNvSpPr>
            <a:spLocks noGrp="1"/>
          </p:cNvSpPr>
          <p:nvPr>
            <p:ph type="title"/>
          </p:nvPr>
        </p:nvSpPr>
        <p:spPr/>
        <p:txBody>
          <a:bodyPr/>
          <a:lstStyle/>
          <a:p>
            <a:r>
              <a:rPr lang="sk-SK" dirty="0"/>
              <a:t>Úkol v menších skupinách</a:t>
            </a:r>
            <a:endParaRPr lang="en-US" dirty="0"/>
          </a:p>
        </p:txBody>
      </p:sp>
      <p:sp>
        <p:nvSpPr>
          <p:cNvPr id="3" name="Content Placeholder 2">
            <a:extLst>
              <a:ext uri="{FF2B5EF4-FFF2-40B4-BE49-F238E27FC236}">
                <a16:creationId xmlns:a16="http://schemas.microsoft.com/office/drawing/2014/main" id="{F0317718-DAA4-4554-8E00-207CD09AB346}"/>
              </a:ext>
            </a:extLst>
          </p:cNvPr>
          <p:cNvSpPr>
            <a:spLocks noGrp="1"/>
          </p:cNvSpPr>
          <p:nvPr>
            <p:ph idx="1"/>
          </p:nvPr>
        </p:nvSpPr>
        <p:spPr/>
        <p:txBody>
          <a:bodyPr/>
          <a:lstStyle/>
          <a:p>
            <a:r>
              <a:rPr lang="sk-SK" dirty="0"/>
              <a:t>Jaký je přístup k internetu v ČR? Pokrytí, ceny, poskytovatelé, mobilní balíčky apod. </a:t>
            </a:r>
          </a:p>
          <a:p>
            <a:r>
              <a:rPr lang="sk-SK" dirty="0"/>
              <a:t>Kolik je v ČR uživatel</a:t>
            </a:r>
            <a:r>
              <a:rPr lang="cs-CZ" dirty="0"/>
              <a:t>ů internetu? Které internetové portály jsou nejpopulárnější pro hledání informací, zpravodajství, online nákupy, finanční služby apod. </a:t>
            </a:r>
          </a:p>
          <a:p>
            <a:r>
              <a:rPr lang="cs-CZ" dirty="0"/>
              <a:t>Sociální sítě – kolik je </a:t>
            </a:r>
            <a:r>
              <a:rPr lang="sk-SK" dirty="0"/>
              <a:t>uživatel</a:t>
            </a:r>
            <a:r>
              <a:rPr lang="cs-CZ" dirty="0"/>
              <a:t>ů, které jsou nejoblíbenější apod. </a:t>
            </a:r>
          </a:p>
          <a:p>
            <a:r>
              <a:rPr lang="cs-CZ" dirty="0"/>
              <a:t>Streamovací služby – co je k dispozici v ČR? Netflix, Disney</a:t>
            </a:r>
            <a:r>
              <a:rPr lang="en-GB" dirty="0"/>
              <a:t>+, Spotify </a:t>
            </a:r>
            <a:r>
              <a:rPr lang="en-GB" dirty="0" err="1"/>
              <a:t>atd</a:t>
            </a:r>
            <a:r>
              <a:rPr lang="en-GB" dirty="0"/>
              <a:t>. </a:t>
            </a:r>
            <a:r>
              <a:rPr lang="en-GB" dirty="0" err="1"/>
              <a:t>Kolik</a:t>
            </a:r>
            <a:r>
              <a:rPr lang="en-GB" dirty="0"/>
              <a:t> </a:t>
            </a:r>
            <a:r>
              <a:rPr lang="en-GB" dirty="0" err="1"/>
              <a:t>maj</a:t>
            </a:r>
            <a:r>
              <a:rPr lang="sk-SK" dirty="0"/>
              <a:t>í předplatitel</a:t>
            </a:r>
            <a:r>
              <a:rPr lang="cs-CZ" dirty="0"/>
              <a:t>ů?  </a:t>
            </a:r>
            <a:endParaRPr lang="en-US" dirty="0"/>
          </a:p>
        </p:txBody>
      </p:sp>
    </p:spTree>
    <p:extLst>
      <p:ext uri="{BB962C8B-B14F-4D97-AF65-F5344CB8AC3E}">
        <p14:creationId xmlns:p14="http://schemas.microsoft.com/office/powerpoint/2010/main" val="12262566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157AB7-ED86-4BB6-8865-892049BA5DE3}"/>
              </a:ext>
            </a:extLst>
          </p:cNvPr>
          <p:cNvSpPr>
            <a:spLocks noGrp="1"/>
          </p:cNvSpPr>
          <p:nvPr>
            <p:ph type="title"/>
          </p:nvPr>
        </p:nvSpPr>
        <p:spPr/>
        <p:txBody>
          <a:bodyPr/>
          <a:lstStyle/>
          <a:p>
            <a:r>
              <a:rPr lang="sk-SK" dirty="0"/>
              <a:t>Povinná četba</a:t>
            </a:r>
            <a:endParaRPr lang="en-US" dirty="0"/>
          </a:p>
        </p:txBody>
      </p:sp>
      <p:sp>
        <p:nvSpPr>
          <p:cNvPr id="3" name="Content Placeholder 2">
            <a:extLst>
              <a:ext uri="{FF2B5EF4-FFF2-40B4-BE49-F238E27FC236}">
                <a16:creationId xmlns:a16="http://schemas.microsoft.com/office/drawing/2014/main" id="{24D01A79-25CC-47F2-9C6F-1C7040011F1E}"/>
              </a:ext>
            </a:extLst>
          </p:cNvPr>
          <p:cNvSpPr>
            <a:spLocks noGrp="1"/>
          </p:cNvSpPr>
          <p:nvPr>
            <p:ph idx="1"/>
          </p:nvPr>
        </p:nvSpPr>
        <p:spPr/>
        <p:txBody>
          <a:bodyPr>
            <a:normAutofit fontScale="62500" lnSpcReduction="20000"/>
          </a:bodyPr>
          <a:lstStyle/>
          <a:p>
            <a:pPr marL="0" indent="0">
              <a:buNone/>
            </a:pPr>
            <a:r>
              <a:rPr lang="en-US" dirty="0"/>
              <a:t>The Political Economy of the Internet: Social Networking Sites and a</a:t>
            </a:r>
          </a:p>
          <a:p>
            <a:pPr marL="0" indent="0">
              <a:buNone/>
            </a:pPr>
            <a:r>
              <a:rPr lang="en-US" dirty="0"/>
              <a:t>Reply to Fuchs</a:t>
            </a:r>
            <a:endParaRPr lang="sk-SK" dirty="0"/>
          </a:p>
          <a:p>
            <a:pPr>
              <a:buFontTx/>
              <a:buChar char="-"/>
            </a:pPr>
            <a:r>
              <a:rPr lang="sk-SK" dirty="0"/>
              <a:t>historie internetu- od veřejného vlastnictví k privátnímu:</a:t>
            </a:r>
          </a:p>
          <a:p>
            <a:pPr marL="0" indent="0">
              <a:buNone/>
            </a:pPr>
            <a:r>
              <a:rPr lang="en-GB" dirty="0"/>
              <a:t>By the late-1970s, other entities entered the field when the public agency that controlled</a:t>
            </a:r>
            <a:r>
              <a:rPr lang="sk-SK" dirty="0"/>
              <a:t> </a:t>
            </a:r>
            <a:r>
              <a:rPr lang="en-GB" dirty="0"/>
              <a:t>and exploited the network, the National Science Foundation (NSF), granted</a:t>
            </a:r>
            <a:r>
              <a:rPr lang="sk-SK" dirty="0"/>
              <a:t> </a:t>
            </a:r>
            <a:r>
              <a:rPr lang="en-GB" dirty="0"/>
              <a:t>these same capacities to the private sector. In 1979, the first information service,</a:t>
            </a:r>
            <a:r>
              <a:rPr lang="sk-SK" dirty="0"/>
              <a:t> </a:t>
            </a:r>
            <a:r>
              <a:rPr lang="en-GB" dirty="0"/>
              <a:t>known as </a:t>
            </a:r>
            <a:r>
              <a:rPr lang="en-GB" dirty="0" err="1"/>
              <a:t>Compuserve</a:t>
            </a:r>
            <a:r>
              <a:rPr lang="en-GB" dirty="0"/>
              <a:t>, was created. In 1985, the Domain Name System (DNS) ranked</a:t>
            </a:r>
            <a:r>
              <a:rPr lang="sk-SK" dirty="0"/>
              <a:t> </a:t>
            </a:r>
            <a:r>
              <a:rPr lang="en-GB" dirty="0"/>
              <a:t>machine connections over the network. At the same time, the Bulletin Board System</a:t>
            </a:r>
            <a:r>
              <a:rPr lang="sk-SK" dirty="0"/>
              <a:t> </a:t>
            </a:r>
            <a:r>
              <a:rPr lang="en-GB" dirty="0"/>
              <a:t>(BBS) started to be used as one of the first communications services through the network.</a:t>
            </a:r>
            <a:r>
              <a:rPr lang="sk-SK" dirty="0"/>
              <a:t> </a:t>
            </a:r>
            <a:r>
              <a:rPr lang="en-GB" dirty="0"/>
              <a:t>It was developed by America Online, which became the world’s first major</a:t>
            </a:r>
            <a:r>
              <a:rPr lang="sk-SK" dirty="0"/>
              <a:t> </a:t>
            </a:r>
            <a:r>
              <a:rPr lang="en-GB" dirty="0"/>
              <a:t>Internet service provider (ISP) in the 1990s. The NSF made good use of these first</a:t>
            </a:r>
            <a:r>
              <a:rPr lang="sk-SK" dirty="0"/>
              <a:t> </a:t>
            </a:r>
            <a:r>
              <a:rPr lang="en-GB" dirty="0"/>
              <a:t>backbones for the system it created. Besides these technical advances, people looked</a:t>
            </a:r>
            <a:r>
              <a:rPr lang="sk-SK" dirty="0"/>
              <a:t> </a:t>
            </a:r>
            <a:r>
              <a:rPr lang="en-GB" dirty="0"/>
              <a:t>to create the necessary hardware to access the Internet. In 1989, Tim Berners-Lee and</a:t>
            </a:r>
            <a:r>
              <a:rPr lang="sk-SK" dirty="0"/>
              <a:t> </a:t>
            </a:r>
            <a:r>
              <a:rPr lang="fr-FR" dirty="0"/>
              <a:t>Robert </a:t>
            </a:r>
            <a:r>
              <a:rPr lang="fr-FR" dirty="0" err="1"/>
              <a:t>Caillau</a:t>
            </a:r>
            <a:r>
              <a:rPr lang="fr-FR" dirty="0"/>
              <a:t>, </a:t>
            </a:r>
            <a:r>
              <a:rPr lang="fr-FR" dirty="0" err="1"/>
              <a:t>both</a:t>
            </a:r>
            <a:r>
              <a:rPr lang="fr-FR" dirty="0"/>
              <a:t> </a:t>
            </a:r>
            <a:r>
              <a:rPr lang="fr-FR" dirty="0" err="1"/>
              <a:t>scientists</a:t>
            </a:r>
            <a:r>
              <a:rPr lang="fr-FR" dirty="0"/>
              <a:t> </a:t>
            </a:r>
            <a:r>
              <a:rPr lang="fr-FR" dirty="0" err="1"/>
              <a:t>from</a:t>
            </a:r>
            <a:r>
              <a:rPr lang="fr-FR" dirty="0"/>
              <a:t> the Organisation Européenne pour la Recherche</a:t>
            </a:r>
            <a:r>
              <a:rPr lang="sk-SK" dirty="0"/>
              <a:t> </a:t>
            </a:r>
            <a:r>
              <a:rPr lang="en-GB" dirty="0" err="1"/>
              <a:t>Nucléaire</a:t>
            </a:r>
            <a:r>
              <a:rPr lang="en-GB" dirty="0"/>
              <a:t> (CERN), developed the web and released it in 1991 as the World Wide Web</a:t>
            </a:r>
            <a:r>
              <a:rPr lang="sk-SK" dirty="0"/>
              <a:t> </a:t>
            </a:r>
            <a:r>
              <a:rPr lang="en-GB" dirty="0"/>
              <a:t>(WWW). The WWW involved a new language pattern that allowed multidirectional</a:t>
            </a:r>
            <a:r>
              <a:rPr lang="sk-SK" dirty="0"/>
              <a:t> </a:t>
            </a:r>
            <a:r>
              <a:rPr lang="en-GB" dirty="0"/>
              <a:t>hypertext and required an Internet browser.</a:t>
            </a:r>
            <a:r>
              <a:rPr lang="sk-SK" dirty="0"/>
              <a:t> </a:t>
            </a:r>
            <a:r>
              <a:rPr lang="en-GB" dirty="0"/>
              <a:t>The year 1995 marked a disruption between these two models of organizing the</a:t>
            </a:r>
            <a:r>
              <a:rPr lang="sk-SK" dirty="0"/>
              <a:t> </a:t>
            </a:r>
            <a:r>
              <a:rPr lang="en-GB" dirty="0"/>
              <a:t>Internet. The NSF solely managed the network infrastructure, while private companies,</a:t>
            </a:r>
            <a:r>
              <a:rPr lang="sk-SK" dirty="0"/>
              <a:t> </a:t>
            </a:r>
            <a:r>
              <a:rPr lang="en-GB" dirty="0"/>
              <a:t>such as Prodigy, AOL, </a:t>
            </a:r>
            <a:r>
              <a:rPr lang="en-GB" dirty="0" err="1"/>
              <a:t>Compuserve</a:t>
            </a:r>
            <a:r>
              <a:rPr lang="en-GB" dirty="0"/>
              <a:t>, and </a:t>
            </a:r>
            <a:r>
              <a:rPr lang="en-GB" dirty="0" err="1"/>
              <a:t>Teletel</a:t>
            </a:r>
            <a:r>
              <a:rPr lang="en-GB" dirty="0"/>
              <a:t> (France), became the first major</a:t>
            </a:r>
            <a:r>
              <a:rPr lang="sk-SK" dirty="0"/>
              <a:t> </a:t>
            </a:r>
            <a:r>
              <a:rPr lang="en-GB" dirty="0"/>
              <a:t>ISPs (</a:t>
            </a:r>
            <a:r>
              <a:rPr lang="en-GB" dirty="0" err="1"/>
              <a:t>Bolaño</a:t>
            </a:r>
            <a:r>
              <a:rPr lang="en-GB" dirty="0"/>
              <a:t> et al. 2011). This new regulation allowed these companies to explore</a:t>
            </a:r>
            <a:r>
              <a:rPr lang="sk-SK" dirty="0"/>
              <a:t> </a:t>
            </a:r>
            <a:r>
              <a:rPr lang="en-GB" dirty="0"/>
              <a:t>the market for the new network and profit from it.</a:t>
            </a:r>
            <a:endParaRPr lang="en-US" dirty="0"/>
          </a:p>
          <a:p>
            <a:pPr marL="0" indent="0">
              <a:buNone/>
            </a:pPr>
            <a:endParaRPr lang="en-US" dirty="0"/>
          </a:p>
        </p:txBody>
      </p:sp>
    </p:spTree>
    <p:extLst>
      <p:ext uri="{BB962C8B-B14F-4D97-AF65-F5344CB8AC3E}">
        <p14:creationId xmlns:p14="http://schemas.microsoft.com/office/powerpoint/2010/main" val="10069251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68507A-8877-42D3-86F0-AA184E54B880}"/>
              </a:ext>
            </a:extLst>
          </p:cNvPr>
          <p:cNvSpPr>
            <a:spLocks noGrp="1"/>
          </p:cNvSpPr>
          <p:nvPr>
            <p:ph type="title"/>
          </p:nvPr>
        </p:nvSpPr>
        <p:spPr/>
        <p:txBody>
          <a:bodyPr/>
          <a:lstStyle/>
          <a:p>
            <a:r>
              <a:rPr lang="sk-SK" dirty="0"/>
              <a:t>Mýtus člověka, který se sám vypracoval </a:t>
            </a:r>
            <a:endParaRPr lang="en-US" dirty="0"/>
          </a:p>
        </p:txBody>
      </p:sp>
      <p:sp>
        <p:nvSpPr>
          <p:cNvPr id="3" name="Content Placeholder 2">
            <a:extLst>
              <a:ext uri="{FF2B5EF4-FFF2-40B4-BE49-F238E27FC236}">
                <a16:creationId xmlns:a16="http://schemas.microsoft.com/office/drawing/2014/main" id="{A239CAF3-B217-4B15-81BF-B7F19D2489F1}"/>
              </a:ext>
            </a:extLst>
          </p:cNvPr>
          <p:cNvSpPr>
            <a:spLocks noGrp="1"/>
          </p:cNvSpPr>
          <p:nvPr>
            <p:ph idx="1"/>
          </p:nvPr>
        </p:nvSpPr>
        <p:spPr/>
        <p:txBody>
          <a:bodyPr>
            <a:normAutofit/>
          </a:bodyPr>
          <a:lstStyle/>
          <a:p>
            <a:r>
              <a:rPr lang="en-GB" dirty="0"/>
              <a:t>The possibilities of transforming small businesses managed by young college students</a:t>
            </a:r>
            <a:r>
              <a:rPr lang="sk-SK" dirty="0"/>
              <a:t> </a:t>
            </a:r>
            <a:r>
              <a:rPr lang="en-GB" dirty="0"/>
              <a:t>to large Internet firms help to restore the old myth of “self-made man” brought</a:t>
            </a:r>
            <a:r>
              <a:rPr lang="sk-SK" dirty="0"/>
              <a:t> </a:t>
            </a:r>
            <a:r>
              <a:rPr lang="en-GB" dirty="0"/>
              <a:t>into the Internet business environment. In fact, it is an example of a spatially concentrated</a:t>
            </a:r>
            <a:r>
              <a:rPr lang="sk-SK" dirty="0"/>
              <a:t> </a:t>
            </a:r>
            <a:r>
              <a:rPr lang="en-GB" dirty="0"/>
              <a:t>cluster of innovation firms that benefited from political decisions, linked to</a:t>
            </a:r>
            <a:r>
              <a:rPr lang="sk-SK" dirty="0"/>
              <a:t> </a:t>
            </a:r>
            <a:r>
              <a:rPr lang="en-GB" dirty="0"/>
              <a:t>important university </a:t>
            </a:r>
            <a:r>
              <a:rPr lang="en-GB" dirty="0" err="1"/>
              <a:t>centers</a:t>
            </a:r>
            <a:r>
              <a:rPr lang="en-GB" dirty="0"/>
              <a:t>, and was supported by major venture capital companies</a:t>
            </a:r>
            <a:r>
              <a:rPr lang="sk-SK" dirty="0"/>
              <a:t> </a:t>
            </a:r>
            <a:r>
              <a:rPr lang="en-GB" dirty="0"/>
              <a:t>(firms specialized in earning money by owning equity in the new companies, usually</a:t>
            </a:r>
            <a:r>
              <a:rPr lang="sk-SK" dirty="0"/>
              <a:t> </a:t>
            </a:r>
            <a:r>
              <a:rPr lang="en-GB" dirty="0"/>
              <a:t>start-ups and other high-risk and innovative businesses), the first investors of early</a:t>
            </a:r>
            <a:r>
              <a:rPr lang="sk-SK" dirty="0"/>
              <a:t> </a:t>
            </a:r>
            <a:r>
              <a:rPr lang="en-GB" dirty="0"/>
              <a:t>staged</a:t>
            </a:r>
            <a:r>
              <a:rPr lang="sk-SK" dirty="0"/>
              <a:t> </a:t>
            </a:r>
            <a:r>
              <a:rPr lang="en-US" dirty="0"/>
              <a:t>businesses.</a:t>
            </a:r>
          </a:p>
        </p:txBody>
      </p:sp>
    </p:spTree>
    <p:extLst>
      <p:ext uri="{BB962C8B-B14F-4D97-AF65-F5344CB8AC3E}">
        <p14:creationId xmlns:p14="http://schemas.microsoft.com/office/powerpoint/2010/main" val="39940589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04094A-E248-4A76-B8A5-44A73D472F11}"/>
              </a:ext>
            </a:extLst>
          </p:cNvPr>
          <p:cNvSpPr>
            <a:spLocks noGrp="1"/>
          </p:cNvSpPr>
          <p:nvPr>
            <p:ph type="title"/>
          </p:nvPr>
        </p:nvSpPr>
        <p:spPr/>
        <p:txBody>
          <a:bodyPr/>
          <a:lstStyle/>
          <a:p>
            <a:r>
              <a:rPr lang="sk-SK" dirty="0"/>
              <a:t>Další fáze ve vývoji internetu</a:t>
            </a:r>
            <a:endParaRPr lang="en-US" dirty="0"/>
          </a:p>
        </p:txBody>
      </p:sp>
      <p:sp>
        <p:nvSpPr>
          <p:cNvPr id="3" name="Content Placeholder 2">
            <a:extLst>
              <a:ext uri="{FF2B5EF4-FFF2-40B4-BE49-F238E27FC236}">
                <a16:creationId xmlns:a16="http://schemas.microsoft.com/office/drawing/2014/main" id="{AF2AE00D-ED8B-4CD0-9F53-215A29A2BD15}"/>
              </a:ext>
            </a:extLst>
          </p:cNvPr>
          <p:cNvSpPr>
            <a:spLocks noGrp="1"/>
          </p:cNvSpPr>
          <p:nvPr>
            <p:ph idx="1"/>
          </p:nvPr>
        </p:nvSpPr>
        <p:spPr/>
        <p:txBody>
          <a:bodyPr>
            <a:normAutofit fontScale="70000" lnSpcReduction="20000"/>
          </a:bodyPr>
          <a:lstStyle/>
          <a:p>
            <a:pPr marL="0" indent="0">
              <a:buNone/>
            </a:pPr>
            <a:r>
              <a:rPr lang="en-GB" dirty="0"/>
              <a:t>The Internet is not only an information and communications</a:t>
            </a:r>
            <a:r>
              <a:rPr lang="sk-SK" dirty="0"/>
              <a:t> </a:t>
            </a:r>
            <a:r>
              <a:rPr lang="en-GB" dirty="0"/>
              <a:t>technology (ICT), nor it is not only some kind of new industry, but actually</a:t>
            </a:r>
            <a:r>
              <a:rPr lang="sk-SK" dirty="0"/>
              <a:t> </a:t>
            </a:r>
            <a:r>
              <a:rPr lang="en-GB" dirty="0"/>
              <a:t>it is a space for the convergence of all industrialized cultural production. The</a:t>
            </a:r>
            <a:r>
              <a:rPr lang="sk-SK" dirty="0"/>
              <a:t> </a:t>
            </a:r>
            <a:r>
              <a:rPr lang="en-GB" dirty="0"/>
              <a:t>Internet is the result of the development of new technologies and its interpretation</a:t>
            </a:r>
            <a:r>
              <a:rPr lang="sk-SK" dirty="0"/>
              <a:t> </a:t>
            </a:r>
            <a:r>
              <a:rPr lang="en-US" dirty="0"/>
              <a:t>through global expansion (</a:t>
            </a:r>
            <a:r>
              <a:rPr lang="en-US" dirty="0" err="1"/>
              <a:t>Bolaño</a:t>
            </a:r>
            <a:r>
              <a:rPr lang="en-US" dirty="0"/>
              <a:t> et al. 2011).</a:t>
            </a:r>
            <a:r>
              <a:rPr lang="sk-SK" dirty="0"/>
              <a:t> </a:t>
            </a:r>
            <a:r>
              <a:rPr lang="en-GB" dirty="0"/>
              <a:t>The technological development that resulted in the creation of the Internet was only</a:t>
            </a:r>
            <a:r>
              <a:rPr lang="sk-SK" dirty="0"/>
              <a:t> </a:t>
            </a:r>
            <a:r>
              <a:rPr lang="en-GB" dirty="0"/>
              <a:t>the first step in establishing a new model of profit based in another model already</a:t>
            </a:r>
            <a:r>
              <a:rPr lang="sk-SK" dirty="0"/>
              <a:t> </a:t>
            </a:r>
            <a:r>
              <a:rPr lang="en-GB" dirty="0"/>
              <a:t>known by the Cultural Industry, namely, the audience commodity. The audience commodity</a:t>
            </a:r>
            <a:r>
              <a:rPr lang="sk-SK" dirty="0"/>
              <a:t> </a:t>
            </a:r>
            <a:r>
              <a:rPr lang="en-GB" dirty="0"/>
              <a:t>is an intermediary product, traded in an intra-capitalistic market (</a:t>
            </a:r>
            <a:r>
              <a:rPr lang="en-GB" dirty="0" err="1"/>
              <a:t>Braz</a:t>
            </a:r>
            <a:r>
              <a:rPr lang="en-GB" dirty="0"/>
              <a:t> 2011),</a:t>
            </a:r>
            <a:r>
              <a:rPr lang="sk-SK" dirty="0"/>
              <a:t> </a:t>
            </a:r>
            <a:r>
              <a:rPr lang="en-GB" dirty="0"/>
              <a:t>that may attract the commercial and state interests at the same time. Much like the U.S.</a:t>
            </a:r>
            <a:r>
              <a:rPr lang="sk-SK" dirty="0"/>
              <a:t> </a:t>
            </a:r>
            <a:r>
              <a:rPr lang="en-GB" dirty="0"/>
              <a:t>television market, in which programs are offered for free to the audience, many</a:t>
            </a:r>
            <a:r>
              <a:rPr lang="sk-SK" dirty="0"/>
              <a:t> </a:t>
            </a:r>
            <a:r>
              <a:rPr lang="en-GB" dirty="0"/>
              <a:t>Internet services (e-mail, news, communication, weather, games, and freeware) are</a:t>
            </a:r>
            <a:r>
              <a:rPr lang="sk-SK" dirty="0"/>
              <a:t> </a:t>
            </a:r>
            <a:r>
              <a:rPr lang="en-GB" dirty="0"/>
              <a:t>offered free of charge to the users in order to get their attention. As with television, the</a:t>
            </a:r>
            <a:r>
              <a:rPr lang="sk-SK" dirty="0"/>
              <a:t> </a:t>
            </a:r>
            <a:r>
              <a:rPr lang="en-GB" dirty="0"/>
              <a:t>audience is the product. “The audience buyers are exactly the sellers of goods and</a:t>
            </a:r>
            <a:r>
              <a:rPr lang="sk-SK" dirty="0"/>
              <a:t> </a:t>
            </a:r>
            <a:r>
              <a:rPr lang="en-GB" dirty="0"/>
              <a:t>services, authorities, politicians, or, in just one word, everyone who needs to communicate</a:t>
            </a:r>
            <a:r>
              <a:rPr lang="sk-SK" dirty="0"/>
              <a:t> </a:t>
            </a:r>
            <a:r>
              <a:rPr lang="en-GB" dirty="0"/>
              <a:t>with the audience” (</a:t>
            </a:r>
            <a:r>
              <a:rPr lang="en-GB" dirty="0" err="1"/>
              <a:t>Bolaño</a:t>
            </a:r>
            <a:r>
              <a:rPr lang="en-GB" dirty="0"/>
              <a:t> 2000, 115-116). Or according to Monteiro (2008),</a:t>
            </a:r>
            <a:r>
              <a:rPr lang="sk-SK" dirty="0"/>
              <a:t> </a:t>
            </a:r>
            <a:r>
              <a:rPr lang="en-GB" dirty="0"/>
              <a:t>“The migration of major trade companies, media and entertainment to the Internet</a:t>
            </a:r>
            <a:r>
              <a:rPr lang="sk-SK" dirty="0"/>
              <a:t> </a:t>
            </a:r>
            <a:r>
              <a:rPr lang="en-GB" dirty="0"/>
              <a:t>transformed the international network into another Culture Industry and social commoditization</a:t>
            </a:r>
            <a:r>
              <a:rPr lang="sk-SK" dirty="0"/>
              <a:t> </a:t>
            </a:r>
            <a:r>
              <a:rPr lang="en-GB" dirty="0"/>
              <a:t>vehicle.” Before the Internet, companies never had as many opportunities</a:t>
            </a:r>
            <a:r>
              <a:rPr lang="sk-SK" dirty="0"/>
              <a:t> </a:t>
            </a:r>
            <a:r>
              <a:rPr lang="en-GB" dirty="0"/>
              <a:t>to track and keep so much information about their customers. Today, the consumer’s</a:t>
            </a:r>
            <a:r>
              <a:rPr lang="sk-SK" dirty="0"/>
              <a:t> </a:t>
            </a:r>
            <a:r>
              <a:rPr lang="en-GB" dirty="0"/>
              <a:t>data chase the advertiser, not advertisers chasing consumers. This happened exactly</a:t>
            </a:r>
            <a:r>
              <a:rPr lang="sk-SK" dirty="0"/>
              <a:t> </a:t>
            </a:r>
            <a:r>
              <a:rPr lang="en-GB" dirty="0"/>
              <a:t>because the new platform permitted so much data storage that then could be repurposed</a:t>
            </a:r>
            <a:r>
              <a:rPr lang="sk-SK" dirty="0"/>
              <a:t> </a:t>
            </a:r>
            <a:r>
              <a:rPr lang="en-US" dirty="0"/>
              <a:t>and exploited (Fuchs, 2011).</a:t>
            </a:r>
          </a:p>
        </p:txBody>
      </p:sp>
    </p:spTree>
    <p:extLst>
      <p:ext uri="{BB962C8B-B14F-4D97-AF65-F5344CB8AC3E}">
        <p14:creationId xmlns:p14="http://schemas.microsoft.com/office/powerpoint/2010/main" val="18557545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CF04A9-07FF-4AAC-8EFC-6D7BAB58971D}"/>
              </a:ext>
            </a:extLst>
          </p:cNvPr>
          <p:cNvSpPr>
            <a:spLocks noGrp="1"/>
          </p:cNvSpPr>
          <p:nvPr>
            <p:ph type="title"/>
          </p:nvPr>
        </p:nvSpPr>
        <p:spPr/>
        <p:txBody>
          <a:bodyPr/>
          <a:lstStyle/>
          <a:p>
            <a:r>
              <a:rPr lang="sk-SK" dirty="0"/>
              <a:t>Sociální sítě</a:t>
            </a:r>
            <a:endParaRPr lang="en-US" dirty="0"/>
          </a:p>
        </p:txBody>
      </p:sp>
      <p:sp>
        <p:nvSpPr>
          <p:cNvPr id="3" name="Content Placeholder 2">
            <a:extLst>
              <a:ext uri="{FF2B5EF4-FFF2-40B4-BE49-F238E27FC236}">
                <a16:creationId xmlns:a16="http://schemas.microsoft.com/office/drawing/2014/main" id="{25BB04C4-B9B2-4440-B75C-183A0EA5AE7A}"/>
              </a:ext>
            </a:extLst>
          </p:cNvPr>
          <p:cNvSpPr>
            <a:spLocks noGrp="1"/>
          </p:cNvSpPr>
          <p:nvPr>
            <p:ph idx="1"/>
          </p:nvPr>
        </p:nvSpPr>
        <p:spPr/>
        <p:txBody>
          <a:bodyPr>
            <a:normAutofit fontScale="85000" lnSpcReduction="20000"/>
          </a:bodyPr>
          <a:lstStyle/>
          <a:p>
            <a:pPr marL="0" indent="0">
              <a:buNone/>
            </a:pPr>
            <a:r>
              <a:rPr lang="en-GB" dirty="0"/>
              <a:t>SNSs allow users to (1) construct</a:t>
            </a:r>
            <a:r>
              <a:rPr lang="sk-SK" dirty="0"/>
              <a:t> </a:t>
            </a:r>
            <a:r>
              <a:rPr lang="en-GB" dirty="0"/>
              <a:t>a public or semi-public profile within a bounded system, (2) articulate a list of</a:t>
            </a:r>
            <a:r>
              <a:rPr lang="sk-SK" dirty="0"/>
              <a:t> </a:t>
            </a:r>
            <a:r>
              <a:rPr lang="en-GB" dirty="0"/>
              <a:t>other users with whom they share a connection, and (3) view and traverse their list of</a:t>
            </a:r>
            <a:r>
              <a:rPr lang="sk-SK" dirty="0"/>
              <a:t> </a:t>
            </a:r>
            <a:r>
              <a:rPr lang="en-GB" dirty="0"/>
              <a:t>connections and those made by others within the system (</a:t>
            </a:r>
            <a:r>
              <a:rPr lang="en-GB" dirty="0" err="1"/>
              <a:t>boyd</a:t>
            </a:r>
            <a:r>
              <a:rPr lang="en-GB" dirty="0"/>
              <a:t> and Ellison 2007).</a:t>
            </a:r>
            <a:endParaRPr lang="sk-SK" dirty="0"/>
          </a:p>
          <a:p>
            <a:pPr marL="0" indent="0">
              <a:buNone/>
            </a:pPr>
            <a:r>
              <a:rPr lang="en-GB" dirty="0"/>
              <a:t>The first major SNS was Friendster. It had so many users that Google intended to buy</a:t>
            </a:r>
            <a:r>
              <a:rPr lang="sk-SK" dirty="0"/>
              <a:t> </a:t>
            </a:r>
            <a:r>
              <a:rPr lang="en-GB" dirty="0"/>
              <a:t>it in 2003 (</a:t>
            </a:r>
            <a:r>
              <a:rPr lang="en-GB" dirty="0" err="1"/>
              <a:t>Dybwad</a:t>
            </a:r>
            <a:r>
              <a:rPr lang="en-GB" dirty="0"/>
              <a:t> 2009). Even though it lost some users to </a:t>
            </a:r>
            <a:r>
              <a:rPr lang="en-GB" dirty="0" err="1"/>
              <a:t>MySpace</a:t>
            </a:r>
            <a:r>
              <a:rPr lang="en-GB" dirty="0"/>
              <a:t>, the second big</a:t>
            </a:r>
            <a:r>
              <a:rPr lang="sk-SK" dirty="0"/>
              <a:t> </a:t>
            </a:r>
            <a:r>
              <a:rPr lang="en-GB" dirty="0"/>
              <a:t>SNS, especially in the United States, Friendster received more than US$50 million in</a:t>
            </a:r>
            <a:r>
              <a:rPr lang="sk-SK" dirty="0"/>
              <a:t> </a:t>
            </a:r>
            <a:r>
              <a:rPr lang="en-GB" dirty="0"/>
              <a:t>venture capital. One of the main investors was MOL Global, the biggest Internet</a:t>
            </a:r>
            <a:r>
              <a:rPr lang="sk-SK" dirty="0"/>
              <a:t> </a:t>
            </a:r>
            <a:r>
              <a:rPr lang="en-GB" dirty="0"/>
              <a:t>Company in Asia. Based in Kuala </a:t>
            </a:r>
            <a:r>
              <a:rPr lang="en-GB" dirty="0" err="1"/>
              <a:t>Lampur</a:t>
            </a:r>
            <a:r>
              <a:rPr lang="en-GB" dirty="0"/>
              <a:t>, Malaysia, MOL acquired the company in</a:t>
            </a:r>
            <a:r>
              <a:rPr lang="sk-SK" dirty="0"/>
              <a:t> </a:t>
            </a:r>
            <a:r>
              <a:rPr lang="en-GB" dirty="0"/>
              <a:t>2009 for more than US$26 million (Arrington 2009). The company changed the focus of</a:t>
            </a:r>
            <a:r>
              <a:rPr lang="sk-SK" dirty="0"/>
              <a:t> </a:t>
            </a:r>
            <a:r>
              <a:rPr lang="en-GB" dirty="0"/>
              <a:t>the platform to online games and other entertainment products for Asian consumers.</a:t>
            </a:r>
            <a:r>
              <a:rPr lang="sk-SK" dirty="0"/>
              <a:t> </a:t>
            </a:r>
            <a:r>
              <a:rPr lang="en-GB" dirty="0"/>
              <a:t>Another notorious SNS since 2004 was </a:t>
            </a:r>
            <a:r>
              <a:rPr lang="en-GB" dirty="0" err="1"/>
              <a:t>MySpace</a:t>
            </a:r>
            <a:r>
              <a:rPr lang="en-GB" dirty="0"/>
              <a:t>. It was propelled by musicians</a:t>
            </a:r>
            <a:r>
              <a:rPr lang="sk-SK" dirty="0"/>
              <a:t> </a:t>
            </a:r>
            <a:r>
              <a:rPr lang="en-GB" dirty="0"/>
              <a:t>and indie groups using the SNS to publish their work and to host mp3 music files. In</a:t>
            </a:r>
            <a:r>
              <a:rPr lang="sk-SK" dirty="0"/>
              <a:t> </a:t>
            </a:r>
            <a:r>
              <a:rPr lang="en-GB" dirty="0"/>
              <a:t>2005, News Corporation bought </a:t>
            </a:r>
            <a:r>
              <a:rPr lang="en-GB" dirty="0" err="1"/>
              <a:t>MySpace</a:t>
            </a:r>
            <a:r>
              <a:rPr lang="en-GB" dirty="0"/>
              <a:t> from Intermix Media for US$580 million.</a:t>
            </a:r>
            <a:r>
              <a:rPr lang="sk-SK" dirty="0"/>
              <a:t> </a:t>
            </a:r>
            <a:r>
              <a:rPr lang="en-GB" dirty="0"/>
              <a:t>In the following year, the site faced phishing attempts, spam, and malwares, leading</a:t>
            </a:r>
            <a:endParaRPr lang="en-US" dirty="0"/>
          </a:p>
        </p:txBody>
      </p:sp>
    </p:spTree>
    <p:extLst>
      <p:ext uri="{BB962C8B-B14F-4D97-AF65-F5344CB8AC3E}">
        <p14:creationId xmlns:p14="http://schemas.microsoft.com/office/powerpoint/2010/main" val="308697592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BF10BD-7546-4839-BDCA-DA1FB1EE8C6B}"/>
              </a:ext>
            </a:extLst>
          </p:cNvPr>
          <p:cNvSpPr>
            <a:spLocks noGrp="1"/>
          </p:cNvSpPr>
          <p:nvPr>
            <p:ph type="title"/>
          </p:nvPr>
        </p:nvSpPr>
        <p:spPr/>
        <p:txBody>
          <a:bodyPr/>
          <a:lstStyle/>
          <a:p>
            <a:r>
              <a:rPr lang="sk-SK" dirty="0"/>
              <a:t>Uživatelé sociálních sítí jako komodita</a:t>
            </a:r>
            <a:endParaRPr lang="en-US" dirty="0"/>
          </a:p>
        </p:txBody>
      </p:sp>
      <p:sp>
        <p:nvSpPr>
          <p:cNvPr id="3" name="Content Placeholder 2">
            <a:extLst>
              <a:ext uri="{FF2B5EF4-FFF2-40B4-BE49-F238E27FC236}">
                <a16:creationId xmlns:a16="http://schemas.microsoft.com/office/drawing/2014/main" id="{941DD9CA-B921-41FE-A6AF-416453D0F37B}"/>
              </a:ext>
            </a:extLst>
          </p:cNvPr>
          <p:cNvSpPr>
            <a:spLocks noGrp="1"/>
          </p:cNvSpPr>
          <p:nvPr>
            <p:ph idx="1"/>
          </p:nvPr>
        </p:nvSpPr>
        <p:spPr/>
        <p:txBody>
          <a:bodyPr>
            <a:normAutofit fontScale="85000" lnSpcReduction="20000"/>
          </a:bodyPr>
          <a:lstStyle/>
          <a:p>
            <a:pPr marL="0" indent="0">
              <a:buNone/>
            </a:pPr>
            <a:r>
              <a:rPr lang="en-GB" dirty="0"/>
              <a:t>What makes the capital accumulation process for the Internet different from broadcasting</a:t>
            </a:r>
            <a:r>
              <a:rPr lang="sk-SK" dirty="0"/>
              <a:t> </a:t>
            </a:r>
            <a:r>
              <a:rPr lang="en-GB" dirty="0"/>
              <a:t>is precisely the way it acquires the audience commodity. Television advertisers</a:t>
            </a:r>
            <a:r>
              <a:rPr lang="sk-SK" dirty="0"/>
              <a:t> </a:t>
            </a:r>
            <a:r>
              <a:rPr lang="en-GB" dirty="0"/>
              <a:t>buy statistics about potential viewer attention to advertisements, a passive audience</a:t>
            </a:r>
            <a:r>
              <a:rPr lang="sk-SK" dirty="0"/>
              <a:t> </a:t>
            </a:r>
            <a:r>
              <a:rPr lang="en-GB" dirty="0"/>
              <a:t>model. Internet companies instead may offer and refine information collected from an</a:t>
            </a:r>
            <a:r>
              <a:rPr lang="sk-SK" dirty="0"/>
              <a:t> </a:t>
            </a:r>
            <a:r>
              <a:rPr lang="en-GB" dirty="0"/>
              <a:t>active audience when users spontaneously provide data about their personal tastes,</a:t>
            </a:r>
            <a:r>
              <a:rPr lang="sk-SK" dirty="0"/>
              <a:t> </a:t>
            </a:r>
            <a:r>
              <a:rPr lang="en-GB" dirty="0"/>
              <a:t>preferences, desires, and pathways through their browsers (see also </a:t>
            </a:r>
            <a:r>
              <a:rPr lang="en-GB" dirty="0" err="1"/>
              <a:t>Pariser</a:t>
            </a:r>
            <a:r>
              <a:rPr lang="en-GB" dirty="0"/>
              <a:t> 2012).</a:t>
            </a:r>
            <a:r>
              <a:rPr lang="sk-SK" dirty="0"/>
              <a:t> </a:t>
            </a:r>
            <a:r>
              <a:rPr lang="en-GB" dirty="0"/>
              <a:t>Internet advertisers thus can more accurately target the audiences they intend to reach.</a:t>
            </a:r>
            <a:r>
              <a:rPr lang="sk-SK" dirty="0"/>
              <a:t> </a:t>
            </a:r>
            <a:r>
              <a:rPr lang="en-GB" dirty="0"/>
              <a:t>We are not affirming that this is the only model of capital accumulation on the</a:t>
            </a:r>
            <a:r>
              <a:rPr lang="sk-SK" dirty="0"/>
              <a:t> </a:t>
            </a:r>
            <a:r>
              <a:rPr lang="en-GB" dirty="0"/>
              <a:t>Internet. Many different kinds of business organizations and models coexist with</a:t>
            </a:r>
            <a:r>
              <a:rPr lang="sk-SK" dirty="0"/>
              <a:t> </a:t>
            </a:r>
            <a:r>
              <a:rPr lang="en-GB" dirty="0"/>
              <a:t>many other forms of communication that are not necessarily mercantile-based. In the</a:t>
            </a:r>
            <a:r>
              <a:rPr lang="sk-SK" dirty="0"/>
              <a:t> </a:t>
            </a:r>
            <a:r>
              <a:rPr lang="en-GB" dirty="0"/>
              <a:t>case we are discussing, however, the final consumer does not pay anything; every</a:t>
            </a:r>
            <a:r>
              <a:rPr lang="sk-SK" dirty="0"/>
              <a:t> </a:t>
            </a:r>
            <a:r>
              <a:rPr lang="en-GB" dirty="0"/>
              <a:t>product or service offered by the companies are financed by a third party, the advertiser,</a:t>
            </a:r>
            <a:r>
              <a:rPr lang="sk-SK" dirty="0"/>
              <a:t> </a:t>
            </a:r>
            <a:r>
              <a:rPr lang="en-GB" dirty="0"/>
              <a:t>who buys the audience commodity obtained in this business model, also known</a:t>
            </a:r>
            <a:r>
              <a:rPr lang="sk-SK" dirty="0"/>
              <a:t> </a:t>
            </a:r>
            <a:r>
              <a:rPr lang="en-GB" dirty="0"/>
              <a:t>as “the club logic” (Tremblay 1997).</a:t>
            </a:r>
            <a:endParaRPr lang="en-US" dirty="0"/>
          </a:p>
        </p:txBody>
      </p:sp>
    </p:spTree>
    <p:extLst>
      <p:ext uri="{BB962C8B-B14F-4D97-AF65-F5344CB8AC3E}">
        <p14:creationId xmlns:p14="http://schemas.microsoft.com/office/powerpoint/2010/main" val="330176068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523</TotalTime>
  <Words>2148</Words>
  <Application>Microsoft Office PowerPoint</Application>
  <PresentationFormat>Widescreen</PresentationFormat>
  <Paragraphs>69</Paragraphs>
  <Slides>18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18</vt:i4>
      </vt:variant>
    </vt:vector>
  </HeadingPairs>
  <TitlesOfParts>
    <vt:vector size="22" baseType="lpstr">
      <vt:lpstr>Arial</vt:lpstr>
      <vt:lpstr>Calibri</vt:lpstr>
      <vt:lpstr>Calibri Light</vt:lpstr>
      <vt:lpstr>Office Theme</vt:lpstr>
      <vt:lpstr>Politická ekonomie médií</vt:lpstr>
      <vt:lpstr>Základní definice </vt:lpstr>
      <vt:lpstr>Jaký je náš vztah k obrazovkám a k internetu?</vt:lpstr>
      <vt:lpstr>Úkol v menších skupinách</vt:lpstr>
      <vt:lpstr>Povinná četba</vt:lpstr>
      <vt:lpstr>Mýtus člověka, který se sám vypracoval </vt:lpstr>
      <vt:lpstr>Další fáze ve vývoji internetu</vt:lpstr>
      <vt:lpstr>Sociální sítě</vt:lpstr>
      <vt:lpstr>Uživatelé sociálních sítí jako komodita</vt:lpstr>
      <vt:lpstr>Business model sociálních sítí</vt:lpstr>
      <vt:lpstr>Politicko-ekonomický pohled je specifický</vt:lpstr>
      <vt:lpstr>Iluze a představy z 90-ých let o tom jak internet změní společnost </vt:lpstr>
      <vt:lpstr>Úkol v malých skupinách</vt:lpstr>
      <vt:lpstr>A co na současnou situaci říká vynálezce internetu Tim Berners-Lee?</vt:lpstr>
      <vt:lpstr>Materiální charakter internetu</vt:lpstr>
      <vt:lpstr>Doporučená četba – hlavní teze</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Politická ekonomie médií</dc:title>
  <dc:creator>Monika Metykova</dc:creator>
  <cp:lastModifiedBy>Monika Metykova</cp:lastModifiedBy>
  <cp:revision>36</cp:revision>
  <dcterms:created xsi:type="dcterms:W3CDTF">2021-03-12T13:15:12Z</dcterms:created>
  <dcterms:modified xsi:type="dcterms:W3CDTF">2021-03-26T10:30:05Z</dcterms:modified>
</cp:coreProperties>
</file>