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61" r:id="rId6"/>
    <p:sldId id="257" r:id="rId7"/>
    <p:sldId id="264" r:id="rId8"/>
    <p:sldId id="263" r:id="rId9"/>
    <p:sldId id="262" r:id="rId10"/>
    <p:sldId id="260" r:id="rId11"/>
    <p:sldId id="258" r:id="rId12"/>
    <p:sldId id="26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85EFB18-6D7E-A0B8-CA48-71126411A963}" v="583" dt="2021-04-29T08:00:03.373"/>
    <p1510:client id="{FB801C84-7231-0F0C-6112-9D014E80A6C3}" v="625" dt="2021-04-28T10:46:44.9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CC39A-8053-494B-80C4-DC553B6F9E92}" type="datetimeFigureOut">
              <a:rPr lang="cs-CZ" smtClean="0"/>
              <a:t>29.04.2021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A2B15-C953-48FF-B163-4499FADB52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8167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CC39A-8053-494B-80C4-DC553B6F9E92}" type="datetimeFigureOut">
              <a:rPr lang="cs-CZ" smtClean="0"/>
              <a:t>29.04.2021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A2B15-C953-48FF-B163-4499FADB52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1058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CC39A-8053-494B-80C4-DC553B6F9E92}" type="datetimeFigureOut">
              <a:rPr lang="cs-CZ" smtClean="0"/>
              <a:t>29.04.2021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A2B15-C953-48FF-B163-4499FADB52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17367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CC39A-8053-494B-80C4-DC553B6F9E92}" type="datetimeFigureOut">
              <a:rPr lang="cs-CZ" smtClean="0"/>
              <a:t>29.04.2021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A2B15-C953-48FF-B163-4499FADB52D8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96446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CC39A-8053-494B-80C4-DC553B6F9E92}" type="datetimeFigureOut">
              <a:rPr lang="cs-CZ" smtClean="0"/>
              <a:t>29.04.2021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A2B15-C953-48FF-B163-4499FADB52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88765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CC39A-8053-494B-80C4-DC553B6F9E92}" type="datetimeFigureOut">
              <a:rPr lang="cs-CZ" smtClean="0"/>
              <a:t>29.04.2021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A2B15-C953-48FF-B163-4499FADB52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50895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CC39A-8053-494B-80C4-DC553B6F9E92}" type="datetimeFigureOut">
              <a:rPr lang="cs-CZ" smtClean="0"/>
              <a:t>29.04.2021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A2B15-C953-48FF-B163-4499FADB52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0971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CC39A-8053-494B-80C4-DC553B6F9E92}" type="datetimeFigureOut">
              <a:rPr lang="cs-CZ" smtClean="0"/>
              <a:t>29.04.2021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A2B15-C953-48FF-B163-4499FADB52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24545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CC39A-8053-494B-80C4-DC553B6F9E92}" type="datetimeFigureOut">
              <a:rPr lang="cs-CZ" smtClean="0"/>
              <a:t>29.04.2021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A2B15-C953-48FF-B163-4499FADB52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84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CC39A-8053-494B-80C4-DC553B6F9E92}" type="datetimeFigureOut">
              <a:rPr lang="cs-CZ" smtClean="0"/>
              <a:t>29.04.2021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A2B15-C953-48FF-B163-4499FADB52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2964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CC39A-8053-494B-80C4-DC553B6F9E92}" type="datetimeFigureOut">
              <a:rPr lang="cs-CZ" smtClean="0"/>
              <a:t>29.04.2021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A2B15-C953-48FF-B163-4499FADB52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792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CC39A-8053-494B-80C4-DC553B6F9E92}" type="datetimeFigureOut">
              <a:rPr lang="cs-CZ" smtClean="0"/>
              <a:t>29.04.2021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A2B15-C953-48FF-B163-4499FADB52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6562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CC39A-8053-494B-80C4-DC553B6F9E92}" type="datetimeFigureOut">
              <a:rPr lang="cs-CZ" smtClean="0"/>
              <a:t>29.04.2021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A2B15-C953-48FF-B163-4499FADB52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8228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CC39A-8053-494B-80C4-DC553B6F9E92}" type="datetimeFigureOut">
              <a:rPr lang="cs-CZ" smtClean="0"/>
              <a:t>29.04.2021</a:t>
            </a:fld>
            <a:endParaRPr lang="cs-CZ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A2B15-C953-48FF-B163-4499FADB52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9168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CC39A-8053-494B-80C4-DC553B6F9E92}" type="datetimeFigureOut">
              <a:rPr lang="cs-CZ" smtClean="0"/>
              <a:t>29.04.2021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A2B15-C953-48FF-B163-4499FADB52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8682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CC39A-8053-494B-80C4-DC553B6F9E92}" type="datetimeFigureOut">
              <a:rPr lang="cs-CZ" smtClean="0"/>
              <a:t>29.04.2021</a:t>
            </a:fld>
            <a:endParaRPr lang="cs-CZ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A2B15-C953-48FF-B163-4499FADB52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4929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CC39A-8053-494B-80C4-DC553B6F9E92}" type="datetimeFigureOut">
              <a:rPr lang="cs-CZ" smtClean="0"/>
              <a:t>29.04.2021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A2B15-C953-48FF-B163-4499FADB52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0196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18CC39A-8053-494B-80C4-DC553B6F9E92}" type="datetimeFigureOut">
              <a:rPr lang="cs-CZ" smtClean="0"/>
              <a:t>29.04.2021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AA2B15-C953-48FF-B163-4499FADB52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04818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publication/1306158/Stara_a_nova_media_v_kazdodennosti_ceskych_publik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document/d/1W8oiUfXQhunMulpbcLGO1Rai53SQrh8tV77Hdf8LXME/edit?usp=sharin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document/d/1dPXUFRecqQ4A_5ayLlf7KWFCYDrSWV9lA-3k9UlaceE/edit?usp=sharin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05A9F6-6539-4A64-828B-E2B9BBC47F6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Bivariační</a:t>
            </a:r>
            <a:r>
              <a:rPr lang="cs-CZ" dirty="0"/>
              <a:t> analýza – procvičování interpretace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DF180A0-67D1-40CA-8DDE-91D6684F88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ZURn4108 | Deskriptivní analýza </a:t>
            </a:r>
            <a:r>
              <a:rPr lang="cs-CZ" dirty="0" err="1"/>
              <a:t>kvantidat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7156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B13F1D-2CB1-4603-AECA-300026DD5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Calibri Light"/>
              </a:rPr>
              <a:t>Kontingenční tabulky</a:t>
            </a:r>
            <a:endParaRPr lang="cs-CZ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7F13F0D-24B6-4C1F-B2A8-9882517C88A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4" descr="Obsah obrázku stůl&#10;&#10;Popis se vygeneroval automaticky.">
            <a:extLst>
              <a:ext uri="{FF2B5EF4-FFF2-40B4-BE49-F238E27FC236}">
                <a16:creationId xmlns:a16="http://schemas.microsoft.com/office/drawing/2014/main" id="{DA28CCA7-AE77-44E2-827E-54BACB7251D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924224" y="2655904"/>
            <a:ext cx="5157787" cy="2858254"/>
          </a:xfrm>
        </p:spPr>
      </p:pic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331FD294-39EB-48E1-B262-6122CF5607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4B1D8775-8A97-44AB-A382-0D63EF5094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811212" y="2655904"/>
            <a:ext cx="5183188" cy="368458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/>
              <a:t>K tabulkám se v SPSS dostanete přes </a:t>
            </a:r>
            <a:r>
              <a:rPr lang="cs-CZ" i="1" dirty="0" err="1"/>
              <a:t>analyze</a:t>
            </a:r>
            <a:r>
              <a:rPr lang="cs-CZ" i="1" dirty="0"/>
              <a:t> - </a:t>
            </a:r>
            <a:r>
              <a:rPr lang="cs-CZ" i="1" dirty="0" err="1"/>
              <a:t>descriptives</a:t>
            </a:r>
            <a:r>
              <a:rPr lang="cs-CZ" i="1" dirty="0"/>
              <a:t> – </a:t>
            </a:r>
            <a:r>
              <a:rPr lang="cs-CZ" i="1" dirty="0" err="1"/>
              <a:t>crosstabs</a:t>
            </a:r>
            <a:endParaRPr lang="cs-CZ" i="1" dirty="0"/>
          </a:p>
          <a:p>
            <a:r>
              <a:rPr lang="cs-CZ" dirty="0"/>
              <a:t>Velmi doporučuji nechat si zobrazit procenta (u absolutních hodnot se vám to složitě vztahuje k celku)</a:t>
            </a:r>
          </a:p>
          <a:p>
            <a:r>
              <a:rPr lang="cs-CZ" dirty="0"/>
              <a:t>Vždy je lepší si vybrat sloupcová nebo řádková procenta. Ta totální většinou neodpovídají tomu, co potřebujete.</a:t>
            </a:r>
          </a:p>
          <a:p>
            <a:pPr marL="0" indent="0">
              <a:buClr>
                <a:srgbClr val="8AD0D6"/>
              </a:buClr>
              <a:buNone/>
            </a:pPr>
            <a:r>
              <a:rPr lang="cs-CZ"/>
              <a:t>--&gt; většinou totiž chcete vztahovat </a:t>
            </a:r>
            <a:r>
              <a:rPr lang="cs-CZ" dirty="0"/>
              <a:t>výsledky k jedné ze zvolených proměnných</a:t>
            </a:r>
          </a:p>
        </p:txBody>
      </p:sp>
    </p:spTree>
    <p:extLst>
      <p:ext uri="{BB962C8B-B14F-4D97-AF65-F5344CB8AC3E}">
        <p14:creationId xmlns:p14="http://schemas.microsoft.com/office/powerpoint/2010/main" val="2743186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B60594-E705-43C3-AD0C-F9FF3474E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Calibri Light"/>
              </a:rPr>
              <a:t>Jak číst kontingenční tabulky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7B18122-ACAC-4F47-A8AE-496C8CF834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cs-CZ" dirty="0">
                <a:cs typeface="Calibri"/>
              </a:rPr>
              <a:t>V případě, že děláme typologii, je vhodnější sto procent směřovat na proměnnou, kterou </a:t>
            </a:r>
            <a:r>
              <a:rPr lang="cs-CZ" err="1">
                <a:cs typeface="Calibri"/>
              </a:rPr>
              <a:t>typologizujeme</a:t>
            </a:r>
            <a:endParaRPr lang="cs-CZ">
              <a:cs typeface="Calibri"/>
            </a:endParaRPr>
          </a:p>
          <a:p>
            <a:pPr lvl="1">
              <a:buClr>
                <a:srgbClr val="8AD0D6"/>
              </a:buClr>
            </a:pPr>
            <a:r>
              <a:rPr lang="cs-CZ" dirty="0">
                <a:cs typeface="Calibri"/>
              </a:rPr>
              <a:t>Tj. Například, když budeme chtít vědět, jak se od sebe liší nějaké konkrétní skupiny lidí</a:t>
            </a:r>
          </a:p>
          <a:p>
            <a:r>
              <a:rPr lang="cs-CZ" dirty="0"/>
              <a:t>Informace z tabulky interpretujeme tak, že porovnáváme navzájem podskupiny nezávislé proměnné podle vlastností závislé proměnné</a:t>
            </a:r>
            <a:endParaRPr lang="cs-CZ" dirty="0">
              <a:cs typeface="Calibri"/>
            </a:endParaRPr>
          </a:p>
          <a:p>
            <a:pPr lvl="1"/>
            <a:r>
              <a:rPr lang="cs-CZ" dirty="0"/>
              <a:t> tabulku čteme „po řádcích“ (pokud máme nezávislý znak ve sloupcích, závislý v řádcích a sloupcová procenta, což je nejobvyklejší situace)</a:t>
            </a:r>
          </a:p>
          <a:p>
            <a:pPr>
              <a:buClr>
                <a:srgbClr val="8AD0D6"/>
              </a:buClr>
            </a:pPr>
            <a:r>
              <a:rPr lang="cs-CZ" dirty="0">
                <a:ea typeface="+mj-lt"/>
                <a:cs typeface="+mj-lt"/>
              </a:rPr>
              <a:t>Pozor! Směr kauzality je vždy věcí teorie, nelze ji určit z dat samotných. </a:t>
            </a:r>
          </a:p>
          <a:p>
            <a:pPr>
              <a:buClr>
                <a:srgbClr val="8AD0D6"/>
              </a:buClr>
            </a:pPr>
            <a:r>
              <a:rPr lang="cs-CZ" dirty="0">
                <a:ea typeface="+mj-lt"/>
                <a:cs typeface="+mj-lt"/>
              </a:rPr>
              <a:t>V kategoriích nezávislé proměnné ukazujeme kompletní (100 %) distribuci závislé proměnné. </a:t>
            </a:r>
            <a:endParaRPr lang="en-US">
              <a:ea typeface="+mj-lt"/>
              <a:cs typeface="+mj-lt"/>
            </a:endParaRPr>
          </a:p>
          <a:p>
            <a:pPr lvl="1">
              <a:buClr>
                <a:srgbClr val="8AD0D6"/>
              </a:buClr>
            </a:pPr>
            <a:r>
              <a:rPr lang="cs-CZ" dirty="0">
                <a:ea typeface="+mj-lt"/>
                <a:cs typeface="+mj-lt"/>
              </a:rPr>
              <a:t>Tj. Když se například ptám, jaký vliv má vzdělání na příjem, co bude závislá a co nezávislá proměnná?</a:t>
            </a:r>
          </a:p>
          <a:p>
            <a:pPr lvl="1">
              <a:buClr>
                <a:srgbClr val="8AD0D6"/>
              </a:buClr>
            </a:pPr>
            <a:r>
              <a:rPr lang="cs-CZ"/>
              <a:t>v reálu je to tedy to, co vám Rosťa</a:t>
            </a:r>
            <a:r>
              <a:rPr lang="cs-CZ" dirty="0"/>
              <a:t> říkal minulý týden: v překladu se tato otázka ptá, </a:t>
            </a:r>
            <a:r>
              <a:rPr lang="cs-CZ"/>
              <a:t>kolik lidí např. </a:t>
            </a:r>
            <a:r>
              <a:rPr lang="cs-CZ" err="1"/>
              <a:t>Vš</a:t>
            </a:r>
            <a:r>
              <a:rPr lang="cs-CZ"/>
              <a:t> vzdělání  (sloupce) má příjem 100 a více tisíc (řádky)? Pokud bychom pak chtěli </a:t>
            </a:r>
            <a:r>
              <a:rPr lang="cs-CZ" dirty="0"/>
              <a:t>porovnávat skupiny napříč vzděláním, budeme číst data po řádcích.</a:t>
            </a:r>
          </a:p>
        </p:txBody>
      </p:sp>
    </p:spTree>
    <p:extLst>
      <p:ext uri="{BB962C8B-B14F-4D97-AF65-F5344CB8AC3E}">
        <p14:creationId xmlns:p14="http://schemas.microsoft.com/office/powerpoint/2010/main" val="3834960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1B38D8-2A7C-438D-A1ED-6210CF1A4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A2F334-8686-4FAE-8400-941E2A0436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>
                <a:ea typeface="+mj-lt"/>
                <a:cs typeface="+mj-lt"/>
                <a:hlinkClick r:id="rId2"/>
              </a:rPr>
              <a:t>https://is.muni.cz/auth/publication/1306158/Stara_a_nova_media_v_kazdodennosti_ceskych_publik.pdf</a:t>
            </a:r>
            <a:endParaRPr lang="cs-CZ">
              <a:ea typeface="+mj-lt"/>
              <a:cs typeface="+mj-lt"/>
            </a:endParaRPr>
          </a:p>
          <a:p>
            <a:pPr>
              <a:buClr>
                <a:srgbClr val="8AD0D6"/>
              </a:buClr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6929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714176-6965-48D6-BF80-D36838F50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Jak se důvěra v ČT (závislá) projevuje s ohledem na věk (nezávislá)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1CC93066-0D83-4B80-87E7-EF70174E3A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DB954FC9-E36A-4E1A-9183-89C7B0B3F8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6111" y="2324589"/>
            <a:ext cx="11061364" cy="3821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2712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E2BFD6-9651-46AB-9C05-8492A57D4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B5E1D2A-5012-44CD-B56A-B564B7DB54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https://docs.google.com/document/d/1W8oiUfXQhunMulpbcLGO1Rai53SQrh8tV77Hdf8LXME/edit?usp=sharing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24022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41449B-CDCC-4F20-9784-3527956D0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3CCEDAE-FEA9-4BB4-8C1B-D78BDD372E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>
              <a:buClr>
                <a:srgbClr val="8AD0D6"/>
              </a:buClr>
            </a:pPr>
            <a:r>
              <a:rPr lang="cs-CZ" dirty="0"/>
              <a:t>Používání které sociální sítě/sítí (MPI6_1_</a:t>
            </a:r>
            <a:r>
              <a:rPr lang="cs-CZ" dirty="0">
                <a:ea typeface="+mj-lt"/>
                <a:cs typeface="+mj-lt"/>
              </a:rPr>
              <a:t>OSS_BIN</a:t>
            </a:r>
            <a:r>
              <a:rPr lang="cs-CZ" dirty="0"/>
              <a:t> až </a:t>
            </a:r>
            <a:r>
              <a:rPr lang="cs-CZ" dirty="0">
                <a:ea typeface="+mj-lt"/>
                <a:cs typeface="+mj-lt"/>
              </a:rPr>
              <a:t>MPI6_6_</a:t>
            </a:r>
            <a:r>
              <a:rPr lang="cs-CZ" dirty="0"/>
              <a:t>OSS_BIN) se zvyšuje s výší vzdělání?</a:t>
            </a:r>
          </a:p>
          <a:p>
            <a:r>
              <a:rPr lang="cs-CZ" dirty="0"/>
              <a:t>Kterou sociální síť/ě (</a:t>
            </a:r>
            <a:r>
              <a:rPr lang="cs-CZ" dirty="0">
                <a:ea typeface="+mj-lt"/>
                <a:cs typeface="+mj-lt"/>
              </a:rPr>
              <a:t>MPI6_1_</a:t>
            </a:r>
            <a:r>
              <a:rPr lang="cs-CZ" dirty="0"/>
              <a:t>OSS_BIN</a:t>
            </a:r>
            <a:r>
              <a:rPr lang="cs-CZ" dirty="0">
                <a:ea typeface="+mj-lt"/>
                <a:cs typeface="+mj-lt"/>
              </a:rPr>
              <a:t> až </a:t>
            </a:r>
            <a:r>
              <a:rPr lang="cs-CZ" dirty="0"/>
              <a:t>MPI6_6_</a:t>
            </a:r>
            <a:r>
              <a:rPr lang="cs-CZ" dirty="0">
                <a:ea typeface="+mj-lt"/>
                <a:cs typeface="+mj-lt"/>
              </a:rPr>
              <a:t>OSS_BIN</a:t>
            </a:r>
            <a:r>
              <a:rPr lang="cs-CZ" dirty="0"/>
              <a:t>) používají výrazněji více ženy než muži?</a:t>
            </a:r>
          </a:p>
          <a:p>
            <a:r>
              <a:rPr lang="cs-CZ"/>
              <a:t>Která věková skupina/y nejvíce preferuje alternativní média před </a:t>
            </a:r>
            <a:r>
              <a:rPr lang="cs-CZ" dirty="0"/>
              <a:t>profesionálními médii? (</a:t>
            </a:r>
            <a:r>
              <a:rPr lang="cs-CZ" dirty="0" err="1"/>
              <a:t>DVM_rel</a:t>
            </a:r>
            <a:r>
              <a:rPr lang="cs-CZ" dirty="0"/>
              <a:t>)</a:t>
            </a:r>
          </a:p>
          <a:p>
            <a:r>
              <a:rPr lang="cs-CZ" dirty="0"/>
              <a:t>Podívejte se na proměnné, které měří, jak moc by lidem chybělo </a:t>
            </a:r>
            <a:r>
              <a:rPr lang="cs-CZ" i="1" dirty="0"/>
              <a:t>sledování zpráv (MP1-2_1) </a:t>
            </a:r>
            <a:r>
              <a:rPr lang="cs-CZ" dirty="0"/>
              <a:t>a </a:t>
            </a:r>
            <a:r>
              <a:rPr lang="cs-CZ" i="1" dirty="0"/>
              <a:t>sledování filmů (MP1-2_4) </a:t>
            </a:r>
            <a:r>
              <a:rPr lang="cs-CZ" dirty="0"/>
              <a:t>a zjistěte, jak je na tom jejich distribuce vzhledem k věku. Výsledky interpretujte.</a:t>
            </a:r>
          </a:p>
          <a:p>
            <a:r>
              <a:rPr lang="cs-CZ" dirty="0"/>
              <a:t>Jak se liší distribuce proměnné, která měří, zda si lidé myslí, že některá média informují jenom pro ty, kteří s nimi souhlasí (POLARIZACE_2). Podívejte se na hodnotu „rozhodně souhlasím“ a interpretujte její distribuci s ohledem na věk.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92545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A336DC-760F-468F-8A69-C44AAC7E0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5621A37-3921-4FA1-9455-B809A1E7BD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cs-CZ"/>
              <a:t>Jaká témata v médiích (MP8_1_1 až </a:t>
            </a:r>
            <a:r>
              <a:rPr lang="cs-CZ">
                <a:ea typeface="+mj-lt"/>
                <a:cs typeface="+mj-lt"/>
              </a:rPr>
              <a:t>MP8_1_1_15</a:t>
            </a:r>
            <a:r>
              <a:rPr lang="cs-CZ"/>
              <a:t>) preferují spíše ženy a jaká spíše </a:t>
            </a:r>
            <a:r>
              <a:rPr lang="cs-CZ" dirty="0"/>
              <a:t>muži</a:t>
            </a:r>
            <a:r>
              <a:rPr lang="cs-CZ" sz="2400" dirty="0"/>
              <a:t>? </a:t>
            </a:r>
            <a:r>
              <a:rPr lang="cs-CZ" sz="1900" dirty="0"/>
              <a:t>Zkuste interpretovat, co preference daných témat znamená v obecnějším měřítku.</a:t>
            </a:r>
          </a:p>
          <a:p>
            <a:r>
              <a:rPr lang="cs-CZ" dirty="0"/>
              <a:t>Zaměřte se ve vzorku pouze na muže a zjistěte, jakému médiu </a:t>
            </a:r>
            <a:r>
              <a:rPr lang="cs-CZ"/>
              <a:t>průměrně nejméně věří (DVM_1 až DVM_31). Následně zjistěte, který důvod nedůvěry v média obecně (DVM1_1 až DVM1_12) je po ně průměrně </a:t>
            </a:r>
            <a:r>
              <a:rPr lang="cs-CZ" dirty="0"/>
              <a:t>nejvíce důležitý.</a:t>
            </a:r>
          </a:p>
          <a:p>
            <a:r>
              <a:rPr lang="cs-CZ" dirty="0"/>
              <a:t>Zjistěte, zda se vzhledem k věku nějak mění tendence sledovat zprávy v televizi (MP8_2_3). Výsledky interpretujte.</a:t>
            </a:r>
          </a:p>
          <a:p>
            <a:r>
              <a:rPr lang="cs-CZ" dirty="0"/>
              <a:t>Zjistěte, zda se nějak mění aktivní užívání internetu (MPI1) s ohledem na výši vzdělání. Zkuste výsledek interpretovat.</a:t>
            </a:r>
          </a:p>
          <a:p>
            <a:r>
              <a:rPr lang="cs-CZ" dirty="0"/>
              <a:t>Představte si, že jste politický marketér a chcete zjistit, jak se jednotlivým </a:t>
            </a:r>
            <a:r>
              <a:rPr lang="cs-CZ"/>
              <a:t>politickým stranám daří získávat sympatizanty </a:t>
            </a:r>
            <a:r>
              <a:rPr lang="cs-CZ">
                <a:ea typeface="+mj-lt"/>
                <a:cs typeface="+mj-lt"/>
              </a:rPr>
              <a:t>(VOLBY4)</a:t>
            </a:r>
            <a:r>
              <a:rPr lang="cs-CZ"/>
              <a:t> ve </a:t>
            </a:r>
            <a:r>
              <a:rPr lang="cs-CZ" dirty="0"/>
              <a:t>velkých městech (nad 100 000 obyvatel). Výsledky zkuste interpretovat.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89516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docs.google.com/document/d/1dPXUFRecqQ4A_5ayLlf7KWFCYDrSWV9lA-3k9UlaceE/edit?usp=sharing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09646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36E67C5EBE5EC4E92F91ACDB95ED51E" ma:contentTypeVersion="13" ma:contentTypeDescription="Vytvoří nový dokument" ma:contentTypeScope="" ma:versionID="4b1c95331c1324d018dbef88bbe01989">
  <xsd:schema xmlns:xsd="http://www.w3.org/2001/XMLSchema" xmlns:xs="http://www.w3.org/2001/XMLSchema" xmlns:p="http://schemas.microsoft.com/office/2006/metadata/properties" xmlns:ns3="1099ea8a-9cf7-4a59-9a65-427adb4d03e3" xmlns:ns4="0cf14308-77e4-4f1d-b3eb-93b2bda9a9b2" targetNamespace="http://schemas.microsoft.com/office/2006/metadata/properties" ma:root="true" ma:fieldsID="ee512ae94b762c1e1b69db17f6f84f9c" ns3:_="" ns4:_="">
    <xsd:import namespace="1099ea8a-9cf7-4a59-9a65-427adb4d03e3"/>
    <xsd:import namespace="0cf14308-77e4-4f1d-b3eb-93b2bda9a9b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99ea8a-9cf7-4a59-9a65-427adb4d03e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f14308-77e4-4f1d-b3eb-93b2bda9a9b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8E62248-F4BF-4271-B94B-92C3ADA4217E}">
  <ds:schemaRefs>
    <ds:schemaRef ds:uri="http://purl.org/dc/terms/"/>
    <ds:schemaRef ds:uri="http://www.w3.org/XML/1998/namespace"/>
    <ds:schemaRef ds:uri="http://purl.org/dc/dcmitype/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0cf14308-77e4-4f1d-b3eb-93b2bda9a9b2"/>
    <ds:schemaRef ds:uri="http://schemas.microsoft.com/office/2006/metadata/properties"/>
    <ds:schemaRef ds:uri="http://schemas.microsoft.com/office/infopath/2007/PartnerControls"/>
    <ds:schemaRef ds:uri="1099ea8a-9cf7-4a59-9a65-427adb4d03e3"/>
  </ds:schemaRefs>
</ds:datastoreItem>
</file>

<file path=customXml/itemProps2.xml><?xml version="1.0" encoding="utf-8"?>
<ds:datastoreItem xmlns:ds="http://schemas.openxmlformats.org/officeDocument/2006/customXml" ds:itemID="{4371A07D-5E84-453A-8F02-2207C4C255C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894E8F4-D443-4361-8728-481006BDE67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099ea8a-9cf7-4a59-9a65-427adb4d03e3"/>
    <ds:schemaRef ds:uri="0cf14308-77e4-4f1d-b3eb-93b2bda9a9b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4332</TotalTime>
  <Words>577</Words>
  <Application>Microsoft Office PowerPoint</Application>
  <PresentationFormat>Širokoúhlá obrazovka</PresentationFormat>
  <Paragraphs>34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Wingdings 3</vt:lpstr>
      <vt:lpstr>Ion</vt:lpstr>
      <vt:lpstr>Bivariační analýza – procvičování interpretace</vt:lpstr>
      <vt:lpstr>Kontingenční tabulky</vt:lpstr>
      <vt:lpstr>Jak číst kontingenční tabulky</vt:lpstr>
      <vt:lpstr>Prezentace aplikace PowerPoint</vt:lpstr>
      <vt:lpstr>Jak se důvěra v ČT (závislá) projevuje s ohledem na věk (nezávislá)</vt:lpstr>
      <vt:lpstr>Prezentace aplikace PowerPoint</vt:lpstr>
      <vt:lpstr>CVIČENÍ</vt:lpstr>
      <vt:lpstr>Prezentace aplikace PowerPoint</vt:lpstr>
      <vt:lpstr>ŘEŠENÍ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Klára Procházková</dc:creator>
  <cp:lastModifiedBy>Martina Novotná</cp:lastModifiedBy>
  <cp:revision>171</cp:revision>
  <dcterms:created xsi:type="dcterms:W3CDTF">2020-12-09T11:50:06Z</dcterms:created>
  <dcterms:modified xsi:type="dcterms:W3CDTF">2021-04-29T10:05:04Z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0x010100736E67C5EBE5EC4E92F91ACDB95ED51E</vt:lpwstr>
  </property>
</Properties>
</file>