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2" r:id="rId3"/>
    <p:sldId id="293" r:id="rId4"/>
    <p:sldId id="295" r:id="rId5"/>
    <p:sldId id="284" r:id="rId6"/>
    <p:sldId id="276" r:id="rId7"/>
    <p:sldId id="277" r:id="rId8"/>
    <p:sldId id="279" r:id="rId9"/>
    <p:sldId id="278" r:id="rId10"/>
    <p:sldId id="271" r:id="rId11"/>
    <p:sldId id="281" r:id="rId12"/>
    <p:sldId id="282" r:id="rId13"/>
    <p:sldId id="283" r:id="rId14"/>
    <p:sldId id="285" r:id="rId15"/>
    <p:sldId id="258" r:id="rId16"/>
    <p:sldId id="259" r:id="rId17"/>
    <p:sldId id="265" r:id="rId18"/>
    <p:sldId id="266" r:id="rId19"/>
    <p:sldId id="261" r:id="rId20"/>
    <p:sldId id="267" r:id="rId21"/>
    <p:sldId id="268" r:id="rId22"/>
    <p:sldId id="287" r:id="rId23"/>
    <p:sldId id="270" r:id="rId24"/>
    <p:sldId id="280" r:id="rId25"/>
    <p:sldId id="289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44" d="100"/>
          <a:sy n="44" d="100"/>
        </p:scale>
        <p:origin x="39" y="3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B1723-9A96-4125-BCFF-51DE741409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BED335-78A8-4CC6-B2A9-4E306F561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AA538C-81BE-486B-847B-FBBF485DB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02D004-C4E2-4924-80EC-FF9891978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774590-9D27-4465-9FE3-638C0F013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03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84161-C647-4D25-B82E-E25C3F9AE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D50F36C-F16B-4A64-98A4-A4B36A3B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D7396F-060B-4E1E-A8BB-EF89AF3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6F93D1-048D-4DBB-AD59-E6C6F8F49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3B6CD6-B2E0-4D19-AF21-9BC4F3F9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11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F3491BA-18AE-4EE6-AAD9-E81C755178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9636F67-D28F-4C46-99E0-BAE34B632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83F125-3FFD-4A5F-B43D-FFBC45467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DFE19E-FBF8-44A8-9D18-AEFE49BCC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B03A27-24C6-4779-91EC-62B10FFD3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3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ABB31-6E41-4AB6-9910-6A0032BC2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CF3E07-EAEC-4752-8722-E9EA4021B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F589E9-519D-4250-87FB-7B35A75E8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C017F2-50FC-42C0-AA37-3C1799C18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327EF6-B84B-4536-AE78-BDF218D3C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05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63FA3-8982-46D8-B6C1-72C783919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2832C81-4302-45AF-96A4-670675B8D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549E7C-7BD4-4B82-8BC7-6EB61BAEE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5F2477-C5D5-4880-A3DA-DBAF47F3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25996E-D6A6-4D73-BE04-57F4E4509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57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C3530E-57A7-44A8-A5C4-89E93A8A5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C2C9B7-CE12-4E3D-AB2D-B078105260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717CB73-9570-4F16-8AD0-E77941028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FCCED3-7C40-40FC-8C48-F791AB17D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21CF15-5868-42CA-8C23-35A197A4E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63CD6F-454A-4405-BC81-E42719A8D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51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ADC3A-A5B3-45E0-AEDF-8F6DC751C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384E66F-ED36-4CF7-AA6F-4F3FC4A56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E4B3CDC-33ED-4204-A4FA-351D0B063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6F1AC56-7988-44E5-B99E-74E7D09E0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7095AE4-0191-413B-B6E5-F66D7FB81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6C7A90D-FEE9-4E05-B715-78C250E1A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4A0A8E0-AB38-4518-B40C-C7250A680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A266B1F-A6C2-4C5E-A2B3-CD248F282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619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A5E61-ECA2-4D2D-B729-4670B9768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19A5C71-2213-45AE-AA5D-FA90AEB66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ADD205-AC50-49F3-8838-192AD84C0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EFFDED-40F7-4DB0-9072-C9BC4EC66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03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7809EA4-2066-47F0-9040-48601D9C6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50224B1-DF1D-4B0E-8A20-B187407B1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10D204-D8F9-4436-962C-F56E5196C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71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3AC470-4FF7-4A7C-9DCA-3F72AC28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ED5197-8BD0-44A7-B4D4-8DD5E641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8C81E0D-E3F4-4ADA-9CA4-316C214A6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009529-DBE5-4F11-9A09-3FEAE827C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E35B39-6EDD-4586-83DD-A5B6EEF73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58C48D-FF83-4CE7-AA65-F727DB04D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0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FF4504-347F-45E5-B81F-32783E65D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D180DA3-D250-4747-814A-D95E3BCE49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FD6C2AA-AC23-4E5D-AAF5-BE1C6AFB8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65BD2A-F45A-4F31-AF17-3053A5DB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5A8E92-D132-48CE-936D-F9D4F5DE9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078562-2AC5-4116-AF4D-FE67666C4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04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5F0B32B-5F3D-48C1-941F-E23B57479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63A545E-EDF4-4120-8D89-9C979A686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E0F1E4-EF66-4823-AC83-7C4E32BBCB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1CB95-D872-41C5-A598-2D36D4FAD20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EB17F6-2331-43B2-88A0-55FBCA11F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004715-943B-4367-9FEE-AC34A8556A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65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prehled/abecedne.php" TargetMode="External"/><Relationship Id="rId2" Type="http://schemas.openxmlformats.org/officeDocument/2006/relationships/hyperlink" Target="http://scholar.google.cz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ZURn6211 Teorie a výzkum online komunikace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6AF4DB1-E4C7-4732-A4EA-B3454A3ACC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2021: organizace a požadavky kurzu</a:t>
            </a:r>
          </a:p>
        </p:txBody>
      </p:sp>
    </p:spTree>
    <p:extLst>
      <p:ext uri="{BB962C8B-B14F-4D97-AF65-F5344CB8AC3E}">
        <p14:creationId xmlns:p14="http://schemas.microsoft.com/office/powerpoint/2010/main" val="2069938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A7214-90FE-485D-90D0-C627058E7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Prezentace – struktura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D0B9A5-483C-4B4E-82F9-0F4D90907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Definice a představení zadaného tématu</a:t>
            </a:r>
          </a:p>
          <a:p>
            <a:pPr lvl="1"/>
            <a:r>
              <a:rPr lang="pl-PL" dirty="0"/>
              <a:t>O co ve vaší prezentaci jde?</a:t>
            </a:r>
          </a:p>
          <a:p>
            <a:r>
              <a:rPr lang="cs-CZ" b="1" dirty="0"/>
              <a:t>Zasazení tématu do širších souvislostí</a:t>
            </a:r>
          </a:p>
          <a:p>
            <a:pPr lvl="1"/>
            <a:r>
              <a:rPr lang="cs-CZ" dirty="0"/>
              <a:t>Např. proč je důležité, jak se vztahuje k online komunikaci či jiným tématům, proč by vaši spolužáci měli poslouchat?</a:t>
            </a:r>
          </a:p>
          <a:p>
            <a:r>
              <a:rPr lang="cs-CZ" b="1" dirty="0"/>
              <a:t>Představení alespoň jednoho empirického výzkumu, který se zadaným tématem zabývá a zaujal vás</a:t>
            </a:r>
          </a:p>
          <a:p>
            <a:pPr lvl="1"/>
            <a:r>
              <a:rPr lang="cs-CZ" dirty="0"/>
              <a:t>Co konkrétně daný výzkum zjišťoval? K jakým došel výsledkům, jaké z výsledků vyvodil závěry?</a:t>
            </a:r>
          </a:p>
          <a:p>
            <a:r>
              <a:rPr lang="cs-CZ" b="1" dirty="0"/>
              <a:t>Vlastní zhodnocení tématu, zkušenost, závěr</a:t>
            </a:r>
          </a:p>
          <a:p>
            <a:pPr lvl="1"/>
            <a:r>
              <a:rPr lang="cs-CZ" dirty="0"/>
              <a:t>Co s tím?</a:t>
            </a:r>
          </a:p>
          <a:p>
            <a:pPr lvl="1"/>
            <a:r>
              <a:rPr lang="cs-CZ" dirty="0"/>
              <a:t>Jak se téma dotýká „normálních“ lidí? Lze na základě přečtené literatury dát spolužákům (někomu jinému) např. nějakou radu, doporučení?</a:t>
            </a:r>
          </a:p>
          <a:p>
            <a:pPr lvl="1"/>
            <a:r>
              <a:rPr lang="pl-PL" dirty="0"/>
              <a:t>Co jste si vy sami z tématu odnesli?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338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A7214-90FE-485D-90D0-C627058E7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Prezentace – tipy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D0B9A5-483C-4B4E-82F9-0F4D90907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Přednes</a:t>
            </a:r>
          </a:p>
          <a:p>
            <a:pPr lvl="1"/>
            <a:r>
              <a:rPr lang="cs-CZ" dirty="0"/>
              <a:t>Odborná prezentace přednášená odborníky jiným odborníkům.</a:t>
            </a:r>
          </a:p>
          <a:p>
            <a:pPr lvl="1"/>
            <a:r>
              <a:rPr lang="cs-CZ" dirty="0"/>
              <a:t>1 </a:t>
            </a:r>
            <a:r>
              <a:rPr lang="cs-CZ" dirty="0" err="1"/>
              <a:t>slide</a:t>
            </a:r>
            <a:r>
              <a:rPr lang="cs-CZ" dirty="0"/>
              <a:t> = 1-2 minuty.</a:t>
            </a:r>
          </a:p>
          <a:p>
            <a:pPr lvl="1"/>
            <a:r>
              <a:rPr lang="cs-CZ" dirty="0"/>
              <a:t>Předem si vyzkoušejte načasování i přednes.</a:t>
            </a:r>
          </a:p>
          <a:p>
            <a:pPr lvl="1"/>
            <a:r>
              <a:rPr lang="cs-CZ" dirty="0"/>
              <a:t>Je nutné, aby se do prezentování aktivně zapojili všichni členové skupiny.</a:t>
            </a:r>
          </a:p>
          <a:p>
            <a:r>
              <a:rPr lang="cs-CZ" b="1" dirty="0"/>
              <a:t>PowerPoint</a:t>
            </a:r>
          </a:p>
          <a:p>
            <a:pPr lvl="1"/>
            <a:r>
              <a:rPr lang="pl-PL" dirty="0"/>
              <a:t>Ani moc málo textu (prezentace je vodítkem i pro </a:t>
            </a:r>
            <a:r>
              <a:rPr lang="cs-CZ" dirty="0"/>
              <a:t>přednášejícího), ani moc (publikum pak nemá motivaci číst).</a:t>
            </a:r>
          </a:p>
          <a:p>
            <a:pPr lvl="1"/>
            <a:r>
              <a:rPr lang="cs-CZ" dirty="0"/>
              <a:t>Grafy a modely jsou vhodné, když dokáží vyložit myšlenku lépe než několik vět. Ale nekopírujte je bezhlavě z článků, které přečtete.</a:t>
            </a:r>
          </a:p>
        </p:txBody>
      </p:sp>
    </p:spTree>
    <p:extLst>
      <p:ext uri="{BB962C8B-B14F-4D97-AF65-F5344CB8AC3E}">
        <p14:creationId xmlns:p14="http://schemas.microsoft.com/office/powerpoint/2010/main" val="2023821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A7214-90FE-485D-90D0-C627058E7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Prezentace – hodnocení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D0B9A5-483C-4B4E-82F9-0F4D90907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Náplň prezentace</a:t>
            </a:r>
          </a:p>
          <a:p>
            <a:pPr lvl="1"/>
            <a:r>
              <a:rPr lang="cs-CZ" dirty="0"/>
              <a:t>Prezentace má jasnou tematickou linii, neobsahuje vycpávky, je jasně strukturovaná.</a:t>
            </a:r>
          </a:p>
          <a:p>
            <a:pPr lvl="1"/>
            <a:r>
              <a:rPr lang="cs-CZ" dirty="0"/>
              <a:t>Prezentace odpovídá zadanému tématu, nejsou v ní </a:t>
            </a:r>
            <a:r>
              <a:rPr lang="cs-CZ" dirty="0" err="1"/>
              <a:t>off-topic</a:t>
            </a:r>
            <a:r>
              <a:rPr lang="cs-CZ" dirty="0"/>
              <a:t> informace.</a:t>
            </a:r>
          </a:p>
          <a:p>
            <a:pPr lvl="1"/>
            <a:r>
              <a:rPr lang="cs-CZ" dirty="0"/>
              <a:t>Obsahuje ústřední data (základní! definice, tabulky či grafy).</a:t>
            </a:r>
          </a:p>
          <a:p>
            <a:pPr lvl="1"/>
            <a:r>
              <a:rPr lang="cs-CZ" dirty="0"/>
              <a:t>Nechybí klíčové informace.</a:t>
            </a:r>
          </a:p>
          <a:p>
            <a:pPr lvl="1"/>
            <a:r>
              <a:rPr lang="cs-CZ" dirty="0"/>
              <a:t>Jsou vysvětleny použité pojmy.</a:t>
            </a:r>
          </a:p>
          <a:p>
            <a:pPr lvl="1"/>
            <a:r>
              <a:rPr lang="pl-PL" dirty="0"/>
              <a:t>Text odkazuje na zdroje + seznam zdrojů je na posledním slajdu.</a:t>
            </a:r>
          </a:p>
          <a:p>
            <a:pPr lvl="1"/>
            <a:r>
              <a:rPr lang="cs-CZ" dirty="0"/>
              <a:t>Je rozlišeno, které informace vycházejí z materiálů a které jsou přidány/interpretovány autory prezentace.</a:t>
            </a:r>
          </a:p>
          <a:p>
            <a:pPr lvl="1"/>
            <a:r>
              <a:rPr lang="cs-CZ" dirty="0"/>
              <a:t>Text na slajdech je většinou vlastní (nejedná se jen o přeložené nebo vykopírované pasáže).</a:t>
            </a:r>
          </a:p>
          <a:p>
            <a:pPr lvl="1"/>
            <a:r>
              <a:rPr lang="cs-CZ" dirty="0"/>
              <a:t>Text ústí v jasnou syntézu prezentovaných zjištění (závěr).</a:t>
            </a:r>
          </a:p>
          <a:p>
            <a:pPr lvl="1"/>
            <a:r>
              <a:rPr lang="cs-CZ" dirty="0"/>
              <a:t>Na závěr je v krátkosti formulována zásadní myšlenka/myšlenky prezentace.</a:t>
            </a:r>
          </a:p>
        </p:txBody>
      </p:sp>
    </p:spTree>
    <p:extLst>
      <p:ext uri="{BB962C8B-B14F-4D97-AF65-F5344CB8AC3E}">
        <p14:creationId xmlns:p14="http://schemas.microsoft.com/office/powerpoint/2010/main" val="2391789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A7214-90FE-485D-90D0-C627058E7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Prezentace – hodnocení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D0B9A5-483C-4B4E-82F9-0F4D90907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Podoba </a:t>
            </a:r>
            <a:r>
              <a:rPr lang="cs-CZ" b="1" dirty="0" err="1"/>
              <a:t>slidů</a:t>
            </a:r>
            <a:endParaRPr lang="cs-CZ" b="1" dirty="0"/>
          </a:p>
          <a:p>
            <a:pPr lvl="1"/>
            <a:r>
              <a:rPr lang="cs-CZ" dirty="0"/>
              <a:t>Grafika - vhodné pozadí, čitelné texty, grafy, kvalitní obrázky.</a:t>
            </a:r>
          </a:p>
          <a:p>
            <a:pPr lvl="1"/>
            <a:r>
              <a:rPr lang="cs-CZ" dirty="0"/>
              <a:t>Srozumitelné, nepřeplněné.</a:t>
            </a:r>
          </a:p>
          <a:p>
            <a:pPr lvl="1"/>
            <a:r>
              <a:rPr lang="cs-CZ" dirty="0"/>
              <a:t>V textu nejsou chyby.</a:t>
            </a:r>
          </a:p>
          <a:p>
            <a:r>
              <a:rPr lang="cs-CZ" b="1" dirty="0"/>
              <a:t>Projev</a:t>
            </a:r>
          </a:p>
          <a:p>
            <a:pPr lvl="1"/>
            <a:r>
              <a:rPr lang="cs-CZ" dirty="0"/>
              <a:t>Na začátek krátké představení tématu i prezentujícího týmu.</a:t>
            </a:r>
          </a:p>
          <a:p>
            <a:pPr lvl="1"/>
            <a:r>
              <a:rPr lang="cs-CZ" dirty="0"/>
              <a:t>Korektní přednes pro odborné publikum (včetně neverbálního projevu).</a:t>
            </a:r>
          </a:p>
          <a:p>
            <a:pPr lvl="1"/>
            <a:r>
              <a:rPr lang="cs-CZ" dirty="0"/>
              <a:t>Adekvátní tempo prezentace (ani uspěchaná, ani příliš pomalá).</a:t>
            </a:r>
          </a:p>
          <a:p>
            <a:pPr lvl="1"/>
            <a:r>
              <a:rPr lang="cs-CZ" dirty="0"/>
              <a:t>Studenti slajdy doprovázejí, je patrné, že vědí, kde co v prezentaci mají.</a:t>
            </a:r>
          </a:p>
          <a:p>
            <a:pPr lvl="1"/>
            <a:r>
              <a:rPr lang="cs-CZ" dirty="0"/>
              <a:t>Plynulé střídání vystupujících, předávání si slova apod.</a:t>
            </a:r>
          </a:p>
        </p:txBody>
      </p:sp>
    </p:spTree>
    <p:extLst>
      <p:ext uri="{BB962C8B-B14F-4D97-AF65-F5344CB8AC3E}">
        <p14:creationId xmlns:p14="http://schemas.microsoft.com/office/powerpoint/2010/main" val="2882153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6AF4DB1-E4C7-4732-A4EA-B3454A3ACC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49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03B20-DE4F-48D8-8AFE-8920E37AC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Seminární práce – formální požadavky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31B4A5-EE4F-4A29-968C-1015AB48B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/>
              <a:t>Individuální práce.</a:t>
            </a:r>
          </a:p>
          <a:p>
            <a:r>
              <a:rPr lang="cs-CZ" dirty="0"/>
              <a:t>Rozsah 6-8 NS (1 NS = 1800 znaků včetně mezer).</a:t>
            </a:r>
          </a:p>
          <a:p>
            <a:r>
              <a:rPr lang="cs-CZ" dirty="0"/>
              <a:t>Min. 10 odborných zdrojů.</a:t>
            </a:r>
          </a:p>
          <a:p>
            <a:r>
              <a:rPr lang="cs-CZ" dirty="0" err="1"/>
              <a:t>Deadline</a:t>
            </a:r>
            <a:r>
              <a:rPr lang="cs-CZ" dirty="0"/>
              <a:t> pro odevzdání do </a:t>
            </a:r>
            <a:r>
              <a:rPr lang="cs-CZ" dirty="0" err="1"/>
              <a:t>ISu</a:t>
            </a:r>
            <a:r>
              <a:rPr lang="cs-CZ" dirty="0"/>
              <a:t>: </a:t>
            </a:r>
            <a:r>
              <a:rPr lang="cs-CZ" b="1" dirty="0"/>
              <a:t>31.5.2021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Pokud je potřeba předmět ukončit dříve, např. kvůli SZZ, práci je nutno odevzdat </a:t>
            </a:r>
            <a:r>
              <a:rPr lang="cs-CZ" b="1" dirty="0"/>
              <a:t>10.5.2021</a:t>
            </a:r>
            <a:r>
              <a:rPr lang="cs-CZ" dirty="0"/>
              <a:t> a informovat Mgr. </a:t>
            </a:r>
            <a:r>
              <a:rPr lang="cs-CZ" dirty="0" err="1"/>
              <a:t>Bedrošovou</a:t>
            </a:r>
            <a:r>
              <a:rPr lang="cs-CZ" dirty="0"/>
              <a:t> mailem.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583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708FBB-60F6-4228-A7C4-BDBF1E1AC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Seminární práce - téma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8A50CD-377A-4235-9F7B-CE825AB61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Téma si zvolí studenti sami.</a:t>
            </a:r>
          </a:p>
          <a:p>
            <a:r>
              <a:rPr lang="cs-CZ" dirty="0"/>
              <a:t>Téma práce musí souviset s online komunikací a s nějakým vybraným (i okrajovým) tématem z celého kurzu. ALE nesmí pouze kopírovat něco, co v kurzu už zaznělo.</a:t>
            </a:r>
          </a:p>
          <a:p>
            <a:r>
              <a:rPr lang="cs-CZ" dirty="0"/>
              <a:t>V seminární práci se studenti zaměří především na porovnání vlastních zkušeností s odbornou literaturou.</a:t>
            </a:r>
          </a:p>
          <a:p>
            <a:r>
              <a:rPr lang="cs-CZ" dirty="0"/>
              <a:t>Pokud si nebudete jistí vhodností tématu, zkonzultujte jej s Mgr. </a:t>
            </a:r>
            <a:r>
              <a:rPr lang="cs-CZ" dirty="0" err="1"/>
              <a:t>Bedrošovou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144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EE03C-6DA0-4F05-A490-6D73CEA32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Seminární práce - struktura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29F055-71D4-4090-B7D3-CE43B07B6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9275"/>
            <a:ext cx="10515600" cy="4351338"/>
          </a:xfrm>
        </p:spPr>
        <p:txBody>
          <a:bodyPr>
            <a:normAutofit/>
          </a:bodyPr>
          <a:lstStyle/>
          <a:p>
            <a:r>
              <a:rPr lang="cs-CZ" b="1" dirty="0"/>
              <a:t>Úvod</a:t>
            </a:r>
            <a:r>
              <a:rPr lang="cs-CZ" dirty="0"/>
              <a:t> (orientačně 1 odstavec)</a:t>
            </a:r>
          </a:p>
          <a:p>
            <a:pPr lvl="1"/>
            <a:r>
              <a:rPr lang="cs-CZ" dirty="0"/>
              <a:t>Co chcete seminární prací říci?</a:t>
            </a:r>
          </a:p>
          <a:p>
            <a:pPr lvl="1"/>
            <a:r>
              <a:rPr lang="cs-CZ" dirty="0"/>
              <a:t>Nestačí jen „chci popsat“, je potřeba chtít vysvětlit</a:t>
            </a:r>
            <a:r>
              <a:rPr lang="cs-CZ" b="1" dirty="0"/>
              <a:t> </a:t>
            </a:r>
            <a:r>
              <a:rPr lang="cs-CZ" dirty="0"/>
              <a:t>– tj. práce nesmí zůstat jen </a:t>
            </a:r>
            <a:r>
              <a:rPr lang="pl-PL" dirty="0"/>
              <a:t>na deskriptivní úrovni („co“), ale musí se zabývat i otázkami „jak“, „proč“, „s jakými dopady“, „za jakých okolností“,…</a:t>
            </a:r>
          </a:p>
          <a:p>
            <a:r>
              <a:rPr lang="cs-CZ" b="1" dirty="0"/>
              <a:t>Zasazení tématu do širších souvislostí </a:t>
            </a:r>
            <a:r>
              <a:rPr lang="cs-CZ" dirty="0"/>
              <a:t>(orientačně 1 odstavec)</a:t>
            </a:r>
          </a:p>
          <a:p>
            <a:pPr lvl="1"/>
            <a:r>
              <a:rPr lang="cs-CZ" dirty="0"/>
              <a:t>Proč je důležité, proč se jím vůbec zabývat, čím ohrožuje nebo povzbuzuje společenský/individuální vývoj?</a:t>
            </a:r>
          </a:p>
          <a:p>
            <a:pPr lvl="1"/>
            <a:r>
              <a:rPr lang="cs-CZ" dirty="0"/>
              <a:t>Nestačí jen „protože mi to připadá zajímavé“ nebo „protože se o tom moc nemluví“ nebo „je to nové/aktuální“ – je potřeba uvést proč je to zajímavé nebo by se o tom mluvit mělo.</a:t>
            </a:r>
          </a:p>
          <a:p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3156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EE03C-6DA0-4F05-A490-6D73CEA32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Seminární práce - struktura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29F055-71D4-4090-B7D3-CE43B07B6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9275"/>
            <a:ext cx="10515600" cy="4351338"/>
          </a:xfrm>
        </p:spPr>
        <p:txBody>
          <a:bodyPr>
            <a:normAutofit/>
          </a:bodyPr>
          <a:lstStyle/>
          <a:p>
            <a:r>
              <a:rPr lang="cs-CZ" b="1" dirty="0"/>
              <a:t>Jádro práce</a:t>
            </a:r>
            <a:r>
              <a:rPr lang="cs-CZ" dirty="0"/>
              <a:t> (orientačně 5 stran)</a:t>
            </a:r>
          </a:p>
          <a:p>
            <a:pPr lvl="1"/>
            <a:r>
              <a:rPr lang="cs-CZ" dirty="0"/>
              <a:t>Vysvětlení jevu na základě odborné literatury.</a:t>
            </a:r>
          </a:p>
          <a:p>
            <a:pPr lvl="1"/>
            <a:r>
              <a:rPr lang="cs-CZ" dirty="0"/>
              <a:t>Zodpovězení otázky položené v úvodních odstavcích (co, jak, proč, kdy...).</a:t>
            </a:r>
          </a:p>
          <a:p>
            <a:r>
              <a:rPr lang="cs-CZ" b="1" dirty="0"/>
              <a:t>Vlastní zhodnocení tématu, zkušenost, závěr </a:t>
            </a:r>
            <a:r>
              <a:rPr lang="cs-CZ" dirty="0"/>
              <a:t>(orientačně 1 strana)</a:t>
            </a:r>
          </a:p>
          <a:p>
            <a:pPr lvl="1"/>
            <a:r>
              <a:rPr lang="cs-CZ" dirty="0"/>
              <a:t>Váš vlastní </a:t>
            </a:r>
            <a:r>
              <a:rPr lang="cs-CZ" dirty="0" err="1"/>
              <a:t>check</a:t>
            </a:r>
            <a:r>
              <a:rPr lang="cs-CZ" dirty="0"/>
              <a:t> na závěr – řekli jste svoji prací to, co jste říct chtěli?</a:t>
            </a:r>
          </a:p>
          <a:p>
            <a:pPr lvl="1"/>
            <a:r>
              <a:rPr lang="cs-CZ" dirty="0"/>
              <a:t>Chybělo vám v literatuře, kterou jste četli, něco? Jak vy sami na dané téma nahlížíte?</a:t>
            </a:r>
          </a:p>
          <a:p>
            <a:r>
              <a:rPr lang="cs-CZ" b="1" dirty="0"/>
              <a:t>Seznam literatury</a:t>
            </a:r>
          </a:p>
          <a:p>
            <a:pPr lvl="1"/>
            <a:r>
              <a:rPr lang="cs-CZ" dirty="0"/>
              <a:t>Minimálně 10 odborných zdrojů.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41410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D1638-7015-4361-9BBC-21FE21B25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Nedostatečné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745C00-B2ED-4451-8C7B-E81B4261B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Nesplnění formálních požadavků</a:t>
            </a:r>
          </a:p>
          <a:p>
            <a:pPr lvl="1"/>
            <a:r>
              <a:rPr lang="cs-CZ" dirty="0"/>
              <a:t>Na rozsah, počet odborných zdrojů, odevzdání v termínu.</a:t>
            </a:r>
          </a:p>
          <a:p>
            <a:pPr lvl="1"/>
            <a:r>
              <a:rPr lang="cs-CZ" dirty="0"/>
              <a:t>Takovou práci rovnou vrátíme – ztratíte tak jeden pokus.</a:t>
            </a:r>
          </a:p>
          <a:p>
            <a:r>
              <a:rPr lang="cs-CZ" b="1" dirty="0"/>
              <a:t>Neodborná práce</a:t>
            </a:r>
          </a:p>
          <a:p>
            <a:pPr lvl="1"/>
            <a:r>
              <a:rPr lang="cs-CZ" dirty="0"/>
              <a:t>Práce nemá mít formu fejetonu ani jiného volnějšího útvaru, jde o odborný text pro odborné čtenáře. I když práci doplníte o vlastní zkušenosti, musí jít skutečně jen o doplněk a nikoliv jádro celé práce.</a:t>
            </a:r>
          </a:p>
          <a:p>
            <a:pPr lvl="1"/>
            <a:r>
              <a:rPr lang="cs-CZ" dirty="0"/>
              <a:t>Práce vychází spíše z toho, co si sami myslíte, než toho, co je v relevantní literatuře. Časté u témat, kde se v médiích opakují nepodložené stereotypy.</a:t>
            </a:r>
          </a:p>
          <a:p>
            <a:r>
              <a:rPr lang="cs-CZ" b="1" dirty="0"/>
              <a:t>Příliš povrchní práce</a:t>
            </a:r>
          </a:p>
          <a:p>
            <a:pPr lvl="1"/>
            <a:r>
              <a:rPr lang="cs-CZ" dirty="0"/>
              <a:t>Práce je příliš obecná a povrchní, typicky výsledek volby příliš širokého tématu ("role </a:t>
            </a:r>
            <a:r>
              <a:rPr lang="cs-CZ" dirty="0" err="1"/>
              <a:t>Facebooku</a:t>
            </a:r>
            <a:r>
              <a:rPr lang="cs-CZ" dirty="0"/>
              <a:t> v životě dnešních mladých dospívajících").</a:t>
            </a:r>
          </a:p>
        </p:txBody>
      </p:sp>
    </p:spTree>
    <p:extLst>
      <p:ext uri="{BB962C8B-B14F-4D97-AF65-F5344CB8AC3E}">
        <p14:creationId xmlns:p14="http://schemas.microsoft.com/office/powerpoint/2010/main" val="3368372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Podoba kurzu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629E1D-9326-4016-A3B7-8D1B10968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Nejvíce spadá pod specializaci „Mediální výzkum a analytika“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Zaměření: obecný úvod do problematiky + detailní vhled do jednotlivých témat</a:t>
            </a:r>
          </a:p>
          <a:p>
            <a:pPr lvl="1"/>
            <a:endParaRPr lang="cs-CZ" dirty="0"/>
          </a:p>
          <a:p>
            <a:r>
              <a:rPr lang="cs-CZ" dirty="0"/>
              <a:t>Background vyučujících</a:t>
            </a:r>
          </a:p>
          <a:p>
            <a:pPr lvl="1"/>
            <a:r>
              <a:rPr lang="cs-CZ" dirty="0"/>
              <a:t>Psychologie, sociologie, informatika, mediální studia</a:t>
            </a:r>
          </a:p>
          <a:p>
            <a:endParaRPr lang="cs-CZ" dirty="0"/>
          </a:p>
          <a:p>
            <a:r>
              <a:rPr lang="cs-CZ" dirty="0"/>
              <a:t>Odborníci na daná témata + zkušenost s výzkumem</a:t>
            </a:r>
          </a:p>
          <a:p>
            <a:r>
              <a:rPr lang="cs-CZ" dirty="0"/>
              <a:t>Irtis.muni.cz</a:t>
            </a:r>
          </a:p>
        </p:txBody>
      </p:sp>
    </p:spTree>
    <p:extLst>
      <p:ext uri="{BB962C8B-B14F-4D97-AF65-F5344CB8AC3E}">
        <p14:creationId xmlns:p14="http://schemas.microsoft.com/office/powerpoint/2010/main" val="3472174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D1638-7015-4361-9BBC-21FE21B25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Nedostatečné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745C00-B2ED-4451-8C7B-E81B4261B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 práci chybí syntéza zdrojů</a:t>
            </a:r>
          </a:p>
          <a:p>
            <a:pPr lvl="1"/>
            <a:r>
              <a:rPr lang="cs-CZ" dirty="0"/>
              <a:t>Práce předkládá jednotlivé zdroje aniž by docházelo k jejich syntéze (klasický případ, kdy pro každý odstavec je použit pouze jeden zdroj a odstavce spolu "nekomunikují", práce spíše formou výpisků).</a:t>
            </a:r>
          </a:p>
          <a:p>
            <a:r>
              <a:rPr lang="cs-CZ" b="1" dirty="0"/>
              <a:t>Chybí kritická práce se zdroji</a:t>
            </a:r>
          </a:p>
          <a:p>
            <a:pPr lvl="1"/>
            <a:r>
              <a:rPr lang="cs-CZ" dirty="0"/>
              <a:t>Zdroje, které citujete nehodnotíte a nečtete kriticky, neporovnáváte je s jinými zdroji a neposkytujete komplexní pohled na danou problematiku.</a:t>
            </a:r>
          </a:p>
          <a:p>
            <a:r>
              <a:rPr lang="cs-CZ" b="1" dirty="0"/>
              <a:t>Příliš generalizující práce</a:t>
            </a:r>
          </a:p>
          <a:p>
            <a:pPr lvl="1"/>
            <a:r>
              <a:rPr lang="cs-CZ" dirty="0"/>
              <a:t>Práce obsahuje příliš zjednodušující a generalizující vyjádření ("Všichni, kdo používají internet více jak 3 hodiny denně, jsou na něm závislí." "Dětem by se mělo používání tabletu zakázat.").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0883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D1638-7015-4361-9BBC-21FE21B25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Nedostatečné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745C00-B2ED-4451-8C7B-E81B4261B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Chybějící argumenty pro tvrzení</a:t>
            </a:r>
          </a:p>
          <a:p>
            <a:pPr lvl="1"/>
            <a:r>
              <a:rPr lang="cs-CZ" dirty="0"/>
              <a:t>"Myslím si, že tento komunikační model je nevhodný," bez udání důvodů pro takové vyjádření.</a:t>
            </a:r>
          </a:p>
          <a:p>
            <a:r>
              <a:rPr lang="cs-CZ" b="1"/>
              <a:t>Špatná </a:t>
            </a:r>
            <a:r>
              <a:rPr lang="cs-CZ" b="1" dirty="0"/>
              <a:t>práce se zdroji</a:t>
            </a:r>
          </a:p>
          <a:p>
            <a:pPr lvl="1"/>
            <a:r>
              <a:rPr lang="cs-CZ" dirty="0"/>
              <a:t>Zdroje uvedené v závěru práce nejsou citovány v textu.</a:t>
            </a:r>
          </a:p>
          <a:p>
            <a:pPr lvl="1"/>
            <a:r>
              <a:rPr lang="cs-CZ" dirty="0"/>
              <a:t>Špatné citování zdrojů.</a:t>
            </a:r>
          </a:p>
          <a:p>
            <a:pPr lvl="1"/>
            <a:r>
              <a:rPr lang="cs-CZ" dirty="0" err="1"/>
              <a:t>Plagiarismus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2572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Odborné zdroje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6AF4DB1-E4C7-4732-A4EA-B3454A3ACC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1970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1C9D5B-F003-4B8B-B381-4478A861A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Odborné zdroje – prezentace a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DFC76B-E69C-43E6-8A40-A31CAF12B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Odborné zdroje jsou:</a:t>
            </a:r>
          </a:p>
          <a:p>
            <a:pPr lvl="1"/>
            <a:r>
              <a:rPr lang="cs-CZ" dirty="0"/>
              <a:t>Recenzované vědecké články (peer </a:t>
            </a:r>
            <a:r>
              <a:rPr lang="cs-CZ" dirty="0" err="1"/>
              <a:t>reviewed</a:t>
            </a:r>
            <a:r>
              <a:rPr lang="cs-CZ" dirty="0"/>
              <a:t>).</a:t>
            </a:r>
          </a:p>
          <a:p>
            <a:pPr lvl="1"/>
            <a:r>
              <a:rPr lang="cs-CZ" dirty="0"/>
              <a:t>Mohou být empirické, teoretické, přehledové, </a:t>
            </a:r>
            <a:r>
              <a:rPr lang="cs-CZ" dirty="0" err="1"/>
              <a:t>metaanalýzy</a:t>
            </a:r>
            <a:r>
              <a:rPr lang="cs-CZ" dirty="0"/>
              <a:t>, …</a:t>
            </a:r>
          </a:p>
          <a:p>
            <a:pPr lvl="1"/>
            <a:r>
              <a:rPr lang="cs-CZ" dirty="0"/>
              <a:t>Odborné monografie, editované sborníky (1 kapitola = 1 zdroj).</a:t>
            </a:r>
          </a:p>
          <a:p>
            <a:pPr lvl="1"/>
            <a:r>
              <a:rPr lang="pl-PL" dirty="0"/>
              <a:t>Knihy od akademiků pro akademiky.</a:t>
            </a:r>
          </a:p>
          <a:p>
            <a:r>
              <a:rPr lang="cs-CZ" b="1" dirty="0"/>
              <a:t>Databáze vědeckých článků:</a:t>
            </a:r>
          </a:p>
          <a:p>
            <a:pPr lvl="1"/>
            <a:r>
              <a:rPr lang="cs-CZ" dirty="0"/>
              <a:t>Google </a:t>
            </a:r>
            <a:r>
              <a:rPr lang="cs-CZ" dirty="0" err="1"/>
              <a:t>Scholar</a:t>
            </a:r>
            <a:r>
              <a:rPr lang="cs-CZ" dirty="0"/>
              <a:t> (nikoliv „obyčejný“ </a:t>
            </a:r>
            <a:r>
              <a:rPr lang="cs-CZ" dirty="0" err="1"/>
              <a:t>google</a:t>
            </a:r>
            <a:r>
              <a:rPr lang="cs-CZ" dirty="0"/>
              <a:t>): </a:t>
            </a:r>
            <a:r>
              <a:rPr lang="cs-CZ" dirty="0">
                <a:hlinkClick r:id="rId2"/>
              </a:rPr>
              <a:t>http://scholar.google.cz/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Elektronické zdroje MU: </a:t>
            </a:r>
            <a:r>
              <a:rPr lang="cs-CZ" dirty="0">
                <a:hlinkClick r:id="rId3"/>
              </a:rPr>
              <a:t>http://ezdroje.muni.cz/prehled/abecedne.php</a:t>
            </a:r>
            <a:endParaRPr lang="cs-CZ" dirty="0"/>
          </a:p>
          <a:p>
            <a:pPr lvl="1"/>
            <a:r>
              <a:rPr lang="cs-CZ" dirty="0"/>
              <a:t>Specificky doporučujeme EBSCO (</a:t>
            </a:r>
            <a:r>
              <a:rPr lang="cs-CZ" dirty="0" err="1"/>
              <a:t>sociálněvědná</a:t>
            </a:r>
            <a:r>
              <a:rPr lang="cs-CZ" dirty="0"/>
              <a:t> multioborová databáze s fulltexty)</a:t>
            </a:r>
          </a:p>
          <a:p>
            <a:r>
              <a:rPr lang="cs-CZ" b="1" dirty="0"/>
              <a:t>Hledejte zdroje v angličtině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18473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1C9D5B-F003-4B8B-B381-4478A861A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Odborné zdroje – prezentace a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DFC76B-E69C-43E6-8A40-A31CAF12B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Odborné zdroje NEJSOU:</a:t>
            </a:r>
          </a:p>
          <a:p>
            <a:pPr lvl="1"/>
            <a:r>
              <a:rPr lang="pt-BR" dirty="0"/>
              <a:t>Popularizační a/nebo nerecenzované publikace a</a:t>
            </a:r>
            <a:r>
              <a:rPr lang="cs-CZ" dirty="0"/>
              <a:t> weby:</a:t>
            </a:r>
          </a:p>
          <a:p>
            <a:pPr lvl="2"/>
            <a:r>
              <a:rPr lang="cs-CZ" strike="sngStrike" dirty="0"/>
              <a:t>lupa.cz, zive.cz, psychologie.cz, e-bezpeci.cz, saferinternet.cz, online.muni.cz/veda, </a:t>
            </a:r>
            <a:r>
              <a:rPr lang="cs-CZ" strike="sngStrike" dirty="0" err="1"/>
              <a:t>wikipedia</a:t>
            </a:r>
            <a:r>
              <a:rPr lang="cs-CZ" strike="sngStrike" dirty="0"/>
              <a:t>…</a:t>
            </a:r>
          </a:p>
          <a:p>
            <a:pPr lvl="1"/>
            <a:r>
              <a:rPr lang="cs-CZ" dirty="0"/>
              <a:t>Diplomové práce, disertační práce.</a:t>
            </a:r>
          </a:p>
          <a:p>
            <a:pPr lvl="1"/>
            <a:r>
              <a:rPr lang="cs-CZ" dirty="0"/>
              <a:t>Blogy, komentáře, novinové články, rozhovory.</a:t>
            </a:r>
          </a:p>
          <a:p>
            <a:r>
              <a:rPr lang="cs-CZ" dirty="0"/>
              <a:t>Pro případné ilustrační ukázky lze využít i neodborné zdroje, avšak nezapočítávají se mezi požadovaný počet odborných zdrojů.</a:t>
            </a:r>
          </a:p>
        </p:txBody>
      </p:sp>
    </p:spTree>
    <p:extLst>
      <p:ext uri="{BB962C8B-B14F-4D97-AF65-F5344CB8AC3E}">
        <p14:creationId xmlns:p14="http://schemas.microsoft.com/office/powerpoint/2010/main" val="2016051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1C9D5B-F003-4B8B-B381-4478A861A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 příště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DFC76B-E69C-43E6-8A40-A31CAF12B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Zapsat se na téma prezentací do Rozpisu témat v Isu: </a:t>
            </a:r>
            <a:r>
              <a:rPr lang="cs-CZ" dirty="0"/>
              <a:t>do </a:t>
            </a:r>
            <a:r>
              <a:rPr lang="cs-CZ" b="1" dirty="0"/>
              <a:t>16.3.2021 17:00</a:t>
            </a:r>
            <a:r>
              <a:rPr lang="cs-CZ" dirty="0"/>
              <a:t>.</a:t>
            </a:r>
          </a:p>
          <a:p>
            <a:r>
              <a:rPr lang="pl-PL" dirty="0"/>
              <a:t>První prezentace je </a:t>
            </a:r>
            <a:r>
              <a:rPr lang="pl-PL" b="1" dirty="0"/>
              <a:t>23.3.2021 </a:t>
            </a:r>
            <a:r>
              <a:rPr lang="pl-PL" dirty="0"/>
              <a:t>– </a:t>
            </a:r>
            <a:r>
              <a:rPr lang="pt-BR" dirty="0"/>
              <a:t>dohodněte se se svým týmem dostatečně</a:t>
            </a:r>
            <a:r>
              <a:rPr lang="cs-CZ" dirty="0"/>
              <a:t> dopředu.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61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</a:t>
            </a: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8623423"/>
              </p:ext>
            </p:extLst>
          </p:nvPr>
        </p:nvGraphicFramePr>
        <p:xfrm>
          <a:off x="1290181" y="1690686"/>
          <a:ext cx="9569885" cy="4708032"/>
        </p:xfrm>
        <a:graphic>
          <a:graphicData uri="http://schemas.openxmlformats.org/drawingml/2006/table">
            <a:tbl>
              <a:tblPr/>
              <a:tblGrid>
                <a:gridCol w="1039660">
                  <a:extLst>
                    <a:ext uri="{9D8B030D-6E8A-4147-A177-3AD203B41FA5}">
                      <a16:colId xmlns:a16="http://schemas.microsoft.com/office/drawing/2014/main" val="2819828734"/>
                    </a:ext>
                  </a:extLst>
                </a:gridCol>
                <a:gridCol w="8530225">
                  <a:extLst>
                    <a:ext uri="{9D8B030D-6E8A-4147-A177-3AD203B41FA5}">
                      <a16:colId xmlns:a16="http://schemas.microsoft.com/office/drawing/2014/main" val="1084166065"/>
                    </a:ext>
                  </a:extLst>
                </a:gridCol>
              </a:tblGrid>
              <a:tr h="392336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dirty="0">
                          <a:effectLst/>
                        </a:rPr>
                        <a:t>9.3.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 dirty="0">
                          <a:effectLst/>
                        </a:rPr>
                        <a:t>Úvodní hodina – cíle a organizace kurzu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41512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</a:rPr>
                        <a:t>16.3.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</a:rPr>
                        <a:t>Úvod: komunikační teorie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745027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</a:rPr>
                        <a:t>23.3.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</a:rPr>
                        <a:t>Anonymita v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  <a:effectLst/>
                        </a:rPr>
                        <a:t>mediované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</a:rPr>
                        <a:t> komunikaci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53126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</a:rPr>
                        <a:t>30.3.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</a:rPr>
                        <a:t>Agresivní projevy na internetu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4239523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</a:rPr>
                        <a:t>6.4.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</a:rPr>
                        <a:t>Cyberhate a diskriminace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7721738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</a:rPr>
                        <a:t>13.4.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</a:rPr>
                        <a:t>Sebeprezentace na sociálních sítích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0156889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</a:rPr>
                        <a:t>20.4.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</a:rPr>
                        <a:t>Komunikace v rámci online komunit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9098127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</a:rPr>
                        <a:t>27.4.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</a:rPr>
                        <a:t>Interakce dospívajících s neznámými lidmi z internetu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0387815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</a:rPr>
                        <a:t>4.5.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t-BR" sz="2000" dirty="0">
                          <a:solidFill>
                            <a:srgbClr val="000000"/>
                          </a:solidFill>
                          <a:effectLst/>
                        </a:rPr>
                        <a:t>Digitální intimita: dating, sexting a pornografie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3042048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</a:rPr>
                        <a:t>11.5.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</a:rPr>
                        <a:t>Hodnocení online informací a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  <a:effectLst/>
                        </a:rPr>
                        <a:t>perzuaze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</a:rPr>
                        <a:t> online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409182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dirty="0">
                          <a:effectLst/>
                        </a:rPr>
                        <a:t>18.5.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dirty="0" err="1">
                          <a:effectLst/>
                        </a:rPr>
                        <a:t>Zdraví</a:t>
                      </a:r>
                      <a:r>
                        <a:rPr lang="en-US" sz="2000" dirty="0">
                          <a:effectLst/>
                        </a:rPr>
                        <a:t> a internet: eHealth a </a:t>
                      </a:r>
                      <a:r>
                        <a:rPr lang="en-US" sz="2000" dirty="0" err="1">
                          <a:effectLst/>
                        </a:rPr>
                        <a:t>mHealth</a:t>
                      </a:r>
                      <a:endParaRPr lang="en-US" sz="2000" dirty="0">
                        <a:effectLst/>
                      </a:endParaRP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6896585"/>
                  </a:ext>
                </a:extLst>
              </a:tr>
              <a:tr h="392336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2000" dirty="0">
                          <a:effectLst/>
                        </a:rPr>
                        <a:t>25.5.</a:t>
                      </a: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 dirty="0">
                          <a:effectLst/>
                        </a:rPr>
                        <a:t>Shrnutí všech témat, reflexe předmětu, příp.</a:t>
                      </a:r>
                      <a:r>
                        <a:rPr lang="cs-CZ" sz="2000" baseline="0" dirty="0">
                          <a:effectLst/>
                        </a:rPr>
                        <a:t> oprava prezentací</a:t>
                      </a:r>
                      <a:endParaRPr lang="cs-CZ" sz="2000" dirty="0">
                        <a:effectLst/>
                      </a:endParaRPr>
                    </a:p>
                  </a:txBody>
                  <a:tcPr marL="19707" marR="19707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005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009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zápočet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629E1D-9326-4016-A3B7-8D1B10968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Prezentace vybraného tématu</a:t>
            </a:r>
          </a:p>
          <a:p>
            <a:pPr lvl="1"/>
            <a:r>
              <a:rPr lang="cs-CZ" dirty="0"/>
              <a:t>Skupinová práce – na každé přednášce 1 prezentace</a:t>
            </a:r>
          </a:p>
          <a:p>
            <a:r>
              <a:rPr lang="cs-CZ" dirty="0"/>
              <a:t>Seminární práce</a:t>
            </a:r>
          </a:p>
          <a:p>
            <a:pPr lvl="1"/>
            <a:r>
              <a:rPr lang="cs-CZ" dirty="0"/>
              <a:t>Individuální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96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6AF4DB1-E4C7-4732-A4EA-B3454A3ACC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476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03B20-DE4F-48D8-8AFE-8920E37AC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Prezentace – formální požadavky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31B4A5-EE4F-4A29-968C-1015AB48B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/>
              <a:t>Skupinová práce (2-4 studenti).</a:t>
            </a:r>
          </a:p>
          <a:p>
            <a:r>
              <a:rPr lang="cs-CZ" dirty="0"/>
              <a:t>Prezentace v PowerPointu (nebo podobném softwaru).</a:t>
            </a:r>
          </a:p>
          <a:p>
            <a:r>
              <a:rPr lang="cs-CZ" dirty="0"/>
              <a:t>Prezentace bude prezentována online v daném termínu </a:t>
            </a:r>
            <a:r>
              <a:rPr lang="cs-CZ" b="1" dirty="0"/>
              <a:t>na hodině</a:t>
            </a:r>
            <a:r>
              <a:rPr lang="cs-CZ" dirty="0"/>
              <a:t>.</a:t>
            </a:r>
          </a:p>
          <a:p>
            <a:r>
              <a:rPr lang="cs-CZ" b="1" dirty="0"/>
              <a:t>Rozpis témat v IS </a:t>
            </a:r>
            <a:r>
              <a:rPr lang="cs-CZ" dirty="0"/>
              <a:t>– je nutné se k tématu přihlásit do </a:t>
            </a:r>
            <a:r>
              <a:rPr lang="cs-CZ" b="1" dirty="0"/>
              <a:t>16.3.2021 17:00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676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708FBB-60F6-4228-A7C4-BDBF1E1AC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Prezentace – téma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8A50CD-377A-4235-9F7B-CE825AB61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Témata určí vyučující, přehled témat najdete v Rozpisech témat.</a:t>
            </a:r>
          </a:p>
          <a:p>
            <a:r>
              <a:rPr lang="cs-CZ" dirty="0"/>
              <a:t>Je možná i domluva vlastního tématu – ozvěte se vyučující/mu konkrétní přednášky, </a:t>
            </a:r>
          </a:p>
          <a:p>
            <a:pPr lvl="1"/>
            <a:r>
              <a:rPr lang="cs-CZ" dirty="0"/>
              <a:t>Pokud bude téma přijato, učitel jej zanese do IS, kde se k němu přihlásíte.</a:t>
            </a:r>
          </a:p>
        </p:txBody>
      </p:sp>
    </p:spTree>
    <p:extLst>
      <p:ext uri="{BB962C8B-B14F-4D97-AF65-F5344CB8AC3E}">
        <p14:creationId xmlns:p14="http://schemas.microsoft.com/office/powerpoint/2010/main" val="346992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708FBB-60F6-4228-A7C4-BDBF1E1AC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Prezentace – rozpis témat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7B2D50F-4A77-42B5-B59A-232EB5886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Zástupný symbol pro obsah 3">
            <a:extLst>
              <a:ext uri="{FF2B5EF4-FFF2-40B4-BE49-F238E27FC236}">
                <a16:creationId xmlns:a16="http://schemas.microsoft.com/office/drawing/2014/main" id="{D1F4D2AC-3D68-4D93-8483-0D32623289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806820"/>
              </p:ext>
            </p:extLst>
          </p:nvPr>
        </p:nvGraphicFramePr>
        <p:xfrm>
          <a:off x="527050" y="1461168"/>
          <a:ext cx="11303000" cy="503115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106932">
                  <a:extLst>
                    <a:ext uri="{9D8B030D-6E8A-4147-A177-3AD203B41FA5}">
                      <a16:colId xmlns:a16="http://schemas.microsoft.com/office/drawing/2014/main" val="1842446711"/>
                    </a:ext>
                  </a:extLst>
                </a:gridCol>
                <a:gridCol w="5275733">
                  <a:extLst>
                    <a:ext uri="{9D8B030D-6E8A-4147-A177-3AD203B41FA5}">
                      <a16:colId xmlns:a16="http://schemas.microsoft.com/office/drawing/2014/main" val="583426194"/>
                    </a:ext>
                  </a:extLst>
                </a:gridCol>
                <a:gridCol w="4920335">
                  <a:extLst>
                    <a:ext uri="{9D8B030D-6E8A-4147-A177-3AD203B41FA5}">
                      <a16:colId xmlns:a16="http://schemas.microsoft.com/office/drawing/2014/main" val="823777317"/>
                    </a:ext>
                  </a:extLst>
                </a:gridCol>
              </a:tblGrid>
              <a:tr h="229018"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solidFill>
                            <a:schemeClr val="bg1"/>
                          </a:solidFill>
                          <a:effectLst/>
                        </a:rPr>
                        <a:t>Datum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976" marR="3976" marT="0" marB="0" anchor="b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solidFill>
                            <a:schemeClr val="bg1"/>
                          </a:solidFill>
                          <a:effectLst/>
                        </a:rPr>
                        <a:t>Přednáška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976" marR="3976" marT="0" marB="0" anchor="b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solidFill>
                            <a:schemeClr val="bg1"/>
                          </a:solidFill>
                          <a:effectLst/>
                        </a:rPr>
                        <a:t>Téma prezentace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976" marR="3976" marT="0" marB="0" anchor="b"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358552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rtl="0" fontAlgn="b"/>
                      <a:r>
                        <a:rPr lang="cs-CZ" sz="2000" dirty="0">
                          <a:effectLst/>
                        </a:rPr>
                        <a:t>23.3.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 dirty="0">
                          <a:effectLst/>
                        </a:rPr>
                        <a:t>Anonymita v </a:t>
                      </a:r>
                      <a:r>
                        <a:rPr lang="cs-CZ" sz="2000" dirty="0" err="1">
                          <a:effectLst/>
                        </a:rPr>
                        <a:t>mediované</a:t>
                      </a:r>
                      <a:r>
                        <a:rPr lang="cs-CZ" sz="2000" dirty="0">
                          <a:effectLst/>
                        </a:rPr>
                        <a:t> komunikaci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Vizuální anonymita a self-disclosure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extLst>
                  <a:ext uri="{0D108BD9-81ED-4DB2-BD59-A6C34878D82A}">
                    <a16:rowId xmlns:a16="http://schemas.microsoft.com/office/drawing/2014/main" val="2770494508"/>
                  </a:ext>
                </a:extLst>
              </a:tr>
              <a:tr h="610714"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30.3.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 dirty="0">
                          <a:effectLst/>
                        </a:rPr>
                        <a:t>Agresivní projevy na internetu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 dirty="0" err="1">
                          <a:effectLst/>
                        </a:rPr>
                        <a:t>Cyberstalking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extLst>
                  <a:ext uri="{0D108BD9-81ED-4DB2-BD59-A6C34878D82A}">
                    <a16:rowId xmlns:a16="http://schemas.microsoft.com/office/drawing/2014/main" val="2727926493"/>
                  </a:ext>
                </a:extLst>
              </a:tr>
              <a:tr h="458036"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6.4.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 dirty="0" err="1">
                          <a:effectLst/>
                        </a:rPr>
                        <a:t>Cyberhate</a:t>
                      </a:r>
                      <a:r>
                        <a:rPr lang="cs-CZ" sz="2000" dirty="0">
                          <a:effectLst/>
                        </a:rPr>
                        <a:t> a diskriminace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t-BR" sz="2000">
                          <a:effectLst/>
                        </a:rPr>
                        <a:t>Vybraný případ projevů nenávisti na internetu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extLst>
                  <a:ext uri="{0D108BD9-81ED-4DB2-BD59-A6C34878D82A}">
                    <a16:rowId xmlns:a16="http://schemas.microsoft.com/office/drawing/2014/main" val="3243630492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13.4.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 dirty="0"/>
                        <a:t>Sebeprezentace na sociálních sítích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 dirty="0"/>
                        <a:t>Sebeprezentace prostřednictvím </a:t>
                      </a:r>
                      <a:r>
                        <a:rPr lang="cs-CZ" sz="2000" dirty="0" err="1"/>
                        <a:t>avatarů</a:t>
                      </a:r>
                      <a:r>
                        <a:rPr lang="cs-CZ" sz="2000" dirty="0"/>
                        <a:t> a její efekt na chování ve hrách/online světech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extLst>
                  <a:ext uri="{0D108BD9-81ED-4DB2-BD59-A6C34878D82A}">
                    <a16:rowId xmlns:a16="http://schemas.microsoft.com/office/drawing/2014/main" val="38843760"/>
                  </a:ext>
                </a:extLst>
              </a:tr>
              <a:tr h="381696"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20.4.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l-PL" sz="2000">
                          <a:effectLst/>
                        </a:rPr>
                        <a:t>Komunikace v rámci online komunit</a:t>
                      </a:r>
                      <a:endParaRPr lang="pl-PL" sz="2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effectLst/>
                        </a:rPr>
                        <a:t>Výhody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participace</a:t>
                      </a:r>
                      <a:r>
                        <a:rPr lang="en-US" sz="2000" dirty="0">
                          <a:effectLst/>
                        </a:rPr>
                        <a:t> v </a:t>
                      </a:r>
                      <a:r>
                        <a:rPr lang="en-US" sz="2000" dirty="0" err="1">
                          <a:effectLst/>
                        </a:rPr>
                        <a:t>tzv</a:t>
                      </a:r>
                      <a:r>
                        <a:rPr lang="en-US" sz="2000" dirty="0">
                          <a:effectLst/>
                        </a:rPr>
                        <a:t>. online (virtual) communities of practice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extLst>
                  <a:ext uri="{0D108BD9-81ED-4DB2-BD59-A6C34878D82A}">
                    <a16:rowId xmlns:a16="http://schemas.microsoft.com/office/drawing/2014/main" val="3304194233"/>
                  </a:ext>
                </a:extLst>
              </a:tr>
              <a:tr h="381696"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27.4.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Interakce dospívajících s neznámými lidmi z internetu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 dirty="0"/>
                        <a:t>Sociální vztahy na internetu - rozdíly v kvalitě online a </a:t>
                      </a:r>
                      <a:r>
                        <a:rPr lang="cs-CZ" sz="2000" dirty="0" err="1"/>
                        <a:t>offline</a:t>
                      </a:r>
                      <a:r>
                        <a:rPr lang="cs-CZ" sz="2000" dirty="0"/>
                        <a:t> přátelství</a:t>
                      </a:r>
                      <a:endParaRPr lang="cs-CZ" sz="2000" dirty="0">
                        <a:effectLst/>
                      </a:endParaRPr>
                    </a:p>
                  </a:txBody>
                  <a:tcPr marL="3976" marR="3976" marT="0" marB="0" anchor="b"/>
                </a:tc>
                <a:extLst>
                  <a:ext uri="{0D108BD9-81ED-4DB2-BD59-A6C34878D82A}">
                    <a16:rowId xmlns:a16="http://schemas.microsoft.com/office/drawing/2014/main" val="1583704807"/>
                  </a:ext>
                </a:extLst>
              </a:tr>
              <a:tr h="381696"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4.5.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t-BR" sz="2000">
                          <a:effectLst/>
                        </a:rPr>
                        <a:t>Digitální intimita: dating, sexting a pornografie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 dirty="0">
                          <a:effectLst/>
                        </a:rPr>
                        <a:t>Online pornografie: výhody a nevýhody její konzumace</a:t>
                      </a:r>
                    </a:p>
                  </a:txBody>
                  <a:tcPr marL="3976" marR="3976" marT="0" marB="0" anchor="b"/>
                </a:tc>
                <a:extLst>
                  <a:ext uri="{0D108BD9-81ED-4DB2-BD59-A6C34878D82A}">
                    <a16:rowId xmlns:a16="http://schemas.microsoft.com/office/drawing/2014/main" val="30748676"/>
                  </a:ext>
                </a:extLst>
              </a:tr>
              <a:tr h="381696"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11.5.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Hodnocení online informací a perzuaze online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 dirty="0">
                          <a:effectLst/>
                        </a:rPr>
                        <a:t>Prevence zaměřené na rozpoznávání </a:t>
                      </a:r>
                      <a:r>
                        <a:rPr lang="cs-CZ" sz="2000" dirty="0" err="1">
                          <a:effectLst/>
                        </a:rPr>
                        <a:t>fake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news</a:t>
                      </a:r>
                      <a:br>
                        <a:rPr lang="cs-CZ" sz="2000" dirty="0">
                          <a:effectLst/>
                        </a:rPr>
                      </a:br>
                      <a:endParaRPr lang="cs-CZ" sz="2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976" marR="3976" marT="0" marB="0" anchor="b"/>
                </a:tc>
                <a:extLst>
                  <a:ext uri="{0D108BD9-81ED-4DB2-BD59-A6C34878D82A}">
                    <a16:rowId xmlns:a16="http://schemas.microsoft.com/office/drawing/2014/main" val="3572046872"/>
                  </a:ext>
                </a:extLst>
              </a:tr>
              <a:tr h="203757"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18.5.</a:t>
                      </a:r>
                      <a:endParaRPr lang="cs-CZ" sz="2000" dirty="0">
                        <a:effectLst/>
                      </a:endParaRPr>
                    </a:p>
                  </a:txBody>
                  <a:tcPr marL="3976" marR="3976" marT="0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dirty="0" err="1">
                          <a:effectLst/>
                        </a:rPr>
                        <a:t>Zdraví</a:t>
                      </a:r>
                      <a:r>
                        <a:rPr lang="en-US" sz="2000" dirty="0">
                          <a:effectLst/>
                        </a:rPr>
                        <a:t> a internet: eHealth a mHealth</a:t>
                      </a:r>
                    </a:p>
                  </a:txBody>
                  <a:tcPr marL="3976" marR="3976" marT="0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 dirty="0">
                          <a:effectLst/>
                        </a:rPr>
                        <a:t>Faktory důvěry v </a:t>
                      </a:r>
                      <a:r>
                        <a:rPr lang="cs-CZ" sz="2000" dirty="0" err="1">
                          <a:effectLst/>
                        </a:rPr>
                        <a:t>mHealth</a:t>
                      </a:r>
                      <a:r>
                        <a:rPr lang="cs-CZ" sz="2000" dirty="0">
                          <a:effectLst/>
                        </a:rPr>
                        <a:t> aplikace</a:t>
                      </a:r>
                    </a:p>
                  </a:txBody>
                  <a:tcPr marL="3976" marR="3976" marT="0" marB="0" anchor="b"/>
                </a:tc>
                <a:extLst>
                  <a:ext uri="{0D108BD9-81ED-4DB2-BD59-A6C34878D82A}">
                    <a16:rowId xmlns:a16="http://schemas.microsoft.com/office/drawing/2014/main" val="3990812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60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EE03C-6DA0-4F05-A490-6D73CEA32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Prezentace – požadavky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29F055-71D4-4090-B7D3-CE43B07B6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927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Skupinová práce</a:t>
            </a:r>
          </a:p>
          <a:p>
            <a:pPr lvl="1"/>
            <a:r>
              <a:rPr lang="cs-CZ" dirty="0"/>
              <a:t>2-4 studenti ve skupině.</a:t>
            </a:r>
          </a:p>
          <a:p>
            <a:r>
              <a:rPr lang="cs-CZ" b="1" dirty="0"/>
              <a:t>20 minut + diskuze s ostatními studenty</a:t>
            </a:r>
          </a:p>
          <a:p>
            <a:pPr lvl="1"/>
            <a:r>
              <a:rPr lang="cs-CZ" dirty="0"/>
              <a:t>Je nutné, aby se do prezentování aktivně zapojili všichni členové skupiny.</a:t>
            </a:r>
          </a:p>
          <a:p>
            <a:pPr lvl="1"/>
            <a:r>
              <a:rPr lang="cs-CZ" dirty="0"/>
              <a:t>Připravte si otázky pro vaše publikum.</a:t>
            </a:r>
          </a:p>
          <a:p>
            <a:pPr lvl="1"/>
            <a:r>
              <a:rPr lang="cs-CZ" dirty="0"/>
              <a:t>Prezentace by měla podat základní přehled o daném tématu (definovat, vysvětlit, ukázat směry aktuálního výzkumu/vývoje a základní výsledky).</a:t>
            </a:r>
          </a:p>
          <a:p>
            <a:pPr lvl="1"/>
            <a:r>
              <a:rPr lang="cs-CZ" dirty="0"/>
              <a:t>Snažte se být interaktivní, zaujměte.</a:t>
            </a:r>
          </a:p>
          <a:p>
            <a:pPr lvl="1"/>
            <a:r>
              <a:rPr lang="cs-CZ" dirty="0"/>
              <a:t>Přidejte příklady, ukázky (pokud je to vhodné).</a:t>
            </a:r>
          </a:p>
          <a:p>
            <a:r>
              <a:rPr lang="cs-CZ" b="1" dirty="0"/>
              <a:t>Vypracováno na základě minimálně 5 odborných zdrojů</a:t>
            </a:r>
          </a:p>
          <a:p>
            <a:r>
              <a:rPr lang="pl-PL" b="1" dirty="0"/>
              <a:t>Odborná prezentace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7300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1738</Words>
  <Application>Microsoft Office PowerPoint</Application>
  <PresentationFormat>Širokoúhlá obrazovka</PresentationFormat>
  <Paragraphs>215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Motiv Office</vt:lpstr>
      <vt:lpstr>ZURn6211 Teorie a výzkum online komunikace </vt:lpstr>
      <vt:lpstr>Podoba kurzu</vt:lpstr>
      <vt:lpstr>Harmonogram</vt:lpstr>
      <vt:lpstr>Požadavky na zápočet</vt:lpstr>
      <vt:lpstr>Prezentace</vt:lpstr>
      <vt:lpstr>Prezentace – formální požadavky</vt:lpstr>
      <vt:lpstr>Prezentace – téma</vt:lpstr>
      <vt:lpstr>Prezentace – rozpis témat</vt:lpstr>
      <vt:lpstr>Prezentace – požadavky</vt:lpstr>
      <vt:lpstr>Prezentace – struktura </vt:lpstr>
      <vt:lpstr>Prezentace – tipy </vt:lpstr>
      <vt:lpstr>Prezentace – hodnocení </vt:lpstr>
      <vt:lpstr>Prezentace – hodnocení </vt:lpstr>
      <vt:lpstr>Seminární práce</vt:lpstr>
      <vt:lpstr>Seminární práce – formální požadavky</vt:lpstr>
      <vt:lpstr>Seminární práce - téma</vt:lpstr>
      <vt:lpstr>Seminární práce - struktura</vt:lpstr>
      <vt:lpstr>Seminární práce - struktura</vt:lpstr>
      <vt:lpstr>Nedostatečné seminární práce</vt:lpstr>
      <vt:lpstr>Nedostatečné seminární práce</vt:lpstr>
      <vt:lpstr>Nedostatečné seminární práce</vt:lpstr>
      <vt:lpstr>Odborné zdroje</vt:lpstr>
      <vt:lpstr>Odborné zdroje – prezentace a seminární práce</vt:lpstr>
      <vt:lpstr>Odborné zdroje – prezentace a seminární práce</vt:lpstr>
      <vt:lpstr>Do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Marie Bedrošová</dc:creator>
  <cp:lastModifiedBy>Marie Bedrošová</cp:lastModifiedBy>
  <cp:revision>92</cp:revision>
  <dcterms:created xsi:type="dcterms:W3CDTF">2021-02-25T11:57:10Z</dcterms:created>
  <dcterms:modified xsi:type="dcterms:W3CDTF">2021-03-08T11:31:31Z</dcterms:modified>
</cp:coreProperties>
</file>