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78" r:id="rId3"/>
    <p:sldId id="281" r:id="rId4"/>
    <p:sldId id="282" r:id="rId5"/>
    <p:sldId id="318" r:id="rId6"/>
    <p:sldId id="283" r:id="rId7"/>
    <p:sldId id="292" r:id="rId8"/>
    <p:sldId id="297" r:id="rId9"/>
    <p:sldId id="298" r:id="rId10"/>
    <p:sldId id="299" r:id="rId11"/>
    <p:sldId id="300" r:id="rId12"/>
    <p:sldId id="301" r:id="rId13"/>
    <p:sldId id="303" r:id="rId14"/>
    <p:sldId id="309" r:id="rId15"/>
    <p:sldId id="314" r:id="rId16"/>
    <p:sldId id="310" r:id="rId17"/>
    <p:sldId id="311" r:id="rId18"/>
    <p:sldId id="315" r:id="rId19"/>
    <p:sldId id="267" r:id="rId20"/>
    <p:sldId id="259" r:id="rId21"/>
    <p:sldId id="260" r:id="rId22"/>
    <p:sldId id="262" r:id="rId23"/>
    <p:sldId id="261" r:id="rId24"/>
    <p:sldId id="263" r:id="rId25"/>
    <p:sldId id="264" r:id="rId26"/>
    <p:sldId id="306" r:id="rId27"/>
    <p:sldId id="307" r:id="rId28"/>
    <p:sldId id="284" r:id="rId29"/>
    <p:sldId id="304" r:id="rId30"/>
    <p:sldId id="285" r:id="rId31"/>
    <p:sldId id="291" r:id="rId32"/>
    <p:sldId id="286" r:id="rId33"/>
    <p:sldId id="287" r:id="rId34"/>
    <p:sldId id="288" r:id="rId35"/>
    <p:sldId id="293" r:id="rId36"/>
    <p:sldId id="305" r:id="rId37"/>
    <p:sldId id="316" r:id="rId38"/>
    <p:sldId id="317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5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5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5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1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5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7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8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9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3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Komunikační 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Teoretický úvod do problematiky</a:t>
            </a:r>
          </a:p>
        </p:txBody>
      </p:sp>
    </p:spTree>
    <p:extLst>
      <p:ext uri="{BB962C8B-B14F-4D97-AF65-F5344CB8AC3E}">
        <p14:creationId xmlns:p14="http://schemas.microsoft.com/office/powerpoint/2010/main" val="489106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</a:t>
            </a:r>
            <a:r>
              <a:rPr lang="cs-CZ" dirty="0" err="1" smtClean="0"/>
              <a:t>affordances</a:t>
            </a:r>
            <a:r>
              <a:rPr lang="cs-CZ" dirty="0" smtClean="0"/>
              <a:t> – „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activities</a:t>
            </a:r>
            <a:r>
              <a:rPr lang="cs-CZ" i="1" dirty="0" smtClean="0"/>
              <a:t> are </a:t>
            </a:r>
            <a:r>
              <a:rPr lang="cs-CZ" i="1" dirty="0" err="1" smtClean="0"/>
              <a:t>embedded</a:t>
            </a:r>
            <a:r>
              <a:rPr lang="cs-CZ" i="1" dirty="0" smtClean="0"/>
              <a:t> in and </a:t>
            </a:r>
            <a:r>
              <a:rPr lang="cs-CZ" i="1" dirty="0" err="1" smtClean="0"/>
              <a:t>shaped</a:t>
            </a:r>
            <a:r>
              <a:rPr lang="cs-CZ" i="1" dirty="0" smtClean="0"/>
              <a:t> by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material</a:t>
            </a:r>
            <a:r>
              <a:rPr lang="cs-CZ" i="1" dirty="0" smtClean="0"/>
              <a:t> </a:t>
            </a:r>
            <a:r>
              <a:rPr lang="cs-CZ" i="1" dirty="0" err="1" smtClean="0"/>
              <a:t>environment</a:t>
            </a:r>
            <a:r>
              <a:rPr lang="cs-CZ" dirty="0" smtClean="0"/>
              <a:t>“ (</a:t>
            </a:r>
            <a:r>
              <a:rPr lang="cs-CZ" dirty="0" err="1" smtClean="0"/>
              <a:t>Gaver</a:t>
            </a:r>
            <a:r>
              <a:rPr lang="cs-CZ" dirty="0" smtClean="0"/>
              <a:t>, 1996)</a:t>
            </a:r>
          </a:p>
          <a:p>
            <a:r>
              <a:rPr lang="cs-CZ" dirty="0" err="1" smtClean="0"/>
              <a:t>Wellman</a:t>
            </a:r>
            <a:r>
              <a:rPr lang="cs-CZ" dirty="0" smtClean="0"/>
              <a:t> (2001): „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possibilities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technological</a:t>
            </a:r>
            <a:r>
              <a:rPr lang="cs-CZ" i="1" dirty="0" smtClean="0"/>
              <a:t> </a:t>
            </a:r>
            <a:r>
              <a:rPr lang="cs-CZ" i="1" dirty="0" err="1" smtClean="0"/>
              <a:t>changes</a:t>
            </a:r>
            <a:r>
              <a:rPr lang="cs-CZ" i="1" dirty="0" smtClean="0"/>
              <a:t> </a:t>
            </a:r>
            <a:r>
              <a:rPr lang="cs-CZ" i="1" dirty="0" err="1" smtClean="0"/>
              <a:t>afford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social</a:t>
            </a:r>
            <a:r>
              <a:rPr lang="cs-CZ" i="1" dirty="0" smtClean="0"/>
              <a:t> relations and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structure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92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Hutchby</a:t>
            </a:r>
            <a:r>
              <a:rPr lang="cs-CZ" dirty="0" smtClean="0"/>
              <a:t> (2001) – </a:t>
            </a:r>
            <a:r>
              <a:rPr lang="cs-CZ" dirty="0" err="1" smtClean="0"/>
              <a:t>communicative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r>
              <a:rPr lang="cs-CZ" dirty="0" smtClean="0"/>
              <a:t> – funkční i relační</a:t>
            </a:r>
          </a:p>
          <a:p>
            <a:r>
              <a:rPr lang="cs-CZ" dirty="0" smtClean="0"/>
              <a:t>„</a:t>
            </a:r>
            <a:r>
              <a:rPr lang="cs-CZ" i="1" dirty="0" err="1" smtClean="0"/>
              <a:t>functional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sense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they</a:t>
            </a:r>
            <a:r>
              <a:rPr lang="cs-CZ" i="1" dirty="0" smtClean="0"/>
              <a:t> are </a:t>
            </a:r>
            <a:r>
              <a:rPr lang="cs-CZ" i="1" dirty="0" err="1" smtClean="0"/>
              <a:t>enabling</a:t>
            </a:r>
            <a:r>
              <a:rPr lang="cs-CZ" i="1" dirty="0" smtClean="0"/>
              <a:t>, as </a:t>
            </a:r>
            <a:r>
              <a:rPr lang="cs-CZ" i="1" dirty="0" err="1" smtClean="0"/>
              <a:t>well</a:t>
            </a:r>
            <a:r>
              <a:rPr lang="cs-CZ" i="1" dirty="0" smtClean="0"/>
              <a:t> as </a:t>
            </a:r>
            <a:r>
              <a:rPr lang="cs-CZ" i="1" dirty="0" err="1" smtClean="0"/>
              <a:t>constraining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„</a:t>
            </a:r>
            <a:r>
              <a:rPr lang="cs-CZ" i="1" dirty="0" err="1" smtClean="0"/>
              <a:t>Relational</a:t>
            </a:r>
            <a:r>
              <a:rPr lang="cs-CZ" i="1" dirty="0" smtClean="0"/>
              <a:t> as </a:t>
            </a:r>
            <a:r>
              <a:rPr lang="cs-CZ" i="1" dirty="0" err="1" smtClean="0"/>
              <a:t>they</a:t>
            </a:r>
            <a:r>
              <a:rPr lang="cs-CZ" i="1" dirty="0" smtClean="0"/>
              <a:t> are </a:t>
            </a:r>
            <a:r>
              <a:rPr lang="cs-CZ" i="1" dirty="0" err="1" smtClean="0"/>
              <a:t>drawing</a:t>
            </a:r>
            <a:r>
              <a:rPr lang="cs-CZ" i="1" dirty="0" smtClean="0"/>
              <a:t> </a:t>
            </a:r>
            <a:r>
              <a:rPr lang="cs-CZ" i="1" dirty="0" err="1" smtClean="0"/>
              <a:t>attention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way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affordances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object</a:t>
            </a:r>
            <a:r>
              <a:rPr lang="cs-CZ" i="1" dirty="0" smtClean="0"/>
              <a:t> </a:t>
            </a:r>
            <a:r>
              <a:rPr lang="cs-CZ" i="1" dirty="0" err="1" smtClean="0"/>
              <a:t>may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different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one</a:t>
            </a:r>
            <a:r>
              <a:rPr lang="cs-CZ" i="1" dirty="0" smtClean="0"/>
              <a:t> species </a:t>
            </a:r>
            <a:r>
              <a:rPr lang="cs-CZ" i="1" dirty="0" err="1" smtClean="0"/>
              <a:t>than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another</a:t>
            </a:r>
            <a:r>
              <a:rPr lang="cs-CZ" i="1" dirty="0" smtClean="0"/>
              <a:t>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2059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Affordances</a:t>
            </a:r>
            <a:r>
              <a:rPr lang="cs-CZ" dirty="0" smtClean="0"/>
              <a:t> – někdy jen jako charakteristiky technologií</a:t>
            </a:r>
          </a:p>
          <a:p>
            <a:r>
              <a:rPr lang="cs-CZ" dirty="0" smtClean="0"/>
              <a:t>Ale dopad na sociální struktury, interakce</a:t>
            </a:r>
          </a:p>
          <a:p>
            <a:r>
              <a:rPr lang="cs-CZ" dirty="0" err="1" smtClean="0"/>
              <a:t>Low</a:t>
            </a:r>
            <a:r>
              <a:rPr lang="cs-CZ" dirty="0" smtClean="0"/>
              <a:t> and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endParaRPr lang="cs-CZ" dirty="0" smtClean="0"/>
          </a:p>
          <a:p>
            <a:r>
              <a:rPr lang="cs-CZ" dirty="0" smtClean="0"/>
              <a:t>Příklad: online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networking</a:t>
            </a:r>
            <a:r>
              <a:rPr lang="cs-CZ" dirty="0" smtClean="0"/>
              <a:t> </a:t>
            </a:r>
            <a:r>
              <a:rPr lang="cs-CZ" dirty="0" err="1" smtClean="0"/>
              <a:t>sites</a:t>
            </a:r>
            <a:r>
              <a:rPr lang="cs-CZ" dirty="0" smtClean="0"/>
              <a:t> (SNS): jaké mají </a:t>
            </a:r>
            <a:r>
              <a:rPr lang="cs-CZ" dirty="0" err="1" smtClean="0"/>
              <a:t>affordances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0445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Affordances</a:t>
            </a:r>
            <a:r>
              <a:rPr lang="cs-CZ" dirty="0" smtClean="0"/>
              <a:t> – někdy jen jako charakteristiky technologií</a:t>
            </a:r>
          </a:p>
          <a:p>
            <a:r>
              <a:rPr lang="cs-CZ" dirty="0" smtClean="0"/>
              <a:t>Ale dopad na sociální struktury, interakce</a:t>
            </a:r>
          </a:p>
          <a:p>
            <a:r>
              <a:rPr lang="cs-CZ" dirty="0" err="1" smtClean="0"/>
              <a:t>Low</a:t>
            </a:r>
            <a:r>
              <a:rPr lang="cs-CZ" dirty="0" smtClean="0"/>
              <a:t> and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endParaRPr lang="cs-CZ" dirty="0" smtClean="0"/>
          </a:p>
          <a:p>
            <a:r>
              <a:rPr lang="cs-CZ" dirty="0" smtClean="0"/>
              <a:t>Příklad: SNS </a:t>
            </a:r>
          </a:p>
          <a:p>
            <a:r>
              <a:rPr lang="cs-CZ" b="1" dirty="0" err="1" smtClean="0"/>
              <a:t>boyd</a:t>
            </a:r>
            <a:r>
              <a:rPr lang="cs-CZ" b="1" dirty="0" smtClean="0"/>
              <a:t> – SNS as </a:t>
            </a:r>
            <a:r>
              <a:rPr lang="cs-CZ" b="1" dirty="0" err="1" smtClean="0"/>
              <a:t>networked</a:t>
            </a:r>
            <a:r>
              <a:rPr lang="cs-CZ" b="1" dirty="0" smtClean="0"/>
              <a:t> public – persistence, </a:t>
            </a:r>
            <a:r>
              <a:rPr lang="cs-CZ" b="1" dirty="0" err="1" smtClean="0"/>
              <a:t>replicability</a:t>
            </a:r>
            <a:r>
              <a:rPr lang="cs-CZ" b="1" dirty="0" smtClean="0"/>
              <a:t>, </a:t>
            </a:r>
            <a:r>
              <a:rPr lang="cs-CZ" b="1" dirty="0" err="1" smtClean="0"/>
              <a:t>scalability</a:t>
            </a:r>
            <a:r>
              <a:rPr lang="cs-CZ" b="1" dirty="0" smtClean="0"/>
              <a:t>, </a:t>
            </a:r>
            <a:r>
              <a:rPr lang="cs-CZ" b="1" dirty="0" err="1" smtClean="0"/>
              <a:t>searchability</a:t>
            </a:r>
            <a:endParaRPr lang="cs-CZ" b="1" dirty="0" smtClean="0"/>
          </a:p>
          <a:p>
            <a:r>
              <a:rPr lang="cs-CZ" b="1" dirty="0" err="1" smtClean="0"/>
              <a:t>Ellison</a:t>
            </a:r>
            <a:r>
              <a:rPr lang="cs-CZ" b="1" dirty="0" smtClean="0"/>
              <a:t>, </a:t>
            </a:r>
            <a:r>
              <a:rPr lang="cs-CZ" b="1" dirty="0" err="1" smtClean="0"/>
              <a:t>Vitak</a:t>
            </a:r>
            <a:r>
              <a:rPr lang="cs-CZ" b="1" dirty="0" smtClean="0"/>
              <a:t>: Sociální kapitál</a:t>
            </a:r>
          </a:p>
          <a:p>
            <a:endParaRPr lang="cs-CZ" dirty="0"/>
          </a:p>
          <a:p>
            <a:r>
              <a:rPr lang="cs-CZ" dirty="0" smtClean="0"/>
              <a:t>Neff a Nagy – </a:t>
            </a:r>
            <a:r>
              <a:rPr lang="cs-CZ" dirty="0" err="1" smtClean="0"/>
              <a:t>imagined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r>
              <a:rPr lang="cs-CZ" dirty="0" smtClean="0"/>
              <a:t> – </a:t>
            </a:r>
            <a:r>
              <a:rPr lang="cs-CZ" dirty="0" err="1" smtClean="0"/>
              <a:t>perceptions</a:t>
            </a:r>
            <a:r>
              <a:rPr lang="cs-CZ" dirty="0" smtClean="0"/>
              <a:t>, </a:t>
            </a:r>
            <a:r>
              <a:rPr lang="cs-CZ" dirty="0" err="1" smtClean="0"/>
              <a:t>beliefs</a:t>
            </a:r>
            <a:r>
              <a:rPr lang="cs-CZ" dirty="0" smtClean="0"/>
              <a:t>, </a:t>
            </a:r>
            <a:r>
              <a:rPr lang="cs-CZ" dirty="0" err="1" smtClean="0"/>
              <a:t>expectations</a:t>
            </a:r>
            <a:r>
              <a:rPr lang="cs-CZ" dirty="0" smtClean="0"/>
              <a:t>, </a:t>
            </a:r>
            <a:r>
              <a:rPr lang="cs-CZ" dirty="0" err="1" smtClean="0"/>
              <a:t>satisfactions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24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Komunikace na internetu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484314"/>
            <a:ext cx="9550400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 rozšiřováním PC a internetu debata o dopadech CMC a vztahů utvářených na internetu: 2 zákl. přístupy </a:t>
            </a:r>
            <a:r>
              <a:rPr lang="cs-CZ" altLang="cs-CZ" sz="1400" dirty="0"/>
              <a:t>(viz </a:t>
            </a:r>
            <a:r>
              <a:rPr lang="cs-CZ" altLang="cs-CZ" sz="1400" dirty="0" err="1"/>
              <a:t>Parks</a:t>
            </a:r>
            <a:r>
              <a:rPr lang="cs-CZ" altLang="cs-CZ" sz="1400" dirty="0"/>
              <a:t>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Floyd</a:t>
            </a:r>
            <a:r>
              <a:rPr lang="cs-CZ" altLang="cs-CZ" sz="1400" dirty="0"/>
              <a:t>, 1996)</a:t>
            </a:r>
          </a:p>
          <a:p>
            <a:pPr>
              <a:lnSpc>
                <a:spcPct val="80000"/>
              </a:lnSpc>
            </a:pPr>
            <a:endParaRPr lang="en-US" altLang="cs-CZ" sz="1400" dirty="0"/>
          </a:p>
          <a:p>
            <a:pPr lvl="1">
              <a:lnSpc>
                <a:spcPct val="80000"/>
              </a:lnSpc>
            </a:pPr>
            <a:r>
              <a:rPr lang="cs-CZ" altLang="cs-CZ" i="1" dirty="0" err="1">
                <a:solidFill>
                  <a:schemeClr val="accent1"/>
                </a:solidFill>
              </a:rPr>
              <a:t>Lost</a:t>
            </a:r>
            <a:r>
              <a:rPr lang="cs-CZ" altLang="cs-CZ" i="1" dirty="0">
                <a:solidFill>
                  <a:schemeClr val="accent1"/>
                </a:solidFill>
              </a:rPr>
              <a:t> </a:t>
            </a:r>
            <a:r>
              <a:rPr lang="cs-CZ" altLang="cs-CZ" i="1" dirty="0" err="1">
                <a:solidFill>
                  <a:schemeClr val="accent1"/>
                </a:solidFill>
              </a:rPr>
              <a:t>perspective</a:t>
            </a:r>
            <a:r>
              <a:rPr lang="cs-CZ" altLang="cs-CZ" i="1" dirty="0">
                <a:solidFill>
                  <a:schemeClr val="accent1"/>
                </a:solidFill>
              </a:rPr>
              <a:t> (</a:t>
            </a:r>
            <a:r>
              <a:rPr lang="cs-CZ" altLang="cs-CZ" i="1" dirty="0" err="1">
                <a:solidFill>
                  <a:schemeClr val="accent1"/>
                </a:solidFill>
              </a:rPr>
              <a:t>cues-filtered</a:t>
            </a:r>
            <a:r>
              <a:rPr lang="cs-CZ" altLang="cs-CZ" i="1" dirty="0">
                <a:solidFill>
                  <a:schemeClr val="accent1"/>
                </a:solidFill>
              </a:rPr>
              <a:t> </a:t>
            </a:r>
            <a:r>
              <a:rPr lang="cs-CZ" altLang="cs-CZ" i="1" dirty="0" err="1">
                <a:solidFill>
                  <a:schemeClr val="accent1"/>
                </a:solidFill>
              </a:rPr>
              <a:t>out</a:t>
            </a:r>
            <a:r>
              <a:rPr lang="cs-CZ" altLang="cs-CZ" i="1" dirty="0">
                <a:solidFill>
                  <a:schemeClr val="accent1"/>
                </a:solidFill>
              </a:rPr>
              <a:t>)</a:t>
            </a:r>
            <a:r>
              <a:rPr lang="cs-CZ" altLang="cs-CZ" dirty="0"/>
              <a:t> - negativní náhled - omezující charakteristiky internetu nedovolují utváření kvalitních vztahů</a:t>
            </a:r>
          </a:p>
          <a:p>
            <a:pPr lvl="2">
              <a:lnSpc>
                <a:spcPct val="80000"/>
              </a:lnSpc>
            </a:pPr>
            <a:r>
              <a:rPr lang="cs-CZ" altLang="cs-CZ" dirty="0"/>
              <a:t>Důsledkem jsou povrchní vztahy, způsobující v konečném důsledku nárůst osamělosti, pokles </a:t>
            </a:r>
            <a:r>
              <a:rPr lang="cs-CZ" altLang="cs-CZ" dirty="0" err="1"/>
              <a:t>well-beingu</a:t>
            </a:r>
            <a:endParaRPr lang="cs-CZ" altLang="cs-CZ" dirty="0"/>
          </a:p>
          <a:p>
            <a:pPr lvl="2">
              <a:lnSpc>
                <a:spcPct val="80000"/>
              </a:lnSpc>
            </a:pPr>
            <a:r>
              <a:rPr lang="cs-CZ" altLang="cs-CZ" dirty="0"/>
              <a:t>CMC je ve srovnání s </a:t>
            </a:r>
            <a:r>
              <a:rPr lang="cs-CZ" altLang="cs-CZ" dirty="0" err="1"/>
              <a:t>FtF</a:t>
            </a:r>
            <a:r>
              <a:rPr lang="cs-CZ" altLang="cs-CZ" dirty="0"/>
              <a:t> nedostatečná a neefektivní</a:t>
            </a:r>
          </a:p>
          <a:p>
            <a:pPr lvl="2">
              <a:lnSpc>
                <a:spcPct val="80000"/>
              </a:lnSpc>
            </a:pPr>
            <a:r>
              <a:rPr lang="cs-CZ" altLang="cs-CZ" i="1" dirty="0" err="1"/>
              <a:t>social</a:t>
            </a:r>
            <a:r>
              <a:rPr lang="cs-CZ" altLang="cs-CZ" i="1" dirty="0"/>
              <a:t> presence </a:t>
            </a:r>
            <a:r>
              <a:rPr lang="cs-CZ" altLang="cs-CZ" i="1" dirty="0" err="1"/>
              <a:t>theory</a:t>
            </a:r>
            <a:r>
              <a:rPr lang="cs-CZ" altLang="cs-CZ" i="1" dirty="0"/>
              <a:t>, </a:t>
            </a:r>
            <a:r>
              <a:rPr lang="cs-CZ" altLang="cs-CZ" i="1" dirty="0" err="1"/>
              <a:t>social</a:t>
            </a:r>
            <a:r>
              <a:rPr lang="cs-CZ" altLang="cs-CZ" i="1" dirty="0"/>
              <a:t> </a:t>
            </a:r>
            <a:r>
              <a:rPr lang="cs-CZ" altLang="cs-CZ" i="1" dirty="0" err="1"/>
              <a:t>context</a:t>
            </a:r>
            <a:r>
              <a:rPr lang="cs-CZ" altLang="cs-CZ" i="1" dirty="0"/>
              <a:t> </a:t>
            </a:r>
            <a:r>
              <a:rPr lang="cs-CZ" altLang="cs-CZ" i="1" dirty="0" err="1"/>
              <a:t>cues</a:t>
            </a:r>
            <a:r>
              <a:rPr lang="cs-CZ" altLang="cs-CZ" i="1" dirty="0"/>
              <a:t> </a:t>
            </a:r>
            <a:r>
              <a:rPr lang="cs-CZ" altLang="cs-CZ" i="1" dirty="0" err="1"/>
              <a:t>theory</a:t>
            </a:r>
            <a:r>
              <a:rPr lang="cs-CZ" altLang="cs-CZ" i="1" dirty="0"/>
              <a:t>, </a:t>
            </a:r>
            <a:r>
              <a:rPr lang="cs-CZ" altLang="cs-CZ" i="1" dirty="0" err="1"/>
              <a:t>reduced</a:t>
            </a:r>
            <a:r>
              <a:rPr lang="cs-CZ" altLang="cs-CZ" i="1" dirty="0"/>
              <a:t> </a:t>
            </a:r>
            <a:r>
              <a:rPr lang="cs-CZ" altLang="cs-CZ" i="1" dirty="0" err="1"/>
              <a:t>social</a:t>
            </a:r>
            <a:r>
              <a:rPr lang="cs-CZ" altLang="cs-CZ" i="1" dirty="0"/>
              <a:t> </a:t>
            </a:r>
            <a:r>
              <a:rPr lang="cs-CZ" altLang="cs-CZ" i="1" dirty="0" err="1"/>
              <a:t>cues</a:t>
            </a:r>
            <a:r>
              <a:rPr lang="cs-CZ" altLang="cs-CZ" i="1" dirty="0"/>
              <a:t> </a:t>
            </a:r>
            <a:r>
              <a:rPr lang="cs-CZ" altLang="cs-CZ" i="1" dirty="0" err="1"/>
              <a:t>theory</a:t>
            </a:r>
            <a:r>
              <a:rPr lang="cs-CZ" altLang="cs-CZ" i="1" dirty="0"/>
              <a:t>, </a:t>
            </a:r>
            <a:r>
              <a:rPr lang="cs-CZ" altLang="cs-CZ" i="1" dirty="0" err="1"/>
              <a:t>cues</a:t>
            </a:r>
            <a:r>
              <a:rPr lang="cs-CZ" altLang="cs-CZ" i="1" dirty="0"/>
              <a:t> </a:t>
            </a:r>
            <a:r>
              <a:rPr lang="cs-CZ" altLang="cs-CZ" i="1" dirty="0" err="1"/>
              <a:t>filtered</a:t>
            </a:r>
            <a:r>
              <a:rPr lang="cs-CZ" altLang="cs-CZ" i="1" dirty="0"/>
              <a:t> </a:t>
            </a:r>
            <a:r>
              <a:rPr lang="cs-CZ" altLang="cs-CZ" i="1" dirty="0" err="1"/>
              <a:t>out</a:t>
            </a:r>
            <a:r>
              <a:rPr lang="cs-CZ" altLang="cs-CZ" i="1" dirty="0"/>
              <a:t> </a:t>
            </a:r>
            <a:r>
              <a:rPr lang="cs-CZ" altLang="cs-CZ" i="1" dirty="0" err="1"/>
              <a:t>approach</a:t>
            </a:r>
            <a:r>
              <a:rPr lang="cs-CZ" altLang="cs-CZ" i="1" dirty="0"/>
              <a:t>, media </a:t>
            </a:r>
            <a:r>
              <a:rPr lang="cs-CZ" altLang="cs-CZ" i="1" dirty="0" err="1"/>
              <a:t>richness</a:t>
            </a:r>
            <a:r>
              <a:rPr lang="cs-CZ" altLang="cs-CZ" i="1" dirty="0"/>
              <a:t> </a:t>
            </a:r>
            <a:r>
              <a:rPr lang="cs-CZ" altLang="cs-CZ" i="1" dirty="0" err="1"/>
              <a:t>theory</a:t>
            </a:r>
            <a:endParaRPr lang="cs-CZ" altLang="cs-CZ" dirty="0"/>
          </a:p>
          <a:p>
            <a:pPr lvl="2">
              <a:lnSpc>
                <a:spcPct val="80000"/>
              </a:lnSpc>
            </a:pPr>
            <a:endParaRPr lang="cs-CZ" altLang="cs-CZ" dirty="0"/>
          </a:p>
          <a:p>
            <a:pPr lvl="1">
              <a:lnSpc>
                <a:spcPct val="80000"/>
              </a:lnSpc>
            </a:pPr>
            <a:r>
              <a:rPr lang="cs-CZ" altLang="cs-CZ" i="1" dirty="0" err="1">
                <a:solidFill>
                  <a:schemeClr val="accent1"/>
                </a:solidFill>
              </a:rPr>
              <a:t>Liberated</a:t>
            </a:r>
            <a:r>
              <a:rPr lang="cs-CZ" altLang="cs-CZ" i="1" dirty="0">
                <a:solidFill>
                  <a:schemeClr val="accent1"/>
                </a:solidFill>
              </a:rPr>
              <a:t> </a:t>
            </a:r>
            <a:r>
              <a:rPr lang="cs-CZ" altLang="cs-CZ" i="1" dirty="0" err="1">
                <a:solidFill>
                  <a:schemeClr val="accent1"/>
                </a:solidFill>
              </a:rPr>
              <a:t>perspective</a:t>
            </a:r>
            <a:r>
              <a:rPr lang="cs-CZ" altLang="cs-CZ" dirty="0"/>
              <a:t> – pozitivní náhled - omezení se dají překonat</a:t>
            </a:r>
          </a:p>
          <a:p>
            <a:pPr lvl="2">
              <a:lnSpc>
                <a:spcPct val="80000"/>
              </a:lnSpc>
            </a:pPr>
            <a:r>
              <a:rPr lang="cs-CZ" altLang="cs-CZ" i="1" dirty="0" err="1"/>
              <a:t>social</a:t>
            </a:r>
            <a:r>
              <a:rPr lang="cs-CZ" altLang="cs-CZ" i="1" dirty="0"/>
              <a:t> </a:t>
            </a:r>
            <a:r>
              <a:rPr lang="cs-CZ" altLang="cs-CZ" i="1" dirty="0" err="1"/>
              <a:t>information</a:t>
            </a:r>
            <a:r>
              <a:rPr lang="cs-CZ" altLang="cs-CZ" i="1" dirty="0"/>
              <a:t> </a:t>
            </a:r>
            <a:r>
              <a:rPr lang="cs-CZ" altLang="cs-CZ" i="1" dirty="0" err="1"/>
              <a:t>processing</a:t>
            </a:r>
            <a:r>
              <a:rPr lang="cs-CZ" altLang="cs-CZ" i="1" dirty="0"/>
              <a:t> </a:t>
            </a:r>
            <a:r>
              <a:rPr lang="cs-CZ" altLang="cs-CZ" i="1" dirty="0" err="1"/>
              <a:t>theory</a:t>
            </a:r>
            <a:r>
              <a:rPr lang="cs-CZ" altLang="cs-CZ" i="1" dirty="0"/>
              <a:t> – SIP</a:t>
            </a:r>
            <a:r>
              <a:rPr lang="cs-CZ" altLang="cs-CZ" dirty="0"/>
              <a:t>), </a:t>
            </a:r>
            <a:r>
              <a:rPr lang="cs-CZ" altLang="cs-CZ" i="1" dirty="0" err="1"/>
              <a:t>hyperpersonální</a:t>
            </a:r>
            <a:r>
              <a:rPr lang="cs-CZ" altLang="cs-CZ" i="1" dirty="0"/>
              <a:t> efekt komunikace</a:t>
            </a:r>
            <a:r>
              <a:rPr lang="cs-CZ" altLang="cs-CZ" dirty="0"/>
              <a:t> (Walther), model SIDE (</a:t>
            </a:r>
            <a:r>
              <a:rPr lang="cs-CZ" altLang="cs-CZ" i="1" dirty="0" err="1"/>
              <a:t>social</a:t>
            </a:r>
            <a:r>
              <a:rPr lang="cs-CZ" altLang="cs-CZ" i="1" dirty="0"/>
              <a:t> </a:t>
            </a:r>
            <a:r>
              <a:rPr lang="cs-CZ" altLang="cs-CZ" i="1" dirty="0" err="1"/>
              <a:t>identification</a:t>
            </a:r>
            <a:r>
              <a:rPr lang="cs-CZ" altLang="cs-CZ" i="1" dirty="0"/>
              <a:t>/</a:t>
            </a:r>
            <a:r>
              <a:rPr lang="cs-CZ" altLang="cs-CZ" i="1" dirty="0" err="1"/>
              <a:t>deindividuation</a:t>
            </a:r>
            <a:r>
              <a:rPr lang="cs-CZ" altLang="cs-CZ" i="1" dirty="0"/>
              <a:t> </a:t>
            </a:r>
            <a:r>
              <a:rPr lang="cs-CZ" altLang="cs-CZ" i="1" dirty="0" err="1"/>
              <a:t>theory</a:t>
            </a:r>
            <a:r>
              <a:rPr lang="cs-CZ" altLang="cs-CZ" i="1" dirty="0"/>
              <a:t>)</a:t>
            </a:r>
            <a:r>
              <a:rPr lang="cs-CZ" altLang="cs-CZ" dirty="0"/>
              <a:t> (</a:t>
            </a:r>
            <a:r>
              <a:rPr lang="cs-CZ" altLang="cs-CZ" dirty="0" err="1"/>
              <a:t>Spears</a:t>
            </a:r>
            <a:r>
              <a:rPr lang="cs-CZ" altLang="cs-CZ" dirty="0"/>
              <a:t> </a:t>
            </a:r>
            <a:r>
              <a:rPr lang="en-US" altLang="cs-CZ" dirty="0"/>
              <a:t>&amp;</a:t>
            </a:r>
            <a:r>
              <a:rPr lang="cs-CZ" altLang="cs-CZ" dirty="0"/>
              <a:t> Lea)</a:t>
            </a:r>
          </a:p>
        </p:txBody>
      </p:sp>
    </p:spTree>
    <p:extLst>
      <p:ext uri="{BB962C8B-B14F-4D97-AF65-F5344CB8AC3E}">
        <p14:creationId xmlns:p14="http://schemas.microsoft.com/office/powerpoint/2010/main" val="12283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645" y="2328136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MARY_ANNE: </a:t>
            </a:r>
            <a:r>
              <a:rPr lang="en-US" dirty="0" smtClean="0"/>
              <a:t>OMG I LOVE this picture!!! #cuteness</a:t>
            </a:r>
          </a:p>
          <a:p>
            <a:endParaRPr lang="en-US" dirty="0" smtClean="0"/>
          </a:p>
          <a:p>
            <a:r>
              <a:rPr lang="cs-CZ" dirty="0" smtClean="0"/>
              <a:t>ALZ03MAR: </a:t>
            </a:r>
            <a:r>
              <a:rPr lang="en-US" dirty="0" smtClean="0"/>
              <a:t>nice:)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wonderful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LLORT: </a:t>
            </a:r>
            <a:r>
              <a:rPr lang="en-US" dirty="0" smtClean="0"/>
              <a:t>Still available? asking for PETA...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GREG21: </a:t>
            </a:r>
            <a:r>
              <a:rPr lang="cs-CZ" dirty="0" err="1" smtClean="0"/>
              <a:t>Really</a:t>
            </a:r>
            <a:r>
              <a:rPr lang="cs-CZ" dirty="0" smtClean="0"/>
              <a:t> nice </a:t>
            </a:r>
            <a:r>
              <a:rPr lang="cs-CZ" dirty="0" err="1" smtClean="0"/>
              <a:t>pixels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904" y="104615"/>
            <a:ext cx="4935006" cy="357040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638" y="4265431"/>
            <a:ext cx="722811" cy="72281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4350" y="5898538"/>
            <a:ext cx="1611631" cy="81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24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/>
              <a:t>Social information processing theory  (J.B. Walther)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2060576"/>
            <a:ext cx="955040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Lidé mají </a:t>
            </a:r>
            <a:r>
              <a:rPr lang="cs-CZ" altLang="cs-CZ" sz="2400" dirty="0">
                <a:solidFill>
                  <a:schemeClr val="accent1"/>
                </a:solidFill>
              </a:rPr>
              <a:t>přirozenou tendenci utvářet vztahy</a:t>
            </a:r>
            <a:r>
              <a:rPr lang="cs-CZ" altLang="cs-CZ" sz="2400" dirty="0"/>
              <a:t>, proto se omezení daná internetovým prostředí </a:t>
            </a:r>
            <a:r>
              <a:rPr lang="cs-CZ" altLang="cs-CZ" sz="2400" dirty="0">
                <a:solidFill>
                  <a:schemeClr val="accent1"/>
                </a:solidFill>
              </a:rPr>
              <a:t>naučí překonat</a:t>
            </a:r>
            <a:r>
              <a:rPr lang="cs-CZ" altLang="cs-CZ" sz="2400" dirty="0"/>
              <a:t> a vztahy v něm budou utvářet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 překonání omezení potřebují </a:t>
            </a:r>
            <a:r>
              <a:rPr lang="cs-CZ" altLang="cs-CZ" sz="2400" dirty="0">
                <a:solidFill>
                  <a:schemeClr val="accent1"/>
                </a:solidFill>
              </a:rPr>
              <a:t>čas</a:t>
            </a:r>
            <a:r>
              <a:rPr lang="cs-CZ" altLang="cs-CZ" sz="2400" dirty="0"/>
              <a:t> (vztahy se na internetu vyvíjejí zpočátku pomaleji)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Při </a:t>
            </a:r>
            <a:r>
              <a:rPr lang="cs-CZ" altLang="cs-CZ" sz="2400" dirty="0"/>
              <a:t>testování své teorie si Walther všiml, že komunikace na internetu je často dynamičtější, s vyšším sebeodhalováním a vyšší sociální podporou než v RL → SIP podceňuje pozitivní efekty této komunikace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→ koncept </a:t>
            </a:r>
            <a:r>
              <a:rPr lang="cs-CZ" altLang="cs-CZ" sz="2400" dirty="0" err="1"/>
              <a:t>hyperpersonální</a:t>
            </a:r>
            <a:r>
              <a:rPr lang="cs-CZ" altLang="cs-CZ" sz="2400" dirty="0"/>
              <a:t> komunikace</a:t>
            </a:r>
          </a:p>
        </p:txBody>
      </p:sp>
    </p:spTree>
    <p:extLst>
      <p:ext uri="{BB962C8B-B14F-4D97-AF65-F5344CB8AC3E}">
        <p14:creationId xmlns:p14="http://schemas.microsoft.com/office/powerpoint/2010/main" val="23095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23026" y="0"/>
            <a:ext cx="9298887" cy="1371600"/>
          </a:xfrm>
        </p:spPr>
        <p:txBody>
          <a:bodyPr/>
          <a:lstStyle/>
          <a:p>
            <a:r>
              <a:rPr lang="cs-CZ" altLang="cs-CZ" dirty="0" err="1"/>
              <a:t>Hyperpersonální</a:t>
            </a:r>
            <a:r>
              <a:rPr lang="cs-CZ" altLang="cs-CZ" dirty="0"/>
              <a:t> efekt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23026" y="1412875"/>
            <a:ext cx="9287774" cy="5111750"/>
          </a:xfrm>
        </p:spPr>
        <p:txBody>
          <a:bodyPr>
            <a:normAutofit/>
          </a:bodyPr>
          <a:lstStyle/>
          <a:p>
            <a:r>
              <a:rPr lang="cs-CZ" altLang="cs-CZ" dirty="0"/>
              <a:t>Co ho umožňuje?</a:t>
            </a:r>
          </a:p>
          <a:p>
            <a:r>
              <a:rPr lang="cs-CZ" altLang="cs-CZ" dirty="0"/>
              <a:t>Faktory komunikace</a:t>
            </a:r>
          </a:p>
          <a:p>
            <a:pPr lvl="1"/>
            <a:r>
              <a:rPr lang="cs-CZ" altLang="cs-CZ" dirty="0">
                <a:solidFill>
                  <a:schemeClr val="accent1"/>
                </a:solidFill>
              </a:rPr>
              <a:t>faktory média</a:t>
            </a:r>
            <a:r>
              <a:rPr lang="cs-CZ" altLang="cs-CZ" dirty="0"/>
              <a:t> – omezená audiovizuální vodítka, textová komunikace</a:t>
            </a:r>
          </a:p>
          <a:p>
            <a:pPr lvl="1"/>
            <a:r>
              <a:rPr lang="cs-CZ" altLang="cs-CZ" dirty="0">
                <a:solidFill>
                  <a:schemeClr val="accent1"/>
                </a:solidFill>
              </a:rPr>
              <a:t>faktory na straně odesílatele zprávy</a:t>
            </a:r>
            <a:r>
              <a:rPr lang="cs-CZ" altLang="cs-CZ" dirty="0"/>
              <a:t> – kontrola sebeprezentace </a:t>
            </a:r>
          </a:p>
          <a:p>
            <a:pPr lvl="1"/>
            <a:r>
              <a:rPr lang="cs-CZ" altLang="cs-CZ" dirty="0">
                <a:solidFill>
                  <a:schemeClr val="accent1"/>
                </a:solidFill>
              </a:rPr>
              <a:t>faktory na straně příjemce</a:t>
            </a:r>
            <a:r>
              <a:rPr lang="cs-CZ" altLang="cs-CZ" dirty="0"/>
              <a:t> – zveličování informací </a:t>
            </a:r>
          </a:p>
          <a:p>
            <a:pPr lvl="2"/>
            <a:r>
              <a:rPr lang="cs-CZ" altLang="cs-CZ" dirty="0"/>
              <a:t>omezená možnost zprostředkovat neverbální a kontextové signály → jakákoliv část sociální informace, která „projde“, je příjemcem zveličena </a:t>
            </a:r>
          </a:p>
          <a:p>
            <a:pPr lvl="1">
              <a:buFont typeface="Wingdings" pitchFamily="2" charset="2"/>
              <a:buNone/>
            </a:pPr>
            <a:r>
              <a:rPr lang="cs-CZ" altLang="cs-CZ" dirty="0">
                <a:solidFill>
                  <a:schemeClr val="accent1"/>
                </a:solidFill>
              </a:rPr>
              <a:t>+ zpětnovazební mechanismy</a:t>
            </a:r>
          </a:p>
          <a:p>
            <a:r>
              <a:rPr lang="cs-CZ" altLang="cs-CZ" dirty="0"/>
              <a:t>Díky tomu dochází k idealizaci komunikačních partnerů a pozitivnější komunikaci než v RL</a:t>
            </a:r>
          </a:p>
        </p:txBody>
      </p:sp>
    </p:spTree>
    <p:extLst>
      <p:ext uri="{BB962C8B-B14F-4D97-AF65-F5344CB8AC3E}">
        <p14:creationId xmlns:p14="http://schemas.microsoft.com/office/powerpoint/2010/main" val="16952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toto „nové“ prostředí reagujeme?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9373" y="1834084"/>
            <a:ext cx="2171700" cy="2105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663" y="4569551"/>
            <a:ext cx="2238375" cy="20383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1498" y="1772671"/>
            <a:ext cx="2847975" cy="16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5350" y="2062683"/>
            <a:ext cx="2781300" cy="16478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512" y="4515123"/>
            <a:ext cx="2466975" cy="18478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8739" y="4515123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1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Online </a:t>
            </a:r>
            <a:r>
              <a:rPr lang="cs-CZ" b="1" dirty="0" err="1"/>
              <a:t>disinhibition</a:t>
            </a:r>
            <a:r>
              <a:rPr lang="cs-CZ" b="1" dirty="0"/>
              <a:t> </a:t>
            </a:r>
            <a:r>
              <a:rPr lang="cs-CZ" b="1" dirty="0" err="1" smtClean="0"/>
              <a:t>effect</a:t>
            </a:r>
            <a:r>
              <a:rPr lang="cs-CZ" altLang="cs-CZ" b="1" dirty="0" smtClean="0"/>
              <a:t> </a:t>
            </a:r>
            <a:endParaRPr lang="cs-CZ" altLang="cs-CZ" b="1" dirty="0"/>
          </a:p>
          <a:p>
            <a:endParaRPr lang="cs-CZ" dirty="0"/>
          </a:p>
          <a:p>
            <a:r>
              <a:rPr lang="cs-CZ" dirty="0"/>
              <a:t>John </a:t>
            </a:r>
            <a:r>
              <a:rPr lang="cs-CZ" dirty="0" err="1"/>
              <a:t>Suler</a:t>
            </a:r>
            <a:r>
              <a:rPr lang="cs-CZ" dirty="0"/>
              <a:t> (2004) </a:t>
            </a:r>
            <a:r>
              <a:rPr lang="cs-CZ" dirty="0" smtClean="0"/>
              <a:t>– vznik </a:t>
            </a:r>
            <a:r>
              <a:rPr lang="cs-CZ" dirty="0"/>
              <a:t>koncem 90.let; teoretický koncept</a:t>
            </a:r>
          </a:p>
          <a:p>
            <a:endParaRPr lang="cs-CZ" dirty="0"/>
          </a:p>
          <a:p>
            <a:r>
              <a:rPr lang="cs-CZ" dirty="0"/>
              <a:t>Chování se sníženými zábranami</a:t>
            </a:r>
          </a:p>
          <a:p>
            <a:pPr lvl="1"/>
            <a:r>
              <a:rPr lang="cs-CZ" dirty="0" smtClean="0"/>
              <a:t>Negativní (</a:t>
            </a:r>
            <a:r>
              <a:rPr lang="cs-CZ" dirty="0" err="1" smtClean="0"/>
              <a:t>toxic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Agresivní chování, urážky, </a:t>
            </a:r>
            <a:r>
              <a:rPr lang="cs-CZ" dirty="0" err="1"/>
              <a:t>flaming</a:t>
            </a:r>
            <a:r>
              <a:rPr lang="cs-CZ" dirty="0"/>
              <a:t>, </a:t>
            </a:r>
            <a:r>
              <a:rPr lang="cs-CZ" dirty="0" err="1"/>
              <a:t>trolling</a:t>
            </a:r>
            <a:r>
              <a:rPr lang="cs-CZ" dirty="0"/>
              <a:t>…</a:t>
            </a:r>
          </a:p>
          <a:p>
            <a:pPr lvl="1"/>
            <a:r>
              <a:rPr lang="cs-CZ" dirty="0" smtClean="0"/>
              <a:t>Pozitivní (</a:t>
            </a:r>
            <a:r>
              <a:rPr lang="cs-CZ" dirty="0" err="1" smtClean="0"/>
              <a:t>benign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Sebe-odhalování, podpora ostatních, rady, sdílení informací…</a:t>
            </a:r>
          </a:p>
          <a:p>
            <a:endParaRPr lang="cs-CZ" dirty="0"/>
          </a:p>
          <a:p>
            <a:r>
              <a:rPr lang="cs-CZ" dirty="0"/>
              <a:t>Podle </a:t>
            </a:r>
            <a:r>
              <a:rPr lang="cs-CZ" dirty="0" err="1"/>
              <a:t>Sulera</a:t>
            </a:r>
            <a:r>
              <a:rPr lang="cs-CZ" dirty="0"/>
              <a:t> 6 rysů internetu přispívá k </a:t>
            </a:r>
            <a:r>
              <a:rPr lang="cs-CZ" dirty="0" err="1" smtClean="0"/>
              <a:t>disinhibici</a:t>
            </a:r>
            <a:r>
              <a:rPr lang="cs-CZ" dirty="0" smtClean="0"/>
              <a:t> včetně anonymity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 jako sociální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specifickým charakterem</a:t>
            </a:r>
          </a:p>
          <a:p>
            <a:r>
              <a:rPr lang="cs-CZ" dirty="0" smtClean="0"/>
              <a:t>Ale interagují v něm lidé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433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má anonymita tyto důsledky?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a CMC jako dav</a:t>
            </a:r>
          </a:p>
          <a:p>
            <a:r>
              <a:rPr lang="cs-CZ" dirty="0" smtClean="0"/>
              <a:t>Anonymita – především vizuální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381" y="3114811"/>
            <a:ext cx="4152763" cy="27634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14811"/>
            <a:ext cx="4891853" cy="297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63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anonymita tyto důsledky?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Gustav </a:t>
            </a:r>
            <a:r>
              <a:rPr lang="cs-CZ" b="1" dirty="0" err="1" smtClean="0"/>
              <a:t>le</a:t>
            </a:r>
            <a:r>
              <a:rPr lang="cs-CZ" b="1" dirty="0" smtClean="0"/>
              <a:t> Bon</a:t>
            </a:r>
            <a:r>
              <a:rPr lang="cs-CZ" dirty="0" smtClean="0"/>
              <a:t> (přelom 20. století a dále) – ztráta „sebe“ díky imerzi v davu - antisociální chování, iracionalita</a:t>
            </a:r>
          </a:p>
          <a:p>
            <a:pPr marL="0" indent="0">
              <a:buNone/>
            </a:pPr>
            <a:r>
              <a:rPr lang="cs-CZ" b="1" dirty="0" err="1" smtClean="0"/>
              <a:t>Festinger</a:t>
            </a:r>
            <a:r>
              <a:rPr lang="cs-CZ" b="1" dirty="0" smtClean="0"/>
              <a:t>, </a:t>
            </a:r>
            <a:r>
              <a:rPr lang="cs-CZ" b="1" dirty="0" err="1" smtClean="0"/>
              <a:t>Zimbardo</a:t>
            </a:r>
            <a:r>
              <a:rPr lang="cs-CZ" b="1" dirty="0" smtClean="0"/>
              <a:t> </a:t>
            </a:r>
            <a:r>
              <a:rPr lang="cs-CZ" dirty="0" smtClean="0"/>
              <a:t>(50.-80- léta) – </a:t>
            </a:r>
            <a:r>
              <a:rPr lang="cs-CZ" dirty="0" err="1" smtClean="0"/>
              <a:t>deindividuace</a:t>
            </a:r>
            <a:endParaRPr lang="cs-CZ" dirty="0"/>
          </a:p>
          <a:p>
            <a:r>
              <a:rPr lang="cs-CZ" dirty="0" smtClean="0"/>
              <a:t> redukce či ztráta sebe-uvědomění (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self-awareness</a:t>
            </a:r>
            <a:r>
              <a:rPr lang="cs-CZ" dirty="0" smtClean="0"/>
              <a:t>) </a:t>
            </a:r>
          </a:p>
          <a:p>
            <a:r>
              <a:rPr lang="cs-CZ" dirty="0"/>
              <a:t> </a:t>
            </a:r>
            <a:r>
              <a:rPr lang="cs-CZ" dirty="0" smtClean="0"/>
              <a:t>objektivního, osobního, veřejného…</a:t>
            </a:r>
          </a:p>
          <a:p>
            <a:r>
              <a:rPr lang="cs-CZ" dirty="0" smtClean="0"/>
              <a:t> menší inhibice, především v podmínkách anonymity</a:t>
            </a:r>
          </a:p>
          <a:p>
            <a:endParaRPr lang="cs-CZ" dirty="0" smtClean="0"/>
          </a:p>
          <a:p>
            <a:r>
              <a:rPr lang="cs-CZ" dirty="0" smtClean="0"/>
              <a:t>Ale – co benigní projevy </a:t>
            </a:r>
            <a:r>
              <a:rPr lang="cs-CZ" dirty="0" err="1" smtClean="0"/>
              <a:t>disinhibice</a:t>
            </a:r>
            <a:r>
              <a:rPr lang="cs-CZ" dirty="0" smtClean="0"/>
              <a:t>? A někdy i menší agrese?  A někdy naopak větší sebe-uvědomění?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984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anonymita tyto důsledky?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Alternativní přístup</a:t>
            </a:r>
            <a:r>
              <a:rPr lang="cs-CZ" dirty="0" smtClean="0"/>
              <a:t>: depersonalizace a zvýšené uvědomění v kategoriích sociální identity (L</a:t>
            </a:r>
            <a:r>
              <a:rPr lang="en-US" dirty="0" err="1" smtClean="0"/>
              <a:t>ea</a:t>
            </a:r>
            <a:r>
              <a:rPr lang="en-US" dirty="0" smtClean="0"/>
              <a:t>  </a:t>
            </a:r>
            <a:r>
              <a:rPr lang="en-US" dirty="0"/>
              <a:t>&amp;Spears, 1991; </a:t>
            </a:r>
            <a:r>
              <a:rPr lang="en-US" dirty="0" err="1"/>
              <a:t>Postmes</a:t>
            </a:r>
            <a:r>
              <a:rPr lang="en-US" dirty="0"/>
              <a:t> &amp; Spears, 1998; </a:t>
            </a:r>
            <a:r>
              <a:rPr lang="en-US" dirty="0" err="1"/>
              <a:t>Reicher</a:t>
            </a:r>
            <a:r>
              <a:rPr lang="en-US" dirty="0"/>
              <a:t>, Spears,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en-US" dirty="0" err="1" smtClean="0"/>
              <a:t>Postmes</a:t>
            </a:r>
            <a:r>
              <a:rPr lang="en-US" dirty="0"/>
              <a:t>,  </a:t>
            </a:r>
            <a:r>
              <a:rPr lang="en-US" dirty="0" smtClean="0"/>
              <a:t>1995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b="1" dirty="0" smtClean="0"/>
              <a:t>The Social Identity Model of Deindividuation Effects (SIDE)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Vysvětluje více do hloubky a ve více kontextech působení anonymity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61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The Social Identity Model of Deindividuation Effects (SIDE</a:t>
            </a:r>
            <a:r>
              <a:rPr lang="en-US" b="1" dirty="0" smtClean="0"/>
              <a:t>)</a:t>
            </a:r>
            <a:endParaRPr lang="cs-CZ" b="1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Kořeny – teorie sociální </a:t>
            </a:r>
            <a:r>
              <a:rPr lang="cs-CZ" dirty="0" smtClean="0"/>
              <a:t>identity a </a:t>
            </a:r>
            <a:r>
              <a:rPr lang="cs-CZ" dirty="0" err="1" smtClean="0"/>
              <a:t>sebekategorizační</a:t>
            </a:r>
            <a:r>
              <a:rPr lang="cs-CZ" dirty="0" smtClean="0"/>
              <a:t> teorie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- osobní (personální) identita</a:t>
            </a:r>
          </a:p>
          <a:p>
            <a:pPr marL="0" indent="0">
              <a:buNone/>
            </a:pPr>
            <a:r>
              <a:rPr lang="cs-CZ" dirty="0"/>
              <a:t> - sociální identita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podmínkách (vizuální) anonymity se může zvyšovat výraznost sociální identity </a:t>
            </a:r>
          </a:p>
          <a:p>
            <a:r>
              <a:rPr lang="cs-CZ" dirty="0" smtClean="0"/>
              <a:t>depersonalizace - v kontextu, kdy je tato výrazná (online prostředí)</a:t>
            </a:r>
          </a:p>
          <a:p>
            <a:r>
              <a:rPr lang="cs-CZ" dirty="0" smtClean="0"/>
              <a:t>ne vždy – někdy se zvyšuje kategorizace jako unikátního jedince – výrazná personální identita (online terapie)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964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/>
              <a:t>Kognitivní</a:t>
            </a:r>
            <a:r>
              <a:rPr lang="cs-CZ" dirty="0" smtClean="0"/>
              <a:t> a </a:t>
            </a:r>
            <a:r>
              <a:rPr lang="cs-CZ" i="1" dirty="0" smtClean="0"/>
              <a:t>strategická</a:t>
            </a:r>
            <a:r>
              <a:rPr lang="cs-CZ" dirty="0" smtClean="0"/>
              <a:t> komponenta</a:t>
            </a:r>
          </a:p>
          <a:p>
            <a:endParaRPr lang="cs-CZ" dirty="0"/>
          </a:p>
          <a:p>
            <a:r>
              <a:rPr lang="cs-CZ" b="1" dirty="0" smtClean="0"/>
              <a:t>Kognitivní</a:t>
            </a:r>
            <a:r>
              <a:rPr lang="cs-CZ" dirty="0" smtClean="0"/>
              <a:t> – vizuální anonymita – často vede k redukci interpersonálních vodítek, percepce spíše v rámci skupinových kategorií</a:t>
            </a:r>
          </a:p>
          <a:p>
            <a:pPr lvl="1"/>
            <a:r>
              <a:rPr lang="cs-CZ" dirty="0" smtClean="0"/>
              <a:t>sebe i druhých</a:t>
            </a:r>
          </a:p>
          <a:p>
            <a:r>
              <a:rPr lang="cs-CZ" dirty="0" smtClean="0"/>
              <a:t>Depersonalizace – sdílená identita, zvýšená kategorizace v jejím rámci, skupinové jednání</a:t>
            </a:r>
          </a:p>
          <a:p>
            <a:pPr lvl="1"/>
            <a:r>
              <a:rPr lang="cs-CZ" dirty="0" smtClean="0"/>
              <a:t>důsledek – chování více adherentní skupinovým normám a fenoménům s tím souvisejících</a:t>
            </a:r>
          </a:p>
          <a:p>
            <a:pPr lvl="1"/>
            <a:r>
              <a:rPr lang="cs-CZ" dirty="0" smtClean="0"/>
              <a:t>konformita, </a:t>
            </a:r>
            <a:r>
              <a:rPr lang="cs-CZ" dirty="0" err="1" smtClean="0"/>
              <a:t>stereotypizace</a:t>
            </a:r>
            <a:r>
              <a:rPr lang="cs-CZ" dirty="0" smtClean="0"/>
              <a:t> (in/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), skupinová polarizace</a:t>
            </a:r>
          </a:p>
          <a:p>
            <a:endParaRPr lang="cs-CZ" dirty="0"/>
          </a:p>
          <a:p>
            <a:r>
              <a:rPr lang="cs-CZ" dirty="0" smtClean="0"/>
              <a:t>Ne ztráta sebe, ale vnímání v rámci skupiny; ne „antisociální“ či „nesociální“, ale „více sociální“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12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Kognitivní a </a:t>
            </a:r>
            <a:r>
              <a:rPr lang="cs-CZ" b="1" dirty="0"/>
              <a:t>strategická</a:t>
            </a:r>
            <a:r>
              <a:rPr lang="cs-CZ" dirty="0"/>
              <a:t> komponenta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Anonymity </a:t>
            </a:r>
            <a:r>
              <a:rPr lang="cs-CZ" i="1" dirty="0" err="1" smtClean="0"/>
              <a:t>of</a:t>
            </a:r>
            <a:r>
              <a:rPr lang="cs-CZ" dirty="0" smtClean="0"/>
              <a:t> vs. anonymity </a:t>
            </a:r>
            <a:r>
              <a:rPr lang="cs-CZ" i="1" dirty="0" smtClean="0"/>
              <a:t>to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Anonymita vůči dominantní </a:t>
            </a:r>
            <a:r>
              <a:rPr lang="cs-CZ" dirty="0" err="1" smtClean="0"/>
              <a:t>out-group</a:t>
            </a:r>
            <a:r>
              <a:rPr lang="cs-CZ" dirty="0" smtClean="0"/>
              <a:t> – strategické možnosti posilování skupinové identity bez sankciování </a:t>
            </a:r>
          </a:p>
          <a:p>
            <a:r>
              <a:rPr lang="cs-CZ" dirty="0"/>
              <a:t> </a:t>
            </a:r>
            <a:r>
              <a:rPr lang="cs-CZ" dirty="0" smtClean="0"/>
              <a:t>důsledky záleží na charakteru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350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4251"/>
            <a:ext cx="10515600" cy="4351338"/>
          </a:xfrm>
        </p:spPr>
        <p:txBody>
          <a:bodyPr/>
          <a:lstStyle/>
          <a:p>
            <a:r>
              <a:rPr lang="cs-CZ" dirty="0" smtClean="0"/>
              <a:t>Teorie hodně užívané v oblasti užití médií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213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sz="2800" b="1" dirty="0" smtClean="0"/>
              <a:t>Media </a:t>
            </a:r>
            <a:r>
              <a:rPr lang="cs-CZ" sz="2800" b="1" dirty="0" err="1" smtClean="0"/>
              <a:t>effects</a:t>
            </a:r>
            <a:endParaRPr lang="cs-CZ" sz="2800" b="1" dirty="0"/>
          </a:p>
          <a:p>
            <a:pPr lvl="1"/>
            <a:r>
              <a:rPr lang="cs-CZ" dirty="0" smtClean="0"/>
              <a:t>komunikační teorie, media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</a:p>
          <a:p>
            <a:r>
              <a:rPr lang="cs-CZ" dirty="0" smtClean="0"/>
              <a:t>Jak nás média </a:t>
            </a:r>
            <a:r>
              <a:rPr lang="cs-CZ" dirty="0"/>
              <a:t>o</a:t>
            </a:r>
            <a:r>
              <a:rPr lang="cs-CZ" dirty="0" smtClean="0"/>
              <a:t>vlivňují: postoje, chování, názory</a:t>
            </a:r>
          </a:p>
          <a:p>
            <a:pPr lvl="1"/>
            <a:r>
              <a:rPr lang="cs-CZ" dirty="0" err="1" smtClean="0"/>
              <a:t>Mass</a:t>
            </a:r>
            <a:r>
              <a:rPr lang="cs-CZ" dirty="0" smtClean="0"/>
              <a:t>-media </a:t>
            </a:r>
            <a:r>
              <a:rPr lang="cs-CZ" dirty="0" err="1" smtClean="0"/>
              <a:t>influences</a:t>
            </a:r>
            <a:endParaRPr lang="cs-CZ" dirty="0" smtClean="0"/>
          </a:p>
          <a:p>
            <a:pPr lvl="1"/>
            <a:r>
              <a:rPr lang="cs-CZ" dirty="0" smtClean="0"/>
              <a:t>Dlouhá historie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63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sz="2800" b="1" dirty="0" err="1" smtClean="0"/>
              <a:t>Uses</a:t>
            </a:r>
            <a:r>
              <a:rPr lang="cs-CZ" sz="2800" b="1" dirty="0" smtClean="0"/>
              <a:t> and </a:t>
            </a:r>
            <a:r>
              <a:rPr lang="cs-CZ" sz="2800" b="1" dirty="0" err="1" smtClean="0"/>
              <a:t>gratifications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theory</a:t>
            </a:r>
            <a:r>
              <a:rPr lang="cs-CZ" sz="2800" b="1" dirty="0" smtClean="0"/>
              <a:t> </a:t>
            </a:r>
            <a:r>
              <a:rPr lang="cs-CZ" sz="2800" dirty="0" smtClean="0"/>
              <a:t>(</a:t>
            </a:r>
            <a:r>
              <a:rPr lang="en-US" sz="2800" dirty="0" smtClean="0"/>
              <a:t>Katz, </a:t>
            </a:r>
            <a:r>
              <a:rPr lang="en-US" sz="2800" dirty="0" err="1" smtClean="0"/>
              <a:t>Blumler</a:t>
            </a:r>
            <a:r>
              <a:rPr lang="en-US" sz="2800" dirty="0" smtClean="0"/>
              <a:t>, &amp; </a:t>
            </a:r>
            <a:r>
              <a:rPr lang="en-US" sz="2800" dirty="0" err="1" smtClean="0"/>
              <a:t>Gurevitch</a:t>
            </a:r>
            <a:r>
              <a:rPr lang="en-US" sz="2800" dirty="0" smtClean="0"/>
              <a:t>, 1974</a:t>
            </a:r>
            <a:r>
              <a:rPr lang="cs-CZ" sz="2800" dirty="0" smtClean="0"/>
              <a:t>)</a:t>
            </a:r>
            <a:endParaRPr lang="cs-CZ" sz="2800" b="1" dirty="0"/>
          </a:p>
          <a:p>
            <a:pPr lvl="1"/>
            <a:r>
              <a:rPr lang="cs-CZ" dirty="0" smtClean="0"/>
              <a:t>komunikační teorie</a:t>
            </a:r>
          </a:p>
          <a:p>
            <a:r>
              <a:rPr lang="cs-CZ" dirty="0" smtClean="0"/>
              <a:t>Používáme ty média (a takovým způsobem), která dokážou vyhovět našim potřebám a vedou k uspokojení</a:t>
            </a:r>
          </a:p>
          <a:p>
            <a:r>
              <a:rPr lang="cs-CZ" dirty="0" smtClean="0"/>
              <a:t>Různé potřeby se odráží v různém používání</a:t>
            </a:r>
          </a:p>
          <a:p>
            <a:r>
              <a:rPr lang="cs-CZ" dirty="0" smtClean="0"/>
              <a:t>Vnitřní i vnější </a:t>
            </a:r>
            <a:r>
              <a:rPr lang="cs-CZ" dirty="0" err="1" smtClean="0"/>
              <a:t>incentivy</a:t>
            </a:r>
            <a:endParaRPr lang="cs-CZ" dirty="0" smtClean="0"/>
          </a:p>
          <a:p>
            <a:r>
              <a:rPr lang="cs-CZ" dirty="0" smtClean="0"/>
              <a:t>Předpoklad: nejsme pasivní příjemci – volíme podle vlastních potřeb</a:t>
            </a:r>
          </a:p>
          <a:p>
            <a:pPr lvl="1"/>
            <a:r>
              <a:rPr lang="cs-CZ" dirty="0" smtClean="0"/>
              <a:t>jsou i jiné způsoby naplňování potřeb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215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 smtClean="0"/>
              <a:t>behavior</a:t>
            </a:r>
            <a:r>
              <a:rPr lang="cs-CZ" dirty="0" smtClean="0"/>
              <a:t> (a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reasoned</a:t>
            </a:r>
            <a:r>
              <a:rPr lang="cs-CZ" b="1" dirty="0" smtClean="0"/>
              <a:t> </a:t>
            </a:r>
            <a:r>
              <a:rPr lang="cs-CZ" b="1" dirty="0" err="1" smtClean="0"/>
              <a:t>action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Fishbein</a:t>
            </a:r>
            <a:r>
              <a:rPr lang="cs-CZ" dirty="0" smtClean="0"/>
              <a:t> &amp; </a:t>
            </a:r>
            <a:r>
              <a:rPr lang="cs-CZ" dirty="0" err="1" smtClean="0"/>
              <a:t>Ajzen</a:t>
            </a:r>
            <a:r>
              <a:rPr lang="cs-CZ" dirty="0" smtClean="0"/>
              <a:t>, 1980; </a:t>
            </a:r>
            <a:r>
              <a:rPr lang="cs-CZ" dirty="0" err="1" smtClean="0"/>
              <a:t>Ajzen</a:t>
            </a:r>
            <a:r>
              <a:rPr lang="cs-CZ" dirty="0"/>
              <a:t>, </a:t>
            </a:r>
            <a:r>
              <a:rPr lang="cs-CZ" dirty="0" smtClean="0"/>
              <a:t>1985 (a dál)</a:t>
            </a:r>
          </a:p>
          <a:p>
            <a:r>
              <a:rPr lang="cs-CZ" dirty="0" smtClean="0"/>
              <a:t>Důraz na intenci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413" y="3166262"/>
            <a:ext cx="6241033" cy="345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42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Online prostředí</a:t>
            </a:r>
            <a:endParaRPr lang="en-US" alt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Relativní anonymita – technická a sociální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Christopherson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2006)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Aktuální fyzická distance a „překračování časoprostorových hranic“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Chybí některá vodítka (mimika, tón hlasu), jiná naopak přibývají (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emotikony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gify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memy…)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Multiplicita interakce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kontrola vlastní sebe-prezentace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Mnoho informací a materiálů (kvantitativně i kvalitativně); snadno dohledatelné, re-publikovatelné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Technology Acceptance Model </a:t>
            </a:r>
            <a:r>
              <a:rPr lang="en-US" dirty="0"/>
              <a:t>(Davis, 1989)</a:t>
            </a:r>
          </a:p>
          <a:p>
            <a:r>
              <a:rPr lang="cs-CZ" dirty="0" smtClean="0"/>
              <a:t>Kdy technologie začneme používat?</a:t>
            </a:r>
          </a:p>
          <a:p>
            <a:r>
              <a:rPr lang="cs-CZ" dirty="0" smtClean="0"/>
              <a:t>2 hlavní faktory:</a:t>
            </a:r>
          </a:p>
          <a:p>
            <a:pPr lvl="1"/>
            <a:r>
              <a:rPr lang="cs-CZ" dirty="0" smtClean="0"/>
              <a:t>Vnímaná užitečnost – do jaké míry si myslím, že mi technologie k něčemu bude?</a:t>
            </a:r>
          </a:p>
          <a:p>
            <a:pPr lvl="1"/>
            <a:r>
              <a:rPr lang="cs-CZ" dirty="0" smtClean="0"/>
              <a:t>Vnímaná „uživatelská přívětivost“ – jak moc energie do používání musím investovat?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677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Selective</a:t>
            </a:r>
            <a:r>
              <a:rPr lang="cs-CZ" b="1" dirty="0" smtClean="0"/>
              <a:t> </a:t>
            </a:r>
            <a:r>
              <a:rPr lang="cs-CZ" b="1" dirty="0" err="1" smtClean="0"/>
              <a:t>exposure</a:t>
            </a:r>
            <a:r>
              <a:rPr lang="cs-CZ" b="1" dirty="0" smtClean="0"/>
              <a:t>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Lazarsfeld</a:t>
            </a:r>
            <a:r>
              <a:rPr lang="cs-CZ" dirty="0" smtClean="0"/>
              <a:t>, </a:t>
            </a:r>
            <a:r>
              <a:rPr lang="cs-CZ" dirty="0" err="1" smtClean="0"/>
              <a:t>Berelson</a:t>
            </a:r>
            <a:r>
              <a:rPr lang="cs-CZ" dirty="0" smtClean="0"/>
              <a:t>, &amp; </a:t>
            </a:r>
            <a:r>
              <a:rPr lang="cs-CZ" dirty="0" err="1" smtClean="0"/>
              <a:t>Gaudet</a:t>
            </a:r>
            <a:r>
              <a:rPr lang="cs-CZ" dirty="0" smtClean="0"/>
              <a:t>, 1948)</a:t>
            </a:r>
          </a:p>
          <a:p>
            <a:pPr marL="0" indent="0">
              <a:buNone/>
            </a:pPr>
            <a:r>
              <a:rPr lang="cs-CZ" dirty="0" smtClean="0"/>
              <a:t>Tendence vyhledávat obsah který odpovídá našim postojům, názorům, a vyhýbat se tomu, který mu odporuje</a:t>
            </a:r>
          </a:p>
          <a:p>
            <a:r>
              <a:rPr lang="cs-CZ" dirty="0" smtClean="0"/>
              <a:t>Týká se i celých médií (</a:t>
            </a:r>
            <a:r>
              <a:rPr lang="cs-CZ" dirty="0" err="1" smtClean="0"/>
              <a:t>mainstream</a:t>
            </a:r>
            <a:r>
              <a:rPr lang="cs-CZ" dirty="0" smtClean="0"/>
              <a:t> TV a „</a:t>
            </a:r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“) </a:t>
            </a:r>
          </a:p>
        </p:txBody>
      </p:sp>
    </p:spTree>
    <p:extLst>
      <p:ext uri="{BB962C8B-B14F-4D97-AF65-F5344CB8AC3E}">
        <p14:creationId xmlns:p14="http://schemas.microsoft.com/office/powerpoint/2010/main" val="893049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to má důsledky?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Tzv. </a:t>
            </a:r>
            <a:r>
              <a:rPr lang="cs-CZ" b="1" dirty="0" smtClean="0"/>
              <a:t>Media </a:t>
            </a:r>
            <a:r>
              <a:rPr lang="cs-CZ" b="1" dirty="0" err="1" smtClean="0"/>
              <a:t>effects</a:t>
            </a:r>
            <a:r>
              <a:rPr lang="cs-CZ" b="1" dirty="0" smtClean="0"/>
              <a:t> </a:t>
            </a:r>
            <a:r>
              <a:rPr lang="cs-CZ" dirty="0" smtClean="0"/>
              <a:t>– tradice od masmediální komunikace, jak ovlivňují postoje a chování</a:t>
            </a:r>
          </a:p>
          <a:p>
            <a:endParaRPr lang="cs-CZ" dirty="0"/>
          </a:p>
          <a:p>
            <a:r>
              <a:rPr lang="cs-CZ" dirty="0" smtClean="0"/>
              <a:t>Jak to vypadá?</a:t>
            </a:r>
          </a:p>
          <a:p>
            <a:endParaRPr lang="cs-CZ" dirty="0"/>
          </a:p>
          <a:p>
            <a:r>
              <a:rPr lang="en-US" i="1" dirty="0"/>
              <a:t>Meta-analyses of media effects have typically yielded small to moderate effect sizes </a:t>
            </a:r>
            <a:r>
              <a:rPr lang="en-US" i="1" dirty="0" smtClean="0"/>
              <a:t>that</a:t>
            </a:r>
            <a:r>
              <a:rPr lang="cs-CZ" i="1" dirty="0" smtClean="0"/>
              <a:t> </a:t>
            </a:r>
            <a:r>
              <a:rPr lang="en-US" i="1" dirty="0" smtClean="0"/>
              <a:t>lie </a:t>
            </a:r>
            <a:r>
              <a:rPr lang="en-US" i="1" dirty="0"/>
              <a:t>between r = 0.10 and r = 0.20, with some deviations. For example, as Table 1 </a:t>
            </a:r>
            <a:r>
              <a:rPr lang="en-US" i="1" dirty="0" smtClean="0"/>
              <a:t>shows,</a:t>
            </a:r>
            <a:r>
              <a:rPr lang="cs-CZ" i="1" dirty="0" smtClean="0"/>
              <a:t> </a:t>
            </a:r>
            <a:r>
              <a:rPr lang="en-US" i="1" dirty="0" smtClean="0"/>
              <a:t>meta-analyses </a:t>
            </a:r>
            <a:r>
              <a:rPr lang="en-US" i="1" dirty="0"/>
              <a:t>of the effects of violent computer games on aggressive behavior have reported </a:t>
            </a:r>
            <a:r>
              <a:rPr lang="en-US" i="1" dirty="0" smtClean="0"/>
              <a:t>effect</a:t>
            </a:r>
            <a:r>
              <a:rPr lang="cs-CZ" i="1" dirty="0" smtClean="0"/>
              <a:t> </a:t>
            </a:r>
            <a:r>
              <a:rPr lang="en-US" i="1" dirty="0" smtClean="0"/>
              <a:t>sizes </a:t>
            </a:r>
            <a:r>
              <a:rPr lang="en-US" i="1" dirty="0"/>
              <a:t>of r = 0.08 (Ferguson &amp; Kilburn 2009), r = 0.15 (Sherry 2001), and r = 0.19 (</a:t>
            </a:r>
            <a:r>
              <a:rPr lang="en-US" i="1" dirty="0" smtClean="0"/>
              <a:t>Anderson</a:t>
            </a:r>
            <a:r>
              <a:rPr lang="cs-CZ" i="1" dirty="0" smtClean="0"/>
              <a:t> </a:t>
            </a:r>
            <a:r>
              <a:rPr lang="en-US" i="1" dirty="0" smtClean="0"/>
              <a:t>&amp; </a:t>
            </a:r>
            <a:r>
              <a:rPr lang="en-US" i="1" dirty="0"/>
              <a:t>Bushman 2001, Anderson et al. 2010). Meta-analyses of the effects of health campaigns </a:t>
            </a:r>
            <a:r>
              <a:rPr lang="en-US" i="1" dirty="0" smtClean="0"/>
              <a:t>on</a:t>
            </a:r>
            <a:r>
              <a:rPr lang="cs-CZ" i="1" dirty="0" smtClean="0"/>
              <a:t> </a:t>
            </a:r>
            <a:r>
              <a:rPr lang="en-US" i="1" dirty="0" smtClean="0"/>
              <a:t>health </a:t>
            </a:r>
            <a:r>
              <a:rPr lang="en-US" i="1" dirty="0"/>
              <a:t>behavior have yielded effects sizes between r = 0.04 and r = 0.15 (Snyder et al. 2004</a:t>
            </a:r>
            <a:r>
              <a:rPr lang="en-US" i="1" dirty="0" smtClean="0"/>
              <a:t>),</a:t>
            </a:r>
            <a:r>
              <a:rPr lang="cs-CZ" i="1" dirty="0" smtClean="0"/>
              <a:t> </a:t>
            </a:r>
            <a:r>
              <a:rPr lang="en-US" i="1" dirty="0" smtClean="0"/>
              <a:t>and </a:t>
            </a:r>
            <a:r>
              <a:rPr lang="en-US" i="1" dirty="0"/>
              <a:t>those of the effects of media use on body dissatisfaction between r = 0.08 (</a:t>
            </a:r>
            <a:r>
              <a:rPr lang="en-US" i="1" dirty="0" err="1"/>
              <a:t>Holmstrom</a:t>
            </a:r>
            <a:r>
              <a:rPr lang="en-US" i="1" dirty="0"/>
              <a:t> </a:t>
            </a:r>
            <a:r>
              <a:rPr lang="en-US" i="1" dirty="0" smtClean="0"/>
              <a:t>2004)</a:t>
            </a:r>
            <a:r>
              <a:rPr lang="cs-CZ" i="1" dirty="0" smtClean="0"/>
              <a:t> </a:t>
            </a:r>
            <a:r>
              <a:rPr lang="en-US" i="1" dirty="0" smtClean="0"/>
              <a:t>and </a:t>
            </a:r>
            <a:r>
              <a:rPr lang="en-US" i="1" dirty="0"/>
              <a:t>r = 0.14 (</a:t>
            </a:r>
            <a:r>
              <a:rPr lang="en-US" i="1" dirty="0" err="1"/>
              <a:t>Grabe</a:t>
            </a:r>
            <a:r>
              <a:rPr lang="en-US" i="1" dirty="0"/>
              <a:t> et al. 2008</a:t>
            </a:r>
            <a:r>
              <a:rPr lang="en-US" i="1" dirty="0" smtClean="0"/>
              <a:t>)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en-US" dirty="0" err="1"/>
              <a:t>Valkenburg</a:t>
            </a:r>
            <a:r>
              <a:rPr lang="en-US" dirty="0"/>
              <a:t>, </a:t>
            </a:r>
            <a:r>
              <a:rPr lang="en-US" dirty="0" smtClean="0"/>
              <a:t>Peter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&amp; Walther, </a:t>
            </a:r>
            <a:r>
              <a:rPr lang="en-US" dirty="0" smtClean="0"/>
              <a:t>2016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p. 317)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en-US" sz="1500" dirty="0" err="1"/>
              <a:t>Valkenburg</a:t>
            </a:r>
            <a:r>
              <a:rPr lang="en-US" sz="1500" dirty="0"/>
              <a:t>, P. M., Peter, J., &amp; Walther, J. B. (2016). Media effects: Theory and research. Annual review of psychology, 67, 315-338.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961044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700" dirty="0" err="1"/>
              <a:t>Valkenburg</a:t>
            </a:r>
            <a:r>
              <a:rPr lang="en-US" sz="2700" dirty="0"/>
              <a:t>, P. M., &amp; Peter, J. (2013). The differential susceptibility to media effects model. </a:t>
            </a:r>
            <a:r>
              <a:rPr lang="en-US" sz="2700" i="1" dirty="0" smtClean="0"/>
              <a:t>Journal of Communication</a:t>
            </a:r>
            <a:r>
              <a:rPr lang="en-US" sz="2700" dirty="0" smtClean="0"/>
              <a:t>, </a:t>
            </a:r>
            <a:r>
              <a:rPr lang="en-US" sz="2700" dirty="0"/>
              <a:t>63(2), 221-243.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3042"/>
            <a:ext cx="10515600" cy="4351338"/>
          </a:xfrm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Nepřímé a moderační efekty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hry vstupují další faktory: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Dispoziční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Vývojové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Vliv na výběr média, jeho používání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hodnocení, a důsledek – a další používání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Transactional theories assume reciprocal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causal relationships between characteristics of the media users, their selective media use,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factors in their environment, and outcomes of media (Bandura, 2009)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(in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Valkenburg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Peter, Walther,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2016)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6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Vlastnosti médií</a:t>
            </a:r>
            <a:br>
              <a:rPr lang="cs-CZ" altLang="en-US" dirty="0" smtClean="0"/>
            </a:br>
            <a:r>
              <a:rPr lang="cs-CZ" altLang="en-US" sz="2000" dirty="0"/>
              <a:t>(</a:t>
            </a:r>
            <a:r>
              <a:rPr lang="cs-CZ" altLang="en-US" sz="2000" dirty="0" err="1"/>
              <a:t>Valkenburg</a:t>
            </a:r>
            <a:r>
              <a:rPr lang="cs-CZ" altLang="en-US" sz="2000" dirty="0"/>
              <a:t>, Peter, Walther, 2016)</a:t>
            </a:r>
            <a:endParaRPr lang="cs-CZ" alt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Také vliv na efekt médií: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Modalita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např.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aud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o, vi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ní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audiovizuální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Obsah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např. násilí, typy postav, charakter argumentu – pravdivost, atraktivita….)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Strukturální vlastnosti (různé efekty, rychlost, zpětná vazba,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gamifikace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2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Nepřímé, moderační, transakční efekty</a:t>
            </a:r>
            <a:endParaRPr lang="cs-CZ" dirty="0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29" y="1690688"/>
            <a:ext cx="9745562" cy="494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776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Media </a:t>
            </a:r>
            <a:r>
              <a:rPr lang="cs-CZ" dirty="0" err="1" smtClean="0"/>
              <a:t>effects</a:t>
            </a:r>
            <a:r>
              <a:rPr lang="cs-CZ" dirty="0" smtClean="0"/>
              <a:t>? Kritika pojmu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1624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Kvalita </a:t>
            </a:r>
            <a:r>
              <a:rPr lang="cs-CZ" altLang="cs-CZ" dirty="0" smtClean="0"/>
              <a:t>(online) </a:t>
            </a:r>
            <a:r>
              <a:rPr lang="cs-CZ" altLang="cs-CZ" dirty="0"/>
              <a:t>vztahů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00201"/>
            <a:ext cx="9528175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Dvě základní hypotézy ve výzkumu: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err="1"/>
              <a:t>Displacement</a:t>
            </a:r>
            <a:r>
              <a:rPr lang="cs-CZ" altLang="cs-CZ" dirty="0"/>
              <a:t> </a:t>
            </a:r>
            <a:r>
              <a:rPr lang="cs-CZ" altLang="cs-CZ" dirty="0" err="1"/>
              <a:t>hypothesis</a:t>
            </a:r>
            <a:endParaRPr lang="cs-CZ" altLang="cs-CZ" dirty="0"/>
          </a:p>
          <a:p>
            <a:pPr lvl="1">
              <a:lnSpc>
                <a:spcPct val="80000"/>
              </a:lnSpc>
            </a:pPr>
            <a:r>
              <a:rPr lang="cs-CZ" altLang="cs-CZ" dirty="0"/>
              <a:t>Online vztahy zabírají čas a jsou povrchní, proto ve výsledku snižují kvalitu stávajících vztahů</a:t>
            </a:r>
          </a:p>
          <a:p>
            <a:pPr lvl="1"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 err="1"/>
              <a:t>Stimulation</a:t>
            </a:r>
            <a:r>
              <a:rPr lang="cs-CZ" altLang="cs-CZ" dirty="0"/>
              <a:t> </a:t>
            </a:r>
            <a:r>
              <a:rPr lang="cs-CZ" altLang="cs-CZ" dirty="0" err="1"/>
              <a:t>hypothesis</a:t>
            </a:r>
            <a:endParaRPr lang="cs-CZ" altLang="cs-CZ" dirty="0"/>
          </a:p>
          <a:p>
            <a:pPr lvl="1">
              <a:lnSpc>
                <a:spcPct val="80000"/>
              </a:lnSpc>
            </a:pPr>
            <a:r>
              <a:rPr lang="cs-CZ" altLang="cs-CZ" dirty="0"/>
              <a:t>ICT podporuje komunikaci i mezi stávajícími přáteli – poskytuje další prostor, kde se daný vztah může rozvíjet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Výzkum podporuje více tuto hypotézu, avšak platí pro existující vztahy; u online vztahů s neznámými výsledky nekonzistentní</a:t>
            </a:r>
          </a:p>
        </p:txBody>
      </p:sp>
    </p:spTree>
    <p:extLst>
      <p:ext uri="{BB962C8B-B14F-4D97-AF65-F5344CB8AC3E}">
        <p14:creationId xmlns:p14="http://schemas.microsoft.com/office/powerpoint/2010/main" val="193094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Utváření online vztahů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28776"/>
            <a:ext cx="9550400" cy="4498975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Dvě základní hypotézy ve výzkumu:</a:t>
            </a:r>
          </a:p>
          <a:p>
            <a:endParaRPr lang="cs-CZ" altLang="cs-CZ" dirty="0"/>
          </a:p>
          <a:p>
            <a:r>
              <a:rPr lang="cs-CZ" altLang="cs-CZ" dirty="0" err="1"/>
              <a:t>Rich</a:t>
            </a:r>
            <a:r>
              <a:rPr lang="cs-CZ" altLang="cs-CZ" dirty="0"/>
              <a:t> </a:t>
            </a:r>
            <a:r>
              <a:rPr lang="cs-CZ" altLang="cs-CZ" dirty="0" err="1"/>
              <a:t>get</a:t>
            </a:r>
            <a:r>
              <a:rPr lang="cs-CZ" altLang="cs-CZ" dirty="0"/>
              <a:t> </a:t>
            </a:r>
            <a:r>
              <a:rPr lang="cs-CZ" altLang="cs-CZ" dirty="0" err="1"/>
              <a:t>richer</a:t>
            </a:r>
            <a:endParaRPr lang="cs-CZ" altLang="cs-CZ" dirty="0"/>
          </a:p>
          <a:p>
            <a:pPr lvl="1"/>
            <a:r>
              <a:rPr lang="cs-CZ" altLang="cs-CZ" dirty="0"/>
              <a:t>Více vztahů na internetu budou utvářet ti, kdo mají dostatečné sociální dovednosti </a:t>
            </a:r>
          </a:p>
          <a:p>
            <a:r>
              <a:rPr lang="cs-CZ" altLang="cs-CZ" dirty="0" err="1"/>
              <a:t>Social</a:t>
            </a:r>
            <a:r>
              <a:rPr lang="cs-CZ" altLang="cs-CZ" dirty="0"/>
              <a:t> </a:t>
            </a:r>
            <a:r>
              <a:rPr lang="cs-CZ" altLang="cs-CZ" dirty="0" err="1"/>
              <a:t>compensation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dirty="0"/>
              <a:t>Více vztahů na internetu budou vytvářet ti, kdo jsou v RL osamělejší, sociálně úzkostní </a:t>
            </a:r>
            <a:endParaRPr lang="cs-CZ" altLang="cs-CZ" dirty="0" smtClean="0"/>
          </a:p>
          <a:p>
            <a:pPr lvl="1"/>
            <a:endParaRPr lang="cs-CZ" altLang="cs-CZ" dirty="0"/>
          </a:p>
          <a:p>
            <a:pPr lvl="1"/>
            <a:endParaRPr lang="cs-CZ" altLang="cs-CZ" dirty="0" smtClean="0"/>
          </a:p>
          <a:p>
            <a:r>
              <a:rPr lang="cs-CZ" altLang="cs-CZ" dirty="0"/>
              <a:t>Obě hypotézy mají své opodstatnění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45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Internet jako sociální prostředí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Internet jako prostředí tvaruje podobu interpersonální interakce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snazší navazování i udržování vztahů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nepůsobí zde omezení plynoucí z příslušnosti k určité skupině (absence vodítek, např. barvy pleti)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většinou podobný status uživatelů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kontrola nad sebe-prezentací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menší zábrany - větší frekvence negativních </a:t>
            </a:r>
            <a:r>
              <a:rPr lang="cs-CZ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projevů</a:t>
            </a:r>
          </a:p>
          <a:p>
            <a:pPr lvl="1">
              <a:buFont typeface="Wingdings 3" charset="2"/>
              <a:buChar char=""/>
              <a:defRPr/>
            </a:pP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HCI – </a:t>
            </a:r>
            <a:r>
              <a:rPr lang="cs-CZ" altLang="cs-CZ" dirty="0" err="1"/>
              <a:t>human-computer</a:t>
            </a:r>
            <a:r>
              <a:rPr lang="cs-CZ" altLang="cs-CZ" dirty="0"/>
              <a:t> </a:t>
            </a:r>
            <a:r>
              <a:rPr lang="cs-CZ" altLang="cs-CZ" dirty="0" err="1"/>
              <a:t>interaction</a:t>
            </a:r>
            <a:endParaRPr lang="cs-CZ" altLang="cs-CZ" dirty="0"/>
          </a:p>
          <a:p>
            <a:r>
              <a:rPr lang="cs-CZ" altLang="cs-CZ" dirty="0"/>
              <a:t>CMC – </a:t>
            </a:r>
            <a:r>
              <a:rPr lang="cs-CZ" altLang="cs-CZ" dirty="0" err="1"/>
              <a:t>computer-mediated</a:t>
            </a:r>
            <a:r>
              <a:rPr lang="cs-CZ" altLang="cs-CZ" dirty="0"/>
              <a:t> </a:t>
            </a:r>
            <a:r>
              <a:rPr lang="cs-CZ" altLang="cs-CZ" dirty="0" err="1"/>
              <a:t>communication</a:t>
            </a:r>
            <a:endParaRPr lang="cs-CZ" altLang="cs-CZ" dirty="0"/>
          </a:p>
          <a:p>
            <a:r>
              <a:rPr lang="cs-CZ" altLang="cs-CZ" dirty="0"/>
              <a:t>Digitální komunikace</a:t>
            </a:r>
          </a:p>
        </p:txBody>
      </p:sp>
    </p:spTree>
    <p:extLst>
      <p:ext uri="{BB962C8B-B14F-4D97-AF65-F5344CB8AC3E}">
        <p14:creationId xmlns:p14="http://schemas.microsoft.com/office/powerpoint/2010/main" val="70330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online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/>
              <a:t>Specifika online komunikace souvisejí s rysy internetu</a:t>
            </a:r>
          </a:p>
          <a:p>
            <a:pPr lvl="1"/>
            <a:r>
              <a:rPr lang="cs-CZ" altLang="cs-CZ" sz="2100" dirty="0"/>
              <a:t>omezené vnímání</a:t>
            </a:r>
          </a:p>
          <a:p>
            <a:pPr lvl="1"/>
            <a:r>
              <a:rPr lang="cs-CZ" altLang="cs-CZ" sz="2100" dirty="0"/>
              <a:t>prostředí založené na </a:t>
            </a:r>
            <a:r>
              <a:rPr lang="cs-CZ" altLang="cs-CZ" sz="2100" dirty="0" smtClean="0"/>
              <a:t>textu (a vizuální stránce)</a:t>
            </a:r>
            <a:endParaRPr lang="cs-CZ" altLang="cs-CZ" sz="2100" dirty="0"/>
          </a:p>
          <a:p>
            <a:pPr lvl="1"/>
            <a:r>
              <a:rPr lang="cs-CZ" altLang="cs-CZ" sz="2100" dirty="0"/>
              <a:t>fyzická nepřítomnost</a:t>
            </a:r>
          </a:p>
          <a:p>
            <a:endParaRPr lang="cs-CZ" dirty="0" smtClean="0"/>
          </a:p>
          <a:p>
            <a:r>
              <a:rPr lang="cs-CZ" dirty="0" smtClean="0"/>
              <a:t>Ovlivněna charakterem technologií a jejich  „</a:t>
            </a:r>
            <a:r>
              <a:rPr lang="cs-CZ" dirty="0" err="1" smtClean="0"/>
              <a:t>affordances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Jaké možnosti nám nabízejí a v čem nás naopak limitují?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Liší se napříč technologiemi (PC, mobil, </a:t>
            </a:r>
            <a:r>
              <a:rPr lang="cs-CZ" dirty="0" err="1" smtClean="0"/>
              <a:t>wearables</a:t>
            </a:r>
            <a:r>
              <a:rPr lang="cs-CZ" dirty="0" smtClean="0"/>
              <a:t>) a napříč různými prostředími (</a:t>
            </a:r>
            <a:r>
              <a:rPr lang="cs-CZ" dirty="0" err="1" smtClean="0"/>
              <a:t>Facebook</a:t>
            </a:r>
            <a:r>
              <a:rPr lang="cs-CZ" dirty="0" smtClean="0"/>
              <a:t> a </a:t>
            </a:r>
            <a:r>
              <a:rPr lang="cs-CZ" dirty="0" err="1" smtClean="0"/>
              <a:t>Twitter</a:t>
            </a:r>
            <a:r>
              <a:rPr lang="cs-CZ" dirty="0" smtClean="0"/>
              <a:t>)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Rysy </a:t>
            </a:r>
            <a:r>
              <a:rPr lang="cs-CZ" altLang="cs-CZ" sz="3200" dirty="0"/>
              <a:t>internetu se v čase mění</a:t>
            </a:r>
          </a:p>
          <a:p>
            <a:pPr lvl="1"/>
            <a:r>
              <a:rPr lang="cs-CZ" dirty="0"/>
              <a:t>Nové aplikace, nové způsoby interakce, nové normy 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16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Co dané prostředí/materiály/prostředky umožňují dělat?</a:t>
            </a:r>
          </a:p>
          <a:p>
            <a:r>
              <a:rPr lang="cs-CZ" dirty="0" smtClean="0"/>
              <a:t>(viz </a:t>
            </a:r>
            <a:r>
              <a:rPr lang="en-US" dirty="0" smtClean="0"/>
              <a:t>Bucher, T., &amp; Helmond, A. (2017). The affordances of social media platforms. </a:t>
            </a:r>
            <a:r>
              <a:rPr lang="en-US" i="1" dirty="0" smtClean="0"/>
              <a:t>The SAGE handbook of social media</a:t>
            </a:r>
            <a:r>
              <a:rPr lang="en-US" dirty="0" smtClean="0"/>
              <a:t>, 223-253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James </a:t>
            </a:r>
            <a:r>
              <a:rPr lang="cs-CZ" dirty="0" err="1" smtClean="0"/>
              <a:t>Gibson</a:t>
            </a:r>
            <a:r>
              <a:rPr lang="cs-CZ" dirty="0" smtClean="0"/>
              <a:t> – </a:t>
            </a:r>
            <a:r>
              <a:rPr lang="cs-CZ" dirty="0" err="1" smtClean="0"/>
              <a:t>ecological</a:t>
            </a:r>
            <a:r>
              <a:rPr lang="cs-CZ" dirty="0" smtClean="0"/>
              <a:t> psychology (1979)</a:t>
            </a:r>
          </a:p>
          <a:p>
            <a:r>
              <a:rPr lang="cs-CZ" i="1" dirty="0" smtClean="0"/>
              <a:t>„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affordances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environment</a:t>
            </a:r>
            <a:r>
              <a:rPr lang="cs-CZ" i="1" dirty="0" smtClean="0"/>
              <a:t> are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offers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animal,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provides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furnishes</a:t>
            </a:r>
            <a:r>
              <a:rPr lang="cs-CZ" i="1" dirty="0" smtClean="0"/>
              <a:t>, </a:t>
            </a:r>
            <a:r>
              <a:rPr lang="cs-CZ" i="1" dirty="0" err="1" smtClean="0"/>
              <a:t>either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good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will</a:t>
            </a:r>
            <a:r>
              <a:rPr lang="cs-CZ" i="1" dirty="0" smtClean="0"/>
              <a:t>“</a:t>
            </a:r>
          </a:p>
          <a:p>
            <a:r>
              <a:rPr lang="cs-CZ" dirty="0" smtClean="0"/>
              <a:t>Jako relační aspekt, ne jen aspekt prostředí</a:t>
            </a:r>
          </a:p>
          <a:p>
            <a:r>
              <a:rPr lang="cs-CZ" dirty="0" smtClean="0"/>
              <a:t>Vnímáme prostředí skrze </a:t>
            </a:r>
            <a:r>
              <a:rPr lang="cs-CZ" dirty="0" err="1" smtClean="0"/>
              <a:t>affordances</a:t>
            </a:r>
            <a:r>
              <a:rPr lang="cs-CZ" dirty="0" smtClean="0"/>
              <a:t> – možnosti akce</a:t>
            </a:r>
          </a:p>
          <a:p>
            <a:r>
              <a:rPr lang="cs-CZ" dirty="0" smtClean="0"/>
              <a:t>Invariantní – ale nemusíme vnímat vše</a:t>
            </a:r>
          </a:p>
          <a:p>
            <a:r>
              <a:rPr lang="cs-CZ" dirty="0" smtClean="0"/>
              <a:t>Rybník: ryba a srnka; SNS: uživatel a </a:t>
            </a:r>
            <a:r>
              <a:rPr lang="cs-CZ" dirty="0" err="1" smtClean="0"/>
              <a:t>korporát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89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Vnímané </a:t>
            </a:r>
            <a:r>
              <a:rPr lang="cs-CZ" dirty="0" err="1" smtClean="0"/>
              <a:t>affordances</a:t>
            </a:r>
            <a:endParaRPr lang="cs-CZ" dirty="0" smtClean="0"/>
          </a:p>
          <a:p>
            <a:r>
              <a:rPr lang="cs-CZ" dirty="0" smtClean="0"/>
              <a:t>Norman (1988): „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perceived</a:t>
            </a:r>
            <a:r>
              <a:rPr lang="cs-CZ" i="1" dirty="0" smtClean="0"/>
              <a:t> and </a:t>
            </a:r>
            <a:r>
              <a:rPr lang="cs-CZ" i="1" dirty="0" err="1" smtClean="0"/>
              <a:t>actual</a:t>
            </a:r>
            <a:r>
              <a:rPr lang="cs-CZ" i="1" dirty="0" smtClean="0"/>
              <a:t> </a:t>
            </a:r>
            <a:r>
              <a:rPr lang="cs-CZ" i="1" dirty="0" err="1" smtClean="0"/>
              <a:t>properties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thing</a:t>
            </a:r>
            <a:r>
              <a:rPr lang="cs-CZ" i="1" dirty="0" smtClean="0"/>
              <a:t>, </a:t>
            </a:r>
            <a:r>
              <a:rPr lang="cs-CZ" i="1" dirty="0" err="1" smtClean="0"/>
              <a:t>primarly</a:t>
            </a:r>
            <a:r>
              <a:rPr lang="cs-CZ" i="1" dirty="0" smtClean="0"/>
              <a:t> </a:t>
            </a:r>
            <a:r>
              <a:rPr lang="cs-CZ" i="1" dirty="0" err="1" smtClean="0"/>
              <a:t>those</a:t>
            </a:r>
            <a:r>
              <a:rPr lang="cs-CZ" i="1" dirty="0" smtClean="0"/>
              <a:t> </a:t>
            </a:r>
            <a:r>
              <a:rPr lang="cs-CZ" i="1" dirty="0" err="1" smtClean="0"/>
              <a:t>fundamental</a:t>
            </a:r>
            <a:r>
              <a:rPr lang="cs-CZ" i="1" dirty="0" smtClean="0"/>
              <a:t> </a:t>
            </a:r>
            <a:r>
              <a:rPr lang="cs-CZ" i="1" dirty="0" err="1" smtClean="0"/>
              <a:t>properties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determine</a:t>
            </a:r>
            <a:r>
              <a:rPr lang="cs-CZ" i="1" dirty="0" smtClean="0"/>
              <a:t> </a:t>
            </a:r>
            <a:r>
              <a:rPr lang="cs-CZ" i="1" dirty="0" err="1" smtClean="0"/>
              <a:t>how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thing</a:t>
            </a:r>
            <a:r>
              <a:rPr lang="cs-CZ" i="1" dirty="0" smtClean="0"/>
              <a:t> </a:t>
            </a:r>
            <a:r>
              <a:rPr lang="cs-CZ" i="1" dirty="0" err="1" smtClean="0"/>
              <a:t>could</a:t>
            </a:r>
            <a:r>
              <a:rPr lang="cs-CZ" i="1" dirty="0" smtClean="0"/>
              <a:t> </a:t>
            </a:r>
            <a:r>
              <a:rPr lang="cs-CZ" i="1" dirty="0" err="1" smtClean="0"/>
              <a:t>possibly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used</a:t>
            </a:r>
            <a:r>
              <a:rPr lang="cs-CZ" i="1" dirty="0" smtClean="0"/>
              <a:t>“</a:t>
            </a:r>
          </a:p>
          <a:p>
            <a:r>
              <a:rPr lang="cs-CZ" dirty="0" err="1" smtClean="0"/>
              <a:t>Perceived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r>
              <a:rPr lang="cs-CZ" dirty="0" smtClean="0"/>
              <a:t> – většinou jsou vodítka k tomu, jak je používat</a:t>
            </a:r>
          </a:p>
          <a:p>
            <a:pPr lvl="1"/>
            <a:r>
              <a:rPr lang="cs-CZ" dirty="0" smtClean="0"/>
              <a:t>znaky a symboly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Vlastnosti prostředí neuchopuje jako relační – ale musí být viditelné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59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Gaver</a:t>
            </a:r>
            <a:r>
              <a:rPr lang="cs-CZ" dirty="0" smtClean="0"/>
              <a:t> – Technology </a:t>
            </a:r>
            <a:r>
              <a:rPr lang="cs-CZ" dirty="0" err="1" smtClean="0"/>
              <a:t>affordances</a:t>
            </a:r>
            <a:r>
              <a:rPr lang="cs-CZ" dirty="0" smtClean="0"/>
              <a:t> (1991) – důraz na interakci</a:t>
            </a:r>
          </a:p>
          <a:p>
            <a:r>
              <a:rPr lang="cs-CZ" dirty="0" smtClean="0"/>
              <a:t>I další smysly </a:t>
            </a:r>
          </a:p>
          <a:p>
            <a:r>
              <a:rPr lang="cs-CZ" dirty="0" err="1" smtClean="0"/>
              <a:t>Affordances</a:t>
            </a:r>
            <a:r>
              <a:rPr lang="cs-CZ" dirty="0" smtClean="0"/>
              <a:t> nemusí být hned viditelné, mohou být „schované“</a:t>
            </a:r>
          </a:p>
          <a:p>
            <a:r>
              <a:rPr lang="cs-CZ" dirty="0" smtClean="0"/>
              <a:t>Nové technologie (čtete návody?)</a:t>
            </a:r>
          </a:p>
          <a:p>
            <a:r>
              <a:rPr lang="cs-CZ" dirty="0" smtClean="0"/>
              <a:t>„co to umí“?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6006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2065</Words>
  <Application>Microsoft Office PowerPoint</Application>
  <PresentationFormat>Širokoúhlá obrazovka</PresentationFormat>
  <Paragraphs>246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Wingdings 3</vt:lpstr>
      <vt:lpstr>Motiv Office</vt:lpstr>
      <vt:lpstr>Komunikační teorie</vt:lpstr>
      <vt:lpstr>Internet jako sociální prostředí</vt:lpstr>
      <vt:lpstr>Online prostředí</vt:lpstr>
      <vt:lpstr>Internet jako sociální prostředí</vt:lpstr>
      <vt:lpstr>Prezentace aplikace PowerPoint</vt:lpstr>
      <vt:lpstr>Specifika online komunikace</vt:lpstr>
      <vt:lpstr>Affordances</vt:lpstr>
      <vt:lpstr>Affordances</vt:lpstr>
      <vt:lpstr>Affordances</vt:lpstr>
      <vt:lpstr>Affordances</vt:lpstr>
      <vt:lpstr>Affordances</vt:lpstr>
      <vt:lpstr>Affordances</vt:lpstr>
      <vt:lpstr>Affordances</vt:lpstr>
      <vt:lpstr>Komunikace na internetu</vt:lpstr>
      <vt:lpstr>Prezentace aplikace PowerPoint</vt:lpstr>
      <vt:lpstr>Social information processing theory  (J.B. Walther)</vt:lpstr>
      <vt:lpstr>Hyperpersonální efekt</vt:lpstr>
      <vt:lpstr>Jak na toto „nové“ prostředí reagujeme?</vt:lpstr>
      <vt:lpstr>Online disinhibice</vt:lpstr>
      <vt:lpstr>Proč má anonymita tyto důsledky?</vt:lpstr>
      <vt:lpstr>Proč má anonymita tyto důsledky?</vt:lpstr>
      <vt:lpstr>Proč má anonymita tyto důsledky?</vt:lpstr>
      <vt:lpstr>SIDE</vt:lpstr>
      <vt:lpstr>SIDE</vt:lpstr>
      <vt:lpstr>SIDE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Jaké to má důsledky?</vt:lpstr>
      <vt:lpstr>Valkenburg, P. M., &amp; Peter, J. (2013). The differential susceptibility to media effects model. Journal of Communication, 63(2), 221-243.</vt:lpstr>
      <vt:lpstr>Vlastnosti médií (Valkenburg, Peter, Walther, 2016)</vt:lpstr>
      <vt:lpstr>Nepřímé, moderační, transakční efekty</vt:lpstr>
      <vt:lpstr>Prezentace aplikace PowerPoint</vt:lpstr>
      <vt:lpstr>Kvalita (online) vztahů</vt:lpstr>
      <vt:lpstr>Utváření online vztahů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a internet</dc:title>
  <dc:creator>HP Inc.</dc:creator>
  <cp:lastModifiedBy>Hana Macháčková</cp:lastModifiedBy>
  <cp:revision>238</cp:revision>
  <dcterms:created xsi:type="dcterms:W3CDTF">2019-02-26T02:25:41Z</dcterms:created>
  <dcterms:modified xsi:type="dcterms:W3CDTF">2020-03-13T11:51:09Z</dcterms:modified>
</cp:coreProperties>
</file>