
<file path=[Content_Types].xml><?xml version="1.0" encoding="utf-8"?>
<Types xmlns="http://schemas.openxmlformats.org/package/2006/content-types"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58" r:id="rId4"/>
    <p:sldId id="279" r:id="rId5"/>
    <p:sldId id="259" r:id="rId6"/>
    <p:sldId id="260" r:id="rId7"/>
    <p:sldId id="261" r:id="rId8"/>
    <p:sldId id="262" r:id="rId9"/>
    <p:sldId id="263" r:id="rId10"/>
    <p:sldId id="505" r:id="rId11"/>
    <p:sldId id="264" r:id="rId12"/>
    <p:sldId id="329" r:id="rId13"/>
    <p:sldId id="318" r:id="rId14"/>
    <p:sldId id="265" r:id="rId15"/>
    <p:sldId id="346" r:id="rId16"/>
    <p:sldId id="268" r:id="rId17"/>
    <p:sldId id="519" r:id="rId18"/>
    <p:sldId id="520" r:id="rId19"/>
    <p:sldId id="521" r:id="rId20"/>
    <p:sldId id="522" r:id="rId21"/>
    <p:sldId id="270" r:id="rId22"/>
    <p:sldId id="271" r:id="rId23"/>
    <p:sldId id="272" r:id="rId24"/>
    <p:sldId id="266" r:id="rId25"/>
    <p:sldId id="515" r:id="rId26"/>
    <p:sldId id="516" r:id="rId27"/>
    <p:sldId id="517" r:id="rId28"/>
    <p:sldId id="518" r:id="rId29"/>
    <p:sldId id="506" r:id="rId30"/>
    <p:sldId id="508" r:id="rId31"/>
    <p:sldId id="320" r:id="rId32"/>
    <p:sldId id="331" r:id="rId33"/>
    <p:sldId id="509" r:id="rId34"/>
    <p:sldId id="510" r:id="rId35"/>
    <p:sldId id="514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 autoAdjust="0"/>
    <p:restoredTop sz="94556" autoAdjust="0"/>
  </p:normalViewPr>
  <p:slideViewPr>
    <p:cSldViewPr>
      <p:cViewPr varScale="1">
        <p:scale>
          <a:sx n="109" d="100"/>
          <a:sy n="109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24C8B-1FC5-47E8-B432-6FFB3E52E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0E14EB-75D3-4DBD-AEAC-A99594C68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1C1E4-C28A-43E7-8F6F-2132564D0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72CBD2-3E56-4892-AC00-EF6D40AC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EF8469-8488-4B7D-A30B-878C57C2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6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F8E23-D8B8-4771-A8AD-718985A33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FBED08-CBC3-4C49-B048-DA555AAEB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7EDDB-2173-460C-B3A0-99654C599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841BD4-A332-456D-9553-07487E8DF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248D22-96D6-43BA-ABCD-D09ABD6F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AD1FC2-B1A3-490B-A3BE-2AEBCB24D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BF98AE-5749-4F7F-9015-379DD87EB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FB22B2-83C0-4808-9DE9-E972D6287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70A78B-8274-4B3B-9B0B-ABDE1A95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68A320-39CB-4E8C-9837-137F0C4F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5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2D191-CBBA-4BB9-8C20-311DA9C91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4EE1A-646B-43BA-9B98-A93B93483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6E4DDE-0A76-44F1-A9DF-33EDA0F26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F40F12-85A6-4370-9CA8-21807B9A3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DC74E1-3AAA-42B1-A733-A2DA93D82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1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5972D-F520-4F83-BAC3-14E62F69A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FCA5B7-8F39-4C40-ABA8-0CCCFCE21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BB844A-B08D-4344-9A71-CC1C2CF0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64C47B-DB98-465C-8A3C-B6BEAAFC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51421E-7F11-4C6E-8FEB-BD650D297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0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0DB46-CD03-4A0C-B5BB-7F880CB2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58614-5561-4527-A45C-DDF4B3554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012608-3B74-40C2-8CED-2DDDF9A8A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77835B-1A4E-497F-B83B-039AA9F2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53D48C-AABE-4363-9721-0227AC5B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C36844-C63A-4413-BD22-110415EF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6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59085-18C1-4F7D-B0B1-623F79D02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9ADA32-DA64-4F23-8F62-C4C21E40B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4AAD3A-EDA0-4D37-8166-294E5A8ED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D478BC0-1B67-4DA9-A6BF-D9469CE0B8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EDC7AC-3299-4145-B817-3F17479E4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255A31-3501-4991-84FA-370F8A918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B8EC548-457E-4D9F-90FF-276AED85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393352-D146-4B64-B9EA-2C2C51B2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2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C20C1-BFB8-441E-8C5A-54F08938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7FC187-B61E-441B-9CD5-F1D16F76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425494-A148-4833-913A-6F2B35DB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322A29-18F1-4A2E-A75A-5ED628571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3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833DA5-2D33-4190-967C-D833D2FAB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E95C526-6130-4B5B-A1E3-6F0D1643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0732866-4ED5-4B38-98F5-1060E8CB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9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F339C-55C1-4A1D-9A93-B4D48BCA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3DADD-26C4-472F-A7FB-BEE428423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ED9DC1-EFE4-4D95-BBED-5B17815E1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FEA217-6663-48C8-8F6C-BBC3DC15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BF7E37-BEAB-4C0C-AF7A-82CDE811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F3471D-78B8-4080-97DB-C705FAC5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9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3CDC4B-08C4-46D8-BBB3-3156D783E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FA751A-A100-4DEC-A24B-A72A5900A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38752C-8C91-4033-9E27-DE42DA9E3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94BAF9-4E87-4A86-8991-7F9BF5FC4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8E0E5B-0466-4605-9000-4B70D5A3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29C8E3-B6DD-4DAB-81E2-640FC551B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7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B1E7D3-0568-4B41-93DA-0CA65964A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E92927-E0E4-419B-B8A3-D17A45906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A199EE-9E7C-4C53-9CBC-A139BE9DE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326BD-089A-4E20-862E-64FD7978CFE0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DA8981-7F0B-4B19-936E-2FDDB78AE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1A93D1-D69D-42D7-9076-0D0890D54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7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onion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Hodnocení online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informací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90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pic>
        <p:nvPicPr>
          <p:cNvPr id="655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0" y="764704"/>
            <a:ext cx="8497887" cy="529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300192" y="2204864"/>
            <a:ext cx="1944216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Kognitivní zkratky</a:t>
            </a:r>
          </a:p>
        </p:txBody>
      </p:sp>
      <p:cxnSp>
        <p:nvCxnSpPr>
          <p:cNvPr id="4" name="Přímá spojnice se šipkou 3"/>
          <p:cNvCxnSpPr>
            <a:stCxn id="2" idx="1"/>
          </p:cNvCxnSpPr>
          <p:nvPr/>
        </p:nvCxnSpPr>
        <p:spPr>
          <a:xfrm flipH="1">
            <a:off x="5724128" y="2564904"/>
            <a:ext cx="576064" cy="5760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6300192" y="4797152"/>
            <a:ext cx="1944216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Náročnější a „neefektivní“</a:t>
            </a:r>
          </a:p>
        </p:txBody>
      </p:sp>
      <p:cxnSp>
        <p:nvCxnSpPr>
          <p:cNvPr id="8" name="Přímá spojnice se šipkou 7"/>
          <p:cNvCxnSpPr>
            <a:stCxn id="7" idx="1"/>
          </p:cNvCxnSpPr>
          <p:nvPr/>
        </p:nvCxnSpPr>
        <p:spPr>
          <a:xfrm flipH="1" flipV="1">
            <a:off x="5580112" y="4653136"/>
            <a:ext cx="720080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899592" y="2564904"/>
            <a:ext cx="2088232" cy="57606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899592" y="3645024"/>
            <a:ext cx="2088232" cy="57606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3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kredibility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Dual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err="1"/>
              <a:t>models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Elaboration</a:t>
            </a:r>
            <a:r>
              <a:rPr lang="cs-CZ" dirty="0"/>
              <a:t>  </a:t>
            </a:r>
            <a:r>
              <a:rPr lang="cs-CZ" dirty="0" err="1"/>
              <a:t>Likelihood</a:t>
            </a:r>
            <a:r>
              <a:rPr lang="cs-CZ" dirty="0"/>
              <a:t>  Model  (</a:t>
            </a:r>
            <a:r>
              <a:rPr lang="cs-CZ" dirty="0" err="1"/>
              <a:t>Petty</a:t>
            </a:r>
            <a:r>
              <a:rPr lang="cs-CZ" dirty="0"/>
              <a:t>,  </a:t>
            </a:r>
            <a:r>
              <a:rPr lang="cs-CZ" dirty="0" err="1"/>
              <a:t>Cacioppo</a:t>
            </a:r>
            <a:r>
              <a:rPr lang="cs-CZ" dirty="0"/>
              <a:t>,  &amp; </a:t>
            </a:r>
            <a:r>
              <a:rPr lang="cs-CZ" dirty="0" err="1"/>
              <a:t>Goldman</a:t>
            </a:r>
            <a:r>
              <a:rPr lang="cs-CZ" dirty="0"/>
              <a:t>, 1981)</a:t>
            </a:r>
          </a:p>
          <a:p>
            <a:pPr lvl="1"/>
            <a:r>
              <a:rPr lang="cs-CZ" dirty="0" err="1"/>
              <a:t>Heuristic-Systematic</a:t>
            </a:r>
            <a:r>
              <a:rPr lang="cs-CZ" dirty="0"/>
              <a:t> Model (</a:t>
            </a:r>
            <a:r>
              <a:rPr lang="cs-CZ" dirty="0" err="1"/>
              <a:t>Chaiken</a:t>
            </a:r>
            <a:r>
              <a:rPr lang="cs-CZ" dirty="0"/>
              <a:t>, 1999)</a:t>
            </a:r>
          </a:p>
          <a:p>
            <a:r>
              <a:rPr lang="cs-CZ" dirty="0"/>
              <a:t>Centrální a periferní cesty, analytické a heuristické hodnocení</a:t>
            </a:r>
          </a:p>
          <a:p>
            <a:r>
              <a:rPr lang="cs-CZ" dirty="0"/>
              <a:t>Význam: schopnosti a motivace</a:t>
            </a:r>
          </a:p>
          <a:p>
            <a:endParaRPr lang="cs-CZ" dirty="0"/>
          </a:p>
          <a:p>
            <a:r>
              <a:rPr lang="en-US" dirty="0"/>
              <a:t>Metzger (2007)</a:t>
            </a:r>
            <a:r>
              <a:rPr lang="cs-CZ" dirty="0"/>
              <a:t>:</a:t>
            </a:r>
            <a:r>
              <a:rPr lang="en-US" dirty="0"/>
              <a:t> dual processing model of </a:t>
            </a:r>
            <a:r>
              <a:rPr lang="cs-CZ" dirty="0"/>
              <a:t>c</a:t>
            </a:r>
            <a:r>
              <a:rPr lang="en-US" dirty="0" err="1"/>
              <a:t>redibility</a:t>
            </a:r>
            <a:r>
              <a:rPr lang="en-US" dirty="0"/>
              <a:t> assessment</a:t>
            </a:r>
            <a:endParaRPr lang="cs-CZ" dirty="0"/>
          </a:p>
          <a:p>
            <a:pPr lvl="1"/>
            <a:r>
              <a:rPr lang="cs-CZ" dirty="0"/>
              <a:t>Heuristiky:  </a:t>
            </a:r>
            <a:r>
              <a:rPr lang="cs-CZ" dirty="0" err="1"/>
              <a:t>reputation</a:t>
            </a:r>
            <a:r>
              <a:rPr lang="cs-CZ" dirty="0"/>
              <a:t>, </a:t>
            </a:r>
            <a:r>
              <a:rPr lang="cs-CZ" dirty="0" err="1"/>
              <a:t>endorsement</a:t>
            </a:r>
            <a:r>
              <a:rPr lang="cs-CZ" dirty="0"/>
              <a:t>, </a:t>
            </a:r>
            <a:r>
              <a:rPr lang="cs-CZ" dirty="0" err="1"/>
              <a:t>consistency</a:t>
            </a:r>
            <a:r>
              <a:rPr lang="cs-CZ" dirty="0"/>
              <a:t>, </a:t>
            </a:r>
            <a:r>
              <a:rPr lang="cs-CZ" dirty="0" err="1"/>
              <a:t>self-confirmation</a:t>
            </a:r>
            <a:r>
              <a:rPr lang="cs-CZ" dirty="0"/>
              <a:t>, </a:t>
            </a:r>
            <a:r>
              <a:rPr lang="cs-CZ" dirty="0" err="1"/>
              <a:t>expectancy</a:t>
            </a:r>
            <a:r>
              <a:rPr lang="cs-CZ" dirty="0"/>
              <a:t> </a:t>
            </a:r>
            <a:r>
              <a:rPr lang="cs-CZ" dirty="0" err="1"/>
              <a:t>violation</a:t>
            </a:r>
            <a:r>
              <a:rPr lang="cs-CZ" dirty="0"/>
              <a:t>, </a:t>
            </a:r>
            <a:r>
              <a:rPr lang="cs-CZ" dirty="0" err="1"/>
              <a:t>persuasive</a:t>
            </a:r>
            <a:r>
              <a:rPr lang="cs-CZ" dirty="0"/>
              <a:t> </a:t>
            </a:r>
            <a:r>
              <a:rPr lang="cs-CZ" dirty="0" err="1"/>
              <a:t>intent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982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kredibility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Persuaze</a:t>
            </a:r>
            <a:r>
              <a:rPr lang="cs-CZ" dirty="0">
                <a:solidFill>
                  <a:srgbClr val="0070C0"/>
                </a:solidFill>
              </a:rPr>
              <a:t> – přesvědčování: centrální a periferní cesta </a:t>
            </a:r>
          </a:p>
          <a:p>
            <a:pPr lvl="1"/>
            <a:r>
              <a:rPr lang="cs-CZ" dirty="0"/>
              <a:t>Centrální – argumenty, logické uvažování, zvažování pro a proti</a:t>
            </a:r>
          </a:p>
          <a:p>
            <a:pPr lvl="1"/>
            <a:r>
              <a:rPr lang="cs-CZ" dirty="0"/>
              <a:t>Periferní – cokoliv ostatního, typicky emoční přesvědčování</a:t>
            </a:r>
          </a:p>
          <a:p>
            <a:r>
              <a:rPr lang="cs-CZ" dirty="0" err="1">
                <a:solidFill>
                  <a:srgbClr val="0070C0"/>
                </a:solidFill>
              </a:rPr>
              <a:t>Heuristic-systematic</a:t>
            </a:r>
            <a:r>
              <a:rPr lang="cs-CZ" dirty="0">
                <a:solidFill>
                  <a:srgbClr val="0070C0"/>
                </a:solidFill>
              </a:rPr>
              <a:t> model – zpracování informací</a:t>
            </a:r>
          </a:p>
          <a:p>
            <a:pPr lvl="1"/>
            <a:r>
              <a:rPr lang="cs-CZ" dirty="0"/>
              <a:t>Systematické - kognitivně náročnější, uživatel musí mít motivaci, schopnosti a znalosti</a:t>
            </a:r>
          </a:p>
          <a:p>
            <a:pPr lvl="1"/>
            <a:r>
              <a:rPr lang="cs-CZ" dirty="0"/>
              <a:t>Heuristické – kognitivní zkratky </a:t>
            </a:r>
          </a:p>
        </p:txBody>
      </p:sp>
    </p:spTree>
    <p:extLst>
      <p:ext uri="{BB962C8B-B14F-4D97-AF65-F5344CB8AC3E}">
        <p14:creationId xmlns:p14="http://schemas.microsoft.com/office/powerpoint/2010/main" val="355378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/>
              <a:t>Namísto pečlivého hodnocení lidé používají </a:t>
            </a:r>
            <a:r>
              <a:rPr lang="cs-CZ" dirty="0">
                <a:solidFill>
                  <a:srgbClr val="0070C0"/>
                </a:solidFill>
              </a:rPr>
              <a:t>kognitivní zkratky (heuristiky)</a:t>
            </a:r>
          </a:p>
          <a:p>
            <a:pPr lvl="1"/>
            <a:r>
              <a:rPr lang="cs-CZ" dirty="0"/>
              <a:t>Jednoduché, praktické, zkratkovité kroky vedoucí k rychlému posouzení situace/člověka</a:t>
            </a:r>
          </a:p>
          <a:p>
            <a:pPr lvl="1"/>
            <a:r>
              <a:rPr lang="cs-CZ" dirty="0" err="1" smtClean="0"/>
              <a:t>Tversky</a:t>
            </a:r>
            <a:r>
              <a:rPr lang="cs-CZ" dirty="0" smtClean="0"/>
              <a:t> </a:t>
            </a:r>
            <a:r>
              <a:rPr lang="cs-CZ" dirty="0"/>
              <a:t>&amp; </a:t>
            </a:r>
            <a:r>
              <a:rPr lang="cs-CZ" dirty="0" err="1"/>
              <a:t>Kahneman</a:t>
            </a:r>
            <a:endParaRPr lang="cs-CZ" dirty="0"/>
          </a:p>
          <a:p>
            <a:pPr lvl="1"/>
            <a:r>
              <a:rPr lang="cs-CZ" dirty="0"/>
              <a:t>Různé heuristiky : </a:t>
            </a:r>
            <a:r>
              <a:rPr lang="cs-CZ" dirty="0" err="1"/>
              <a:t>reputation</a:t>
            </a:r>
            <a:r>
              <a:rPr lang="cs-CZ" dirty="0"/>
              <a:t>, </a:t>
            </a:r>
            <a:r>
              <a:rPr lang="cs-CZ" dirty="0" err="1"/>
              <a:t>endorsement</a:t>
            </a:r>
            <a:r>
              <a:rPr lang="cs-CZ" dirty="0"/>
              <a:t>, </a:t>
            </a:r>
            <a:r>
              <a:rPr lang="cs-CZ" dirty="0" err="1"/>
              <a:t>consistency</a:t>
            </a:r>
            <a:r>
              <a:rPr lang="cs-CZ" dirty="0"/>
              <a:t>, </a:t>
            </a:r>
            <a:r>
              <a:rPr lang="cs-CZ" dirty="0" err="1"/>
              <a:t>self-confirmation</a:t>
            </a:r>
            <a:r>
              <a:rPr lang="cs-CZ" dirty="0"/>
              <a:t>, </a:t>
            </a:r>
            <a:r>
              <a:rPr lang="cs-CZ" dirty="0" err="1"/>
              <a:t>expectancy</a:t>
            </a:r>
            <a:r>
              <a:rPr lang="cs-CZ" dirty="0"/>
              <a:t> </a:t>
            </a:r>
            <a:r>
              <a:rPr lang="cs-CZ" dirty="0" err="1"/>
              <a:t>violation</a:t>
            </a:r>
            <a:r>
              <a:rPr lang="cs-CZ" dirty="0"/>
              <a:t>, </a:t>
            </a:r>
            <a:r>
              <a:rPr lang="cs-CZ" dirty="0" err="1"/>
              <a:t>persuasive</a:t>
            </a:r>
            <a:r>
              <a:rPr lang="cs-CZ" dirty="0"/>
              <a:t> </a:t>
            </a:r>
            <a:r>
              <a:rPr lang="cs-CZ" dirty="0" err="1"/>
              <a:t>intent</a:t>
            </a:r>
            <a:r>
              <a:rPr lang="cs-CZ" dirty="0"/>
              <a:t> (</a:t>
            </a:r>
            <a:r>
              <a:rPr lang="cs-CZ" dirty="0" err="1"/>
              <a:t>Metzger</a:t>
            </a:r>
            <a:r>
              <a:rPr lang="cs-CZ" dirty="0"/>
              <a:t>, 2007)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Využívání jiných vodítek pro hodnocení situace než </a:t>
            </a:r>
            <a:r>
              <a:rPr lang="cs-CZ" dirty="0" smtClean="0">
                <a:solidFill>
                  <a:srgbClr val="0070C0"/>
                </a:solidFill>
              </a:rPr>
              <a:t>systematického zpracování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10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Často nezbytné – a ne nutně chybné!</a:t>
            </a:r>
          </a:p>
          <a:p>
            <a:pPr lvl="1"/>
            <a:r>
              <a:rPr lang="cs-CZ" dirty="0"/>
              <a:t>Heuristiky používáme běžně v každodenním životě </a:t>
            </a:r>
          </a:p>
          <a:p>
            <a:pPr lvl="1"/>
            <a:endParaRPr lang="cs-CZ" dirty="0"/>
          </a:p>
          <a:p>
            <a:r>
              <a:rPr lang="cs-CZ" dirty="0"/>
              <a:t>Heuristické zpracování v prostředí internetu</a:t>
            </a:r>
          </a:p>
          <a:p>
            <a:pPr lvl="1"/>
            <a:endParaRPr lang="cs-CZ" dirty="0"/>
          </a:p>
          <a:p>
            <a:r>
              <a:rPr lang="cs-CZ" dirty="0" err="1"/>
              <a:t>Kang</a:t>
            </a:r>
            <a:r>
              <a:rPr lang="cs-CZ" dirty="0"/>
              <a:t>, </a:t>
            </a:r>
            <a:r>
              <a:rPr lang="cs-CZ" dirty="0" err="1"/>
              <a:t>Bae</a:t>
            </a:r>
            <a:r>
              <a:rPr lang="cs-CZ" dirty="0"/>
              <a:t>, </a:t>
            </a:r>
            <a:r>
              <a:rPr lang="cs-CZ" dirty="0" err="1"/>
              <a:t>Zhang</a:t>
            </a:r>
            <a:r>
              <a:rPr lang="cs-CZ" dirty="0"/>
              <a:t>, </a:t>
            </a:r>
            <a:r>
              <a:rPr lang="cs-CZ" dirty="0" err="1"/>
              <a:t>Sundar</a:t>
            </a:r>
            <a:r>
              <a:rPr lang="cs-CZ" dirty="0"/>
              <a:t> (2011): lidé často podkládají důvěru proximálním zdrojem (online </a:t>
            </a:r>
            <a:r>
              <a:rPr lang="cs-CZ" dirty="0" err="1"/>
              <a:t>news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když záleží víc na tom, kdo danou informaci sdílí než na tom, kdo ji vytvořil (př. sdílí moje sousedka, ta by přece neposílala nějaký nesmysl, tak je to asi pravda – mechanismus za emaily, které se snadno šíří mezi seniory, např. před volbami) </a:t>
            </a:r>
          </a:p>
          <a:p>
            <a:pPr marL="342900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82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 nákladů a zisků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Ekonomické teorie chování </a:t>
            </a:r>
          </a:p>
          <a:p>
            <a:pPr lvl="1"/>
            <a:r>
              <a:rPr lang="cs-CZ" dirty="0"/>
              <a:t>Lidé při rozhodování, jak se budou chovat, zvažují a balancují mezi náklady a zisky</a:t>
            </a:r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„Lidské“ náklady</a:t>
            </a:r>
            <a:r>
              <a:rPr lang="cs-CZ" dirty="0"/>
              <a:t>: materiální náklady, energie, čas</a:t>
            </a:r>
          </a:p>
          <a:p>
            <a:r>
              <a:rPr lang="cs-CZ" dirty="0">
                <a:solidFill>
                  <a:srgbClr val="0070C0"/>
                </a:solidFill>
              </a:rPr>
              <a:t>„Lidské“ zisky: </a:t>
            </a:r>
            <a:r>
              <a:rPr lang="cs-CZ" dirty="0"/>
              <a:t>úspora energie a času</a:t>
            </a:r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Systematické hodnocení a centrální přesvědčování jsou (obvykle) nákladnější než heuristické a periferní</a:t>
            </a:r>
          </a:p>
        </p:txBody>
      </p:sp>
    </p:spTree>
    <p:extLst>
      <p:ext uri="{BB962C8B-B14F-4D97-AF65-F5344CB8AC3E}">
        <p14:creationId xmlns:p14="http://schemas.microsoft.com/office/powerpoint/2010/main" val="1024404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Kredibilita – vliv individuálních charakteristik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Demografie – gender, věk, vzdělání</a:t>
            </a:r>
          </a:p>
          <a:p>
            <a:r>
              <a:rPr lang="cs-CZ" dirty="0"/>
              <a:t>Osobnostní charakteristiky -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cognition</a:t>
            </a:r>
            <a:r>
              <a:rPr lang="cs-CZ" dirty="0"/>
              <a:t>, </a:t>
            </a:r>
            <a:r>
              <a:rPr lang="cs-CZ" dirty="0" err="1"/>
              <a:t>anxieta</a:t>
            </a:r>
            <a:r>
              <a:rPr lang="cs-CZ" dirty="0"/>
              <a:t>, institucionální a sociální důvěra</a:t>
            </a:r>
          </a:p>
          <a:p>
            <a:r>
              <a:rPr lang="cs-CZ" dirty="0"/>
              <a:t>Schopnosti –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, zkušenosti s užíváním internetu</a:t>
            </a:r>
          </a:p>
          <a:p>
            <a:r>
              <a:rPr lang="cs-CZ" dirty="0"/>
              <a:t>Motivace </a:t>
            </a:r>
          </a:p>
          <a:p>
            <a:r>
              <a:rPr lang="cs-CZ" dirty="0"/>
              <a:t>Další – vlastní politické směřování, zkušenosti…</a:t>
            </a:r>
          </a:p>
          <a:p>
            <a:endParaRPr lang="cs-CZ" dirty="0"/>
          </a:p>
          <a:p>
            <a:r>
              <a:rPr lang="cs-CZ" dirty="0"/>
              <a:t>Většinou není jen lineární vztah!</a:t>
            </a:r>
          </a:p>
          <a:p>
            <a:r>
              <a:rPr lang="cs-CZ" dirty="0"/>
              <a:t>V celé zkoumané problematice!</a:t>
            </a:r>
          </a:p>
          <a:p>
            <a:pPr lvl="1"/>
            <a:r>
              <a:rPr lang="cs-CZ" dirty="0"/>
              <a:t>Mediační a moderační efekty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08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charakter a vliv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Viz </a:t>
            </a:r>
            <a:r>
              <a:rPr lang="cs-CZ" dirty="0" err="1" smtClean="0"/>
              <a:t>endorsement</a:t>
            </a:r>
            <a:r>
              <a:rPr lang="cs-CZ" dirty="0" smtClean="0"/>
              <a:t> (</a:t>
            </a:r>
            <a:r>
              <a:rPr lang="cs-CZ" dirty="0" err="1" smtClean="0"/>
              <a:t>bandwagon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err="1" smtClean="0"/>
              <a:t>Kang</a:t>
            </a:r>
            <a:r>
              <a:rPr lang="cs-CZ" dirty="0"/>
              <a:t>, </a:t>
            </a:r>
            <a:r>
              <a:rPr lang="cs-CZ" dirty="0" err="1"/>
              <a:t>Bae</a:t>
            </a:r>
            <a:r>
              <a:rPr lang="cs-CZ" dirty="0"/>
              <a:t>, </a:t>
            </a:r>
            <a:r>
              <a:rPr lang="cs-CZ" dirty="0" err="1"/>
              <a:t>Zhang</a:t>
            </a:r>
            <a:r>
              <a:rPr lang="cs-CZ" dirty="0"/>
              <a:t>, </a:t>
            </a:r>
            <a:r>
              <a:rPr lang="cs-CZ" dirty="0" err="1"/>
              <a:t>Sundar</a:t>
            </a:r>
            <a:r>
              <a:rPr lang="cs-CZ" dirty="0"/>
              <a:t> (2011): lidé často podkládají důvěru proximálním zdrojem (online </a:t>
            </a:r>
            <a:r>
              <a:rPr lang="cs-CZ" dirty="0" err="1"/>
              <a:t>news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Záleží na skupinové příslušnosti, sociální blízkosti, </a:t>
            </a:r>
            <a:r>
              <a:rPr lang="cs-CZ" dirty="0" err="1" smtClean="0"/>
              <a:t>kongruenci</a:t>
            </a:r>
            <a:r>
              <a:rPr lang="cs-CZ" dirty="0" smtClean="0"/>
              <a:t> s vlastním názorem</a:t>
            </a:r>
          </a:p>
          <a:p>
            <a:pPr lvl="1"/>
            <a:r>
              <a:rPr lang="cs-CZ" dirty="0"/>
              <a:t>konformita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Autor (zdroj) – problematické autorství online</a:t>
            </a:r>
          </a:p>
          <a:p>
            <a:r>
              <a:rPr lang="cs-CZ" dirty="0"/>
              <a:t>Expertíza – individuální a </a:t>
            </a:r>
            <a:r>
              <a:rPr lang="cs-CZ" dirty="0" smtClean="0"/>
              <a:t>„davová“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Oficiální a neoficiální zdroje</a:t>
            </a:r>
          </a:p>
          <a:p>
            <a:pPr lvl="1"/>
            <a:r>
              <a:rPr lang="cs-CZ" dirty="0" smtClean="0"/>
              <a:t>Důvěra ve zdroj – navázaná na vlastní postoje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986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Borah, P., &amp; Xiao, X. (2018). The importance of ‘likes’: The interplay of message framing, source, and social endorsement on credibility perceptions of health information on Facebook. </a:t>
            </a:r>
            <a:r>
              <a:rPr lang="en-US" sz="1600" i="1" dirty="0"/>
              <a:t>Journal of health communication</a:t>
            </a:r>
            <a:r>
              <a:rPr lang="en-US" sz="1600" dirty="0"/>
              <a:t>, </a:t>
            </a:r>
            <a:r>
              <a:rPr lang="en-US" sz="1600" i="1" dirty="0"/>
              <a:t>23</a:t>
            </a:r>
            <a:r>
              <a:rPr lang="en-US" sz="1600" dirty="0"/>
              <a:t>(4), 399-411</a:t>
            </a:r>
            <a:r>
              <a:rPr lang="en-US" sz="1600" dirty="0" smtClean="0"/>
              <a:t>.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 = 3</a:t>
            </a:r>
            <a:r>
              <a:rPr lang="en-US" dirty="0" smtClean="0"/>
              <a:t>40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/>
              <a:t>66.2% female, mean age = 19.8 years) </a:t>
            </a:r>
            <a:r>
              <a:rPr lang="cs-CZ" dirty="0" smtClean="0"/>
              <a:t>+ </a:t>
            </a:r>
            <a:r>
              <a:rPr lang="en-US" dirty="0"/>
              <a:t>552  8.2%  female,  </a:t>
            </a:r>
            <a:r>
              <a:rPr lang="en-US" dirty="0" smtClean="0"/>
              <a:t>mean</a:t>
            </a:r>
            <a:r>
              <a:rPr lang="cs-CZ" dirty="0" smtClean="0"/>
              <a:t> </a:t>
            </a:r>
            <a:r>
              <a:rPr lang="en-US" dirty="0" smtClean="0"/>
              <a:t>age </a:t>
            </a:r>
            <a:r>
              <a:rPr lang="en-US" dirty="0"/>
              <a:t>= 19.1 years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err="1" smtClean="0"/>
              <a:t>Facebook</a:t>
            </a:r>
            <a:r>
              <a:rPr lang="cs-CZ" dirty="0" smtClean="0"/>
              <a:t>: 2 x 2 x 2 design</a:t>
            </a:r>
          </a:p>
          <a:p>
            <a:r>
              <a:rPr lang="cs-CZ" dirty="0" smtClean="0"/>
              <a:t>Study 1: </a:t>
            </a:r>
            <a:r>
              <a:rPr lang="en-US" dirty="0" smtClean="0"/>
              <a:t>issue </a:t>
            </a:r>
            <a:r>
              <a:rPr lang="en-US" dirty="0"/>
              <a:t>focused on physical </a:t>
            </a:r>
            <a:r>
              <a:rPr lang="en-US" dirty="0" smtClean="0"/>
              <a:t>activity</a:t>
            </a:r>
            <a:endParaRPr lang="cs-CZ" dirty="0" smtClean="0"/>
          </a:p>
          <a:p>
            <a:r>
              <a:rPr lang="en-US" dirty="0" smtClean="0"/>
              <a:t>frame </a:t>
            </a:r>
            <a:r>
              <a:rPr lang="en-US" dirty="0"/>
              <a:t>type: gain vs. </a:t>
            </a:r>
            <a:r>
              <a:rPr lang="en-US" dirty="0" smtClean="0"/>
              <a:t>loss</a:t>
            </a:r>
            <a:endParaRPr lang="cs-CZ" dirty="0" smtClean="0"/>
          </a:p>
          <a:p>
            <a:pPr lvl="1"/>
            <a:r>
              <a:rPr lang="cs-CZ" dirty="0" smtClean="0"/>
              <a:t>g</a:t>
            </a:r>
            <a:r>
              <a:rPr lang="en-US" dirty="0" err="1" smtClean="0"/>
              <a:t>ain</a:t>
            </a:r>
            <a:r>
              <a:rPr lang="en-US" dirty="0" smtClean="0"/>
              <a:t>-framed </a:t>
            </a:r>
            <a:r>
              <a:rPr lang="en-US" dirty="0"/>
              <a:t>messages outlined the benefits of </a:t>
            </a:r>
            <a:r>
              <a:rPr lang="en-US" dirty="0" smtClean="0"/>
              <a:t>engaging</a:t>
            </a:r>
            <a:r>
              <a:rPr lang="cs-CZ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regular exercise, while loss-framed messages outlined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risks </a:t>
            </a:r>
            <a:r>
              <a:rPr lang="en-US" dirty="0"/>
              <a:t>of not engaging in regular </a:t>
            </a:r>
            <a:r>
              <a:rPr lang="en-US" dirty="0" smtClean="0"/>
              <a:t>exercise</a:t>
            </a:r>
            <a:endParaRPr lang="cs-CZ" dirty="0" smtClean="0"/>
          </a:p>
          <a:p>
            <a:r>
              <a:rPr lang="en-US" dirty="0" smtClean="0"/>
              <a:t>source </a:t>
            </a:r>
            <a:r>
              <a:rPr lang="en-US" dirty="0"/>
              <a:t>type: CDC vs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 smtClean="0"/>
              <a:t>non-expert</a:t>
            </a:r>
            <a:r>
              <a:rPr lang="cs-CZ" dirty="0" smtClean="0"/>
              <a:t> (</a:t>
            </a:r>
            <a:r>
              <a:rPr lang="cs-CZ" dirty="0"/>
              <a:t>Alex </a:t>
            </a:r>
            <a:r>
              <a:rPr lang="cs-CZ" dirty="0" smtClean="0"/>
              <a:t>Smith)</a:t>
            </a:r>
          </a:p>
          <a:p>
            <a:r>
              <a:rPr lang="en-US" dirty="0" smtClean="0"/>
              <a:t>social </a:t>
            </a:r>
            <a:r>
              <a:rPr lang="en-US" dirty="0"/>
              <a:t>endorsement: high vs. </a:t>
            </a:r>
            <a:r>
              <a:rPr lang="en-US" dirty="0" smtClean="0"/>
              <a:t>low </a:t>
            </a:r>
            <a:r>
              <a:rPr lang="cs-CZ" dirty="0" smtClean="0"/>
              <a:t>(50 x 2 lajky)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Study II: </a:t>
            </a:r>
            <a:r>
              <a:rPr lang="en-US" dirty="0" smtClean="0"/>
              <a:t>issue </a:t>
            </a:r>
            <a:r>
              <a:rPr lang="en-US" dirty="0"/>
              <a:t>focused on </a:t>
            </a:r>
            <a:r>
              <a:rPr lang="en-US" dirty="0" smtClean="0"/>
              <a:t>alcohol</a:t>
            </a:r>
            <a:r>
              <a:rPr lang="cs-CZ" dirty="0" smtClean="0"/>
              <a:t> </a:t>
            </a:r>
            <a:r>
              <a:rPr lang="en-US" dirty="0" smtClean="0"/>
              <a:t>consumption </a:t>
            </a:r>
            <a:r>
              <a:rPr lang="en-US" dirty="0" err="1" smtClean="0"/>
              <a:t>behavio</a:t>
            </a:r>
            <a:r>
              <a:rPr lang="cs-CZ" dirty="0" smtClean="0"/>
              <a:t>r</a:t>
            </a:r>
          </a:p>
          <a:p>
            <a:r>
              <a:rPr lang="cs-CZ" dirty="0" smtClean="0"/>
              <a:t>ty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/>
              <a:t>of source: WebMD vs. non-expert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41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Borah, P., &amp; Xiao, X. (2018). The importance of ‘likes’: The interplay of message framing, source, and social endorsement on credibility perceptions of health information on Facebook. </a:t>
            </a:r>
            <a:r>
              <a:rPr lang="en-US" sz="1600" i="1" dirty="0"/>
              <a:t>Journal of health communication</a:t>
            </a:r>
            <a:r>
              <a:rPr lang="en-US" sz="1600" dirty="0"/>
              <a:t>, </a:t>
            </a:r>
            <a:r>
              <a:rPr lang="en-US" sz="1600" i="1" dirty="0"/>
              <a:t>23</a:t>
            </a:r>
            <a:r>
              <a:rPr lang="en-US" sz="1600" dirty="0"/>
              <a:t>(4), 399-411</a:t>
            </a:r>
            <a:r>
              <a:rPr lang="en-US" sz="1600" dirty="0" smtClean="0"/>
              <a:t>.</a:t>
            </a:r>
            <a:endParaRPr lang="cs-CZ" sz="1600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862" y="1219200"/>
            <a:ext cx="5402275" cy="4937125"/>
          </a:xfrm>
        </p:spPr>
      </p:pic>
    </p:spTree>
    <p:extLst>
      <p:ext uri="{BB962C8B-B14F-4D97-AF65-F5344CB8AC3E}">
        <p14:creationId xmlns:p14="http://schemas.microsoft.com/office/powerpoint/2010/main" val="112516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informace</a:t>
            </a:r>
            <a:r>
              <a:rPr lang="it-IT" dirty="0"/>
              <a:t>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prostředí internetu - nepřeberné množství a pluralita</a:t>
            </a:r>
          </a:p>
          <a:p>
            <a:pPr lvl="1"/>
            <a:r>
              <a:rPr lang="cs-CZ" dirty="0"/>
              <a:t>Pluralita zdrojů – a typů informací</a:t>
            </a:r>
          </a:p>
          <a:p>
            <a:pPr lvl="1"/>
            <a:endParaRPr lang="cs-CZ" dirty="0"/>
          </a:p>
          <a:p>
            <a:r>
              <a:rPr lang="cs-CZ" dirty="0"/>
              <a:t>Nejsou „</a:t>
            </a:r>
            <a:r>
              <a:rPr lang="cs-CZ" dirty="0" err="1"/>
              <a:t>gatekeepers</a:t>
            </a:r>
            <a:r>
              <a:rPr lang="cs-CZ" dirty="0"/>
              <a:t>“ </a:t>
            </a:r>
          </a:p>
          <a:p>
            <a:pPr lvl="1"/>
            <a:r>
              <a:rPr lang="cs-CZ" dirty="0"/>
              <a:t>User </a:t>
            </a:r>
            <a:r>
              <a:rPr lang="cs-CZ" dirty="0" err="1"/>
              <a:t>Generated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– kdokoliv může zveřejnit cokoliv bez kontroly někoho </a:t>
            </a:r>
            <a:r>
              <a:rPr lang="cs-CZ" dirty="0" err="1"/>
              <a:t>jiního</a:t>
            </a:r>
            <a:r>
              <a:rPr lang="cs-CZ" dirty="0"/>
              <a:t> (vs. tradiční </a:t>
            </a:r>
            <a:r>
              <a:rPr lang="cs-CZ" dirty="0" err="1"/>
              <a:t>offline</a:t>
            </a:r>
            <a:r>
              <a:rPr lang="cs-CZ" dirty="0"/>
              <a:t> zdroje typu knihy, tisk)</a:t>
            </a:r>
          </a:p>
          <a:p>
            <a:pPr lvl="1"/>
            <a:r>
              <a:rPr lang="cs-CZ" dirty="0" err="1"/>
              <a:t>disintermediation</a:t>
            </a:r>
            <a:r>
              <a:rPr lang="cs-CZ" dirty="0"/>
              <a:t> (</a:t>
            </a:r>
            <a:r>
              <a:rPr lang="cs-CZ" dirty="0" err="1"/>
              <a:t>Eysenbach</a:t>
            </a:r>
            <a:r>
              <a:rPr lang="cs-CZ" dirty="0"/>
              <a:t>, 2008)</a:t>
            </a:r>
          </a:p>
          <a:p>
            <a:pPr lvl="1"/>
            <a:r>
              <a:rPr lang="cs-CZ" altLang="cs-CZ" dirty="0">
                <a:sym typeface="Wingdings" panose="05000000000000000000" pitchFamily="2" charset="2"/>
              </a:rPr>
              <a:t>„</a:t>
            </a:r>
            <a:r>
              <a:rPr lang="cs-CZ" altLang="cs-CZ" dirty="0" err="1">
                <a:sym typeface="Wingdings" panose="05000000000000000000" pitchFamily="2" charset="2"/>
              </a:rPr>
              <a:t>leveling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effect</a:t>
            </a:r>
            <a:r>
              <a:rPr lang="cs-CZ" altLang="cs-CZ" dirty="0">
                <a:sym typeface="Wingdings" panose="05000000000000000000" pitchFamily="2" charset="2"/>
              </a:rPr>
              <a:t>“ – stejná dostupnost informací = v očích uživatelů stejná úroveň důvěryhodnosti autorů</a:t>
            </a:r>
            <a:endParaRPr lang="cs-CZ" altLang="cs-CZ" dirty="0"/>
          </a:p>
          <a:p>
            <a:pPr lvl="1"/>
            <a:r>
              <a:rPr lang="cs-CZ" dirty="0"/>
              <a:t>Neplatí ale vždy (</a:t>
            </a:r>
            <a:r>
              <a:rPr lang="cs-CZ" dirty="0" err="1"/>
              <a:t>opinion</a:t>
            </a:r>
            <a:r>
              <a:rPr lang="cs-CZ" dirty="0"/>
              <a:t> </a:t>
            </a:r>
            <a:r>
              <a:rPr lang="cs-CZ" dirty="0" err="1"/>
              <a:t>leaders</a:t>
            </a:r>
            <a:r>
              <a:rPr lang="cs-CZ" dirty="0"/>
              <a:t>, oficiální zdroje</a:t>
            </a:r>
            <a:r>
              <a:rPr lang="cs-CZ" dirty="0" smtClean="0"/>
              <a:t>…)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Otázka autora a autority a jimi podávaných informací</a:t>
            </a:r>
          </a:p>
          <a:p>
            <a:pPr lvl="1"/>
            <a:r>
              <a:rPr lang="cs-CZ" dirty="0"/>
              <a:t>Expert a „</a:t>
            </a:r>
            <a:r>
              <a:rPr lang="cs-CZ" dirty="0" err="1"/>
              <a:t>experiential</a:t>
            </a:r>
            <a:r>
              <a:rPr lang="cs-CZ" dirty="0"/>
              <a:t>“ </a:t>
            </a:r>
            <a:r>
              <a:rPr lang="cs-CZ" dirty="0" err="1"/>
              <a:t>information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Misinformation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disinformation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To vše klade důraz na subjektivní 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474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Borah, P., &amp; Xiao, X. (2018). The importance of ‘likes’: The interplay of message framing, source, and social endorsement on credibility perceptions of health information on Facebook. </a:t>
            </a:r>
            <a:r>
              <a:rPr lang="en-US" sz="1600" i="1" dirty="0"/>
              <a:t>Journal of health communication</a:t>
            </a:r>
            <a:r>
              <a:rPr lang="en-US" sz="1600" dirty="0"/>
              <a:t>, </a:t>
            </a:r>
            <a:r>
              <a:rPr lang="en-US" sz="1600" i="1" dirty="0"/>
              <a:t>23</a:t>
            </a:r>
            <a:r>
              <a:rPr lang="en-US" sz="1600" dirty="0"/>
              <a:t>(4), 399-411</a:t>
            </a:r>
            <a:r>
              <a:rPr lang="en-US" sz="1600" dirty="0" smtClean="0"/>
              <a:t>.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Více </a:t>
            </a:r>
            <a:r>
              <a:rPr lang="cs-CZ" dirty="0" err="1" smtClean="0"/>
              <a:t>kredibilní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Rámování ziskem</a:t>
            </a:r>
          </a:p>
          <a:p>
            <a:pPr lvl="1"/>
            <a:r>
              <a:rPr lang="cs-CZ" dirty="0" smtClean="0"/>
              <a:t>Expertní vyjádření</a:t>
            </a:r>
          </a:p>
          <a:p>
            <a:pPr lvl="1"/>
            <a:r>
              <a:rPr lang="cs-CZ" dirty="0" smtClean="0"/>
              <a:t>Ale ne počet </a:t>
            </a:r>
            <a:r>
              <a:rPr lang="cs-CZ" dirty="0" err="1" smtClean="0"/>
              <a:t>lajků</a:t>
            </a:r>
            <a:endParaRPr lang="cs-CZ" dirty="0" smtClean="0"/>
          </a:p>
          <a:p>
            <a:r>
              <a:rPr lang="cs-CZ" dirty="0" smtClean="0"/>
              <a:t>Moderační </a:t>
            </a:r>
            <a:r>
              <a:rPr lang="cs-CZ" dirty="0"/>
              <a:t>efekty</a:t>
            </a:r>
            <a:r>
              <a:rPr lang="cs-CZ" dirty="0" smtClean="0"/>
              <a:t>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post from </a:t>
            </a:r>
            <a:r>
              <a:rPr lang="en-US" dirty="0" smtClean="0"/>
              <a:t>an</a:t>
            </a:r>
            <a:r>
              <a:rPr lang="cs-CZ" dirty="0" smtClean="0"/>
              <a:t> </a:t>
            </a:r>
            <a:r>
              <a:rPr lang="en-US" dirty="0" smtClean="0"/>
              <a:t>expert </a:t>
            </a:r>
            <a:r>
              <a:rPr lang="en-US" dirty="0"/>
              <a:t>source with a high number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‘</a:t>
            </a:r>
            <a:r>
              <a:rPr lang="en-US" dirty="0"/>
              <a:t>likes</a:t>
            </a:r>
            <a:r>
              <a:rPr lang="en-US" dirty="0" smtClean="0"/>
              <a:t>’ </a:t>
            </a:r>
            <a:r>
              <a:rPr lang="en-US" dirty="0"/>
              <a:t>perceived </a:t>
            </a:r>
            <a:r>
              <a:rPr lang="en-US" dirty="0" smtClean="0"/>
              <a:t>more </a:t>
            </a:r>
            <a:r>
              <a:rPr lang="en-US" dirty="0"/>
              <a:t>credible than the post from a non-expert </a:t>
            </a:r>
            <a:r>
              <a:rPr lang="en-US" dirty="0" smtClean="0"/>
              <a:t>source </a:t>
            </a:r>
            <a:r>
              <a:rPr lang="en-US" dirty="0"/>
              <a:t>with a </a:t>
            </a:r>
            <a:r>
              <a:rPr lang="en-US" dirty="0" smtClean="0"/>
              <a:t>low</a:t>
            </a:r>
            <a:r>
              <a:rPr lang="cs-CZ" dirty="0" smtClean="0"/>
              <a:t> </a:t>
            </a:r>
            <a:r>
              <a:rPr lang="en-US" dirty="0" smtClean="0"/>
              <a:t>number of</a:t>
            </a:r>
            <a:r>
              <a:rPr lang="cs-CZ" dirty="0" smtClean="0"/>
              <a:t> </a:t>
            </a:r>
            <a:r>
              <a:rPr lang="en-US" dirty="0" smtClean="0"/>
              <a:t>‘likes’</a:t>
            </a:r>
            <a:endParaRPr lang="cs-CZ" dirty="0" smtClean="0"/>
          </a:p>
          <a:p>
            <a:pPr lvl="1"/>
            <a:r>
              <a:rPr lang="cs-CZ" dirty="0" smtClean="0"/>
              <a:t>Žádná interakce zdroj vs. Rámování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Celkově: </a:t>
            </a:r>
            <a:r>
              <a:rPr lang="en-US" dirty="0" smtClean="0"/>
              <a:t>the </a:t>
            </a:r>
            <a:r>
              <a:rPr lang="en-US" dirty="0"/>
              <a:t>gain-framed post by an expert source with the </a:t>
            </a:r>
            <a:r>
              <a:rPr lang="en-US" dirty="0" smtClean="0"/>
              <a:t>high</a:t>
            </a:r>
            <a:r>
              <a:rPr lang="cs-CZ" dirty="0" smtClean="0"/>
              <a:t> </a:t>
            </a:r>
            <a:r>
              <a:rPr lang="en-US" dirty="0" smtClean="0"/>
              <a:t>number of</a:t>
            </a:r>
            <a:r>
              <a:rPr lang="cs-CZ" dirty="0" smtClean="0"/>
              <a:t> </a:t>
            </a:r>
            <a:r>
              <a:rPr lang="en-US" dirty="0" smtClean="0"/>
              <a:t>‘</a:t>
            </a:r>
            <a:r>
              <a:rPr lang="en-US" dirty="0"/>
              <a:t>likes</a:t>
            </a:r>
            <a:r>
              <a:rPr lang="en-US" dirty="0" smtClean="0"/>
              <a:t>’</a:t>
            </a:r>
            <a:r>
              <a:rPr lang="cs-CZ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the most credible message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313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 k vodítkům - </a:t>
            </a:r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Aspekty online prostředí které umožňují určitou akci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Sundar</a:t>
            </a:r>
            <a:r>
              <a:rPr lang="cs-CZ" dirty="0"/>
              <a:t> (2008) – MAIN model</a:t>
            </a:r>
          </a:p>
        </p:txBody>
      </p:sp>
    </p:spTree>
    <p:extLst>
      <p:ext uri="{BB962C8B-B14F-4D97-AF65-F5344CB8AC3E}">
        <p14:creationId xmlns:p14="http://schemas.microsoft.com/office/powerpoint/2010/main" val="4057409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4440" y="6434296"/>
            <a:ext cx="6995120" cy="423704"/>
          </a:xfrm>
        </p:spPr>
        <p:txBody>
          <a:bodyPr>
            <a:normAutofit/>
          </a:bodyPr>
          <a:lstStyle/>
          <a:p>
            <a:r>
              <a:rPr lang="en-US" sz="1100" dirty="0"/>
              <a:t>The MAIN Model: A Heuristic Approach to understanding Technology Effects on Credibility.„</a:t>
            </a:r>
            <a:r>
              <a:rPr lang="cs-CZ" sz="1100" dirty="0"/>
              <a:t> </a:t>
            </a:r>
            <a:r>
              <a:rPr lang="en-US" sz="1100" dirty="0"/>
              <a:t>Digital Media, Youth, and Credibility. Edited by Miriam J. Metzger and Andrew J. </a:t>
            </a:r>
            <a:r>
              <a:rPr lang="en-US" sz="1100" dirty="0" err="1"/>
              <a:t>Flanagin</a:t>
            </a:r>
            <a:r>
              <a:rPr lang="en-US" sz="1100" dirty="0"/>
              <a:t>. Cambridge, MA: The MIT Press, 2008.</a:t>
            </a:r>
            <a:endParaRPr lang="cs-CZ" sz="1100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8028155" cy="259228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57200" y="4531860"/>
            <a:ext cx="8363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very </a:t>
            </a:r>
            <a:r>
              <a:rPr lang="cs-CZ" dirty="0" err="1"/>
              <a:t>likely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affordance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convey</a:t>
            </a:r>
            <a:r>
              <a:rPr lang="cs-CZ" dirty="0"/>
              <a:t> a variety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cues</a:t>
            </a:r>
            <a:r>
              <a:rPr lang="cs-CZ" dirty="0"/>
              <a:t> </a:t>
            </a:r>
            <a:r>
              <a:rPr lang="cs-CZ" dirty="0" err="1"/>
              <a:t>leading</a:t>
            </a:r>
            <a:r>
              <a:rPr lang="cs-CZ" dirty="0"/>
              <a:t> to a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heuristic-based</a:t>
            </a:r>
            <a:r>
              <a:rPr lang="cs-CZ" dirty="0"/>
              <a:t> </a:t>
            </a:r>
            <a:r>
              <a:rPr lang="cs-CZ" dirty="0" err="1"/>
              <a:t>judgments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positive and </a:t>
            </a:r>
            <a:r>
              <a:rPr lang="cs-CZ" dirty="0" err="1"/>
              <a:t>others</a:t>
            </a:r>
            <a:r>
              <a:rPr lang="cs-CZ" dirty="0"/>
              <a:t> negative, </a:t>
            </a:r>
            <a:r>
              <a:rPr lang="cs-CZ" dirty="0" err="1"/>
              <a:t>resulting</a:t>
            </a:r>
            <a:r>
              <a:rPr lang="cs-CZ" dirty="0"/>
              <a:t> in a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complex</a:t>
            </a:r>
            <a:r>
              <a:rPr lang="cs-CZ" dirty="0"/>
              <a:t> </a:t>
            </a:r>
            <a:r>
              <a:rPr lang="cs-CZ" dirty="0" err="1"/>
              <a:t>equation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presence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affordance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credibility</a:t>
            </a:r>
            <a:r>
              <a:rPr lang="cs-CZ" dirty="0"/>
              <a:t> </a:t>
            </a:r>
            <a:r>
              <a:rPr lang="cs-CZ" dirty="0" err="1"/>
              <a:t>assessments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trigger</a:t>
            </a:r>
            <a:r>
              <a:rPr lang="cs-CZ" dirty="0"/>
              <a:t> (p. 79) .</a:t>
            </a:r>
          </a:p>
        </p:txBody>
      </p:sp>
    </p:spTree>
    <p:extLst>
      <p:ext uri="{BB962C8B-B14F-4D97-AF65-F5344CB8AC3E}">
        <p14:creationId xmlns:p14="http://schemas.microsoft.com/office/powerpoint/2010/main" val="2585329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4440" y="6434296"/>
            <a:ext cx="6995120" cy="423704"/>
          </a:xfrm>
        </p:spPr>
        <p:txBody>
          <a:bodyPr>
            <a:normAutofit/>
          </a:bodyPr>
          <a:lstStyle/>
          <a:p>
            <a:r>
              <a:rPr lang="en-US" sz="1100" dirty="0"/>
              <a:t>The MAIN Model: A Heuristic Approach to understanding Technology Effects on Credibility.„</a:t>
            </a:r>
            <a:r>
              <a:rPr lang="cs-CZ" sz="1100" dirty="0"/>
              <a:t> </a:t>
            </a:r>
            <a:r>
              <a:rPr lang="en-US" sz="1100" dirty="0"/>
              <a:t>Digital Media, Youth, and Credibility. Edited by Miriam J. Metzger and Andrew J. </a:t>
            </a:r>
            <a:r>
              <a:rPr lang="en-US" sz="1100" dirty="0" err="1"/>
              <a:t>Flanagin</a:t>
            </a:r>
            <a:r>
              <a:rPr lang="en-US" sz="1100" dirty="0"/>
              <a:t>. Cambridge, MA: The MIT Press, 2008.</a:t>
            </a:r>
            <a:endParaRPr lang="cs-CZ" sz="1100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4664"/>
            <a:ext cx="5477639" cy="586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28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Kiousis</a:t>
            </a:r>
            <a:r>
              <a:rPr lang="cs-CZ" dirty="0"/>
              <a:t> (2006): Ovlivňuje modalita kredibilitu zdroje a sdělení ve zprávách?  M: text, fotky, video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3802896"/>
            <a:ext cx="7128793" cy="174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23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err="1"/>
              <a:t>Sbaffi</a:t>
            </a:r>
            <a:r>
              <a:rPr lang="en-US" sz="1800" dirty="0"/>
              <a:t>, L., &amp; Rowley, J. (2017). Trust and credibility in web-based health information: a review and agenda for future research. </a:t>
            </a:r>
            <a:r>
              <a:rPr lang="en-US" sz="1800" i="1" dirty="0"/>
              <a:t>Journal of medical Internet research</a:t>
            </a:r>
            <a:r>
              <a:rPr lang="en-US" sz="1800" dirty="0"/>
              <a:t>, </a:t>
            </a:r>
            <a:r>
              <a:rPr lang="en-US" sz="1800" i="1" dirty="0"/>
              <a:t>19</a:t>
            </a:r>
            <a:r>
              <a:rPr lang="en-US" sz="1800" dirty="0"/>
              <a:t>(6), e218.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768"/>
            <a:ext cx="7878274" cy="451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10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err="1"/>
              <a:t>Sbaffi</a:t>
            </a:r>
            <a:r>
              <a:rPr lang="en-US" sz="1800" dirty="0"/>
              <a:t>, L., &amp; Rowley, J. (2017). Trust and credibility in web-based health information: a review and agenda for future research. </a:t>
            </a:r>
            <a:r>
              <a:rPr lang="en-US" sz="1800" i="1" dirty="0"/>
              <a:t>Journal of medical Internet research</a:t>
            </a:r>
            <a:r>
              <a:rPr lang="en-US" sz="1800" dirty="0"/>
              <a:t>, </a:t>
            </a:r>
            <a:r>
              <a:rPr lang="en-US" sz="1800" i="1" dirty="0"/>
              <a:t>19</a:t>
            </a:r>
            <a:r>
              <a:rPr lang="en-US" sz="1800" dirty="0"/>
              <a:t>(6), e218.</a:t>
            </a:r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78" y="1219200"/>
            <a:ext cx="7165243" cy="4937125"/>
          </a:xfrm>
        </p:spPr>
      </p:pic>
    </p:spTree>
    <p:extLst>
      <p:ext uri="{BB962C8B-B14F-4D97-AF65-F5344CB8AC3E}">
        <p14:creationId xmlns:p14="http://schemas.microsoft.com/office/powerpoint/2010/main" val="468642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err="1"/>
              <a:t>Sbaffi</a:t>
            </a:r>
            <a:r>
              <a:rPr lang="en-US" sz="1800" dirty="0"/>
              <a:t>, L., &amp; Rowley, J. (2017). Trust and credibility in web-based health information: a review and agenda for future research. </a:t>
            </a:r>
            <a:r>
              <a:rPr lang="en-US" sz="1800" i="1" dirty="0"/>
              <a:t>Journal of medical Internet research</a:t>
            </a:r>
            <a:r>
              <a:rPr lang="en-US" sz="1800" dirty="0"/>
              <a:t>, </a:t>
            </a:r>
            <a:r>
              <a:rPr lang="en-US" sz="1800" i="1" dirty="0"/>
              <a:t>19</a:t>
            </a:r>
            <a:r>
              <a:rPr lang="en-US" sz="1800" dirty="0"/>
              <a:t>(6), e218.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7506748" cy="2762636"/>
          </a:xfrm>
        </p:spPr>
      </p:pic>
    </p:spTree>
    <p:extLst>
      <p:ext uri="{BB962C8B-B14F-4D97-AF65-F5344CB8AC3E}">
        <p14:creationId xmlns:p14="http://schemas.microsoft.com/office/powerpoint/2010/main" val="3478150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err="1"/>
              <a:t>Sbaffi</a:t>
            </a:r>
            <a:r>
              <a:rPr lang="en-US" sz="1800" dirty="0"/>
              <a:t>, L., &amp; Rowley, J. (2017). Trust and credibility in web-based health information: a review and agenda for future research. </a:t>
            </a:r>
            <a:r>
              <a:rPr lang="en-US" sz="1800" i="1" dirty="0"/>
              <a:t>Journal of medical Internet research</a:t>
            </a:r>
            <a:r>
              <a:rPr lang="en-US" sz="1800" dirty="0"/>
              <a:t>, </a:t>
            </a:r>
            <a:r>
              <a:rPr lang="en-US" sz="1800" i="1" dirty="0"/>
              <a:t>19</a:t>
            </a:r>
            <a:r>
              <a:rPr lang="en-US" sz="1800" dirty="0"/>
              <a:t>(6), e218.</a:t>
            </a:r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68760"/>
            <a:ext cx="5485032" cy="4937125"/>
          </a:xfrm>
        </p:spPr>
      </p:pic>
    </p:spTree>
    <p:extLst>
      <p:ext uri="{BB962C8B-B14F-4D97-AF65-F5344CB8AC3E}">
        <p14:creationId xmlns:p14="http://schemas.microsoft.com/office/powerpoint/2010/main" val="5515404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BA8DE-0F2C-4CB6-99D9-C0330578F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Podvody online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3F5CA1-3E0E-435D-9BEE-272D7D49F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Tj. cílená snaha někoho oklamat (na rozdíl od „nevinného“ šíření nebo vytváření nekvalitního obsahu na základě nevědomosti..)</a:t>
            </a:r>
          </a:p>
          <a:p>
            <a:endParaRPr lang="cs-CZ" dirty="0"/>
          </a:p>
          <a:p>
            <a:r>
              <a:rPr lang="cs-CZ" dirty="0"/>
              <a:t>Př. podvodné emaily – </a:t>
            </a:r>
            <a:r>
              <a:rPr lang="cs-CZ" dirty="0" err="1"/>
              <a:t>phishing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Emaily či stránky se snahou získat od uživatele osobní údaje/přihlašovací údaje/finance/…</a:t>
            </a:r>
          </a:p>
          <a:p>
            <a:pPr lvl="1"/>
            <a:r>
              <a:rPr lang="cs-CZ" dirty="0"/>
              <a:t>kombinace sociálního inženýrství a technických možností </a:t>
            </a:r>
          </a:p>
          <a:p>
            <a:endParaRPr lang="cs-CZ" dirty="0"/>
          </a:p>
          <a:p>
            <a:r>
              <a:rPr lang="cs-CZ" dirty="0"/>
              <a:t>Sociální inženýrství - manipulace s lidmi, zneužívání přirozených (naučených) lidských tendencí</a:t>
            </a:r>
          </a:p>
          <a:p>
            <a:pPr lvl="1"/>
            <a:r>
              <a:rPr lang="cs-CZ" dirty="0"/>
              <a:t>Může a nemusí zahrnovat i vyhledávání informací o cíli (tj. o konkrétním člověku/organizaci, na kterou útok míří)</a:t>
            </a:r>
          </a:p>
          <a:p>
            <a:pPr lvl="1"/>
            <a:r>
              <a:rPr lang="cs-CZ" dirty="0"/>
              <a:t>Přirozené tendence – např. heuristické zpracování informací!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53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Online informace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1700" dirty="0"/>
              <a:t>Otázka kvality informací – více dimenzí</a:t>
            </a:r>
          </a:p>
          <a:p>
            <a:pPr lvl="1">
              <a:lnSpc>
                <a:spcPct val="120000"/>
              </a:lnSpc>
            </a:pPr>
            <a:r>
              <a:rPr lang="en-US" sz="1500" dirty="0"/>
              <a:t>Tao, </a:t>
            </a:r>
            <a:r>
              <a:rPr lang="en-US" sz="1500" dirty="0" err="1"/>
              <a:t>LeRouge</a:t>
            </a:r>
            <a:r>
              <a:rPr lang="en-US" sz="1500" dirty="0"/>
              <a:t>, Smith, and De Leo (2017) information quality for health websites</a:t>
            </a:r>
            <a:r>
              <a:rPr lang="cs-CZ" sz="1500" dirty="0"/>
              <a:t>: c</a:t>
            </a:r>
            <a:r>
              <a:rPr lang="en-US" sz="1500" dirty="0" err="1"/>
              <a:t>ompleteness</a:t>
            </a:r>
            <a:r>
              <a:rPr lang="en-US" sz="1500" dirty="0"/>
              <a:t> of information, understandability of information, relevance of information, depth of information, and accuracy of information</a:t>
            </a:r>
            <a:endParaRPr lang="cs-CZ" sz="1500" dirty="0"/>
          </a:p>
          <a:p>
            <a:pPr lvl="1">
              <a:lnSpc>
                <a:spcPct val="120000"/>
              </a:lnSpc>
            </a:pPr>
            <a:r>
              <a:rPr lang="cs-CZ" altLang="cs-CZ" sz="1500" dirty="0" err="1"/>
              <a:t>Metzger</a:t>
            </a:r>
            <a:r>
              <a:rPr lang="cs-CZ" altLang="cs-CZ" sz="1500" dirty="0"/>
              <a:t> (2007): 5 kritérií hodnocení informací (i </a:t>
            </a:r>
            <a:r>
              <a:rPr lang="cs-CZ" altLang="cs-CZ" sz="1500" dirty="0" err="1"/>
              <a:t>offline</a:t>
            </a:r>
            <a:r>
              <a:rPr lang="cs-CZ" altLang="cs-CZ" sz="1500" dirty="0"/>
              <a:t>)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Přesnost</a:t>
            </a:r>
            <a:r>
              <a:rPr lang="cs-CZ" altLang="cs-CZ" sz="1400" dirty="0"/>
              <a:t> – do jaké míry je daná stránka bez chyb, zda se informace dají ověřit, spolehlivost informací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Autorství</a:t>
            </a:r>
            <a:r>
              <a:rPr lang="cs-CZ" altLang="cs-CZ" sz="1400" dirty="0"/>
              <a:t> – kdo je autorem, jaká je jeho odbornost, zda je zde uvedený kontakt nebo organizace..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Objektivita</a:t>
            </a:r>
            <a:r>
              <a:rPr lang="cs-CZ" altLang="cs-CZ" sz="1400" dirty="0"/>
              <a:t> – identifikace účelu zveřejnění informace, reklama, politika?, porozumění odkazů a sponzorovaných odkazů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Aktuálnost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Rozsah</a:t>
            </a:r>
            <a:r>
              <a:rPr lang="cs-CZ" altLang="cs-CZ" sz="1400" dirty="0"/>
              <a:t> (pokrytí tématu) – šíře a hloubka informace</a:t>
            </a:r>
          </a:p>
          <a:p>
            <a:pPr lvl="1">
              <a:lnSpc>
                <a:spcPct val="120000"/>
              </a:lnSpc>
            </a:pPr>
            <a:endParaRPr lang="cs-CZ" sz="1000" dirty="0"/>
          </a:p>
          <a:p>
            <a:pPr>
              <a:lnSpc>
                <a:spcPct val="120000"/>
              </a:lnSpc>
            </a:pPr>
            <a:r>
              <a:rPr lang="cs-CZ" sz="1700" dirty="0"/>
              <a:t>Kredibilita – významná dimenze</a:t>
            </a:r>
          </a:p>
          <a:p>
            <a:pPr>
              <a:lnSpc>
                <a:spcPct val="120000"/>
              </a:lnSpc>
            </a:pPr>
            <a:r>
              <a:rPr lang="cs-CZ" sz="1700" dirty="0"/>
              <a:t>Nemusí být pro uživatele primární! A někdy ani důležitá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zprávy o celebritách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cílené „</a:t>
            </a:r>
            <a:r>
              <a:rPr lang="cs-CZ" sz="1500" dirty="0" err="1"/>
              <a:t>Fake</a:t>
            </a:r>
            <a:r>
              <a:rPr lang="cs-CZ" sz="1500" dirty="0"/>
              <a:t> </a:t>
            </a:r>
            <a:r>
              <a:rPr lang="cs-CZ" sz="1500" dirty="0" err="1"/>
              <a:t>news</a:t>
            </a:r>
            <a:r>
              <a:rPr lang="cs-CZ" sz="1500" dirty="0"/>
              <a:t>“ – </a:t>
            </a:r>
            <a:r>
              <a:rPr lang="cs-CZ" sz="1500" dirty="0" err="1"/>
              <a:t>Onion</a:t>
            </a:r>
            <a:r>
              <a:rPr lang="cs-CZ" sz="1500" dirty="0"/>
              <a:t> (</a:t>
            </a:r>
            <a:r>
              <a:rPr lang="cs-CZ" sz="1500" dirty="0">
                <a:hlinkClick r:id="rId2"/>
              </a:rPr>
              <a:t>https://www.theonion.com/</a:t>
            </a:r>
            <a:r>
              <a:rPr lang="cs-CZ" sz="1500" dirty="0"/>
              <a:t>)</a:t>
            </a:r>
          </a:p>
          <a:p>
            <a:pPr lvl="1">
              <a:lnSpc>
                <a:spcPct val="120000"/>
              </a:lnSpc>
            </a:pPr>
            <a:r>
              <a:rPr lang="cs-CZ" sz="1500" dirty="0" err="1"/>
              <a:t>Experiential</a:t>
            </a:r>
            <a:r>
              <a:rPr lang="cs-CZ" sz="1500" dirty="0"/>
              <a:t> </a:t>
            </a:r>
            <a:r>
              <a:rPr lang="cs-CZ" sz="1500" dirty="0" err="1"/>
              <a:t>information</a:t>
            </a:r>
            <a:r>
              <a:rPr lang="cs-CZ" sz="1500" dirty="0"/>
              <a:t> (zdraví)</a:t>
            </a:r>
          </a:p>
        </p:txBody>
      </p:sp>
    </p:spTree>
    <p:extLst>
      <p:ext uri="{BB962C8B-B14F-4D97-AF65-F5344CB8AC3E}">
        <p14:creationId xmlns:p14="http://schemas.microsoft.com/office/powerpoint/2010/main" val="628792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02ECB-251D-41F2-AB1A-26C22BA35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Phishing</a:t>
            </a:r>
            <a:r>
              <a:rPr lang="cs-CZ" dirty="0"/>
              <a:t> podle HSM (</a:t>
            </a:r>
            <a:r>
              <a:rPr lang="cs-CZ" dirty="0" err="1"/>
              <a:t>Heuristic-systematic</a:t>
            </a:r>
            <a:r>
              <a:rPr lang="cs-CZ" dirty="0"/>
              <a:t> model)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FB899A-82CA-43E8-AC45-3479230EB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Podle HSM úspěšný </a:t>
            </a:r>
            <a:r>
              <a:rPr lang="cs-CZ" dirty="0" err="1">
                <a:solidFill>
                  <a:srgbClr val="0070C0"/>
                </a:solidFill>
              </a:rPr>
              <a:t>phishingový</a:t>
            </a:r>
            <a:r>
              <a:rPr lang="cs-CZ" dirty="0">
                <a:solidFill>
                  <a:srgbClr val="0070C0"/>
                </a:solidFill>
              </a:rPr>
              <a:t> útok</a:t>
            </a:r>
          </a:p>
          <a:p>
            <a:pPr lvl="1"/>
            <a:r>
              <a:rPr lang="cs-CZ" dirty="0"/>
              <a:t>musí podnítit/usnadnit heuristické zpracování nad systematickým </a:t>
            </a:r>
          </a:p>
          <a:p>
            <a:pPr lvl="1"/>
            <a:r>
              <a:rPr lang="cs-CZ" dirty="0"/>
              <a:t>tj. musí poskytnout jasná vodítka, která uživatelé mohou k hodnocení použít </a:t>
            </a:r>
          </a:p>
          <a:p>
            <a:pPr lvl="1"/>
            <a:r>
              <a:rPr lang="cs-CZ" dirty="0"/>
              <a:t>a co nejvíce ztížit systematické hodnocení v případě, že se do něj někteří uživatelé pustí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8743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Heuristická vodítka ve </a:t>
            </a:r>
            <a:r>
              <a:rPr lang="cs-CZ" dirty="0" err="1"/>
              <a:t>phishingu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Důvěryhodnost zdroje, autorita (</a:t>
            </a:r>
            <a:r>
              <a:rPr lang="cs-CZ" dirty="0" err="1">
                <a:solidFill>
                  <a:srgbClr val="0070C0"/>
                </a:solidFill>
              </a:rPr>
              <a:t>authority</a:t>
            </a:r>
            <a:r>
              <a:rPr lang="cs-CZ" dirty="0">
                <a:solidFill>
                  <a:srgbClr val="0070C0"/>
                </a:solidFill>
              </a:rPr>
              <a:t> heuristice)</a:t>
            </a:r>
          </a:p>
          <a:p>
            <a:pPr lvl="1"/>
            <a:r>
              <a:rPr lang="cs-CZ" dirty="0"/>
              <a:t>Lidé jsou naučení autority poslouchat</a:t>
            </a:r>
          </a:p>
          <a:p>
            <a:pPr lvl="1"/>
            <a:r>
              <a:rPr lang="cs-CZ" dirty="0"/>
              <a:t>Důvěryhodnost</a:t>
            </a:r>
          </a:p>
          <a:p>
            <a:pPr lvl="2"/>
            <a:r>
              <a:rPr lang="cs-CZ" dirty="0"/>
              <a:t>Známá instituce s dobrou reputací (banka, policie, úřad, zaměstnavatel)</a:t>
            </a:r>
          </a:p>
          <a:p>
            <a:pPr lvl="2"/>
            <a:r>
              <a:rPr lang="cs-CZ" dirty="0"/>
              <a:t>Email od důvěryhodné osoby („kamarád“, „bezpečák“, „příbuzný“…)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„Žánr“ a důvěryhodnost zprávy (forma zprávy odpovídající normám podobných typů zpráv)</a:t>
            </a:r>
          </a:p>
          <a:p>
            <a:pPr lvl="1"/>
            <a:r>
              <a:rPr lang="cs-CZ" dirty="0"/>
              <a:t>Gramatika, formální úprava zprávy, adekvátní jazyk</a:t>
            </a:r>
          </a:p>
          <a:p>
            <a:pPr lvl="1"/>
            <a:r>
              <a:rPr lang="cs-CZ" dirty="0"/>
              <a:t>Realistický obsah zprávy</a:t>
            </a:r>
          </a:p>
          <a:p>
            <a:pPr lvl="1"/>
            <a:r>
              <a:rPr lang="cs-CZ" dirty="0"/>
              <a:t>Čím víc zpráva neodpovídá tomu, co bychom čekali, tím se zvyšuje naše obezřetnost a motivace k systematickému zpracování informací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0264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Heuristická vodítka ve </a:t>
            </a:r>
            <a:r>
              <a:rPr lang="cs-CZ" dirty="0" err="1"/>
              <a:t>phishingu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Webová stránka</a:t>
            </a:r>
          </a:p>
          <a:p>
            <a:pPr lvl="1"/>
            <a:r>
              <a:rPr lang="cs-CZ" dirty="0"/>
              <a:t>Co nejvíce podobná stránka originálu</a:t>
            </a:r>
          </a:p>
          <a:p>
            <a:pPr lvl="2"/>
            <a:r>
              <a:rPr lang="cs-CZ" dirty="0"/>
              <a:t>Lidé nevědí, jak jednoduché je udělat stejnou stránku</a:t>
            </a:r>
          </a:p>
          <a:p>
            <a:pPr lvl="1"/>
            <a:r>
              <a:rPr lang="cs-CZ" dirty="0"/>
              <a:t>Co nejvíce podobná URL </a:t>
            </a:r>
          </a:p>
          <a:p>
            <a:pPr lvl="2"/>
            <a:r>
              <a:rPr lang="cs-CZ" dirty="0"/>
              <a:t>Která URL je správná?</a:t>
            </a:r>
          </a:p>
          <a:p>
            <a:pPr lvl="2"/>
            <a:r>
              <a:rPr lang="cs-CZ" dirty="0"/>
              <a:t>http://www.fss-muni.cz/</a:t>
            </a:r>
          </a:p>
          <a:p>
            <a:pPr lvl="2"/>
            <a:r>
              <a:rPr lang="cs-CZ" dirty="0"/>
              <a:t>http://www.fss.muni.uni.cz</a:t>
            </a:r>
          </a:p>
          <a:p>
            <a:pPr lvl="2"/>
            <a:r>
              <a:rPr lang="cs-CZ" dirty="0"/>
              <a:t>http://www.fss.munii.cz</a:t>
            </a:r>
          </a:p>
          <a:p>
            <a:pPr lvl="1"/>
            <a:r>
              <a:rPr lang="cs-CZ" dirty="0"/>
              <a:t>Funkční odkazy a další prvky na stránce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Email</a:t>
            </a:r>
          </a:p>
          <a:p>
            <a:pPr lvl="1"/>
            <a:r>
              <a:rPr lang="cs-CZ" dirty="0"/>
              <a:t>Důvěryhodná, existující adresa odesílatele – uživatelé si často myslí, že nelze odeslat email se stejnou adresou, aniž by se někdo přímo naboural do emailu</a:t>
            </a:r>
          </a:p>
          <a:p>
            <a:pPr lvl="1"/>
            <a:r>
              <a:rPr lang="cs-CZ" dirty="0"/>
              <a:t>„reálný“ link v emailu – ale jiná </a:t>
            </a:r>
            <a:r>
              <a:rPr lang="cs-CZ" dirty="0" err="1"/>
              <a:t>url</a:t>
            </a:r>
            <a:r>
              <a:rPr lang="cs-CZ" dirty="0"/>
              <a:t> než jakou text zobrazuje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588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CA865-F028-4620-B3EF-167F4E44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Phishing</a:t>
            </a:r>
            <a:r>
              <a:rPr lang="cs-CZ" dirty="0"/>
              <a:t> podle teorie </a:t>
            </a:r>
            <a:r>
              <a:rPr lang="cs-CZ" dirty="0" err="1"/>
              <a:t>perzuaze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A9D6C-F969-4E00-956A-8077B04E5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Podnítit využití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periferní cesty přesvědčování </a:t>
            </a:r>
            <a:r>
              <a:rPr lang="cs-CZ" dirty="0">
                <a:sym typeface="Wingdings" panose="05000000000000000000" pitchFamily="2" charset="2"/>
              </a:rPr>
              <a:t> emoce</a:t>
            </a:r>
            <a:endParaRPr lang="cs-CZ" dirty="0"/>
          </a:p>
          <a:p>
            <a:pPr lvl="1"/>
            <a:r>
              <a:rPr lang="cs-CZ" dirty="0"/>
              <a:t>Časový </a:t>
            </a:r>
            <a:r>
              <a:rPr lang="cs-CZ" dirty="0" err="1"/>
              <a:t>press</a:t>
            </a:r>
            <a:r>
              <a:rPr lang="cs-CZ" dirty="0"/>
              <a:t> – je třeba jednat ihned</a:t>
            </a:r>
          </a:p>
          <a:p>
            <a:pPr lvl="1"/>
            <a:r>
              <a:rPr lang="cs-CZ" dirty="0"/>
              <a:t>Hrozba – nebo přijdete o účet/peníze/údaje/možnost získat slevu/peníze/bonus…</a:t>
            </a:r>
          </a:p>
          <a:p>
            <a:pPr lvl="1"/>
            <a:r>
              <a:rPr lang="cs-CZ" dirty="0"/>
              <a:t>Výdělek – připíšeme vám bonus, vyhráli jste, za věrnost naší společnosti dostanete…</a:t>
            </a:r>
          </a:p>
          <a:p>
            <a:pPr lvl="1"/>
            <a:r>
              <a:rPr lang="cs-CZ" dirty="0"/>
              <a:t>Empatie – pomozte opuštěným pejskům</a:t>
            </a:r>
          </a:p>
          <a:p>
            <a:pPr lvl="1"/>
            <a:r>
              <a:rPr lang="cs-CZ" dirty="0"/>
              <a:t>Zvědavost –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hot </a:t>
            </a:r>
            <a:r>
              <a:rPr lang="cs-CZ" dirty="0" err="1"/>
              <a:t>girls</a:t>
            </a: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7134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B69C1-C987-4D3E-A806-E6BA84C59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Nejen </a:t>
            </a:r>
            <a:r>
              <a:rPr lang="cs-CZ" dirty="0" err="1"/>
              <a:t>phishing</a:t>
            </a:r>
            <a:r>
              <a:rPr lang="cs-CZ" dirty="0"/>
              <a:t>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DECC78-A2D7-4C4A-814E-E3FBFA1A0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Podobně lze uvažovat o jiných snahách cíleně klamat nebo manipulovat lidi na internetu</a:t>
            </a:r>
          </a:p>
          <a:p>
            <a:pPr lvl="1"/>
            <a:r>
              <a:rPr lang="cs-CZ" dirty="0"/>
              <a:t>Pokud byste chtěli vytvořit lživou stránku o efektu očkování, které by lidé věřili – jak by vypadala?</a:t>
            </a:r>
          </a:p>
          <a:p>
            <a:pPr lvl="1"/>
            <a:r>
              <a:rPr lang="cs-CZ" dirty="0"/>
              <a:t>Pokud byste chtěli, aby lidé přispěli na falešnou sbírku..?</a:t>
            </a:r>
          </a:p>
          <a:p>
            <a:pPr lvl="1"/>
            <a:r>
              <a:rPr lang="cs-CZ" dirty="0"/>
              <a:t>Pokud byste chtěli, aby se zvýšila důvěra v konkrétního politika…? </a:t>
            </a:r>
          </a:p>
        </p:txBody>
      </p:sp>
    </p:spTree>
    <p:extLst>
      <p:ext uri="{BB962C8B-B14F-4D97-AF65-F5344CB8AC3E}">
        <p14:creationId xmlns:p14="http://schemas.microsoft.com/office/powerpoint/2010/main" val="33942413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0A500-7D4D-48EC-9F8B-5478FB6C8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C7A633-71AC-4905-99E6-5B0C13554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100" dirty="0" err="1"/>
              <a:t>Alsharnouby</a:t>
            </a:r>
            <a:r>
              <a:rPr lang="en-US" sz="1100" dirty="0"/>
              <a:t>, M., </a:t>
            </a:r>
            <a:r>
              <a:rPr lang="en-US" sz="1100" dirty="0" err="1"/>
              <a:t>Alaca</a:t>
            </a:r>
            <a:r>
              <a:rPr lang="en-US" sz="1100" dirty="0"/>
              <a:t>, F., &amp; Chiasson, S. (2015). Why phishing still works: user strategies for combating phishing attacks. </a:t>
            </a:r>
            <a:r>
              <a:rPr lang="en-US" sz="1100" i="1" dirty="0"/>
              <a:t>International Journal of Human-Computer Studies</a:t>
            </a:r>
            <a:r>
              <a:rPr lang="en-US" sz="1100" dirty="0"/>
              <a:t>, </a:t>
            </a:r>
            <a:r>
              <a:rPr lang="en-US" sz="1100" i="1" dirty="0"/>
              <a:t>82</a:t>
            </a:r>
            <a:r>
              <a:rPr lang="en-US" sz="1100" dirty="0"/>
              <a:t>, 69-82.</a:t>
            </a:r>
            <a:endParaRPr lang="cs-CZ" sz="1100" dirty="0"/>
          </a:p>
          <a:p>
            <a:r>
              <a:rPr lang="en-US" sz="1100" dirty="0" err="1"/>
              <a:t>Carella</a:t>
            </a:r>
            <a:r>
              <a:rPr lang="en-US" sz="1100" dirty="0"/>
              <a:t>, A., </a:t>
            </a:r>
            <a:r>
              <a:rPr lang="en-US" sz="1100" dirty="0" err="1"/>
              <a:t>Kotsoev</a:t>
            </a:r>
            <a:r>
              <a:rPr lang="en-US" sz="1100" dirty="0"/>
              <a:t>, M., &amp; </a:t>
            </a:r>
            <a:r>
              <a:rPr lang="en-US" sz="1100" dirty="0" err="1"/>
              <a:t>Truta</a:t>
            </a:r>
            <a:r>
              <a:rPr lang="en-US" sz="1100" dirty="0"/>
              <a:t>, T. M. (2017, December). Impact of security awareness training on phishing click-through rates. In </a:t>
            </a:r>
            <a:r>
              <a:rPr lang="en-US" sz="1100" i="1" dirty="0"/>
              <a:t>Big Data (Big Data), 2017 IEEE International Conference on</a:t>
            </a:r>
            <a:r>
              <a:rPr lang="en-US" sz="1100" dirty="0"/>
              <a:t> (pp. 4458-4466). IEEE.</a:t>
            </a:r>
            <a:endParaRPr lang="cs-CZ" sz="1100" dirty="0"/>
          </a:p>
          <a:p>
            <a:r>
              <a:rPr lang="en-US" sz="1100" dirty="0" err="1"/>
              <a:t>Chaiken</a:t>
            </a:r>
            <a:r>
              <a:rPr lang="en-US" sz="1100" dirty="0"/>
              <a:t>, S. (1999). The Heuristic—Systematic. Dual-process theories in social psychology, 73.</a:t>
            </a:r>
            <a:endParaRPr lang="cs-CZ" sz="1100" dirty="0"/>
          </a:p>
          <a:p>
            <a:r>
              <a:rPr lang="en-US" sz="1100" dirty="0" err="1"/>
              <a:t>Eysenbach</a:t>
            </a:r>
            <a:r>
              <a:rPr lang="en-US" sz="1100" dirty="0"/>
              <a:t>, G. (2008). Credibility of health information and digital media: New perspectives and implications for youth (pp. 123-154). MacArthur Foundation Digital Media and Learning Initiative.</a:t>
            </a:r>
            <a:endParaRPr lang="cs-CZ" sz="1100" dirty="0"/>
          </a:p>
          <a:p>
            <a:r>
              <a:rPr lang="en-US" sz="1100" dirty="0"/>
              <a:t>Fogg, B. J., </a:t>
            </a:r>
            <a:r>
              <a:rPr lang="en-US" sz="1100" dirty="0" err="1"/>
              <a:t>Soohoo</a:t>
            </a:r>
            <a:r>
              <a:rPr lang="en-US" sz="1100" dirty="0"/>
              <a:t>, C., Danielson, D. R., Marable, L., Stanford, J., &amp; Tauber, E. R. (2003, June). How do users evaluate the credibility of Web sites? A study with over 2,500 participants. In </a:t>
            </a:r>
            <a:r>
              <a:rPr lang="en-US" sz="1100" i="1" dirty="0"/>
              <a:t>Proceedings of the 2003 conference on Designing for user experiences</a:t>
            </a:r>
            <a:r>
              <a:rPr lang="en-US" sz="1100" dirty="0"/>
              <a:t> (pp. 1-15).</a:t>
            </a:r>
            <a:endParaRPr lang="cs-CZ" sz="1100" dirty="0"/>
          </a:p>
          <a:p>
            <a:r>
              <a:rPr lang="en-US" sz="1100" dirty="0" err="1"/>
              <a:t>Kiousis</a:t>
            </a:r>
            <a:r>
              <a:rPr lang="en-US" sz="1100" dirty="0"/>
              <a:t>, S. (2006). Exploring the impact of modality on perceptions of credibility for online news stories. Journalism Studies, 7(2), 348-359.</a:t>
            </a:r>
          </a:p>
          <a:p>
            <a:r>
              <a:rPr lang="cs-CZ" sz="1100" dirty="0" err="1"/>
              <a:t>Metzger</a:t>
            </a:r>
            <a:r>
              <a:rPr lang="cs-CZ" sz="1100" dirty="0"/>
              <a:t>, M.J. (2007). </a:t>
            </a:r>
            <a:r>
              <a:rPr lang="en-US" sz="1100" dirty="0"/>
              <a:t>Making Sense of Credibility on the Web: Models for</a:t>
            </a:r>
            <a:r>
              <a:rPr lang="cs-CZ" sz="1100" dirty="0"/>
              <a:t> </a:t>
            </a:r>
            <a:r>
              <a:rPr lang="en-US" sz="1100" dirty="0"/>
              <a:t>Evaluating Online Information and Recommendations</a:t>
            </a:r>
            <a:r>
              <a:rPr lang="cs-CZ" sz="1100" dirty="0"/>
              <a:t> </a:t>
            </a:r>
            <a:r>
              <a:rPr lang="en-US" sz="1100" dirty="0"/>
              <a:t>for Future Research</a:t>
            </a:r>
            <a:r>
              <a:rPr lang="cs-CZ" sz="1100" dirty="0"/>
              <a:t> </a:t>
            </a:r>
            <a:r>
              <a:rPr lang="cs-CZ" sz="1100" dirty="0" err="1"/>
              <a:t>Journal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the</a:t>
            </a:r>
            <a:r>
              <a:rPr lang="cs-CZ" sz="1100" dirty="0"/>
              <a:t> </a:t>
            </a:r>
            <a:r>
              <a:rPr lang="cs-CZ" sz="1100" dirty="0" err="1"/>
              <a:t>American</a:t>
            </a:r>
            <a:r>
              <a:rPr lang="cs-CZ" sz="1100" dirty="0"/>
              <a:t> Society </a:t>
            </a:r>
            <a:r>
              <a:rPr lang="cs-CZ" sz="1100" dirty="0" err="1"/>
              <a:t>for</a:t>
            </a:r>
            <a:r>
              <a:rPr lang="cs-CZ" sz="1100" dirty="0"/>
              <a:t> </a:t>
            </a:r>
            <a:r>
              <a:rPr lang="cs-CZ" sz="1100" dirty="0" err="1"/>
              <a:t>Information</a:t>
            </a:r>
            <a:r>
              <a:rPr lang="cs-CZ" sz="1100" dirty="0"/>
              <a:t> Science and Technology, 58(13). 2078-2091.</a:t>
            </a:r>
          </a:p>
          <a:p>
            <a:r>
              <a:rPr lang="en-US" sz="1100" dirty="0" err="1"/>
              <a:t>Modave</a:t>
            </a:r>
            <a:r>
              <a:rPr lang="en-US" sz="1100" dirty="0"/>
              <a:t>, F., </a:t>
            </a:r>
            <a:r>
              <a:rPr lang="en-US" sz="1100" dirty="0" err="1"/>
              <a:t>Shokar</a:t>
            </a:r>
            <a:r>
              <a:rPr lang="en-US" sz="1100" dirty="0"/>
              <a:t>, N. K., </a:t>
            </a:r>
            <a:r>
              <a:rPr lang="en-US" sz="1100" dirty="0" err="1"/>
              <a:t>Peñaranda</a:t>
            </a:r>
            <a:r>
              <a:rPr lang="en-US" sz="1100" dirty="0"/>
              <a:t>, E., &amp; Nguyen, N. (2014). Analysis of the accuracy of weight loss information search engine results on the internet. American Journal of Public Health, 104(10), 1971-1978</a:t>
            </a:r>
            <a:endParaRPr lang="cs-CZ" sz="1100" dirty="0"/>
          </a:p>
          <a:p>
            <a:r>
              <a:rPr lang="en-US" sz="1100" dirty="0"/>
              <a:t>Petty, R. E., </a:t>
            </a:r>
            <a:r>
              <a:rPr lang="en-US" sz="1100" dirty="0" err="1"/>
              <a:t>Cacioppo</a:t>
            </a:r>
            <a:r>
              <a:rPr lang="en-US" sz="1100" dirty="0"/>
              <a:t>, J. T., &amp; Goldman, R. (1981). Personal involvement as a determinant of argument-based persuasion. Journal of personality and social psychology, 41(5), 847.</a:t>
            </a:r>
          </a:p>
          <a:p>
            <a:r>
              <a:rPr lang="en-US" sz="1100" dirty="0" err="1"/>
              <a:t>Sundar</a:t>
            </a:r>
            <a:r>
              <a:rPr lang="en-US" sz="1100" dirty="0"/>
              <a:t>, S. S. (2008). The MAIN model: A heuristic approach to understanding technology effects on credibility (pp. 73-100). MacArthur Foundation Digital Media and Learning Initiative.</a:t>
            </a:r>
            <a:endParaRPr lang="cs-CZ" sz="1100" dirty="0"/>
          </a:p>
          <a:p>
            <a:r>
              <a:rPr lang="en-US" sz="1100" dirty="0"/>
              <a:t>Tao, D., </a:t>
            </a:r>
            <a:r>
              <a:rPr lang="en-US" sz="1100" dirty="0" err="1"/>
              <a:t>LeRouge</a:t>
            </a:r>
            <a:r>
              <a:rPr lang="en-US" sz="1100" dirty="0"/>
              <a:t>, C., Smith, K. J., &amp; De Leo, G. (2017). Defining information quality into health websites: a conceptual framework of health website information quality for educated young adults. JMIR human factors, 4(4), e25.</a:t>
            </a:r>
            <a:endParaRPr lang="cs-CZ" sz="1100" dirty="0"/>
          </a:p>
          <a:p>
            <a:r>
              <a:rPr lang="en-US" sz="1100" dirty="0"/>
              <a:t>Xu, Z., &amp; Zhang, W. (2012). Victimized by Phishing: A Heuristic-Systematic Perspective. </a:t>
            </a:r>
            <a:r>
              <a:rPr lang="en-US" sz="1100" i="1" dirty="0"/>
              <a:t>Journal of Internet Banking and Commerce</a:t>
            </a:r>
            <a:r>
              <a:rPr lang="en-US" sz="1100" dirty="0"/>
              <a:t>, </a:t>
            </a:r>
            <a:r>
              <a:rPr lang="en-US" sz="1100" i="1" dirty="0"/>
              <a:t>17</a:t>
            </a:r>
            <a:r>
              <a:rPr lang="en-US" sz="1100" dirty="0"/>
              <a:t>(3), 1.</a:t>
            </a:r>
            <a:endParaRPr lang="cs-CZ" sz="1100" dirty="0"/>
          </a:p>
          <a:p>
            <a:endParaRPr lang="en-US" sz="1100" dirty="0"/>
          </a:p>
          <a:p>
            <a:endParaRPr lang="en-US" sz="1100" dirty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816744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Online informace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Obrovská šíře témat, kde je důležitá – zpravodajství, medicína, věda…  a obrovské množství stránek s nepřesnými či zavádějícími informacemi </a:t>
            </a:r>
          </a:p>
          <a:p>
            <a:endParaRPr lang="cs-CZ" dirty="0"/>
          </a:p>
          <a:p>
            <a:r>
              <a:rPr lang="cs-CZ" dirty="0"/>
              <a:t>Pro příklad studie o zdraví: </a:t>
            </a:r>
            <a:r>
              <a:rPr lang="en-US" dirty="0" err="1"/>
              <a:t>Modave</a:t>
            </a:r>
            <a:r>
              <a:rPr lang="en-US" dirty="0"/>
              <a:t> et al. (2014)</a:t>
            </a:r>
            <a:r>
              <a:rPr lang="cs-CZ" dirty="0"/>
              <a:t> – stránky zaměřené na </a:t>
            </a:r>
            <a:r>
              <a:rPr lang="en-US" dirty="0"/>
              <a:t>weight loss</a:t>
            </a:r>
            <a:endParaRPr lang="cs-CZ" dirty="0"/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103 websites </a:t>
            </a:r>
            <a:r>
              <a:rPr lang="en-US" dirty="0"/>
              <a:t>including commercial sites, news and online media sites, blogs, government and university sites, medical sites, and others (such as nonprofits ).</a:t>
            </a:r>
            <a:endParaRPr lang="cs-CZ" dirty="0"/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medical, government, and university sites, along with the blogs provided content with the highest quality. 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In total,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less than 20% of sites provided accurate information </a:t>
            </a:r>
            <a:r>
              <a:rPr lang="en-US" dirty="0"/>
              <a:t>on more than half of the key information about nutrition, physical activity, or behavioral strategies for weight loss. </a:t>
            </a:r>
            <a:endParaRPr lang="cs-CZ" dirty="0"/>
          </a:p>
          <a:p>
            <a:pPr lvl="1"/>
            <a:r>
              <a:rPr lang="en-US" dirty="0"/>
              <a:t>Only 29% of the sites provided hyperlinks, 47% provided reputable references and a date of the last update. </a:t>
            </a:r>
            <a:endParaRPr lang="cs-CZ" dirty="0"/>
          </a:p>
          <a:p>
            <a:pPr lvl="1"/>
            <a:r>
              <a:rPr lang="en-US" dirty="0"/>
              <a:t>Unsubstantiated claims, particularly regarding nutritional information, were made by 54% of the Web sites, most often blogs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4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Interdisciplinární koncept, více možných pojetí</a:t>
            </a:r>
          </a:p>
          <a:p>
            <a:r>
              <a:rPr lang="cs-CZ" dirty="0"/>
              <a:t>Dost propojeno s důvěrou – nakolik informaci věříme?</a:t>
            </a:r>
          </a:p>
          <a:p>
            <a:pPr lvl="1"/>
            <a:r>
              <a:rPr lang="cs-CZ" altLang="cs-CZ" dirty="0"/>
              <a:t>Trust - hodně populární téma v marketingové oblasti - důvěra v produkt/službu/eshop… </a:t>
            </a:r>
          </a:p>
          <a:p>
            <a:endParaRPr lang="cs-CZ" altLang="cs-CZ" sz="2100" dirty="0"/>
          </a:p>
          <a:p>
            <a:r>
              <a:rPr lang="cs-CZ" dirty="0"/>
              <a:t>Ale co to konkrétně znamená? </a:t>
            </a:r>
          </a:p>
          <a:p>
            <a:pPr lvl="1"/>
            <a:r>
              <a:rPr lang="cs-CZ" dirty="0"/>
              <a:t>Přesnost, nezkreslení, komplexnost (tj. obsahující všechny informace), nezaujatost, celost, …</a:t>
            </a:r>
          </a:p>
          <a:p>
            <a:r>
              <a:rPr lang="cs-CZ" dirty="0"/>
              <a:t>Tradičně dělena na dvě dimenze:</a:t>
            </a:r>
          </a:p>
          <a:p>
            <a:pPr lvl="1"/>
            <a:r>
              <a:rPr lang="cs-CZ" dirty="0"/>
              <a:t>Důvěryhodnost – subjektivně hodnocena</a:t>
            </a:r>
          </a:p>
          <a:p>
            <a:pPr lvl="1"/>
            <a:r>
              <a:rPr lang="cs-CZ" dirty="0"/>
              <a:t>Expertíza – i objektivní komponenta (certifikáty, diplom, reputace)</a:t>
            </a:r>
          </a:p>
          <a:p>
            <a:pPr marL="274320" lvl="1" indent="0">
              <a:buNone/>
            </a:pPr>
            <a:r>
              <a:rPr lang="cs-CZ" dirty="0"/>
              <a:t>	</a:t>
            </a:r>
          </a:p>
          <a:p>
            <a:pPr marL="274320" lvl="1" indent="0">
              <a:buNone/>
            </a:pPr>
            <a:r>
              <a:rPr lang="cs-CZ" dirty="0"/>
              <a:t>Ale i další přístupy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92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Důvěryhodnost a důvěra</a:t>
            </a:r>
          </a:p>
          <a:p>
            <a:pPr lvl="1"/>
            <a:r>
              <a:rPr lang="cs-CZ" dirty="0"/>
              <a:t>důvěryhodnost – je </a:t>
            </a:r>
            <a:r>
              <a:rPr lang="cs-CZ" dirty="0" err="1"/>
              <a:t>atribuována</a:t>
            </a:r>
            <a:r>
              <a:rPr lang="cs-CZ" dirty="0"/>
              <a:t> subjektu</a:t>
            </a:r>
          </a:p>
          <a:p>
            <a:pPr lvl="1"/>
            <a:r>
              <a:rPr lang="cs-CZ" dirty="0"/>
              <a:t>důvěra jako individuální charakteristika a stav</a:t>
            </a:r>
          </a:p>
          <a:p>
            <a:endParaRPr lang="cs-CZ" dirty="0"/>
          </a:p>
          <a:p>
            <a:r>
              <a:rPr lang="cs-CZ" dirty="0"/>
              <a:t>Koncept důvěry také komplexní, interdisciplinární</a:t>
            </a:r>
          </a:p>
          <a:p>
            <a:endParaRPr lang="cs-CZ" dirty="0"/>
          </a:p>
          <a:p>
            <a:r>
              <a:rPr lang="cs-CZ" dirty="0"/>
              <a:t>Kredibilita – v pojetí sociálních věd ne jako objektivní vlastnost, ale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subjektivní percepce</a:t>
            </a:r>
          </a:p>
        </p:txBody>
      </p:sp>
    </p:spTree>
    <p:extLst>
      <p:ext uri="{BB962C8B-B14F-4D97-AF65-F5344CB8AC3E}">
        <p14:creationId xmlns:p14="http://schemas.microsoft.com/office/powerpoint/2010/main" val="200923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 kredibility a důvěry již od poloviny minulého století</a:t>
            </a:r>
          </a:p>
          <a:p>
            <a:endParaRPr lang="cs-CZ" dirty="0"/>
          </a:p>
          <a:p>
            <a:r>
              <a:rPr lang="cs-CZ" dirty="0"/>
              <a:t>Navázáno na výzkumy </a:t>
            </a:r>
            <a:r>
              <a:rPr lang="cs-CZ" dirty="0" err="1"/>
              <a:t>perzuaze</a:t>
            </a:r>
            <a:r>
              <a:rPr lang="cs-CZ" dirty="0"/>
              <a:t>, zkoumání masové komunikace</a:t>
            </a:r>
          </a:p>
          <a:p>
            <a:endParaRPr lang="cs-CZ" dirty="0"/>
          </a:p>
          <a:p>
            <a:r>
              <a:rPr lang="cs-CZ" dirty="0"/>
              <a:t>Tradiční rozdělení: sdělení, zdroj a (později) médium</a:t>
            </a:r>
          </a:p>
          <a:p>
            <a:endParaRPr lang="cs-CZ" dirty="0"/>
          </a:p>
          <a:p>
            <a:r>
              <a:rPr lang="cs-CZ" dirty="0"/>
              <a:t>Mohou se výrazně lišit a současně ovlivňovat navzájem</a:t>
            </a:r>
          </a:p>
        </p:txBody>
      </p:sp>
    </p:spTree>
    <p:extLst>
      <p:ext uri="{BB962C8B-B14F-4D97-AF65-F5344CB8AC3E}">
        <p14:creationId xmlns:p14="http://schemas.microsoft.com/office/powerpoint/2010/main" val="16719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 online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Pole velkého zájmu (v souvislosti s více typy informací)</a:t>
            </a:r>
          </a:p>
          <a:p>
            <a:r>
              <a:rPr lang="cs-CZ" dirty="0"/>
              <a:t>První výzkumy již s příchodem internetu</a:t>
            </a:r>
          </a:p>
          <a:p>
            <a:endParaRPr lang="cs-CZ" b="1" dirty="0"/>
          </a:p>
          <a:p>
            <a:r>
              <a:rPr lang="cs-CZ" b="1" dirty="0" err="1"/>
              <a:t>Fogg</a:t>
            </a:r>
            <a:r>
              <a:rPr lang="cs-CZ" b="1" dirty="0"/>
              <a:t> et al. (2003) – Prominence-</a:t>
            </a:r>
            <a:r>
              <a:rPr lang="cs-CZ" b="1" dirty="0" err="1"/>
              <a:t>Interpretation</a:t>
            </a:r>
            <a:r>
              <a:rPr lang="cs-CZ" b="1" dirty="0"/>
              <a:t> </a:t>
            </a:r>
            <a:r>
              <a:rPr lang="cs-CZ" b="1" dirty="0" err="1"/>
              <a:t>theory</a:t>
            </a:r>
            <a:endParaRPr lang="cs-CZ" b="1" dirty="0"/>
          </a:p>
          <a:p>
            <a:r>
              <a:rPr lang="cs-CZ" dirty="0"/>
              <a:t>Výzkum různých typů stránek a vodítek</a:t>
            </a:r>
          </a:p>
          <a:p>
            <a:r>
              <a:rPr lang="cs-CZ" dirty="0"/>
              <a:t>Vodítka – vedou naši pozornost a hodnocení</a:t>
            </a:r>
          </a:p>
          <a:p>
            <a:pPr lvl="1"/>
            <a:r>
              <a:rPr lang="cs-CZ" dirty="0"/>
              <a:t>Např. design stránky, chyby v textu, certifikáty atd.</a:t>
            </a:r>
          </a:p>
          <a:p>
            <a:r>
              <a:rPr lang="cs-CZ" dirty="0"/>
              <a:t>Hodnocení jako iterativní proces: Prominence a interpretace vodítek</a:t>
            </a:r>
          </a:p>
          <a:p>
            <a:endParaRPr lang="cs-CZ" dirty="0"/>
          </a:p>
          <a:p>
            <a:r>
              <a:rPr lang="cs-CZ" dirty="0"/>
              <a:t>Individuální faktory – schopnosti, motivace</a:t>
            </a:r>
          </a:p>
          <a:p>
            <a:r>
              <a:rPr lang="cs-CZ" dirty="0"/>
              <a:t>Kontextuální faktory – typ informace, čas k hodnocení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58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3296"/>
            <a:ext cx="7416824" cy="6293412"/>
          </a:xfrm>
        </p:spPr>
      </p:pic>
    </p:spTree>
    <p:extLst>
      <p:ext uri="{BB962C8B-B14F-4D97-AF65-F5344CB8AC3E}">
        <p14:creationId xmlns:p14="http://schemas.microsoft.com/office/powerpoint/2010/main" val="3903903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</TotalTime>
  <Words>2709</Words>
  <Application>Microsoft Office PowerPoint</Application>
  <PresentationFormat>Předvádění na obrazovce (4:3)</PresentationFormat>
  <Paragraphs>250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Motiv Office</vt:lpstr>
      <vt:lpstr>Hodnocení online informací</vt:lpstr>
      <vt:lpstr>Online informace a jejich kvalita </vt:lpstr>
      <vt:lpstr>Online informace a jejich kvalita </vt:lpstr>
      <vt:lpstr>Online informace a jejich kvalita </vt:lpstr>
      <vt:lpstr>Kredibilita</vt:lpstr>
      <vt:lpstr>Kredibilita</vt:lpstr>
      <vt:lpstr>Kredibilita</vt:lpstr>
      <vt:lpstr>Kredibilita online</vt:lpstr>
      <vt:lpstr>Prezentace aplikace PowerPoint</vt:lpstr>
      <vt:lpstr>Prezentace aplikace PowerPoint</vt:lpstr>
      <vt:lpstr>Hodnocení kredibility</vt:lpstr>
      <vt:lpstr>Hodnocení kredibility</vt:lpstr>
      <vt:lpstr>Heuristiky</vt:lpstr>
      <vt:lpstr>Heuristiky</vt:lpstr>
      <vt:lpstr>Poměr nákladů a zisků</vt:lpstr>
      <vt:lpstr>Kredibilita – vliv individuálních charakteristik</vt:lpstr>
      <vt:lpstr>Sociální charakter a vliv</vt:lpstr>
      <vt:lpstr>Borah, P., &amp; Xiao, X. (2018). The importance of ‘likes’: The interplay of message framing, source, and social endorsement on credibility perceptions of health information on Facebook. Journal of health communication, 23(4), 399-411.</vt:lpstr>
      <vt:lpstr>Borah, P., &amp; Xiao, X. (2018). The importance of ‘likes’: The interplay of message framing, source, and social endorsement on credibility perceptions of health information on Facebook. Journal of health communication, 23(4), 399-411.</vt:lpstr>
      <vt:lpstr>Borah, P., &amp; Xiao, X. (2018). The importance of ‘likes’: The interplay of message framing, source, and social endorsement on credibility perceptions of health information on Facebook. Journal of health communication, 23(4), 399-411.</vt:lpstr>
      <vt:lpstr>Zpět k vodítkům - affordances</vt:lpstr>
      <vt:lpstr>Prezentace aplikace PowerPoint</vt:lpstr>
      <vt:lpstr>Prezentace aplikace PowerPoint</vt:lpstr>
      <vt:lpstr>Affordances</vt:lpstr>
      <vt:lpstr>Sbaffi, L., &amp; Rowley, J. (2017). Trust and credibility in web-based health information: a review and agenda for future research. Journal of medical Internet research, 19(6), e218.</vt:lpstr>
      <vt:lpstr>Sbaffi, L., &amp; Rowley, J. (2017). Trust and credibility in web-based health information: a review and agenda for future research. Journal of medical Internet research, 19(6), e218.</vt:lpstr>
      <vt:lpstr>Sbaffi, L., &amp; Rowley, J. (2017). Trust and credibility in web-based health information: a review and agenda for future research. Journal of medical Internet research, 19(6), e218.</vt:lpstr>
      <vt:lpstr>Sbaffi, L., &amp; Rowley, J. (2017). Trust and credibility in web-based health information: a review and agenda for future research. Journal of medical Internet research, 19(6), e218.</vt:lpstr>
      <vt:lpstr>Podvody online</vt:lpstr>
      <vt:lpstr>Phishing podle HSM (Heuristic-systematic model)</vt:lpstr>
      <vt:lpstr>Heuristická vodítka ve phishingu </vt:lpstr>
      <vt:lpstr>Heuristická vodítka ve phishingu </vt:lpstr>
      <vt:lpstr>Phishing podle teorie perzuaze</vt:lpstr>
      <vt:lpstr>Nejen phishing…</vt:lpstr>
      <vt:lpstr>Literatura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 rámci online komunit</dc:title>
  <dc:creator>Hana Macháčková</dc:creator>
  <cp:lastModifiedBy>Hana Macháčková</cp:lastModifiedBy>
  <cp:revision>412</cp:revision>
  <dcterms:created xsi:type="dcterms:W3CDTF">2015-03-16T13:21:45Z</dcterms:created>
  <dcterms:modified xsi:type="dcterms:W3CDTF">2021-05-11T06:42:24Z</dcterms:modified>
</cp:coreProperties>
</file>