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 id="2147483934" r:id="rId2"/>
    <p:sldMasterId id="2147484018" r:id="rId3"/>
    <p:sldMasterId id="2147484030" r:id="rId4"/>
    <p:sldMasterId id="2147484042" r:id="rId5"/>
    <p:sldMasterId id="2147484054" r:id="rId6"/>
    <p:sldMasterId id="2147484066" r:id="rId7"/>
  </p:sldMasterIdLst>
  <p:notesMasterIdLst>
    <p:notesMasterId r:id="rId64"/>
  </p:notesMasterIdLst>
  <p:sldIdLst>
    <p:sldId id="256" r:id="rId8"/>
    <p:sldId id="344" r:id="rId9"/>
    <p:sldId id="346" r:id="rId10"/>
    <p:sldId id="446" r:id="rId11"/>
    <p:sldId id="448" r:id="rId12"/>
    <p:sldId id="451" r:id="rId13"/>
    <p:sldId id="449" r:id="rId14"/>
    <p:sldId id="452" r:id="rId15"/>
    <p:sldId id="453" r:id="rId16"/>
    <p:sldId id="347" r:id="rId17"/>
    <p:sldId id="350" r:id="rId18"/>
    <p:sldId id="351" r:id="rId19"/>
    <p:sldId id="436" r:id="rId20"/>
    <p:sldId id="437" r:id="rId21"/>
    <p:sldId id="356" r:id="rId22"/>
    <p:sldId id="348" r:id="rId23"/>
    <p:sldId id="427" r:id="rId24"/>
    <p:sldId id="357" r:id="rId25"/>
    <p:sldId id="358" r:id="rId26"/>
    <p:sldId id="359" r:id="rId27"/>
    <p:sldId id="360" r:id="rId28"/>
    <p:sldId id="460" r:id="rId29"/>
    <p:sldId id="456"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414" r:id="rId44"/>
    <p:sldId id="298" r:id="rId45"/>
    <p:sldId id="461" r:id="rId46"/>
    <p:sldId id="297" r:id="rId47"/>
    <p:sldId id="300" r:id="rId48"/>
    <p:sldId id="290" r:id="rId49"/>
    <p:sldId id="276" r:id="rId50"/>
    <p:sldId id="303" r:id="rId51"/>
    <p:sldId id="301" r:id="rId52"/>
    <p:sldId id="302" r:id="rId53"/>
    <p:sldId id="423" r:id="rId54"/>
    <p:sldId id="424" r:id="rId55"/>
    <p:sldId id="415" r:id="rId56"/>
    <p:sldId id="417" r:id="rId57"/>
    <p:sldId id="425" r:id="rId58"/>
    <p:sldId id="328" r:id="rId59"/>
    <p:sldId id="428" r:id="rId60"/>
    <p:sldId id="454" r:id="rId61"/>
    <p:sldId id="455" r:id="rId62"/>
    <p:sldId id="32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94BA"/>
    <a:srgbClr val="879FA8"/>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6" autoAdjust="0"/>
    <p:restoredTop sz="94424" autoAdjust="0"/>
  </p:normalViewPr>
  <p:slideViewPr>
    <p:cSldViewPr snapToGrid="0">
      <p:cViewPr varScale="1">
        <p:scale>
          <a:sx n="75" d="100"/>
          <a:sy n="75" d="100"/>
        </p:scale>
        <p:origin x="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List1!$B$1</c:f>
              <c:strCache>
                <c:ptCount val="1"/>
                <c:pt idx="0">
                  <c:v>Expozice</c:v>
                </c:pt>
              </c:strCache>
            </c:strRef>
          </c:tx>
          <c:spPr>
            <a:solidFill>
              <a:schemeClr val="accent4">
                <a:lumMod val="50000"/>
              </a:schemeClr>
            </a:solidFill>
            <a:ln>
              <a:noFill/>
            </a:ln>
            <a:effectLst/>
          </c:spPr>
          <c:invertIfNegative val="0"/>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6-E3DF-43AA-BF65-5D05A95C7DB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List1!$A$2:$A$6</c:f>
              <c:strCache>
                <c:ptCount val="5"/>
                <c:pt idx="0">
                  <c:v>Finsko</c:v>
                </c:pt>
                <c:pt idx="1">
                  <c:v>USA</c:v>
                </c:pt>
                <c:pt idx="2">
                  <c:v>Německo</c:v>
                </c:pt>
                <c:pt idx="3">
                  <c:v>UK</c:v>
                </c:pt>
                <c:pt idx="4">
                  <c:v>ČR</c:v>
                </c:pt>
              </c:strCache>
            </c:strRef>
          </c:cat>
          <c:val>
            <c:numRef>
              <c:f>List1!$B$2:$B$6</c:f>
              <c:numCache>
                <c:formatCode>General</c:formatCode>
                <c:ptCount val="5"/>
                <c:pt idx="0">
                  <c:v>48</c:v>
                </c:pt>
                <c:pt idx="1">
                  <c:v>53</c:v>
                </c:pt>
                <c:pt idx="2">
                  <c:v>31</c:v>
                </c:pt>
                <c:pt idx="3">
                  <c:v>39</c:v>
                </c:pt>
                <c:pt idx="4">
                  <c:v>34</c:v>
                </c:pt>
              </c:numCache>
            </c:numRef>
          </c:val>
          <c:extLst>
            <c:ext xmlns:c16="http://schemas.microsoft.com/office/drawing/2014/chart" uri="{C3380CC4-5D6E-409C-BE32-E72D297353CC}">
              <c16:uniqueId val="{00000000-E3DF-43AA-BF65-5D05A95C7DB1}"/>
            </c:ext>
          </c:extLst>
        </c:ser>
        <c:ser>
          <c:idx val="1"/>
          <c:order val="1"/>
          <c:tx>
            <c:strRef>
              <c:f>List1!$C$1</c:f>
              <c:strCache>
                <c:ptCount val="1"/>
                <c:pt idx="0">
                  <c:v>Viktimizace</c:v>
                </c:pt>
              </c:strCache>
            </c:strRef>
          </c:tx>
          <c:spPr>
            <a:solidFill>
              <a:schemeClr val="accent4"/>
            </a:solidFill>
            <a:ln>
              <a:noFill/>
            </a:ln>
            <a:effectLst/>
          </c:spPr>
          <c:invertIfNegative val="0"/>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E3DF-43AA-BF65-5D05A95C7DB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List1!$A$2:$A$6</c:f>
              <c:strCache>
                <c:ptCount val="5"/>
                <c:pt idx="0">
                  <c:v>Finsko</c:v>
                </c:pt>
                <c:pt idx="1">
                  <c:v>USA</c:v>
                </c:pt>
                <c:pt idx="2">
                  <c:v>Německo</c:v>
                </c:pt>
                <c:pt idx="3">
                  <c:v>UK</c:v>
                </c:pt>
                <c:pt idx="4">
                  <c:v>ČR</c:v>
                </c:pt>
              </c:strCache>
            </c:strRef>
          </c:cat>
          <c:val>
            <c:numRef>
              <c:f>List1!$C$2:$C$6</c:f>
              <c:numCache>
                <c:formatCode>General</c:formatCode>
                <c:ptCount val="5"/>
                <c:pt idx="0">
                  <c:v>10</c:v>
                </c:pt>
                <c:pt idx="1">
                  <c:v>16</c:v>
                </c:pt>
                <c:pt idx="2">
                  <c:v>4</c:v>
                </c:pt>
                <c:pt idx="3">
                  <c:v>12</c:v>
                </c:pt>
                <c:pt idx="4">
                  <c:v>5</c:v>
                </c:pt>
              </c:numCache>
            </c:numRef>
          </c:val>
          <c:extLst>
            <c:ext xmlns:c16="http://schemas.microsoft.com/office/drawing/2014/chart" uri="{C3380CC4-5D6E-409C-BE32-E72D297353CC}">
              <c16:uniqueId val="{00000001-E3DF-43AA-BF65-5D05A95C7DB1}"/>
            </c:ext>
          </c:extLst>
        </c:ser>
        <c:dLbls>
          <c:dLblPos val="outEnd"/>
          <c:showLegendKey val="0"/>
          <c:showVal val="1"/>
          <c:showCatName val="0"/>
          <c:showSerName val="0"/>
          <c:showPercent val="0"/>
          <c:showBubbleSize val="0"/>
        </c:dLbls>
        <c:gapWidth val="219"/>
        <c:overlap val="-27"/>
        <c:axId val="231909888"/>
        <c:axId val="231912240"/>
      </c:barChart>
      <c:catAx>
        <c:axId val="23190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231912240"/>
        <c:crosses val="autoZero"/>
        <c:auto val="1"/>
        <c:lblAlgn val="ctr"/>
        <c:lblOffset val="100"/>
        <c:noMultiLvlLbl val="0"/>
      </c:catAx>
      <c:valAx>
        <c:axId val="231912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23190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List1!$B$1</c:f>
              <c:strCache>
                <c:ptCount val="1"/>
                <c:pt idx="0">
                  <c:v>Expozice</c:v>
                </c:pt>
              </c:strCache>
            </c:strRef>
          </c:tx>
          <c:spPr>
            <a:solidFill>
              <a:schemeClr val="accent4">
                <a:lumMod val="50000"/>
              </a:schemeClr>
            </a:solidFill>
            <a:ln>
              <a:noFill/>
            </a:ln>
            <a:effectLst/>
          </c:spPr>
          <c:invertIfNegative val="0"/>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1-02E3-42CF-BBA6-1A3078694A0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List1!$A$2:$A$6</c:f>
              <c:strCache>
                <c:ptCount val="5"/>
                <c:pt idx="0">
                  <c:v>Finsko</c:v>
                </c:pt>
                <c:pt idx="1">
                  <c:v>USA</c:v>
                </c:pt>
                <c:pt idx="2">
                  <c:v>Německo</c:v>
                </c:pt>
                <c:pt idx="3">
                  <c:v>UK</c:v>
                </c:pt>
                <c:pt idx="4">
                  <c:v>ČR</c:v>
                </c:pt>
              </c:strCache>
            </c:strRef>
          </c:cat>
          <c:val>
            <c:numRef>
              <c:f>List1!$B$2:$B$6</c:f>
              <c:numCache>
                <c:formatCode>General</c:formatCode>
                <c:ptCount val="5"/>
                <c:pt idx="0">
                  <c:v>48</c:v>
                </c:pt>
                <c:pt idx="1">
                  <c:v>53</c:v>
                </c:pt>
                <c:pt idx="2">
                  <c:v>31</c:v>
                </c:pt>
                <c:pt idx="3">
                  <c:v>39</c:v>
                </c:pt>
                <c:pt idx="4">
                  <c:v>33</c:v>
                </c:pt>
              </c:numCache>
            </c:numRef>
          </c:val>
          <c:extLst>
            <c:ext xmlns:c16="http://schemas.microsoft.com/office/drawing/2014/chart" uri="{C3380CC4-5D6E-409C-BE32-E72D297353CC}">
              <c16:uniqueId val="{00000002-02E3-42CF-BBA6-1A3078694A0E}"/>
            </c:ext>
          </c:extLst>
        </c:ser>
        <c:ser>
          <c:idx val="1"/>
          <c:order val="1"/>
          <c:tx>
            <c:strRef>
              <c:f>List1!$C$1</c:f>
              <c:strCache>
                <c:ptCount val="1"/>
                <c:pt idx="0">
                  <c:v>Viktimizace</c:v>
                </c:pt>
              </c:strCache>
            </c:strRef>
          </c:tx>
          <c:spPr>
            <a:solidFill>
              <a:schemeClr val="accent4"/>
            </a:solidFill>
            <a:ln>
              <a:noFill/>
            </a:ln>
            <a:effectLst/>
          </c:spPr>
          <c:invertIfNegative val="0"/>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4-02E3-42CF-BBA6-1A3078694A0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List1!$A$2:$A$6</c:f>
              <c:strCache>
                <c:ptCount val="5"/>
                <c:pt idx="0">
                  <c:v>Finsko</c:v>
                </c:pt>
                <c:pt idx="1">
                  <c:v>USA</c:v>
                </c:pt>
                <c:pt idx="2">
                  <c:v>Německo</c:v>
                </c:pt>
                <c:pt idx="3">
                  <c:v>UK</c:v>
                </c:pt>
                <c:pt idx="4">
                  <c:v>ČR</c:v>
                </c:pt>
              </c:strCache>
            </c:strRef>
          </c:cat>
          <c:val>
            <c:numRef>
              <c:f>List1!$C$2:$C$6</c:f>
              <c:numCache>
                <c:formatCode>General</c:formatCode>
                <c:ptCount val="5"/>
                <c:pt idx="0">
                  <c:v>10</c:v>
                </c:pt>
                <c:pt idx="1">
                  <c:v>16</c:v>
                </c:pt>
                <c:pt idx="2">
                  <c:v>4</c:v>
                </c:pt>
                <c:pt idx="3">
                  <c:v>12</c:v>
                </c:pt>
                <c:pt idx="4">
                  <c:v>5</c:v>
                </c:pt>
              </c:numCache>
            </c:numRef>
          </c:val>
          <c:extLst>
            <c:ext xmlns:c16="http://schemas.microsoft.com/office/drawing/2014/chart" uri="{C3380CC4-5D6E-409C-BE32-E72D297353CC}">
              <c16:uniqueId val="{00000005-02E3-42CF-BBA6-1A3078694A0E}"/>
            </c:ext>
          </c:extLst>
        </c:ser>
        <c:ser>
          <c:idx val="2"/>
          <c:order val="2"/>
          <c:tx>
            <c:strRef>
              <c:f>List1!$D$1</c:f>
              <c:strCache>
                <c:ptCount val="1"/>
                <c:pt idx="0">
                  <c:v>Agrese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List1!$A$2:$A$6</c:f>
              <c:strCache>
                <c:ptCount val="5"/>
                <c:pt idx="0">
                  <c:v>Finsko</c:v>
                </c:pt>
                <c:pt idx="1">
                  <c:v>USA</c:v>
                </c:pt>
                <c:pt idx="2">
                  <c:v>Německo</c:v>
                </c:pt>
                <c:pt idx="3">
                  <c:v>UK</c:v>
                </c:pt>
                <c:pt idx="4">
                  <c:v>ČR</c:v>
                </c:pt>
              </c:strCache>
            </c:strRef>
          </c:cat>
          <c:val>
            <c:numRef>
              <c:f>List1!$D$2:$D$6</c:f>
              <c:numCache>
                <c:formatCode>General</c:formatCode>
                <c:ptCount val="5"/>
                <c:pt idx="0">
                  <c:v>4</c:v>
                </c:pt>
                <c:pt idx="1">
                  <c:v>4.0999999999999996</c:v>
                </c:pt>
                <c:pt idx="2">
                  <c:v>0.9</c:v>
                </c:pt>
                <c:pt idx="3">
                  <c:v>3.4</c:v>
                </c:pt>
                <c:pt idx="4">
                  <c:v>3.3</c:v>
                </c:pt>
              </c:numCache>
            </c:numRef>
          </c:val>
          <c:extLst>
            <c:ext xmlns:c16="http://schemas.microsoft.com/office/drawing/2014/chart" uri="{C3380CC4-5D6E-409C-BE32-E72D297353CC}">
              <c16:uniqueId val="{00000006-02E3-42CF-BBA6-1A3078694A0E}"/>
            </c:ext>
          </c:extLst>
        </c:ser>
        <c:dLbls>
          <c:dLblPos val="outEnd"/>
          <c:showLegendKey val="0"/>
          <c:showVal val="1"/>
          <c:showCatName val="0"/>
          <c:showSerName val="0"/>
          <c:showPercent val="0"/>
          <c:showBubbleSize val="0"/>
        </c:dLbls>
        <c:gapWidth val="219"/>
        <c:overlap val="-27"/>
        <c:axId val="228027072"/>
        <c:axId val="228026288"/>
      </c:barChart>
      <c:catAx>
        <c:axId val="22802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228026288"/>
        <c:crosses val="autoZero"/>
        <c:auto val="1"/>
        <c:lblAlgn val="ctr"/>
        <c:lblOffset val="100"/>
        <c:noMultiLvlLbl val="0"/>
      </c:catAx>
      <c:valAx>
        <c:axId val="228026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22802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FED94-63C1-41C1-BE82-A98B01027A45}" type="doc">
      <dgm:prSet loTypeId="urn:microsoft.com/office/officeart/2005/8/layout/venn1" loCatId="relationship" qsTypeId="urn:microsoft.com/office/officeart/2005/8/quickstyle/simple1" qsCatId="simple" csTypeId="urn:microsoft.com/office/officeart/2005/8/colors/colorful4" csCatId="colorful" phldr="1"/>
      <dgm:spPr/>
    </dgm:pt>
    <dgm:pt modelId="{182351A2-E234-4AD1-B68B-3B343A279127}">
      <dgm:prSet phldrT="[Text]"/>
      <dgm:spPr/>
      <dgm:t>
        <a:bodyPr/>
        <a:lstStyle/>
        <a:p>
          <a:r>
            <a:rPr lang="cs-CZ" dirty="0" err="1"/>
            <a:t>Collective</a:t>
          </a:r>
          <a:r>
            <a:rPr lang="cs-CZ" dirty="0"/>
            <a:t> identity</a:t>
          </a:r>
        </a:p>
      </dgm:t>
    </dgm:pt>
    <dgm:pt modelId="{0DD3124D-F740-4833-B7B0-26C7ED53240E}" type="parTrans" cxnId="{03E0BEBA-ACE0-4447-8137-679695E6ECFA}">
      <dgm:prSet/>
      <dgm:spPr/>
      <dgm:t>
        <a:bodyPr/>
        <a:lstStyle/>
        <a:p>
          <a:endParaRPr lang="cs-CZ"/>
        </a:p>
      </dgm:t>
    </dgm:pt>
    <dgm:pt modelId="{9E1F361C-E6F2-4A38-9264-5AD9BEBA0FF3}" type="sibTrans" cxnId="{03E0BEBA-ACE0-4447-8137-679695E6ECFA}">
      <dgm:prSet/>
      <dgm:spPr/>
      <dgm:t>
        <a:bodyPr/>
        <a:lstStyle/>
        <a:p>
          <a:endParaRPr lang="cs-CZ"/>
        </a:p>
      </dgm:t>
    </dgm:pt>
    <dgm:pt modelId="{6AF0854E-C794-42A1-8D0C-C325B10FD555}">
      <dgm:prSet phldrT="[Text]"/>
      <dgm:spPr/>
      <dgm:t>
        <a:bodyPr/>
        <a:lstStyle/>
        <a:p>
          <a:r>
            <a:rPr lang="cs-CZ" dirty="0" err="1"/>
            <a:t>Social</a:t>
          </a:r>
          <a:r>
            <a:rPr lang="cs-CZ" dirty="0"/>
            <a:t> identity</a:t>
          </a:r>
        </a:p>
      </dgm:t>
    </dgm:pt>
    <dgm:pt modelId="{BB2C0F89-D140-4880-A917-56286B39BDED}" type="parTrans" cxnId="{305E0A21-A084-4C58-8A49-8EC0691F4CFF}">
      <dgm:prSet/>
      <dgm:spPr/>
      <dgm:t>
        <a:bodyPr/>
        <a:lstStyle/>
        <a:p>
          <a:endParaRPr lang="cs-CZ"/>
        </a:p>
      </dgm:t>
    </dgm:pt>
    <dgm:pt modelId="{6F3E57EB-E63F-4BF3-8441-311043652091}" type="sibTrans" cxnId="{305E0A21-A084-4C58-8A49-8EC0691F4CFF}">
      <dgm:prSet/>
      <dgm:spPr/>
      <dgm:t>
        <a:bodyPr/>
        <a:lstStyle/>
        <a:p>
          <a:endParaRPr lang="cs-CZ"/>
        </a:p>
      </dgm:t>
    </dgm:pt>
    <dgm:pt modelId="{CB43B9B0-E54E-4230-8891-7DA659B6A5AD}">
      <dgm:prSet phldrT="[Text]"/>
      <dgm:spPr/>
      <dgm:t>
        <a:bodyPr/>
        <a:lstStyle/>
        <a:p>
          <a:r>
            <a:rPr lang="cs-CZ" dirty="0" err="1"/>
            <a:t>Personal</a:t>
          </a:r>
          <a:r>
            <a:rPr lang="cs-CZ" dirty="0"/>
            <a:t> identity</a:t>
          </a:r>
        </a:p>
      </dgm:t>
    </dgm:pt>
    <dgm:pt modelId="{A44812B2-F096-4567-BA63-2D84DE371F19}" type="parTrans" cxnId="{6BAC1E22-3E95-4837-B65C-0B68E19CB6D3}">
      <dgm:prSet/>
      <dgm:spPr/>
      <dgm:t>
        <a:bodyPr/>
        <a:lstStyle/>
        <a:p>
          <a:endParaRPr lang="cs-CZ"/>
        </a:p>
      </dgm:t>
    </dgm:pt>
    <dgm:pt modelId="{A24FFB48-334D-46BF-905B-BC8F5C76EAFE}" type="sibTrans" cxnId="{6BAC1E22-3E95-4837-B65C-0B68E19CB6D3}">
      <dgm:prSet/>
      <dgm:spPr/>
      <dgm:t>
        <a:bodyPr/>
        <a:lstStyle/>
        <a:p>
          <a:endParaRPr lang="cs-CZ"/>
        </a:p>
      </dgm:t>
    </dgm:pt>
    <dgm:pt modelId="{397382BB-720D-4198-8DD8-5C97C71A171C}" type="pres">
      <dgm:prSet presAssocID="{59AFED94-63C1-41C1-BE82-A98B01027A45}" presName="compositeShape" presStyleCnt="0">
        <dgm:presLayoutVars>
          <dgm:chMax val="7"/>
          <dgm:dir/>
          <dgm:resizeHandles val="exact"/>
        </dgm:presLayoutVars>
      </dgm:prSet>
      <dgm:spPr/>
    </dgm:pt>
    <dgm:pt modelId="{564404AE-0A04-4D75-A186-E31A9A356286}" type="pres">
      <dgm:prSet presAssocID="{182351A2-E234-4AD1-B68B-3B343A279127}" presName="circ1" presStyleLbl="vennNode1" presStyleIdx="0" presStyleCnt="3"/>
      <dgm:spPr/>
    </dgm:pt>
    <dgm:pt modelId="{B86110EB-8B74-406C-A446-91091C0842E5}" type="pres">
      <dgm:prSet presAssocID="{182351A2-E234-4AD1-B68B-3B343A279127}" presName="circ1Tx" presStyleLbl="revTx" presStyleIdx="0" presStyleCnt="0">
        <dgm:presLayoutVars>
          <dgm:chMax val="0"/>
          <dgm:chPref val="0"/>
          <dgm:bulletEnabled val="1"/>
        </dgm:presLayoutVars>
      </dgm:prSet>
      <dgm:spPr/>
    </dgm:pt>
    <dgm:pt modelId="{B13DD8BD-BB43-44BA-8FB5-607547C85AC2}" type="pres">
      <dgm:prSet presAssocID="{6AF0854E-C794-42A1-8D0C-C325B10FD555}" presName="circ2" presStyleLbl="vennNode1" presStyleIdx="1" presStyleCnt="3"/>
      <dgm:spPr/>
    </dgm:pt>
    <dgm:pt modelId="{EE4D8403-1C7F-45BD-BFAF-9F5C2B02E8E5}" type="pres">
      <dgm:prSet presAssocID="{6AF0854E-C794-42A1-8D0C-C325B10FD555}" presName="circ2Tx" presStyleLbl="revTx" presStyleIdx="0" presStyleCnt="0">
        <dgm:presLayoutVars>
          <dgm:chMax val="0"/>
          <dgm:chPref val="0"/>
          <dgm:bulletEnabled val="1"/>
        </dgm:presLayoutVars>
      </dgm:prSet>
      <dgm:spPr/>
    </dgm:pt>
    <dgm:pt modelId="{C6B6F5B0-ACFA-4F70-A725-332F5D7428DD}" type="pres">
      <dgm:prSet presAssocID="{CB43B9B0-E54E-4230-8891-7DA659B6A5AD}" presName="circ3" presStyleLbl="vennNode1" presStyleIdx="2" presStyleCnt="3"/>
      <dgm:spPr/>
    </dgm:pt>
    <dgm:pt modelId="{3917B5D5-E9DB-4361-9CA2-F2161E084717}" type="pres">
      <dgm:prSet presAssocID="{CB43B9B0-E54E-4230-8891-7DA659B6A5AD}" presName="circ3Tx" presStyleLbl="revTx" presStyleIdx="0" presStyleCnt="0">
        <dgm:presLayoutVars>
          <dgm:chMax val="0"/>
          <dgm:chPref val="0"/>
          <dgm:bulletEnabled val="1"/>
        </dgm:presLayoutVars>
      </dgm:prSet>
      <dgm:spPr/>
    </dgm:pt>
  </dgm:ptLst>
  <dgm:cxnLst>
    <dgm:cxn modelId="{305E0A21-A084-4C58-8A49-8EC0691F4CFF}" srcId="{59AFED94-63C1-41C1-BE82-A98B01027A45}" destId="{6AF0854E-C794-42A1-8D0C-C325B10FD555}" srcOrd="1" destOrd="0" parTransId="{BB2C0F89-D140-4880-A917-56286B39BDED}" sibTransId="{6F3E57EB-E63F-4BF3-8441-311043652091}"/>
    <dgm:cxn modelId="{6BAC1E22-3E95-4837-B65C-0B68E19CB6D3}" srcId="{59AFED94-63C1-41C1-BE82-A98B01027A45}" destId="{CB43B9B0-E54E-4230-8891-7DA659B6A5AD}" srcOrd="2" destOrd="0" parTransId="{A44812B2-F096-4567-BA63-2D84DE371F19}" sibTransId="{A24FFB48-334D-46BF-905B-BC8F5C76EAFE}"/>
    <dgm:cxn modelId="{F5C80949-4DDE-4E9F-BA99-E033AF980F3C}" type="presOf" srcId="{182351A2-E234-4AD1-B68B-3B343A279127}" destId="{B86110EB-8B74-406C-A446-91091C0842E5}" srcOrd="1" destOrd="0" presId="urn:microsoft.com/office/officeart/2005/8/layout/venn1"/>
    <dgm:cxn modelId="{ECA9BA72-A2EE-4EEE-A529-91C902EEFE92}" type="presOf" srcId="{59AFED94-63C1-41C1-BE82-A98B01027A45}" destId="{397382BB-720D-4198-8DD8-5C97C71A171C}" srcOrd="0" destOrd="0" presId="urn:microsoft.com/office/officeart/2005/8/layout/venn1"/>
    <dgm:cxn modelId="{83C43682-B75E-48A7-966E-38371D733F30}" type="presOf" srcId="{182351A2-E234-4AD1-B68B-3B343A279127}" destId="{564404AE-0A04-4D75-A186-E31A9A356286}" srcOrd="0" destOrd="0" presId="urn:microsoft.com/office/officeart/2005/8/layout/venn1"/>
    <dgm:cxn modelId="{C25F36B9-91D1-4367-BDE2-8C0EB96FBF42}" type="presOf" srcId="{CB43B9B0-E54E-4230-8891-7DA659B6A5AD}" destId="{C6B6F5B0-ACFA-4F70-A725-332F5D7428DD}" srcOrd="0" destOrd="0" presId="urn:microsoft.com/office/officeart/2005/8/layout/venn1"/>
    <dgm:cxn modelId="{03E0BEBA-ACE0-4447-8137-679695E6ECFA}" srcId="{59AFED94-63C1-41C1-BE82-A98B01027A45}" destId="{182351A2-E234-4AD1-B68B-3B343A279127}" srcOrd="0" destOrd="0" parTransId="{0DD3124D-F740-4833-B7B0-26C7ED53240E}" sibTransId="{9E1F361C-E6F2-4A38-9264-5AD9BEBA0FF3}"/>
    <dgm:cxn modelId="{49776CC4-B8EB-4E88-9AE0-DB7F5BC768CB}" type="presOf" srcId="{6AF0854E-C794-42A1-8D0C-C325B10FD555}" destId="{B13DD8BD-BB43-44BA-8FB5-607547C85AC2}" srcOrd="0" destOrd="0" presId="urn:microsoft.com/office/officeart/2005/8/layout/venn1"/>
    <dgm:cxn modelId="{1B97F7C5-8955-4C26-859C-628754A23CE4}" type="presOf" srcId="{CB43B9B0-E54E-4230-8891-7DA659B6A5AD}" destId="{3917B5D5-E9DB-4361-9CA2-F2161E084717}" srcOrd="1" destOrd="0" presId="urn:microsoft.com/office/officeart/2005/8/layout/venn1"/>
    <dgm:cxn modelId="{116624F0-D8DE-4D8E-ACE0-FFFC197BF204}" type="presOf" srcId="{6AF0854E-C794-42A1-8D0C-C325B10FD555}" destId="{EE4D8403-1C7F-45BD-BFAF-9F5C2B02E8E5}" srcOrd="1" destOrd="0" presId="urn:microsoft.com/office/officeart/2005/8/layout/venn1"/>
    <dgm:cxn modelId="{3EDA4ECC-2195-4F27-B945-E162ABA60E99}" type="presParOf" srcId="{397382BB-720D-4198-8DD8-5C97C71A171C}" destId="{564404AE-0A04-4D75-A186-E31A9A356286}" srcOrd="0" destOrd="0" presId="urn:microsoft.com/office/officeart/2005/8/layout/venn1"/>
    <dgm:cxn modelId="{BE78FF89-CB94-4046-AE38-A88ADC92B6AE}" type="presParOf" srcId="{397382BB-720D-4198-8DD8-5C97C71A171C}" destId="{B86110EB-8B74-406C-A446-91091C0842E5}" srcOrd="1" destOrd="0" presId="urn:microsoft.com/office/officeart/2005/8/layout/venn1"/>
    <dgm:cxn modelId="{5F2F7F7E-8955-4373-A59B-66AFA148F2A5}" type="presParOf" srcId="{397382BB-720D-4198-8DD8-5C97C71A171C}" destId="{B13DD8BD-BB43-44BA-8FB5-607547C85AC2}" srcOrd="2" destOrd="0" presId="urn:microsoft.com/office/officeart/2005/8/layout/venn1"/>
    <dgm:cxn modelId="{6B0EC843-4465-491C-8DF2-B49041E717C7}" type="presParOf" srcId="{397382BB-720D-4198-8DD8-5C97C71A171C}" destId="{EE4D8403-1C7F-45BD-BFAF-9F5C2B02E8E5}" srcOrd="3" destOrd="0" presId="urn:microsoft.com/office/officeart/2005/8/layout/venn1"/>
    <dgm:cxn modelId="{7A7B3154-D404-4D22-BCF8-6BAAABFAC1E3}" type="presParOf" srcId="{397382BB-720D-4198-8DD8-5C97C71A171C}" destId="{C6B6F5B0-ACFA-4F70-A725-332F5D7428DD}" srcOrd="4" destOrd="0" presId="urn:microsoft.com/office/officeart/2005/8/layout/venn1"/>
    <dgm:cxn modelId="{F5DE502A-0BC1-4704-9E5C-91AD8B395E81}" type="presParOf" srcId="{397382BB-720D-4198-8DD8-5C97C71A171C}" destId="{3917B5D5-E9DB-4361-9CA2-F2161E08471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AFED94-63C1-41C1-BE82-A98B01027A45}" type="doc">
      <dgm:prSet loTypeId="urn:microsoft.com/office/officeart/2005/8/layout/venn1" loCatId="relationship" qsTypeId="urn:microsoft.com/office/officeart/2005/8/quickstyle/simple1" qsCatId="simple" csTypeId="urn:microsoft.com/office/officeart/2005/8/colors/colorful4" csCatId="colorful" phldr="1"/>
      <dgm:spPr/>
    </dgm:pt>
    <dgm:pt modelId="{182351A2-E234-4AD1-B68B-3B343A279127}">
      <dgm:prSet phldrT="[Text]"/>
      <dgm:spPr/>
      <dgm:t>
        <a:bodyPr/>
        <a:lstStyle/>
        <a:p>
          <a:r>
            <a:rPr lang="cs-CZ" dirty="0" err="1"/>
            <a:t>Collective</a:t>
          </a:r>
          <a:r>
            <a:rPr lang="cs-CZ" dirty="0"/>
            <a:t> identity</a:t>
          </a:r>
        </a:p>
      </dgm:t>
    </dgm:pt>
    <dgm:pt modelId="{0DD3124D-F740-4833-B7B0-26C7ED53240E}" type="parTrans" cxnId="{03E0BEBA-ACE0-4447-8137-679695E6ECFA}">
      <dgm:prSet/>
      <dgm:spPr/>
      <dgm:t>
        <a:bodyPr/>
        <a:lstStyle/>
        <a:p>
          <a:endParaRPr lang="cs-CZ"/>
        </a:p>
      </dgm:t>
    </dgm:pt>
    <dgm:pt modelId="{9E1F361C-E6F2-4A38-9264-5AD9BEBA0FF3}" type="sibTrans" cxnId="{03E0BEBA-ACE0-4447-8137-679695E6ECFA}">
      <dgm:prSet/>
      <dgm:spPr/>
      <dgm:t>
        <a:bodyPr/>
        <a:lstStyle/>
        <a:p>
          <a:endParaRPr lang="cs-CZ"/>
        </a:p>
      </dgm:t>
    </dgm:pt>
    <dgm:pt modelId="{6AF0854E-C794-42A1-8D0C-C325B10FD555}">
      <dgm:prSet phldrT="[Text]"/>
      <dgm:spPr/>
      <dgm:t>
        <a:bodyPr/>
        <a:lstStyle/>
        <a:p>
          <a:r>
            <a:rPr lang="cs-CZ" dirty="0" err="1"/>
            <a:t>Social</a:t>
          </a:r>
          <a:r>
            <a:rPr lang="cs-CZ" dirty="0"/>
            <a:t> identity</a:t>
          </a:r>
        </a:p>
      </dgm:t>
    </dgm:pt>
    <dgm:pt modelId="{BB2C0F89-D140-4880-A917-56286B39BDED}" type="parTrans" cxnId="{305E0A21-A084-4C58-8A49-8EC0691F4CFF}">
      <dgm:prSet/>
      <dgm:spPr/>
      <dgm:t>
        <a:bodyPr/>
        <a:lstStyle/>
        <a:p>
          <a:endParaRPr lang="cs-CZ"/>
        </a:p>
      </dgm:t>
    </dgm:pt>
    <dgm:pt modelId="{6F3E57EB-E63F-4BF3-8441-311043652091}" type="sibTrans" cxnId="{305E0A21-A084-4C58-8A49-8EC0691F4CFF}">
      <dgm:prSet/>
      <dgm:spPr/>
      <dgm:t>
        <a:bodyPr/>
        <a:lstStyle/>
        <a:p>
          <a:endParaRPr lang="cs-CZ"/>
        </a:p>
      </dgm:t>
    </dgm:pt>
    <dgm:pt modelId="{CB43B9B0-E54E-4230-8891-7DA659B6A5AD}">
      <dgm:prSet phldrT="[Text]"/>
      <dgm:spPr>
        <a:solidFill>
          <a:schemeClr val="accent3"/>
        </a:solidFill>
      </dgm:spPr>
      <dgm:t>
        <a:bodyPr/>
        <a:lstStyle/>
        <a:p>
          <a:r>
            <a:rPr lang="cs-CZ" dirty="0" err="1"/>
            <a:t>Personal</a:t>
          </a:r>
          <a:r>
            <a:rPr lang="cs-CZ" dirty="0"/>
            <a:t> identity</a:t>
          </a:r>
        </a:p>
      </dgm:t>
    </dgm:pt>
    <dgm:pt modelId="{A44812B2-F096-4567-BA63-2D84DE371F19}" type="parTrans" cxnId="{6BAC1E22-3E95-4837-B65C-0B68E19CB6D3}">
      <dgm:prSet/>
      <dgm:spPr/>
      <dgm:t>
        <a:bodyPr/>
        <a:lstStyle/>
        <a:p>
          <a:endParaRPr lang="cs-CZ"/>
        </a:p>
      </dgm:t>
    </dgm:pt>
    <dgm:pt modelId="{A24FFB48-334D-46BF-905B-BC8F5C76EAFE}" type="sibTrans" cxnId="{6BAC1E22-3E95-4837-B65C-0B68E19CB6D3}">
      <dgm:prSet/>
      <dgm:spPr/>
      <dgm:t>
        <a:bodyPr/>
        <a:lstStyle/>
        <a:p>
          <a:endParaRPr lang="cs-CZ"/>
        </a:p>
      </dgm:t>
    </dgm:pt>
    <dgm:pt modelId="{397382BB-720D-4198-8DD8-5C97C71A171C}" type="pres">
      <dgm:prSet presAssocID="{59AFED94-63C1-41C1-BE82-A98B01027A45}" presName="compositeShape" presStyleCnt="0">
        <dgm:presLayoutVars>
          <dgm:chMax val="7"/>
          <dgm:dir/>
          <dgm:resizeHandles val="exact"/>
        </dgm:presLayoutVars>
      </dgm:prSet>
      <dgm:spPr/>
    </dgm:pt>
    <dgm:pt modelId="{564404AE-0A04-4D75-A186-E31A9A356286}" type="pres">
      <dgm:prSet presAssocID="{182351A2-E234-4AD1-B68B-3B343A279127}" presName="circ1" presStyleLbl="vennNode1" presStyleIdx="0" presStyleCnt="3"/>
      <dgm:spPr/>
    </dgm:pt>
    <dgm:pt modelId="{B86110EB-8B74-406C-A446-91091C0842E5}" type="pres">
      <dgm:prSet presAssocID="{182351A2-E234-4AD1-B68B-3B343A279127}" presName="circ1Tx" presStyleLbl="revTx" presStyleIdx="0" presStyleCnt="0">
        <dgm:presLayoutVars>
          <dgm:chMax val="0"/>
          <dgm:chPref val="0"/>
          <dgm:bulletEnabled val="1"/>
        </dgm:presLayoutVars>
      </dgm:prSet>
      <dgm:spPr/>
    </dgm:pt>
    <dgm:pt modelId="{B13DD8BD-BB43-44BA-8FB5-607547C85AC2}" type="pres">
      <dgm:prSet presAssocID="{6AF0854E-C794-42A1-8D0C-C325B10FD555}" presName="circ2" presStyleLbl="vennNode1" presStyleIdx="1" presStyleCnt="3"/>
      <dgm:spPr/>
    </dgm:pt>
    <dgm:pt modelId="{EE4D8403-1C7F-45BD-BFAF-9F5C2B02E8E5}" type="pres">
      <dgm:prSet presAssocID="{6AF0854E-C794-42A1-8D0C-C325B10FD555}" presName="circ2Tx" presStyleLbl="revTx" presStyleIdx="0" presStyleCnt="0">
        <dgm:presLayoutVars>
          <dgm:chMax val="0"/>
          <dgm:chPref val="0"/>
          <dgm:bulletEnabled val="1"/>
        </dgm:presLayoutVars>
      </dgm:prSet>
      <dgm:spPr/>
    </dgm:pt>
    <dgm:pt modelId="{C6B6F5B0-ACFA-4F70-A725-332F5D7428DD}" type="pres">
      <dgm:prSet presAssocID="{CB43B9B0-E54E-4230-8891-7DA659B6A5AD}" presName="circ3" presStyleLbl="vennNode1" presStyleIdx="2" presStyleCnt="3"/>
      <dgm:spPr/>
    </dgm:pt>
    <dgm:pt modelId="{3917B5D5-E9DB-4361-9CA2-F2161E084717}" type="pres">
      <dgm:prSet presAssocID="{CB43B9B0-E54E-4230-8891-7DA659B6A5AD}" presName="circ3Tx" presStyleLbl="revTx" presStyleIdx="0" presStyleCnt="0">
        <dgm:presLayoutVars>
          <dgm:chMax val="0"/>
          <dgm:chPref val="0"/>
          <dgm:bulletEnabled val="1"/>
        </dgm:presLayoutVars>
      </dgm:prSet>
      <dgm:spPr/>
    </dgm:pt>
  </dgm:ptLst>
  <dgm:cxnLst>
    <dgm:cxn modelId="{305E0A21-A084-4C58-8A49-8EC0691F4CFF}" srcId="{59AFED94-63C1-41C1-BE82-A98B01027A45}" destId="{6AF0854E-C794-42A1-8D0C-C325B10FD555}" srcOrd="1" destOrd="0" parTransId="{BB2C0F89-D140-4880-A917-56286B39BDED}" sibTransId="{6F3E57EB-E63F-4BF3-8441-311043652091}"/>
    <dgm:cxn modelId="{6BAC1E22-3E95-4837-B65C-0B68E19CB6D3}" srcId="{59AFED94-63C1-41C1-BE82-A98B01027A45}" destId="{CB43B9B0-E54E-4230-8891-7DA659B6A5AD}" srcOrd="2" destOrd="0" parTransId="{A44812B2-F096-4567-BA63-2D84DE371F19}" sibTransId="{A24FFB48-334D-46BF-905B-BC8F5C76EAFE}"/>
    <dgm:cxn modelId="{F5C80949-4DDE-4E9F-BA99-E033AF980F3C}" type="presOf" srcId="{182351A2-E234-4AD1-B68B-3B343A279127}" destId="{B86110EB-8B74-406C-A446-91091C0842E5}" srcOrd="1" destOrd="0" presId="urn:microsoft.com/office/officeart/2005/8/layout/venn1"/>
    <dgm:cxn modelId="{ECA9BA72-A2EE-4EEE-A529-91C902EEFE92}" type="presOf" srcId="{59AFED94-63C1-41C1-BE82-A98B01027A45}" destId="{397382BB-720D-4198-8DD8-5C97C71A171C}" srcOrd="0" destOrd="0" presId="urn:microsoft.com/office/officeart/2005/8/layout/venn1"/>
    <dgm:cxn modelId="{83C43682-B75E-48A7-966E-38371D733F30}" type="presOf" srcId="{182351A2-E234-4AD1-B68B-3B343A279127}" destId="{564404AE-0A04-4D75-A186-E31A9A356286}" srcOrd="0" destOrd="0" presId="urn:microsoft.com/office/officeart/2005/8/layout/venn1"/>
    <dgm:cxn modelId="{C25F36B9-91D1-4367-BDE2-8C0EB96FBF42}" type="presOf" srcId="{CB43B9B0-E54E-4230-8891-7DA659B6A5AD}" destId="{C6B6F5B0-ACFA-4F70-A725-332F5D7428DD}" srcOrd="0" destOrd="0" presId="urn:microsoft.com/office/officeart/2005/8/layout/venn1"/>
    <dgm:cxn modelId="{03E0BEBA-ACE0-4447-8137-679695E6ECFA}" srcId="{59AFED94-63C1-41C1-BE82-A98B01027A45}" destId="{182351A2-E234-4AD1-B68B-3B343A279127}" srcOrd="0" destOrd="0" parTransId="{0DD3124D-F740-4833-B7B0-26C7ED53240E}" sibTransId="{9E1F361C-E6F2-4A38-9264-5AD9BEBA0FF3}"/>
    <dgm:cxn modelId="{49776CC4-B8EB-4E88-9AE0-DB7F5BC768CB}" type="presOf" srcId="{6AF0854E-C794-42A1-8D0C-C325B10FD555}" destId="{B13DD8BD-BB43-44BA-8FB5-607547C85AC2}" srcOrd="0" destOrd="0" presId="urn:microsoft.com/office/officeart/2005/8/layout/venn1"/>
    <dgm:cxn modelId="{1B97F7C5-8955-4C26-859C-628754A23CE4}" type="presOf" srcId="{CB43B9B0-E54E-4230-8891-7DA659B6A5AD}" destId="{3917B5D5-E9DB-4361-9CA2-F2161E084717}" srcOrd="1" destOrd="0" presId="urn:microsoft.com/office/officeart/2005/8/layout/venn1"/>
    <dgm:cxn modelId="{116624F0-D8DE-4D8E-ACE0-FFFC197BF204}" type="presOf" srcId="{6AF0854E-C794-42A1-8D0C-C325B10FD555}" destId="{EE4D8403-1C7F-45BD-BFAF-9F5C2B02E8E5}" srcOrd="1" destOrd="0" presId="urn:microsoft.com/office/officeart/2005/8/layout/venn1"/>
    <dgm:cxn modelId="{3EDA4ECC-2195-4F27-B945-E162ABA60E99}" type="presParOf" srcId="{397382BB-720D-4198-8DD8-5C97C71A171C}" destId="{564404AE-0A04-4D75-A186-E31A9A356286}" srcOrd="0" destOrd="0" presId="urn:microsoft.com/office/officeart/2005/8/layout/venn1"/>
    <dgm:cxn modelId="{BE78FF89-CB94-4046-AE38-A88ADC92B6AE}" type="presParOf" srcId="{397382BB-720D-4198-8DD8-5C97C71A171C}" destId="{B86110EB-8B74-406C-A446-91091C0842E5}" srcOrd="1" destOrd="0" presId="urn:microsoft.com/office/officeart/2005/8/layout/venn1"/>
    <dgm:cxn modelId="{5F2F7F7E-8955-4373-A59B-66AFA148F2A5}" type="presParOf" srcId="{397382BB-720D-4198-8DD8-5C97C71A171C}" destId="{B13DD8BD-BB43-44BA-8FB5-607547C85AC2}" srcOrd="2" destOrd="0" presId="urn:microsoft.com/office/officeart/2005/8/layout/venn1"/>
    <dgm:cxn modelId="{6B0EC843-4465-491C-8DF2-B49041E717C7}" type="presParOf" srcId="{397382BB-720D-4198-8DD8-5C97C71A171C}" destId="{EE4D8403-1C7F-45BD-BFAF-9F5C2B02E8E5}" srcOrd="3" destOrd="0" presId="urn:microsoft.com/office/officeart/2005/8/layout/venn1"/>
    <dgm:cxn modelId="{7A7B3154-D404-4D22-BCF8-6BAAABFAC1E3}" type="presParOf" srcId="{397382BB-720D-4198-8DD8-5C97C71A171C}" destId="{C6B6F5B0-ACFA-4F70-A725-332F5D7428DD}" srcOrd="4" destOrd="0" presId="urn:microsoft.com/office/officeart/2005/8/layout/venn1"/>
    <dgm:cxn modelId="{F5DE502A-0BC1-4704-9E5C-91AD8B395E81}" type="presParOf" srcId="{397382BB-720D-4198-8DD8-5C97C71A171C}" destId="{3917B5D5-E9DB-4361-9CA2-F2161E08471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AFED94-63C1-41C1-BE82-A98B01027A45}" type="doc">
      <dgm:prSet loTypeId="urn:microsoft.com/office/officeart/2005/8/layout/venn1" loCatId="relationship" qsTypeId="urn:microsoft.com/office/officeart/2005/8/quickstyle/simple1" qsCatId="simple" csTypeId="urn:microsoft.com/office/officeart/2005/8/colors/colorful4" csCatId="colorful" phldr="1"/>
      <dgm:spPr/>
    </dgm:pt>
    <dgm:pt modelId="{182351A2-E234-4AD1-B68B-3B343A279127}">
      <dgm:prSet phldrT="[Text]"/>
      <dgm:spPr/>
      <dgm:t>
        <a:bodyPr/>
        <a:lstStyle/>
        <a:p>
          <a:r>
            <a:rPr lang="cs-CZ" dirty="0" err="1"/>
            <a:t>Collective</a:t>
          </a:r>
          <a:r>
            <a:rPr lang="cs-CZ" dirty="0"/>
            <a:t> identity</a:t>
          </a:r>
        </a:p>
      </dgm:t>
    </dgm:pt>
    <dgm:pt modelId="{0DD3124D-F740-4833-B7B0-26C7ED53240E}" type="parTrans" cxnId="{03E0BEBA-ACE0-4447-8137-679695E6ECFA}">
      <dgm:prSet/>
      <dgm:spPr/>
      <dgm:t>
        <a:bodyPr/>
        <a:lstStyle/>
        <a:p>
          <a:endParaRPr lang="cs-CZ"/>
        </a:p>
      </dgm:t>
    </dgm:pt>
    <dgm:pt modelId="{9E1F361C-E6F2-4A38-9264-5AD9BEBA0FF3}" type="sibTrans" cxnId="{03E0BEBA-ACE0-4447-8137-679695E6ECFA}">
      <dgm:prSet/>
      <dgm:spPr/>
      <dgm:t>
        <a:bodyPr/>
        <a:lstStyle/>
        <a:p>
          <a:endParaRPr lang="cs-CZ"/>
        </a:p>
      </dgm:t>
    </dgm:pt>
    <dgm:pt modelId="{6AF0854E-C794-42A1-8D0C-C325B10FD555}">
      <dgm:prSet phldrT="[Text]"/>
      <dgm:spPr>
        <a:solidFill>
          <a:schemeClr val="accent3"/>
        </a:solidFill>
      </dgm:spPr>
      <dgm:t>
        <a:bodyPr/>
        <a:lstStyle/>
        <a:p>
          <a:r>
            <a:rPr lang="cs-CZ" dirty="0" err="1"/>
            <a:t>Social</a:t>
          </a:r>
          <a:r>
            <a:rPr lang="cs-CZ" dirty="0"/>
            <a:t> identity</a:t>
          </a:r>
        </a:p>
      </dgm:t>
    </dgm:pt>
    <dgm:pt modelId="{BB2C0F89-D140-4880-A917-56286B39BDED}" type="parTrans" cxnId="{305E0A21-A084-4C58-8A49-8EC0691F4CFF}">
      <dgm:prSet/>
      <dgm:spPr/>
      <dgm:t>
        <a:bodyPr/>
        <a:lstStyle/>
        <a:p>
          <a:endParaRPr lang="cs-CZ"/>
        </a:p>
      </dgm:t>
    </dgm:pt>
    <dgm:pt modelId="{6F3E57EB-E63F-4BF3-8441-311043652091}" type="sibTrans" cxnId="{305E0A21-A084-4C58-8A49-8EC0691F4CFF}">
      <dgm:prSet/>
      <dgm:spPr/>
      <dgm:t>
        <a:bodyPr/>
        <a:lstStyle/>
        <a:p>
          <a:endParaRPr lang="cs-CZ"/>
        </a:p>
      </dgm:t>
    </dgm:pt>
    <dgm:pt modelId="{CB43B9B0-E54E-4230-8891-7DA659B6A5AD}">
      <dgm:prSet phldrT="[Text]"/>
      <dgm:spPr/>
      <dgm:t>
        <a:bodyPr/>
        <a:lstStyle/>
        <a:p>
          <a:r>
            <a:rPr lang="cs-CZ" dirty="0" err="1"/>
            <a:t>Personal</a:t>
          </a:r>
          <a:r>
            <a:rPr lang="cs-CZ" dirty="0"/>
            <a:t> identity</a:t>
          </a:r>
        </a:p>
      </dgm:t>
    </dgm:pt>
    <dgm:pt modelId="{A44812B2-F096-4567-BA63-2D84DE371F19}" type="parTrans" cxnId="{6BAC1E22-3E95-4837-B65C-0B68E19CB6D3}">
      <dgm:prSet/>
      <dgm:spPr/>
      <dgm:t>
        <a:bodyPr/>
        <a:lstStyle/>
        <a:p>
          <a:endParaRPr lang="cs-CZ"/>
        </a:p>
      </dgm:t>
    </dgm:pt>
    <dgm:pt modelId="{A24FFB48-334D-46BF-905B-BC8F5C76EAFE}" type="sibTrans" cxnId="{6BAC1E22-3E95-4837-B65C-0B68E19CB6D3}">
      <dgm:prSet/>
      <dgm:spPr/>
      <dgm:t>
        <a:bodyPr/>
        <a:lstStyle/>
        <a:p>
          <a:endParaRPr lang="cs-CZ"/>
        </a:p>
      </dgm:t>
    </dgm:pt>
    <dgm:pt modelId="{397382BB-720D-4198-8DD8-5C97C71A171C}" type="pres">
      <dgm:prSet presAssocID="{59AFED94-63C1-41C1-BE82-A98B01027A45}" presName="compositeShape" presStyleCnt="0">
        <dgm:presLayoutVars>
          <dgm:chMax val="7"/>
          <dgm:dir/>
          <dgm:resizeHandles val="exact"/>
        </dgm:presLayoutVars>
      </dgm:prSet>
      <dgm:spPr/>
    </dgm:pt>
    <dgm:pt modelId="{564404AE-0A04-4D75-A186-E31A9A356286}" type="pres">
      <dgm:prSet presAssocID="{182351A2-E234-4AD1-B68B-3B343A279127}" presName="circ1" presStyleLbl="vennNode1" presStyleIdx="0" presStyleCnt="3"/>
      <dgm:spPr/>
    </dgm:pt>
    <dgm:pt modelId="{B86110EB-8B74-406C-A446-91091C0842E5}" type="pres">
      <dgm:prSet presAssocID="{182351A2-E234-4AD1-B68B-3B343A279127}" presName="circ1Tx" presStyleLbl="revTx" presStyleIdx="0" presStyleCnt="0">
        <dgm:presLayoutVars>
          <dgm:chMax val="0"/>
          <dgm:chPref val="0"/>
          <dgm:bulletEnabled val="1"/>
        </dgm:presLayoutVars>
      </dgm:prSet>
      <dgm:spPr/>
    </dgm:pt>
    <dgm:pt modelId="{B13DD8BD-BB43-44BA-8FB5-607547C85AC2}" type="pres">
      <dgm:prSet presAssocID="{6AF0854E-C794-42A1-8D0C-C325B10FD555}" presName="circ2" presStyleLbl="vennNode1" presStyleIdx="1" presStyleCnt="3"/>
      <dgm:spPr/>
    </dgm:pt>
    <dgm:pt modelId="{EE4D8403-1C7F-45BD-BFAF-9F5C2B02E8E5}" type="pres">
      <dgm:prSet presAssocID="{6AF0854E-C794-42A1-8D0C-C325B10FD555}" presName="circ2Tx" presStyleLbl="revTx" presStyleIdx="0" presStyleCnt="0">
        <dgm:presLayoutVars>
          <dgm:chMax val="0"/>
          <dgm:chPref val="0"/>
          <dgm:bulletEnabled val="1"/>
        </dgm:presLayoutVars>
      </dgm:prSet>
      <dgm:spPr/>
    </dgm:pt>
    <dgm:pt modelId="{C6B6F5B0-ACFA-4F70-A725-332F5D7428DD}" type="pres">
      <dgm:prSet presAssocID="{CB43B9B0-E54E-4230-8891-7DA659B6A5AD}" presName="circ3" presStyleLbl="vennNode1" presStyleIdx="2" presStyleCnt="3"/>
      <dgm:spPr/>
    </dgm:pt>
    <dgm:pt modelId="{3917B5D5-E9DB-4361-9CA2-F2161E084717}" type="pres">
      <dgm:prSet presAssocID="{CB43B9B0-E54E-4230-8891-7DA659B6A5AD}" presName="circ3Tx" presStyleLbl="revTx" presStyleIdx="0" presStyleCnt="0">
        <dgm:presLayoutVars>
          <dgm:chMax val="0"/>
          <dgm:chPref val="0"/>
          <dgm:bulletEnabled val="1"/>
        </dgm:presLayoutVars>
      </dgm:prSet>
      <dgm:spPr/>
    </dgm:pt>
  </dgm:ptLst>
  <dgm:cxnLst>
    <dgm:cxn modelId="{305E0A21-A084-4C58-8A49-8EC0691F4CFF}" srcId="{59AFED94-63C1-41C1-BE82-A98B01027A45}" destId="{6AF0854E-C794-42A1-8D0C-C325B10FD555}" srcOrd="1" destOrd="0" parTransId="{BB2C0F89-D140-4880-A917-56286B39BDED}" sibTransId="{6F3E57EB-E63F-4BF3-8441-311043652091}"/>
    <dgm:cxn modelId="{6BAC1E22-3E95-4837-B65C-0B68E19CB6D3}" srcId="{59AFED94-63C1-41C1-BE82-A98B01027A45}" destId="{CB43B9B0-E54E-4230-8891-7DA659B6A5AD}" srcOrd="2" destOrd="0" parTransId="{A44812B2-F096-4567-BA63-2D84DE371F19}" sibTransId="{A24FFB48-334D-46BF-905B-BC8F5C76EAFE}"/>
    <dgm:cxn modelId="{F5C80949-4DDE-4E9F-BA99-E033AF980F3C}" type="presOf" srcId="{182351A2-E234-4AD1-B68B-3B343A279127}" destId="{B86110EB-8B74-406C-A446-91091C0842E5}" srcOrd="1" destOrd="0" presId="urn:microsoft.com/office/officeart/2005/8/layout/venn1"/>
    <dgm:cxn modelId="{ECA9BA72-A2EE-4EEE-A529-91C902EEFE92}" type="presOf" srcId="{59AFED94-63C1-41C1-BE82-A98B01027A45}" destId="{397382BB-720D-4198-8DD8-5C97C71A171C}" srcOrd="0" destOrd="0" presId="urn:microsoft.com/office/officeart/2005/8/layout/venn1"/>
    <dgm:cxn modelId="{83C43682-B75E-48A7-966E-38371D733F30}" type="presOf" srcId="{182351A2-E234-4AD1-B68B-3B343A279127}" destId="{564404AE-0A04-4D75-A186-E31A9A356286}" srcOrd="0" destOrd="0" presId="urn:microsoft.com/office/officeart/2005/8/layout/venn1"/>
    <dgm:cxn modelId="{C25F36B9-91D1-4367-BDE2-8C0EB96FBF42}" type="presOf" srcId="{CB43B9B0-E54E-4230-8891-7DA659B6A5AD}" destId="{C6B6F5B0-ACFA-4F70-A725-332F5D7428DD}" srcOrd="0" destOrd="0" presId="urn:microsoft.com/office/officeart/2005/8/layout/venn1"/>
    <dgm:cxn modelId="{03E0BEBA-ACE0-4447-8137-679695E6ECFA}" srcId="{59AFED94-63C1-41C1-BE82-A98B01027A45}" destId="{182351A2-E234-4AD1-B68B-3B343A279127}" srcOrd="0" destOrd="0" parTransId="{0DD3124D-F740-4833-B7B0-26C7ED53240E}" sibTransId="{9E1F361C-E6F2-4A38-9264-5AD9BEBA0FF3}"/>
    <dgm:cxn modelId="{49776CC4-B8EB-4E88-9AE0-DB7F5BC768CB}" type="presOf" srcId="{6AF0854E-C794-42A1-8D0C-C325B10FD555}" destId="{B13DD8BD-BB43-44BA-8FB5-607547C85AC2}" srcOrd="0" destOrd="0" presId="urn:microsoft.com/office/officeart/2005/8/layout/venn1"/>
    <dgm:cxn modelId="{1B97F7C5-8955-4C26-859C-628754A23CE4}" type="presOf" srcId="{CB43B9B0-E54E-4230-8891-7DA659B6A5AD}" destId="{3917B5D5-E9DB-4361-9CA2-F2161E084717}" srcOrd="1" destOrd="0" presId="urn:microsoft.com/office/officeart/2005/8/layout/venn1"/>
    <dgm:cxn modelId="{116624F0-D8DE-4D8E-ACE0-FFFC197BF204}" type="presOf" srcId="{6AF0854E-C794-42A1-8D0C-C325B10FD555}" destId="{EE4D8403-1C7F-45BD-BFAF-9F5C2B02E8E5}" srcOrd="1" destOrd="0" presId="urn:microsoft.com/office/officeart/2005/8/layout/venn1"/>
    <dgm:cxn modelId="{3EDA4ECC-2195-4F27-B945-E162ABA60E99}" type="presParOf" srcId="{397382BB-720D-4198-8DD8-5C97C71A171C}" destId="{564404AE-0A04-4D75-A186-E31A9A356286}" srcOrd="0" destOrd="0" presId="urn:microsoft.com/office/officeart/2005/8/layout/venn1"/>
    <dgm:cxn modelId="{BE78FF89-CB94-4046-AE38-A88ADC92B6AE}" type="presParOf" srcId="{397382BB-720D-4198-8DD8-5C97C71A171C}" destId="{B86110EB-8B74-406C-A446-91091C0842E5}" srcOrd="1" destOrd="0" presId="urn:microsoft.com/office/officeart/2005/8/layout/venn1"/>
    <dgm:cxn modelId="{5F2F7F7E-8955-4373-A59B-66AFA148F2A5}" type="presParOf" srcId="{397382BB-720D-4198-8DD8-5C97C71A171C}" destId="{B13DD8BD-BB43-44BA-8FB5-607547C85AC2}" srcOrd="2" destOrd="0" presId="urn:microsoft.com/office/officeart/2005/8/layout/venn1"/>
    <dgm:cxn modelId="{6B0EC843-4465-491C-8DF2-B49041E717C7}" type="presParOf" srcId="{397382BB-720D-4198-8DD8-5C97C71A171C}" destId="{EE4D8403-1C7F-45BD-BFAF-9F5C2B02E8E5}" srcOrd="3" destOrd="0" presId="urn:microsoft.com/office/officeart/2005/8/layout/venn1"/>
    <dgm:cxn modelId="{7A7B3154-D404-4D22-BCF8-6BAAABFAC1E3}" type="presParOf" srcId="{397382BB-720D-4198-8DD8-5C97C71A171C}" destId="{C6B6F5B0-ACFA-4F70-A725-332F5D7428DD}" srcOrd="4" destOrd="0" presId="urn:microsoft.com/office/officeart/2005/8/layout/venn1"/>
    <dgm:cxn modelId="{F5DE502A-0BC1-4704-9E5C-91AD8B395E81}" type="presParOf" srcId="{397382BB-720D-4198-8DD8-5C97C71A171C}" destId="{3917B5D5-E9DB-4361-9CA2-F2161E08471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AFED94-63C1-41C1-BE82-A98B01027A45}" type="doc">
      <dgm:prSet loTypeId="urn:microsoft.com/office/officeart/2005/8/layout/venn1" loCatId="relationship" qsTypeId="urn:microsoft.com/office/officeart/2005/8/quickstyle/simple1" qsCatId="simple" csTypeId="urn:microsoft.com/office/officeart/2005/8/colors/colorful4" csCatId="colorful" phldr="1"/>
      <dgm:spPr/>
    </dgm:pt>
    <dgm:pt modelId="{182351A2-E234-4AD1-B68B-3B343A279127}">
      <dgm:prSet phldrT="[Text]"/>
      <dgm:spPr>
        <a:solidFill>
          <a:schemeClr val="accent3">
            <a:alpha val="50000"/>
          </a:schemeClr>
        </a:solidFill>
      </dgm:spPr>
      <dgm:t>
        <a:bodyPr/>
        <a:lstStyle/>
        <a:p>
          <a:r>
            <a:rPr lang="cs-CZ" dirty="0" err="1"/>
            <a:t>Collective</a:t>
          </a:r>
          <a:r>
            <a:rPr lang="cs-CZ" dirty="0"/>
            <a:t> identity</a:t>
          </a:r>
        </a:p>
      </dgm:t>
    </dgm:pt>
    <dgm:pt modelId="{0DD3124D-F740-4833-B7B0-26C7ED53240E}" type="parTrans" cxnId="{03E0BEBA-ACE0-4447-8137-679695E6ECFA}">
      <dgm:prSet/>
      <dgm:spPr/>
      <dgm:t>
        <a:bodyPr/>
        <a:lstStyle/>
        <a:p>
          <a:endParaRPr lang="cs-CZ"/>
        </a:p>
      </dgm:t>
    </dgm:pt>
    <dgm:pt modelId="{9E1F361C-E6F2-4A38-9264-5AD9BEBA0FF3}" type="sibTrans" cxnId="{03E0BEBA-ACE0-4447-8137-679695E6ECFA}">
      <dgm:prSet/>
      <dgm:spPr/>
      <dgm:t>
        <a:bodyPr/>
        <a:lstStyle/>
        <a:p>
          <a:endParaRPr lang="cs-CZ"/>
        </a:p>
      </dgm:t>
    </dgm:pt>
    <dgm:pt modelId="{6AF0854E-C794-42A1-8D0C-C325B10FD555}">
      <dgm:prSet phldrT="[Text]"/>
      <dgm:spPr/>
      <dgm:t>
        <a:bodyPr/>
        <a:lstStyle/>
        <a:p>
          <a:r>
            <a:rPr lang="cs-CZ" dirty="0" err="1"/>
            <a:t>Social</a:t>
          </a:r>
          <a:r>
            <a:rPr lang="cs-CZ" dirty="0"/>
            <a:t> identity</a:t>
          </a:r>
        </a:p>
      </dgm:t>
    </dgm:pt>
    <dgm:pt modelId="{BB2C0F89-D140-4880-A917-56286B39BDED}" type="parTrans" cxnId="{305E0A21-A084-4C58-8A49-8EC0691F4CFF}">
      <dgm:prSet/>
      <dgm:spPr/>
      <dgm:t>
        <a:bodyPr/>
        <a:lstStyle/>
        <a:p>
          <a:endParaRPr lang="cs-CZ"/>
        </a:p>
      </dgm:t>
    </dgm:pt>
    <dgm:pt modelId="{6F3E57EB-E63F-4BF3-8441-311043652091}" type="sibTrans" cxnId="{305E0A21-A084-4C58-8A49-8EC0691F4CFF}">
      <dgm:prSet/>
      <dgm:spPr/>
      <dgm:t>
        <a:bodyPr/>
        <a:lstStyle/>
        <a:p>
          <a:endParaRPr lang="cs-CZ"/>
        </a:p>
      </dgm:t>
    </dgm:pt>
    <dgm:pt modelId="{CB43B9B0-E54E-4230-8891-7DA659B6A5AD}">
      <dgm:prSet phldrT="[Text]"/>
      <dgm:spPr/>
      <dgm:t>
        <a:bodyPr/>
        <a:lstStyle/>
        <a:p>
          <a:r>
            <a:rPr lang="cs-CZ" dirty="0" err="1"/>
            <a:t>Personal</a:t>
          </a:r>
          <a:r>
            <a:rPr lang="cs-CZ" dirty="0"/>
            <a:t> identity</a:t>
          </a:r>
        </a:p>
      </dgm:t>
    </dgm:pt>
    <dgm:pt modelId="{A44812B2-F096-4567-BA63-2D84DE371F19}" type="parTrans" cxnId="{6BAC1E22-3E95-4837-B65C-0B68E19CB6D3}">
      <dgm:prSet/>
      <dgm:spPr/>
      <dgm:t>
        <a:bodyPr/>
        <a:lstStyle/>
        <a:p>
          <a:endParaRPr lang="cs-CZ"/>
        </a:p>
      </dgm:t>
    </dgm:pt>
    <dgm:pt modelId="{A24FFB48-334D-46BF-905B-BC8F5C76EAFE}" type="sibTrans" cxnId="{6BAC1E22-3E95-4837-B65C-0B68E19CB6D3}">
      <dgm:prSet/>
      <dgm:spPr/>
      <dgm:t>
        <a:bodyPr/>
        <a:lstStyle/>
        <a:p>
          <a:endParaRPr lang="cs-CZ"/>
        </a:p>
      </dgm:t>
    </dgm:pt>
    <dgm:pt modelId="{397382BB-720D-4198-8DD8-5C97C71A171C}" type="pres">
      <dgm:prSet presAssocID="{59AFED94-63C1-41C1-BE82-A98B01027A45}" presName="compositeShape" presStyleCnt="0">
        <dgm:presLayoutVars>
          <dgm:chMax val="7"/>
          <dgm:dir/>
          <dgm:resizeHandles val="exact"/>
        </dgm:presLayoutVars>
      </dgm:prSet>
      <dgm:spPr/>
    </dgm:pt>
    <dgm:pt modelId="{564404AE-0A04-4D75-A186-E31A9A356286}" type="pres">
      <dgm:prSet presAssocID="{182351A2-E234-4AD1-B68B-3B343A279127}" presName="circ1" presStyleLbl="vennNode1" presStyleIdx="0" presStyleCnt="3"/>
      <dgm:spPr/>
    </dgm:pt>
    <dgm:pt modelId="{B86110EB-8B74-406C-A446-91091C0842E5}" type="pres">
      <dgm:prSet presAssocID="{182351A2-E234-4AD1-B68B-3B343A279127}" presName="circ1Tx" presStyleLbl="revTx" presStyleIdx="0" presStyleCnt="0">
        <dgm:presLayoutVars>
          <dgm:chMax val="0"/>
          <dgm:chPref val="0"/>
          <dgm:bulletEnabled val="1"/>
        </dgm:presLayoutVars>
      </dgm:prSet>
      <dgm:spPr/>
    </dgm:pt>
    <dgm:pt modelId="{B13DD8BD-BB43-44BA-8FB5-607547C85AC2}" type="pres">
      <dgm:prSet presAssocID="{6AF0854E-C794-42A1-8D0C-C325B10FD555}" presName="circ2" presStyleLbl="vennNode1" presStyleIdx="1" presStyleCnt="3"/>
      <dgm:spPr/>
    </dgm:pt>
    <dgm:pt modelId="{EE4D8403-1C7F-45BD-BFAF-9F5C2B02E8E5}" type="pres">
      <dgm:prSet presAssocID="{6AF0854E-C794-42A1-8D0C-C325B10FD555}" presName="circ2Tx" presStyleLbl="revTx" presStyleIdx="0" presStyleCnt="0">
        <dgm:presLayoutVars>
          <dgm:chMax val="0"/>
          <dgm:chPref val="0"/>
          <dgm:bulletEnabled val="1"/>
        </dgm:presLayoutVars>
      </dgm:prSet>
      <dgm:spPr/>
    </dgm:pt>
    <dgm:pt modelId="{C6B6F5B0-ACFA-4F70-A725-332F5D7428DD}" type="pres">
      <dgm:prSet presAssocID="{CB43B9B0-E54E-4230-8891-7DA659B6A5AD}" presName="circ3" presStyleLbl="vennNode1" presStyleIdx="2" presStyleCnt="3"/>
      <dgm:spPr/>
    </dgm:pt>
    <dgm:pt modelId="{3917B5D5-E9DB-4361-9CA2-F2161E084717}" type="pres">
      <dgm:prSet presAssocID="{CB43B9B0-E54E-4230-8891-7DA659B6A5AD}" presName="circ3Tx" presStyleLbl="revTx" presStyleIdx="0" presStyleCnt="0">
        <dgm:presLayoutVars>
          <dgm:chMax val="0"/>
          <dgm:chPref val="0"/>
          <dgm:bulletEnabled val="1"/>
        </dgm:presLayoutVars>
      </dgm:prSet>
      <dgm:spPr/>
    </dgm:pt>
  </dgm:ptLst>
  <dgm:cxnLst>
    <dgm:cxn modelId="{305E0A21-A084-4C58-8A49-8EC0691F4CFF}" srcId="{59AFED94-63C1-41C1-BE82-A98B01027A45}" destId="{6AF0854E-C794-42A1-8D0C-C325B10FD555}" srcOrd="1" destOrd="0" parTransId="{BB2C0F89-D140-4880-A917-56286B39BDED}" sibTransId="{6F3E57EB-E63F-4BF3-8441-311043652091}"/>
    <dgm:cxn modelId="{6BAC1E22-3E95-4837-B65C-0B68E19CB6D3}" srcId="{59AFED94-63C1-41C1-BE82-A98B01027A45}" destId="{CB43B9B0-E54E-4230-8891-7DA659B6A5AD}" srcOrd="2" destOrd="0" parTransId="{A44812B2-F096-4567-BA63-2D84DE371F19}" sibTransId="{A24FFB48-334D-46BF-905B-BC8F5C76EAFE}"/>
    <dgm:cxn modelId="{F5C80949-4DDE-4E9F-BA99-E033AF980F3C}" type="presOf" srcId="{182351A2-E234-4AD1-B68B-3B343A279127}" destId="{B86110EB-8B74-406C-A446-91091C0842E5}" srcOrd="1" destOrd="0" presId="urn:microsoft.com/office/officeart/2005/8/layout/venn1"/>
    <dgm:cxn modelId="{ECA9BA72-A2EE-4EEE-A529-91C902EEFE92}" type="presOf" srcId="{59AFED94-63C1-41C1-BE82-A98B01027A45}" destId="{397382BB-720D-4198-8DD8-5C97C71A171C}" srcOrd="0" destOrd="0" presId="urn:microsoft.com/office/officeart/2005/8/layout/venn1"/>
    <dgm:cxn modelId="{83C43682-B75E-48A7-966E-38371D733F30}" type="presOf" srcId="{182351A2-E234-4AD1-B68B-3B343A279127}" destId="{564404AE-0A04-4D75-A186-E31A9A356286}" srcOrd="0" destOrd="0" presId="urn:microsoft.com/office/officeart/2005/8/layout/venn1"/>
    <dgm:cxn modelId="{C25F36B9-91D1-4367-BDE2-8C0EB96FBF42}" type="presOf" srcId="{CB43B9B0-E54E-4230-8891-7DA659B6A5AD}" destId="{C6B6F5B0-ACFA-4F70-A725-332F5D7428DD}" srcOrd="0" destOrd="0" presId="urn:microsoft.com/office/officeart/2005/8/layout/venn1"/>
    <dgm:cxn modelId="{03E0BEBA-ACE0-4447-8137-679695E6ECFA}" srcId="{59AFED94-63C1-41C1-BE82-A98B01027A45}" destId="{182351A2-E234-4AD1-B68B-3B343A279127}" srcOrd="0" destOrd="0" parTransId="{0DD3124D-F740-4833-B7B0-26C7ED53240E}" sibTransId="{9E1F361C-E6F2-4A38-9264-5AD9BEBA0FF3}"/>
    <dgm:cxn modelId="{49776CC4-B8EB-4E88-9AE0-DB7F5BC768CB}" type="presOf" srcId="{6AF0854E-C794-42A1-8D0C-C325B10FD555}" destId="{B13DD8BD-BB43-44BA-8FB5-607547C85AC2}" srcOrd="0" destOrd="0" presId="urn:microsoft.com/office/officeart/2005/8/layout/venn1"/>
    <dgm:cxn modelId="{1B97F7C5-8955-4C26-859C-628754A23CE4}" type="presOf" srcId="{CB43B9B0-E54E-4230-8891-7DA659B6A5AD}" destId="{3917B5D5-E9DB-4361-9CA2-F2161E084717}" srcOrd="1" destOrd="0" presId="urn:microsoft.com/office/officeart/2005/8/layout/venn1"/>
    <dgm:cxn modelId="{116624F0-D8DE-4D8E-ACE0-FFFC197BF204}" type="presOf" srcId="{6AF0854E-C794-42A1-8D0C-C325B10FD555}" destId="{EE4D8403-1C7F-45BD-BFAF-9F5C2B02E8E5}" srcOrd="1" destOrd="0" presId="urn:microsoft.com/office/officeart/2005/8/layout/venn1"/>
    <dgm:cxn modelId="{3EDA4ECC-2195-4F27-B945-E162ABA60E99}" type="presParOf" srcId="{397382BB-720D-4198-8DD8-5C97C71A171C}" destId="{564404AE-0A04-4D75-A186-E31A9A356286}" srcOrd="0" destOrd="0" presId="urn:microsoft.com/office/officeart/2005/8/layout/venn1"/>
    <dgm:cxn modelId="{BE78FF89-CB94-4046-AE38-A88ADC92B6AE}" type="presParOf" srcId="{397382BB-720D-4198-8DD8-5C97C71A171C}" destId="{B86110EB-8B74-406C-A446-91091C0842E5}" srcOrd="1" destOrd="0" presId="urn:microsoft.com/office/officeart/2005/8/layout/venn1"/>
    <dgm:cxn modelId="{5F2F7F7E-8955-4373-A59B-66AFA148F2A5}" type="presParOf" srcId="{397382BB-720D-4198-8DD8-5C97C71A171C}" destId="{B13DD8BD-BB43-44BA-8FB5-607547C85AC2}" srcOrd="2" destOrd="0" presId="urn:microsoft.com/office/officeart/2005/8/layout/venn1"/>
    <dgm:cxn modelId="{6B0EC843-4465-491C-8DF2-B49041E717C7}" type="presParOf" srcId="{397382BB-720D-4198-8DD8-5C97C71A171C}" destId="{EE4D8403-1C7F-45BD-BFAF-9F5C2B02E8E5}" srcOrd="3" destOrd="0" presId="urn:microsoft.com/office/officeart/2005/8/layout/venn1"/>
    <dgm:cxn modelId="{7A7B3154-D404-4D22-BCF8-6BAAABFAC1E3}" type="presParOf" srcId="{397382BB-720D-4198-8DD8-5C97C71A171C}" destId="{C6B6F5B0-ACFA-4F70-A725-332F5D7428DD}" srcOrd="4" destOrd="0" presId="urn:microsoft.com/office/officeart/2005/8/layout/venn1"/>
    <dgm:cxn modelId="{F5DE502A-0BC1-4704-9E5C-91AD8B395E81}" type="presParOf" srcId="{397382BB-720D-4198-8DD8-5C97C71A171C}" destId="{3917B5D5-E9DB-4361-9CA2-F2161E08471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AFED94-63C1-41C1-BE82-A98B01027A45}" type="doc">
      <dgm:prSet loTypeId="urn:microsoft.com/office/officeart/2005/8/layout/venn1" loCatId="relationship" qsTypeId="urn:microsoft.com/office/officeart/2005/8/quickstyle/simple1" qsCatId="simple" csTypeId="urn:microsoft.com/office/officeart/2005/8/colors/colorful4" csCatId="colorful" phldr="1"/>
      <dgm:spPr/>
    </dgm:pt>
    <dgm:pt modelId="{182351A2-E234-4AD1-B68B-3B343A279127}">
      <dgm:prSet phldrT="[Text]"/>
      <dgm:spPr>
        <a:solidFill>
          <a:schemeClr val="accent3">
            <a:alpha val="50000"/>
          </a:schemeClr>
        </a:solidFill>
      </dgm:spPr>
      <dgm:t>
        <a:bodyPr/>
        <a:lstStyle/>
        <a:p>
          <a:r>
            <a:rPr lang="cs-CZ" dirty="0" err="1"/>
            <a:t>Collective</a:t>
          </a:r>
          <a:r>
            <a:rPr lang="cs-CZ" dirty="0"/>
            <a:t> identity</a:t>
          </a:r>
        </a:p>
      </dgm:t>
    </dgm:pt>
    <dgm:pt modelId="{0DD3124D-F740-4833-B7B0-26C7ED53240E}" type="parTrans" cxnId="{03E0BEBA-ACE0-4447-8137-679695E6ECFA}">
      <dgm:prSet/>
      <dgm:spPr/>
      <dgm:t>
        <a:bodyPr/>
        <a:lstStyle/>
        <a:p>
          <a:endParaRPr lang="cs-CZ"/>
        </a:p>
      </dgm:t>
    </dgm:pt>
    <dgm:pt modelId="{9E1F361C-E6F2-4A38-9264-5AD9BEBA0FF3}" type="sibTrans" cxnId="{03E0BEBA-ACE0-4447-8137-679695E6ECFA}">
      <dgm:prSet/>
      <dgm:spPr/>
      <dgm:t>
        <a:bodyPr/>
        <a:lstStyle/>
        <a:p>
          <a:endParaRPr lang="cs-CZ"/>
        </a:p>
      </dgm:t>
    </dgm:pt>
    <dgm:pt modelId="{6AF0854E-C794-42A1-8D0C-C325B10FD555}">
      <dgm:prSet phldrT="[Text]"/>
      <dgm:spPr/>
      <dgm:t>
        <a:bodyPr/>
        <a:lstStyle/>
        <a:p>
          <a:r>
            <a:rPr lang="cs-CZ" dirty="0" err="1"/>
            <a:t>Social</a:t>
          </a:r>
          <a:r>
            <a:rPr lang="cs-CZ" dirty="0"/>
            <a:t> identity</a:t>
          </a:r>
        </a:p>
      </dgm:t>
    </dgm:pt>
    <dgm:pt modelId="{BB2C0F89-D140-4880-A917-56286B39BDED}" type="parTrans" cxnId="{305E0A21-A084-4C58-8A49-8EC0691F4CFF}">
      <dgm:prSet/>
      <dgm:spPr/>
      <dgm:t>
        <a:bodyPr/>
        <a:lstStyle/>
        <a:p>
          <a:endParaRPr lang="cs-CZ"/>
        </a:p>
      </dgm:t>
    </dgm:pt>
    <dgm:pt modelId="{6F3E57EB-E63F-4BF3-8441-311043652091}" type="sibTrans" cxnId="{305E0A21-A084-4C58-8A49-8EC0691F4CFF}">
      <dgm:prSet/>
      <dgm:spPr/>
      <dgm:t>
        <a:bodyPr/>
        <a:lstStyle/>
        <a:p>
          <a:endParaRPr lang="cs-CZ"/>
        </a:p>
      </dgm:t>
    </dgm:pt>
    <dgm:pt modelId="{CB43B9B0-E54E-4230-8891-7DA659B6A5AD}">
      <dgm:prSet phldrT="[Text]"/>
      <dgm:spPr/>
      <dgm:t>
        <a:bodyPr/>
        <a:lstStyle/>
        <a:p>
          <a:r>
            <a:rPr lang="cs-CZ" dirty="0" err="1"/>
            <a:t>Personal</a:t>
          </a:r>
          <a:r>
            <a:rPr lang="cs-CZ" dirty="0"/>
            <a:t> identity</a:t>
          </a:r>
        </a:p>
      </dgm:t>
    </dgm:pt>
    <dgm:pt modelId="{A44812B2-F096-4567-BA63-2D84DE371F19}" type="parTrans" cxnId="{6BAC1E22-3E95-4837-B65C-0B68E19CB6D3}">
      <dgm:prSet/>
      <dgm:spPr/>
      <dgm:t>
        <a:bodyPr/>
        <a:lstStyle/>
        <a:p>
          <a:endParaRPr lang="cs-CZ"/>
        </a:p>
      </dgm:t>
    </dgm:pt>
    <dgm:pt modelId="{A24FFB48-334D-46BF-905B-BC8F5C76EAFE}" type="sibTrans" cxnId="{6BAC1E22-3E95-4837-B65C-0B68E19CB6D3}">
      <dgm:prSet/>
      <dgm:spPr/>
      <dgm:t>
        <a:bodyPr/>
        <a:lstStyle/>
        <a:p>
          <a:endParaRPr lang="cs-CZ"/>
        </a:p>
      </dgm:t>
    </dgm:pt>
    <dgm:pt modelId="{397382BB-720D-4198-8DD8-5C97C71A171C}" type="pres">
      <dgm:prSet presAssocID="{59AFED94-63C1-41C1-BE82-A98B01027A45}" presName="compositeShape" presStyleCnt="0">
        <dgm:presLayoutVars>
          <dgm:chMax val="7"/>
          <dgm:dir/>
          <dgm:resizeHandles val="exact"/>
        </dgm:presLayoutVars>
      </dgm:prSet>
      <dgm:spPr/>
    </dgm:pt>
    <dgm:pt modelId="{564404AE-0A04-4D75-A186-E31A9A356286}" type="pres">
      <dgm:prSet presAssocID="{182351A2-E234-4AD1-B68B-3B343A279127}" presName="circ1" presStyleLbl="vennNode1" presStyleIdx="0" presStyleCnt="3"/>
      <dgm:spPr/>
    </dgm:pt>
    <dgm:pt modelId="{B86110EB-8B74-406C-A446-91091C0842E5}" type="pres">
      <dgm:prSet presAssocID="{182351A2-E234-4AD1-B68B-3B343A279127}" presName="circ1Tx" presStyleLbl="revTx" presStyleIdx="0" presStyleCnt="0">
        <dgm:presLayoutVars>
          <dgm:chMax val="0"/>
          <dgm:chPref val="0"/>
          <dgm:bulletEnabled val="1"/>
        </dgm:presLayoutVars>
      </dgm:prSet>
      <dgm:spPr/>
    </dgm:pt>
    <dgm:pt modelId="{B13DD8BD-BB43-44BA-8FB5-607547C85AC2}" type="pres">
      <dgm:prSet presAssocID="{6AF0854E-C794-42A1-8D0C-C325B10FD555}" presName="circ2" presStyleLbl="vennNode1" presStyleIdx="1" presStyleCnt="3"/>
      <dgm:spPr/>
    </dgm:pt>
    <dgm:pt modelId="{EE4D8403-1C7F-45BD-BFAF-9F5C2B02E8E5}" type="pres">
      <dgm:prSet presAssocID="{6AF0854E-C794-42A1-8D0C-C325B10FD555}" presName="circ2Tx" presStyleLbl="revTx" presStyleIdx="0" presStyleCnt="0">
        <dgm:presLayoutVars>
          <dgm:chMax val="0"/>
          <dgm:chPref val="0"/>
          <dgm:bulletEnabled val="1"/>
        </dgm:presLayoutVars>
      </dgm:prSet>
      <dgm:spPr/>
    </dgm:pt>
    <dgm:pt modelId="{C6B6F5B0-ACFA-4F70-A725-332F5D7428DD}" type="pres">
      <dgm:prSet presAssocID="{CB43B9B0-E54E-4230-8891-7DA659B6A5AD}" presName="circ3" presStyleLbl="vennNode1" presStyleIdx="2" presStyleCnt="3"/>
      <dgm:spPr/>
    </dgm:pt>
    <dgm:pt modelId="{3917B5D5-E9DB-4361-9CA2-F2161E084717}" type="pres">
      <dgm:prSet presAssocID="{CB43B9B0-E54E-4230-8891-7DA659B6A5AD}" presName="circ3Tx" presStyleLbl="revTx" presStyleIdx="0" presStyleCnt="0">
        <dgm:presLayoutVars>
          <dgm:chMax val="0"/>
          <dgm:chPref val="0"/>
          <dgm:bulletEnabled val="1"/>
        </dgm:presLayoutVars>
      </dgm:prSet>
      <dgm:spPr/>
    </dgm:pt>
  </dgm:ptLst>
  <dgm:cxnLst>
    <dgm:cxn modelId="{305E0A21-A084-4C58-8A49-8EC0691F4CFF}" srcId="{59AFED94-63C1-41C1-BE82-A98B01027A45}" destId="{6AF0854E-C794-42A1-8D0C-C325B10FD555}" srcOrd="1" destOrd="0" parTransId="{BB2C0F89-D140-4880-A917-56286B39BDED}" sibTransId="{6F3E57EB-E63F-4BF3-8441-311043652091}"/>
    <dgm:cxn modelId="{6BAC1E22-3E95-4837-B65C-0B68E19CB6D3}" srcId="{59AFED94-63C1-41C1-BE82-A98B01027A45}" destId="{CB43B9B0-E54E-4230-8891-7DA659B6A5AD}" srcOrd="2" destOrd="0" parTransId="{A44812B2-F096-4567-BA63-2D84DE371F19}" sibTransId="{A24FFB48-334D-46BF-905B-BC8F5C76EAFE}"/>
    <dgm:cxn modelId="{F5C80949-4DDE-4E9F-BA99-E033AF980F3C}" type="presOf" srcId="{182351A2-E234-4AD1-B68B-3B343A279127}" destId="{B86110EB-8B74-406C-A446-91091C0842E5}" srcOrd="1" destOrd="0" presId="urn:microsoft.com/office/officeart/2005/8/layout/venn1"/>
    <dgm:cxn modelId="{ECA9BA72-A2EE-4EEE-A529-91C902EEFE92}" type="presOf" srcId="{59AFED94-63C1-41C1-BE82-A98B01027A45}" destId="{397382BB-720D-4198-8DD8-5C97C71A171C}" srcOrd="0" destOrd="0" presId="urn:microsoft.com/office/officeart/2005/8/layout/venn1"/>
    <dgm:cxn modelId="{83C43682-B75E-48A7-966E-38371D733F30}" type="presOf" srcId="{182351A2-E234-4AD1-B68B-3B343A279127}" destId="{564404AE-0A04-4D75-A186-E31A9A356286}" srcOrd="0" destOrd="0" presId="urn:microsoft.com/office/officeart/2005/8/layout/venn1"/>
    <dgm:cxn modelId="{C25F36B9-91D1-4367-BDE2-8C0EB96FBF42}" type="presOf" srcId="{CB43B9B0-E54E-4230-8891-7DA659B6A5AD}" destId="{C6B6F5B0-ACFA-4F70-A725-332F5D7428DD}" srcOrd="0" destOrd="0" presId="urn:microsoft.com/office/officeart/2005/8/layout/venn1"/>
    <dgm:cxn modelId="{03E0BEBA-ACE0-4447-8137-679695E6ECFA}" srcId="{59AFED94-63C1-41C1-BE82-A98B01027A45}" destId="{182351A2-E234-4AD1-B68B-3B343A279127}" srcOrd="0" destOrd="0" parTransId="{0DD3124D-F740-4833-B7B0-26C7ED53240E}" sibTransId="{9E1F361C-E6F2-4A38-9264-5AD9BEBA0FF3}"/>
    <dgm:cxn modelId="{49776CC4-B8EB-4E88-9AE0-DB7F5BC768CB}" type="presOf" srcId="{6AF0854E-C794-42A1-8D0C-C325B10FD555}" destId="{B13DD8BD-BB43-44BA-8FB5-607547C85AC2}" srcOrd="0" destOrd="0" presId="urn:microsoft.com/office/officeart/2005/8/layout/venn1"/>
    <dgm:cxn modelId="{1B97F7C5-8955-4C26-859C-628754A23CE4}" type="presOf" srcId="{CB43B9B0-E54E-4230-8891-7DA659B6A5AD}" destId="{3917B5D5-E9DB-4361-9CA2-F2161E084717}" srcOrd="1" destOrd="0" presId="urn:microsoft.com/office/officeart/2005/8/layout/venn1"/>
    <dgm:cxn modelId="{116624F0-D8DE-4D8E-ACE0-FFFC197BF204}" type="presOf" srcId="{6AF0854E-C794-42A1-8D0C-C325B10FD555}" destId="{EE4D8403-1C7F-45BD-BFAF-9F5C2B02E8E5}" srcOrd="1" destOrd="0" presId="urn:microsoft.com/office/officeart/2005/8/layout/venn1"/>
    <dgm:cxn modelId="{3EDA4ECC-2195-4F27-B945-E162ABA60E99}" type="presParOf" srcId="{397382BB-720D-4198-8DD8-5C97C71A171C}" destId="{564404AE-0A04-4D75-A186-E31A9A356286}" srcOrd="0" destOrd="0" presId="urn:microsoft.com/office/officeart/2005/8/layout/venn1"/>
    <dgm:cxn modelId="{BE78FF89-CB94-4046-AE38-A88ADC92B6AE}" type="presParOf" srcId="{397382BB-720D-4198-8DD8-5C97C71A171C}" destId="{B86110EB-8B74-406C-A446-91091C0842E5}" srcOrd="1" destOrd="0" presId="urn:microsoft.com/office/officeart/2005/8/layout/venn1"/>
    <dgm:cxn modelId="{5F2F7F7E-8955-4373-A59B-66AFA148F2A5}" type="presParOf" srcId="{397382BB-720D-4198-8DD8-5C97C71A171C}" destId="{B13DD8BD-BB43-44BA-8FB5-607547C85AC2}" srcOrd="2" destOrd="0" presId="urn:microsoft.com/office/officeart/2005/8/layout/venn1"/>
    <dgm:cxn modelId="{6B0EC843-4465-491C-8DF2-B49041E717C7}" type="presParOf" srcId="{397382BB-720D-4198-8DD8-5C97C71A171C}" destId="{EE4D8403-1C7F-45BD-BFAF-9F5C2B02E8E5}" srcOrd="3" destOrd="0" presId="urn:microsoft.com/office/officeart/2005/8/layout/venn1"/>
    <dgm:cxn modelId="{7A7B3154-D404-4D22-BCF8-6BAAABFAC1E3}" type="presParOf" srcId="{397382BB-720D-4198-8DD8-5C97C71A171C}" destId="{C6B6F5B0-ACFA-4F70-A725-332F5D7428DD}" srcOrd="4" destOrd="0" presId="urn:microsoft.com/office/officeart/2005/8/layout/venn1"/>
    <dgm:cxn modelId="{F5DE502A-0BC1-4704-9E5C-91AD8B395E81}" type="presParOf" srcId="{397382BB-720D-4198-8DD8-5C97C71A171C}" destId="{3917B5D5-E9DB-4361-9CA2-F2161E08471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AFED94-63C1-41C1-BE82-A98B01027A45}" type="doc">
      <dgm:prSet loTypeId="urn:microsoft.com/office/officeart/2005/8/layout/venn1" loCatId="relationship" qsTypeId="urn:microsoft.com/office/officeart/2005/8/quickstyle/simple1" qsCatId="simple" csTypeId="urn:microsoft.com/office/officeart/2005/8/colors/colorful4" csCatId="colorful" phldr="1"/>
      <dgm:spPr/>
    </dgm:pt>
    <dgm:pt modelId="{182351A2-E234-4AD1-B68B-3B343A279127}">
      <dgm:prSet phldrT="[Text]"/>
      <dgm:spPr>
        <a:solidFill>
          <a:schemeClr val="accent3">
            <a:alpha val="50000"/>
          </a:schemeClr>
        </a:solidFill>
      </dgm:spPr>
      <dgm:t>
        <a:bodyPr/>
        <a:lstStyle/>
        <a:p>
          <a:r>
            <a:rPr lang="cs-CZ" dirty="0" err="1"/>
            <a:t>Collective</a:t>
          </a:r>
          <a:r>
            <a:rPr lang="cs-CZ" dirty="0"/>
            <a:t> identity</a:t>
          </a:r>
        </a:p>
      </dgm:t>
    </dgm:pt>
    <dgm:pt modelId="{0DD3124D-F740-4833-B7B0-26C7ED53240E}" type="parTrans" cxnId="{03E0BEBA-ACE0-4447-8137-679695E6ECFA}">
      <dgm:prSet/>
      <dgm:spPr/>
      <dgm:t>
        <a:bodyPr/>
        <a:lstStyle/>
        <a:p>
          <a:endParaRPr lang="cs-CZ"/>
        </a:p>
      </dgm:t>
    </dgm:pt>
    <dgm:pt modelId="{9E1F361C-E6F2-4A38-9264-5AD9BEBA0FF3}" type="sibTrans" cxnId="{03E0BEBA-ACE0-4447-8137-679695E6ECFA}">
      <dgm:prSet/>
      <dgm:spPr/>
      <dgm:t>
        <a:bodyPr/>
        <a:lstStyle/>
        <a:p>
          <a:endParaRPr lang="cs-CZ"/>
        </a:p>
      </dgm:t>
    </dgm:pt>
    <dgm:pt modelId="{6AF0854E-C794-42A1-8D0C-C325B10FD555}">
      <dgm:prSet phldrT="[Text]"/>
      <dgm:spPr/>
      <dgm:t>
        <a:bodyPr/>
        <a:lstStyle/>
        <a:p>
          <a:r>
            <a:rPr lang="cs-CZ" dirty="0" err="1"/>
            <a:t>Social</a:t>
          </a:r>
          <a:r>
            <a:rPr lang="cs-CZ" dirty="0"/>
            <a:t> identity</a:t>
          </a:r>
        </a:p>
      </dgm:t>
    </dgm:pt>
    <dgm:pt modelId="{BB2C0F89-D140-4880-A917-56286B39BDED}" type="parTrans" cxnId="{305E0A21-A084-4C58-8A49-8EC0691F4CFF}">
      <dgm:prSet/>
      <dgm:spPr/>
      <dgm:t>
        <a:bodyPr/>
        <a:lstStyle/>
        <a:p>
          <a:endParaRPr lang="cs-CZ"/>
        </a:p>
      </dgm:t>
    </dgm:pt>
    <dgm:pt modelId="{6F3E57EB-E63F-4BF3-8441-311043652091}" type="sibTrans" cxnId="{305E0A21-A084-4C58-8A49-8EC0691F4CFF}">
      <dgm:prSet/>
      <dgm:spPr/>
      <dgm:t>
        <a:bodyPr/>
        <a:lstStyle/>
        <a:p>
          <a:endParaRPr lang="cs-CZ"/>
        </a:p>
      </dgm:t>
    </dgm:pt>
    <dgm:pt modelId="{CB43B9B0-E54E-4230-8891-7DA659B6A5AD}">
      <dgm:prSet phldrT="[Text]"/>
      <dgm:spPr/>
      <dgm:t>
        <a:bodyPr/>
        <a:lstStyle/>
        <a:p>
          <a:r>
            <a:rPr lang="cs-CZ" dirty="0" err="1"/>
            <a:t>Personal</a:t>
          </a:r>
          <a:r>
            <a:rPr lang="cs-CZ" dirty="0"/>
            <a:t> identity</a:t>
          </a:r>
        </a:p>
      </dgm:t>
    </dgm:pt>
    <dgm:pt modelId="{A44812B2-F096-4567-BA63-2D84DE371F19}" type="parTrans" cxnId="{6BAC1E22-3E95-4837-B65C-0B68E19CB6D3}">
      <dgm:prSet/>
      <dgm:spPr/>
      <dgm:t>
        <a:bodyPr/>
        <a:lstStyle/>
        <a:p>
          <a:endParaRPr lang="cs-CZ"/>
        </a:p>
      </dgm:t>
    </dgm:pt>
    <dgm:pt modelId="{A24FFB48-334D-46BF-905B-BC8F5C76EAFE}" type="sibTrans" cxnId="{6BAC1E22-3E95-4837-B65C-0B68E19CB6D3}">
      <dgm:prSet/>
      <dgm:spPr/>
      <dgm:t>
        <a:bodyPr/>
        <a:lstStyle/>
        <a:p>
          <a:endParaRPr lang="cs-CZ"/>
        </a:p>
      </dgm:t>
    </dgm:pt>
    <dgm:pt modelId="{397382BB-720D-4198-8DD8-5C97C71A171C}" type="pres">
      <dgm:prSet presAssocID="{59AFED94-63C1-41C1-BE82-A98B01027A45}" presName="compositeShape" presStyleCnt="0">
        <dgm:presLayoutVars>
          <dgm:chMax val="7"/>
          <dgm:dir/>
          <dgm:resizeHandles val="exact"/>
        </dgm:presLayoutVars>
      </dgm:prSet>
      <dgm:spPr/>
    </dgm:pt>
    <dgm:pt modelId="{564404AE-0A04-4D75-A186-E31A9A356286}" type="pres">
      <dgm:prSet presAssocID="{182351A2-E234-4AD1-B68B-3B343A279127}" presName="circ1" presStyleLbl="vennNode1" presStyleIdx="0" presStyleCnt="3"/>
      <dgm:spPr/>
    </dgm:pt>
    <dgm:pt modelId="{B86110EB-8B74-406C-A446-91091C0842E5}" type="pres">
      <dgm:prSet presAssocID="{182351A2-E234-4AD1-B68B-3B343A279127}" presName="circ1Tx" presStyleLbl="revTx" presStyleIdx="0" presStyleCnt="0">
        <dgm:presLayoutVars>
          <dgm:chMax val="0"/>
          <dgm:chPref val="0"/>
          <dgm:bulletEnabled val="1"/>
        </dgm:presLayoutVars>
      </dgm:prSet>
      <dgm:spPr/>
    </dgm:pt>
    <dgm:pt modelId="{B13DD8BD-BB43-44BA-8FB5-607547C85AC2}" type="pres">
      <dgm:prSet presAssocID="{6AF0854E-C794-42A1-8D0C-C325B10FD555}" presName="circ2" presStyleLbl="vennNode1" presStyleIdx="1" presStyleCnt="3"/>
      <dgm:spPr/>
    </dgm:pt>
    <dgm:pt modelId="{EE4D8403-1C7F-45BD-BFAF-9F5C2B02E8E5}" type="pres">
      <dgm:prSet presAssocID="{6AF0854E-C794-42A1-8D0C-C325B10FD555}" presName="circ2Tx" presStyleLbl="revTx" presStyleIdx="0" presStyleCnt="0">
        <dgm:presLayoutVars>
          <dgm:chMax val="0"/>
          <dgm:chPref val="0"/>
          <dgm:bulletEnabled val="1"/>
        </dgm:presLayoutVars>
      </dgm:prSet>
      <dgm:spPr/>
    </dgm:pt>
    <dgm:pt modelId="{C6B6F5B0-ACFA-4F70-A725-332F5D7428DD}" type="pres">
      <dgm:prSet presAssocID="{CB43B9B0-E54E-4230-8891-7DA659B6A5AD}" presName="circ3" presStyleLbl="vennNode1" presStyleIdx="2" presStyleCnt="3"/>
      <dgm:spPr/>
    </dgm:pt>
    <dgm:pt modelId="{3917B5D5-E9DB-4361-9CA2-F2161E084717}" type="pres">
      <dgm:prSet presAssocID="{CB43B9B0-E54E-4230-8891-7DA659B6A5AD}" presName="circ3Tx" presStyleLbl="revTx" presStyleIdx="0" presStyleCnt="0">
        <dgm:presLayoutVars>
          <dgm:chMax val="0"/>
          <dgm:chPref val="0"/>
          <dgm:bulletEnabled val="1"/>
        </dgm:presLayoutVars>
      </dgm:prSet>
      <dgm:spPr/>
    </dgm:pt>
  </dgm:ptLst>
  <dgm:cxnLst>
    <dgm:cxn modelId="{305E0A21-A084-4C58-8A49-8EC0691F4CFF}" srcId="{59AFED94-63C1-41C1-BE82-A98B01027A45}" destId="{6AF0854E-C794-42A1-8D0C-C325B10FD555}" srcOrd="1" destOrd="0" parTransId="{BB2C0F89-D140-4880-A917-56286B39BDED}" sibTransId="{6F3E57EB-E63F-4BF3-8441-311043652091}"/>
    <dgm:cxn modelId="{6BAC1E22-3E95-4837-B65C-0B68E19CB6D3}" srcId="{59AFED94-63C1-41C1-BE82-A98B01027A45}" destId="{CB43B9B0-E54E-4230-8891-7DA659B6A5AD}" srcOrd="2" destOrd="0" parTransId="{A44812B2-F096-4567-BA63-2D84DE371F19}" sibTransId="{A24FFB48-334D-46BF-905B-BC8F5C76EAFE}"/>
    <dgm:cxn modelId="{F5C80949-4DDE-4E9F-BA99-E033AF980F3C}" type="presOf" srcId="{182351A2-E234-4AD1-B68B-3B343A279127}" destId="{B86110EB-8B74-406C-A446-91091C0842E5}" srcOrd="1" destOrd="0" presId="urn:microsoft.com/office/officeart/2005/8/layout/venn1"/>
    <dgm:cxn modelId="{ECA9BA72-A2EE-4EEE-A529-91C902EEFE92}" type="presOf" srcId="{59AFED94-63C1-41C1-BE82-A98B01027A45}" destId="{397382BB-720D-4198-8DD8-5C97C71A171C}" srcOrd="0" destOrd="0" presId="urn:microsoft.com/office/officeart/2005/8/layout/venn1"/>
    <dgm:cxn modelId="{83C43682-B75E-48A7-966E-38371D733F30}" type="presOf" srcId="{182351A2-E234-4AD1-B68B-3B343A279127}" destId="{564404AE-0A04-4D75-A186-E31A9A356286}" srcOrd="0" destOrd="0" presId="urn:microsoft.com/office/officeart/2005/8/layout/venn1"/>
    <dgm:cxn modelId="{C25F36B9-91D1-4367-BDE2-8C0EB96FBF42}" type="presOf" srcId="{CB43B9B0-E54E-4230-8891-7DA659B6A5AD}" destId="{C6B6F5B0-ACFA-4F70-A725-332F5D7428DD}" srcOrd="0" destOrd="0" presId="urn:microsoft.com/office/officeart/2005/8/layout/venn1"/>
    <dgm:cxn modelId="{03E0BEBA-ACE0-4447-8137-679695E6ECFA}" srcId="{59AFED94-63C1-41C1-BE82-A98B01027A45}" destId="{182351A2-E234-4AD1-B68B-3B343A279127}" srcOrd="0" destOrd="0" parTransId="{0DD3124D-F740-4833-B7B0-26C7ED53240E}" sibTransId="{9E1F361C-E6F2-4A38-9264-5AD9BEBA0FF3}"/>
    <dgm:cxn modelId="{49776CC4-B8EB-4E88-9AE0-DB7F5BC768CB}" type="presOf" srcId="{6AF0854E-C794-42A1-8D0C-C325B10FD555}" destId="{B13DD8BD-BB43-44BA-8FB5-607547C85AC2}" srcOrd="0" destOrd="0" presId="urn:microsoft.com/office/officeart/2005/8/layout/venn1"/>
    <dgm:cxn modelId="{1B97F7C5-8955-4C26-859C-628754A23CE4}" type="presOf" srcId="{CB43B9B0-E54E-4230-8891-7DA659B6A5AD}" destId="{3917B5D5-E9DB-4361-9CA2-F2161E084717}" srcOrd="1" destOrd="0" presId="urn:microsoft.com/office/officeart/2005/8/layout/venn1"/>
    <dgm:cxn modelId="{116624F0-D8DE-4D8E-ACE0-FFFC197BF204}" type="presOf" srcId="{6AF0854E-C794-42A1-8D0C-C325B10FD555}" destId="{EE4D8403-1C7F-45BD-BFAF-9F5C2B02E8E5}" srcOrd="1" destOrd="0" presId="urn:microsoft.com/office/officeart/2005/8/layout/venn1"/>
    <dgm:cxn modelId="{3EDA4ECC-2195-4F27-B945-E162ABA60E99}" type="presParOf" srcId="{397382BB-720D-4198-8DD8-5C97C71A171C}" destId="{564404AE-0A04-4D75-A186-E31A9A356286}" srcOrd="0" destOrd="0" presId="urn:microsoft.com/office/officeart/2005/8/layout/venn1"/>
    <dgm:cxn modelId="{BE78FF89-CB94-4046-AE38-A88ADC92B6AE}" type="presParOf" srcId="{397382BB-720D-4198-8DD8-5C97C71A171C}" destId="{B86110EB-8B74-406C-A446-91091C0842E5}" srcOrd="1" destOrd="0" presId="urn:microsoft.com/office/officeart/2005/8/layout/venn1"/>
    <dgm:cxn modelId="{5F2F7F7E-8955-4373-A59B-66AFA148F2A5}" type="presParOf" srcId="{397382BB-720D-4198-8DD8-5C97C71A171C}" destId="{B13DD8BD-BB43-44BA-8FB5-607547C85AC2}" srcOrd="2" destOrd="0" presId="urn:microsoft.com/office/officeart/2005/8/layout/venn1"/>
    <dgm:cxn modelId="{6B0EC843-4465-491C-8DF2-B49041E717C7}" type="presParOf" srcId="{397382BB-720D-4198-8DD8-5C97C71A171C}" destId="{EE4D8403-1C7F-45BD-BFAF-9F5C2B02E8E5}" srcOrd="3" destOrd="0" presId="urn:microsoft.com/office/officeart/2005/8/layout/venn1"/>
    <dgm:cxn modelId="{7A7B3154-D404-4D22-BCF8-6BAAABFAC1E3}" type="presParOf" srcId="{397382BB-720D-4198-8DD8-5C97C71A171C}" destId="{C6B6F5B0-ACFA-4F70-A725-332F5D7428DD}" srcOrd="4" destOrd="0" presId="urn:microsoft.com/office/officeart/2005/8/layout/venn1"/>
    <dgm:cxn modelId="{F5DE502A-0BC1-4704-9E5C-91AD8B395E81}" type="presParOf" srcId="{397382BB-720D-4198-8DD8-5C97C71A171C}" destId="{3917B5D5-E9DB-4361-9CA2-F2161E08471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404AE-0A04-4D75-A186-E31A9A356286}">
      <dsp:nvSpPr>
        <dsp:cNvPr id="0" name=""/>
        <dsp:cNvSpPr/>
      </dsp:nvSpPr>
      <dsp:spPr>
        <a:xfrm>
          <a:off x="1600191" y="41364"/>
          <a:ext cx="1985495" cy="198549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Collective</a:t>
          </a:r>
          <a:r>
            <a:rPr lang="cs-CZ" sz="2700" kern="1200" dirty="0"/>
            <a:t> identity</a:t>
          </a:r>
        </a:p>
      </dsp:txBody>
      <dsp:txXfrm>
        <a:off x="1864924" y="388826"/>
        <a:ext cx="1456029" cy="893472"/>
      </dsp:txXfrm>
    </dsp:sp>
    <dsp:sp modelId="{B13DD8BD-BB43-44BA-8FB5-607547C85AC2}">
      <dsp:nvSpPr>
        <dsp:cNvPr id="0" name=""/>
        <dsp:cNvSpPr/>
      </dsp:nvSpPr>
      <dsp:spPr>
        <a:xfrm>
          <a:off x="2316624" y="1282299"/>
          <a:ext cx="1985495" cy="1985495"/>
        </a:xfrm>
        <a:prstGeom prst="ellipse">
          <a:avLst/>
        </a:prstGeom>
        <a:solidFill>
          <a:schemeClr val="accent4">
            <a:alpha val="50000"/>
            <a:hueOff val="179936"/>
            <a:satOff val="8690"/>
            <a:lumOff val="490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Social</a:t>
          </a:r>
          <a:r>
            <a:rPr lang="cs-CZ" sz="2700" kern="1200" dirty="0"/>
            <a:t> identity</a:t>
          </a:r>
        </a:p>
      </dsp:txBody>
      <dsp:txXfrm>
        <a:off x="2923854" y="1795218"/>
        <a:ext cx="1191297" cy="1092022"/>
      </dsp:txXfrm>
    </dsp:sp>
    <dsp:sp modelId="{C6B6F5B0-ACFA-4F70-A725-332F5D7428DD}">
      <dsp:nvSpPr>
        <dsp:cNvPr id="0" name=""/>
        <dsp:cNvSpPr/>
      </dsp:nvSpPr>
      <dsp:spPr>
        <a:xfrm>
          <a:off x="883758" y="1282299"/>
          <a:ext cx="1985495" cy="1985495"/>
        </a:xfrm>
        <a:prstGeom prst="ellipse">
          <a:avLst/>
        </a:prstGeom>
        <a:solidFill>
          <a:schemeClr val="accent4">
            <a:alpha val="50000"/>
            <a:hueOff val="359873"/>
            <a:satOff val="17380"/>
            <a:lumOff val="980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Personal</a:t>
          </a:r>
          <a:r>
            <a:rPr lang="cs-CZ" sz="2700" kern="1200" dirty="0"/>
            <a:t> identity</a:t>
          </a:r>
        </a:p>
      </dsp:txBody>
      <dsp:txXfrm>
        <a:off x="1070725" y="1795218"/>
        <a:ext cx="1191297" cy="1092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404AE-0A04-4D75-A186-E31A9A356286}">
      <dsp:nvSpPr>
        <dsp:cNvPr id="0" name=""/>
        <dsp:cNvSpPr/>
      </dsp:nvSpPr>
      <dsp:spPr>
        <a:xfrm>
          <a:off x="1600191" y="41364"/>
          <a:ext cx="1985495" cy="198549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Collective</a:t>
          </a:r>
          <a:r>
            <a:rPr lang="cs-CZ" sz="2700" kern="1200" dirty="0"/>
            <a:t> identity</a:t>
          </a:r>
        </a:p>
      </dsp:txBody>
      <dsp:txXfrm>
        <a:off x="1864924" y="388826"/>
        <a:ext cx="1456029" cy="893472"/>
      </dsp:txXfrm>
    </dsp:sp>
    <dsp:sp modelId="{B13DD8BD-BB43-44BA-8FB5-607547C85AC2}">
      <dsp:nvSpPr>
        <dsp:cNvPr id="0" name=""/>
        <dsp:cNvSpPr/>
      </dsp:nvSpPr>
      <dsp:spPr>
        <a:xfrm>
          <a:off x="2316624" y="1282299"/>
          <a:ext cx="1985495" cy="1985495"/>
        </a:xfrm>
        <a:prstGeom prst="ellipse">
          <a:avLst/>
        </a:prstGeom>
        <a:solidFill>
          <a:schemeClr val="accent4">
            <a:alpha val="50000"/>
            <a:hueOff val="179936"/>
            <a:satOff val="8690"/>
            <a:lumOff val="490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Social</a:t>
          </a:r>
          <a:r>
            <a:rPr lang="cs-CZ" sz="2700" kern="1200" dirty="0"/>
            <a:t> identity</a:t>
          </a:r>
        </a:p>
      </dsp:txBody>
      <dsp:txXfrm>
        <a:off x="2923854" y="1795218"/>
        <a:ext cx="1191297" cy="1092022"/>
      </dsp:txXfrm>
    </dsp:sp>
    <dsp:sp modelId="{C6B6F5B0-ACFA-4F70-A725-332F5D7428DD}">
      <dsp:nvSpPr>
        <dsp:cNvPr id="0" name=""/>
        <dsp:cNvSpPr/>
      </dsp:nvSpPr>
      <dsp:spPr>
        <a:xfrm>
          <a:off x="883758" y="1282299"/>
          <a:ext cx="1985495" cy="1985495"/>
        </a:xfrm>
        <a:prstGeom prst="ellipse">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Personal</a:t>
          </a:r>
          <a:r>
            <a:rPr lang="cs-CZ" sz="2700" kern="1200" dirty="0"/>
            <a:t> identity</a:t>
          </a:r>
        </a:p>
      </dsp:txBody>
      <dsp:txXfrm>
        <a:off x="1070725" y="1795218"/>
        <a:ext cx="1191297" cy="1092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404AE-0A04-4D75-A186-E31A9A356286}">
      <dsp:nvSpPr>
        <dsp:cNvPr id="0" name=""/>
        <dsp:cNvSpPr/>
      </dsp:nvSpPr>
      <dsp:spPr>
        <a:xfrm>
          <a:off x="1600191" y="41364"/>
          <a:ext cx="1985495" cy="198549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Collective</a:t>
          </a:r>
          <a:r>
            <a:rPr lang="cs-CZ" sz="2700" kern="1200" dirty="0"/>
            <a:t> identity</a:t>
          </a:r>
        </a:p>
      </dsp:txBody>
      <dsp:txXfrm>
        <a:off x="1864924" y="388826"/>
        <a:ext cx="1456029" cy="893472"/>
      </dsp:txXfrm>
    </dsp:sp>
    <dsp:sp modelId="{B13DD8BD-BB43-44BA-8FB5-607547C85AC2}">
      <dsp:nvSpPr>
        <dsp:cNvPr id="0" name=""/>
        <dsp:cNvSpPr/>
      </dsp:nvSpPr>
      <dsp:spPr>
        <a:xfrm>
          <a:off x="2316624" y="1282299"/>
          <a:ext cx="1985495" cy="1985495"/>
        </a:xfrm>
        <a:prstGeom prst="ellipse">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Social</a:t>
          </a:r>
          <a:r>
            <a:rPr lang="cs-CZ" sz="2700" kern="1200" dirty="0"/>
            <a:t> identity</a:t>
          </a:r>
        </a:p>
      </dsp:txBody>
      <dsp:txXfrm>
        <a:off x="2923854" y="1795218"/>
        <a:ext cx="1191297" cy="1092022"/>
      </dsp:txXfrm>
    </dsp:sp>
    <dsp:sp modelId="{C6B6F5B0-ACFA-4F70-A725-332F5D7428DD}">
      <dsp:nvSpPr>
        <dsp:cNvPr id="0" name=""/>
        <dsp:cNvSpPr/>
      </dsp:nvSpPr>
      <dsp:spPr>
        <a:xfrm>
          <a:off x="883758" y="1282299"/>
          <a:ext cx="1985495" cy="1985495"/>
        </a:xfrm>
        <a:prstGeom prst="ellipse">
          <a:avLst/>
        </a:prstGeom>
        <a:solidFill>
          <a:schemeClr val="accent4">
            <a:alpha val="50000"/>
            <a:hueOff val="359873"/>
            <a:satOff val="17380"/>
            <a:lumOff val="980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Personal</a:t>
          </a:r>
          <a:r>
            <a:rPr lang="cs-CZ" sz="2700" kern="1200" dirty="0"/>
            <a:t> identity</a:t>
          </a:r>
        </a:p>
      </dsp:txBody>
      <dsp:txXfrm>
        <a:off x="1070725" y="1795218"/>
        <a:ext cx="1191297" cy="1092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404AE-0A04-4D75-A186-E31A9A356286}">
      <dsp:nvSpPr>
        <dsp:cNvPr id="0" name=""/>
        <dsp:cNvSpPr/>
      </dsp:nvSpPr>
      <dsp:spPr>
        <a:xfrm>
          <a:off x="1600191" y="41364"/>
          <a:ext cx="1985495" cy="1985495"/>
        </a:xfrm>
        <a:prstGeom prst="ellipse">
          <a:avLst/>
        </a:prstGeom>
        <a:solidFill>
          <a:schemeClr val="accent3">
            <a:alpha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Collective</a:t>
          </a:r>
          <a:r>
            <a:rPr lang="cs-CZ" sz="2700" kern="1200" dirty="0"/>
            <a:t> identity</a:t>
          </a:r>
        </a:p>
      </dsp:txBody>
      <dsp:txXfrm>
        <a:off x="1864924" y="388826"/>
        <a:ext cx="1456029" cy="893472"/>
      </dsp:txXfrm>
    </dsp:sp>
    <dsp:sp modelId="{B13DD8BD-BB43-44BA-8FB5-607547C85AC2}">
      <dsp:nvSpPr>
        <dsp:cNvPr id="0" name=""/>
        <dsp:cNvSpPr/>
      </dsp:nvSpPr>
      <dsp:spPr>
        <a:xfrm>
          <a:off x="2316624" y="1282299"/>
          <a:ext cx="1985495" cy="1985495"/>
        </a:xfrm>
        <a:prstGeom prst="ellipse">
          <a:avLst/>
        </a:prstGeom>
        <a:solidFill>
          <a:schemeClr val="accent4">
            <a:alpha val="50000"/>
            <a:hueOff val="179936"/>
            <a:satOff val="8690"/>
            <a:lumOff val="490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Social</a:t>
          </a:r>
          <a:r>
            <a:rPr lang="cs-CZ" sz="2700" kern="1200" dirty="0"/>
            <a:t> identity</a:t>
          </a:r>
        </a:p>
      </dsp:txBody>
      <dsp:txXfrm>
        <a:off x="2923854" y="1795218"/>
        <a:ext cx="1191297" cy="1092022"/>
      </dsp:txXfrm>
    </dsp:sp>
    <dsp:sp modelId="{C6B6F5B0-ACFA-4F70-A725-332F5D7428DD}">
      <dsp:nvSpPr>
        <dsp:cNvPr id="0" name=""/>
        <dsp:cNvSpPr/>
      </dsp:nvSpPr>
      <dsp:spPr>
        <a:xfrm>
          <a:off x="883758" y="1282299"/>
          <a:ext cx="1985495" cy="1985495"/>
        </a:xfrm>
        <a:prstGeom prst="ellipse">
          <a:avLst/>
        </a:prstGeom>
        <a:solidFill>
          <a:schemeClr val="accent4">
            <a:alpha val="50000"/>
            <a:hueOff val="359873"/>
            <a:satOff val="17380"/>
            <a:lumOff val="980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Personal</a:t>
          </a:r>
          <a:r>
            <a:rPr lang="cs-CZ" sz="2700" kern="1200" dirty="0"/>
            <a:t> identity</a:t>
          </a:r>
        </a:p>
      </dsp:txBody>
      <dsp:txXfrm>
        <a:off x="1070725" y="1795218"/>
        <a:ext cx="1191297" cy="10920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404AE-0A04-4D75-A186-E31A9A356286}">
      <dsp:nvSpPr>
        <dsp:cNvPr id="0" name=""/>
        <dsp:cNvSpPr/>
      </dsp:nvSpPr>
      <dsp:spPr>
        <a:xfrm>
          <a:off x="1600191" y="41364"/>
          <a:ext cx="1985495" cy="1985495"/>
        </a:xfrm>
        <a:prstGeom prst="ellipse">
          <a:avLst/>
        </a:prstGeom>
        <a:solidFill>
          <a:schemeClr val="accent3">
            <a:alpha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Collective</a:t>
          </a:r>
          <a:r>
            <a:rPr lang="cs-CZ" sz="2700" kern="1200" dirty="0"/>
            <a:t> identity</a:t>
          </a:r>
        </a:p>
      </dsp:txBody>
      <dsp:txXfrm>
        <a:off x="1864924" y="388826"/>
        <a:ext cx="1456029" cy="893472"/>
      </dsp:txXfrm>
    </dsp:sp>
    <dsp:sp modelId="{B13DD8BD-BB43-44BA-8FB5-607547C85AC2}">
      <dsp:nvSpPr>
        <dsp:cNvPr id="0" name=""/>
        <dsp:cNvSpPr/>
      </dsp:nvSpPr>
      <dsp:spPr>
        <a:xfrm>
          <a:off x="2316624" y="1282299"/>
          <a:ext cx="1985495" cy="1985495"/>
        </a:xfrm>
        <a:prstGeom prst="ellipse">
          <a:avLst/>
        </a:prstGeom>
        <a:solidFill>
          <a:schemeClr val="accent4">
            <a:alpha val="50000"/>
            <a:hueOff val="179936"/>
            <a:satOff val="8690"/>
            <a:lumOff val="490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Social</a:t>
          </a:r>
          <a:r>
            <a:rPr lang="cs-CZ" sz="2700" kern="1200" dirty="0"/>
            <a:t> identity</a:t>
          </a:r>
        </a:p>
      </dsp:txBody>
      <dsp:txXfrm>
        <a:off x="2923854" y="1795218"/>
        <a:ext cx="1191297" cy="1092022"/>
      </dsp:txXfrm>
    </dsp:sp>
    <dsp:sp modelId="{C6B6F5B0-ACFA-4F70-A725-332F5D7428DD}">
      <dsp:nvSpPr>
        <dsp:cNvPr id="0" name=""/>
        <dsp:cNvSpPr/>
      </dsp:nvSpPr>
      <dsp:spPr>
        <a:xfrm>
          <a:off x="883758" y="1282299"/>
          <a:ext cx="1985495" cy="1985495"/>
        </a:xfrm>
        <a:prstGeom prst="ellipse">
          <a:avLst/>
        </a:prstGeom>
        <a:solidFill>
          <a:schemeClr val="accent4">
            <a:alpha val="50000"/>
            <a:hueOff val="359873"/>
            <a:satOff val="17380"/>
            <a:lumOff val="980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Personal</a:t>
          </a:r>
          <a:r>
            <a:rPr lang="cs-CZ" sz="2700" kern="1200" dirty="0"/>
            <a:t> identity</a:t>
          </a:r>
        </a:p>
      </dsp:txBody>
      <dsp:txXfrm>
        <a:off x="1070725" y="1795218"/>
        <a:ext cx="1191297" cy="10920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404AE-0A04-4D75-A186-E31A9A356286}">
      <dsp:nvSpPr>
        <dsp:cNvPr id="0" name=""/>
        <dsp:cNvSpPr/>
      </dsp:nvSpPr>
      <dsp:spPr>
        <a:xfrm>
          <a:off x="1600191" y="41364"/>
          <a:ext cx="1985495" cy="1985495"/>
        </a:xfrm>
        <a:prstGeom prst="ellipse">
          <a:avLst/>
        </a:prstGeom>
        <a:solidFill>
          <a:schemeClr val="accent3">
            <a:alpha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Collective</a:t>
          </a:r>
          <a:r>
            <a:rPr lang="cs-CZ" sz="2700" kern="1200" dirty="0"/>
            <a:t> identity</a:t>
          </a:r>
        </a:p>
      </dsp:txBody>
      <dsp:txXfrm>
        <a:off x="1864924" y="388826"/>
        <a:ext cx="1456029" cy="893472"/>
      </dsp:txXfrm>
    </dsp:sp>
    <dsp:sp modelId="{B13DD8BD-BB43-44BA-8FB5-607547C85AC2}">
      <dsp:nvSpPr>
        <dsp:cNvPr id="0" name=""/>
        <dsp:cNvSpPr/>
      </dsp:nvSpPr>
      <dsp:spPr>
        <a:xfrm>
          <a:off x="2316624" y="1282299"/>
          <a:ext cx="1985495" cy="1985495"/>
        </a:xfrm>
        <a:prstGeom prst="ellipse">
          <a:avLst/>
        </a:prstGeom>
        <a:solidFill>
          <a:schemeClr val="accent4">
            <a:alpha val="50000"/>
            <a:hueOff val="179936"/>
            <a:satOff val="8690"/>
            <a:lumOff val="490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Social</a:t>
          </a:r>
          <a:r>
            <a:rPr lang="cs-CZ" sz="2700" kern="1200" dirty="0"/>
            <a:t> identity</a:t>
          </a:r>
        </a:p>
      </dsp:txBody>
      <dsp:txXfrm>
        <a:off x="2923854" y="1795218"/>
        <a:ext cx="1191297" cy="1092022"/>
      </dsp:txXfrm>
    </dsp:sp>
    <dsp:sp modelId="{C6B6F5B0-ACFA-4F70-A725-332F5D7428DD}">
      <dsp:nvSpPr>
        <dsp:cNvPr id="0" name=""/>
        <dsp:cNvSpPr/>
      </dsp:nvSpPr>
      <dsp:spPr>
        <a:xfrm>
          <a:off x="883758" y="1282299"/>
          <a:ext cx="1985495" cy="1985495"/>
        </a:xfrm>
        <a:prstGeom prst="ellipse">
          <a:avLst/>
        </a:prstGeom>
        <a:solidFill>
          <a:schemeClr val="accent4">
            <a:alpha val="50000"/>
            <a:hueOff val="359873"/>
            <a:satOff val="17380"/>
            <a:lumOff val="980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s-CZ" sz="2700" kern="1200" dirty="0" err="1"/>
            <a:t>Personal</a:t>
          </a:r>
          <a:r>
            <a:rPr lang="cs-CZ" sz="2700" kern="1200" dirty="0"/>
            <a:t> identity</a:t>
          </a:r>
        </a:p>
      </dsp:txBody>
      <dsp:txXfrm>
        <a:off x="1070725" y="1795218"/>
        <a:ext cx="1191297" cy="109202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0.79569</cdr:x>
      <cdr:y>0.05737</cdr:y>
    </cdr:from>
    <cdr:to>
      <cdr:x>0.79668</cdr:x>
      <cdr:y>0.77005</cdr:y>
    </cdr:to>
    <cdr:cxnSp macro="">
      <cdr:nvCxnSpPr>
        <cdr:cNvPr id="3" name="Přímá spojnice 2">
          <a:extLst xmlns:a="http://schemas.openxmlformats.org/drawingml/2006/main">
            <a:ext uri="{FF2B5EF4-FFF2-40B4-BE49-F238E27FC236}">
              <a16:creationId xmlns:a16="http://schemas.microsoft.com/office/drawing/2014/main" id="{DC179C8F-A52A-455D-8735-A008DD7B8801}"/>
            </a:ext>
          </a:extLst>
        </cdr:cNvPr>
        <cdr:cNvCxnSpPr/>
      </cdr:nvCxnSpPr>
      <cdr:spPr>
        <a:xfrm xmlns:a="http://schemas.openxmlformats.org/drawingml/2006/main">
          <a:off x="5892799" y="179917"/>
          <a:ext cx="7339" cy="2235200"/>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E7721-3DC6-4D08-8533-A5D6C02476A7}" type="datetimeFigureOut">
              <a:rPr lang="cs-CZ" smtClean="0"/>
              <a:t>06.04.2021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27A80-94F3-4D10-BE95-4BF72BFEFBF2}" type="slidenum">
              <a:rPr lang="cs-CZ" smtClean="0"/>
              <a:t>‹#›</a:t>
            </a:fld>
            <a:endParaRPr lang="cs-CZ"/>
          </a:p>
        </p:txBody>
      </p:sp>
    </p:spTree>
    <p:extLst>
      <p:ext uri="{BB962C8B-B14F-4D97-AF65-F5344CB8AC3E}">
        <p14:creationId xmlns:p14="http://schemas.microsoft.com/office/powerpoint/2010/main" val="280313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1</a:t>
            </a:fld>
            <a:endParaRPr lang="cs-CZ"/>
          </a:p>
        </p:txBody>
      </p:sp>
    </p:spTree>
    <p:extLst>
      <p:ext uri="{BB962C8B-B14F-4D97-AF65-F5344CB8AC3E}">
        <p14:creationId xmlns:p14="http://schemas.microsoft.com/office/powerpoint/2010/main" val="1057969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10</a:t>
            </a:fld>
            <a:endParaRPr lang="cs-CZ"/>
          </a:p>
        </p:txBody>
      </p:sp>
    </p:spTree>
    <p:extLst>
      <p:ext uri="{BB962C8B-B14F-4D97-AF65-F5344CB8AC3E}">
        <p14:creationId xmlns:p14="http://schemas.microsoft.com/office/powerpoint/2010/main" val="1399280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11</a:t>
            </a:fld>
            <a:endParaRPr lang="cs-CZ"/>
          </a:p>
        </p:txBody>
      </p:sp>
    </p:spTree>
    <p:extLst>
      <p:ext uri="{BB962C8B-B14F-4D97-AF65-F5344CB8AC3E}">
        <p14:creationId xmlns:p14="http://schemas.microsoft.com/office/powerpoint/2010/main" val="38034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12</a:t>
            </a:fld>
            <a:endParaRPr lang="cs-CZ"/>
          </a:p>
        </p:txBody>
      </p:sp>
    </p:spTree>
    <p:extLst>
      <p:ext uri="{BB962C8B-B14F-4D97-AF65-F5344CB8AC3E}">
        <p14:creationId xmlns:p14="http://schemas.microsoft.com/office/powerpoint/2010/main" val="21182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13</a:t>
            </a:fld>
            <a:endParaRPr lang="cs-CZ"/>
          </a:p>
        </p:txBody>
      </p:sp>
    </p:spTree>
    <p:extLst>
      <p:ext uri="{BB962C8B-B14F-4D97-AF65-F5344CB8AC3E}">
        <p14:creationId xmlns:p14="http://schemas.microsoft.com/office/powerpoint/2010/main" val="3726235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14</a:t>
            </a:fld>
            <a:endParaRPr lang="cs-CZ"/>
          </a:p>
        </p:txBody>
      </p:sp>
    </p:spTree>
    <p:extLst>
      <p:ext uri="{BB962C8B-B14F-4D97-AF65-F5344CB8AC3E}">
        <p14:creationId xmlns:p14="http://schemas.microsoft.com/office/powerpoint/2010/main" val="3773700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15</a:t>
            </a:fld>
            <a:endParaRPr lang="cs-CZ"/>
          </a:p>
        </p:txBody>
      </p:sp>
    </p:spTree>
    <p:extLst>
      <p:ext uri="{BB962C8B-B14F-4D97-AF65-F5344CB8AC3E}">
        <p14:creationId xmlns:p14="http://schemas.microsoft.com/office/powerpoint/2010/main" val="374621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16</a:t>
            </a:fld>
            <a:endParaRPr lang="cs-CZ"/>
          </a:p>
        </p:txBody>
      </p:sp>
    </p:spTree>
    <p:extLst>
      <p:ext uri="{BB962C8B-B14F-4D97-AF65-F5344CB8AC3E}">
        <p14:creationId xmlns:p14="http://schemas.microsoft.com/office/powerpoint/2010/main" val="1721775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17</a:t>
            </a:fld>
            <a:endParaRPr lang="cs-CZ"/>
          </a:p>
        </p:txBody>
      </p:sp>
    </p:spTree>
    <p:extLst>
      <p:ext uri="{BB962C8B-B14F-4D97-AF65-F5344CB8AC3E}">
        <p14:creationId xmlns:p14="http://schemas.microsoft.com/office/powerpoint/2010/main" val="74859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1227A80-94F3-4D10-BE95-4BF72BFEFBF2}" type="slidenum">
              <a:rPr lang="cs-CZ" smtClean="0"/>
              <a:t>18</a:t>
            </a:fld>
            <a:endParaRPr lang="cs-CZ"/>
          </a:p>
        </p:txBody>
      </p:sp>
    </p:spTree>
    <p:extLst>
      <p:ext uri="{BB962C8B-B14F-4D97-AF65-F5344CB8AC3E}">
        <p14:creationId xmlns:p14="http://schemas.microsoft.com/office/powerpoint/2010/main" val="3983752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19</a:t>
            </a:fld>
            <a:endParaRPr lang="cs-CZ"/>
          </a:p>
        </p:txBody>
      </p:sp>
    </p:spTree>
    <p:extLst>
      <p:ext uri="{BB962C8B-B14F-4D97-AF65-F5344CB8AC3E}">
        <p14:creationId xmlns:p14="http://schemas.microsoft.com/office/powerpoint/2010/main" val="144934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2</a:t>
            </a:fld>
            <a:endParaRPr lang="cs-CZ"/>
          </a:p>
        </p:txBody>
      </p:sp>
    </p:spTree>
    <p:extLst>
      <p:ext uri="{BB962C8B-B14F-4D97-AF65-F5344CB8AC3E}">
        <p14:creationId xmlns:p14="http://schemas.microsoft.com/office/powerpoint/2010/main" val="2419331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21</a:t>
            </a:fld>
            <a:endParaRPr lang="cs-CZ"/>
          </a:p>
        </p:txBody>
      </p:sp>
    </p:spTree>
    <p:extLst>
      <p:ext uri="{BB962C8B-B14F-4D97-AF65-F5344CB8AC3E}">
        <p14:creationId xmlns:p14="http://schemas.microsoft.com/office/powerpoint/2010/main" val="1855366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22</a:t>
            </a:fld>
            <a:endParaRPr lang="cs-CZ"/>
          </a:p>
        </p:txBody>
      </p:sp>
    </p:spTree>
    <p:extLst>
      <p:ext uri="{BB962C8B-B14F-4D97-AF65-F5344CB8AC3E}">
        <p14:creationId xmlns:p14="http://schemas.microsoft.com/office/powerpoint/2010/main" val="810853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23</a:t>
            </a:fld>
            <a:endParaRPr lang="cs-CZ"/>
          </a:p>
        </p:txBody>
      </p:sp>
    </p:spTree>
    <p:extLst>
      <p:ext uri="{BB962C8B-B14F-4D97-AF65-F5344CB8AC3E}">
        <p14:creationId xmlns:p14="http://schemas.microsoft.com/office/powerpoint/2010/main" val="2163184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24</a:t>
            </a:fld>
            <a:endParaRPr lang="cs-CZ"/>
          </a:p>
        </p:txBody>
      </p:sp>
    </p:spTree>
    <p:extLst>
      <p:ext uri="{BB962C8B-B14F-4D97-AF65-F5344CB8AC3E}">
        <p14:creationId xmlns:p14="http://schemas.microsoft.com/office/powerpoint/2010/main" val="3849276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25</a:t>
            </a:fld>
            <a:endParaRPr lang="cs-CZ"/>
          </a:p>
        </p:txBody>
      </p:sp>
    </p:spTree>
    <p:extLst>
      <p:ext uri="{BB962C8B-B14F-4D97-AF65-F5344CB8AC3E}">
        <p14:creationId xmlns:p14="http://schemas.microsoft.com/office/powerpoint/2010/main" val="1196909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26</a:t>
            </a:fld>
            <a:endParaRPr lang="cs-CZ"/>
          </a:p>
        </p:txBody>
      </p:sp>
    </p:spTree>
    <p:extLst>
      <p:ext uri="{BB962C8B-B14F-4D97-AF65-F5344CB8AC3E}">
        <p14:creationId xmlns:p14="http://schemas.microsoft.com/office/powerpoint/2010/main" val="3219365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27</a:t>
            </a:fld>
            <a:endParaRPr lang="cs-CZ"/>
          </a:p>
        </p:txBody>
      </p:sp>
    </p:spTree>
    <p:extLst>
      <p:ext uri="{BB962C8B-B14F-4D97-AF65-F5344CB8AC3E}">
        <p14:creationId xmlns:p14="http://schemas.microsoft.com/office/powerpoint/2010/main" val="2728110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28</a:t>
            </a:fld>
            <a:endParaRPr lang="cs-CZ"/>
          </a:p>
        </p:txBody>
      </p:sp>
    </p:spTree>
    <p:extLst>
      <p:ext uri="{BB962C8B-B14F-4D97-AF65-F5344CB8AC3E}">
        <p14:creationId xmlns:p14="http://schemas.microsoft.com/office/powerpoint/2010/main" val="874973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29</a:t>
            </a:fld>
            <a:endParaRPr lang="cs-CZ"/>
          </a:p>
        </p:txBody>
      </p:sp>
    </p:spTree>
    <p:extLst>
      <p:ext uri="{BB962C8B-B14F-4D97-AF65-F5344CB8AC3E}">
        <p14:creationId xmlns:p14="http://schemas.microsoft.com/office/powerpoint/2010/main" val="1531285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30</a:t>
            </a:fld>
            <a:endParaRPr lang="cs-CZ"/>
          </a:p>
        </p:txBody>
      </p:sp>
    </p:spTree>
    <p:extLst>
      <p:ext uri="{BB962C8B-B14F-4D97-AF65-F5344CB8AC3E}">
        <p14:creationId xmlns:p14="http://schemas.microsoft.com/office/powerpoint/2010/main" val="126087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3</a:t>
            </a:fld>
            <a:endParaRPr lang="cs-CZ"/>
          </a:p>
        </p:txBody>
      </p:sp>
    </p:spTree>
    <p:extLst>
      <p:ext uri="{BB962C8B-B14F-4D97-AF65-F5344CB8AC3E}">
        <p14:creationId xmlns:p14="http://schemas.microsoft.com/office/powerpoint/2010/main" val="2506428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31</a:t>
            </a:fld>
            <a:endParaRPr lang="cs-CZ"/>
          </a:p>
        </p:txBody>
      </p:sp>
    </p:spTree>
    <p:extLst>
      <p:ext uri="{BB962C8B-B14F-4D97-AF65-F5344CB8AC3E}">
        <p14:creationId xmlns:p14="http://schemas.microsoft.com/office/powerpoint/2010/main" val="2957515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32</a:t>
            </a:fld>
            <a:endParaRPr lang="cs-CZ"/>
          </a:p>
        </p:txBody>
      </p:sp>
    </p:spTree>
    <p:extLst>
      <p:ext uri="{BB962C8B-B14F-4D97-AF65-F5344CB8AC3E}">
        <p14:creationId xmlns:p14="http://schemas.microsoft.com/office/powerpoint/2010/main" val="1736748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33</a:t>
            </a:fld>
            <a:endParaRPr lang="cs-CZ"/>
          </a:p>
        </p:txBody>
      </p:sp>
    </p:spTree>
    <p:extLst>
      <p:ext uri="{BB962C8B-B14F-4D97-AF65-F5344CB8AC3E}">
        <p14:creationId xmlns:p14="http://schemas.microsoft.com/office/powerpoint/2010/main" val="4115556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35</a:t>
            </a:fld>
            <a:endParaRPr lang="cs-CZ"/>
          </a:p>
        </p:txBody>
      </p:sp>
    </p:spTree>
    <p:extLst>
      <p:ext uri="{BB962C8B-B14F-4D97-AF65-F5344CB8AC3E}">
        <p14:creationId xmlns:p14="http://schemas.microsoft.com/office/powerpoint/2010/main" val="435370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36</a:t>
            </a:fld>
            <a:endParaRPr lang="cs-CZ"/>
          </a:p>
        </p:txBody>
      </p:sp>
    </p:spTree>
    <p:extLst>
      <p:ext uri="{BB962C8B-B14F-4D97-AF65-F5344CB8AC3E}">
        <p14:creationId xmlns:p14="http://schemas.microsoft.com/office/powerpoint/2010/main" val="3217561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37</a:t>
            </a:fld>
            <a:endParaRPr lang="cs-CZ"/>
          </a:p>
        </p:txBody>
      </p:sp>
    </p:spTree>
    <p:extLst>
      <p:ext uri="{BB962C8B-B14F-4D97-AF65-F5344CB8AC3E}">
        <p14:creationId xmlns:p14="http://schemas.microsoft.com/office/powerpoint/2010/main" val="536450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38</a:t>
            </a:fld>
            <a:endParaRPr lang="cs-CZ"/>
          </a:p>
        </p:txBody>
      </p:sp>
    </p:spTree>
    <p:extLst>
      <p:ext uri="{BB962C8B-B14F-4D97-AF65-F5344CB8AC3E}">
        <p14:creationId xmlns:p14="http://schemas.microsoft.com/office/powerpoint/2010/main" val="2736243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39</a:t>
            </a:fld>
            <a:endParaRPr lang="cs-CZ"/>
          </a:p>
        </p:txBody>
      </p:sp>
    </p:spTree>
    <p:extLst>
      <p:ext uri="{BB962C8B-B14F-4D97-AF65-F5344CB8AC3E}">
        <p14:creationId xmlns:p14="http://schemas.microsoft.com/office/powerpoint/2010/main" val="2243574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40</a:t>
            </a:fld>
            <a:endParaRPr lang="cs-CZ"/>
          </a:p>
        </p:txBody>
      </p:sp>
    </p:spTree>
    <p:extLst>
      <p:ext uri="{BB962C8B-B14F-4D97-AF65-F5344CB8AC3E}">
        <p14:creationId xmlns:p14="http://schemas.microsoft.com/office/powerpoint/2010/main" val="1824652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41</a:t>
            </a:fld>
            <a:endParaRPr lang="cs-CZ"/>
          </a:p>
        </p:txBody>
      </p:sp>
    </p:spTree>
    <p:extLst>
      <p:ext uri="{BB962C8B-B14F-4D97-AF65-F5344CB8AC3E}">
        <p14:creationId xmlns:p14="http://schemas.microsoft.com/office/powerpoint/2010/main" val="2477594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4</a:t>
            </a:fld>
            <a:endParaRPr lang="cs-CZ"/>
          </a:p>
        </p:txBody>
      </p:sp>
    </p:spTree>
    <p:extLst>
      <p:ext uri="{BB962C8B-B14F-4D97-AF65-F5344CB8AC3E}">
        <p14:creationId xmlns:p14="http://schemas.microsoft.com/office/powerpoint/2010/main" val="719731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42</a:t>
            </a:fld>
            <a:endParaRPr lang="cs-CZ"/>
          </a:p>
        </p:txBody>
      </p:sp>
    </p:spTree>
    <p:extLst>
      <p:ext uri="{BB962C8B-B14F-4D97-AF65-F5344CB8AC3E}">
        <p14:creationId xmlns:p14="http://schemas.microsoft.com/office/powerpoint/2010/main" val="4206051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43</a:t>
            </a:fld>
            <a:endParaRPr lang="cs-CZ"/>
          </a:p>
        </p:txBody>
      </p:sp>
    </p:spTree>
    <p:extLst>
      <p:ext uri="{BB962C8B-B14F-4D97-AF65-F5344CB8AC3E}">
        <p14:creationId xmlns:p14="http://schemas.microsoft.com/office/powerpoint/2010/main" val="3381195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44</a:t>
            </a:fld>
            <a:endParaRPr lang="cs-CZ"/>
          </a:p>
        </p:txBody>
      </p:sp>
    </p:spTree>
    <p:extLst>
      <p:ext uri="{BB962C8B-B14F-4D97-AF65-F5344CB8AC3E}">
        <p14:creationId xmlns:p14="http://schemas.microsoft.com/office/powerpoint/2010/main" val="1787497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45</a:t>
            </a:fld>
            <a:endParaRPr lang="cs-CZ"/>
          </a:p>
        </p:txBody>
      </p:sp>
    </p:spTree>
    <p:extLst>
      <p:ext uri="{BB962C8B-B14F-4D97-AF65-F5344CB8AC3E}">
        <p14:creationId xmlns:p14="http://schemas.microsoft.com/office/powerpoint/2010/main" val="17947354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46</a:t>
            </a:fld>
            <a:endParaRPr lang="cs-CZ"/>
          </a:p>
        </p:txBody>
      </p:sp>
    </p:spTree>
    <p:extLst>
      <p:ext uri="{BB962C8B-B14F-4D97-AF65-F5344CB8AC3E}">
        <p14:creationId xmlns:p14="http://schemas.microsoft.com/office/powerpoint/2010/main" val="33457906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47</a:t>
            </a:fld>
            <a:endParaRPr lang="cs-CZ"/>
          </a:p>
        </p:txBody>
      </p:sp>
    </p:spTree>
    <p:extLst>
      <p:ext uri="{BB962C8B-B14F-4D97-AF65-F5344CB8AC3E}">
        <p14:creationId xmlns:p14="http://schemas.microsoft.com/office/powerpoint/2010/main" val="3765485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48</a:t>
            </a:fld>
            <a:endParaRPr lang="cs-CZ"/>
          </a:p>
        </p:txBody>
      </p:sp>
    </p:spTree>
    <p:extLst>
      <p:ext uri="{BB962C8B-B14F-4D97-AF65-F5344CB8AC3E}">
        <p14:creationId xmlns:p14="http://schemas.microsoft.com/office/powerpoint/2010/main" val="29156863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49</a:t>
            </a:fld>
            <a:endParaRPr lang="cs-CZ"/>
          </a:p>
        </p:txBody>
      </p:sp>
    </p:spTree>
    <p:extLst>
      <p:ext uri="{BB962C8B-B14F-4D97-AF65-F5344CB8AC3E}">
        <p14:creationId xmlns:p14="http://schemas.microsoft.com/office/powerpoint/2010/main" val="2643072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50</a:t>
            </a:fld>
            <a:endParaRPr lang="cs-CZ"/>
          </a:p>
        </p:txBody>
      </p:sp>
    </p:spTree>
    <p:extLst>
      <p:ext uri="{BB962C8B-B14F-4D97-AF65-F5344CB8AC3E}">
        <p14:creationId xmlns:p14="http://schemas.microsoft.com/office/powerpoint/2010/main" val="21106147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51</a:t>
            </a:fld>
            <a:endParaRPr lang="cs-CZ"/>
          </a:p>
        </p:txBody>
      </p:sp>
    </p:spTree>
    <p:extLst>
      <p:ext uri="{BB962C8B-B14F-4D97-AF65-F5344CB8AC3E}">
        <p14:creationId xmlns:p14="http://schemas.microsoft.com/office/powerpoint/2010/main" val="4045878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5</a:t>
            </a:fld>
            <a:endParaRPr lang="cs-CZ"/>
          </a:p>
        </p:txBody>
      </p:sp>
    </p:spTree>
    <p:extLst>
      <p:ext uri="{BB962C8B-B14F-4D97-AF65-F5344CB8AC3E}">
        <p14:creationId xmlns:p14="http://schemas.microsoft.com/office/powerpoint/2010/main" val="24583470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52</a:t>
            </a:fld>
            <a:endParaRPr lang="cs-CZ"/>
          </a:p>
        </p:txBody>
      </p:sp>
    </p:spTree>
    <p:extLst>
      <p:ext uri="{BB962C8B-B14F-4D97-AF65-F5344CB8AC3E}">
        <p14:creationId xmlns:p14="http://schemas.microsoft.com/office/powerpoint/2010/main" val="398903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53</a:t>
            </a:fld>
            <a:endParaRPr lang="cs-CZ"/>
          </a:p>
        </p:txBody>
      </p:sp>
    </p:spTree>
    <p:extLst>
      <p:ext uri="{BB962C8B-B14F-4D97-AF65-F5344CB8AC3E}">
        <p14:creationId xmlns:p14="http://schemas.microsoft.com/office/powerpoint/2010/main" val="33264946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56</a:t>
            </a:fld>
            <a:endParaRPr lang="cs-CZ"/>
          </a:p>
        </p:txBody>
      </p:sp>
    </p:spTree>
    <p:extLst>
      <p:ext uri="{BB962C8B-B14F-4D97-AF65-F5344CB8AC3E}">
        <p14:creationId xmlns:p14="http://schemas.microsoft.com/office/powerpoint/2010/main" val="11638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6</a:t>
            </a:fld>
            <a:endParaRPr lang="cs-CZ"/>
          </a:p>
        </p:txBody>
      </p:sp>
    </p:spTree>
    <p:extLst>
      <p:ext uri="{BB962C8B-B14F-4D97-AF65-F5344CB8AC3E}">
        <p14:creationId xmlns:p14="http://schemas.microsoft.com/office/powerpoint/2010/main" val="119959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7</a:t>
            </a:fld>
            <a:endParaRPr lang="cs-CZ"/>
          </a:p>
        </p:txBody>
      </p:sp>
    </p:spTree>
    <p:extLst>
      <p:ext uri="{BB962C8B-B14F-4D97-AF65-F5344CB8AC3E}">
        <p14:creationId xmlns:p14="http://schemas.microsoft.com/office/powerpoint/2010/main" val="28811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8</a:t>
            </a:fld>
            <a:endParaRPr lang="cs-CZ"/>
          </a:p>
        </p:txBody>
      </p:sp>
    </p:spTree>
    <p:extLst>
      <p:ext uri="{BB962C8B-B14F-4D97-AF65-F5344CB8AC3E}">
        <p14:creationId xmlns:p14="http://schemas.microsoft.com/office/powerpoint/2010/main" val="2843472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227A80-94F3-4D10-BE95-4BF72BFEFBF2}" type="slidenum">
              <a:rPr lang="cs-CZ" smtClean="0"/>
              <a:t>9</a:t>
            </a:fld>
            <a:endParaRPr lang="cs-CZ"/>
          </a:p>
        </p:txBody>
      </p:sp>
    </p:spTree>
    <p:extLst>
      <p:ext uri="{BB962C8B-B14F-4D97-AF65-F5344CB8AC3E}">
        <p14:creationId xmlns:p14="http://schemas.microsoft.com/office/powerpoint/2010/main" val="273339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003889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2617507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483502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0951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599659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831618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2304633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F2BDFC09-C862-41E9-9DB1-537572B11499}" type="datetimeFigureOut">
              <a:rPr lang="cs-CZ" smtClean="0"/>
              <a:t>06.04.2021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9EDCBD9-BF17-4E90-9F37-C5CDFD750CAE}"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32270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BDFC09-C862-41E9-9DB1-537572B11499}" type="datetimeFigureOut">
              <a:rPr lang="cs-CZ" smtClean="0"/>
              <a:t>06.04.2021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9EDCBD9-BF17-4E90-9F37-C5CDFD750CAE}"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496996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DFC09-C862-41E9-9DB1-537572B11499}" type="datetimeFigureOut">
              <a:rPr lang="cs-CZ" smtClean="0"/>
              <a:t>06.04.2021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245699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4114316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1800817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04088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794571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4271722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628483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2340297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1406902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472956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F2BDFC09-C862-41E9-9DB1-537572B11499}" type="datetimeFigureOut">
              <a:rPr lang="cs-CZ" smtClean="0"/>
              <a:t>06.04.2021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9EDCBD9-BF17-4E90-9F37-C5CDFD750CAE}"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656127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BDFC09-C862-41E9-9DB1-537572B11499}" type="datetimeFigureOut">
              <a:rPr lang="cs-CZ" smtClean="0"/>
              <a:t>06.04.2021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9EDCBD9-BF17-4E90-9F37-C5CDFD750CAE}"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796423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DFC09-C862-41E9-9DB1-537572B11499}" type="datetimeFigureOut">
              <a:rPr lang="cs-CZ" smtClean="0"/>
              <a:t>06.04.2021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844120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2695846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1843788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677728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1287369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2007792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888766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294798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4079865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660696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F2BDFC09-C862-41E9-9DB1-537572B11499}" type="datetimeFigureOut">
              <a:rPr lang="cs-CZ" smtClean="0"/>
              <a:t>06.04.2021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9EDCBD9-BF17-4E90-9F37-C5CDFD750CAE}"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268112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BDFC09-C862-41E9-9DB1-537572B11499}" type="datetimeFigureOut">
              <a:rPr lang="cs-CZ" smtClean="0"/>
              <a:t>06.04.2021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9EDCBD9-BF17-4E90-9F37-C5CDFD750CAE}"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2492559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1642329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DFC09-C862-41E9-9DB1-537572B11499}" type="datetimeFigureOut">
              <a:rPr lang="cs-CZ" smtClean="0"/>
              <a:t>06.04.2021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396059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4277556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841141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2555967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992795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2604207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48386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47140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774742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F2BDFC09-C862-41E9-9DB1-537572B11499}" type="datetimeFigureOut">
              <a:rPr lang="cs-CZ" smtClean="0"/>
              <a:t>06.04.2021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9EDCBD9-BF17-4E90-9F37-C5CDFD750CAE}"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856674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F2BDFC09-C862-41E9-9DB1-537572B11499}" type="datetimeFigureOut">
              <a:rPr lang="cs-CZ" smtClean="0"/>
              <a:t>06.04.2021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9EDCBD9-BF17-4E90-9F37-C5CDFD750CAE}"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842541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BDFC09-C862-41E9-9DB1-537572B11499}" type="datetimeFigureOut">
              <a:rPr lang="cs-CZ" smtClean="0"/>
              <a:t>06.04.2021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9EDCBD9-BF17-4E90-9F37-C5CDFD750CAE}"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351951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DFC09-C862-41E9-9DB1-537572B11499}" type="datetimeFigureOut">
              <a:rPr lang="cs-CZ" smtClean="0"/>
              <a:t>06.04.2021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362594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544075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1500230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4193104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2957313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2652376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40480984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8085640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210761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BDFC09-C862-41E9-9DB1-537572B11499}" type="datetimeFigureOut">
              <a:rPr lang="cs-CZ" smtClean="0"/>
              <a:t>06.04.2021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9EDCBD9-BF17-4E90-9F37-C5CDFD750CAE}"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2313024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F2BDFC09-C862-41E9-9DB1-537572B11499}" type="datetimeFigureOut">
              <a:rPr lang="cs-CZ" smtClean="0"/>
              <a:t>06.04.2021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9EDCBD9-BF17-4E90-9F37-C5CDFD750CAE}"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9058635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BDFC09-C862-41E9-9DB1-537572B11499}" type="datetimeFigureOut">
              <a:rPr lang="cs-CZ" smtClean="0"/>
              <a:t>06.04.2021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9EDCBD9-BF17-4E90-9F37-C5CDFD750CAE}"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2443191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DFC09-C862-41E9-9DB1-537572B11499}" type="datetimeFigureOut">
              <a:rPr lang="cs-CZ" smtClean="0"/>
              <a:t>06.04.2021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279734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245387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6505453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1275672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2493225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2BDFC09-C862-41E9-9DB1-537572B11499}" type="datetimeFigureOut">
              <a:rPr lang="cs-CZ" smtClean="0"/>
              <a:t>06.04.2021</a:t>
            </a:fld>
            <a:endParaRPr lang="cs-CZ"/>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cs-CZ"/>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9EDCBD9-BF17-4E90-9F37-C5CDFD750CAE}" type="slidenum">
              <a:rPr lang="cs-CZ" smtClean="0"/>
              <a:t>‹#›</a:t>
            </a:fld>
            <a:endParaRPr lang="cs-CZ"/>
          </a:p>
        </p:txBody>
      </p:sp>
    </p:spTree>
    <p:extLst>
      <p:ext uri="{BB962C8B-B14F-4D97-AF65-F5344CB8AC3E}">
        <p14:creationId xmlns:p14="http://schemas.microsoft.com/office/powerpoint/2010/main" val="199998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17989512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cs-CZ"/>
              <a:t>Kliknutím lze upravit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406999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DFC09-C862-41E9-9DB1-537572B11499}" type="datetimeFigureOut">
              <a:rPr lang="cs-CZ" smtClean="0"/>
              <a:t>06.04.2021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2719266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470732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2BDFC09-C862-41E9-9DB1-537572B11499}" type="datetimeFigureOut">
              <a:rPr lang="cs-CZ" smtClean="0"/>
              <a:t>06.04.2021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1548365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2BDFC09-C862-41E9-9DB1-537572B11499}" type="datetimeFigureOut">
              <a:rPr lang="cs-CZ" smtClean="0"/>
              <a:t>06.04.2021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1353520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DFC09-C862-41E9-9DB1-537572B11499}" type="datetimeFigureOut">
              <a:rPr lang="cs-CZ" smtClean="0"/>
              <a:t>06.04.2021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1595875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cs-CZ"/>
              <a:t>Upravte styly předlohy textu.</a:t>
            </a:r>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9EDCBD9-BF17-4E90-9F37-C5CDFD750CAE}" type="slidenum">
              <a:rPr lang="cs-CZ" smtClean="0"/>
              <a:t>‹#›</a:t>
            </a:fld>
            <a:endParaRPr lang="cs-CZ"/>
          </a:p>
        </p:txBody>
      </p:sp>
    </p:spTree>
    <p:extLst>
      <p:ext uri="{BB962C8B-B14F-4D97-AF65-F5344CB8AC3E}">
        <p14:creationId xmlns:p14="http://schemas.microsoft.com/office/powerpoint/2010/main" val="147873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ázek s titulk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12192000" cy="5330952"/>
          </a:xfrm>
          <a:blipFill>
            <a:blip r:embed="rId2">
              <a:extLst>
                <a:ext uri="{28A0092B-C50C-407E-A947-70E740481C1C}">
                  <a14:useLocalDpi xmlns:a14="http://schemas.microsoft.com/office/drawing/2010/main" val="0"/>
                </a:ext>
              </a:extLst>
            </a:blip>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2BDFC09-C862-41E9-9DB1-537572B11499}" type="datetimeFigureOut">
              <a:rPr lang="cs-CZ" smtClean="0"/>
              <a:t>06.04.2021</a:t>
            </a:fld>
            <a:endParaRPr lang="cs-CZ"/>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cs-CZ"/>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9EDCBD9-BF17-4E90-9F37-C5CDFD750CAE}" type="slidenum">
              <a:rPr lang="cs-CZ" smtClean="0"/>
              <a:t>‹#›</a:t>
            </a:fld>
            <a:endParaRPr lang="cs-CZ"/>
          </a:p>
        </p:txBody>
      </p:sp>
    </p:spTree>
    <p:extLst>
      <p:ext uri="{BB962C8B-B14F-4D97-AF65-F5344CB8AC3E}">
        <p14:creationId xmlns:p14="http://schemas.microsoft.com/office/powerpoint/2010/main" val="16380528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5316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2BDFC09-C862-41E9-9DB1-537572B11499}" type="datetimeFigureOut">
              <a:rPr lang="cs-CZ" smtClean="0"/>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567621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3225147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2BDFC09-C862-41E9-9DB1-537572B11499}" type="datetimeFigureOut">
              <a:rPr lang="cs-CZ" smtClean="0"/>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EDCBD9-BF17-4E90-9F37-C5CDFD750CAE}" type="slidenum">
              <a:rPr lang="cs-CZ" smtClean="0"/>
              <a:t>‹#›</a:t>
            </a:fld>
            <a:endParaRPr lang="cs-CZ"/>
          </a:p>
        </p:txBody>
      </p:sp>
    </p:spTree>
    <p:extLst>
      <p:ext uri="{BB962C8B-B14F-4D97-AF65-F5344CB8AC3E}">
        <p14:creationId xmlns:p14="http://schemas.microsoft.com/office/powerpoint/2010/main" val="642581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2BDFC09-C862-41E9-9DB1-537572B11499}" type="datetimeFigureOut">
              <a:rPr lang="cs-CZ" smtClean="0"/>
              <a:t>06.04.2021</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9EDCBD9-BF17-4E90-9F37-C5CDFD750CAE}" type="slidenum">
              <a:rPr lang="cs-CZ" smtClean="0"/>
              <a:t>‹#›</a:t>
            </a:fld>
            <a:endParaRPr lang="cs-CZ"/>
          </a:p>
        </p:txBody>
      </p:sp>
    </p:spTree>
    <p:extLst>
      <p:ext uri="{BB962C8B-B14F-4D97-AF65-F5344CB8AC3E}">
        <p14:creationId xmlns:p14="http://schemas.microsoft.com/office/powerpoint/2010/main" val="410082555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2BDFC09-C862-41E9-9DB1-537572B11499}" type="datetimeFigureOut">
              <a:rPr lang="cs-CZ" smtClean="0"/>
              <a:t>06.04.2021</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9EDCBD9-BF17-4E90-9F37-C5CDFD750CAE}" type="slidenum">
              <a:rPr lang="cs-CZ" smtClean="0"/>
              <a:t>‹#›</a:t>
            </a:fld>
            <a:endParaRPr lang="cs-CZ"/>
          </a:p>
        </p:txBody>
      </p:sp>
    </p:spTree>
    <p:extLst>
      <p:ext uri="{BB962C8B-B14F-4D97-AF65-F5344CB8AC3E}">
        <p14:creationId xmlns:p14="http://schemas.microsoft.com/office/powerpoint/2010/main" val="1396936372"/>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2BDFC09-C862-41E9-9DB1-537572B11499}" type="datetimeFigureOut">
              <a:rPr lang="cs-CZ" smtClean="0"/>
              <a:t>06.04.2021</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9EDCBD9-BF17-4E90-9F37-C5CDFD750CAE}" type="slidenum">
              <a:rPr lang="cs-CZ" smtClean="0"/>
              <a:t>‹#›</a:t>
            </a:fld>
            <a:endParaRPr lang="cs-CZ"/>
          </a:p>
        </p:txBody>
      </p:sp>
    </p:spTree>
    <p:extLst>
      <p:ext uri="{BB962C8B-B14F-4D97-AF65-F5344CB8AC3E}">
        <p14:creationId xmlns:p14="http://schemas.microsoft.com/office/powerpoint/2010/main" val="4131477670"/>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2BDFC09-C862-41E9-9DB1-537572B11499}" type="datetimeFigureOut">
              <a:rPr lang="cs-CZ" smtClean="0"/>
              <a:t>06.04.2021</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9EDCBD9-BF17-4E90-9F37-C5CDFD750CAE}" type="slidenum">
              <a:rPr lang="cs-CZ" smtClean="0"/>
              <a:t>‹#›</a:t>
            </a:fld>
            <a:endParaRPr lang="cs-CZ"/>
          </a:p>
        </p:txBody>
      </p:sp>
    </p:spTree>
    <p:extLst>
      <p:ext uri="{BB962C8B-B14F-4D97-AF65-F5344CB8AC3E}">
        <p14:creationId xmlns:p14="http://schemas.microsoft.com/office/powerpoint/2010/main" val="533222523"/>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2BDFC09-C862-41E9-9DB1-537572B11499}" type="datetimeFigureOut">
              <a:rPr lang="cs-CZ" smtClean="0"/>
              <a:t>06.04.2021</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9EDCBD9-BF17-4E90-9F37-C5CDFD750CAE}" type="slidenum">
              <a:rPr lang="cs-CZ" smtClean="0"/>
              <a:t>‹#›</a:t>
            </a:fld>
            <a:endParaRPr lang="cs-CZ"/>
          </a:p>
        </p:txBody>
      </p:sp>
    </p:spTree>
    <p:extLst>
      <p:ext uri="{BB962C8B-B14F-4D97-AF65-F5344CB8AC3E}">
        <p14:creationId xmlns:p14="http://schemas.microsoft.com/office/powerpoint/2010/main" val="3623165326"/>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2BDFC09-C862-41E9-9DB1-537572B11499}" type="datetimeFigureOut">
              <a:rPr lang="cs-CZ" smtClean="0"/>
              <a:t>06.04.2021</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9EDCBD9-BF17-4E90-9F37-C5CDFD750CAE}" type="slidenum">
              <a:rPr lang="cs-CZ" smtClean="0"/>
              <a:t>‹#›</a:t>
            </a:fld>
            <a:endParaRPr lang="cs-CZ"/>
          </a:p>
        </p:txBody>
      </p:sp>
    </p:spTree>
    <p:extLst>
      <p:ext uri="{BB962C8B-B14F-4D97-AF65-F5344CB8AC3E}">
        <p14:creationId xmlns:p14="http://schemas.microsoft.com/office/powerpoint/2010/main" val="2807468776"/>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F2BDFC09-C862-41E9-9DB1-537572B11499}" type="datetimeFigureOut">
              <a:rPr lang="cs-CZ" smtClean="0"/>
              <a:t>06.04.2021</a:t>
            </a:fld>
            <a:endParaRPr lang="cs-CZ"/>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cs-CZ"/>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9EDCBD9-BF17-4E90-9F37-C5CDFD750CAE}" type="slidenum">
              <a:rPr lang="cs-CZ" smtClean="0"/>
              <a:t>‹#›</a:t>
            </a:fld>
            <a:endParaRPr lang="cs-CZ"/>
          </a:p>
        </p:txBody>
      </p:sp>
    </p:spTree>
    <p:extLst>
      <p:ext uri="{BB962C8B-B14F-4D97-AF65-F5344CB8AC3E}">
        <p14:creationId xmlns:p14="http://schemas.microsoft.com/office/powerpoint/2010/main" val="3657619585"/>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8.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8.xml"/><Relationship Id="rId5" Type="http://schemas.openxmlformats.org/officeDocument/2006/relationships/image" Target="../media/image19.jp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8.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68.xml"/><Relationship Id="rId4" Type="http://schemas.openxmlformats.org/officeDocument/2006/relationships/image" Target="../media/image24.gif"/></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68.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68.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68.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68.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68.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70.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68.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68.xml"/><Relationship Id="rId5" Type="http://schemas.openxmlformats.org/officeDocument/2006/relationships/image" Target="../media/image49.png"/><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6.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8.xml"/><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68.xml"/><Relationship Id="rId4" Type="http://schemas.openxmlformats.org/officeDocument/2006/relationships/image" Target="../media/image53.jp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notesSlide" Target="../notesSlides/notesSlide50.xml"/><Relationship Id="rId1" Type="http://schemas.openxmlformats.org/officeDocument/2006/relationships/slideLayout" Target="../slideLayouts/slideLayout68.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1.xml"/><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2" Type="http://schemas.openxmlformats.org/officeDocument/2006/relationships/hyperlink" Target="http://www.coe.int/en/web/freedom-expression/hate-speech" TargetMode="External"/><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6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7B1750-3F4B-4AA2-A684-521A9B23958A}"/>
              </a:ext>
            </a:extLst>
          </p:cNvPr>
          <p:cNvSpPr>
            <a:spLocks noGrp="1"/>
          </p:cNvSpPr>
          <p:nvPr>
            <p:ph type="ctrTitle"/>
          </p:nvPr>
        </p:nvSpPr>
        <p:spPr/>
        <p:txBody>
          <a:bodyPr/>
          <a:lstStyle/>
          <a:p>
            <a:r>
              <a:rPr lang="cs-CZ" dirty="0" err="1"/>
              <a:t>Cyberhate</a:t>
            </a:r>
            <a:r>
              <a:rPr lang="cs-CZ" dirty="0"/>
              <a:t> a diskriminace</a:t>
            </a:r>
          </a:p>
        </p:txBody>
      </p:sp>
      <p:sp>
        <p:nvSpPr>
          <p:cNvPr id="3" name="Podnadpis 2">
            <a:extLst>
              <a:ext uri="{FF2B5EF4-FFF2-40B4-BE49-F238E27FC236}">
                <a16:creationId xmlns:a16="http://schemas.microsoft.com/office/drawing/2014/main" id="{8473226B-EDC9-49DF-A9C9-14102EA62AB0}"/>
              </a:ext>
            </a:extLst>
          </p:cNvPr>
          <p:cNvSpPr>
            <a:spLocks noGrp="1"/>
          </p:cNvSpPr>
          <p:nvPr>
            <p:ph type="subTitle" idx="1"/>
          </p:nvPr>
        </p:nvSpPr>
        <p:spPr/>
        <p:txBody>
          <a:bodyPr>
            <a:normAutofit/>
          </a:bodyPr>
          <a:lstStyle/>
          <a:p>
            <a:r>
              <a:rPr lang="cs-CZ" sz="2600" dirty="0"/>
              <a:t>ZURn6211 Teorie a výzkum online komunikace</a:t>
            </a:r>
          </a:p>
        </p:txBody>
      </p:sp>
      <p:sp>
        <p:nvSpPr>
          <p:cNvPr id="4" name="TextovéPole 3">
            <a:extLst>
              <a:ext uri="{FF2B5EF4-FFF2-40B4-BE49-F238E27FC236}">
                <a16:creationId xmlns:a16="http://schemas.microsoft.com/office/drawing/2014/main" id="{977C9D2C-61BF-437A-89EA-A45C0AEE9D8E}"/>
              </a:ext>
            </a:extLst>
          </p:cNvPr>
          <p:cNvSpPr txBox="1"/>
          <p:nvPr/>
        </p:nvSpPr>
        <p:spPr>
          <a:xfrm>
            <a:off x="6317673" y="6030884"/>
            <a:ext cx="5386647" cy="430887"/>
          </a:xfrm>
          <a:prstGeom prst="rect">
            <a:avLst/>
          </a:prstGeom>
          <a:noFill/>
        </p:spPr>
        <p:txBody>
          <a:bodyPr wrap="square" rtlCol="0">
            <a:spAutoFit/>
          </a:bodyPr>
          <a:lstStyle/>
          <a:p>
            <a:pPr algn="r"/>
            <a:r>
              <a:rPr lang="cs-CZ" sz="2200" dirty="0">
                <a:solidFill>
                  <a:schemeClr val="bg1"/>
                </a:solidFill>
              </a:rPr>
              <a:t>Marie </a:t>
            </a:r>
            <a:r>
              <a:rPr lang="cs-CZ" sz="2200" dirty="0" err="1">
                <a:solidFill>
                  <a:schemeClr val="bg1"/>
                </a:solidFill>
              </a:rPr>
              <a:t>Bedrošová</a:t>
            </a:r>
            <a:endParaRPr lang="cs-CZ" sz="2200" dirty="0">
              <a:solidFill>
                <a:schemeClr val="bg1"/>
              </a:solidFill>
            </a:endParaRPr>
          </a:p>
        </p:txBody>
      </p:sp>
    </p:spTree>
    <p:extLst>
      <p:ext uri="{BB962C8B-B14F-4D97-AF65-F5344CB8AC3E}">
        <p14:creationId xmlns:p14="http://schemas.microsoft.com/office/powerpoint/2010/main" val="185078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Cyberhate</a:t>
            </a:r>
            <a:endParaRPr lang="cs-CZ" b="1" dirty="0">
              <a:solidFill>
                <a:schemeClr val="accent6">
                  <a:lumMod val="75000"/>
                </a:schemeClr>
              </a:solidFill>
            </a:endParaRPr>
          </a:p>
        </p:txBody>
      </p:sp>
      <p:sp>
        <p:nvSpPr>
          <p:cNvPr id="4" name="Zástupný symbol pro obsah 3">
            <a:extLst>
              <a:ext uri="{FF2B5EF4-FFF2-40B4-BE49-F238E27FC236}">
                <a16:creationId xmlns:a16="http://schemas.microsoft.com/office/drawing/2014/main" id="{72F9DD56-0093-4818-B32B-06FF2C4394B0}"/>
              </a:ext>
            </a:extLst>
          </p:cNvPr>
          <p:cNvSpPr>
            <a:spLocks noGrp="1"/>
          </p:cNvSpPr>
          <p:nvPr>
            <p:ph idx="1"/>
          </p:nvPr>
        </p:nvSpPr>
        <p:spPr/>
        <p:txBody>
          <a:bodyPr>
            <a:normAutofit fontScale="92500"/>
          </a:bodyPr>
          <a:lstStyle/>
          <a:p>
            <a:pPr algn="just"/>
            <a:r>
              <a:rPr lang="cs-CZ" b="1" dirty="0" err="1"/>
              <a:t>Hate</a:t>
            </a:r>
            <a:r>
              <a:rPr lang="cs-CZ" b="1" dirty="0"/>
              <a:t> </a:t>
            </a:r>
            <a:r>
              <a:rPr lang="cs-CZ" b="1" dirty="0" err="1"/>
              <a:t>speech</a:t>
            </a:r>
            <a:endParaRPr lang="cs-CZ" b="1" dirty="0"/>
          </a:p>
          <a:p>
            <a:pPr lvl="1" algn="just"/>
            <a:r>
              <a:rPr lang="cs-CZ" i="1" dirty="0"/>
              <a:t>Všechny formy projevů, které šíří, podněcují, propagují nebo ospravedlňují rasovou nenávist, xenofobii, antisemitismus nebo jiné formy nenávisti založené na netoleranci. </a:t>
            </a:r>
            <a:r>
              <a:rPr lang="cs-CZ" dirty="0"/>
              <a:t>(Evropská rada, 2013)</a:t>
            </a:r>
          </a:p>
          <a:p>
            <a:pPr lvl="1" algn="just"/>
            <a:endParaRPr lang="cs-CZ" dirty="0"/>
          </a:p>
          <a:p>
            <a:pPr lvl="1" algn="just"/>
            <a:r>
              <a:rPr lang="en-US" i="1" dirty="0"/>
              <a:t>Hate speech is def</a:t>
            </a:r>
            <a:r>
              <a:rPr lang="cs-CZ" i="1" dirty="0"/>
              <a:t>i</a:t>
            </a:r>
            <a:r>
              <a:rPr lang="en-US" i="1" dirty="0" err="1"/>
              <a:t>ned</a:t>
            </a:r>
            <a:r>
              <a:rPr lang="en-US" i="1" dirty="0"/>
              <a:t> as bias-motivated, hostile,</a:t>
            </a:r>
            <a:r>
              <a:rPr lang="cs-CZ" i="1" dirty="0"/>
              <a:t> </a:t>
            </a:r>
            <a:r>
              <a:rPr lang="en-US" i="1" dirty="0"/>
              <a:t>malicious speech aimed at a person or a group of</a:t>
            </a:r>
            <a:r>
              <a:rPr lang="cs-CZ" i="1" dirty="0"/>
              <a:t> </a:t>
            </a:r>
            <a:r>
              <a:rPr lang="en-US" i="1" dirty="0"/>
              <a:t>people because of some of their actual or perceived</a:t>
            </a:r>
            <a:r>
              <a:rPr lang="cs-CZ" i="1" dirty="0"/>
              <a:t> </a:t>
            </a:r>
            <a:r>
              <a:rPr lang="en-US" i="1" dirty="0"/>
              <a:t>innate characteristics. It expresses discriminatory,</a:t>
            </a:r>
            <a:r>
              <a:rPr lang="cs-CZ" i="1" dirty="0"/>
              <a:t> </a:t>
            </a:r>
            <a:r>
              <a:rPr lang="en-US" i="1" dirty="0"/>
              <a:t>intimidating, disapproving, antagonistic, and/or prejudicial attitudes towards</a:t>
            </a:r>
            <a:r>
              <a:rPr lang="cs-CZ" i="1" dirty="0"/>
              <a:t> </a:t>
            </a:r>
            <a:r>
              <a:rPr lang="en-US" i="1" dirty="0"/>
              <a:t>those characteristics, which</a:t>
            </a:r>
            <a:r>
              <a:rPr lang="cs-CZ" i="1" dirty="0"/>
              <a:t> </a:t>
            </a:r>
            <a:r>
              <a:rPr lang="en-US" i="1" dirty="0"/>
              <a:t>include gender, race, religion, ethnicity, color, national</a:t>
            </a:r>
            <a:r>
              <a:rPr lang="cs-CZ" i="1" dirty="0"/>
              <a:t> </a:t>
            </a:r>
            <a:r>
              <a:rPr lang="en-US" i="1" dirty="0"/>
              <a:t>origin,</a:t>
            </a:r>
            <a:r>
              <a:rPr lang="cs-CZ" i="1" dirty="0"/>
              <a:t> </a:t>
            </a:r>
            <a:r>
              <a:rPr lang="en-US" i="1" dirty="0"/>
              <a:t>disability or sexual orientation. Hate speech is</a:t>
            </a:r>
            <a:r>
              <a:rPr lang="cs-CZ" i="1" dirty="0"/>
              <a:t> </a:t>
            </a:r>
            <a:r>
              <a:rPr lang="en-US" i="1" dirty="0"/>
              <a:t>intended to injure, dehumanize, harass,</a:t>
            </a:r>
            <a:r>
              <a:rPr lang="cs-CZ" i="1" dirty="0"/>
              <a:t> </a:t>
            </a:r>
            <a:r>
              <a:rPr lang="en-US" i="1" dirty="0"/>
              <a:t>intimidate,</a:t>
            </a:r>
            <a:r>
              <a:rPr lang="cs-CZ" i="1" dirty="0"/>
              <a:t> </a:t>
            </a:r>
            <a:r>
              <a:rPr lang="en-US" i="1" dirty="0"/>
              <a:t>debase, degrade and victimize the targeted groups,</a:t>
            </a:r>
            <a:r>
              <a:rPr lang="cs-CZ" i="1" dirty="0"/>
              <a:t> </a:t>
            </a:r>
            <a:r>
              <a:rPr lang="en-US" i="1" dirty="0"/>
              <a:t>and to foment insensitivity and brutality against</a:t>
            </a:r>
            <a:r>
              <a:rPr lang="cs-CZ" i="1" dirty="0"/>
              <a:t> </a:t>
            </a:r>
            <a:r>
              <a:rPr lang="en-US" i="1" dirty="0"/>
              <a:t>them</a:t>
            </a:r>
            <a:r>
              <a:rPr lang="en-US" dirty="0"/>
              <a:t>.</a:t>
            </a:r>
            <a:r>
              <a:rPr lang="cs-CZ" dirty="0"/>
              <a:t> (</a:t>
            </a:r>
            <a:r>
              <a:rPr lang="cs-CZ" dirty="0" err="1"/>
              <a:t>Cohen-Amalgor</a:t>
            </a:r>
            <a:r>
              <a:rPr lang="cs-CZ" dirty="0"/>
              <a:t>, 2011).</a:t>
            </a:r>
          </a:p>
          <a:p>
            <a:pPr algn="just"/>
            <a:endParaRPr lang="cs-CZ" dirty="0"/>
          </a:p>
          <a:p>
            <a:pPr algn="just"/>
            <a:endParaRPr lang="cs-CZ" dirty="0"/>
          </a:p>
          <a:p>
            <a:pPr algn="just"/>
            <a:endParaRPr lang="cs-CZ" dirty="0"/>
          </a:p>
          <a:p>
            <a:pPr algn="just"/>
            <a:endParaRPr lang="cs-CZ" dirty="0"/>
          </a:p>
        </p:txBody>
      </p:sp>
    </p:spTree>
    <p:extLst>
      <p:ext uri="{BB962C8B-B14F-4D97-AF65-F5344CB8AC3E}">
        <p14:creationId xmlns:p14="http://schemas.microsoft.com/office/powerpoint/2010/main" val="2351611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Cyberhate</a:t>
            </a:r>
            <a:endParaRPr lang="cs-CZ" b="1" dirty="0">
              <a:solidFill>
                <a:schemeClr val="accent6">
                  <a:lumMod val="75000"/>
                </a:schemeClr>
              </a:solidFill>
            </a:endParaRPr>
          </a:p>
        </p:txBody>
      </p:sp>
      <p:sp>
        <p:nvSpPr>
          <p:cNvPr id="4" name="Zástupný symbol pro obsah 3">
            <a:extLst>
              <a:ext uri="{FF2B5EF4-FFF2-40B4-BE49-F238E27FC236}">
                <a16:creationId xmlns:a16="http://schemas.microsoft.com/office/drawing/2014/main" id="{72F9DD56-0093-4818-B32B-06FF2C4394B0}"/>
              </a:ext>
            </a:extLst>
          </p:cNvPr>
          <p:cNvSpPr>
            <a:spLocks noGrp="1"/>
          </p:cNvSpPr>
          <p:nvPr>
            <p:ph idx="1"/>
          </p:nvPr>
        </p:nvSpPr>
        <p:spPr>
          <a:xfrm>
            <a:off x="5923598" y="1965960"/>
            <a:ext cx="5706686" cy="4038600"/>
          </a:xfrm>
        </p:spPr>
        <p:txBody>
          <a:bodyPr>
            <a:normAutofit/>
          </a:bodyPr>
          <a:lstStyle/>
          <a:p>
            <a:pPr algn="just"/>
            <a:r>
              <a:rPr lang="cs-CZ" b="1" dirty="0" err="1"/>
              <a:t>Cyberhate</a:t>
            </a:r>
            <a:endParaRPr lang="cs-CZ" b="1" dirty="0"/>
          </a:p>
          <a:p>
            <a:pPr lvl="1" algn="just"/>
            <a:r>
              <a:rPr lang="cs-CZ" i="1" dirty="0"/>
              <a:t>Jakékoliv použití informačně komunikačních technologií k šíření antisemitských, rasistických, bigotních, extrémistických a teroristických obsahů a informací.</a:t>
            </a:r>
            <a:r>
              <a:rPr lang="cs-CZ" dirty="0"/>
              <a:t> (Anti-</a:t>
            </a:r>
            <a:r>
              <a:rPr lang="cs-CZ" dirty="0" err="1"/>
              <a:t>Defamation</a:t>
            </a:r>
            <a:r>
              <a:rPr lang="cs-CZ" dirty="0"/>
              <a:t> </a:t>
            </a:r>
            <a:r>
              <a:rPr lang="cs-CZ" dirty="0" err="1"/>
              <a:t>League</a:t>
            </a:r>
            <a:r>
              <a:rPr lang="cs-CZ" dirty="0"/>
              <a:t>, 2010).</a:t>
            </a:r>
          </a:p>
          <a:p>
            <a:pPr algn="just"/>
            <a:r>
              <a:rPr lang="cs-CZ" i="1" dirty="0"/>
              <a:t>Podobá se kyberšikaně, ale útočí na </a:t>
            </a:r>
            <a:r>
              <a:rPr lang="cs-CZ" b="1" i="1" dirty="0"/>
              <a:t>kolektivní identitu </a:t>
            </a:r>
            <a:r>
              <a:rPr lang="cs-CZ" i="1" dirty="0"/>
              <a:t>spíše než na osobní identitu</a:t>
            </a:r>
            <a:r>
              <a:rPr lang="cs-CZ" dirty="0"/>
              <a:t> (</a:t>
            </a:r>
            <a:r>
              <a:rPr lang="cs-CZ" dirty="0" err="1"/>
              <a:t>Hawdon</a:t>
            </a:r>
            <a:r>
              <a:rPr lang="cs-CZ" dirty="0"/>
              <a:t> et al., 2015).</a:t>
            </a:r>
          </a:p>
          <a:p>
            <a:pPr algn="just"/>
            <a:r>
              <a:rPr lang="cs-CZ" b="1" dirty="0"/>
              <a:t>Obětí může být jedinec i skupina!</a:t>
            </a:r>
          </a:p>
        </p:txBody>
      </p:sp>
      <p:pic>
        <p:nvPicPr>
          <p:cNvPr id="5" name="Obrázek 4">
            <a:extLst>
              <a:ext uri="{FF2B5EF4-FFF2-40B4-BE49-F238E27FC236}">
                <a16:creationId xmlns:a16="http://schemas.microsoft.com/office/drawing/2014/main" id="{23504534-0A08-4555-A29C-DD4FEC6B2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46" y="1965960"/>
            <a:ext cx="4564563" cy="35952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4368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Cyberhate</a:t>
            </a:r>
            <a:endParaRPr lang="cs-CZ" b="1" dirty="0">
              <a:solidFill>
                <a:schemeClr val="accent6">
                  <a:lumMod val="75000"/>
                </a:schemeClr>
              </a:solidFill>
            </a:endParaRPr>
          </a:p>
        </p:txBody>
      </p:sp>
      <p:sp>
        <p:nvSpPr>
          <p:cNvPr id="4" name="Zástupný symbol pro obsah 3">
            <a:extLst>
              <a:ext uri="{FF2B5EF4-FFF2-40B4-BE49-F238E27FC236}">
                <a16:creationId xmlns:a16="http://schemas.microsoft.com/office/drawing/2014/main" id="{72F9DD56-0093-4818-B32B-06FF2C4394B0}"/>
              </a:ext>
            </a:extLst>
          </p:cNvPr>
          <p:cNvSpPr>
            <a:spLocks noGrp="1"/>
          </p:cNvSpPr>
          <p:nvPr>
            <p:ph idx="1"/>
          </p:nvPr>
        </p:nvSpPr>
        <p:spPr>
          <a:xfrm>
            <a:off x="1143000" y="2057400"/>
            <a:ext cx="9875520" cy="4038600"/>
          </a:xfrm>
        </p:spPr>
        <p:txBody>
          <a:bodyPr>
            <a:normAutofit/>
          </a:bodyPr>
          <a:lstStyle/>
          <a:p>
            <a:pPr algn="just"/>
            <a:r>
              <a:rPr lang="cs-CZ" dirty="0" err="1"/>
              <a:t>Cyberhate</a:t>
            </a:r>
            <a:r>
              <a:rPr lang="cs-CZ" dirty="0"/>
              <a:t> má kořeny v </a:t>
            </a:r>
            <a:r>
              <a:rPr lang="cs-CZ" dirty="0" err="1"/>
              <a:t>offline</a:t>
            </a:r>
            <a:r>
              <a:rPr lang="cs-CZ" dirty="0"/>
              <a:t> podmínkách a </a:t>
            </a:r>
            <a:r>
              <a:rPr lang="cs-CZ" dirty="0" err="1"/>
              <a:t>offline</a:t>
            </a:r>
            <a:r>
              <a:rPr lang="cs-CZ" dirty="0"/>
              <a:t> extremismu; známý fenomén v „novém“ prostředí</a:t>
            </a:r>
          </a:p>
          <a:p>
            <a:pPr algn="just"/>
            <a:r>
              <a:rPr lang="cs-CZ" b="1" dirty="0">
                <a:solidFill>
                  <a:schemeClr val="accent6">
                    <a:lumMod val="75000"/>
                  </a:schemeClr>
                </a:solidFill>
              </a:rPr>
              <a:t>Specifika online prostředí – jak mohou ovlivňovat </a:t>
            </a:r>
            <a:r>
              <a:rPr lang="cs-CZ" b="1" dirty="0" err="1">
                <a:solidFill>
                  <a:schemeClr val="accent6">
                    <a:lumMod val="75000"/>
                  </a:schemeClr>
                </a:solidFill>
              </a:rPr>
              <a:t>cyberhate</a:t>
            </a:r>
            <a:r>
              <a:rPr lang="cs-CZ" b="1" dirty="0">
                <a:solidFill>
                  <a:schemeClr val="accent6">
                    <a:lumMod val="75000"/>
                  </a:schemeClr>
                </a:solidFill>
              </a:rPr>
              <a:t>?</a:t>
            </a:r>
          </a:p>
          <a:p>
            <a:pPr algn="just"/>
            <a:endParaRPr lang="cs-CZ" dirty="0"/>
          </a:p>
          <a:p>
            <a:pPr algn="just"/>
            <a:endParaRPr lang="cs-CZ" dirty="0"/>
          </a:p>
          <a:p>
            <a:pPr algn="just"/>
            <a:endParaRPr lang="cs-CZ" dirty="0"/>
          </a:p>
          <a:p>
            <a:pPr algn="just"/>
            <a:endParaRPr lang="cs-CZ" dirty="0"/>
          </a:p>
          <a:p>
            <a:pPr algn="just"/>
            <a:endParaRPr lang="cs-CZ" dirty="0"/>
          </a:p>
        </p:txBody>
      </p:sp>
      <p:pic>
        <p:nvPicPr>
          <p:cNvPr id="5" name="Obrázek 4">
            <a:extLst>
              <a:ext uri="{FF2B5EF4-FFF2-40B4-BE49-F238E27FC236}">
                <a16:creationId xmlns:a16="http://schemas.microsoft.com/office/drawing/2014/main" id="{EF64F94A-5CAB-4163-A60F-17288E378ED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969531" y="2625136"/>
            <a:ext cx="2757649" cy="676033"/>
          </a:xfrm>
          <a:prstGeom prst="rect">
            <a:avLst/>
          </a:prstGeom>
        </p:spPr>
      </p:pic>
    </p:spTree>
    <p:extLst>
      <p:ext uri="{BB962C8B-B14F-4D97-AF65-F5344CB8AC3E}">
        <p14:creationId xmlns:p14="http://schemas.microsoft.com/office/powerpoint/2010/main" val="1081089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Cyberhate</a:t>
            </a:r>
            <a:endParaRPr lang="cs-CZ" b="1" dirty="0">
              <a:solidFill>
                <a:schemeClr val="accent6">
                  <a:lumMod val="75000"/>
                </a:schemeClr>
              </a:solidFill>
            </a:endParaRPr>
          </a:p>
        </p:txBody>
      </p:sp>
      <p:sp>
        <p:nvSpPr>
          <p:cNvPr id="4" name="Zástupný symbol pro obsah 3">
            <a:extLst>
              <a:ext uri="{FF2B5EF4-FFF2-40B4-BE49-F238E27FC236}">
                <a16:creationId xmlns:a16="http://schemas.microsoft.com/office/drawing/2014/main" id="{72F9DD56-0093-4818-B32B-06FF2C4394B0}"/>
              </a:ext>
            </a:extLst>
          </p:cNvPr>
          <p:cNvSpPr>
            <a:spLocks noGrp="1"/>
          </p:cNvSpPr>
          <p:nvPr>
            <p:ph idx="1"/>
          </p:nvPr>
        </p:nvSpPr>
        <p:spPr>
          <a:xfrm>
            <a:off x="1143000" y="2057400"/>
            <a:ext cx="9875520" cy="4038600"/>
          </a:xfrm>
        </p:spPr>
        <p:txBody>
          <a:bodyPr>
            <a:normAutofit/>
          </a:bodyPr>
          <a:lstStyle/>
          <a:p>
            <a:pPr algn="just"/>
            <a:r>
              <a:rPr lang="cs-CZ" dirty="0" err="1"/>
              <a:t>Cyberhate</a:t>
            </a:r>
            <a:r>
              <a:rPr lang="cs-CZ" dirty="0"/>
              <a:t> má kořeny v </a:t>
            </a:r>
            <a:r>
              <a:rPr lang="cs-CZ" dirty="0" err="1"/>
              <a:t>offline</a:t>
            </a:r>
            <a:r>
              <a:rPr lang="cs-CZ" dirty="0"/>
              <a:t> podmínkách a </a:t>
            </a:r>
            <a:r>
              <a:rPr lang="cs-CZ" dirty="0" err="1"/>
              <a:t>offline</a:t>
            </a:r>
            <a:r>
              <a:rPr lang="cs-CZ" dirty="0"/>
              <a:t> extremismu; známý fenomén v „novém“ prostředí</a:t>
            </a:r>
          </a:p>
          <a:p>
            <a:pPr algn="just"/>
            <a:r>
              <a:rPr lang="cs-CZ" b="1" dirty="0">
                <a:solidFill>
                  <a:schemeClr val="accent6">
                    <a:lumMod val="75000"/>
                  </a:schemeClr>
                </a:solidFill>
              </a:rPr>
              <a:t>Specifika online prostředí – jak mohou ovlivňovat </a:t>
            </a:r>
            <a:r>
              <a:rPr lang="cs-CZ" b="1" dirty="0" err="1">
                <a:solidFill>
                  <a:schemeClr val="accent6">
                    <a:lumMod val="75000"/>
                  </a:schemeClr>
                </a:solidFill>
              </a:rPr>
              <a:t>cyberhate</a:t>
            </a:r>
            <a:r>
              <a:rPr lang="cs-CZ" b="1" dirty="0">
                <a:solidFill>
                  <a:schemeClr val="accent6">
                    <a:lumMod val="75000"/>
                  </a:schemeClr>
                </a:solidFill>
              </a:rPr>
              <a:t>?</a:t>
            </a:r>
          </a:p>
          <a:p>
            <a:pPr algn="just"/>
            <a:r>
              <a:rPr lang="cs-CZ" b="1" dirty="0"/>
              <a:t>Online </a:t>
            </a:r>
            <a:r>
              <a:rPr lang="cs-CZ" b="1" dirty="0" err="1"/>
              <a:t>disinhibice</a:t>
            </a:r>
            <a:r>
              <a:rPr lang="cs-CZ" dirty="0"/>
              <a:t> – chování se sníženými zábranami; John </a:t>
            </a:r>
            <a:r>
              <a:rPr lang="cs-CZ" dirty="0" err="1"/>
              <a:t>Suler</a:t>
            </a:r>
            <a:r>
              <a:rPr lang="cs-CZ" dirty="0"/>
              <a:t>, 2004</a:t>
            </a:r>
          </a:p>
          <a:p>
            <a:pPr lvl="1" algn="just"/>
            <a:r>
              <a:rPr lang="cs-CZ" dirty="0"/>
              <a:t>Negativní / pozitivní</a:t>
            </a:r>
          </a:p>
          <a:p>
            <a:pPr lvl="1" algn="just"/>
            <a:r>
              <a:rPr lang="cs-CZ" dirty="0"/>
              <a:t>Anonymita, neviditelnost, </a:t>
            </a:r>
            <a:r>
              <a:rPr lang="cs-CZ" dirty="0" err="1"/>
              <a:t>asynchronicita</a:t>
            </a:r>
            <a:r>
              <a:rPr lang="cs-CZ" dirty="0"/>
              <a:t>, solipsistické introjekce, </a:t>
            </a:r>
            <a:r>
              <a:rPr lang="cs-CZ" dirty="0" err="1"/>
              <a:t>disociativní</a:t>
            </a:r>
            <a:r>
              <a:rPr lang="cs-CZ" dirty="0"/>
              <a:t> imaginace, minimalizování autorit </a:t>
            </a:r>
          </a:p>
          <a:p>
            <a:pPr algn="just"/>
            <a:endParaRPr lang="cs-CZ" dirty="0"/>
          </a:p>
          <a:p>
            <a:pPr algn="just"/>
            <a:endParaRPr lang="cs-CZ" dirty="0"/>
          </a:p>
          <a:p>
            <a:pPr algn="just"/>
            <a:endParaRPr lang="cs-CZ" dirty="0"/>
          </a:p>
          <a:p>
            <a:pPr algn="just"/>
            <a:endParaRPr lang="cs-CZ" dirty="0"/>
          </a:p>
          <a:p>
            <a:pPr algn="just"/>
            <a:endParaRPr lang="cs-CZ" dirty="0"/>
          </a:p>
        </p:txBody>
      </p:sp>
      <p:pic>
        <p:nvPicPr>
          <p:cNvPr id="5" name="Obrázek 4">
            <a:extLst>
              <a:ext uri="{FF2B5EF4-FFF2-40B4-BE49-F238E27FC236}">
                <a16:creationId xmlns:a16="http://schemas.microsoft.com/office/drawing/2014/main" id="{EF64F94A-5CAB-4163-A60F-17288E378ED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969531" y="2625136"/>
            <a:ext cx="2757649" cy="676033"/>
          </a:xfrm>
          <a:prstGeom prst="rect">
            <a:avLst/>
          </a:prstGeom>
        </p:spPr>
      </p:pic>
    </p:spTree>
    <p:extLst>
      <p:ext uri="{BB962C8B-B14F-4D97-AF65-F5344CB8AC3E}">
        <p14:creationId xmlns:p14="http://schemas.microsoft.com/office/powerpoint/2010/main" val="1905297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Cyberhate</a:t>
            </a:r>
            <a:endParaRPr lang="cs-CZ" b="1" dirty="0">
              <a:solidFill>
                <a:schemeClr val="accent6">
                  <a:lumMod val="75000"/>
                </a:schemeClr>
              </a:solidFill>
            </a:endParaRPr>
          </a:p>
        </p:txBody>
      </p:sp>
      <p:sp>
        <p:nvSpPr>
          <p:cNvPr id="4" name="Zástupný symbol pro obsah 3">
            <a:extLst>
              <a:ext uri="{FF2B5EF4-FFF2-40B4-BE49-F238E27FC236}">
                <a16:creationId xmlns:a16="http://schemas.microsoft.com/office/drawing/2014/main" id="{72F9DD56-0093-4818-B32B-06FF2C4394B0}"/>
              </a:ext>
            </a:extLst>
          </p:cNvPr>
          <p:cNvSpPr>
            <a:spLocks noGrp="1"/>
          </p:cNvSpPr>
          <p:nvPr>
            <p:ph idx="1"/>
          </p:nvPr>
        </p:nvSpPr>
        <p:spPr>
          <a:xfrm>
            <a:off x="1143000" y="2057400"/>
            <a:ext cx="9875520" cy="4038600"/>
          </a:xfrm>
        </p:spPr>
        <p:txBody>
          <a:bodyPr>
            <a:normAutofit/>
          </a:bodyPr>
          <a:lstStyle/>
          <a:p>
            <a:pPr algn="just"/>
            <a:r>
              <a:rPr lang="cs-CZ" dirty="0" err="1"/>
              <a:t>Cyberhate</a:t>
            </a:r>
            <a:r>
              <a:rPr lang="cs-CZ" dirty="0"/>
              <a:t> má kořeny v </a:t>
            </a:r>
            <a:r>
              <a:rPr lang="cs-CZ" dirty="0" err="1"/>
              <a:t>offline</a:t>
            </a:r>
            <a:r>
              <a:rPr lang="cs-CZ" dirty="0"/>
              <a:t> podmínkách a </a:t>
            </a:r>
            <a:r>
              <a:rPr lang="cs-CZ" dirty="0" err="1"/>
              <a:t>offline</a:t>
            </a:r>
            <a:r>
              <a:rPr lang="cs-CZ" dirty="0"/>
              <a:t> extremismu; známý fenomén v „novém“ prostředí</a:t>
            </a:r>
          </a:p>
          <a:p>
            <a:pPr algn="just"/>
            <a:r>
              <a:rPr lang="cs-CZ" b="1" dirty="0">
                <a:solidFill>
                  <a:schemeClr val="accent6">
                    <a:lumMod val="75000"/>
                  </a:schemeClr>
                </a:solidFill>
              </a:rPr>
              <a:t>Specifika online prostředí – jak mohou ovlivňovat </a:t>
            </a:r>
            <a:r>
              <a:rPr lang="cs-CZ" b="1" dirty="0" err="1">
                <a:solidFill>
                  <a:schemeClr val="accent6">
                    <a:lumMod val="75000"/>
                  </a:schemeClr>
                </a:solidFill>
              </a:rPr>
              <a:t>cyberhate</a:t>
            </a:r>
            <a:r>
              <a:rPr lang="cs-CZ" b="1" dirty="0">
                <a:solidFill>
                  <a:schemeClr val="accent6">
                    <a:lumMod val="75000"/>
                  </a:schemeClr>
                </a:solidFill>
              </a:rPr>
              <a:t>?</a:t>
            </a:r>
          </a:p>
          <a:p>
            <a:pPr algn="just"/>
            <a:r>
              <a:rPr lang="cs-CZ" b="1" dirty="0"/>
              <a:t>Online </a:t>
            </a:r>
            <a:r>
              <a:rPr lang="cs-CZ" b="1" dirty="0" err="1"/>
              <a:t>disinhibice</a:t>
            </a:r>
            <a:r>
              <a:rPr lang="cs-CZ" dirty="0"/>
              <a:t> – chování se sníženými zábranami; John </a:t>
            </a:r>
            <a:r>
              <a:rPr lang="cs-CZ" dirty="0" err="1"/>
              <a:t>Suler</a:t>
            </a:r>
            <a:r>
              <a:rPr lang="cs-CZ" dirty="0"/>
              <a:t>, 2004</a:t>
            </a:r>
          </a:p>
          <a:p>
            <a:pPr lvl="1" algn="just"/>
            <a:r>
              <a:rPr lang="cs-CZ" dirty="0"/>
              <a:t>Negativní / pozitivní</a:t>
            </a:r>
          </a:p>
          <a:p>
            <a:pPr lvl="1" algn="just"/>
            <a:r>
              <a:rPr lang="cs-CZ" dirty="0"/>
              <a:t>Anonymita, neviditelnost, </a:t>
            </a:r>
            <a:r>
              <a:rPr lang="cs-CZ" dirty="0" err="1"/>
              <a:t>asynchronicita</a:t>
            </a:r>
            <a:r>
              <a:rPr lang="cs-CZ" dirty="0"/>
              <a:t>, solipsistické introjekce, </a:t>
            </a:r>
            <a:r>
              <a:rPr lang="cs-CZ" dirty="0" err="1"/>
              <a:t>disociativní</a:t>
            </a:r>
            <a:r>
              <a:rPr lang="cs-CZ" dirty="0"/>
              <a:t> imaginace, minimalizování autorit </a:t>
            </a:r>
          </a:p>
          <a:p>
            <a:pPr algn="just"/>
            <a:r>
              <a:rPr lang="cs-CZ" dirty="0"/>
              <a:t>Jednoduchá tvorba obsahů, širší dosah, jednodušší organizace a mobilizace, horší regulace, …</a:t>
            </a:r>
          </a:p>
          <a:p>
            <a:pPr algn="just"/>
            <a:r>
              <a:rPr lang="cs-CZ" dirty="0"/>
              <a:t>Intertextualita, </a:t>
            </a:r>
            <a:r>
              <a:rPr lang="cs-CZ" dirty="0" err="1"/>
              <a:t>multimedialita</a:t>
            </a:r>
            <a:r>
              <a:rPr lang="cs-CZ" dirty="0"/>
              <a:t>, …</a:t>
            </a:r>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p:txBody>
      </p:sp>
      <p:pic>
        <p:nvPicPr>
          <p:cNvPr id="5" name="Obrázek 4">
            <a:extLst>
              <a:ext uri="{FF2B5EF4-FFF2-40B4-BE49-F238E27FC236}">
                <a16:creationId xmlns:a16="http://schemas.microsoft.com/office/drawing/2014/main" id="{EF64F94A-5CAB-4163-A60F-17288E378ED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969531" y="2625136"/>
            <a:ext cx="2757649" cy="676033"/>
          </a:xfrm>
          <a:prstGeom prst="rect">
            <a:avLst/>
          </a:prstGeom>
        </p:spPr>
      </p:pic>
      <p:sp>
        <p:nvSpPr>
          <p:cNvPr id="3" name="TextovéPole 2">
            <a:extLst>
              <a:ext uri="{FF2B5EF4-FFF2-40B4-BE49-F238E27FC236}">
                <a16:creationId xmlns:a16="http://schemas.microsoft.com/office/drawing/2014/main" id="{465431C2-FEB6-4005-9F50-43F280A5C43C}"/>
              </a:ext>
            </a:extLst>
          </p:cNvPr>
          <p:cNvSpPr txBox="1"/>
          <p:nvPr/>
        </p:nvSpPr>
        <p:spPr>
          <a:xfrm>
            <a:off x="1226820" y="6147906"/>
            <a:ext cx="10005060" cy="830997"/>
          </a:xfrm>
          <a:prstGeom prst="rect">
            <a:avLst/>
          </a:prstGeom>
          <a:noFill/>
        </p:spPr>
        <p:txBody>
          <a:bodyPr wrap="square" rtlCol="0">
            <a:spAutoFit/>
          </a:bodyPr>
          <a:lstStyle/>
          <a:p>
            <a:r>
              <a:rPr lang="cs-CZ" sz="2400" dirty="0" err="1"/>
              <a:t>Douglas</a:t>
            </a:r>
            <a:r>
              <a:rPr lang="cs-CZ" sz="2400" dirty="0"/>
              <a:t> (2010) – hlavní cíle online </a:t>
            </a:r>
            <a:r>
              <a:rPr lang="cs-CZ" sz="2400" dirty="0" err="1"/>
              <a:t>hate</a:t>
            </a:r>
            <a:r>
              <a:rPr lang="cs-CZ" sz="2400" dirty="0"/>
              <a:t> skupin: </a:t>
            </a:r>
            <a:r>
              <a:rPr lang="cs-CZ" sz="2400" b="1" dirty="0"/>
              <a:t>propojovat, vzdělávat, rekrutovat</a:t>
            </a:r>
            <a:r>
              <a:rPr lang="cs-CZ" sz="2400" dirty="0"/>
              <a:t>.</a:t>
            </a:r>
          </a:p>
          <a:p>
            <a:endParaRPr lang="en-GB" sz="2400" dirty="0"/>
          </a:p>
        </p:txBody>
      </p:sp>
    </p:spTree>
    <p:extLst>
      <p:ext uri="{BB962C8B-B14F-4D97-AF65-F5344CB8AC3E}">
        <p14:creationId xmlns:p14="http://schemas.microsoft.com/office/powerpoint/2010/main" val="2379919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3AE077-1A54-4DEE-A0A1-6933B7D519C2}"/>
              </a:ext>
            </a:extLst>
          </p:cNvPr>
          <p:cNvSpPr>
            <a:spLocks noGrp="1"/>
          </p:cNvSpPr>
          <p:nvPr>
            <p:ph type="title"/>
          </p:nvPr>
        </p:nvSpPr>
        <p:spPr/>
        <p:txBody>
          <a:bodyPr/>
          <a:lstStyle/>
          <a:p>
            <a:r>
              <a:rPr lang="cs-CZ" b="1" dirty="0">
                <a:solidFill>
                  <a:schemeClr val="accent6">
                    <a:lumMod val="75000"/>
                  </a:schemeClr>
                </a:solidFill>
              </a:rPr>
              <a:t>Teorie sociální identity, </a:t>
            </a:r>
            <a:r>
              <a:rPr lang="cs-CZ" b="1" dirty="0" err="1">
                <a:solidFill>
                  <a:schemeClr val="accent6">
                    <a:lumMod val="75000"/>
                  </a:schemeClr>
                </a:solidFill>
              </a:rPr>
              <a:t>uncertainty</a:t>
            </a:r>
            <a:r>
              <a:rPr lang="cs-CZ" b="1" dirty="0">
                <a:solidFill>
                  <a:schemeClr val="accent6">
                    <a:lumMod val="75000"/>
                  </a:schemeClr>
                </a:solidFill>
              </a:rPr>
              <a:t> identity </a:t>
            </a:r>
            <a:r>
              <a:rPr lang="cs-CZ" b="1" dirty="0" err="1">
                <a:solidFill>
                  <a:schemeClr val="accent6">
                    <a:lumMod val="75000"/>
                  </a:schemeClr>
                </a:solidFill>
              </a:rPr>
              <a:t>theory</a:t>
            </a:r>
            <a:endParaRPr lang="cs-CZ" b="1" dirty="0">
              <a:solidFill>
                <a:schemeClr val="accent6">
                  <a:lumMod val="75000"/>
                </a:schemeClr>
              </a:solidFill>
            </a:endParaRPr>
          </a:p>
        </p:txBody>
      </p:sp>
      <p:sp>
        <p:nvSpPr>
          <p:cNvPr id="4" name="Zástupný symbol pro text 3">
            <a:extLst>
              <a:ext uri="{FF2B5EF4-FFF2-40B4-BE49-F238E27FC236}">
                <a16:creationId xmlns:a16="http://schemas.microsoft.com/office/drawing/2014/main" id="{23D1AE81-6D1B-4E2E-A621-1E63943B0A8E}"/>
              </a:ext>
            </a:extLst>
          </p:cNvPr>
          <p:cNvSpPr>
            <a:spLocks noGrp="1"/>
          </p:cNvSpPr>
          <p:nvPr>
            <p:ph type="body" idx="1"/>
          </p:nvPr>
        </p:nvSpPr>
        <p:spPr/>
        <p:txBody>
          <a:bodyPr/>
          <a:lstStyle/>
          <a:p>
            <a:r>
              <a:rPr lang="cs-CZ" b="1" dirty="0">
                <a:solidFill>
                  <a:schemeClr val="accent6">
                    <a:lumMod val="75000"/>
                  </a:schemeClr>
                </a:solidFill>
              </a:rPr>
              <a:t>Teorie sociální identity</a:t>
            </a:r>
          </a:p>
        </p:txBody>
      </p:sp>
      <p:sp>
        <p:nvSpPr>
          <p:cNvPr id="5" name="Zástupný symbol pro text 4">
            <a:extLst>
              <a:ext uri="{FF2B5EF4-FFF2-40B4-BE49-F238E27FC236}">
                <a16:creationId xmlns:a16="http://schemas.microsoft.com/office/drawing/2014/main" id="{80618FDC-1E3E-448D-B0D5-3BE4195F48E6}"/>
              </a:ext>
            </a:extLst>
          </p:cNvPr>
          <p:cNvSpPr>
            <a:spLocks noGrp="1"/>
          </p:cNvSpPr>
          <p:nvPr>
            <p:ph type="body" sz="quarter" idx="3"/>
          </p:nvPr>
        </p:nvSpPr>
        <p:spPr/>
        <p:txBody>
          <a:bodyPr/>
          <a:lstStyle/>
          <a:p>
            <a:r>
              <a:rPr lang="cs-CZ" b="1" dirty="0" err="1">
                <a:solidFill>
                  <a:schemeClr val="accent6">
                    <a:lumMod val="75000"/>
                  </a:schemeClr>
                </a:solidFill>
              </a:rPr>
              <a:t>Uncertainty</a:t>
            </a:r>
            <a:r>
              <a:rPr lang="cs-CZ" b="1" dirty="0">
                <a:solidFill>
                  <a:schemeClr val="accent6">
                    <a:lumMod val="75000"/>
                  </a:schemeClr>
                </a:solidFill>
              </a:rPr>
              <a:t> identity </a:t>
            </a:r>
            <a:r>
              <a:rPr lang="cs-CZ" b="1" dirty="0" err="1">
                <a:solidFill>
                  <a:schemeClr val="accent6">
                    <a:lumMod val="75000"/>
                  </a:schemeClr>
                </a:solidFill>
              </a:rPr>
              <a:t>theory</a:t>
            </a:r>
            <a:endParaRPr lang="cs-CZ" b="1" dirty="0">
              <a:solidFill>
                <a:schemeClr val="accent6">
                  <a:lumMod val="75000"/>
                </a:schemeClr>
              </a:solidFill>
            </a:endParaRPr>
          </a:p>
        </p:txBody>
      </p:sp>
      <p:sp>
        <p:nvSpPr>
          <p:cNvPr id="6" name="Zástupný symbol pro obsah 5">
            <a:extLst>
              <a:ext uri="{FF2B5EF4-FFF2-40B4-BE49-F238E27FC236}">
                <a16:creationId xmlns:a16="http://schemas.microsoft.com/office/drawing/2014/main" id="{E0EC11B7-19E5-49B9-BBD1-EFA7E9211754}"/>
              </a:ext>
            </a:extLst>
          </p:cNvPr>
          <p:cNvSpPr>
            <a:spLocks noGrp="1"/>
          </p:cNvSpPr>
          <p:nvPr>
            <p:ph sz="quarter" idx="4"/>
          </p:nvPr>
        </p:nvSpPr>
        <p:spPr>
          <a:xfrm>
            <a:off x="6263640" y="2721483"/>
            <a:ext cx="4754880" cy="3383280"/>
          </a:xfrm>
        </p:spPr>
        <p:txBody>
          <a:bodyPr>
            <a:normAutofit fontScale="85000" lnSpcReduction="10000"/>
          </a:bodyPr>
          <a:lstStyle/>
          <a:p>
            <a:r>
              <a:rPr lang="cs-CZ" b="1" dirty="0"/>
              <a:t>Michael A. </a:t>
            </a:r>
            <a:r>
              <a:rPr lang="cs-CZ" b="1" dirty="0" err="1"/>
              <a:t>Hogg</a:t>
            </a:r>
            <a:endParaRPr lang="cs-CZ" b="1" dirty="0"/>
          </a:p>
          <a:p>
            <a:r>
              <a:rPr lang="cs-CZ" dirty="0"/>
              <a:t>Snížení pocitu prožívané společenské/osobní nejistoty pomocí:</a:t>
            </a:r>
          </a:p>
          <a:p>
            <a:r>
              <a:rPr lang="cs-CZ" dirty="0" err="1"/>
              <a:t>Sebekategorizace</a:t>
            </a:r>
            <a:r>
              <a:rPr lang="cs-CZ" dirty="0"/>
              <a:t> a identifikace se skupinou</a:t>
            </a:r>
          </a:p>
          <a:p>
            <a:r>
              <a:rPr lang="cs-CZ" dirty="0"/>
              <a:t>Předepsané normy a hodnoty skupiny (pro </a:t>
            </a:r>
            <a:r>
              <a:rPr lang="cs-CZ" dirty="0" err="1"/>
              <a:t>intraskupinové</a:t>
            </a:r>
            <a:r>
              <a:rPr lang="cs-CZ" dirty="0"/>
              <a:t> i </a:t>
            </a:r>
            <a:r>
              <a:rPr lang="cs-CZ" dirty="0" err="1"/>
              <a:t>interskupinové</a:t>
            </a:r>
            <a:r>
              <a:rPr lang="cs-CZ" dirty="0"/>
              <a:t> interakce)</a:t>
            </a:r>
          </a:p>
          <a:p>
            <a:r>
              <a:rPr lang="cs-CZ" b="1" dirty="0" err="1"/>
              <a:t>Entitativita</a:t>
            </a:r>
            <a:r>
              <a:rPr lang="cs-CZ" b="1" dirty="0"/>
              <a:t> skupin </a:t>
            </a:r>
            <a:r>
              <a:rPr lang="cs-CZ" dirty="0"/>
              <a:t>– jasné ohraničení, vymezenost, vnitřní homogenita, společný cíl</a:t>
            </a:r>
          </a:p>
          <a:p>
            <a:r>
              <a:rPr lang="cs-CZ" dirty="0" err="1"/>
              <a:t>Hategroups</a:t>
            </a:r>
            <a:r>
              <a:rPr lang="cs-CZ" dirty="0"/>
              <a:t> – vysoce </a:t>
            </a:r>
            <a:r>
              <a:rPr lang="cs-CZ" dirty="0" err="1"/>
              <a:t>entitativní</a:t>
            </a:r>
            <a:endParaRPr lang="cs-CZ" dirty="0"/>
          </a:p>
        </p:txBody>
      </p:sp>
      <p:pic>
        <p:nvPicPr>
          <p:cNvPr id="20" name="Obrázek 19">
            <a:extLst>
              <a:ext uri="{FF2B5EF4-FFF2-40B4-BE49-F238E27FC236}">
                <a16:creationId xmlns:a16="http://schemas.microsoft.com/office/drawing/2014/main" id="{3FFEDB6E-E224-4BE8-AED8-B7B5432A1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739401" y="5951220"/>
            <a:ext cx="713198" cy="906780"/>
          </a:xfrm>
          <a:prstGeom prst="rect">
            <a:avLst/>
          </a:prstGeom>
        </p:spPr>
      </p:pic>
      <p:pic>
        <p:nvPicPr>
          <p:cNvPr id="22" name="Obrázek 21">
            <a:extLst>
              <a:ext uri="{FF2B5EF4-FFF2-40B4-BE49-F238E27FC236}">
                <a16:creationId xmlns:a16="http://schemas.microsoft.com/office/drawing/2014/main" id="{5BBC6F52-4438-4422-B8FA-047FF868F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838" y="5951220"/>
            <a:ext cx="713198" cy="906780"/>
          </a:xfrm>
          <a:prstGeom prst="rect">
            <a:avLst/>
          </a:prstGeom>
        </p:spPr>
      </p:pic>
      <p:sp>
        <p:nvSpPr>
          <p:cNvPr id="11" name="Zástupný symbol pro obsah 5">
            <a:extLst>
              <a:ext uri="{FF2B5EF4-FFF2-40B4-BE49-F238E27FC236}">
                <a16:creationId xmlns:a16="http://schemas.microsoft.com/office/drawing/2014/main" id="{F3D60A1C-C784-496B-853C-609B00CB8282}"/>
              </a:ext>
            </a:extLst>
          </p:cNvPr>
          <p:cNvSpPr txBox="1">
            <a:spLocks/>
          </p:cNvSpPr>
          <p:nvPr/>
        </p:nvSpPr>
        <p:spPr>
          <a:xfrm>
            <a:off x="585216" y="2760811"/>
            <a:ext cx="4558284" cy="3289469"/>
          </a:xfrm>
          <a:prstGeom prst="rect">
            <a:avLst/>
          </a:prstGeom>
        </p:spPr>
        <p:txBody>
          <a:bodyPr vert="horz" lIns="91440" tIns="45720" rIns="91440" bIns="45720" rtlCol="0">
            <a:normAutofit fontScale="925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18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9pPr>
          </a:lstStyle>
          <a:p>
            <a:r>
              <a:rPr lang="cs-CZ" sz="2000" b="1" dirty="0" err="1"/>
              <a:t>Henri</a:t>
            </a:r>
            <a:r>
              <a:rPr lang="cs-CZ" sz="2000" b="1" dirty="0"/>
              <a:t> </a:t>
            </a:r>
            <a:r>
              <a:rPr lang="cs-CZ" sz="2000" b="1" dirty="0" err="1"/>
              <a:t>Tajfel</a:t>
            </a:r>
            <a:endParaRPr lang="cs-CZ" sz="2000" b="1" dirty="0"/>
          </a:p>
          <a:p>
            <a:r>
              <a:rPr lang="cs-CZ" sz="2000" dirty="0"/>
              <a:t>Osobní a sociální/kolektivní identita</a:t>
            </a:r>
          </a:p>
          <a:p>
            <a:r>
              <a:rPr lang="cs-CZ" sz="2000" dirty="0"/>
              <a:t>Členství v určité skupině</a:t>
            </a:r>
          </a:p>
          <a:p>
            <a:r>
              <a:rPr lang="cs-CZ" sz="2000" dirty="0"/>
              <a:t>Součást našeho sebepojetí; sdílené normy, hodnoty; ovlivňuje jednání</a:t>
            </a:r>
          </a:p>
          <a:p>
            <a:r>
              <a:rPr lang="cs-CZ" sz="2000" dirty="0"/>
              <a:t>Kategorizace – soc. </a:t>
            </a:r>
            <a:r>
              <a:rPr lang="cs-CZ" sz="2000" dirty="0" err="1"/>
              <a:t>identitifkace</a:t>
            </a:r>
            <a:r>
              <a:rPr lang="cs-CZ" sz="2000" dirty="0"/>
              <a:t> – soc. srovnávání</a:t>
            </a:r>
          </a:p>
          <a:p>
            <a:r>
              <a:rPr lang="cs-CZ" sz="2000" dirty="0"/>
              <a:t>Skupinová a </a:t>
            </a:r>
            <a:r>
              <a:rPr lang="cs-CZ" sz="2000" dirty="0" err="1"/>
              <a:t>meziskupinová</a:t>
            </a:r>
            <a:r>
              <a:rPr lang="cs-CZ" sz="2000" dirty="0"/>
              <a:t> interakce</a:t>
            </a:r>
          </a:p>
          <a:p>
            <a:r>
              <a:rPr lang="cs-CZ" sz="2000" dirty="0"/>
              <a:t>In-</a:t>
            </a:r>
            <a:r>
              <a:rPr lang="cs-CZ" sz="2000" dirty="0" err="1"/>
              <a:t>group</a:t>
            </a:r>
            <a:r>
              <a:rPr lang="cs-CZ" sz="2000" dirty="0"/>
              <a:t> </a:t>
            </a:r>
            <a:r>
              <a:rPr lang="cs-CZ" sz="2000" dirty="0" err="1"/>
              <a:t>favoritism</a:t>
            </a:r>
            <a:r>
              <a:rPr lang="cs-CZ" sz="2000" dirty="0"/>
              <a:t>, in-</a:t>
            </a:r>
            <a:r>
              <a:rPr lang="cs-CZ" sz="2000" dirty="0" err="1"/>
              <a:t>group</a:t>
            </a:r>
            <a:r>
              <a:rPr lang="cs-CZ" sz="2000" dirty="0"/>
              <a:t> </a:t>
            </a:r>
            <a:r>
              <a:rPr lang="cs-CZ" sz="2000" dirty="0" err="1"/>
              <a:t>bias</a:t>
            </a:r>
            <a:r>
              <a:rPr lang="cs-CZ" sz="2000" dirty="0"/>
              <a:t> (pozitivní nahlížení na vlastní skupinu)</a:t>
            </a:r>
          </a:p>
        </p:txBody>
      </p:sp>
    </p:spTree>
    <p:extLst>
      <p:ext uri="{BB962C8B-B14F-4D97-AF65-F5344CB8AC3E}">
        <p14:creationId xmlns:p14="http://schemas.microsoft.com/office/powerpoint/2010/main" val="141870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DF15EA-DB40-4AC5-B73C-7FE381D4557C}"/>
              </a:ext>
            </a:extLst>
          </p:cNvPr>
          <p:cNvSpPr>
            <a:spLocks noGrp="1"/>
          </p:cNvSpPr>
          <p:nvPr>
            <p:ph type="title"/>
          </p:nvPr>
        </p:nvSpPr>
        <p:spPr/>
        <p:txBody>
          <a:bodyPr/>
          <a:lstStyle/>
          <a:p>
            <a:r>
              <a:rPr lang="cs-CZ" b="1" dirty="0" err="1">
                <a:solidFill>
                  <a:schemeClr val="accent6">
                    <a:lumMod val="75000"/>
                  </a:schemeClr>
                </a:solidFill>
              </a:rPr>
              <a:t>Hate</a:t>
            </a:r>
            <a:r>
              <a:rPr lang="cs-CZ" b="1" dirty="0">
                <a:solidFill>
                  <a:schemeClr val="accent6">
                    <a:lumMod val="75000"/>
                  </a:schemeClr>
                </a:solidFill>
              </a:rPr>
              <a:t> </a:t>
            </a:r>
            <a:r>
              <a:rPr lang="cs-CZ" b="1" dirty="0" err="1">
                <a:solidFill>
                  <a:schemeClr val="accent6">
                    <a:lumMod val="75000"/>
                  </a:schemeClr>
                </a:solidFill>
              </a:rPr>
              <a:t>sites</a:t>
            </a:r>
            <a:r>
              <a:rPr lang="cs-CZ" b="1" dirty="0">
                <a:solidFill>
                  <a:schemeClr val="accent6">
                    <a:lumMod val="75000"/>
                  </a:schemeClr>
                </a:solidFill>
              </a:rPr>
              <a:t> and </a:t>
            </a:r>
            <a:r>
              <a:rPr lang="cs-CZ" b="1" dirty="0" err="1">
                <a:solidFill>
                  <a:schemeClr val="accent6">
                    <a:lumMod val="75000"/>
                  </a:schemeClr>
                </a:solidFill>
              </a:rPr>
              <a:t>hate</a:t>
            </a:r>
            <a:r>
              <a:rPr lang="cs-CZ" b="1" dirty="0">
                <a:solidFill>
                  <a:schemeClr val="accent6">
                    <a:lumMod val="75000"/>
                  </a:schemeClr>
                </a:solidFill>
              </a:rPr>
              <a:t> </a:t>
            </a:r>
            <a:r>
              <a:rPr lang="cs-CZ" b="1" dirty="0" err="1">
                <a:solidFill>
                  <a:schemeClr val="accent6">
                    <a:lumMod val="75000"/>
                  </a:schemeClr>
                </a:solidFill>
              </a:rPr>
              <a:t>groups</a:t>
            </a:r>
            <a:endParaRPr lang="cs-CZ" b="1" dirty="0">
              <a:solidFill>
                <a:schemeClr val="accent6">
                  <a:lumMod val="75000"/>
                </a:schemeClr>
              </a:solidFill>
            </a:endParaRPr>
          </a:p>
        </p:txBody>
      </p:sp>
      <p:sp>
        <p:nvSpPr>
          <p:cNvPr id="3" name="Zástupný symbol pro obsah 2">
            <a:extLst>
              <a:ext uri="{FF2B5EF4-FFF2-40B4-BE49-F238E27FC236}">
                <a16:creationId xmlns:a16="http://schemas.microsoft.com/office/drawing/2014/main" id="{9F387576-AB99-41FD-97A4-1071FD83050E}"/>
              </a:ext>
            </a:extLst>
          </p:cNvPr>
          <p:cNvSpPr>
            <a:spLocks noGrp="1"/>
          </p:cNvSpPr>
          <p:nvPr>
            <p:ph idx="1"/>
          </p:nvPr>
        </p:nvSpPr>
        <p:spPr/>
        <p:txBody>
          <a:bodyPr>
            <a:normAutofit lnSpcReduction="10000"/>
          </a:bodyPr>
          <a:lstStyle/>
          <a:p>
            <a:r>
              <a:rPr lang="cs-CZ" dirty="0"/>
              <a:t>Online komunity – </a:t>
            </a:r>
            <a:r>
              <a:rPr lang="cs-CZ" b="1" dirty="0">
                <a:solidFill>
                  <a:schemeClr val="accent6">
                    <a:lumMod val="75000"/>
                  </a:schemeClr>
                </a:solidFill>
              </a:rPr>
              <a:t>Na základě čeho můžeme </a:t>
            </a:r>
            <a:r>
              <a:rPr lang="cs-CZ" b="1" dirty="0" err="1">
                <a:solidFill>
                  <a:schemeClr val="accent6">
                    <a:lumMod val="75000"/>
                  </a:schemeClr>
                </a:solidFill>
              </a:rPr>
              <a:t>hate</a:t>
            </a:r>
            <a:r>
              <a:rPr lang="cs-CZ" b="1" dirty="0">
                <a:solidFill>
                  <a:schemeClr val="accent6">
                    <a:lumMod val="75000"/>
                  </a:schemeClr>
                </a:solidFill>
              </a:rPr>
              <a:t> skupiny vnímat jako online komunity?</a:t>
            </a:r>
          </a:p>
          <a:p>
            <a:pPr lvl="1"/>
            <a:r>
              <a:rPr lang="cs-CZ" dirty="0"/>
              <a:t>Sdílená identita, zájmy, cíle</a:t>
            </a:r>
          </a:p>
          <a:p>
            <a:pPr lvl="1"/>
            <a:r>
              <a:rPr lang="cs-CZ" dirty="0"/>
              <a:t>Vzájemná podpora členů, pocit sounáležitosti, podpora sebe-exprese</a:t>
            </a:r>
          </a:p>
          <a:p>
            <a:pPr lvl="1"/>
            <a:r>
              <a:rPr lang="cs-CZ" dirty="0"/>
              <a:t>Posilování postojů</a:t>
            </a:r>
          </a:p>
          <a:p>
            <a:pPr lvl="1"/>
            <a:r>
              <a:rPr lang="cs-CZ" dirty="0"/>
              <a:t>Potlačení nesouhlasných názorů</a:t>
            </a:r>
          </a:p>
          <a:p>
            <a:pPr lvl="1"/>
            <a:r>
              <a:rPr lang="cs-CZ" dirty="0"/>
              <a:t>…</a:t>
            </a:r>
          </a:p>
          <a:p>
            <a:r>
              <a:rPr lang="cs-CZ" dirty="0"/>
              <a:t>Diskurz – </a:t>
            </a:r>
            <a:r>
              <a:rPr lang="cs-CZ" b="1" dirty="0">
                <a:solidFill>
                  <a:schemeClr val="accent6">
                    <a:lumMod val="75000"/>
                  </a:schemeClr>
                </a:solidFill>
              </a:rPr>
              <a:t>Jakých komunikačních strategií </a:t>
            </a:r>
            <a:r>
              <a:rPr lang="cs-CZ" b="1" dirty="0" err="1">
                <a:solidFill>
                  <a:schemeClr val="accent6">
                    <a:lumMod val="75000"/>
                  </a:schemeClr>
                </a:solidFill>
              </a:rPr>
              <a:t>hate</a:t>
            </a:r>
            <a:r>
              <a:rPr lang="cs-CZ" b="1" dirty="0">
                <a:solidFill>
                  <a:schemeClr val="accent6">
                    <a:lumMod val="75000"/>
                  </a:schemeClr>
                </a:solidFill>
              </a:rPr>
              <a:t> </a:t>
            </a:r>
            <a:r>
              <a:rPr lang="cs-CZ" b="1" dirty="0" err="1">
                <a:solidFill>
                  <a:schemeClr val="accent6">
                    <a:lumMod val="75000"/>
                  </a:schemeClr>
                </a:solidFill>
              </a:rPr>
              <a:t>groups</a:t>
            </a:r>
            <a:r>
              <a:rPr lang="cs-CZ" b="1" dirty="0">
                <a:solidFill>
                  <a:schemeClr val="accent6">
                    <a:lumMod val="75000"/>
                  </a:schemeClr>
                </a:solidFill>
              </a:rPr>
              <a:t> využívají?</a:t>
            </a:r>
          </a:p>
          <a:p>
            <a:pPr lvl="1"/>
            <a:r>
              <a:rPr lang="cs-CZ" dirty="0"/>
              <a:t>Jen zřídka přímo vybízí k násilí a agresi nebo je obhajují </a:t>
            </a:r>
          </a:p>
          <a:p>
            <a:pPr lvl="1"/>
            <a:r>
              <a:rPr lang="cs-CZ" dirty="0"/>
              <a:t>Racionalizace předsudků, ospravedlňování svého postoje, snaha o „objektivitu“</a:t>
            </a:r>
          </a:p>
          <a:p>
            <a:pPr marL="45720" indent="0">
              <a:buNone/>
            </a:pPr>
            <a:endParaRPr lang="cs-CZ" dirty="0"/>
          </a:p>
          <a:p>
            <a:endParaRPr lang="cs-CZ" dirty="0"/>
          </a:p>
          <a:p>
            <a:endParaRPr lang="cs-CZ" dirty="0"/>
          </a:p>
        </p:txBody>
      </p:sp>
    </p:spTree>
    <p:extLst>
      <p:ext uri="{BB962C8B-B14F-4D97-AF65-F5344CB8AC3E}">
        <p14:creationId xmlns:p14="http://schemas.microsoft.com/office/powerpoint/2010/main" val="4053089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9E2866-9E7A-4BF7-A454-7099052235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97972"/>
            <a:ext cx="12192000" cy="7053943"/>
          </a:xfrm>
          <a:prstGeom prst="rect">
            <a:avLst/>
          </a:prstGeom>
        </p:spPr>
      </p:pic>
      <p:pic>
        <p:nvPicPr>
          <p:cNvPr id="8" name="Obrázek 7">
            <a:extLst>
              <a:ext uri="{FF2B5EF4-FFF2-40B4-BE49-F238E27FC236}">
                <a16:creationId xmlns:a16="http://schemas.microsoft.com/office/drawing/2014/main" id="{BC09844C-BBBE-40E5-97AF-167558B155E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2099" y="853441"/>
            <a:ext cx="11379567" cy="4038600"/>
          </a:xfrm>
          <a:prstGeom prst="rect">
            <a:avLst/>
          </a:prstGeom>
          <a:ln>
            <a:noFill/>
          </a:ln>
          <a:effectLst>
            <a:outerShdw blurRad="292100" dist="139700" dir="2700000" algn="tl" rotWithShape="0">
              <a:srgbClr val="333333">
                <a:alpha val="65000"/>
              </a:srgbClr>
            </a:outerShdw>
          </a:effectLst>
        </p:spPr>
      </p:pic>
      <p:pic>
        <p:nvPicPr>
          <p:cNvPr id="9" name="Obrázek 8">
            <a:extLst>
              <a:ext uri="{FF2B5EF4-FFF2-40B4-BE49-F238E27FC236}">
                <a16:creationId xmlns:a16="http://schemas.microsoft.com/office/drawing/2014/main" id="{99485134-7AF9-4F1D-9FBC-84CD5F0F2E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387" y="3200702"/>
            <a:ext cx="3047748" cy="3657298"/>
          </a:xfrm>
          <a:prstGeom prst="rect">
            <a:avLst/>
          </a:prstGeom>
        </p:spPr>
      </p:pic>
      <p:sp>
        <p:nvSpPr>
          <p:cNvPr id="5" name="Nadpis 1">
            <a:extLst>
              <a:ext uri="{FF2B5EF4-FFF2-40B4-BE49-F238E27FC236}">
                <a16:creationId xmlns:a16="http://schemas.microsoft.com/office/drawing/2014/main" id="{FC0DEBDC-D47E-4F3E-B4BA-0160CEC793F8}"/>
              </a:ext>
            </a:extLst>
          </p:cNvPr>
          <p:cNvSpPr>
            <a:spLocks noGrp="1"/>
          </p:cNvSpPr>
          <p:nvPr>
            <p:ph type="title"/>
          </p:nvPr>
        </p:nvSpPr>
        <p:spPr>
          <a:xfrm>
            <a:off x="3997682" y="162280"/>
            <a:ext cx="7673984" cy="430910"/>
          </a:xfrm>
        </p:spPr>
        <p:txBody>
          <a:bodyPr>
            <a:normAutofit fontScale="90000"/>
          </a:bodyPr>
          <a:lstStyle/>
          <a:p>
            <a:r>
              <a:rPr lang="cs-CZ" sz="2200" dirty="0">
                <a:solidFill>
                  <a:schemeClr val="accent6">
                    <a:lumMod val="75000"/>
                  </a:schemeClr>
                </a:solidFill>
              </a:rPr>
              <a:t>Snaha o kredibilitu a objektivitu – </a:t>
            </a:r>
            <a:r>
              <a:rPr lang="cs-CZ" sz="2200" dirty="0" err="1">
                <a:solidFill>
                  <a:schemeClr val="accent6">
                    <a:lumMod val="75000"/>
                  </a:schemeClr>
                </a:solidFill>
              </a:rPr>
              <a:t>Metapedia</a:t>
            </a:r>
            <a:r>
              <a:rPr lang="cs-CZ" sz="2200" dirty="0">
                <a:solidFill>
                  <a:schemeClr val="accent6">
                    <a:lumMod val="75000"/>
                  </a:schemeClr>
                </a:solidFill>
              </a:rPr>
              <a:t> – přebírá vizuál a strukturu Wikipedie</a:t>
            </a:r>
          </a:p>
        </p:txBody>
      </p:sp>
    </p:spTree>
    <p:extLst>
      <p:ext uri="{BB962C8B-B14F-4D97-AF65-F5344CB8AC3E}">
        <p14:creationId xmlns:p14="http://schemas.microsoft.com/office/powerpoint/2010/main" val="3060252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5108C1-238F-4287-9152-917190316489}"/>
              </a:ext>
            </a:extLst>
          </p:cNvPr>
          <p:cNvSpPr>
            <a:spLocks noGrp="1"/>
          </p:cNvSpPr>
          <p:nvPr>
            <p:ph type="title"/>
          </p:nvPr>
        </p:nvSpPr>
        <p:spPr/>
        <p:txBody>
          <a:bodyPr/>
          <a:lstStyle/>
          <a:p>
            <a:r>
              <a:rPr lang="cs-CZ" b="1" dirty="0">
                <a:solidFill>
                  <a:schemeClr val="accent6">
                    <a:lumMod val="75000"/>
                  </a:schemeClr>
                </a:solidFill>
              </a:rPr>
              <a:t>Příklad </a:t>
            </a:r>
            <a:r>
              <a:rPr lang="cs-CZ" b="1" dirty="0" err="1">
                <a:solidFill>
                  <a:schemeClr val="accent6">
                    <a:lumMod val="75000"/>
                  </a:schemeClr>
                </a:solidFill>
              </a:rPr>
              <a:t>hate</a:t>
            </a:r>
            <a:r>
              <a:rPr lang="cs-CZ" b="1" dirty="0">
                <a:solidFill>
                  <a:schemeClr val="accent6">
                    <a:lumMod val="75000"/>
                  </a:schemeClr>
                </a:solidFill>
              </a:rPr>
              <a:t> </a:t>
            </a:r>
            <a:r>
              <a:rPr lang="cs-CZ" b="1" dirty="0" err="1">
                <a:solidFill>
                  <a:schemeClr val="accent6">
                    <a:lumMod val="75000"/>
                  </a:schemeClr>
                </a:solidFill>
              </a:rPr>
              <a:t>site</a:t>
            </a:r>
            <a:r>
              <a:rPr lang="cs-CZ" b="1" dirty="0">
                <a:solidFill>
                  <a:schemeClr val="accent6">
                    <a:lumMod val="75000"/>
                  </a:schemeClr>
                </a:solidFill>
              </a:rPr>
              <a:t> diskurzu – Anti-imigrantské diskuzní fórum a emoce</a:t>
            </a:r>
          </a:p>
        </p:txBody>
      </p:sp>
      <p:sp>
        <p:nvSpPr>
          <p:cNvPr id="3" name="Zástupný symbol pro obsah 2">
            <a:extLst>
              <a:ext uri="{FF2B5EF4-FFF2-40B4-BE49-F238E27FC236}">
                <a16:creationId xmlns:a16="http://schemas.microsoft.com/office/drawing/2014/main" id="{93A315DA-1681-48CA-94E2-F47BD01C60D5}"/>
              </a:ext>
            </a:extLst>
          </p:cNvPr>
          <p:cNvSpPr>
            <a:spLocks noGrp="1"/>
          </p:cNvSpPr>
          <p:nvPr>
            <p:ph idx="1"/>
          </p:nvPr>
        </p:nvSpPr>
        <p:spPr/>
        <p:txBody>
          <a:bodyPr>
            <a:normAutofit/>
          </a:bodyPr>
          <a:lstStyle/>
          <a:p>
            <a:r>
              <a:rPr lang="cs-CZ" b="1" dirty="0"/>
              <a:t>Katrina </a:t>
            </a:r>
            <a:r>
              <a:rPr lang="cs-CZ" b="1" dirty="0" err="1"/>
              <a:t>Bloch</a:t>
            </a:r>
            <a:r>
              <a:rPr lang="cs-CZ" b="1" dirty="0"/>
              <a:t> (2016). </a:t>
            </a:r>
            <a:r>
              <a:rPr lang="en-US" b="1" dirty="0"/>
              <a:t>“It is just SICKENING”: Emotions and discourse in</a:t>
            </a:r>
            <a:br>
              <a:rPr lang="en-US" b="1" dirty="0"/>
            </a:br>
            <a:r>
              <a:rPr lang="en-US" b="1" dirty="0"/>
              <a:t>an anti-immigrant discussion forum</a:t>
            </a:r>
            <a:r>
              <a:rPr lang="cs-CZ" b="1" dirty="0"/>
              <a:t>.</a:t>
            </a:r>
          </a:p>
          <a:p>
            <a:r>
              <a:rPr lang="en-US" dirty="0"/>
              <a:t>Americans for Legal Immigration Political Action Committee (ALIPAC)</a:t>
            </a:r>
            <a:endParaRPr lang="cs-CZ" dirty="0"/>
          </a:p>
          <a:p>
            <a:r>
              <a:rPr lang="cs-CZ" dirty="0"/>
              <a:t>Role emocí ve vytváření </a:t>
            </a:r>
            <a:r>
              <a:rPr lang="cs-CZ" b="1" dirty="0"/>
              <a:t>morální skupinové identity </a:t>
            </a:r>
            <a:r>
              <a:rPr lang="cs-CZ" dirty="0"/>
              <a:t>(neutralizace rasistického stigmatu)</a:t>
            </a:r>
          </a:p>
          <a:p>
            <a:r>
              <a:rPr lang="cs-CZ" dirty="0"/>
              <a:t>Analýza diskuzních příspěvků na stránce ALIPAC – 3 hlavní role emocí v diskurzu:</a:t>
            </a:r>
          </a:p>
          <a:p>
            <a:pPr marL="0" indent="0">
              <a:buNone/>
            </a:pPr>
            <a:br>
              <a:rPr lang="en-US" dirty="0"/>
            </a:br>
            <a:endParaRPr lang="cs-CZ" dirty="0"/>
          </a:p>
        </p:txBody>
      </p:sp>
      <p:pic>
        <p:nvPicPr>
          <p:cNvPr id="5" name="Obrázek 4">
            <a:extLst>
              <a:ext uri="{FF2B5EF4-FFF2-40B4-BE49-F238E27FC236}">
                <a16:creationId xmlns:a16="http://schemas.microsoft.com/office/drawing/2014/main" id="{8D7F0F93-EB54-4A50-9C1E-AF6464070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5175250"/>
            <a:ext cx="10277475" cy="1238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7489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651840-A4A0-469F-8735-53507D313286}"/>
              </a:ext>
            </a:extLst>
          </p:cNvPr>
          <p:cNvSpPr>
            <a:spLocks noGrp="1"/>
          </p:cNvSpPr>
          <p:nvPr>
            <p:ph type="title"/>
          </p:nvPr>
        </p:nvSpPr>
        <p:spPr/>
        <p:txBody>
          <a:bodyPr/>
          <a:lstStyle/>
          <a:p>
            <a:r>
              <a:rPr lang="cs-CZ" b="1" dirty="0">
                <a:solidFill>
                  <a:schemeClr val="accent6">
                    <a:lumMod val="75000"/>
                  </a:schemeClr>
                </a:solidFill>
              </a:rPr>
              <a:t>Anti-imigrantské diskuzní fórum a emoce</a:t>
            </a:r>
          </a:p>
        </p:txBody>
      </p:sp>
      <p:sp>
        <p:nvSpPr>
          <p:cNvPr id="3" name="Zástupný symbol pro obsah 2">
            <a:extLst>
              <a:ext uri="{FF2B5EF4-FFF2-40B4-BE49-F238E27FC236}">
                <a16:creationId xmlns:a16="http://schemas.microsoft.com/office/drawing/2014/main" id="{C86F282B-5DD6-4358-91DC-3DAB3499184F}"/>
              </a:ext>
            </a:extLst>
          </p:cNvPr>
          <p:cNvSpPr>
            <a:spLocks noGrp="1"/>
          </p:cNvSpPr>
          <p:nvPr>
            <p:ph idx="1"/>
          </p:nvPr>
        </p:nvSpPr>
        <p:spPr/>
        <p:txBody>
          <a:bodyPr>
            <a:normAutofit/>
          </a:bodyPr>
          <a:lstStyle/>
          <a:p>
            <a:r>
              <a:rPr lang="cs-CZ" b="1" dirty="0"/>
              <a:t>1. Členství ve skupině a kolektivní morální identita zakotvená v patriotismu</a:t>
            </a:r>
          </a:p>
          <a:p>
            <a:pPr lvl="1"/>
            <a:r>
              <a:rPr lang="cs-CZ" dirty="0"/>
              <a:t>Sounáležitost, komunita, „</a:t>
            </a:r>
            <a:r>
              <a:rPr lang="cs-CZ" dirty="0" err="1"/>
              <a:t>safe</a:t>
            </a:r>
            <a:r>
              <a:rPr lang="cs-CZ" dirty="0"/>
              <a:t> </a:t>
            </a:r>
            <a:r>
              <a:rPr lang="cs-CZ" dirty="0" err="1"/>
              <a:t>space</a:t>
            </a:r>
            <a:r>
              <a:rPr lang="cs-CZ" dirty="0"/>
              <a:t>“</a:t>
            </a:r>
          </a:p>
          <a:p>
            <a:pPr lvl="1"/>
            <a:r>
              <a:rPr lang="cs-CZ" dirty="0"/>
              <a:t>Morální superiorita</a:t>
            </a:r>
          </a:p>
          <a:p>
            <a:pPr lvl="1"/>
            <a:r>
              <a:rPr lang="cs-CZ" dirty="0"/>
              <a:t>Patriotismus</a:t>
            </a:r>
          </a:p>
          <a:p>
            <a:pPr lvl="1" algn="just"/>
            <a:r>
              <a:rPr lang="en-US" sz="1700" i="1" dirty="0"/>
              <a:t>I promise you will feel very good about yourself when you join in the fight, and we welcome all people who are concerned for their country, If you are “racist” this is not the forum for you but if</a:t>
            </a:r>
            <a:r>
              <a:rPr lang="cs-CZ" sz="1700" i="1" dirty="0"/>
              <a:t> </a:t>
            </a:r>
            <a:r>
              <a:rPr lang="en-US" sz="1700" i="1" dirty="0"/>
              <a:t>you are a “Protectionist” and your concern is protecting our great nation, one of what use to be a Nation of Law</a:t>
            </a:r>
            <a:r>
              <a:rPr lang="cs-CZ" sz="1700" i="1" dirty="0"/>
              <a:t> </a:t>
            </a:r>
            <a:r>
              <a:rPr lang="en-US" sz="1700" i="1" dirty="0"/>
              <a:t>and Order and is quickly turning into chaos and anarchy, Please get involved and </a:t>
            </a:r>
            <a:r>
              <a:rPr lang="en-US" sz="1700" i="1" dirty="0" err="1"/>
              <a:t>encour</a:t>
            </a:r>
            <a:r>
              <a:rPr lang="cs-CZ" sz="1700" i="1" dirty="0"/>
              <a:t>a</a:t>
            </a:r>
            <a:r>
              <a:rPr lang="en-US" sz="1700" i="1" dirty="0" err="1"/>
              <a:t>ge</a:t>
            </a:r>
            <a:r>
              <a:rPr lang="en-US" sz="1700" i="1" dirty="0"/>
              <a:t> others to do the</a:t>
            </a:r>
            <a:r>
              <a:rPr lang="cs-CZ" sz="1700" i="1" dirty="0"/>
              <a:t> </a:t>
            </a:r>
            <a:r>
              <a:rPr lang="en-US" sz="1700" i="1" dirty="0"/>
              <a:t>same. “BE A</a:t>
            </a:r>
            <a:r>
              <a:rPr lang="cs-CZ" sz="1700" i="1" dirty="0"/>
              <a:t> </a:t>
            </a:r>
            <a:r>
              <a:rPr lang="en-US" sz="1700" i="1" dirty="0"/>
              <a:t>PROTECTIONIST AND JOIN IN BECAUSE YOU ARE A PATRIOT AND YOU LOVE</a:t>
            </a:r>
            <a:r>
              <a:rPr lang="cs-CZ" sz="1700" i="1" dirty="0"/>
              <a:t> </a:t>
            </a:r>
            <a:r>
              <a:rPr lang="en-US" sz="1700" i="1" dirty="0"/>
              <a:t>YOUR COUNTRY!!”</a:t>
            </a:r>
            <a:endParaRPr lang="cs-CZ" sz="1700" i="1" dirty="0"/>
          </a:p>
          <a:p>
            <a:pPr marL="274320" lvl="1" indent="0">
              <a:buNone/>
            </a:pPr>
            <a:br>
              <a:rPr lang="en-US" dirty="0"/>
            </a:br>
            <a:br>
              <a:rPr lang="en-US" dirty="0"/>
            </a:br>
            <a:endParaRPr lang="cs-CZ" dirty="0"/>
          </a:p>
          <a:p>
            <a:endParaRPr lang="cs-CZ" dirty="0"/>
          </a:p>
        </p:txBody>
      </p:sp>
      <p:pic>
        <p:nvPicPr>
          <p:cNvPr id="4" name="Obrázek 3">
            <a:extLst>
              <a:ext uri="{FF2B5EF4-FFF2-40B4-BE49-F238E27FC236}">
                <a16:creationId xmlns:a16="http://schemas.microsoft.com/office/drawing/2014/main" id="{89BCFC79-3C4F-4467-87E0-714C16FA2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5175250"/>
            <a:ext cx="10277475" cy="1238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9359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Cyber</a:t>
            </a:r>
            <a:r>
              <a:rPr lang="cs-CZ" b="1" dirty="0">
                <a:solidFill>
                  <a:schemeClr val="accent6">
                    <a:lumMod val="75000"/>
                  </a:schemeClr>
                </a:solidFill>
              </a:rPr>
              <a:t> </a:t>
            </a:r>
            <a:r>
              <a:rPr lang="cs-CZ" b="1" dirty="0" err="1">
                <a:solidFill>
                  <a:schemeClr val="accent6">
                    <a:lumMod val="75000"/>
                  </a:schemeClr>
                </a:solidFill>
              </a:rPr>
              <a:t>aggression</a:t>
            </a:r>
            <a:r>
              <a:rPr lang="cs-CZ" b="1" dirty="0">
                <a:solidFill>
                  <a:schemeClr val="accent6">
                    <a:lumMod val="75000"/>
                  </a:schemeClr>
                </a:solidFill>
              </a:rPr>
              <a:t> / agrese online</a:t>
            </a:r>
          </a:p>
        </p:txBody>
      </p:sp>
      <p:sp>
        <p:nvSpPr>
          <p:cNvPr id="3" name="Zástupný symbol pro obsah 2">
            <a:extLst>
              <a:ext uri="{FF2B5EF4-FFF2-40B4-BE49-F238E27FC236}">
                <a16:creationId xmlns:a16="http://schemas.microsoft.com/office/drawing/2014/main" id="{79B749E5-3D6A-40B0-A355-FEA2F30B4D6F}"/>
              </a:ext>
            </a:extLst>
          </p:cNvPr>
          <p:cNvSpPr>
            <a:spLocks noGrp="1"/>
          </p:cNvSpPr>
          <p:nvPr>
            <p:ph idx="1"/>
          </p:nvPr>
        </p:nvSpPr>
        <p:spPr>
          <a:xfrm>
            <a:off x="1143000" y="2057400"/>
            <a:ext cx="9680171" cy="4038600"/>
          </a:xfrm>
        </p:spPr>
        <p:txBody>
          <a:bodyPr>
            <a:normAutofit/>
          </a:bodyPr>
          <a:lstStyle/>
          <a:p>
            <a:pPr algn="just"/>
            <a:r>
              <a:rPr lang="cs-CZ" dirty="0"/>
              <a:t>Definice vychází z tradiční </a:t>
            </a:r>
            <a:r>
              <a:rPr lang="cs-CZ" b="1" dirty="0" err="1"/>
              <a:t>offline</a:t>
            </a:r>
            <a:r>
              <a:rPr lang="cs-CZ" b="1" dirty="0"/>
              <a:t> agrese</a:t>
            </a:r>
            <a:r>
              <a:rPr lang="cs-CZ" dirty="0"/>
              <a:t>.</a:t>
            </a:r>
          </a:p>
          <a:p>
            <a:pPr algn="just"/>
            <a:r>
              <a:rPr lang="cs-CZ" i="1" dirty="0" err="1"/>
              <a:t>Kyberagresi</a:t>
            </a:r>
            <a:r>
              <a:rPr lang="cs-CZ" i="1" dirty="0"/>
              <a:t> můžeme definovat jako úmyslné jednání způsobující újmu jiné osobě nebo osobám pomocí počítačů, telefonů nebo jiných elektronických zařízení, a které je obětí vnímáno s averzí</a:t>
            </a:r>
            <a:r>
              <a:rPr lang="cs-CZ" dirty="0"/>
              <a:t> (</a:t>
            </a:r>
            <a:r>
              <a:rPr lang="cs-CZ" dirty="0" err="1"/>
              <a:t>Schoffstall</a:t>
            </a:r>
            <a:r>
              <a:rPr lang="cs-CZ" dirty="0"/>
              <a:t> &amp; </a:t>
            </a:r>
            <a:r>
              <a:rPr lang="cs-CZ" dirty="0" err="1"/>
              <a:t>Cohen</a:t>
            </a:r>
            <a:r>
              <a:rPr lang="cs-CZ" dirty="0"/>
              <a:t>, 2011).</a:t>
            </a:r>
          </a:p>
          <a:p>
            <a:pPr algn="just"/>
            <a:r>
              <a:rPr lang="cs-CZ" b="1" dirty="0"/>
              <a:t>Různé typy </a:t>
            </a:r>
            <a:r>
              <a:rPr lang="cs-CZ" b="1" dirty="0" err="1"/>
              <a:t>kyberagrese</a:t>
            </a:r>
            <a:r>
              <a:rPr lang="cs-CZ" dirty="0"/>
              <a:t>: </a:t>
            </a:r>
            <a:r>
              <a:rPr lang="cs-CZ" dirty="0" err="1"/>
              <a:t>cyberhate</a:t>
            </a:r>
            <a:r>
              <a:rPr lang="cs-CZ" dirty="0"/>
              <a:t>, </a:t>
            </a:r>
            <a:r>
              <a:rPr lang="cs-CZ" dirty="0" err="1"/>
              <a:t>cyberbullying</a:t>
            </a:r>
            <a:r>
              <a:rPr lang="cs-CZ" dirty="0"/>
              <a:t>, </a:t>
            </a:r>
            <a:r>
              <a:rPr lang="cs-CZ" dirty="0" err="1"/>
              <a:t>cyberharassment</a:t>
            </a:r>
            <a:r>
              <a:rPr lang="cs-CZ" dirty="0"/>
              <a:t>, cyberstalking, </a:t>
            </a:r>
            <a:r>
              <a:rPr lang="cs-CZ" dirty="0" err="1"/>
              <a:t>cyberterrorism</a:t>
            </a:r>
            <a:r>
              <a:rPr lang="cs-CZ" dirty="0"/>
              <a:t>, </a:t>
            </a:r>
            <a:r>
              <a:rPr lang="cs-CZ" dirty="0" err="1"/>
              <a:t>flaming</a:t>
            </a:r>
            <a:r>
              <a:rPr lang="cs-CZ" dirty="0"/>
              <a:t>, </a:t>
            </a:r>
            <a:r>
              <a:rPr lang="cs-CZ" dirty="0" err="1"/>
              <a:t>outing</a:t>
            </a:r>
            <a:r>
              <a:rPr lang="cs-CZ" dirty="0"/>
              <a:t>, …</a:t>
            </a:r>
          </a:p>
          <a:p>
            <a:pPr algn="just"/>
            <a:r>
              <a:rPr lang="cs-CZ" b="1" dirty="0">
                <a:solidFill>
                  <a:schemeClr val="accent6">
                    <a:lumMod val="75000"/>
                  </a:schemeClr>
                </a:solidFill>
              </a:rPr>
              <a:t>Co je specifické pro </a:t>
            </a:r>
            <a:r>
              <a:rPr lang="cs-CZ" b="1" dirty="0" err="1">
                <a:solidFill>
                  <a:schemeClr val="accent6">
                    <a:lumMod val="75000"/>
                  </a:schemeClr>
                </a:solidFill>
              </a:rPr>
              <a:t>cyberhate</a:t>
            </a:r>
            <a:r>
              <a:rPr lang="cs-CZ" b="1" dirty="0">
                <a:solidFill>
                  <a:schemeClr val="accent6">
                    <a:lumMod val="75000"/>
                  </a:schemeClr>
                </a:solidFill>
              </a:rPr>
              <a:t> / </a:t>
            </a:r>
            <a:r>
              <a:rPr lang="cs-CZ" b="1" dirty="0" err="1">
                <a:solidFill>
                  <a:schemeClr val="accent6">
                    <a:lumMod val="75000"/>
                  </a:schemeClr>
                </a:solidFill>
              </a:rPr>
              <a:t>kybernenávist</a:t>
            </a:r>
            <a:r>
              <a:rPr lang="cs-CZ" b="1" dirty="0">
                <a:solidFill>
                  <a:schemeClr val="accent6">
                    <a:lumMod val="75000"/>
                  </a:schemeClr>
                </a:solidFill>
              </a:rPr>
              <a:t>?</a:t>
            </a:r>
          </a:p>
          <a:p>
            <a:pPr algn="just"/>
            <a:endParaRPr lang="cs-CZ" dirty="0"/>
          </a:p>
          <a:p>
            <a:pPr algn="just"/>
            <a:endParaRPr lang="cs-CZ" dirty="0"/>
          </a:p>
          <a:p>
            <a:pPr algn="just"/>
            <a:endParaRPr lang="cs-CZ" dirty="0"/>
          </a:p>
        </p:txBody>
      </p:sp>
      <p:pic>
        <p:nvPicPr>
          <p:cNvPr id="8" name="Obrázek 7">
            <a:extLst>
              <a:ext uri="{FF2B5EF4-FFF2-40B4-BE49-F238E27FC236}">
                <a16:creationId xmlns:a16="http://schemas.microsoft.com/office/drawing/2014/main" id="{2F315D60-DB2B-4643-A46C-3DC06A4B97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93069" y="4366144"/>
            <a:ext cx="2115878" cy="1992323"/>
          </a:xfrm>
          <a:prstGeom prst="rect">
            <a:avLst/>
          </a:prstGeom>
        </p:spPr>
      </p:pic>
    </p:spTree>
    <p:extLst>
      <p:ext uri="{BB962C8B-B14F-4D97-AF65-F5344CB8AC3E}">
        <p14:creationId xmlns:p14="http://schemas.microsoft.com/office/powerpoint/2010/main" val="3872241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B036FD-8F53-4CF0-84D2-A7BEFB9A0E2B}"/>
              </a:ext>
            </a:extLst>
          </p:cNvPr>
          <p:cNvSpPr>
            <a:spLocks noGrp="1"/>
          </p:cNvSpPr>
          <p:nvPr>
            <p:ph type="title"/>
          </p:nvPr>
        </p:nvSpPr>
        <p:spPr/>
        <p:txBody>
          <a:bodyPr/>
          <a:lstStyle/>
          <a:p>
            <a:r>
              <a:rPr lang="cs-CZ" b="1" dirty="0">
                <a:solidFill>
                  <a:schemeClr val="accent6">
                    <a:lumMod val="75000"/>
                  </a:schemeClr>
                </a:solidFill>
              </a:rPr>
              <a:t>Anti-imigrantské diskuzní fórum a emoce</a:t>
            </a:r>
          </a:p>
        </p:txBody>
      </p:sp>
      <p:sp>
        <p:nvSpPr>
          <p:cNvPr id="3" name="Zástupný symbol pro obsah 2">
            <a:extLst>
              <a:ext uri="{FF2B5EF4-FFF2-40B4-BE49-F238E27FC236}">
                <a16:creationId xmlns:a16="http://schemas.microsoft.com/office/drawing/2014/main" id="{FEBA8D37-3A75-4E0E-9650-E86B50521785}"/>
              </a:ext>
            </a:extLst>
          </p:cNvPr>
          <p:cNvSpPr>
            <a:spLocks noGrp="1"/>
          </p:cNvSpPr>
          <p:nvPr>
            <p:ph idx="1"/>
          </p:nvPr>
        </p:nvSpPr>
        <p:spPr/>
        <p:txBody>
          <a:bodyPr>
            <a:normAutofit/>
          </a:bodyPr>
          <a:lstStyle/>
          <a:p>
            <a:r>
              <a:rPr lang="cs-CZ" b="1" dirty="0"/>
              <a:t>2. Neutralizace rasistického stigmatu</a:t>
            </a:r>
          </a:p>
          <a:p>
            <a:pPr lvl="1"/>
            <a:r>
              <a:rPr lang="cs-CZ" dirty="0"/>
              <a:t>Konstrukce sebe jako obětí, jejichž morálka je neprávem zpochybňována</a:t>
            </a:r>
          </a:p>
          <a:p>
            <a:pPr lvl="1"/>
            <a:r>
              <a:rPr lang="cs-CZ" dirty="0"/>
              <a:t>Reverzní rasismus</a:t>
            </a:r>
          </a:p>
          <a:p>
            <a:pPr lvl="2" algn="just"/>
            <a:r>
              <a:rPr lang="en-US" sz="1700" i="1" dirty="0"/>
              <a:t>The REAL truth, </a:t>
            </a:r>
            <a:r>
              <a:rPr lang="en-US" sz="1700" i="1" dirty="0" err="1"/>
              <a:t>anti-WHITE</a:t>
            </a:r>
            <a:r>
              <a:rPr lang="en-US" sz="1700" i="1" dirty="0"/>
              <a:t> racism is JUST as IMMORAL and</a:t>
            </a:r>
            <a:r>
              <a:rPr lang="cs-CZ" sz="1700" i="1" dirty="0"/>
              <a:t> </a:t>
            </a:r>
            <a:r>
              <a:rPr lang="en-US" sz="1700" i="1" dirty="0"/>
              <a:t>WRONG as anti-NON-white racism. It is just SICKENING to hear racism against non-whites</a:t>
            </a:r>
            <a:r>
              <a:rPr lang="cs-CZ" sz="1700" i="1" dirty="0"/>
              <a:t> </a:t>
            </a:r>
            <a:r>
              <a:rPr lang="en-US" sz="1700" i="1" dirty="0"/>
              <a:t>described as a hate crime when racism against whites is NOT similarly denounced.</a:t>
            </a:r>
            <a:endParaRPr lang="cs-CZ" sz="1700" i="1" dirty="0"/>
          </a:p>
          <a:p>
            <a:pPr lvl="2" algn="just"/>
            <a:r>
              <a:rPr lang="en-US" sz="1700" i="1" dirty="0"/>
              <a:t>They know they don’t have a “leg to stand on” and try to use the only card they have, racist. What a</a:t>
            </a:r>
            <a:r>
              <a:rPr lang="cs-CZ" sz="1700" i="1" dirty="0"/>
              <a:t> </a:t>
            </a:r>
            <a:r>
              <a:rPr lang="en-US" sz="1700" i="1" dirty="0"/>
              <a:t>joke, you are the racist here, not American citizens who are fighting for THEIR country</a:t>
            </a:r>
            <a:r>
              <a:rPr lang="en-US" sz="1700" dirty="0"/>
              <a:t>.</a:t>
            </a:r>
            <a:br>
              <a:rPr lang="en-US" dirty="0"/>
            </a:br>
            <a:br>
              <a:rPr lang="en-US" dirty="0"/>
            </a:br>
            <a:endParaRPr lang="cs-CZ" dirty="0"/>
          </a:p>
          <a:p>
            <a:endParaRPr lang="cs-CZ" dirty="0"/>
          </a:p>
        </p:txBody>
      </p:sp>
      <p:pic>
        <p:nvPicPr>
          <p:cNvPr id="4" name="Obrázek 3">
            <a:extLst>
              <a:ext uri="{FF2B5EF4-FFF2-40B4-BE49-F238E27FC236}">
                <a16:creationId xmlns:a16="http://schemas.microsoft.com/office/drawing/2014/main" id="{9D669D03-4107-4641-8179-FFB865F54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175250"/>
            <a:ext cx="10277475" cy="1238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6858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1D96C3-6D38-4C1F-AC7C-64B157CAF938}"/>
              </a:ext>
            </a:extLst>
          </p:cNvPr>
          <p:cNvSpPr>
            <a:spLocks noGrp="1"/>
          </p:cNvSpPr>
          <p:nvPr>
            <p:ph type="title"/>
          </p:nvPr>
        </p:nvSpPr>
        <p:spPr/>
        <p:txBody>
          <a:bodyPr/>
          <a:lstStyle/>
          <a:p>
            <a:r>
              <a:rPr lang="cs-CZ" b="1" dirty="0">
                <a:solidFill>
                  <a:schemeClr val="accent6">
                    <a:lumMod val="75000"/>
                  </a:schemeClr>
                </a:solidFill>
              </a:rPr>
              <a:t>Anti-imigrantské diskuzní fórum a emoce</a:t>
            </a:r>
          </a:p>
        </p:txBody>
      </p:sp>
      <p:sp>
        <p:nvSpPr>
          <p:cNvPr id="3" name="Zástupný symbol pro obsah 2">
            <a:extLst>
              <a:ext uri="{FF2B5EF4-FFF2-40B4-BE49-F238E27FC236}">
                <a16:creationId xmlns:a16="http://schemas.microsoft.com/office/drawing/2014/main" id="{291417C0-B74E-48E4-813C-4185B02CA642}"/>
              </a:ext>
            </a:extLst>
          </p:cNvPr>
          <p:cNvSpPr>
            <a:spLocks noGrp="1"/>
          </p:cNvSpPr>
          <p:nvPr>
            <p:ph idx="1"/>
          </p:nvPr>
        </p:nvSpPr>
        <p:spPr/>
        <p:txBody>
          <a:bodyPr>
            <a:normAutofit/>
          </a:bodyPr>
          <a:lstStyle/>
          <a:p>
            <a:r>
              <a:rPr lang="cs-CZ" b="1" dirty="0"/>
              <a:t>3. Racionální emoce zakotvené ve faktech</a:t>
            </a:r>
          </a:p>
          <a:p>
            <a:pPr lvl="1"/>
            <a:r>
              <a:rPr lang="cs-CZ" dirty="0"/>
              <a:t>Překonání dichotomie racionality a iracionality/emocionality</a:t>
            </a:r>
          </a:p>
          <a:p>
            <a:pPr lvl="1"/>
            <a:r>
              <a:rPr lang="cs-CZ" dirty="0"/>
              <a:t>Odkazy na statistiky, zprávy, novinové články apod. – „morální šoky“</a:t>
            </a:r>
          </a:p>
          <a:p>
            <a:pPr lvl="2"/>
            <a:r>
              <a:rPr lang="cs-CZ" dirty="0"/>
              <a:t>Imigranti jako násilníci, zločinci</a:t>
            </a:r>
          </a:p>
          <a:p>
            <a:pPr lvl="1"/>
            <a:r>
              <a:rPr lang="cs-CZ" dirty="0"/>
              <a:t>Vytváření empirické kredibility</a:t>
            </a:r>
          </a:p>
          <a:p>
            <a:pPr lvl="2" algn="just"/>
            <a:r>
              <a:rPr lang="en-US" sz="1700" i="1" dirty="0"/>
              <a:t>If you want to be able to ask your politicians: “In</a:t>
            </a:r>
            <a:r>
              <a:rPr lang="cs-CZ" sz="1700" i="1" dirty="0"/>
              <a:t> </a:t>
            </a:r>
            <a:r>
              <a:rPr lang="en-US" sz="1700" i="1" dirty="0"/>
              <a:t>tolerating illegal immigration, EXACTLY how many Americans is it acceptable with you to be molested, raped,</a:t>
            </a:r>
            <a:r>
              <a:rPr lang="cs-CZ" sz="1700" i="1" dirty="0"/>
              <a:t> </a:t>
            </a:r>
            <a:r>
              <a:rPr lang="en-US" sz="1700" i="1" dirty="0"/>
              <a:t>seriously injured, killed, and murdered to save ten cents on a head of lettuce?” you had better know the actual</a:t>
            </a:r>
            <a:r>
              <a:rPr lang="cs-CZ" sz="1700" i="1" dirty="0"/>
              <a:t> </a:t>
            </a:r>
            <a:r>
              <a:rPr lang="en-US" sz="1700" i="1" dirty="0"/>
              <a:t>numbers so that you can nail their PC correct excuse and their sorry </a:t>
            </a:r>
            <a:r>
              <a:rPr lang="en-US" sz="1700" i="1" dirty="0" err="1"/>
              <a:t>asse</a:t>
            </a:r>
            <a:r>
              <a:rPr lang="en-US" sz="1700" i="1" dirty="0"/>
              <a:t> to the wall with the facts. </a:t>
            </a:r>
            <a:endParaRPr lang="cs-CZ" sz="1700" i="1" dirty="0"/>
          </a:p>
          <a:p>
            <a:pPr lvl="1"/>
            <a:endParaRPr lang="cs-CZ" dirty="0"/>
          </a:p>
          <a:p>
            <a:endParaRPr lang="cs-CZ" dirty="0"/>
          </a:p>
          <a:p>
            <a:pPr lvl="1"/>
            <a:endParaRPr lang="cs-CZ" dirty="0"/>
          </a:p>
          <a:p>
            <a:endParaRPr lang="cs-CZ" dirty="0"/>
          </a:p>
        </p:txBody>
      </p:sp>
      <p:pic>
        <p:nvPicPr>
          <p:cNvPr id="4" name="Obrázek 3">
            <a:extLst>
              <a:ext uri="{FF2B5EF4-FFF2-40B4-BE49-F238E27FC236}">
                <a16:creationId xmlns:a16="http://schemas.microsoft.com/office/drawing/2014/main" id="{29C976C2-825E-4F79-BEB2-13BD0C47B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5175250"/>
            <a:ext cx="10277475" cy="1238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4775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Moral</a:t>
            </a:r>
            <a:r>
              <a:rPr lang="cs-CZ" b="1" dirty="0">
                <a:solidFill>
                  <a:schemeClr val="accent6">
                    <a:lumMod val="75000"/>
                  </a:schemeClr>
                </a:solidFill>
              </a:rPr>
              <a:t> </a:t>
            </a:r>
            <a:r>
              <a:rPr lang="cs-CZ" b="1" dirty="0" err="1">
                <a:solidFill>
                  <a:schemeClr val="accent6">
                    <a:lumMod val="75000"/>
                  </a:schemeClr>
                </a:solidFill>
              </a:rPr>
              <a:t>disengagement</a:t>
            </a:r>
            <a:r>
              <a:rPr lang="cs-CZ" b="1" dirty="0">
                <a:solidFill>
                  <a:schemeClr val="accent6">
                    <a:lumMod val="75000"/>
                  </a:schemeClr>
                </a:solidFill>
              </a:rPr>
              <a:t> / morální vyvázání</a:t>
            </a:r>
          </a:p>
        </p:txBody>
      </p:sp>
      <p:sp>
        <p:nvSpPr>
          <p:cNvPr id="4" name="Zástupný symbol pro obsah 3">
            <a:extLst>
              <a:ext uri="{FF2B5EF4-FFF2-40B4-BE49-F238E27FC236}">
                <a16:creationId xmlns:a16="http://schemas.microsoft.com/office/drawing/2014/main" id="{72F9DD56-0093-4818-B32B-06FF2C4394B0}"/>
              </a:ext>
            </a:extLst>
          </p:cNvPr>
          <p:cNvSpPr>
            <a:spLocks noGrp="1"/>
          </p:cNvSpPr>
          <p:nvPr>
            <p:ph idx="1"/>
          </p:nvPr>
        </p:nvSpPr>
        <p:spPr/>
        <p:txBody>
          <a:bodyPr>
            <a:normAutofit fontScale="85000" lnSpcReduction="20000"/>
          </a:bodyPr>
          <a:lstStyle/>
          <a:p>
            <a:pPr algn="just"/>
            <a:r>
              <a:rPr lang="cs-CZ" dirty="0"/>
              <a:t>Albert Bandura, 1999</a:t>
            </a:r>
          </a:p>
          <a:p>
            <a:pPr algn="just"/>
            <a:r>
              <a:rPr lang="cs-CZ" dirty="0"/>
              <a:t>Seberegulace (sociální sankce a </a:t>
            </a:r>
            <a:r>
              <a:rPr lang="cs-CZ" dirty="0" err="1"/>
              <a:t>internalizované</a:t>
            </a:r>
            <a:r>
              <a:rPr lang="cs-CZ" dirty="0"/>
              <a:t> </a:t>
            </a:r>
            <a:r>
              <a:rPr lang="cs-CZ" dirty="0" err="1"/>
              <a:t>sebesankce</a:t>
            </a:r>
            <a:r>
              <a:rPr lang="cs-CZ" dirty="0"/>
              <a:t> jako kontrolní mechanismy)</a:t>
            </a:r>
          </a:p>
          <a:p>
            <a:pPr algn="just"/>
            <a:r>
              <a:rPr lang="cs-CZ" b="1" dirty="0"/>
              <a:t>Morální vyvázání – vypojení těchto </a:t>
            </a:r>
            <a:r>
              <a:rPr lang="cs-CZ" b="1" dirty="0" err="1"/>
              <a:t>seberegulačních</a:t>
            </a:r>
            <a:r>
              <a:rPr lang="cs-CZ" b="1" dirty="0"/>
              <a:t> mechanismů (postupné vyvázání)</a:t>
            </a:r>
          </a:p>
          <a:p>
            <a:pPr algn="just"/>
            <a:r>
              <a:rPr lang="cs-CZ" dirty="0"/>
              <a:t>Mechanismy:</a:t>
            </a:r>
          </a:p>
          <a:p>
            <a:pPr lvl="1" algn="just"/>
            <a:r>
              <a:rPr lang="cs-CZ" dirty="0"/>
              <a:t>Morální ospravedlnění (např. dosažení vyššího cíle)</a:t>
            </a:r>
          </a:p>
          <a:p>
            <a:pPr lvl="1" algn="just"/>
            <a:r>
              <a:rPr lang="cs-CZ" dirty="0"/>
              <a:t>Eufemistické označování (např. „boj za svobodu“ místo zabíjení)</a:t>
            </a:r>
          </a:p>
          <a:p>
            <a:pPr lvl="1" algn="just"/>
            <a:r>
              <a:rPr lang="cs-CZ" dirty="0"/>
              <a:t>Výhodné srovnávání (vlastní jednání se jeví méně závažné proti jinému)</a:t>
            </a:r>
          </a:p>
          <a:p>
            <a:pPr lvl="1" algn="just"/>
            <a:r>
              <a:rPr lang="cs-CZ" dirty="0"/>
              <a:t>Přenesení odpovědnosti (např. přisouzení odpovědnosti autoritě)</a:t>
            </a:r>
          </a:p>
          <a:p>
            <a:pPr lvl="1" algn="just"/>
            <a:r>
              <a:rPr lang="cs-CZ" dirty="0"/>
              <a:t>Rozptýlení odpovědnosti (zastírá přímý vztah mezi jednáním a důsledky; např. kolektivní jednání)</a:t>
            </a:r>
          </a:p>
          <a:p>
            <a:pPr lvl="1" algn="just"/>
            <a:r>
              <a:rPr lang="cs-CZ" dirty="0"/>
              <a:t>Nevšímavost k důsledkům nebo jejich zkreslení</a:t>
            </a:r>
          </a:p>
          <a:p>
            <a:pPr lvl="1" algn="just"/>
            <a:r>
              <a:rPr lang="cs-CZ" dirty="0"/>
              <a:t>Dehumanizace obětí (např. „uprchlík“, „migrant“, „cizinec“)</a:t>
            </a:r>
          </a:p>
          <a:p>
            <a:pPr lvl="1" algn="just"/>
            <a:r>
              <a:rPr lang="cs-CZ" dirty="0" err="1"/>
              <a:t>Atribuce</a:t>
            </a:r>
            <a:r>
              <a:rPr lang="cs-CZ" dirty="0"/>
              <a:t> viny (agresor vnímá své násilí jako vynucené provokací, oběti si za to mohou samy)</a:t>
            </a:r>
          </a:p>
          <a:p>
            <a:pPr algn="just"/>
            <a:endParaRPr lang="cs-CZ" dirty="0"/>
          </a:p>
          <a:p>
            <a:pPr algn="just"/>
            <a:endParaRPr lang="cs-CZ" dirty="0"/>
          </a:p>
          <a:p>
            <a:pPr algn="just"/>
            <a:endParaRPr lang="cs-CZ" dirty="0"/>
          </a:p>
          <a:p>
            <a:pPr algn="just"/>
            <a:endParaRPr lang="cs-CZ" dirty="0"/>
          </a:p>
        </p:txBody>
      </p:sp>
    </p:spTree>
    <p:extLst>
      <p:ext uri="{BB962C8B-B14F-4D97-AF65-F5344CB8AC3E}">
        <p14:creationId xmlns:p14="http://schemas.microsoft.com/office/powerpoint/2010/main" val="3399199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image">
            <a:extLst>
              <a:ext uri="{FF2B5EF4-FFF2-40B4-BE49-F238E27FC236}">
                <a16:creationId xmlns:a16="http://schemas.microsoft.com/office/drawing/2014/main" id="{686C9D4E-48A7-4725-BD33-8844533353E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39" y="119062"/>
            <a:ext cx="6854580" cy="661987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3">
            <a:extLst>
              <a:ext uri="{FF2B5EF4-FFF2-40B4-BE49-F238E27FC236}">
                <a16:creationId xmlns:a16="http://schemas.microsoft.com/office/drawing/2014/main" id="{46B01A43-2432-4068-8383-8F6137370BA1}"/>
              </a:ext>
            </a:extLst>
          </p:cNvPr>
          <p:cNvSpPr>
            <a:spLocks noGrp="1"/>
          </p:cNvSpPr>
          <p:nvPr>
            <p:ph idx="1"/>
          </p:nvPr>
        </p:nvSpPr>
        <p:spPr>
          <a:xfrm>
            <a:off x="7648957" y="701040"/>
            <a:ext cx="4055363" cy="3766185"/>
          </a:xfrm>
        </p:spPr>
        <p:txBody>
          <a:bodyPr>
            <a:normAutofit/>
          </a:bodyPr>
          <a:lstStyle/>
          <a:p>
            <a:pPr algn="just"/>
            <a:r>
              <a:rPr lang="cs-CZ" dirty="0"/>
              <a:t>Příklad měření:</a:t>
            </a:r>
          </a:p>
          <a:p>
            <a:pPr algn="just"/>
            <a:r>
              <a:rPr lang="cs-CZ" b="1" dirty="0" err="1"/>
              <a:t>Class</a:t>
            </a:r>
            <a:r>
              <a:rPr lang="cs-CZ" b="1" dirty="0"/>
              <a:t> </a:t>
            </a:r>
            <a:r>
              <a:rPr lang="cs-CZ" b="1" dirty="0" err="1"/>
              <a:t>moral</a:t>
            </a:r>
            <a:r>
              <a:rPr lang="cs-CZ" b="1" dirty="0"/>
              <a:t> </a:t>
            </a:r>
            <a:r>
              <a:rPr lang="cs-CZ" b="1" dirty="0" err="1"/>
              <a:t>disengagement</a:t>
            </a:r>
            <a:endParaRPr lang="cs-CZ" b="1" dirty="0"/>
          </a:p>
          <a:p>
            <a:pPr algn="just"/>
            <a:endParaRPr lang="cs-CZ" b="1" dirty="0"/>
          </a:p>
          <a:p>
            <a:pPr algn="just"/>
            <a:r>
              <a:rPr lang="en-US" sz="1400" dirty="0" err="1"/>
              <a:t>Pozzoli</a:t>
            </a:r>
            <a:r>
              <a:rPr lang="en-US" sz="1400" dirty="0"/>
              <a:t>, T., Gini, G., &amp; </a:t>
            </a:r>
            <a:r>
              <a:rPr lang="en-US" sz="1400" dirty="0" err="1"/>
              <a:t>Vieno</a:t>
            </a:r>
            <a:r>
              <a:rPr lang="en-US" sz="1400" dirty="0"/>
              <a:t>, A. (2012). Individual and Class Moral Disengagement in Bullying Among Elementary School Children. Aggressive Behavior, 38(5), 378-388. https://doi.org/10.1002/ab.21442</a:t>
            </a:r>
          </a:p>
        </p:txBody>
      </p:sp>
    </p:spTree>
    <p:extLst>
      <p:ext uri="{BB962C8B-B14F-4D97-AF65-F5344CB8AC3E}">
        <p14:creationId xmlns:p14="http://schemas.microsoft.com/office/powerpoint/2010/main" val="138020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42E98D-D9A4-4DB9-90B4-F8B193015793}"/>
              </a:ext>
            </a:extLst>
          </p:cNvPr>
          <p:cNvSpPr>
            <a:spLocks noGrp="1"/>
          </p:cNvSpPr>
          <p:nvPr>
            <p:ph type="title"/>
          </p:nvPr>
        </p:nvSpPr>
        <p:spPr/>
        <p:txBody>
          <a:bodyPr/>
          <a:lstStyle/>
          <a:p>
            <a:r>
              <a:rPr lang="cs-CZ" b="1" dirty="0">
                <a:solidFill>
                  <a:schemeClr val="accent6">
                    <a:lumMod val="75000"/>
                  </a:schemeClr>
                </a:solidFill>
              </a:rPr>
              <a:t>Příklad </a:t>
            </a:r>
            <a:r>
              <a:rPr lang="cs-CZ" b="1" dirty="0" err="1">
                <a:solidFill>
                  <a:schemeClr val="accent6">
                    <a:lumMod val="75000"/>
                  </a:schemeClr>
                </a:solidFill>
              </a:rPr>
              <a:t>hate</a:t>
            </a:r>
            <a:r>
              <a:rPr lang="cs-CZ" b="1" dirty="0">
                <a:solidFill>
                  <a:schemeClr val="accent6">
                    <a:lumMod val="75000"/>
                  </a:schemeClr>
                </a:solidFill>
              </a:rPr>
              <a:t> </a:t>
            </a:r>
            <a:r>
              <a:rPr lang="cs-CZ" b="1" dirty="0" err="1">
                <a:solidFill>
                  <a:schemeClr val="accent6">
                    <a:lumMod val="75000"/>
                  </a:schemeClr>
                </a:solidFill>
              </a:rPr>
              <a:t>site</a:t>
            </a:r>
            <a:r>
              <a:rPr lang="cs-CZ" b="1" dirty="0">
                <a:solidFill>
                  <a:schemeClr val="accent6">
                    <a:lumMod val="75000"/>
                  </a:schemeClr>
                </a:solidFill>
              </a:rPr>
              <a:t> diskurzu – KKK na internetu</a:t>
            </a:r>
          </a:p>
        </p:txBody>
      </p:sp>
      <p:sp>
        <p:nvSpPr>
          <p:cNvPr id="3" name="Zástupný symbol pro obsah 2">
            <a:extLst>
              <a:ext uri="{FF2B5EF4-FFF2-40B4-BE49-F238E27FC236}">
                <a16:creationId xmlns:a16="http://schemas.microsoft.com/office/drawing/2014/main" id="{0EDF1759-DCD6-42F2-8DCC-31D25D27F710}"/>
              </a:ext>
            </a:extLst>
          </p:cNvPr>
          <p:cNvSpPr>
            <a:spLocks noGrp="1"/>
          </p:cNvSpPr>
          <p:nvPr>
            <p:ph idx="1"/>
          </p:nvPr>
        </p:nvSpPr>
        <p:spPr>
          <a:xfrm>
            <a:off x="1143000" y="2057400"/>
            <a:ext cx="8325091" cy="4038600"/>
          </a:xfrm>
        </p:spPr>
        <p:txBody>
          <a:bodyPr>
            <a:normAutofit lnSpcReduction="10000"/>
          </a:bodyPr>
          <a:lstStyle/>
          <a:p>
            <a:pPr algn="just"/>
            <a:r>
              <a:rPr lang="cs-CZ" b="1" dirty="0"/>
              <a:t>Rachel </a:t>
            </a:r>
            <a:r>
              <a:rPr lang="cs-CZ" b="1" dirty="0" err="1"/>
              <a:t>Schmitz</a:t>
            </a:r>
            <a:r>
              <a:rPr lang="cs-CZ" b="1" dirty="0"/>
              <a:t> (2016). </a:t>
            </a:r>
            <a:r>
              <a:rPr lang="en-US" b="1" dirty="0"/>
              <a:t>Intersections of hate: Exploring the transecting</a:t>
            </a:r>
            <a:r>
              <a:rPr lang="cs-CZ" b="1" dirty="0"/>
              <a:t> </a:t>
            </a:r>
            <a:r>
              <a:rPr lang="en-US" b="1" dirty="0"/>
              <a:t>dimensions of race, religion, gender, and family in</a:t>
            </a:r>
            <a:r>
              <a:rPr lang="cs-CZ" b="1" dirty="0"/>
              <a:t> </a:t>
            </a:r>
            <a:r>
              <a:rPr lang="en-US" b="1" dirty="0"/>
              <a:t>Ku Klux Klan Web sites</a:t>
            </a:r>
            <a:r>
              <a:rPr lang="cs-CZ" b="1" dirty="0"/>
              <a:t>.</a:t>
            </a:r>
          </a:p>
          <a:p>
            <a:r>
              <a:rPr lang="cs-CZ" dirty="0"/>
              <a:t>11 přidružených stránek</a:t>
            </a:r>
          </a:p>
          <a:p>
            <a:r>
              <a:rPr lang="cs-CZ" dirty="0"/>
              <a:t>Analýza </a:t>
            </a:r>
            <a:r>
              <a:rPr lang="cs-CZ" dirty="0" err="1"/>
              <a:t>textuálních</a:t>
            </a:r>
            <a:r>
              <a:rPr lang="cs-CZ" dirty="0"/>
              <a:t> i vizuálních obsahů</a:t>
            </a:r>
          </a:p>
          <a:p>
            <a:r>
              <a:rPr lang="cs-CZ" b="1" dirty="0" err="1"/>
              <a:t>Intersekcionální</a:t>
            </a:r>
            <a:r>
              <a:rPr lang="cs-CZ" b="1" dirty="0"/>
              <a:t> přístup </a:t>
            </a:r>
            <a:r>
              <a:rPr lang="cs-CZ" dirty="0"/>
              <a:t>(feminismus) – </a:t>
            </a:r>
            <a:r>
              <a:rPr lang="cs-CZ" dirty="0" err="1"/>
              <a:t>multidimenzionalita</a:t>
            </a:r>
            <a:r>
              <a:rPr lang="cs-CZ" dirty="0"/>
              <a:t> sociální reality</a:t>
            </a:r>
          </a:p>
          <a:p>
            <a:pPr lvl="1"/>
            <a:r>
              <a:rPr lang="en-US" i="1" dirty="0"/>
              <a:t>Intersectionality incorporates all</a:t>
            </a:r>
            <a:r>
              <a:rPr lang="cs-CZ" i="1" dirty="0"/>
              <a:t> </a:t>
            </a:r>
            <a:r>
              <a:rPr lang="en-US" i="1" dirty="0"/>
              <a:t>dimensions of social statuses in lieu of selectively choosing which characteristics to highlight</a:t>
            </a:r>
            <a:r>
              <a:rPr lang="cs-CZ" i="1" dirty="0"/>
              <a:t>.</a:t>
            </a:r>
          </a:p>
          <a:p>
            <a:r>
              <a:rPr lang="cs-CZ" dirty="0" err="1"/>
              <a:t>Intersekce</a:t>
            </a:r>
            <a:r>
              <a:rPr lang="cs-CZ" dirty="0"/>
              <a:t> rasy, genderu, rodiny a náboženství</a:t>
            </a:r>
            <a:br>
              <a:rPr lang="en-US" dirty="0"/>
            </a:br>
            <a:endParaRPr lang="cs-CZ" dirty="0"/>
          </a:p>
        </p:txBody>
      </p:sp>
      <p:pic>
        <p:nvPicPr>
          <p:cNvPr id="7" name="Obrázek 6">
            <a:extLst>
              <a:ext uri="{FF2B5EF4-FFF2-40B4-BE49-F238E27FC236}">
                <a16:creationId xmlns:a16="http://schemas.microsoft.com/office/drawing/2014/main" id="{707E566B-3DEB-4D48-AFFC-C89757537B9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8003569" y="2057400"/>
            <a:ext cx="4058292" cy="4608525"/>
          </a:xfrm>
          <a:prstGeom prst="rect">
            <a:avLst/>
          </a:prstGeom>
        </p:spPr>
      </p:pic>
    </p:spTree>
    <p:extLst>
      <p:ext uri="{BB962C8B-B14F-4D97-AF65-F5344CB8AC3E}">
        <p14:creationId xmlns:p14="http://schemas.microsoft.com/office/powerpoint/2010/main" val="3819098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8F8CF8-39EA-4635-AC79-6045AFBF8752}"/>
              </a:ext>
            </a:extLst>
          </p:cNvPr>
          <p:cNvSpPr>
            <a:spLocks noGrp="1"/>
          </p:cNvSpPr>
          <p:nvPr>
            <p:ph type="title"/>
          </p:nvPr>
        </p:nvSpPr>
        <p:spPr/>
        <p:txBody>
          <a:bodyPr/>
          <a:lstStyle/>
          <a:p>
            <a:r>
              <a:rPr lang="cs-CZ" b="1" dirty="0">
                <a:solidFill>
                  <a:schemeClr val="accent6">
                    <a:lumMod val="75000"/>
                  </a:schemeClr>
                </a:solidFill>
              </a:rPr>
              <a:t>KKK na internetu</a:t>
            </a:r>
          </a:p>
        </p:txBody>
      </p:sp>
      <p:sp>
        <p:nvSpPr>
          <p:cNvPr id="3" name="Zástupný symbol pro obsah 2">
            <a:extLst>
              <a:ext uri="{FF2B5EF4-FFF2-40B4-BE49-F238E27FC236}">
                <a16:creationId xmlns:a16="http://schemas.microsoft.com/office/drawing/2014/main" id="{638198E9-84C2-4369-964E-6BCA3C587207}"/>
              </a:ext>
            </a:extLst>
          </p:cNvPr>
          <p:cNvSpPr>
            <a:spLocks noGrp="1"/>
          </p:cNvSpPr>
          <p:nvPr>
            <p:ph idx="1"/>
          </p:nvPr>
        </p:nvSpPr>
        <p:spPr>
          <a:xfrm>
            <a:off x="1143001" y="2057400"/>
            <a:ext cx="6912980" cy="4038600"/>
          </a:xfrm>
        </p:spPr>
        <p:txBody>
          <a:bodyPr>
            <a:normAutofit/>
          </a:bodyPr>
          <a:lstStyle/>
          <a:p>
            <a:r>
              <a:rPr lang="cs-CZ" dirty="0"/>
              <a:t>4 témata:</a:t>
            </a:r>
          </a:p>
          <a:p>
            <a:pPr lvl="1"/>
            <a:r>
              <a:rPr lang="cs-CZ" dirty="0"/>
              <a:t>Bílá solidarita</a:t>
            </a:r>
          </a:p>
          <a:p>
            <a:pPr lvl="1"/>
            <a:r>
              <a:rPr lang="cs-CZ" dirty="0"/>
              <a:t>Kult árijského křesťanství</a:t>
            </a:r>
          </a:p>
          <a:p>
            <a:pPr lvl="1"/>
            <a:r>
              <a:rPr lang="cs-CZ" dirty="0"/>
              <a:t>Árijská klanová maskulinita</a:t>
            </a:r>
          </a:p>
          <a:p>
            <a:pPr lvl="1"/>
            <a:r>
              <a:rPr lang="cs-CZ" dirty="0" err="1"/>
              <a:t>Heteronormativní</a:t>
            </a:r>
            <a:r>
              <a:rPr lang="cs-CZ" dirty="0"/>
              <a:t> hodnoty nukleární rodiny</a:t>
            </a:r>
          </a:p>
          <a:p>
            <a:r>
              <a:rPr lang="cs-CZ" b="1" dirty="0" err="1"/>
              <a:t>Impression</a:t>
            </a:r>
            <a:r>
              <a:rPr lang="cs-CZ" b="1" dirty="0"/>
              <a:t> management</a:t>
            </a:r>
            <a:r>
              <a:rPr lang="cs-CZ" dirty="0"/>
              <a:t>, snaha dekonstruovat negativní stereotypy (cílí tak na potenciálně širší členskou základnu)</a:t>
            </a:r>
          </a:p>
          <a:p>
            <a:r>
              <a:rPr lang="cs-CZ" dirty="0"/>
              <a:t>Jen málo stránek přímo obhajuje násilí nebo k němu vybízí</a:t>
            </a:r>
          </a:p>
          <a:p>
            <a:pPr lvl="1"/>
            <a:endParaRPr lang="cs-CZ" dirty="0"/>
          </a:p>
        </p:txBody>
      </p:sp>
      <p:pic>
        <p:nvPicPr>
          <p:cNvPr id="6" name="Obrázek 5">
            <a:extLst>
              <a:ext uri="{FF2B5EF4-FFF2-40B4-BE49-F238E27FC236}">
                <a16:creationId xmlns:a16="http://schemas.microsoft.com/office/drawing/2014/main" id="{58C7EF0B-654F-4429-B1A3-CD02CBA97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225" y="762000"/>
            <a:ext cx="3837891" cy="44165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03456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87664743-3B59-457B-98B4-7180BDB69B0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4643" y="279178"/>
            <a:ext cx="11693728" cy="6190797"/>
          </a:xfrm>
          <a:prstGeom prst="rect">
            <a:avLst/>
          </a:prstGeom>
        </p:spPr>
      </p:pic>
      <p:sp>
        <p:nvSpPr>
          <p:cNvPr id="5" name="TextovéPole 4">
            <a:extLst>
              <a:ext uri="{FF2B5EF4-FFF2-40B4-BE49-F238E27FC236}">
                <a16:creationId xmlns:a16="http://schemas.microsoft.com/office/drawing/2014/main" id="{C43D4469-B189-4001-A310-F1EDED32F917}"/>
              </a:ext>
            </a:extLst>
          </p:cNvPr>
          <p:cNvSpPr txBox="1"/>
          <p:nvPr/>
        </p:nvSpPr>
        <p:spPr>
          <a:xfrm>
            <a:off x="7099139" y="6269620"/>
            <a:ext cx="4838218" cy="282194"/>
          </a:xfrm>
          <a:prstGeom prst="rect">
            <a:avLst/>
          </a:prstGeom>
          <a:noFill/>
        </p:spPr>
        <p:txBody>
          <a:bodyPr wrap="square" rtlCol="0">
            <a:spAutoFit/>
          </a:bodyPr>
          <a:lstStyle/>
          <a:p>
            <a:r>
              <a:rPr lang="cs-CZ" sz="1200" dirty="0"/>
              <a:t>United </a:t>
            </a:r>
            <a:r>
              <a:rPr lang="cs-CZ" sz="1200" dirty="0" err="1"/>
              <a:t>Northern</a:t>
            </a:r>
            <a:r>
              <a:rPr lang="cs-CZ" sz="1200" dirty="0"/>
              <a:t> and </a:t>
            </a:r>
            <a:r>
              <a:rPr lang="cs-CZ" sz="1200" dirty="0" err="1"/>
              <a:t>Southern</a:t>
            </a:r>
            <a:r>
              <a:rPr lang="cs-CZ" sz="1200" dirty="0"/>
              <a:t> </a:t>
            </a:r>
            <a:r>
              <a:rPr lang="cs-CZ" sz="1200" dirty="0" err="1"/>
              <a:t>Knights</a:t>
            </a:r>
            <a:r>
              <a:rPr lang="cs-CZ" sz="1200" dirty="0"/>
              <a:t> </a:t>
            </a:r>
            <a:r>
              <a:rPr lang="cs-CZ" sz="1200" dirty="0" err="1"/>
              <a:t>of</a:t>
            </a:r>
            <a:r>
              <a:rPr lang="cs-CZ" sz="1200" dirty="0"/>
              <a:t> </a:t>
            </a:r>
            <a:r>
              <a:rPr lang="cs-CZ" sz="1200" dirty="0" err="1"/>
              <a:t>the</a:t>
            </a:r>
            <a:r>
              <a:rPr lang="cs-CZ" sz="1200" dirty="0"/>
              <a:t> Ku </a:t>
            </a:r>
            <a:r>
              <a:rPr lang="cs-CZ" sz="1200" dirty="0" err="1"/>
              <a:t>Klux</a:t>
            </a:r>
            <a:r>
              <a:rPr lang="cs-CZ" sz="1200" dirty="0"/>
              <a:t> Klan (unskkkk.com)</a:t>
            </a:r>
          </a:p>
        </p:txBody>
      </p:sp>
      <p:sp>
        <p:nvSpPr>
          <p:cNvPr id="7" name="Zaoblený obdélníkový bublinový popisek 6"/>
          <p:cNvSpPr/>
          <p:nvPr/>
        </p:nvSpPr>
        <p:spPr>
          <a:xfrm>
            <a:off x="4472849" y="2154066"/>
            <a:ext cx="6440570" cy="3321316"/>
          </a:xfrm>
          <a:prstGeom prst="wedgeRoundRectCallout">
            <a:avLst>
              <a:gd name="adj1" fmla="val -30162"/>
              <a:gd name="adj2" fmla="val -56692"/>
              <a:gd name="adj3" fmla="val 16667"/>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solidFill>
                  <a:sysClr val="windowText" lastClr="000000"/>
                </a:solidFill>
              </a:rPr>
              <a:t>We</a:t>
            </a:r>
            <a:r>
              <a:rPr lang="cs-CZ" sz="2000" dirty="0">
                <a:solidFill>
                  <a:sysClr val="windowText" lastClr="000000"/>
                </a:solidFill>
              </a:rPr>
              <a:t> </a:t>
            </a:r>
            <a:r>
              <a:rPr lang="cs-CZ" sz="2000" dirty="0" err="1">
                <a:solidFill>
                  <a:sysClr val="windowText" lastClr="000000"/>
                </a:solidFill>
              </a:rPr>
              <a:t>will</a:t>
            </a:r>
            <a:r>
              <a:rPr lang="cs-CZ" sz="2000" dirty="0">
                <a:solidFill>
                  <a:sysClr val="windowText" lastClr="000000"/>
                </a:solidFill>
              </a:rPr>
              <a:t> show </a:t>
            </a:r>
            <a:r>
              <a:rPr lang="cs-CZ" sz="2000" dirty="0" err="1">
                <a:solidFill>
                  <a:sysClr val="windowText" lastClr="000000"/>
                </a:solidFill>
              </a:rPr>
              <a:t>you</a:t>
            </a:r>
            <a:r>
              <a:rPr lang="cs-CZ" sz="2000" dirty="0">
                <a:solidFill>
                  <a:sysClr val="windowText" lastClr="000000"/>
                </a:solidFill>
              </a:rPr>
              <a:t> </a:t>
            </a:r>
            <a:r>
              <a:rPr lang="cs-CZ" sz="2000" dirty="0" err="1">
                <a:solidFill>
                  <a:sysClr val="windowText" lastClr="000000"/>
                </a:solidFill>
              </a:rPr>
              <a:t>how</a:t>
            </a:r>
            <a:r>
              <a:rPr lang="cs-CZ" sz="2000" dirty="0">
                <a:solidFill>
                  <a:sysClr val="windowText" lastClr="000000"/>
                </a:solidFill>
              </a:rPr>
              <a:t> and </a:t>
            </a:r>
            <a:r>
              <a:rPr lang="cs-CZ" sz="2000" dirty="0" err="1">
                <a:solidFill>
                  <a:sysClr val="windowText" lastClr="000000"/>
                </a:solidFill>
              </a:rPr>
              <a:t>when</a:t>
            </a:r>
            <a:r>
              <a:rPr lang="cs-CZ" sz="2000" dirty="0">
                <a:solidFill>
                  <a:sysClr val="windowText" lastClr="000000"/>
                </a:solidFill>
              </a:rPr>
              <a:t> to </a:t>
            </a:r>
            <a:r>
              <a:rPr lang="cs-CZ" sz="2000" dirty="0" err="1">
                <a:solidFill>
                  <a:sysClr val="windowText" lastClr="000000"/>
                </a:solidFill>
              </a:rPr>
              <a:t>take</a:t>
            </a:r>
            <a:r>
              <a:rPr lang="cs-CZ" sz="2000" dirty="0">
                <a:solidFill>
                  <a:sysClr val="windowText" lastClr="000000"/>
                </a:solidFill>
              </a:rPr>
              <a:t> </a:t>
            </a:r>
            <a:r>
              <a:rPr lang="cs-CZ" sz="2000" dirty="0" err="1">
                <a:solidFill>
                  <a:sysClr val="windowText" lastClr="000000"/>
                </a:solidFill>
              </a:rPr>
              <a:t>action</a:t>
            </a:r>
            <a:r>
              <a:rPr lang="cs-CZ" sz="2000" dirty="0">
                <a:solidFill>
                  <a:sysClr val="windowText" lastClr="000000"/>
                </a:solidFill>
              </a:rPr>
              <a:t> (in a non </a:t>
            </a:r>
            <a:r>
              <a:rPr lang="cs-CZ" sz="2000" dirty="0" err="1">
                <a:solidFill>
                  <a:sysClr val="windowText" lastClr="000000"/>
                </a:solidFill>
              </a:rPr>
              <a:t>violent</a:t>
            </a:r>
            <a:r>
              <a:rPr lang="cs-CZ" sz="2000" dirty="0">
                <a:solidFill>
                  <a:sysClr val="windowText" lastClr="000000"/>
                </a:solidFill>
              </a:rPr>
              <a:t> </a:t>
            </a:r>
            <a:r>
              <a:rPr lang="cs-CZ" sz="2000" dirty="0" err="1">
                <a:solidFill>
                  <a:sysClr val="windowText" lastClr="000000"/>
                </a:solidFill>
              </a:rPr>
              <a:t>way</a:t>
            </a:r>
            <a:r>
              <a:rPr lang="cs-CZ" sz="2000" dirty="0">
                <a:solidFill>
                  <a:sysClr val="windowText" lastClr="000000"/>
                </a:solidFill>
              </a:rPr>
              <a:t>).</a:t>
            </a:r>
          </a:p>
          <a:p>
            <a:pPr algn="ctr"/>
            <a:endParaRPr lang="cs-CZ" sz="2000" dirty="0">
              <a:solidFill>
                <a:sysClr val="windowText" lastClr="000000"/>
              </a:solidFill>
            </a:endParaRPr>
          </a:p>
          <a:p>
            <a:pPr algn="ctr"/>
            <a:r>
              <a:rPr lang="cs-CZ" sz="2000" dirty="0">
                <a:solidFill>
                  <a:sysClr val="windowText" lastClr="000000"/>
                </a:solidFill>
              </a:rPr>
              <a:t>… </a:t>
            </a:r>
            <a:r>
              <a:rPr lang="cs-CZ" sz="2000" dirty="0" err="1">
                <a:solidFill>
                  <a:sysClr val="windowText" lastClr="000000"/>
                </a:solidFill>
              </a:rPr>
              <a:t>patriotic</a:t>
            </a:r>
            <a:r>
              <a:rPr lang="cs-CZ" sz="2000" dirty="0">
                <a:solidFill>
                  <a:sysClr val="windowText" lastClr="000000"/>
                </a:solidFill>
              </a:rPr>
              <a:t>, </a:t>
            </a:r>
            <a:r>
              <a:rPr lang="cs-CZ" sz="2000" dirty="0" err="1">
                <a:solidFill>
                  <a:sysClr val="windowText" lastClr="000000"/>
                </a:solidFill>
              </a:rPr>
              <a:t>fraternal</a:t>
            </a:r>
            <a:r>
              <a:rPr lang="cs-CZ" sz="2000" dirty="0">
                <a:solidFill>
                  <a:sysClr val="windowText" lastClr="000000"/>
                </a:solidFill>
              </a:rPr>
              <a:t> and </a:t>
            </a:r>
            <a:r>
              <a:rPr lang="cs-CZ" sz="2000" dirty="0" err="1">
                <a:solidFill>
                  <a:sysClr val="windowText" lastClr="000000"/>
                </a:solidFill>
              </a:rPr>
              <a:t>law</a:t>
            </a:r>
            <a:r>
              <a:rPr lang="cs-CZ" sz="2000" dirty="0">
                <a:solidFill>
                  <a:sysClr val="windowText" lastClr="000000"/>
                </a:solidFill>
              </a:rPr>
              <a:t> </a:t>
            </a:r>
            <a:r>
              <a:rPr lang="cs-CZ" sz="2000" dirty="0" err="1">
                <a:solidFill>
                  <a:sysClr val="windowText" lastClr="000000"/>
                </a:solidFill>
              </a:rPr>
              <a:t>abiding</a:t>
            </a:r>
            <a:r>
              <a:rPr lang="cs-CZ" sz="2000" dirty="0">
                <a:solidFill>
                  <a:sysClr val="windowText" lastClr="000000"/>
                </a:solidFill>
              </a:rPr>
              <a:t> </a:t>
            </a:r>
            <a:r>
              <a:rPr lang="cs-CZ" sz="2000" dirty="0" err="1">
                <a:solidFill>
                  <a:sysClr val="windowText" lastClr="000000"/>
                </a:solidFill>
              </a:rPr>
              <a:t>organization</a:t>
            </a:r>
            <a:r>
              <a:rPr lang="cs-CZ" sz="2000" dirty="0">
                <a:solidFill>
                  <a:sysClr val="windowText" lastClr="000000"/>
                </a:solidFill>
              </a:rPr>
              <a:t>.</a:t>
            </a:r>
          </a:p>
          <a:p>
            <a:pPr algn="ctr"/>
            <a:endParaRPr lang="cs-CZ" sz="2000" dirty="0">
              <a:solidFill>
                <a:sysClr val="windowText" lastClr="000000"/>
              </a:solidFill>
            </a:endParaRPr>
          </a:p>
          <a:p>
            <a:pPr algn="ctr"/>
            <a:r>
              <a:rPr lang="cs-CZ" sz="2000" dirty="0">
                <a:solidFill>
                  <a:sysClr val="windowText" lastClr="000000"/>
                </a:solidFill>
              </a:rPr>
              <a:t>… </a:t>
            </a:r>
            <a:r>
              <a:rPr lang="cs-CZ" sz="2000" dirty="0" err="1">
                <a:solidFill>
                  <a:sysClr val="windowText" lastClr="000000"/>
                </a:solidFill>
              </a:rPr>
              <a:t>organization</a:t>
            </a:r>
            <a:r>
              <a:rPr lang="cs-CZ" sz="2000" dirty="0">
                <a:solidFill>
                  <a:sysClr val="windowText" lastClr="000000"/>
                </a:solidFill>
              </a:rPr>
              <a:t> </a:t>
            </a:r>
            <a:r>
              <a:rPr lang="cs-CZ" sz="2000" dirty="0" err="1">
                <a:solidFill>
                  <a:sysClr val="windowText" lastClr="000000"/>
                </a:solidFill>
              </a:rPr>
              <a:t>striving</a:t>
            </a:r>
            <a:r>
              <a:rPr lang="cs-CZ" sz="2000" dirty="0">
                <a:solidFill>
                  <a:sysClr val="windowText" lastClr="000000"/>
                </a:solidFill>
              </a:rPr>
              <a:t> to </a:t>
            </a:r>
            <a:r>
              <a:rPr lang="cs-CZ" sz="2000" dirty="0" err="1">
                <a:solidFill>
                  <a:sysClr val="windowText" lastClr="000000"/>
                </a:solidFill>
              </a:rPr>
              <a:t>protect</a:t>
            </a:r>
            <a:r>
              <a:rPr lang="cs-CZ" sz="2000" dirty="0">
                <a:solidFill>
                  <a:sysClr val="windowText" lastClr="000000"/>
                </a:solidFill>
              </a:rPr>
              <a:t> and </a:t>
            </a:r>
            <a:r>
              <a:rPr lang="cs-CZ" sz="2000" dirty="0" err="1">
                <a:solidFill>
                  <a:sysClr val="windowText" lastClr="000000"/>
                </a:solidFill>
              </a:rPr>
              <a:t>preserve</a:t>
            </a:r>
            <a:r>
              <a:rPr lang="cs-CZ" sz="2000" dirty="0">
                <a:solidFill>
                  <a:sysClr val="windowText" lastClr="000000"/>
                </a:solidFill>
              </a:rPr>
              <a:t> </a:t>
            </a:r>
            <a:r>
              <a:rPr lang="cs-CZ" sz="2000" dirty="0" err="1">
                <a:solidFill>
                  <a:sysClr val="windowText" lastClr="000000"/>
                </a:solidFill>
              </a:rPr>
              <a:t>White</a:t>
            </a:r>
            <a:r>
              <a:rPr lang="cs-CZ" sz="2000" dirty="0">
                <a:solidFill>
                  <a:sysClr val="windowText" lastClr="000000"/>
                </a:solidFill>
              </a:rPr>
              <a:t> Christian </a:t>
            </a:r>
            <a:r>
              <a:rPr lang="cs-CZ" sz="2000" dirty="0" err="1">
                <a:solidFill>
                  <a:sysClr val="windowText" lastClr="000000"/>
                </a:solidFill>
              </a:rPr>
              <a:t>heritage</a:t>
            </a:r>
            <a:r>
              <a:rPr lang="cs-CZ" sz="2000" dirty="0">
                <a:solidFill>
                  <a:sysClr val="windowText" lastClr="000000"/>
                </a:solidFill>
              </a:rPr>
              <a:t> and </a:t>
            </a:r>
            <a:r>
              <a:rPr lang="cs-CZ" sz="2000" dirty="0" err="1">
                <a:solidFill>
                  <a:sysClr val="windowText" lastClr="000000"/>
                </a:solidFill>
              </a:rPr>
              <a:t>culture</a:t>
            </a:r>
            <a:r>
              <a:rPr lang="cs-CZ" sz="2000" dirty="0">
                <a:solidFill>
                  <a:sysClr val="windowText" lastClr="000000"/>
                </a:solidFill>
              </a:rPr>
              <a:t>.</a:t>
            </a:r>
          </a:p>
        </p:txBody>
      </p:sp>
    </p:spTree>
    <p:extLst>
      <p:ext uri="{BB962C8B-B14F-4D97-AF65-F5344CB8AC3E}">
        <p14:creationId xmlns:p14="http://schemas.microsoft.com/office/powerpoint/2010/main" val="572757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43D4469-B189-4001-A310-F1EDED32F917}"/>
              </a:ext>
            </a:extLst>
          </p:cNvPr>
          <p:cNvSpPr txBox="1"/>
          <p:nvPr/>
        </p:nvSpPr>
        <p:spPr>
          <a:xfrm>
            <a:off x="1992884" y="6268314"/>
            <a:ext cx="4838218" cy="276999"/>
          </a:xfrm>
          <a:prstGeom prst="rect">
            <a:avLst/>
          </a:prstGeom>
          <a:noFill/>
        </p:spPr>
        <p:txBody>
          <a:bodyPr wrap="square" rtlCol="0">
            <a:spAutoFit/>
          </a:bodyPr>
          <a:lstStyle/>
          <a:p>
            <a:r>
              <a:rPr lang="en-US" sz="1200" dirty="0"/>
              <a:t>The Ku Klux Klan, LLC.</a:t>
            </a:r>
            <a:r>
              <a:rPr lang="cs-CZ" sz="1200" dirty="0"/>
              <a:t> (www.kukluxklan.bz)</a:t>
            </a:r>
          </a:p>
        </p:txBody>
      </p:sp>
      <p:pic>
        <p:nvPicPr>
          <p:cNvPr id="6" name="Obrázek 5">
            <a:extLst>
              <a:ext uri="{FF2B5EF4-FFF2-40B4-BE49-F238E27FC236}">
                <a16:creationId xmlns:a16="http://schemas.microsoft.com/office/drawing/2014/main" id="{1E1DFDE5-18A0-4A1C-B315-727E7D93CA9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87441" y="306186"/>
            <a:ext cx="4655916" cy="5877902"/>
          </a:xfrm>
          <a:prstGeom prst="rect">
            <a:avLst/>
          </a:prstGeom>
        </p:spPr>
      </p:pic>
      <p:sp>
        <p:nvSpPr>
          <p:cNvPr id="7" name="Zaoblený obdélníkový bublinový popisek 6"/>
          <p:cNvSpPr/>
          <p:nvPr/>
        </p:nvSpPr>
        <p:spPr>
          <a:xfrm>
            <a:off x="6664535" y="2157327"/>
            <a:ext cx="3987538" cy="3415553"/>
          </a:xfrm>
          <a:prstGeom prst="wedgeRoundRectCallout">
            <a:avLst>
              <a:gd name="adj1" fmla="val -63061"/>
              <a:gd name="adj2" fmla="val -25512"/>
              <a:gd name="adj3" fmla="val 16667"/>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ysClr val="windowText" lastClr="000000"/>
                </a:solidFill>
              </a:rPr>
              <a:t>No </a:t>
            </a:r>
            <a:r>
              <a:rPr lang="cs-CZ" sz="2000" dirty="0" err="1">
                <a:solidFill>
                  <a:sysClr val="windowText" lastClr="000000"/>
                </a:solidFill>
              </a:rPr>
              <a:t>fraternal</a:t>
            </a:r>
            <a:r>
              <a:rPr lang="cs-CZ" sz="2000" dirty="0">
                <a:solidFill>
                  <a:sysClr val="windowText" lastClr="000000"/>
                </a:solidFill>
              </a:rPr>
              <a:t> club, </a:t>
            </a:r>
            <a:r>
              <a:rPr lang="cs-CZ" sz="2000" dirty="0" err="1">
                <a:solidFill>
                  <a:sysClr val="windowText" lastClr="000000"/>
                </a:solidFill>
              </a:rPr>
              <a:t>or</a:t>
            </a:r>
            <a:r>
              <a:rPr lang="cs-CZ" sz="2000" dirty="0">
                <a:solidFill>
                  <a:sysClr val="windowText" lastClr="000000"/>
                </a:solidFill>
              </a:rPr>
              <a:t> </a:t>
            </a:r>
            <a:r>
              <a:rPr lang="cs-CZ" sz="2000" dirty="0" err="1">
                <a:solidFill>
                  <a:sysClr val="windowText" lastClr="000000"/>
                </a:solidFill>
              </a:rPr>
              <a:t>violent</a:t>
            </a:r>
            <a:r>
              <a:rPr lang="cs-CZ" sz="2000" dirty="0">
                <a:solidFill>
                  <a:sysClr val="windowText" lastClr="000000"/>
                </a:solidFill>
              </a:rPr>
              <a:t> gang has </a:t>
            </a:r>
            <a:r>
              <a:rPr lang="cs-CZ" sz="2000" dirty="0" err="1">
                <a:solidFill>
                  <a:sysClr val="windowText" lastClr="000000"/>
                </a:solidFill>
              </a:rPr>
              <a:t>any</a:t>
            </a:r>
            <a:r>
              <a:rPr lang="cs-CZ" sz="2000" dirty="0">
                <a:solidFill>
                  <a:sysClr val="windowText" lastClr="000000"/>
                </a:solidFill>
              </a:rPr>
              <a:t> </a:t>
            </a:r>
            <a:r>
              <a:rPr lang="cs-CZ" sz="2000" dirty="0" err="1">
                <a:solidFill>
                  <a:sysClr val="windowText" lastClr="000000"/>
                </a:solidFill>
              </a:rPr>
              <a:t>real</a:t>
            </a:r>
            <a:r>
              <a:rPr lang="cs-CZ" sz="2000" dirty="0">
                <a:solidFill>
                  <a:sysClr val="windowText" lastClr="000000"/>
                </a:solidFill>
              </a:rPr>
              <a:t> </a:t>
            </a:r>
            <a:r>
              <a:rPr lang="cs-CZ" sz="2000" dirty="0" err="1">
                <a:solidFill>
                  <a:sysClr val="windowText" lastClr="000000"/>
                </a:solidFill>
              </a:rPr>
              <a:t>chance</a:t>
            </a:r>
            <a:r>
              <a:rPr lang="cs-CZ" sz="2000" dirty="0">
                <a:solidFill>
                  <a:sysClr val="windowText" lastClr="000000"/>
                </a:solidFill>
              </a:rPr>
              <a:t> to make positive </a:t>
            </a:r>
            <a:r>
              <a:rPr lang="cs-CZ" sz="2000" dirty="0" err="1">
                <a:solidFill>
                  <a:sysClr val="windowText" lastClr="000000"/>
                </a:solidFill>
              </a:rPr>
              <a:t>change</a:t>
            </a:r>
            <a:r>
              <a:rPr lang="cs-CZ" sz="2000" dirty="0">
                <a:solidFill>
                  <a:sysClr val="windowText" lastClr="000000"/>
                </a:solidFill>
              </a:rPr>
              <a:t>.</a:t>
            </a:r>
          </a:p>
          <a:p>
            <a:pPr algn="ctr"/>
            <a:endParaRPr lang="cs-CZ" sz="2000" dirty="0">
              <a:solidFill>
                <a:sysClr val="windowText" lastClr="000000"/>
              </a:solidFill>
            </a:endParaRPr>
          </a:p>
          <a:p>
            <a:pPr algn="ctr"/>
            <a:r>
              <a:rPr lang="cs-CZ" sz="2000" dirty="0" err="1">
                <a:solidFill>
                  <a:sysClr val="windowText" lastClr="000000"/>
                </a:solidFill>
              </a:rPr>
              <a:t>The</a:t>
            </a:r>
            <a:r>
              <a:rPr lang="cs-CZ" sz="2000" dirty="0">
                <a:solidFill>
                  <a:sysClr val="windowText" lastClr="000000"/>
                </a:solidFill>
              </a:rPr>
              <a:t> </a:t>
            </a:r>
            <a:r>
              <a:rPr lang="cs-CZ" sz="2000" dirty="0" err="1">
                <a:solidFill>
                  <a:sysClr val="windowText" lastClr="000000"/>
                </a:solidFill>
              </a:rPr>
              <a:t>struggle</a:t>
            </a:r>
            <a:r>
              <a:rPr lang="cs-CZ" sz="2000" dirty="0">
                <a:solidFill>
                  <a:sysClr val="windowText" lastClr="000000"/>
                </a:solidFill>
              </a:rPr>
              <a:t> </a:t>
            </a:r>
            <a:r>
              <a:rPr lang="cs-CZ" sz="2000" dirty="0" err="1">
                <a:solidFill>
                  <a:sysClr val="windowText" lastClr="000000"/>
                </a:solidFill>
              </a:rPr>
              <a:t>will</a:t>
            </a:r>
            <a:r>
              <a:rPr lang="cs-CZ" sz="2000" dirty="0">
                <a:solidFill>
                  <a:sysClr val="windowText" lastClr="000000"/>
                </a:solidFill>
              </a:rPr>
              <a:t> not </a:t>
            </a:r>
            <a:r>
              <a:rPr lang="cs-CZ" sz="2000" dirty="0" err="1">
                <a:solidFill>
                  <a:sysClr val="windowText" lastClr="000000"/>
                </a:solidFill>
              </a:rPr>
              <a:t>be</a:t>
            </a:r>
            <a:r>
              <a:rPr lang="cs-CZ" sz="2000" dirty="0">
                <a:solidFill>
                  <a:sysClr val="windowText" lastClr="000000"/>
                </a:solidFill>
              </a:rPr>
              <a:t> </a:t>
            </a:r>
            <a:r>
              <a:rPr lang="cs-CZ" sz="2000" dirty="0" err="1">
                <a:solidFill>
                  <a:sysClr val="windowText" lastClr="000000"/>
                </a:solidFill>
              </a:rPr>
              <a:t>won</a:t>
            </a:r>
            <a:r>
              <a:rPr lang="cs-CZ" sz="2000" dirty="0">
                <a:solidFill>
                  <a:sysClr val="windowText" lastClr="000000"/>
                </a:solidFill>
              </a:rPr>
              <a:t> </a:t>
            </a:r>
            <a:r>
              <a:rPr lang="cs-CZ" sz="2000" dirty="0" err="1">
                <a:solidFill>
                  <a:sysClr val="windowText" lastClr="000000"/>
                </a:solidFill>
              </a:rPr>
              <a:t>with</a:t>
            </a:r>
            <a:r>
              <a:rPr lang="cs-CZ" sz="2000" dirty="0">
                <a:solidFill>
                  <a:sysClr val="windowText" lastClr="000000"/>
                </a:solidFill>
              </a:rPr>
              <a:t> mob </a:t>
            </a:r>
            <a:r>
              <a:rPr lang="cs-CZ" sz="2000" dirty="0" err="1">
                <a:solidFill>
                  <a:sysClr val="windowText" lastClr="000000"/>
                </a:solidFill>
              </a:rPr>
              <a:t>violence</a:t>
            </a:r>
            <a:r>
              <a:rPr lang="cs-CZ" sz="2000" dirty="0">
                <a:solidFill>
                  <a:sysClr val="windowText" lastClr="000000"/>
                </a:solidFill>
              </a:rPr>
              <a:t> in </a:t>
            </a:r>
            <a:r>
              <a:rPr lang="cs-CZ" sz="2000" dirty="0" err="1">
                <a:solidFill>
                  <a:sysClr val="windowText" lastClr="000000"/>
                </a:solidFill>
              </a:rPr>
              <a:t>the</a:t>
            </a:r>
            <a:r>
              <a:rPr lang="cs-CZ" sz="2000" dirty="0">
                <a:solidFill>
                  <a:sysClr val="windowText" lastClr="000000"/>
                </a:solidFill>
              </a:rPr>
              <a:t> </a:t>
            </a:r>
            <a:r>
              <a:rPr lang="cs-CZ" sz="2000" dirty="0" err="1">
                <a:solidFill>
                  <a:sysClr val="windowText" lastClr="000000"/>
                </a:solidFill>
              </a:rPr>
              <a:t>streets</a:t>
            </a:r>
            <a:r>
              <a:rPr lang="cs-CZ" sz="2000" dirty="0">
                <a:solidFill>
                  <a:sysClr val="windowText" lastClr="000000"/>
                </a:solidFill>
              </a:rPr>
              <a:t>.</a:t>
            </a:r>
          </a:p>
          <a:p>
            <a:pPr algn="ctr"/>
            <a:endParaRPr lang="cs-CZ" sz="2000" dirty="0">
              <a:solidFill>
                <a:sysClr val="windowText" lastClr="000000"/>
              </a:solidFill>
            </a:endParaRPr>
          </a:p>
          <a:p>
            <a:pPr algn="ctr"/>
            <a:r>
              <a:rPr lang="cs-CZ" sz="2000" dirty="0" err="1">
                <a:solidFill>
                  <a:sysClr val="windowText" lastClr="000000"/>
                </a:solidFill>
              </a:rPr>
              <a:t>The</a:t>
            </a:r>
            <a:r>
              <a:rPr lang="cs-CZ" sz="2000" dirty="0">
                <a:solidFill>
                  <a:sysClr val="windowText" lastClr="000000"/>
                </a:solidFill>
              </a:rPr>
              <a:t> </a:t>
            </a:r>
            <a:r>
              <a:rPr lang="cs-CZ" sz="2000" dirty="0" err="1">
                <a:solidFill>
                  <a:sysClr val="windowText" lastClr="000000"/>
                </a:solidFill>
              </a:rPr>
              <a:t>struggle</a:t>
            </a:r>
            <a:r>
              <a:rPr lang="cs-CZ" sz="2000" dirty="0">
                <a:solidFill>
                  <a:sysClr val="windowText" lastClr="000000"/>
                </a:solidFill>
              </a:rPr>
              <a:t> </a:t>
            </a:r>
            <a:r>
              <a:rPr lang="cs-CZ" sz="2000" dirty="0" err="1">
                <a:solidFill>
                  <a:sysClr val="windowText" lastClr="000000"/>
                </a:solidFill>
              </a:rPr>
              <a:t>will</a:t>
            </a:r>
            <a:r>
              <a:rPr lang="cs-CZ" sz="2000" dirty="0">
                <a:solidFill>
                  <a:sysClr val="windowText" lastClr="000000"/>
                </a:solidFill>
              </a:rPr>
              <a:t> </a:t>
            </a:r>
            <a:r>
              <a:rPr lang="cs-CZ" sz="2000" dirty="0" err="1">
                <a:solidFill>
                  <a:sysClr val="windowText" lastClr="000000"/>
                </a:solidFill>
              </a:rPr>
              <a:t>be</a:t>
            </a:r>
            <a:r>
              <a:rPr lang="cs-CZ" sz="2000" dirty="0">
                <a:solidFill>
                  <a:sysClr val="windowText" lastClr="000000"/>
                </a:solidFill>
              </a:rPr>
              <a:t> met in </a:t>
            </a:r>
            <a:r>
              <a:rPr lang="cs-CZ" sz="2000" dirty="0" err="1">
                <a:solidFill>
                  <a:sysClr val="windowText" lastClr="000000"/>
                </a:solidFill>
              </a:rPr>
              <a:t>the</a:t>
            </a:r>
            <a:r>
              <a:rPr lang="cs-CZ" sz="2000" dirty="0">
                <a:solidFill>
                  <a:sysClr val="windowText" lastClr="000000"/>
                </a:solidFill>
              </a:rPr>
              <a:t> </a:t>
            </a:r>
            <a:r>
              <a:rPr lang="cs-CZ" sz="2000" dirty="0" err="1">
                <a:solidFill>
                  <a:sysClr val="windowText" lastClr="000000"/>
                </a:solidFill>
              </a:rPr>
              <a:t>courts</a:t>
            </a:r>
            <a:r>
              <a:rPr lang="cs-CZ" sz="2000" dirty="0">
                <a:solidFill>
                  <a:sysClr val="windowText" lastClr="000000"/>
                </a:solidFill>
              </a:rPr>
              <a:t> and </a:t>
            </a:r>
            <a:r>
              <a:rPr lang="cs-CZ" sz="2000" dirty="0" err="1">
                <a:solidFill>
                  <a:sysClr val="windowText" lastClr="000000"/>
                </a:solidFill>
              </a:rPr>
              <a:t>legislatures</a:t>
            </a:r>
            <a:r>
              <a:rPr lang="cs-CZ" sz="2000" dirty="0">
                <a:solidFill>
                  <a:sysClr val="windowText" lastClr="000000"/>
                </a:solidFill>
              </a:rPr>
              <a:t>…</a:t>
            </a:r>
          </a:p>
        </p:txBody>
      </p:sp>
    </p:spTree>
    <p:extLst>
      <p:ext uri="{BB962C8B-B14F-4D97-AF65-F5344CB8AC3E}">
        <p14:creationId xmlns:p14="http://schemas.microsoft.com/office/powerpoint/2010/main" val="3436849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6397F6B-A281-4739-B1B9-2B8429653EF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9366" y="1458285"/>
            <a:ext cx="11644133" cy="4079236"/>
          </a:xfrm>
          <a:prstGeom prst="rect">
            <a:avLst/>
          </a:prstGeom>
        </p:spPr>
      </p:pic>
      <p:sp>
        <p:nvSpPr>
          <p:cNvPr id="6" name="TextovéPole 5">
            <a:extLst>
              <a:ext uri="{FF2B5EF4-FFF2-40B4-BE49-F238E27FC236}">
                <a16:creationId xmlns:a16="http://schemas.microsoft.com/office/drawing/2014/main" id="{EB5832A7-4151-4543-AA88-C4F5977EB2D1}"/>
              </a:ext>
            </a:extLst>
          </p:cNvPr>
          <p:cNvSpPr txBox="1"/>
          <p:nvPr/>
        </p:nvSpPr>
        <p:spPr>
          <a:xfrm>
            <a:off x="57398" y="5921377"/>
            <a:ext cx="1264627" cy="646331"/>
          </a:xfrm>
          <a:prstGeom prst="rect">
            <a:avLst/>
          </a:prstGeom>
          <a:noFill/>
        </p:spPr>
        <p:txBody>
          <a:bodyPr wrap="square" rtlCol="0">
            <a:spAutoFit/>
          </a:bodyPr>
          <a:lstStyle/>
          <a:p>
            <a:r>
              <a:rPr lang="cs-CZ" sz="1200" dirty="0" err="1"/>
              <a:t>Stormfront</a:t>
            </a:r>
            <a:r>
              <a:rPr lang="cs-CZ" sz="1200" dirty="0"/>
              <a:t> (www.stormfront.org)</a:t>
            </a:r>
          </a:p>
        </p:txBody>
      </p:sp>
      <p:pic>
        <p:nvPicPr>
          <p:cNvPr id="7" name="Obrázek 6">
            <a:extLst>
              <a:ext uri="{FF2B5EF4-FFF2-40B4-BE49-F238E27FC236}">
                <a16:creationId xmlns:a16="http://schemas.microsoft.com/office/drawing/2014/main" id="{9EEAD26E-6D6F-468A-A024-5C1E95890B8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613458"/>
            <a:ext cx="12083970" cy="844827"/>
          </a:xfrm>
          <a:prstGeom prst="rect">
            <a:avLst/>
          </a:prstGeom>
        </p:spPr>
      </p:pic>
      <p:sp>
        <p:nvSpPr>
          <p:cNvPr id="8" name="Zaoblený obdélníkový bublinový popisek 7"/>
          <p:cNvSpPr/>
          <p:nvPr/>
        </p:nvSpPr>
        <p:spPr>
          <a:xfrm>
            <a:off x="1322025" y="3458222"/>
            <a:ext cx="6440570" cy="3321316"/>
          </a:xfrm>
          <a:prstGeom prst="wedgeRoundRectCallout">
            <a:avLst>
              <a:gd name="adj1" fmla="val 26970"/>
              <a:gd name="adj2" fmla="val -54370"/>
              <a:gd name="adj3" fmla="val 16667"/>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solidFill>
                  <a:sysClr val="windowText" lastClr="000000"/>
                </a:solidFill>
              </a:rPr>
              <a:t>Be</a:t>
            </a:r>
            <a:r>
              <a:rPr lang="cs-CZ" sz="2000" dirty="0">
                <a:solidFill>
                  <a:sysClr val="windowText" lastClr="000000"/>
                </a:solidFill>
              </a:rPr>
              <a:t> </a:t>
            </a:r>
            <a:r>
              <a:rPr lang="cs-CZ" sz="2000" dirty="0" err="1">
                <a:solidFill>
                  <a:sysClr val="windowText" lastClr="000000"/>
                </a:solidFill>
              </a:rPr>
              <a:t>aware</a:t>
            </a:r>
            <a:r>
              <a:rPr lang="cs-CZ" sz="2000" dirty="0">
                <a:solidFill>
                  <a:sysClr val="windowText" lastClr="000000"/>
                </a:solidFill>
              </a:rPr>
              <a:t> </a:t>
            </a:r>
            <a:r>
              <a:rPr lang="cs-CZ" sz="2000" dirty="0" err="1">
                <a:solidFill>
                  <a:sysClr val="windowText" lastClr="000000"/>
                </a:solidFill>
              </a:rPr>
              <a:t>that</a:t>
            </a:r>
            <a:r>
              <a:rPr lang="cs-CZ" sz="2000" dirty="0">
                <a:solidFill>
                  <a:sysClr val="windowText" lastClr="000000"/>
                </a:solidFill>
              </a:rPr>
              <a:t> </a:t>
            </a:r>
            <a:r>
              <a:rPr lang="cs-CZ" sz="2000" dirty="0" err="1">
                <a:solidFill>
                  <a:sysClr val="windowText" lastClr="000000"/>
                </a:solidFill>
              </a:rPr>
              <a:t>Stormfront</a:t>
            </a:r>
            <a:r>
              <a:rPr lang="cs-CZ" sz="2000" dirty="0">
                <a:solidFill>
                  <a:sysClr val="windowText" lastClr="000000"/>
                </a:solidFill>
              </a:rPr>
              <a:t>, and most </a:t>
            </a:r>
            <a:r>
              <a:rPr lang="cs-CZ" sz="2000" dirty="0" err="1">
                <a:solidFill>
                  <a:sysClr val="windowText" lastClr="000000"/>
                </a:solidFill>
              </a:rPr>
              <a:t>other</a:t>
            </a:r>
            <a:r>
              <a:rPr lang="cs-CZ" sz="2000" dirty="0">
                <a:solidFill>
                  <a:sysClr val="windowText" lastClr="000000"/>
                </a:solidFill>
              </a:rPr>
              <a:t> pro-</a:t>
            </a:r>
            <a:r>
              <a:rPr lang="cs-CZ" sz="2000" dirty="0" err="1">
                <a:solidFill>
                  <a:sysClr val="windowText" lastClr="000000"/>
                </a:solidFill>
              </a:rPr>
              <a:t>White</a:t>
            </a:r>
            <a:r>
              <a:rPr lang="cs-CZ" sz="2000" dirty="0">
                <a:solidFill>
                  <a:sysClr val="windowText" lastClr="000000"/>
                </a:solidFill>
              </a:rPr>
              <a:t> </a:t>
            </a:r>
            <a:r>
              <a:rPr lang="cs-CZ" sz="2000" dirty="0" err="1">
                <a:solidFill>
                  <a:sysClr val="windowText" lastClr="000000"/>
                </a:solidFill>
              </a:rPr>
              <a:t>organizations</a:t>
            </a:r>
            <a:r>
              <a:rPr lang="cs-CZ" sz="2000" dirty="0">
                <a:solidFill>
                  <a:sysClr val="windowText" lastClr="000000"/>
                </a:solidFill>
              </a:rPr>
              <a:t> </a:t>
            </a:r>
            <a:r>
              <a:rPr lang="cs-CZ" sz="2000" dirty="0" err="1">
                <a:solidFill>
                  <a:sysClr val="windowText" lastClr="000000"/>
                </a:solidFill>
              </a:rPr>
              <a:t>for</a:t>
            </a:r>
            <a:r>
              <a:rPr lang="cs-CZ" sz="2000" dirty="0">
                <a:solidFill>
                  <a:sysClr val="windowText" lastClr="000000"/>
                </a:solidFill>
              </a:rPr>
              <a:t> </a:t>
            </a:r>
            <a:r>
              <a:rPr lang="cs-CZ" sz="2000" dirty="0" err="1">
                <a:solidFill>
                  <a:sysClr val="windowText" lastClr="000000"/>
                </a:solidFill>
              </a:rPr>
              <a:t>that</a:t>
            </a:r>
            <a:r>
              <a:rPr lang="cs-CZ" sz="2000" dirty="0">
                <a:solidFill>
                  <a:sysClr val="windowText" lastClr="000000"/>
                </a:solidFill>
              </a:rPr>
              <a:t> </a:t>
            </a:r>
            <a:r>
              <a:rPr lang="cs-CZ" sz="2000" dirty="0" err="1">
                <a:solidFill>
                  <a:sysClr val="windowText" lastClr="000000"/>
                </a:solidFill>
              </a:rPr>
              <a:t>matter</a:t>
            </a:r>
            <a:r>
              <a:rPr lang="cs-CZ" sz="2000" dirty="0">
                <a:solidFill>
                  <a:sysClr val="windowText" lastClr="000000"/>
                </a:solidFill>
              </a:rPr>
              <a:t>, </a:t>
            </a:r>
            <a:r>
              <a:rPr lang="cs-CZ" sz="2000" dirty="0" err="1">
                <a:solidFill>
                  <a:sysClr val="windowText" lastClr="000000"/>
                </a:solidFill>
              </a:rPr>
              <a:t>have</a:t>
            </a:r>
            <a:r>
              <a:rPr lang="cs-CZ" sz="2000" dirty="0">
                <a:solidFill>
                  <a:sysClr val="windowText" lastClr="000000"/>
                </a:solidFill>
              </a:rPr>
              <a:t> </a:t>
            </a:r>
            <a:r>
              <a:rPr lang="cs-CZ" sz="2000" dirty="0" err="1">
                <a:solidFill>
                  <a:sysClr val="windowText" lastClr="000000"/>
                </a:solidFill>
              </a:rPr>
              <a:t>taken</a:t>
            </a:r>
            <a:r>
              <a:rPr lang="cs-CZ" sz="2000" dirty="0">
                <a:solidFill>
                  <a:sysClr val="windowText" lastClr="000000"/>
                </a:solidFill>
              </a:rPr>
              <a:t> </a:t>
            </a:r>
            <a:r>
              <a:rPr lang="cs-CZ" sz="2000" dirty="0" err="1">
                <a:solidFill>
                  <a:sysClr val="windowText" lastClr="000000"/>
                </a:solidFill>
              </a:rPr>
              <a:t>an</a:t>
            </a:r>
            <a:r>
              <a:rPr lang="cs-CZ" sz="2000" dirty="0">
                <a:solidFill>
                  <a:sysClr val="windowText" lastClr="000000"/>
                </a:solidFill>
              </a:rPr>
              <a:t> </a:t>
            </a:r>
            <a:r>
              <a:rPr lang="cs-CZ" sz="2000" dirty="0" err="1">
                <a:solidFill>
                  <a:sysClr val="windowText" lastClr="000000"/>
                </a:solidFill>
              </a:rPr>
              <a:t>increasingly</a:t>
            </a:r>
            <a:r>
              <a:rPr lang="cs-CZ" sz="2000" dirty="0">
                <a:solidFill>
                  <a:sysClr val="windowText" lastClr="000000"/>
                </a:solidFill>
              </a:rPr>
              <a:t> </a:t>
            </a:r>
            <a:r>
              <a:rPr lang="cs-CZ" sz="2000" dirty="0" err="1">
                <a:solidFill>
                  <a:sysClr val="windowText" lastClr="000000"/>
                </a:solidFill>
              </a:rPr>
              <a:t>strict</a:t>
            </a:r>
            <a:r>
              <a:rPr lang="cs-CZ" sz="2000" dirty="0">
                <a:solidFill>
                  <a:sysClr val="windowText" lastClr="000000"/>
                </a:solidFill>
              </a:rPr>
              <a:t> stance </a:t>
            </a:r>
            <a:r>
              <a:rPr lang="cs-CZ" sz="2000" dirty="0" err="1">
                <a:solidFill>
                  <a:sysClr val="windowText" lastClr="000000"/>
                </a:solidFill>
              </a:rPr>
              <a:t>against</a:t>
            </a:r>
            <a:r>
              <a:rPr lang="cs-CZ" sz="2000" dirty="0">
                <a:solidFill>
                  <a:sysClr val="windowText" lastClr="000000"/>
                </a:solidFill>
              </a:rPr>
              <a:t> </a:t>
            </a:r>
            <a:r>
              <a:rPr lang="cs-CZ" sz="2000" dirty="0" err="1">
                <a:solidFill>
                  <a:sysClr val="windowText" lastClr="000000"/>
                </a:solidFill>
              </a:rPr>
              <a:t>infighting</a:t>
            </a:r>
            <a:r>
              <a:rPr lang="cs-CZ" sz="2000" dirty="0">
                <a:solidFill>
                  <a:sysClr val="windowText" lastClr="000000"/>
                </a:solidFill>
              </a:rPr>
              <a:t>, </a:t>
            </a:r>
            <a:r>
              <a:rPr lang="cs-CZ" sz="2000" dirty="0" err="1">
                <a:solidFill>
                  <a:sysClr val="windowText" lastClr="000000"/>
                </a:solidFill>
              </a:rPr>
              <a:t>personal</a:t>
            </a:r>
            <a:r>
              <a:rPr lang="cs-CZ" sz="2000" dirty="0">
                <a:solidFill>
                  <a:sysClr val="windowText" lastClr="000000"/>
                </a:solidFill>
              </a:rPr>
              <a:t> </a:t>
            </a:r>
            <a:r>
              <a:rPr lang="cs-CZ" sz="2000" dirty="0" err="1">
                <a:solidFill>
                  <a:sysClr val="windowText" lastClr="000000"/>
                </a:solidFill>
              </a:rPr>
              <a:t>attacks</a:t>
            </a:r>
            <a:r>
              <a:rPr lang="cs-CZ" sz="2000" dirty="0">
                <a:solidFill>
                  <a:sysClr val="windowText" lastClr="000000"/>
                </a:solidFill>
              </a:rPr>
              <a:t>, …, and/</a:t>
            </a:r>
            <a:r>
              <a:rPr lang="cs-CZ" sz="2000" dirty="0" err="1">
                <a:solidFill>
                  <a:sysClr val="windowText" lastClr="000000"/>
                </a:solidFill>
              </a:rPr>
              <a:t>or</a:t>
            </a:r>
            <a:r>
              <a:rPr lang="cs-CZ" sz="2000" dirty="0">
                <a:solidFill>
                  <a:sysClr val="windowText" lastClr="000000"/>
                </a:solidFill>
              </a:rPr>
              <a:t> </a:t>
            </a:r>
            <a:r>
              <a:rPr lang="cs-CZ" sz="2000" dirty="0" err="1">
                <a:solidFill>
                  <a:sysClr val="windowText" lastClr="000000"/>
                </a:solidFill>
              </a:rPr>
              <a:t>advocating</a:t>
            </a:r>
            <a:r>
              <a:rPr lang="cs-CZ" sz="2000" dirty="0">
                <a:solidFill>
                  <a:sysClr val="windowText" lastClr="000000"/>
                </a:solidFill>
              </a:rPr>
              <a:t> </a:t>
            </a:r>
            <a:r>
              <a:rPr lang="cs-CZ" sz="2000" dirty="0" err="1">
                <a:solidFill>
                  <a:sysClr val="windowText" lastClr="000000"/>
                </a:solidFill>
              </a:rPr>
              <a:t>violence</a:t>
            </a:r>
            <a:r>
              <a:rPr lang="cs-CZ" sz="2000" dirty="0">
                <a:solidFill>
                  <a:sysClr val="windowText" lastClr="000000"/>
                </a:solidFill>
              </a:rPr>
              <a:t> </a:t>
            </a:r>
            <a:r>
              <a:rPr lang="cs-CZ" sz="2000" dirty="0" err="1">
                <a:solidFill>
                  <a:sysClr val="windowText" lastClr="000000"/>
                </a:solidFill>
              </a:rPr>
              <a:t>or</a:t>
            </a:r>
            <a:r>
              <a:rPr lang="cs-CZ" sz="2000" dirty="0">
                <a:solidFill>
                  <a:sysClr val="windowText" lastClr="000000"/>
                </a:solidFill>
              </a:rPr>
              <a:t> </a:t>
            </a:r>
            <a:r>
              <a:rPr lang="cs-CZ" sz="2000" dirty="0" err="1">
                <a:solidFill>
                  <a:sysClr val="windowText" lastClr="000000"/>
                </a:solidFill>
              </a:rPr>
              <a:t>other</a:t>
            </a:r>
            <a:r>
              <a:rPr lang="cs-CZ" sz="2000" dirty="0">
                <a:solidFill>
                  <a:sysClr val="windowText" lastClr="000000"/>
                </a:solidFill>
              </a:rPr>
              <a:t> </a:t>
            </a:r>
            <a:r>
              <a:rPr lang="cs-CZ" sz="2000" dirty="0" err="1">
                <a:solidFill>
                  <a:sysClr val="windowText" lastClr="000000"/>
                </a:solidFill>
              </a:rPr>
              <a:t>illegal</a:t>
            </a:r>
            <a:r>
              <a:rPr lang="cs-CZ" sz="2000" dirty="0">
                <a:solidFill>
                  <a:sysClr val="windowText" lastClr="000000"/>
                </a:solidFill>
              </a:rPr>
              <a:t> </a:t>
            </a:r>
            <a:r>
              <a:rPr lang="cs-CZ" sz="2000" dirty="0" err="1">
                <a:solidFill>
                  <a:sysClr val="windowText" lastClr="000000"/>
                </a:solidFill>
              </a:rPr>
              <a:t>activities</a:t>
            </a:r>
            <a:r>
              <a:rPr lang="cs-CZ" sz="2000" dirty="0">
                <a:solidFill>
                  <a:sysClr val="windowText" lastClr="000000"/>
                </a:solidFill>
              </a:rPr>
              <a:t>. … In </a:t>
            </a:r>
            <a:r>
              <a:rPr lang="cs-CZ" sz="2000" dirty="0" err="1">
                <a:solidFill>
                  <a:sysClr val="windowText" lastClr="000000"/>
                </a:solidFill>
              </a:rPr>
              <a:t>short</a:t>
            </a:r>
            <a:r>
              <a:rPr lang="cs-CZ" sz="2000" dirty="0">
                <a:solidFill>
                  <a:sysClr val="windowText" lastClr="000000"/>
                </a:solidFill>
              </a:rPr>
              <a:t>, </a:t>
            </a:r>
            <a:r>
              <a:rPr lang="cs-CZ" sz="2000" dirty="0" err="1">
                <a:solidFill>
                  <a:sysClr val="windowText" lastClr="000000"/>
                </a:solidFill>
              </a:rPr>
              <a:t>be</a:t>
            </a:r>
            <a:r>
              <a:rPr lang="cs-CZ" sz="2000" dirty="0">
                <a:solidFill>
                  <a:sysClr val="windowText" lastClr="000000"/>
                </a:solidFill>
              </a:rPr>
              <a:t> </a:t>
            </a:r>
            <a:r>
              <a:rPr lang="cs-CZ" sz="2000" dirty="0" err="1">
                <a:solidFill>
                  <a:sysClr val="windowText" lastClr="000000"/>
                </a:solidFill>
              </a:rPr>
              <a:t>good</a:t>
            </a:r>
            <a:r>
              <a:rPr lang="cs-CZ" sz="2000" dirty="0">
                <a:solidFill>
                  <a:sysClr val="windowText" lastClr="000000"/>
                </a:solidFill>
              </a:rPr>
              <a:t>!</a:t>
            </a:r>
          </a:p>
        </p:txBody>
      </p:sp>
      <p:pic>
        <p:nvPicPr>
          <p:cNvPr id="9" name="Obrázek 8">
            <a:extLst>
              <a:ext uri="{FF2B5EF4-FFF2-40B4-BE49-F238E27FC236}">
                <a16:creationId xmlns:a16="http://schemas.microsoft.com/office/drawing/2014/main" id="{A5740843-535F-4289-986E-46C8B0E23C23}"/>
              </a:ext>
            </a:extLst>
          </p:cNvPr>
          <p:cNvPicPr>
            <a:picLocks noChangeAspect="1"/>
          </p:cNvPicPr>
          <p:nvPr/>
        </p:nvPicPr>
        <p:blipFill rotWithShape="1">
          <a:blip r:embed="rId5">
            <a:extLst>
              <a:ext uri="{28A0092B-C50C-407E-A947-70E740481C1C}">
                <a14:useLocalDpi xmlns:a14="http://schemas.microsoft.com/office/drawing/2010/main" val="0"/>
              </a:ext>
            </a:extLst>
          </a:blip>
          <a:srcRect l="9062" r="30625"/>
          <a:stretch/>
        </p:blipFill>
        <p:spPr>
          <a:xfrm flipH="1">
            <a:off x="8693072" y="3594751"/>
            <a:ext cx="3498928" cy="3263249"/>
          </a:xfrm>
          <a:prstGeom prst="rect">
            <a:avLst/>
          </a:prstGeom>
        </p:spPr>
      </p:pic>
    </p:spTree>
    <p:extLst>
      <p:ext uri="{BB962C8B-B14F-4D97-AF65-F5344CB8AC3E}">
        <p14:creationId xmlns:p14="http://schemas.microsoft.com/office/powerpoint/2010/main" val="1706570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10B8CB-1640-44CD-9757-719FA7FBFAD6}"/>
              </a:ext>
            </a:extLst>
          </p:cNvPr>
          <p:cNvSpPr>
            <a:spLocks noGrp="1"/>
          </p:cNvSpPr>
          <p:nvPr>
            <p:ph type="title"/>
          </p:nvPr>
        </p:nvSpPr>
        <p:spPr/>
        <p:txBody>
          <a:bodyPr/>
          <a:lstStyle/>
          <a:p>
            <a:r>
              <a:rPr lang="cs-CZ" dirty="0">
                <a:solidFill>
                  <a:schemeClr val="accent6">
                    <a:lumMod val="75000"/>
                  </a:schemeClr>
                </a:solidFill>
              </a:rPr>
              <a:t>KKK na internetu</a:t>
            </a:r>
          </a:p>
        </p:txBody>
      </p:sp>
      <p:sp>
        <p:nvSpPr>
          <p:cNvPr id="3" name="Zástupný symbol pro obsah 2">
            <a:extLst>
              <a:ext uri="{FF2B5EF4-FFF2-40B4-BE49-F238E27FC236}">
                <a16:creationId xmlns:a16="http://schemas.microsoft.com/office/drawing/2014/main" id="{7CA19983-91D7-4965-81CF-3F636E682324}"/>
              </a:ext>
            </a:extLst>
          </p:cNvPr>
          <p:cNvSpPr>
            <a:spLocks noGrp="1"/>
          </p:cNvSpPr>
          <p:nvPr>
            <p:ph idx="1"/>
          </p:nvPr>
        </p:nvSpPr>
        <p:spPr>
          <a:xfrm>
            <a:off x="1143001" y="2057400"/>
            <a:ext cx="6284494" cy="4038600"/>
          </a:xfrm>
        </p:spPr>
        <p:txBody>
          <a:bodyPr/>
          <a:lstStyle/>
          <a:p>
            <a:r>
              <a:rPr lang="cs-CZ" b="1" dirty="0"/>
              <a:t>1. Bílá solidarita</a:t>
            </a:r>
          </a:p>
          <a:p>
            <a:pPr lvl="1"/>
            <a:r>
              <a:rPr lang="cs-CZ" dirty="0"/>
              <a:t>Obrana „bílých práv“, oslava „bílé kultury“ (kulturní pluralismus jako hrozba)</a:t>
            </a:r>
          </a:p>
          <a:p>
            <a:pPr lvl="1"/>
            <a:r>
              <a:rPr lang="cs-CZ" dirty="0"/>
              <a:t>Narativy oběti</a:t>
            </a:r>
          </a:p>
          <a:p>
            <a:pPr lvl="2"/>
            <a:r>
              <a:rPr lang="en-US" dirty="0"/>
              <a:t>National Association for the Advancement of Colored People (NAACP) </a:t>
            </a:r>
            <a:endParaRPr lang="cs-CZ" dirty="0"/>
          </a:p>
          <a:p>
            <a:pPr lvl="1"/>
            <a:r>
              <a:rPr lang="cs-CZ" dirty="0"/>
              <a:t>Rekrutování nových členů (mladí lidé)</a:t>
            </a:r>
          </a:p>
          <a:p>
            <a:pPr lvl="1"/>
            <a:endParaRPr lang="cs-CZ" dirty="0"/>
          </a:p>
        </p:txBody>
      </p:sp>
      <p:pic>
        <p:nvPicPr>
          <p:cNvPr id="6" name="Obrázek 5">
            <a:extLst>
              <a:ext uri="{FF2B5EF4-FFF2-40B4-BE49-F238E27FC236}">
                <a16:creationId xmlns:a16="http://schemas.microsoft.com/office/drawing/2014/main" id="{AAF7379F-9D00-483F-8589-0D42277D613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6930" y="4544992"/>
            <a:ext cx="11638139" cy="1551008"/>
          </a:xfrm>
          <a:prstGeom prst="rect">
            <a:avLst/>
          </a:prstGeom>
        </p:spPr>
      </p:pic>
      <p:sp>
        <p:nvSpPr>
          <p:cNvPr id="7" name="TextovéPole 6">
            <a:extLst>
              <a:ext uri="{FF2B5EF4-FFF2-40B4-BE49-F238E27FC236}">
                <a16:creationId xmlns:a16="http://schemas.microsoft.com/office/drawing/2014/main" id="{C0616788-7B16-4F49-AAC9-B9C845E16216}"/>
              </a:ext>
            </a:extLst>
          </p:cNvPr>
          <p:cNvSpPr txBox="1"/>
          <p:nvPr/>
        </p:nvSpPr>
        <p:spPr>
          <a:xfrm>
            <a:off x="9751887" y="6105368"/>
            <a:ext cx="2383604" cy="276999"/>
          </a:xfrm>
          <a:prstGeom prst="rect">
            <a:avLst/>
          </a:prstGeom>
          <a:noFill/>
        </p:spPr>
        <p:txBody>
          <a:bodyPr wrap="square" rtlCol="0">
            <a:spAutoFit/>
          </a:bodyPr>
          <a:lstStyle/>
          <a:p>
            <a:r>
              <a:rPr lang="cs-CZ" sz="1200" dirty="0" err="1"/>
              <a:t>Stormfront</a:t>
            </a:r>
            <a:r>
              <a:rPr lang="cs-CZ" sz="1200" dirty="0"/>
              <a:t> (www.stormfront.org)</a:t>
            </a:r>
          </a:p>
        </p:txBody>
      </p:sp>
      <p:sp>
        <p:nvSpPr>
          <p:cNvPr id="8" name="TextovéPole 7">
            <a:extLst>
              <a:ext uri="{FF2B5EF4-FFF2-40B4-BE49-F238E27FC236}">
                <a16:creationId xmlns:a16="http://schemas.microsoft.com/office/drawing/2014/main" id="{6A62423D-E8F5-406D-B219-12BEA7A04A08}"/>
              </a:ext>
            </a:extLst>
          </p:cNvPr>
          <p:cNvSpPr txBox="1"/>
          <p:nvPr/>
        </p:nvSpPr>
        <p:spPr>
          <a:xfrm>
            <a:off x="8588416" y="3859173"/>
            <a:ext cx="3291679" cy="276999"/>
          </a:xfrm>
          <a:prstGeom prst="rect">
            <a:avLst/>
          </a:prstGeom>
          <a:noFill/>
        </p:spPr>
        <p:txBody>
          <a:bodyPr wrap="square" rtlCol="0">
            <a:spAutoFit/>
          </a:bodyPr>
          <a:lstStyle/>
          <a:p>
            <a:r>
              <a:rPr lang="cs-CZ" sz="1200" dirty="0" err="1"/>
              <a:t>Aryan</a:t>
            </a:r>
            <a:r>
              <a:rPr lang="cs-CZ" sz="1200" dirty="0"/>
              <a:t> </a:t>
            </a:r>
            <a:r>
              <a:rPr lang="cs-CZ" sz="1200" dirty="0" err="1"/>
              <a:t>Nations</a:t>
            </a:r>
            <a:r>
              <a:rPr lang="cs-CZ" sz="1200" dirty="0"/>
              <a:t> </a:t>
            </a:r>
            <a:r>
              <a:rPr lang="cs-CZ" sz="1200" dirty="0" err="1"/>
              <a:t>Knights</a:t>
            </a:r>
            <a:r>
              <a:rPr lang="cs-CZ" sz="1200" dirty="0"/>
              <a:t> </a:t>
            </a:r>
            <a:r>
              <a:rPr lang="cs-CZ" sz="1200" dirty="0" err="1"/>
              <a:t>of</a:t>
            </a:r>
            <a:r>
              <a:rPr lang="cs-CZ" sz="1200" dirty="0"/>
              <a:t> </a:t>
            </a:r>
            <a:r>
              <a:rPr lang="cs-CZ" sz="1200" dirty="0" err="1"/>
              <a:t>the</a:t>
            </a:r>
            <a:r>
              <a:rPr lang="cs-CZ" sz="1200" dirty="0"/>
              <a:t> Ku </a:t>
            </a:r>
            <a:r>
              <a:rPr lang="cs-CZ" sz="1200" dirty="0" err="1"/>
              <a:t>Klux</a:t>
            </a:r>
            <a:r>
              <a:rPr lang="cs-CZ" sz="1200" dirty="0"/>
              <a:t> Klan (2014)</a:t>
            </a:r>
          </a:p>
        </p:txBody>
      </p:sp>
      <p:pic>
        <p:nvPicPr>
          <p:cNvPr id="10" name="Obrázek 9">
            <a:extLst>
              <a:ext uri="{FF2B5EF4-FFF2-40B4-BE49-F238E27FC236}">
                <a16:creationId xmlns:a16="http://schemas.microsoft.com/office/drawing/2014/main" id="{4E89A41C-431D-48B0-817A-97073732C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0801" y="930815"/>
            <a:ext cx="4639294" cy="2884142"/>
          </a:xfrm>
          <a:prstGeom prst="rect">
            <a:avLst/>
          </a:prstGeom>
        </p:spPr>
      </p:pic>
      <p:sp>
        <p:nvSpPr>
          <p:cNvPr id="13" name="Zaoblený obdélníkový bublinový popisek 12"/>
          <p:cNvSpPr/>
          <p:nvPr/>
        </p:nvSpPr>
        <p:spPr>
          <a:xfrm>
            <a:off x="102740" y="5877056"/>
            <a:ext cx="9097064" cy="887335"/>
          </a:xfrm>
          <a:prstGeom prst="wedgeRoundRectCallout">
            <a:avLst>
              <a:gd name="adj1" fmla="val -15887"/>
              <a:gd name="adj2" fmla="val -64582"/>
              <a:gd name="adj3" fmla="val 16667"/>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ysClr val="windowText" lastClr="000000"/>
                </a:solidFill>
              </a:rPr>
              <a:t>…support </a:t>
            </a:r>
            <a:r>
              <a:rPr lang="cs-CZ" sz="2000" dirty="0" err="1">
                <a:solidFill>
                  <a:sysClr val="windowText" lastClr="000000"/>
                </a:solidFill>
              </a:rPr>
              <a:t>true</a:t>
            </a:r>
            <a:r>
              <a:rPr lang="cs-CZ" sz="2000" dirty="0">
                <a:solidFill>
                  <a:sysClr val="windowText" lastClr="000000"/>
                </a:solidFill>
              </a:rPr>
              <a:t> diversity and a </a:t>
            </a:r>
            <a:r>
              <a:rPr lang="cs-CZ" sz="2000" dirty="0" err="1">
                <a:solidFill>
                  <a:sysClr val="windowText" lastClr="000000"/>
                </a:solidFill>
              </a:rPr>
              <a:t>homeland</a:t>
            </a:r>
            <a:r>
              <a:rPr lang="cs-CZ" sz="2000" dirty="0">
                <a:solidFill>
                  <a:sysClr val="windowText" lastClr="000000"/>
                </a:solidFill>
              </a:rPr>
              <a:t> </a:t>
            </a:r>
            <a:r>
              <a:rPr lang="cs-CZ" sz="2000" dirty="0" err="1">
                <a:solidFill>
                  <a:sysClr val="windowText" lastClr="000000"/>
                </a:solidFill>
              </a:rPr>
              <a:t>for</a:t>
            </a:r>
            <a:r>
              <a:rPr lang="cs-CZ" sz="2000" dirty="0">
                <a:solidFill>
                  <a:sysClr val="windowText" lastClr="000000"/>
                </a:solidFill>
              </a:rPr>
              <a:t> </a:t>
            </a:r>
            <a:r>
              <a:rPr lang="cs-CZ" sz="2000" dirty="0" err="1">
                <a:solidFill>
                  <a:sysClr val="windowText" lastClr="000000"/>
                </a:solidFill>
              </a:rPr>
              <a:t>all</a:t>
            </a:r>
            <a:r>
              <a:rPr lang="cs-CZ" sz="2000" dirty="0">
                <a:solidFill>
                  <a:sysClr val="windowText" lastClr="000000"/>
                </a:solidFill>
              </a:rPr>
              <a:t> </a:t>
            </a:r>
            <a:r>
              <a:rPr lang="cs-CZ" sz="2000" dirty="0" err="1">
                <a:solidFill>
                  <a:sysClr val="windowText" lastClr="000000"/>
                </a:solidFill>
              </a:rPr>
              <a:t>people</a:t>
            </a:r>
            <a:r>
              <a:rPr lang="cs-CZ" sz="2000" dirty="0">
                <a:solidFill>
                  <a:sysClr val="windowText" lastClr="000000"/>
                </a:solidFill>
              </a:rPr>
              <a:t>. </a:t>
            </a:r>
            <a:r>
              <a:rPr lang="cs-CZ" sz="2000" dirty="0" err="1">
                <a:solidFill>
                  <a:sysClr val="windowText" lastClr="000000"/>
                </a:solidFill>
              </a:rPr>
              <a:t>Thousand</a:t>
            </a:r>
            <a:r>
              <a:rPr lang="cs-CZ" sz="2000" dirty="0">
                <a:solidFill>
                  <a:sysClr val="windowText" lastClr="000000"/>
                </a:solidFill>
              </a:rPr>
              <a:t> </a:t>
            </a:r>
            <a:r>
              <a:rPr lang="cs-CZ" sz="2000" dirty="0" err="1">
                <a:solidFill>
                  <a:sysClr val="windowText" lastClr="000000"/>
                </a:solidFill>
              </a:rPr>
              <a:t>of</a:t>
            </a:r>
            <a:r>
              <a:rPr lang="cs-CZ" sz="2000" dirty="0">
                <a:solidFill>
                  <a:sysClr val="windowText" lastClr="000000"/>
                </a:solidFill>
              </a:rPr>
              <a:t> </a:t>
            </a:r>
            <a:r>
              <a:rPr lang="cs-CZ" sz="2000" dirty="0" err="1">
                <a:solidFill>
                  <a:sysClr val="windowText" lastClr="000000"/>
                </a:solidFill>
              </a:rPr>
              <a:t>organizations</a:t>
            </a:r>
            <a:r>
              <a:rPr lang="cs-CZ" sz="2000" dirty="0">
                <a:solidFill>
                  <a:sysClr val="windowText" lastClr="000000"/>
                </a:solidFill>
              </a:rPr>
              <a:t> </a:t>
            </a:r>
            <a:r>
              <a:rPr lang="cs-CZ" sz="2000" dirty="0" err="1">
                <a:solidFill>
                  <a:sysClr val="windowText" lastClr="000000"/>
                </a:solidFill>
              </a:rPr>
              <a:t>promote</a:t>
            </a:r>
            <a:r>
              <a:rPr lang="cs-CZ" sz="2000" dirty="0">
                <a:solidFill>
                  <a:sysClr val="windowText" lastClr="000000"/>
                </a:solidFill>
              </a:rPr>
              <a:t> </a:t>
            </a:r>
            <a:r>
              <a:rPr lang="cs-CZ" sz="2000" dirty="0" err="1">
                <a:solidFill>
                  <a:sysClr val="windowText" lastClr="000000"/>
                </a:solidFill>
              </a:rPr>
              <a:t>the</a:t>
            </a:r>
            <a:r>
              <a:rPr lang="cs-CZ" sz="2000" dirty="0">
                <a:solidFill>
                  <a:sysClr val="windowText" lastClr="000000"/>
                </a:solidFill>
              </a:rPr>
              <a:t> </a:t>
            </a:r>
            <a:r>
              <a:rPr lang="cs-CZ" sz="2000" dirty="0" err="1">
                <a:solidFill>
                  <a:sysClr val="windowText" lastClr="000000"/>
                </a:solidFill>
              </a:rPr>
              <a:t>interests</a:t>
            </a:r>
            <a:r>
              <a:rPr lang="cs-CZ" sz="2000" dirty="0">
                <a:solidFill>
                  <a:sysClr val="windowText" lastClr="000000"/>
                </a:solidFill>
              </a:rPr>
              <a:t>, </a:t>
            </a:r>
            <a:r>
              <a:rPr lang="cs-CZ" sz="2000" dirty="0" err="1">
                <a:solidFill>
                  <a:sysClr val="windowText" lastClr="000000"/>
                </a:solidFill>
              </a:rPr>
              <a:t>values</a:t>
            </a:r>
            <a:r>
              <a:rPr lang="cs-CZ" sz="2000" dirty="0">
                <a:solidFill>
                  <a:sysClr val="windowText" lastClr="000000"/>
                </a:solidFill>
              </a:rPr>
              <a:t> and </a:t>
            </a:r>
            <a:r>
              <a:rPr lang="cs-CZ" sz="2000" dirty="0" err="1">
                <a:solidFill>
                  <a:sysClr val="windowText" lastClr="000000"/>
                </a:solidFill>
              </a:rPr>
              <a:t>heritage</a:t>
            </a:r>
            <a:r>
              <a:rPr lang="cs-CZ" sz="2000" dirty="0">
                <a:solidFill>
                  <a:sysClr val="windowText" lastClr="000000"/>
                </a:solidFill>
              </a:rPr>
              <a:t> </a:t>
            </a:r>
            <a:r>
              <a:rPr lang="cs-CZ" sz="2000" dirty="0" err="1">
                <a:solidFill>
                  <a:sysClr val="windowText" lastClr="000000"/>
                </a:solidFill>
              </a:rPr>
              <a:t>of</a:t>
            </a:r>
            <a:r>
              <a:rPr lang="cs-CZ" sz="2000" dirty="0">
                <a:solidFill>
                  <a:sysClr val="windowText" lastClr="000000"/>
                </a:solidFill>
              </a:rPr>
              <a:t> non-</a:t>
            </a:r>
            <a:r>
              <a:rPr lang="cs-CZ" sz="2000" dirty="0" err="1">
                <a:solidFill>
                  <a:sysClr val="windowText" lastClr="000000"/>
                </a:solidFill>
              </a:rPr>
              <a:t>White</a:t>
            </a:r>
            <a:r>
              <a:rPr lang="cs-CZ" sz="2000" dirty="0">
                <a:solidFill>
                  <a:sysClr val="windowText" lastClr="000000"/>
                </a:solidFill>
              </a:rPr>
              <a:t> </a:t>
            </a:r>
            <a:r>
              <a:rPr lang="cs-CZ" sz="2000" dirty="0" err="1">
                <a:solidFill>
                  <a:sysClr val="windowText" lastClr="000000"/>
                </a:solidFill>
              </a:rPr>
              <a:t>minorities</a:t>
            </a:r>
            <a:r>
              <a:rPr lang="cs-CZ" sz="2000" dirty="0">
                <a:solidFill>
                  <a:sysClr val="windowText" lastClr="000000"/>
                </a:solidFill>
              </a:rPr>
              <a:t>. </a:t>
            </a:r>
            <a:r>
              <a:rPr lang="cs-CZ" sz="2000" dirty="0" err="1">
                <a:solidFill>
                  <a:sysClr val="windowText" lastClr="000000"/>
                </a:solidFill>
              </a:rPr>
              <a:t>We</a:t>
            </a:r>
            <a:r>
              <a:rPr lang="cs-CZ" sz="2000" dirty="0">
                <a:solidFill>
                  <a:sysClr val="windowText" lastClr="000000"/>
                </a:solidFill>
              </a:rPr>
              <a:t> </a:t>
            </a:r>
            <a:r>
              <a:rPr lang="cs-CZ" sz="2000" dirty="0" err="1">
                <a:solidFill>
                  <a:sysClr val="windowText" lastClr="000000"/>
                </a:solidFill>
              </a:rPr>
              <a:t>promote</a:t>
            </a:r>
            <a:r>
              <a:rPr lang="cs-CZ" sz="2000" dirty="0">
                <a:solidFill>
                  <a:sysClr val="windowText" lastClr="000000"/>
                </a:solidFill>
              </a:rPr>
              <a:t> </a:t>
            </a:r>
            <a:r>
              <a:rPr lang="cs-CZ" sz="2000" dirty="0" err="1">
                <a:solidFill>
                  <a:sysClr val="windowText" lastClr="000000"/>
                </a:solidFill>
              </a:rPr>
              <a:t>ours</a:t>
            </a:r>
            <a:r>
              <a:rPr lang="cs-CZ" sz="2000" dirty="0">
                <a:solidFill>
                  <a:sysClr val="windowText" lastClr="000000"/>
                </a:solidFill>
              </a:rPr>
              <a:t>. </a:t>
            </a:r>
            <a:r>
              <a:rPr lang="cs-CZ" sz="2000" dirty="0" err="1">
                <a:solidFill>
                  <a:sysClr val="windowText" lastClr="000000"/>
                </a:solidFill>
              </a:rPr>
              <a:t>We</a:t>
            </a:r>
            <a:r>
              <a:rPr lang="cs-CZ" sz="2000" dirty="0">
                <a:solidFill>
                  <a:sysClr val="windowText" lastClr="000000"/>
                </a:solidFill>
              </a:rPr>
              <a:t> are </a:t>
            </a:r>
            <a:r>
              <a:rPr lang="cs-CZ" sz="2000" dirty="0" err="1">
                <a:solidFill>
                  <a:sysClr val="windowText" lastClr="000000"/>
                </a:solidFill>
              </a:rPr>
              <a:t>the</a:t>
            </a:r>
            <a:r>
              <a:rPr lang="cs-CZ" sz="2000" dirty="0">
                <a:solidFill>
                  <a:sysClr val="windowText" lastClr="000000"/>
                </a:solidFill>
              </a:rPr>
              <a:t> </a:t>
            </a:r>
            <a:r>
              <a:rPr lang="cs-CZ" sz="2000" dirty="0" err="1">
                <a:solidFill>
                  <a:sysClr val="windowText" lastClr="000000"/>
                </a:solidFill>
              </a:rPr>
              <a:t>voice</a:t>
            </a:r>
            <a:r>
              <a:rPr lang="cs-CZ" sz="2000" dirty="0">
                <a:solidFill>
                  <a:sysClr val="windowText" lastClr="000000"/>
                </a:solidFill>
              </a:rPr>
              <a:t> </a:t>
            </a:r>
            <a:r>
              <a:rPr lang="cs-CZ" sz="2000" dirty="0" err="1">
                <a:solidFill>
                  <a:sysClr val="windowText" lastClr="000000"/>
                </a:solidFill>
              </a:rPr>
              <a:t>of</a:t>
            </a:r>
            <a:r>
              <a:rPr lang="cs-CZ" sz="2000" dirty="0">
                <a:solidFill>
                  <a:sysClr val="windowText" lastClr="000000"/>
                </a:solidFill>
              </a:rPr>
              <a:t> </a:t>
            </a:r>
            <a:r>
              <a:rPr lang="cs-CZ" sz="2000" dirty="0" err="1">
                <a:solidFill>
                  <a:sysClr val="windowText" lastClr="000000"/>
                </a:solidFill>
              </a:rPr>
              <a:t>the</a:t>
            </a:r>
            <a:r>
              <a:rPr lang="cs-CZ" sz="2000" dirty="0">
                <a:solidFill>
                  <a:sysClr val="windowText" lastClr="000000"/>
                </a:solidFill>
              </a:rPr>
              <a:t> </a:t>
            </a:r>
            <a:r>
              <a:rPr lang="cs-CZ" sz="2000" dirty="0" err="1">
                <a:solidFill>
                  <a:sysClr val="windowText" lastClr="000000"/>
                </a:solidFill>
              </a:rPr>
              <a:t>new</a:t>
            </a:r>
            <a:r>
              <a:rPr lang="cs-CZ" sz="2000" dirty="0">
                <a:solidFill>
                  <a:sysClr val="windowText" lastClr="000000"/>
                </a:solidFill>
              </a:rPr>
              <a:t>, </a:t>
            </a:r>
            <a:r>
              <a:rPr lang="cs-CZ" sz="2000" dirty="0" err="1">
                <a:solidFill>
                  <a:sysClr val="windowText" lastClr="000000"/>
                </a:solidFill>
              </a:rPr>
              <a:t>embattled</a:t>
            </a:r>
            <a:r>
              <a:rPr lang="cs-CZ" sz="2000" dirty="0">
                <a:solidFill>
                  <a:sysClr val="windowText" lastClr="000000"/>
                </a:solidFill>
              </a:rPr>
              <a:t> </a:t>
            </a:r>
            <a:r>
              <a:rPr lang="cs-CZ" sz="2000" dirty="0" err="1">
                <a:solidFill>
                  <a:sysClr val="windowText" lastClr="000000"/>
                </a:solidFill>
              </a:rPr>
              <a:t>White</a:t>
            </a:r>
            <a:r>
              <a:rPr lang="cs-CZ" sz="2000" dirty="0">
                <a:solidFill>
                  <a:sysClr val="windowText" lastClr="000000"/>
                </a:solidFill>
              </a:rPr>
              <a:t> minority!</a:t>
            </a:r>
          </a:p>
        </p:txBody>
      </p:sp>
    </p:spTree>
    <p:extLst>
      <p:ext uri="{BB962C8B-B14F-4D97-AF65-F5344CB8AC3E}">
        <p14:creationId xmlns:p14="http://schemas.microsoft.com/office/powerpoint/2010/main" val="1971602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Cyberhate</a:t>
            </a:r>
            <a:r>
              <a:rPr lang="cs-CZ" b="1" dirty="0">
                <a:solidFill>
                  <a:schemeClr val="accent6">
                    <a:lumMod val="75000"/>
                  </a:schemeClr>
                </a:solidFill>
              </a:rPr>
              <a:t> / </a:t>
            </a:r>
            <a:r>
              <a:rPr lang="cs-CZ" b="1" dirty="0" err="1">
                <a:solidFill>
                  <a:schemeClr val="accent6">
                    <a:lumMod val="75000"/>
                  </a:schemeClr>
                </a:solidFill>
              </a:rPr>
              <a:t>kybernenávist</a:t>
            </a:r>
            <a:endParaRPr lang="cs-CZ" b="1" dirty="0">
              <a:solidFill>
                <a:schemeClr val="accent6">
                  <a:lumMod val="75000"/>
                </a:schemeClr>
              </a:solidFill>
            </a:endParaRPr>
          </a:p>
        </p:txBody>
      </p:sp>
      <p:sp>
        <p:nvSpPr>
          <p:cNvPr id="4" name="Zástupný symbol pro obsah 3">
            <a:extLst>
              <a:ext uri="{FF2B5EF4-FFF2-40B4-BE49-F238E27FC236}">
                <a16:creationId xmlns:a16="http://schemas.microsoft.com/office/drawing/2014/main" id="{72F9DD56-0093-4818-B32B-06FF2C4394B0}"/>
              </a:ext>
            </a:extLst>
          </p:cNvPr>
          <p:cNvSpPr>
            <a:spLocks noGrp="1"/>
          </p:cNvSpPr>
          <p:nvPr>
            <p:ph idx="1"/>
          </p:nvPr>
        </p:nvSpPr>
        <p:spPr>
          <a:xfrm>
            <a:off x="1143000" y="2057400"/>
            <a:ext cx="6347460" cy="3695700"/>
          </a:xfrm>
        </p:spPr>
        <p:txBody>
          <a:bodyPr>
            <a:normAutofit/>
          </a:bodyPr>
          <a:lstStyle/>
          <a:p>
            <a:pPr algn="just"/>
            <a:r>
              <a:rPr lang="cs-CZ" dirty="0" err="1"/>
              <a:t>Kybernenávist</a:t>
            </a:r>
            <a:r>
              <a:rPr lang="cs-CZ" dirty="0"/>
              <a:t> není </a:t>
            </a:r>
            <a:r>
              <a:rPr lang="cs-CZ" dirty="0" err="1"/>
              <a:t>kyberšikana</a:t>
            </a:r>
            <a:r>
              <a:rPr lang="cs-CZ" dirty="0"/>
              <a:t> (ale může se s ní někdy překrývat).</a:t>
            </a:r>
          </a:p>
          <a:p>
            <a:pPr algn="just"/>
            <a:endParaRPr lang="cs-CZ" dirty="0"/>
          </a:p>
          <a:p>
            <a:pPr algn="just"/>
            <a:r>
              <a:rPr lang="cs-CZ" b="1" dirty="0" err="1"/>
              <a:t>Hate</a:t>
            </a:r>
            <a:r>
              <a:rPr lang="cs-CZ" b="1" dirty="0"/>
              <a:t> </a:t>
            </a:r>
            <a:r>
              <a:rPr lang="cs-CZ" b="1" dirty="0" err="1"/>
              <a:t>speech</a:t>
            </a:r>
            <a:r>
              <a:rPr lang="cs-CZ" b="1" dirty="0"/>
              <a:t> / nenávistné projevy spadají do skupiny tzv. </a:t>
            </a:r>
            <a:r>
              <a:rPr lang="cs-CZ" b="1" dirty="0" err="1"/>
              <a:t>hate</a:t>
            </a:r>
            <a:r>
              <a:rPr lang="cs-CZ" b="1" dirty="0"/>
              <a:t> </a:t>
            </a:r>
            <a:r>
              <a:rPr lang="cs-CZ" b="1" dirty="0" err="1"/>
              <a:t>crimes</a:t>
            </a:r>
            <a:r>
              <a:rPr lang="cs-CZ" b="1" dirty="0"/>
              <a:t>:</a:t>
            </a:r>
          </a:p>
          <a:p>
            <a:pPr lvl="1" algn="just"/>
            <a:r>
              <a:rPr lang="cs-CZ" i="1" dirty="0"/>
              <a:t>Protiprávní činy proti lidem, majetku nebo organizaci na základě toho, že je k těmto objektům deliktní činnosti přiřčena </a:t>
            </a:r>
            <a:r>
              <a:rPr lang="cs-CZ" b="1" i="1" dirty="0"/>
              <a:t>kolektivní identita </a:t>
            </a:r>
            <a:r>
              <a:rPr lang="cs-CZ" i="1" dirty="0"/>
              <a:t>a jsou kvůli této identitě nenávistně napadeni</a:t>
            </a:r>
            <a:r>
              <a:rPr lang="cs-CZ" dirty="0"/>
              <a:t> (Mareš, 2011).</a:t>
            </a:r>
          </a:p>
          <a:p>
            <a:pPr algn="just"/>
            <a:endParaRPr lang="cs-CZ" dirty="0"/>
          </a:p>
          <a:p>
            <a:pPr algn="just"/>
            <a:endParaRPr lang="cs-CZ" dirty="0"/>
          </a:p>
        </p:txBody>
      </p:sp>
      <p:graphicFrame>
        <p:nvGraphicFramePr>
          <p:cNvPr id="8" name="Diagram 7">
            <a:extLst>
              <a:ext uri="{FF2B5EF4-FFF2-40B4-BE49-F238E27FC236}">
                <a16:creationId xmlns:a16="http://schemas.microsoft.com/office/drawing/2014/main" id="{9C362048-5059-4F41-A43C-75639CBE5689}"/>
              </a:ext>
            </a:extLst>
          </p:cNvPr>
          <p:cNvGraphicFramePr/>
          <p:nvPr>
            <p:extLst>
              <p:ext uri="{D42A27DB-BD31-4B8C-83A1-F6EECF244321}">
                <p14:modId xmlns:p14="http://schemas.microsoft.com/office/powerpoint/2010/main" val="1935955823"/>
              </p:ext>
            </p:extLst>
          </p:nvPr>
        </p:nvGraphicFramePr>
        <p:xfrm>
          <a:off x="7215448" y="3192087"/>
          <a:ext cx="5185878" cy="3309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ástupný symbol pro obsah 3">
            <a:extLst>
              <a:ext uri="{FF2B5EF4-FFF2-40B4-BE49-F238E27FC236}">
                <a16:creationId xmlns:a16="http://schemas.microsoft.com/office/drawing/2014/main" id="{10B31407-214E-4A89-9429-DCDFB43E20CE}"/>
              </a:ext>
            </a:extLst>
          </p:cNvPr>
          <p:cNvSpPr txBox="1">
            <a:spLocks/>
          </p:cNvSpPr>
          <p:nvPr/>
        </p:nvSpPr>
        <p:spPr>
          <a:xfrm>
            <a:off x="1143000" y="3486150"/>
            <a:ext cx="6421582" cy="161682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algn="just"/>
            <a:endParaRPr lang="cs-CZ" dirty="0"/>
          </a:p>
          <a:p>
            <a:pPr algn="just"/>
            <a:endParaRPr lang="cs-CZ" dirty="0"/>
          </a:p>
        </p:txBody>
      </p:sp>
    </p:spTree>
    <p:extLst>
      <p:ext uri="{BB962C8B-B14F-4D97-AF65-F5344CB8AC3E}">
        <p14:creationId xmlns:p14="http://schemas.microsoft.com/office/powerpoint/2010/main" val="4070975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0FC6304-DBCF-465C-8563-99BACC79ECD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988" t="10127" r="5538" b="3966"/>
          <a:stretch/>
        </p:blipFill>
        <p:spPr>
          <a:xfrm>
            <a:off x="266216" y="289366"/>
            <a:ext cx="11659139" cy="6227181"/>
          </a:xfrm>
          <a:prstGeom prst="rect">
            <a:avLst/>
          </a:prstGeom>
        </p:spPr>
      </p:pic>
      <p:sp>
        <p:nvSpPr>
          <p:cNvPr id="11" name="Zaoblený obdélníkový bublinový popisek 10"/>
          <p:cNvSpPr/>
          <p:nvPr/>
        </p:nvSpPr>
        <p:spPr>
          <a:xfrm>
            <a:off x="5199963" y="388518"/>
            <a:ext cx="6440570" cy="3321316"/>
          </a:xfrm>
          <a:prstGeom prst="wedgeRoundRectCallout">
            <a:avLst>
              <a:gd name="adj1" fmla="val -28623"/>
              <a:gd name="adj2" fmla="val 55755"/>
              <a:gd name="adj3" fmla="val 16667"/>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ysClr val="windowText" lastClr="000000"/>
                </a:solidFill>
              </a:rPr>
              <a:t>So </a:t>
            </a:r>
            <a:r>
              <a:rPr lang="cs-CZ" sz="2000" dirty="0" err="1">
                <a:solidFill>
                  <a:sysClr val="windowText" lastClr="000000"/>
                </a:solidFill>
              </a:rPr>
              <a:t>while</a:t>
            </a:r>
            <a:r>
              <a:rPr lang="cs-CZ" sz="2000" dirty="0">
                <a:solidFill>
                  <a:sysClr val="windowText" lastClr="000000"/>
                </a:solidFill>
              </a:rPr>
              <a:t> </a:t>
            </a:r>
            <a:r>
              <a:rPr lang="cs-CZ" sz="2000" dirty="0" err="1">
                <a:solidFill>
                  <a:sysClr val="windowText" lastClr="000000"/>
                </a:solidFill>
              </a:rPr>
              <a:t>we</a:t>
            </a:r>
            <a:r>
              <a:rPr lang="cs-CZ" sz="2000" dirty="0">
                <a:solidFill>
                  <a:sysClr val="windowText" lastClr="000000"/>
                </a:solidFill>
              </a:rPr>
              <a:t> </a:t>
            </a:r>
            <a:r>
              <a:rPr lang="cs-CZ" sz="2000" dirty="0" err="1">
                <a:solidFill>
                  <a:sysClr val="windowText" lastClr="000000"/>
                </a:solidFill>
              </a:rPr>
              <a:t>believe</a:t>
            </a:r>
            <a:r>
              <a:rPr lang="cs-CZ" sz="2000" dirty="0">
                <a:solidFill>
                  <a:sysClr val="windowText" lastClr="000000"/>
                </a:solidFill>
              </a:rPr>
              <a:t> </a:t>
            </a:r>
            <a:r>
              <a:rPr lang="cs-CZ" sz="2000" dirty="0" err="1">
                <a:solidFill>
                  <a:sysClr val="windowText" lastClr="000000"/>
                </a:solidFill>
              </a:rPr>
              <a:t>the</a:t>
            </a:r>
            <a:r>
              <a:rPr lang="cs-CZ" sz="2000" dirty="0">
                <a:solidFill>
                  <a:sysClr val="windowText" lastClr="000000"/>
                </a:solidFill>
              </a:rPr>
              <a:t> </a:t>
            </a:r>
            <a:r>
              <a:rPr lang="cs-CZ" sz="2000" dirty="0" err="1">
                <a:solidFill>
                  <a:sysClr val="windowText" lastClr="000000"/>
                </a:solidFill>
              </a:rPr>
              <a:t>Negroes</a:t>
            </a:r>
            <a:r>
              <a:rPr lang="cs-CZ" sz="2000" dirty="0">
                <a:solidFill>
                  <a:sysClr val="windowText" lastClr="000000"/>
                </a:solidFill>
              </a:rPr>
              <a:t> </a:t>
            </a:r>
            <a:r>
              <a:rPr lang="cs-CZ" sz="2000" dirty="0" err="1">
                <a:solidFill>
                  <a:sysClr val="windowText" lastClr="000000"/>
                </a:solidFill>
              </a:rPr>
              <a:t>have</a:t>
            </a:r>
            <a:r>
              <a:rPr lang="cs-CZ" sz="2000" dirty="0">
                <a:solidFill>
                  <a:sysClr val="windowText" lastClr="000000"/>
                </a:solidFill>
              </a:rPr>
              <a:t> a natural </a:t>
            </a:r>
            <a:r>
              <a:rPr lang="cs-CZ" sz="2000" dirty="0" err="1">
                <a:solidFill>
                  <a:sysClr val="windowText" lastClr="000000"/>
                </a:solidFill>
              </a:rPr>
              <a:t>right</a:t>
            </a:r>
            <a:r>
              <a:rPr lang="cs-CZ" sz="2000" dirty="0">
                <a:solidFill>
                  <a:sysClr val="windowText" lastClr="000000"/>
                </a:solidFill>
              </a:rPr>
              <a:t> to study </a:t>
            </a:r>
            <a:r>
              <a:rPr lang="cs-CZ" sz="2000" dirty="0" err="1">
                <a:solidFill>
                  <a:sysClr val="windowText" lastClr="000000"/>
                </a:solidFill>
              </a:rPr>
              <a:t>black</a:t>
            </a:r>
            <a:r>
              <a:rPr lang="cs-CZ" sz="2000" dirty="0">
                <a:solidFill>
                  <a:sysClr val="windowText" lastClr="000000"/>
                </a:solidFill>
              </a:rPr>
              <a:t> </a:t>
            </a:r>
            <a:r>
              <a:rPr lang="cs-CZ" sz="2000" dirty="0" err="1">
                <a:solidFill>
                  <a:sysClr val="windowText" lastClr="000000"/>
                </a:solidFill>
              </a:rPr>
              <a:t>history</a:t>
            </a:r>
            <a:r>
              <a:rPr lang="cs-CZ" sz="2000" dirty="0">
                <a:solidFill>
                  <a:sysClr val="windowText" lastClr="000000"/>
                </a:solidFill>
              </a:rPr>
              <a:t>, </a:t>
            </a:r>
            <a:r>
              <a:rPr lang="cs-CZ" sz="2000" dirty="0" err="1">
                <a:solidFill>
                  <a:sysClr val="windowText" lastClr="000000"/>
                </a:solidFill>
              </a:rPr>
              <a:t>our</a:t>
            </a:r>
            <a:r>
              <a:rPr lang="cs-CZ" sz="2000" dirty="0">
                <a:solidFill>
                  <a:sysClr val="windowText" lastClr="000000"/>
                </a:solidFill>
              </a:rPr>
              <a:t> </a:t>
            </a:r>
            <a:r>
              <a:rPr lang="cs-CZ" sz="2000" dirty="0" err="1">
                <a:solidFill>
                  <a:sysClr val="windowText" lastClr="000000"/>
                </a:solidFill>
              </a:rPr>
              <a:t>children</a:t>
            </a:r>
            <a:r>
              <a:rPr lang="cs-CZ" sz="2000" dirty="0">
                <a:solidFill>
                  <a:sysClr val="windowText" lastClr="000000"/>
                </a:solidFill>
              </a:rPr>
              <a:t> </a:t>
            </a:r>
            <a:r>
              <a:rPr lang="cs-CZ" sz="2000" dirty="0" err="1">
                <a:solidFill>
                  <a:sysClr val="windowText" lastClr="000000"/>
                </a:solidFill>
              </a:rPr>
              <a:t>should</a:t>
            </a:r>
            <a:r>
              <a:rPr lang="cs-CZ" sz="2000" dirty="0">
                <a:solidFill>
                  <a:sysClr val="windowText" lastClr="000000"/>
                </a:solidFill>
              </a:rPr>
              <a:t> not </a:t>
            </a:r>
            <a:r>
              <a:rPr lang="cs-CZ" sz="2000" dirty="0" err="1">
                <a:solidFill>
                  <a:sysClr val="windowText" lastClr="000000"/>
                </a:solidFill>
              </a:rPr>
              <a:t>be</a:t>
            </a:r>
            <a:r>
              <a:rPr lang="cs-CZ" sz="2000" dirty="0">
                <a:solidFill>
                  <a:sysClr val="windowText" lastClr="000000"/>
                </a:solidFill>
              </a:rPr>
              <a:t> </a:t>
            </a:r>
            <a:r>
              <a:rPr lang="cs-CZ" sz="2000" dirty="0" err="1">
                <a:solidFill>
                  <a:sysClr val="windowText" lastClr="000000"/>
                </a:solidFill>
              </a:rPr>
              <a:t>forced</a:t>
            </a:r>
            <a:r>
              <a:rPr lang="cs-CZ" sz="2000" dirty="0">
                <a:solidFill>
                  <a:sysClr val="windowText" lastClr="000000"/>
                </a:solidFill>
              </a:rPr>
              <a:t> to do so. </a:t>
            </a:r>
            <a:r>
              <a:rPr lang="cs-CZ" sz="2000" dirty="0" err="1">
                <a:solidFill>
                  <a:sysClr val="windowText" lastClr="000000"/>
                </a:solidFill>
              </a:rPr>
              <a:t>Our</a:t>
            </a:r>
            <a:r>
              <a:rPr lang="cs-CZ" sz="2000" dirty="0">
                <a:solidFill>
                  <a:sysClr val="windowText" lastClr="000000"/>
                </a:solidFill>
              </a:rPr>
              <a:t> </a:t>
            </a:r>
            <a:r>
              <a:rPr lang="cs-CZ" sz="2000" dirty="0" err="1">
                <a:solidFill>
                  <a:sysClr val="windowText" lastClr="000000"/>
                </a:solidFill>
              </a:rPr>
              <a:t>children</a:t>
            </a:r>
            <a:r>
              <a:rPr lang="cs-CZ" sz="2000" dirty="0">
                <a:solidFill>
                  <a:sysClr val="windowText" lastClr="000000"/>
                </a:solidFill>
              </a:rPr>
              <a:t> </a:t>
            </a:r>
            <a:r>
              <a:rPr lang="cs-CZ" sz="2000" dirty="0" err="1">
                <a:solidFill>
                  <a:sysClr val="windowText" lastClr="000000"/>
                </a:solidFill>
              </a:rPr>
              <a:t>should</a:t>
            </a:r>
            <a:r>
              <a:rPr lang="cs-CZ" sz="2000" dirty="0">
                <a:solidFill>
                  <a:sysClr val="windowText" lastClr="000000"/>
                </a:solidFill>
              </a:rPr>
              <a:t> </a:t>
            </a:r>
            <a:r>
              <a:rPr lang="cs-CZ" sz="2000" dirty="0" err="1">
                <a:solidFill>
                  <a:sysClr val="windowText" lastClr="000000"/>
                </a:solidFill>
              </a:rPr>
              <a:t>be</a:t>
            </a:r>
            <a:r>
              <a:rPr lang="cs-CZ" sz="2000" dirty="0">
                <a:solidFill>
                  <a:sysClr val="windowText" lastClr="000000"/>
                </a:solidFill>
              </a:rPr>
              <a:t> </a:t>
            </a:r>
            <a:r>
              <a:rPr lang="cs-CZ" sz="2000" dirty="0" err="1">
                <a:solidFill>
                  <a:sysClr val="windowText" lastClr="000000"/>
                </a:solidFill>
              </a:rPr>
              <a:t>encouraged</a:t>
            </a:r>
            <a:r>
              <a:rPr lang="cs-CZ" sz="2000" dirty="0">
                <a:solidFill>
                  <a:sysClr val="windowText" lastClr="000000"/>
                </a:solidFill>
              </a:rPr>
              <a:t> to study OUR </a:t>
            </a:r>
            <a:r>
              <a:rPr lang="cs-CZ" sz="2000" dirty="0" err="1">
                <a:solidFill>
                  <a:sysClr val="windowText" lastClr="000000"/>
                </a:solidFill>
              </a:rPr>
              <a:t>history</a:t>
            </a:r>
            <a:r>
              <a:rPr lang="cs-CZ" sz="2000" dirty="0">
                <a:solidFill>
                  <a:sysClr val="windowText" lastClr="000000"/>
                </a:solidFill>
              </a:rPr>
              <a:t> and </a:t>
            </a:r>
            <a:r>
              <a:rPr lang="cs-CZ" sz="2000" dirty="0" err="1">
                <a:solidFill>
                  <a:sysClr val="windowText" lastClr="000000"/>
                </a:solidFill>
              </a:rPr>
              <a:t>emulate</a:t>
            </a:r>
            <a:r>
              <a:rPr lang="cs-CZ" sz="2000" dirty="0">
                <a:solidFill>
                  <a:sysClr val="windowText" lastClr="000000"/>
                </a:solidFill>
              </a:rPr>
              <a:t> OUR </a:t>
            </a:r>
            <a:r>
              <a:rPr lang="cs-CZ" sz="2000" dirty="0" err="1">
                <a:solidFill>
                  <a:sysClr val="windowText" lastClr="000000"/>
                </a:solidFill>
              </a:rPr>
              <a:t>heroes</a:t>
            </a:r>
            <a:r>
              <a:rPr lang="cs-CZ" sz="2000" dirty="0">
                <a:solidFill>
                  <a:sysClr val="windowText" lastClr="000000"/>
                </a:solidFill>
              </a:rPr>
              <a:t>.</a:t>
            </a:r>
          </a:p>
          <a:p>
            <a:pPr algn="ctr"/>
            <a:endParaRPr lang="cs-CZ" sz="2000" dirty="0">
              <a:solidFill>
                <a:sysClr val="windowText" lastClr="000000"/>
              </a:solidFill>
            </a:endParaRPr>
          </a:p>
          <a:p>
            <a:pPr algn="ctr"/>
            <a:r>
              <a:rPr lang="cs-CZ" sz="2000" dirty="0">
                <a:solidFill>
                  <a:sysClr val="windowText" lastClr="000000"/>
                </a:solidFill>
              </a:rPr>
              <a:t>…</a:t>
            </a:r>
            <a:r>
              <a:rPr lang="cs-CZ" sz="2000" dirty="0" err="1">
                <a:solidFill>
                  <a:sysClr val="windowText" lastClr="000000"/>
                </a:solidFill>
              </a:rPr>
              <a:t>we</a:t>
            </a:r>
            <a:r>
              <a:rPr lang="cs-CZ" sz="2000" dirty="0">
                <a:solidFill>
                  <a:sysClr val="windowText" lastClr="000000"/>
                </a:solidFill>
              </a:rPr>
              <a:t> </a:t>
            </a:r>
            <a:r>
              <a:rPr lang="cs-CZ" sz="2000" dirty="0" err="1">
                <a:solidFill>
                  <a:sysClr val="windowText" lastClr="000000"/>
                </a:solidFill>
              </a:rPr>
              <a:t>believe</a:t>
            </a:r>
            <a:r>
              <a:rPr lang="cs-CZ" sz="2000" dirty="0">
                <a:solidFill>
                  <a:sysClr val="windowText" lastClr="000000"/>
                </a:solidFill>
              </a:rPr>
              <a:t> </a:t>
            </a:r>
            <a:r>
              <a:rPr lang="cs-CZ" sz="2000" dirty="0" err="1">
                <a:solidFill>
                  <a:sysClr val="windowText" lastClr="000000"/>
                </a:solidFill>
              </a:rPr>
              <a:t>you</a:t>
            </a:r>
            <a:r>
              <a:rPr lang="cs-CZ" sz="2000" dirty="0">
                <a:solidFill>
                  <a:sysClr val="windowText" lastClr="000000"/>
                </a:solidFill>
              </a:rPr>
              <a:t> as a </a:t>
            </a:r>
            <a:r>
              <a:rPr lang="cs-CZ" sz="2000" dirty="0" err="1">
                <a:solidFill>
                  <a:sysClr val="windowText" lastClr="000000"/>
                </a:solidFill>
              </a:rPr>
              <a:t>White</a:t>
            </a:r>
            <a:r>
              <a:rPr lang="cs-CZ" sz="2000" dirty="0">
                <a:solidFill>
                  <a:sysClr val="windowText" lastClr="000000"/>
                </a:solidFill>
              </a:rPr>
              <a:t> person </a:t>
            </a:r>
            <a:r>
              <a:rPr lang="cs-CZ" sz="2000" dirty="0" err="1">
                <a:solidFill>
                  <a:sysClr val="windowText" lastClr="000000"/>
                </a:solidFill>
              </a:rPr>
              <a:t>also</a:t>
            </a:r>
            <a:r>
              <a:rPr lang="cs-CZ" sz="2000" dirty="0">
                <a:solidFill>
                  <a:sysClr val="windowText" lastClr="000000"/>
                </a:solidFill>
              </a:rPr>
              <a:t> has </a:t>
            </a:r>
            <a:r>
              <a:rPr lang="cs-CZ" sz="2000" dirty="0" err="1">
                <a:solidFill>
                  <a:sysClr val="windowText" lastClr="000000"/>
                </a:solidFill>
              </a:rPr>
              <a:t>the</a:t>
            </a:r>
            <a:r>
              <a:rPr lang="cs-CZ" sz="2000" dirty="0">
                <a:solidFill>
                  <a:sysClr val="windowText" lastClr="000000"/>
                </a:solidFill>
              </a:rPr>
              <a:t> </a:t>
            </a:r>
            <a:r>
              <a:rPr lang="cs-CZ" sz="2000" dirty="0" err="1">
                <a:solidFill>
                  <a:sysClr val="windowText" lastClr="000000"/>
                </a:solidFill>
              </a:rPr>
              <a:t>right</a:t>
            </a:r>
            <a:r>
              <a:rPr lang="cs-CZ" sz="2000" dirty="0">
                <a:solidFill>
                  <a:sysClr val="windowText" lastClr="000000"/>
                </a:solidFill>
              </a:rPr>
              <a:t> to </a:t>
            </a:r>
            <a:r>
              <a:rPr lang="cs-CZ" sz="2000" dirty="0" err="1">
                <a:solidFill>
                  <a:sysClr val="windowText" lastClr="000000"/>
                </a:solidFill>
              </a:rPr>
              <a:t>have</a:t>
            </a:r>
            <a:r>
              <a:rPr lang="cs-CZ" sz="2000" dirty="0">
                <a:solidFill>
                  <a:sysClr val="windowText" lastClr="000000"/>
                </a:solidFill>
              </a:rPr>
              <a:t> </a:t>
            </a:r>
            <a:r>
              <a:rPr lang="cs-CZ" sz="2000" dirty="0" err="1">
                <a:solidFill>
                  <a:sysClr val="windowText" lastClr="000000"/>
                </a:solidFill>
              </a:rPr>
              <a:t>White</a:t>
            </a:r>
            <a:r>
              <a:rPr lang="cs-CZ" sz="2000" dirty="0">
                <a:solidFill>
                  <a:sysClr val="windowText" lastClr="000000"/>
                </a:solidFill>
              </a:rPr>
              <a:t> </a:t>
            </a:r>
            <a:r>
              <a:rPr lang="cs-CZ" sz="2000" dirty="0" err="1">
                <a:solidFill>
                  <a:sysClr val="windowText" lastClr="000000"/>
                </a:solidFill>
              </a:rPr>
              <a:t>Pride</a:t>
            </a:r>
            <a:r>
              <a:rPr lang="cs-CZ" sz="2000" dirty="0">
                <a:solidFill>
                  <a:sysClr val="windowText" lastClr="000000"/>
                </a:solidFill>
              </a:rPr>
              <a:t>.</a:t>
            </a:r>
          </a:p>
          <a:p>
            <a:pPr algn="ctr"/>
            <a:endParaRPr lang="cs-CZ" sz="2000" dirty="0">
              <a:solidFill>
                <a:sysClr val="windowText" lastClr="000000"/>
              </a:solidFill>
            </a:endParaRPr>
          </a:p>
          <a:p>
            <a:pPr algn="ctr"/>
            <a:r>
              <a:rPr lang="cs-CZ" sz="2000" dirty="0">
                <a:solidFill>
                  <a:sysClr val="windowText" lastClr="000000"/>
                </a:solidFill>
              </a:rPr>
              <a:t>… </a:t>
            </a:r>
            <a:r>
              <a:rPr lang="cs-CZ" sz="2000" dirty="0" err="1">
                <a:solidFill>
                  <a:sysClr val="windowText" lastClr="000000"/>
                </a:solidFill>
              </a:rPr>
              <a:t>where</a:t>
            </a:r>
            <a:r>
              <a:rPr lang="cs-CZ" sz="2000" dirty="0">
                <a:solidFill>
                  <a:sysClr val="windowText" lastClr="000000"/>
                </a:solidFill>
              </a:rPr>
              <a:t> </a:t>
            </a:r>
            <a:r>
              <a:rPr lang="cs-CZ" sz="2000" dirty="0" err="1">
                <a:solidFill>
                  <a:sysClr val="windowText" lastClr="000000"/>
                </a:solidFill>
              </a:rPr>
              <a:t>is</a:t>
            </a:r>
            <a:r>
              <a:rPr lang="cs-CZ" sz="2000" dirty="0">
                <a:solidFill>
                  <a:sysClr val="windowText" lastClr="000000"/>
                </a:solidFill>
              </a:rPr>
              <a:t> </a:t>
            </a:r>
            <a:r>
              <a:rPr lang="cs-CZ" sz="2000" dirty="0" err="1">
                <a:solidFill>
                  <a:sysClr val="windowText" lastClr="000000"/>
                </a:solidFill>
              </a:rPr>
              <a:t>the</a:t>
            </a:r>
            <a:r>
              <a:rPr lang="cs-CZ" sz="2000" dirty="0">
                <a:solidFill>
                  <a:sysClr val="windowText" lastClr="000000"/>
                </a:solidFill>
              </a:rPr>
              <a:t> United </a:t>
            </a:r>
            <a:r>
              <a:rPr lang="cs-CZ" sz="2000" dirty="0" err="1">
                <a:solidFill>
                  <a:sysClr val="windowText" lastClr="000000"/>
                </a:solidFill>
              </a:rPr>
              <a:t>White</a:t>
            </a:r>
            <a:r>
              <a:rPr lang="cs-CZ" sz="2000" dirty="0">
                <a:solidFill>
                  <a:sysClr val="windowText" lastClr="000000"/>
                </a:solidFill>
              </a:rPr>
              <a:t> </a:t>
            </a:r>
            <a:r>
              <a:rPr lang="cs-CZ" sz="2000" dirty="0" err="1">
                <a:solidFill>
                  <a:sysClr val="windowText" lastClr="000000"/>
                </a:solidFill>
              </a:rPr>
              <a:t>College</a:t>
            </a:r>
            <a:r>
              <a:rPr lang="cs-CZ" sz="2000" dirty="0">
                <a:solidFill>
                  <a:sysClr val="windowText" lastClr="000000"/>
                </a:solidFill>
              </a:rPr>
              <a:t> </a:t>
            </a:r>
            <a:r>
              <a:rPr lang="cs-CZ" sz="2000" dirty="0" err="1">
                <a:solidFill>
                  <a:sysClr val="windowText" lastClr="000000"/>
                </a:solidFill>
              </a:rPr>
              <a:t>Fund</a:t>
            </a:r>
            <a:r>
              <a:rPr lang="cs-CZ" sz="2000" dirty="0">
                <a:solidFill>
                  <a:sysClr val="windowText" lastClr="000000"/>
                </a:solidFill>
              </a:rPr>
              <a:t>.</a:t>
            </a:r>
          </a:p>
        </p:txBody>
      </p:sp>
    </p:spTree>
    <p:extLst>
      <p:ext uri="{BB962C8B-B14F-4D97-AF65-F5344CB8AC3E}">
        <p14:creationId xmlns:p14="http://schemas.microsoft.com/office/powerpoint/2010/main" val="199944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4E0666-60F3-4D27-A257-B1E2C4930865}"/>
              </a:ext>
            </a:extLst>
          </p:cNvPr>
          <p:cNvSpPr>
            <a:spLocks noGrp="1"/>
          </p:cNvSpPr>
          <p:nvPr>
            <p:ph type="title"/>
          </p:nvPr>
        </p:nvSpPr>
        <p:spPr/>
        <p:txBody>
          <a:bodyPr/>
          <a:lstStyle/>
          <a:p>
            <a:r>
              <a:rPr lang="cs-CZ" b="1" dirty="0">
                <a:solidFill>
                  <a:schemeClr val="accent6">
                    <a:lumMod val="75000"/>
                  </a:schemeClr>
                </a:solidFill>
              </a:rPr>
              <a:t>KKK na internetu</a:t>
            </a:r>
          </a:p>
        </p:txBody>
      </p:sp>
      <p:sp>
        <p:nvSpPr>
          <p:cNvPr id="3" name="Zástupný symbol pro obsah 2">
            <a:extLst>
              <a:ext uri="{FF2B5EF4-FFF2-40B4-BE49-F238E27FC236}">
                <a16:creationId xmlns:a16="http://schemas.microsoft.com/office/drawing/2014/main" id="{9E607CAB-4B14-41E9-88A1-68CA259A8F11}"/>
              </a:ext>
            </a:extLst>
          </p:cNvPr>
          <p:cNvSpPr>
            <a:spLocks noGrp="1"/>
          </p:cNvSpPr>
          <p:nvPr>
            <p:ph idx="1"/>
          </p:nvPr>
        </p:nvSpPr>
        <p:spPr>
          <a:xfrm>
            <a:off x="1143000" y="2057400"/>
            <a:ext cx="4662347" cy="4038600"/>
          </a:xfrm>
        </p:spPr>
        <p:txBody>
          <a:bodyPr/>
          <a:lstStyle/>
          <a:p>
            <a:r>
              <a:rPr lang="cs-CZ" b="1" dirty="0"/>
              <a:t>2. Kult árijského křesťanství</a:t>
            </a:r>
          </a:p>
          <a:p>
            <a:pPr lvl="1"/>
            <a:r>
              <a:rPr lang="cs-CZ" dirty="0"/>
              <a:t>Silná křesťanská doktrína</a:t>
            </a:r>
          </a:p>
          <a:p>
            <a:pPr lvl="1"/>
            <a:r>
              <a:rPr lang="cs-CZ" dirty="0"/>
              <a:t>Citace z Bible a jejich selektivní interpretace</a:t>
            </a:r>
          </a:p>
          <a:p>
            <a:pPr lvl="1"/>
            <a:r>
              <a:rPr lang="cs-CZ" dirty="0"/>
              <a:t>Náboženská hierarchie</a:t>
            </a:r>
          </a:p>
        </p:txBody>
      </p:sp>
      <p:pic>
        <p:nvPicPr>
          <p:cNvPr id="5" name="Obrázek 4">
            <a:extLst>
              <a:ext uri="{FF2B5EF4-FFF2-40B4-BE49-F238E27FC236}">
                <a16:creationId xmlns:a16="http://schemas.microsoft.com/office/drawing/2014/main" id="{EBABDDD9-EB95-4682-B78F-6EBB1111FED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38249" y="3882299"/>
            <a:ext cx="4152901" cy="2604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ovéPole 5">
            <a:extLst>
              <a:ext uri="{FF2B5EF4-FFF2-40B4-BE49-F238E27FC236}">
                <a16:creationId xmlns:a16="http://schemas.microsoft.com/office/drawing/2014/main" id="{62C43031-F183-4ACB-8B40-A145F5B21217}"/>
              </a:ext>
            </a:extLst>
          </p:cNvPr>
          <p:cNvSpPr txBox="1"/>
          <p:nvPr/>
        </p:nvSpPr>
        <p:spPr>
          <a:xfrm>
            <a:off x="5486399" y="6248400"/>
            <a:ext cx="5058137" cy="276999"/>
          </a:xfrm>
          <a:prstGeom prst="rect">
            <a:avLst/>
          </a:prstGeom>
          <a:noFill/>
        </p:spPr>
        <p:txBody>
          <a:bodyPr wrap="square" rtlCol="0">
            <a:spAutoFit/>
          </a:bodyPr>
          <a:lstStyle/>
          <a:p>
            <a:r>
              <a:rPr lang="cs-CZ" sz="1200" dirty="0"/>
              <a:t>Mississippi </a:t>
            </a:r>
            <a:r>
              <a:rPr lang="cs-CZ" sz="1200" dirty="0" err="1"/>
              <a:t>White</a:t>
            </a:r>
            <a:r>
              <a:rPr lang="cs-CZ" sz="1200" dirty="0"/>
              <a:t> </a:t>
            </a:r>
            <a:r>
              <a:rPr lang="cs-CZ" sz="1200" dirty="0" err="1"/>
              <a:t>Knights</a:t>
            </a:r>
            <a:r>
              <a:rPr lang="cs-CZ" sz="1200" dirty="0"/>
              <a:t> (mississippiwhiteknights.com)</a:t>
            </a:r>
          </a:p>
        </p:txBody>
      </p:sp>
      <p:pic>
        <p:nvPicPr>
          <p:cNvPr id="8" name="Obrázek 7">
            <a:extLst>
              <a:ext uri="{FF2B5EF4-FFF2-40B4-BE49-F238E27FC236}">
                <a16:creationId xmlns:a16="http://schemas.microsoft.com/office/drawing/2014/main" id="{DEB55A95-3C11-4DBE-BC7D-1D4EB5A6C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136" y="762000"/>
            <a:ext cx="5207000" cy="4686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ovéPole 8">
            <a:extLst>
              <a:ext uri="{FF2B5EF4-FFF2-40B4-BE49-F238E27FC236}">
                <a16:creationId xmlns:a16="http://schemas.microsoft.com/office/drawing/2014/main" id="{F5BFCB1D-130D-4459-967A-705B3BB25610}"/>
              </a:ext>
            </a:extLst>
          </p:cNvPr>
          <p:cNvSpPr txBox="1"/>
          <p:nvPr/>
        </p:nvSpPr>
        <p:spPr>
          <a:xfrm>
            <a:off x="7218542" y="5610225"/>
            <a:ext cx="5058137" cy="276999"/>
          </a:xfrm>
          <a:prstGeom prst="rect">
            <a:avLst/>
          </a:prstGeom>
          <a:noFill/>
        </p:spPr>
        <p:txBody>
          <a:bodyPr wrap="square" rtlCol="0">
            <a:spAutoFit/>
          </a:bodyPr>
          <a:lstStyle/>
          <a:p>
            <a:r>
              <a:rPr lang="cs-CZ" sz="1200" dirty="0" err="1"/>
              <a:t>White</a:t>
            </a:r>
            <a:r>
              <a:rPr lang="cs-CZ" sz="1200" dirty="0"/>
              <a:t> </a:t>
            </a:r>
            <a:r>
              <a:rPr lang="cs-CZ" sz="1200" dirty="0" err="1"/>
              <a:t>Camelia</a:t>
            </a:r>
            <a:r>
              <a:rPr lang="cs-CZ" sz="1200" dirty="0"/>
              <a:t> </a:t>
            </a:r>
            <a:r>
              <a:rPr lang="cs-CZ" sz="1200" dirty="0" err="1"/>
              <a:t>Knights</a:t>
            </a:r>
            <a:r>
              <a:rPr lang="cs-CZ" sz="1200" dirty="0"/>
              <a:t> </a:t>
            </a:r>
            <a:r>
              <a:rPr lang="cs-CZ" sz="1200" dirty="0" err="1"/>
              <a:t>of</a:t>
            </a:r>
            <a:r>
              <a:rPr lang="cs-CZ" sz="1200" dirty="0"/>
              <a:t> </a:t>
            </a:r>
            <a:r>
              <a:rPr lang="cs-CZ" sz="1200" dirty="0" err="1"/>
              <a:t>the</a:t>
            </a:r>
            <a:r>
              <a:rPr lang="cs-CZ" sz="1200" dirty="0"/>
              <a:t> Ku </a:t>
            </a:r>
            <a:r>
              <a:rPr lang="cs-CZ" sz="1200" dirty="0" err="1"/>
              <a:t>Klux</a:t>
            </a:r>
            <a:r>
              <a:rPr lang="cs-CZ" sz="1200" dirty="0"/>
              <a:t> Klan (www.wckkkk.org)</a:t>
            </a:r>
          </a:p>
        </p:txBody>
      </p:sp>
    </p:spTree>
    <p:extLst>
      <p:ext uri="{BB962C8B-B14F-4D97-AF65-F5344CB8AC3E}">
        <p14:creationId xmlns:p14="http://schemas.microsoft.com/office/powerpoint/2010/main" val="403468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A0CD3DC-5F55-417C-AEE2-1B4AF2E33A7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1022" y="1794349"/>
            <a:ext cx="11549956" cy="1378858"/>
          </a:xfrm>
          <a:prstGeom prst="rect">
            <a:avLst/>
          </a:prstGeom>
        </p:spPr>
      </p:pic>
      <p:pic>
        <p:nvPicPr>
          <p:cNvPr id="5" name="Obrázek 4">
            <a:extLst>
              <a:ext uri="{FF2B5EF4-FFF2-40B4-BE49-F238E27FC236}">
                <a16:creationId xmlns:a16="http://schemas.microsoft.com/office/drawing/2014/main" id="{5ACBB4A0-DA1B-49BD-BCC3-7AB3817AA14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1022" y="793118"/>
            <a:ext cx="11549956" cy="870858"/>
          </a:xfrm>
          <a:prstGeom prst="rect">
            <a:avLst/>
          </a:prstGeom>
        </p:spPr>
      </p:pic>
      <p:sp>
        <p:nvSpPr>
          <p:cNvPr id="7" name="TextovéPole 6">
            <a:extLst>
              <a:ext uri="{FF2B5EF4-FFF2-40B4-BE49-F238E27FC236}">
                <a16:creationId xmlns:a16="http://schemas.microsoft.com/office/drawing/2014/main" id="{1B6FAE9A-6E17-417C-B5A8-BC395124FDCD}"/>
              </a:ext>
            </a:extLst>
          </p:cNvPr>
          <p:cNvSpPr txBox="1"/>
          <p:nvPr/>
        </p:nvSpPr>
        <p:spPr>
          <a:xfrm>
            <a:off x="7099139" y="6269620"/>
            <a:ext cx="4838218" cy="282194"/>
          </a:xfrm>
          <a:prstGeom prst="rect">
            <a:avLst/>
          </a:prstGeom>
          <a:noFill/>
        </p:spPr>
        <p:txBody>
          <a:bodyPr wrap="square" rtlCol="0">
            <a:spAutoFit/>
          </a:bodyPr>
          <a:lstStyle/>
          <a:p>
            <a:r>
              <a:rPr lang="cs-CZ" sz="1200" dirty="0"/>
              <a:t>United </a:t>
            </a:r>
            <a:r>
              <a:rPr lang="cs-CZ" sz="1200" dirty="0" err="1"/>
              <a:t>Northern</a:t>
            </a:r>
            <a:r>
              <a:rPr lang="cs-CZ" sz="1200" dirty="0"/>
              <a:t> and </a:t>
            </a:r>
            <a:r>
              <a:rPr lang="cs-CZ" sz="1200" dirty="0" err="1"/>
              <a:t>Southern</a:t>
            </a:r>
            <a:r>
              <a:rPr lang="cs-CZ" sz="1200" dirty="0"/>
              <a:t> </a:t>
            </a:r>
            <a:r>
              <a:rPr lang="cs-CZ" sz="1200" dirty="0" err="1"/>
              <a:t>Knights</a:t>
            </a:r>
            <a:r>
              <a:rPr lang="cs-CZ" sz="1200" dirty="0"/>
              <a:t> </a:t>
            </a:r>
            <a:r>
              <a:rPr lang="cs-CZ" sz="1200" dirty="0" err="1"/>
              <a:t>of</a:t>
            </a:r>
            <a:r>
              <a:rPr lang="cs-CZ" sz="1200" dirty="0"/>
              <a:t> </a:t>
            </a:r>
            <a:r>
              <a:rPr lang="cs-CZ" sz="1200" dirty="0" err="1"/>
              <a:t>the</a:t>
            </a:r>
            <a:r>
              <a:rPr lang="cs-CZ" sz="1200" dirty="0"/>
              <a:t> Ku </a:t>
            </a:r>
            <a:r>
              <a:rPr lang="cs-CZ" sz="1200" dirty="0" err="1"/>
              <a:t>Klux</a:t>
            </a:r>
            <a:r>
              <a:rPr lang="cs-CZ" sz="1200" dirty="0"/>
              <a:t> Klan (unskkkk.com)</a:t>
            </a:r>
          </a:p>
        </p:txBody>
      </p:sp>
      <p:sp>
        <p:nvSpPr>
          <p:cNvPr id="9" name="Zaoblený obdélníkový bublinový popisek 8"/>
          <p:cNvSpPr/>
          <p:nvPr/>
        </p:nvSpPr>
        <p:spPr>
          <a:xfrm>
            <a:off x="321022" y="3687697"/>
            <a:ext cx="8835528" cy="2067433"/>
          </a:xfrm>
          <a:prstGeom prst="wedgeRoundRectCallout">
            <a:avLst>
              <a:gd name="adj1" fmla="val -26912"/>
              <a:gd name="adj2" fmla="val -56029"/>
              <a:gd name="adj3" fmla="val 16667"/>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solidFill>
                  <a:sysClr val="windowText" lastClr="000000"/>
                </a:solidFill>
              </a:rPr>
              <a:t>We</a:t>
            </a:r>
            <a:r>
              <a:rPr lang="cs-CZ" sz="2000" dirty="0">
                <a:solidFill>
                  <a:sysClr val="windowText" lastClr="000000"/>
                </a:solidFill>
              </a:rPr>
              <a:t> are not </a:t>
            </a:r>
            <a:r>
              <a:rPr lang="cs-CZ" sz="2000" dirty="0" err="1">
                <a:solidFill>
                  <a:sysClr val="windowText" lastClr="000000"/>
                </a:solidFill>
              </a:rPr>
              <a:t>racists</a:t>
            </a:r>
            <a:r>
              <a:rPr lang="cs-CZ" sz="2000" dirty="0">
                <a:solidFill>
                  <a:sysClr val="windowText" lastClr="000000"/>
                </a:solidFill>
              </a:rPr>
              <a:t> but </a:t>
            </a:r>
            <a:r>
              <a:rPr lang="cs-CZ" sz="2000" dirty="0" err="1">
                <a:solidFill>
                  <a:sysClr val="windowText" lastClr="000000"/>
                </a:solidFill>
              </a:rPr>
              <a:t>we</a:t>
            </a:r>
            <a:r>
              <a:rPr lang="cs-CZ" sz="2000" dirty="0">
                <a:solidFill>
                  <a:sysClr val="windowText" lastClr="000000"/>
                </a:solidFill>
              </a:rPr>
              <a:t> are </a:t>
            </a:r>
            <a:r>
              <a:rPr lang="cs-CZ" sz="2000" dirty="0" err="1">
                <a:solidFill>
                  <a:sysClr val="windowText" lastClr="000000"/>
                </a:solidFill>
              </a:rPr>
              <a:t>separatists</a:t>
            </a:r>
            <a:r>
              <a:rPr lang="cs-CZ" sz="2000" dirty="0">
                <a:solidFill>
                  <a:sysClr val="windowText" lastClr="000000"/>
                </a:solidFill>
              </a:rPr>
              <a:t>. </a:t>
            </a:r>
            <a:r>
              <a:rPr lang="cs-CZ" sz="2000" dirty="0" err="1">
                <a:solidFill>
                  <a:sysClr val="windowText" lastClr="000000"/>
                </a:solidFill>
              </a:rPr>
              <a:t>We</a:t>
            </a:r>
            <a:r>
              <a:rPr lang="cs-CZ" sz="2000" dirty="0">
                <a:solidFill>
                  <a:sysClr val="windowText" lastClr="000000"/>
                </a:solidFill>
              </a:rPr>
              <a:t> </a:t>
            </a:r>
            <a:r>
              <a:rPr lang="cs-CZ" sz="2000" dirty="0" err="1">
                <a:solidFill>
                  <a:sysClr val="windowText" lastClr="000000"/>
                </a:solidFill>
              </a:rPr>
              <a:t>believe</a:t>
            </a:r>
            <a:r>
              <a:rPr lang="cs-CZ" sz="2000" dirty="0">
                <a:solidFill>
                  <a:sysClr val="windowText" lastClr="000000"/>
                </a:solidFill>
              </a:rPr>
              <a:t> </a:t>
            </a:r>
            <a:r>
              <a:rPr lang="cs-CZ" sz="2000" dirty="0" err="1">
                <a:solidFill>
                  <a:sysClr val="windowText" lastClr="000000"/>
                </a:solidFill>
              </a:rPr>
              <a:t>God</a:t>
            </a:r>
            <a:r>
              <a:rPr lang="cs-CZ" sz="2000" dirty="0">
                <a:solidFill>
                  <a:sysClr val="windowText" lastClr="000000"/>
                </a:solidFill>
              </a:rPr>
              <a:t> i</a:t>
            </a:r>
            <a:r>
              <a:rPr lang="en-US" sz="2000" dirty="0">
                <a:solidFill>
                  <a:sysClr val="windowText" lastClr="000000"/>
                </a:solidFill>
              </a:rPr>
              <a:t>n his infinite wisdom created the races different with different characteristics and each with a different culture. B</a:t>
            </a:r>
            <a:r>
              <a:rPr lang="cs-CZ" sz="2000" dirty="0">
                <a:solidFill>
                  <a:sysClr val="windowText" lastClr="000000"/>
                </a:solidFill>
              </a:rPr>
              <a:t>y</a:t>
            </a:r>
            <a:r>
              <a:rPr lang="en-US" sz="2000" dirty="0">
                <a:solidFill>
                  <a:sysClr val="windowText" lastClr="000000"/>
                </a:solidFill>
              </a:rPr>
              <a:t> race mixing we are </a:t>
            </a:r>
            <a:r>
              <a:rPr lang="en-US" sz="2000" dirty="0" err="1">
                <a:solidFill>
                  <a:sysClr val="windowText" lastClr="000000"/>
                </a:solidFill>
              </a:rPr>
              <a:t>reall</a:t>
            </a:r>
            <a:r>
              <a:rPr lang="cs-CZ" sz="2000" dirty="0">
                <a:solidFill>
                  <a:sysClr val="windowText" lastClr="000000"/>
                </a:solidFill>
              </a:rPr>
              <a:t>y </a:t>
            </a:r>
            <a:r>
              <a:rPr lang="cs-CZ" sz="2000" dirty="0" err="1">
                <a:solidFill>
                  <a:sysClr val="windowText" lastClr="000000"/>
                </a:solidFill>
              </a:rPr>
              <a:t>destroying</a:t>
            </a:r>
            <a:r>
              <a:rPr lang="cs-CZ" sz="2000" dirty="0">
                <a:solidFill>
                  <a:sysClr val="windowText" lastClr="000000"/>
                </a:solidFill>
              </a:rPr>
              <a:t> </a:t>
            </a:r>
            <a:r>
              <a:rPr lang="cs-CZ" sz="2000" dirty="0" err="1">
                <a:solidFill>
                  <a:sysClr val="windowText" lastClr="000000"/>
                </a:solidFill>
              </a:rPr>
              <a:t>God‘s</a:t>
            </a:r>
            <a:r>
              <a:rPr lang="cs-CZ" sz="2000" dirty="0">
                <a:solidFill>
                  <a:sysClr val="windowText" lastClr="000000"/>
                </a:solidFill>
              </a:rPr>
              <a:t> </a:t>
            </a:r>
            <a:r>
              <a:rPr lang="cs-CZ" sz="2000" dirty="0" err="1">
                <a:solidFill>
                  <a:sysClr val="windowText" lastClr="000000"/>
                </a:solidFill>
              </a:rPr>
              <a:t>own</a:t>
            </a:r>
            <a:r>
              <a:rPr lang="cs-CZ" sz="2000" dirty="0">
                <a:solidFill>
                  <a:sysClr val="windowText" lastClr="000000"/>
                </a:solidFill>
              </a:rPr>
              <a:t> </a:t>
            </a:r>
            <a:r>
              <a:rPr lang="cs-CZ" sz="2000" dirty="0" err="1">
                <a:solidFill>
                  <a:sysClr val="windowText" lastClr="000000"/>
                </a:solidFill>
              </a:rPr>
              <a:t>work</a:t>
            </a:r>
            <a:r>
              <a:rPr lang="cs-CZ" sz="2000" dirty="0">
                <a:solidFill>
                  <a:sysClr val="windowText" lastClr="000000"/>
                </a:solidFill>
              </a:rPr>
              <a:t>.</a:t>
            </a:r>
          </a:p>
        </p:txBody>
      </p:sp>
    </p:spTree>
    <p:extLst>
      <p:ext uri="{BB962C8B-B14F-4D97-AF65-F5344CB8AC3E}">
        <p14:creationId xmlns:p14="http://schemas.microsoft.com/office/powerpoint/2010/main" val="3213305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E1435E-81D9-484D-9F24-E6F59A412C6A}"/>
              </a:ext>
            </a:extLst>
          </p:cNvPr>
          <p:cNvSpPr>
            <a:spLocks noGrp="1"/>
          </p:cNvSpPr>
          <p:nvPr>
            <p:ph type="title"/>
          </p:nvPr>
        </p:nvSpPr>
        <p:spPr/>
        <p:txBody>
          <a:bodyPr/>
          <a:lstStyle/>
          <a:p>
            <a:r>
              <a:rPr lang="cs-CZ" b="1" dirty="0">
                <a:solidFill>
                  <a:schemeClr val="accent6">
                    <a:lumMod val="75000"/>
                  </a:schemeClr>
                </a:solidFill>
              </a:rPr>
              <a:t>KKK na internetu</a:t>
            </a:r>
          </a:p>
        </p:txBody>
      </p:sp>
      <p:sp>
        <p:nvSpPr>
          <p:cNvPr id="3" name="Zástupný symbol pro obsah 2">
            <a:extLst>
              <a:ext uri="{FF2B5EF4-FFF2-40B4-BE49-F238E27FC236}">
                <a16:creationId xmlns:a16="http://schemas.microsoft.com/office/drawing/2014/main" id="{8ED7B341-6FBC-4E89-AEFA-64F85EEEA1BE}"/>
              </a:ext>
            </a:extLst>
          </p:cNvPr>
          <p:cNvSpPr>
            <a:spLocks noGrp="1"/>
          </p:cNvSpPr>
          <p:nvPr>
            <p:ph idx="1"/>
          </p:nvPr>
        </p:nvSpPr>
        <p:spPr>
          <a:xfrm>
            <a:off x="1143001" y="2057400"/>
            <a:ext cx="5653314" cy="4038600"/>
          </a:xfrm>
        </p:spPr>
        <p:txBody>
          <a:bodyPr>
            <a:normAutofit fontScale="85000" lnSpcReduction="20000"/>
          </a:bodyPr>
          <a:lstStyle/>
          <a:p>
            <a:r>
              <a:rPr lang="cs-CZ" b="1" dirty="0"/>
              <a:t>3. Árijská klanová maskulinita</a:t>
            </a:r>
          </a:p>
          <a:p>
            <a:pPr lvl="1"/>
            <a:r>
              <a:rPr lang="cs-CZ" dirty="0"/>
              <a:t>Hegemonní maskulinita</a:t>
            </a:r>
          </a:p>
          <a:p>
            <a:pPr lvl="1"/>
            <a:r>
              <a:rPr lang="cs-CZ" dirty="0" err="1"/>
              <a:t>Maskulinizovaná</a:t>
            </a:r>
            <a:r>
              <a:rPr lang="cs-CZ" dirty="0"/>
              <a:t> terminologie na webech, marginalizace feminity</a:t>
            </a:r>
          </a:p>
          <a:p>
            <a:pPr lvl="2"/>
            <a:r>
              <a:rPr lang="en-US" i="1" dirty="0"/>
              <a:t>We as Klansmen should never entertain the idea of failure. Failure should be shameful to us.</a:t>
            </a:r>
            <a:r>
              <a:rPr lang="cs-CZ" i="1" dirty="0"/>
              <a:t> </a:t>
            </a:r>
            <a:r>
              <a:rPr lang="en-US" i="1" dirty="0"/>
              <a:t>Once a situation has been undertaken, follow it through to the end</a:t>
            </a:r>
            <a:r>
              <a:rPr lang="cs-CZ" i="1" dirty="0"/>
              <a:t>.</a:t>
            </a:r>
          </a:p>
          <a:p>
            <a:pPr lvl="2"/>
            <a:r>
              <a:rPr lang="en-US" i="1" dirty="0"/>
              <a:t>Klan members as soldiers engaged in warfare</a:t>
            </a:r>
            <a:r>
              <a:rPr lang="en-US" dirty="0"/>
              <a:t> </a:t>
            </a:r>
            <a:r>
              <a:rPr lang="en-US" i="1" dirty="0"/>
              <a:t>on the front lines . . . taking the heat while standing up</a:t>
            </a:r>
            <a:r>
              <a:rPr lang="cs-CZ" i="1" dirty="0"/>
              <a:t> </a:t>
            </a:r>
            <a:r>
              <a:rPr lang="en-US" i="1" dirty="0"/>
              <a:t>for White people</a:t>
            </a:r>
            <a:r>
              <a:rPr lang="cs-CZ" dirty="0"/>
              <a:t>.</a:t>
            </a:r>
          </a:p>
          <a:p>
            <a:pPr lvl="2"/>
            <a:r>
              <a:rPr lang="en-US" i="1" dirty="0"/>
              <a:t>Our women are asking ‘Where are our</a:t>
            </a:r>
            <a:r>
              <a:rPr lang="cs-CZ" i="1" dirty="0"/>
              <a:t> </a:t>
            </a:r>
            <a:r>
              <a:rPr lang="en-US" i="1" dirty="0"/>
              <a:t>White Men? Who will stand for us and our children?</a:t>
            </a:r>
            <a:r>
              <a:rPr lang="cs-CZ" i="1" dirty="0"/>
              <a:t>‘</a:t>
            </a:r>
            <a:br>
              <a:rPr lang="en-US" dirty="0"/>
            </a:br>
            <a:endParaRPr lang="cs-CZ" dirty="0"/>
          </a:p>
          <a:p>
            <a:r>
              <a:rPr lang="cs-CZ" dirty="0" err="1"/>
              <a:t>Women</a:t>
            </a:r>
            <a:r>
              <a:rPr lang="cs-CZ" dirty="0"/>
              <a:t> </a:t>
            </a:r>
            <a:r>
              <a:rPr lang="cs-CZ" dirty="0" err="1"/>
              <a:t>of</a:t>
            </a:r>
            <a:r>
              <a:rPr lang="cs-CZ" dirty="0"/>
              <a:t> KKK (1920), menší online prezence</a:t>
            </a:r>
          </a:p>
          <a:p>
            <a:pPr marL="45720" indent="0">
              <a:buNone/>
            </a:pPr>
            <a:br>
              <a:rPr lang="en-US" dirty="0"/>
            </a:br>
            <a:endParaRPr lang="cs-CZ" dirty="0"/>
          </a:p>
          <a:p>
            <a:endParaRPr lang="cs-CZ" dirty="0"/>
          </a:p>
        </p:txBody>
      </p:sp>
      <p:pic>
        <p:nvPicPr>
          <p:cNvPr id="7" name="Obrázek 6">
            <a:extLst>
              <a:ext uri="{FF2B5EF4-FFF2-40B4-BE49-F238E27FC236}">
                <a16:creationId xmlns:a16="http://schemas.microsoft.com/office/drawing/2014/main" id="{6A44373A-C7BC-4866-AE3F-E0879048A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525384"/>
            <a:ext cx="4290237" cy="2574142"/>
          </a:xfrm>
          <a:prstGeom prst="rect">
            <a:avLst/>
          </a:prstGeom>
        </p:spPr>
      </p:pic>
      <p:pic>
        <p:nvPicPr>
          <p:cNvPr id="9" name="Obrázek 8">
            <a:extLst>
              <a:ext uri="{FF2B5EF4-FFF2-40B4-BE49-F238E27FC236}">
                <a16:creationId xmlns:a16="http://schemas.microsoft.com/office/drawing/2014/main" id="{B88AF34C-CC4F-40AB-BDD2-8D9306D13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8118" y="3177115"/>
            <a:ext cx="1978718" cy="1978718"/>
          </a:xfrm>
          <a:prstGeom prst="rect">
            <a:avLst/>
          </a:prstGeom>
        </p:spPr>
      </p:pic>
      <p:pic>
        <p:nvPicPr>
          <p:cNvPr id="11" name="Obrázek 10">
            <a:extLst>
              <a:ext uri="{FF2B5EF4-FFF2-40B4-BE49-F238E27FC236}">
                <a16:creationId xmlns:a16="http://schemas.microsoft.com/office/drawing/2014/main" id="{73B0D0B2-A522-4F65-91FD-4C100963ABD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7086599" y="3177115"/>
            <a:ext cx="2282703" cy="3155501"/>
          </a:xfrm>
          <a:prstGeom prst="rect">
            <a:avLst/>
          </a:prstGeom>
        </p:spPr>
      </p:pic>
      <p:pic>
        <p:nvPicPr>
          <p:cNvPr id="13" name="Obrázek 12">
            <a:extLst>
              <a:ext uri="{FF2B5EF4-FFF2-40B4-BE49-F238E27FC236}">
                <a16:creationId xmlns:a16="http://schemas.microsoft.com/office/drawing/2014/main" id="{377C4E86-4427-4570-80D2-7B31E52E3EF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398119" y="5188337"/>
            <a:ext cx="1978718" cy="1139516"/>
          </a:xfrm>
          <a:prstGeom prst="rect">
            <a:avLst/>
          </a:prstGeom>
        </p:spPr>
      </p:pic>
    </p:spTree>
    <p:extLst>
      <p:ext uri="{BB962C8B-B14F-4D97-AF65-F5344CB8AC3E}">
        <p14:creationId xmlns:p14="http://schemas.microsoft.com/office/powerpoint/2010/main" val="1999594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68C76F8-ED7B-4D2C-BD17-B2CDEEA05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78" y="495299"/>
            <a:ext cx="3225801" cy="2419351"/>
          </a:xfrm>
          <a:prstGeom prst="rect">
            <a:avLst/>
          </a:prstGeom>
        </p:spPr>
      </p:pic>
      <p:pic>
        <p:nvPicPr>
          <p:cNvPr id="6" name="Obrázek 5">
            <a:extLst>
              <a:ext uri="{FF2B5EF4-FFF2-40B4-BE49-F238E27FC236}">
                <a16:creationId xmlns:a16="http://schemas.microsoft.com/office/drawing/2014/main" id="{ECBEFC8B-3ED7-4586-9888-5A71AC2E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325" y="495299"/>
            <a:ext cx="3225801" cy="2419351"/>
          </a:xfrm>
          <a:prstGeom prst="rect">
            <a:avLst/>
          </a:prstGeom>
        </p:spPr>
      </p:pic>
      <p:pic>
        <p:nvPicPr>
          <p:cNvPr id="8" name="Obrázek 7">
            <a:extLst>
              <a:ext uri="{FF2B5EF4-FFF2-40B4-BE49-F238E27FC236}">
                <a16:creationId xmlns:a16="http://schemas.microsoft.com/office/drawing/2014/main" id="{4683A2EF-40B1-40A1-A8DE-4CFC4D56C6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325" y="3088499"/>
            <a:ext cx="3225801" cy="3225801"/>
          </a:xfrm>
          <a:prstGeom prst="rect">
            <a:avLst/>
          </a:prstGeom>
        </p:spPr>
      </p:pic>
      <p:pic>
        <p:nvPicPr>
          <p:cNvPr id="10" name="Obrázek 9">
            <a:extLst>
              <a:ext uri="{FF2B5EF4-FFF2-40B4-BE49-F238E27FC236}">
                <a16:creationId xmlns:a16="http://schemas.microsoft.com/office/drawing/2014/main" id="{769B62A6-8A27-440A-AE55-5973BC81E3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0505" y="536892"/>
            <a:ext cx="2918495" cy="2377758"/>
          </a:xfrm>
          <a:prstGeom prst="rect">
            <a:avLst/>
          </a:prstGeom>
        </p:spPr>
      </p:pic>
      <p:sp>
        <p:nvSpPr>
          <p:cNvPr id="11" name="TextovéPole 10">
            <a:extLst>
              <a:ext uri="{FF2B5EF4-FFF2-40B4-BE49-F238E27FC236}">
                <a16:creationId xmlns:a16="http://schemas.microsoft.com/office/drawing/2014/main" id="{1D26243A-700A-47F9-9383-509FDB0E039B}"/>
              </a:ext>
            </a:extLst>
          </p:cNvPr>
          <p:cNvSpPr txBox="1"/>
          <p:nvPr/>
        </p:nvSpPr>
        <p:spPr>
          <a:xfrm>
            <a:off x="8715375" y="6096000"/>
            <a:ext cx="3162718" cy="276999"/>
          </a:xfrm>
          <a:prstGeom prst="rect">
            <a:avLst/>
          </a:prstGeom>
          <a:noFill/>
        </p:spPr>
        <p:txBody>
          <a:bodyPr wrap="square" rtlCol="0">
            <a:spAutoFit/>
          </a:bodyPr>
          <a:lstStyle/>
          <a:p>
            <a:r>
              <a:rPr lang="cs-CZ" sz="1200" dirty="0" err="1"/>
              <a:t>The</a:t>
            </a:r>
            <a:r>
              <a:rPr lang="cs-CZ" sz="1200" dirty="0"/>
              <a:t> United </a:t>
            </a:r>
            <a:r>
              <a:rPr lang="cs-CZ" sz="1200" dirty="0" err="1"/>
              <a:t>Klans</a:t>
            </a:r>
            <a:r>
              <a:rPr lang="cs-CZ" sz="1200" dirty="0"/>
              <a:t> </a:t>
            </a:r>
            <a:r>
              <a:rPr lang="cs-CZ" sz="1200" dirty="0" err="1"/>
              <a:t>of</a:t>
            </a:r>
            <a:r>
              <a:rPr lang="cs-CZ" sz="1200" dirty="0"/>
              <a:t> America (www.theuka.us)</a:t>
            </a:r>
          </a:p>
        </p:txBody>
      </p:sp>
      <p:pic>
        <p:nvPicPr>
          <p:cNvPr id="17" name="Obrázek 16">
            <a:extLst>
              <a:ext uri="{FF2B5EF4-FFF2-40B4-BE49-F238E27FC236}">
                <a16:creationId xmlns:a16="http://schemas.microsoft.com/office/drawing/2014/main" id="{4B703759-47C5-48C4-B6A5-FC9A4474A3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1496" y="276999"/>
            <a:ext cx="3644900" cy="6096000"/>
          </a:xfrm>
          <a:prstGeom prst="rect">
            <a:avLst/>
          </a:prstGeom>
        </p:spPr>
      </p:pic>
    </p:spTree>
    <p:extLst>
      <p:ext uri="{BB962C8B-B14F-4D97-AF65-F5344CB8AC3E}">
        <p14:creationId xmlns:p14="http://schemas.microsoft.com/office/powerpoint/2010/main" val="2556490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367740-05C7-4B1F-8FE8-7251CBB19F48}"/>
              </a:ext>
            </a:extLst>
          </p:cNvPr>
          <p:cNvSpPr>
            <a:spLocks noGrp="1"/>
          </p:cNvSpPr>
          <p:nvPr>
            <p:ph type="title"/>
          </p:nvPr>
        </p:nvSpPr>
        <p:spPr/>
        <p:txBody>
          <a:bodyPr/>
          <a:lstStyle/>
          <a:p>
            <a:r>
              <a:rPr lang="cs-CZ" b="1" dirty="0">
                <a:solidFill>
                  <a:schemeClr val="accent6">
                    <a:lumMod val="75000"/>
                  </a:schemeClr>
                </a:solidFill>
              </a:rPr>
              <a:t>KKK na internetu</a:t>
            </a:r>
          </a:p>
        </p:txBody>
      </p:sp>
      <p:sp>
        <p:nvSpPr>
          <p:cNvPr id="3" name="Zástupný symbol pro obsah 2">
            <a:extLst>
              <a:ext uri="{FF2B5EF4-FFF2-40B4-BE49-F238E27FC236}">
                <a16:creationId xmlns:a16="http://schemas.microsoft.com/office/drawing/2014/main" id="{FC9FCCC8-28B2-4193-BE2A-709645C1CED9}"/>
              </a:ext>
            </a:extLst>
          </p:cNvPr>
          <p:cNvSpPr>
            <a:spLocks noGrp="1"/>
          </p:cNvSpPr>
          <p:nvPr>
            <p:ph idx="1"/>
          </p:nvPr>
        </p:nvSpPr>
        <p:spPr>
          <a:xfrm>
            <a:off x="1143000" y="2057400"/>
            <a:ext cx="3694814" cy="4038600"/>
          </a:xfrm>
        </p:spPr>
        <p:txBody>
          <a:bodyPr/>
          <a:lstStyle/>
          <a:p>
            <a:r>
              <a:rPr lang="cs-CZ" b="1" dirty="0"/>
              <a:t>4. </a:t>
            </a:r>
            <a:r>
              <a:rPr lang="cs-CZ" b="1" dirty="0" err="1"/>
              <a:t>Heteronormativní</a:t>
            </a:r>
            <a:r>
              <a:rPr lang="cs-CZ" b="1" dirty="0"/>
              <a:t> hodnoty nukleární rodiny</a:t>
            </a:r>
          </a:p>
          <a:p>
            <a:pPr lvl="1"/>
            <a:r>
              <a:rPr lang="cs-CZ" dirty="0"/>
              <a:t>Tradiční rodinné hodnoty</a:t>
            </a:r>
          </a:p>
          <a:p>
            <a:pPr marL="274320" lvl="1" indent="0">
              <a:buNone/>
            </a:pPr>
            <a:endParaRPr lang="cs-CZ" dirty="0"/>
          </a:p>
          <a:p>
            <a:endParaRPr lang="cs-CZ" dirty="0"/>
          </a:p>
          <a:p>
            <a:endParaRPr lang="cs-CZ" dirty="0"/>
          </a:p>
          <a:p>
            <a:endParaRPr lang="cs-CZ" dirty="0"/>
          </a:p>
        </p:txBody>
      </p:sp>
      <p:pic>
        <p:nvPicPr>
          <p:cNvPr id="5" name="Obrázek 4">
            <a:extLst>
              <a:ext uri="{FF2B5EF4-FFF2-40B4-BE49-F238E27FC236}">
                <a16:creationId xmlns:a16="http://schemas.microsoft.com/office/drawing/2014/main" id="{4D7813EC-AC8A-4184-B96F-EFE45C369C1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19597" y="2057400"/>
            <a:ext cx="5698923" cy="15080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ovéPole 5">
            <a:extLst>
              <a:ext uri="{FF2B5EF4-FFF2-40B4-BE49-F238E27FC236}">
                <a16:creationId xmlns:a16="http://schemas.microsoft.com/office/drawing/2014/main" id="{854FFC5B-A5AE-4DD6-8E69-EC2610EE7B6A}"/>
              </a:ext>
            </a:extLst>
          </p:cNvPr>
          <p:cNvSpPr txBox="1"/>
          <p:nvPr/>
        </p:nvSpPr>
        <p:spPr>
          <a:xfrm>
            <a:off x="7855802" y="3288424"/>
            <a:ext cx="3162718" cy="276999"/>
          </a:xfrm>
          <a:prstGeom prst="rect">
            <a:avLst/>
          </a:prstGeom>
          <a:noFill/>
        </p:spPr>
        <p:txBody>
          <a:bodyPr wrap="square" rtlCol="0">
            <a:spAutoFit/>
          </a:bodyPr>
          <a:lstStyle/>
          <a:p>
            <a:r>
              <a:rPr lang="cs-CZ" sz="1200" dirty="0" err="1"/>
              <a:t>The</a:t>
            </a:r>
            <a:r>
              <a:rPr lang="cs-CZ" sz="1200" dirty="0"/>
              <a:t> United </a:t>
            </a:r>
            <a:r>
              <a:rPr lang="cs-CZ" sz="1200" dirty="0" err="1"/>
              <a:t>Klans</a:t>
            </a:r>
            <a:r>
              <a:rPr lang="cs-CZ" sz="1200" dirty="0"/>
              <a:t> </a:t>
            </a:r>
            <a:r>
              <a:rPr lang="cs-CZ" sz="1200" dirty="0" err="1"/>
              <a:t>of</a:t>
            </a:r>
            <a:r>
              <a:rPr lang="cs-CZ" sz="1200" dirty="0"/>
              <a:t> America (www.theuka.us)</a:t>
            </a:r>
          </a:p>
        </p:txBody>
      </p:sp>
      <p:pic>
        <p:nvPicPr>
          <p:cNvPr id="8" name="Obrázek 7">
            <a:extLst>
              <a:ext uri="{FF2B5EF4-FFF2-40B4-BE49-F238E27FC236}">
                <a16:creationId xmlns:a16="http://schemas.microsoft.com/office/drawing/2014/main" id="{AD231FC7-4BED-487F-9DE3-8A102C1F96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413" y="4819400"/>
            <a:ext cx="6179289" cy="1276600"/>
          </a:xfrm>
          <a:prstGeom prst="rect">
            <a:avLst/>
          </a:prstGeom>
          <a:ln>
            <a:noFill/>
          </a:ln>
          <a:effectLst>
            <a:outerShdw blurRad="190500" algn="tl" rotWithShape="0">
              <a:srgbClr val="000000">
                <a:alpha val="70000"/>
              </a:srgbClr>
            </a:outerShdw>
          </a:effectLst>
        </p:spPr>
      </p:pic>
      <p:pic>
        <p:nvPicPr>
          <p:cNvPr id="10" name="Obrázek 9">
            <a:extLst>
              <a:ext uri="{FF2B5EF4-FFF2-40B4-BE49-F238E27FC236}">
                <a16:creationId xmlns:a16="http://schemas.microsoft.com/office/drawing/2014/main" id="{E5FD218B-CC15-491F-B7B6-2ECEE3B680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82" y="3625020"/>
            <a:ext cx="3694814" cy="24709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18375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7B101042-2E3A-41FD-9A14-0F0891ABA21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5771" y="1240974"/>
            <a:ext cx="11640458" cy="5326743"/>
          </a:xfrm>
          <a:prstGeom prst="rect">
            <a:avLst/>
          </a:prstGeom>
        </p:spPr>
      </p:pic>
      <p:pic>
        <p:nvPicPr>
          <p:cNvPr id="5" name="Obrázek 4">
            <a:extLst>
              <a:ext uri="{FF2B5EF4-FFF2-40B4-BE49-F238E27FC236}">
                <a16:creationId xmlns:a16="http://schemas.microsoft.com/office/drawing/2014/main" id="{E32784AE-47CF-4A11-8F33-DE2B21A0530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5771" y="283031"/>
            <a:ext cx="11625943" cy="957943"/>
          </a:xfrm>
          <a:prstGeom prst="rect">
            <a:avLst/>
          </a:prstGeom>
        </p:spPr>
      </p:pic>
      <p:sp>
        <p:nvSpPr>
          <p:cNvPr id="6" name="TextovéPole 5">
            <a:extLst>
              <a:ext uri="{FF2B5EF4-FFF2-40B4-BE49-F238E27FC236}">
                <a16:creationId xmlns:a16="http://schemas.microsoft.com/office/drawing/2014/main" id="{E24CCA01-CFE6-492B-9F2A-D92BD8FBD70F}"/>
              </a:ext>
            </a:extLst>
          </p:cNvPr>
          <p:cNvSpPr txBox="1"/>
          <p:nvPr/>
        </p:nvSpPr>
        <p:spPr>
          <a:xfrm>
            <a:off x="7078011" y="6575806"/>
            <a:ext cx="4838218" cy="282194"/>
          </a:xfrm>
          <a:prstGeom prst="rect">
            <a:avLst/>
          </a:prstGeom>
          <a:noFill/>
        </p:spPr>
        <p:txBody>
          <a:bodyPr wrap="square" rtlCol="0">
            <a:spAutoFit/>
          </a:bodyPr>
          <a:lstStyle/>
          <a:p>
            <a:r>
              <a:rPr lang="cs-CZ" sz="1200" dirty="0"/>
              <a:t>United </a:t>
            </a:r>
            <a:r>
              <a:rPr lang="cs-CZ" sz="1200" dirty="0" err="1"/>
              <a:t>Northern</a:t>
            </a:r>
            <a:r>
              <a:rPr lang="cs-CZ" sz="1200" dirty="0"/>
              <a:t> and </a:t>
            </a:r>
            <a:r>
              <a:rPr lang="cs-CZ" sz="1200" dirty="0" err="1"/>
              <a:t>Southern</a:t>
            </a:r>
            <a:r>
              <a:rPr lang="cs-CZ" sz="1200" dirty="0"/>
              <a:t> </a:t>
            </a:r>
            <a:r>
              <a:rPr lang="cs-CZ" sz="1200" dirty="0" err="1"/>
              <a:t>Knights</a:t>
            </a:r>
            <a:r>
              <a:rPr lang="cs-CZ" sz="1200" dirty="0"/>
              <a:t> </a:t>
            </a:r>
            <a:r>
              <a:rPr lang="cs-CZ" sz="1200" dirty="0" err="1"/>
              <a:t>of</a:t>
            </a:r>
            <a:r>
              <a:rPr lang="cs-CZ" sz="1200" dirty="0"/>
              <a:t> </a:t>
            </a:r>
            <a:r>
              <a:rPr lang="cs-CZ" sz="1200" dirty="0" err="1"/>
              <a:t>the</a:t>
            </a:r>
            <a:r>
              <a:rPr lang="cs-CZ" sz="1200" dirty="0"/>
              <a:t> Ku </a:t>
            </a:r>
            <a:r>
              <a:rPr lang="cs-CZ" sz="1200" dirty="0" err="1"/>
              <a:t>Klux</a:t>
            </a:r>
            <a:r>
              <a:rPr lang="cs-CZ" sz="1200" dirty="0"/>
              <a:t> Klan (unskkkk.com)</a:t>
            </a:r>
          </a:p>
        </p:txBody>
      </p:sp>
      <p:sp>
        <p:nvSpPr>
          <p:cNvPr id="8" name="Zaoblený obdélníkový bublinový popisek 7"/>
          <p:cNvSpPr/>
          <p:nvPr/>
        </p:nvSpPr>
        <p:spPr>
          <a:xfrm>
            <a:off x="1128177" y="4809485"/>
            <a:ext cx="10212636" cy="1472522"/>
          </a:xfrm>
          <a:prstGeom prst="wedgeRoundRectCallout">
            <a:avLst>
              <a:gd name="adj1" fmla="val -13859"/>
              <a:gd name="adj2" fmla="val -60518"/>
              <a:gd name="adj3" fmla="val 16667"/>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solidFill>
                  <a:sysClr val="windowText" lastClr="000000"/>
                </a:solidFill>
              </a:rPr>
              <a:t>We</a:t>
            </a:r>
            <a:r>
              <a:rPr lang="cs-CZ" sz="2000" dirty="0">
                <a:solidFill>
                  <a:sysClr val="windowText" lastClr="000000"/>
                </a:solidFill>
              </a:rPr>
              <a:t> </a:t>
            </a:r>
            <a:r>
              <a:rPr lang="cs-CZ" sz="2000" dirty="0" err="1">
                <a:solidFill>
                  <a:sysClr val="windowText" lastClr="000000"/>
                </a:solidFill>
              </a:rPr>
              <a:t>believe</a:t>
            </a:r>
            <a:r>
              <a:rPr lang="cs-CZ" sz="2000" dirty="0">
                <a:solidFill>
                  <a:sysClr val="windowText" lastClr="000000"/>
                </a:solidFill>
              </a:rPr>
              <a:t> in </a:t>
            </a:r>
            <a:r>
              <a:rPr lang="cs-CZ" sz="2000" dirty="0" err="1">
                <a:solidFill>
                  <a:sysClr val="windowText" lastClr="000000"/>
                </a:solidFill>
              </a:rPr>
              <a:t>family</a:t>
            </a:r>
            <a:r>
              <a:rPr lang="cs-CZ" sz="2000" dirty="0">
                <a:solidFill>
                  <a:sysClr val="windowText" lastClr="000000"/>
                </a:solidFill>
              </a:rPr>
              <a:t> </a:t>
            </a:r>
            <a:r>
              <a:rPr lang="cs-CZ" sz="2000" dirty="0" err="1">
                <a:solidFill>
                  <a:sysClr val="windowText" lastClr="000000"/>
                </a:solidFill>
              </a:rPr>
              <a:t>values</a:t>
            </a:r>
            <a:r>
              <a:rPr lang="cs-CZ" sz="2000" dirty="0">
                <a:solidFill>
                  <a:sysClr val="windowText" lastClr="000000"/>
                </a:solidFill>
              </a:rPr>
              <a:t>. </a:t>
            </a:r>
            <a:r>
              <a:rPr lang="cs-CZ" sz="2000" dirty="0" err="1">
                <a:solidFill>
                  <a:sysClr val="windowText" lastClr="000000"/>
                </a:solidFill>
              </a:rPr>
              <a:t>We</a:t>
            </a:r>
            <a:r>
              <a:rPr lang="cs-CZ" sz="2000" dirty="0">
                <a:solidFill>
                  <a:sysClr val="windowText" lastClr="000000"/>
                </a:solidFill>
              </a:rPr>
              <a:t> </a:t>
            </a:r>
            <a:r>
              <a:rPr lang="cs-CZ" sz="2000" dirty="0" err="1">
                <a:solidFill>
                  <a:sysClr val="windowText" lastClr="000000"/>
                </a:solidFill>
              </a:rPr>
              <a:t>strive</a:t>
            </a:r>
            <a:r>
              <a:rPr lang="cs-CZ" sz="2000" dirty="0">
                <a:solidFill>
                  <a:sysClr val="windowText" lastClr="000000"/>
                </a:solidFill>
              </a:rPr>
              <a:t> to </a:t>
            </a:r>
            <a:r>
              <a:rPr lang="cs-CZ" sz="2000" dirty="0" err="1">
                <a:solidFill>
                  <a:sysClr val="windowText" lastClr="000000"/>
                </a:solidFill>
              </a:rPr>
              <a:t>prepare</a:t>
            </a:r>
            <a:r>
              <a:rPr lang="cs-CZ" sz="2000" dirty="0">
                <a:solidFill>
                  <a:sysClr val="windowText" lastClr="000000"/>
                </a:solidFill>
              </a:rPr>
              <a:t> a </a:t>
            </a:r>
            <a:r>
              <a:rPr lang="cs-CZ" sz="2000" dirty="0" err="1">
                <a:solidFill>
                  <a:sysClr val="windowText" lastClr="000000"/>
                </a:solidFill>
              </a:rPr>
              <a:t>better</a:t>
            </a:r>
            <a:r>
              <a:rPr lang="cs-CZ" sz="2000" dirty="0">
                <a:solidFill>
                  <a:sysClr val="windowText" lastClr="000000"/>
                </a:solidFill>
              </a:rPr>
              <a:t> </a:t>
            </a:r>
            <a:r>
              <a:rPr lang="cs-CZ" sz="2000" dirty="0" err="1">
                <a:solidFill>
                  <a:sysClr val="windowText" lastClr="000000"/>
                </a:solidFill>
              </a:rPr>
              <a:t>future</a:t>
            </a:r>
            <a:r>
              <a:rPr lang="cs-CZ" sz="2000" dirty="0">
                <a:solidFill>
                  <a:sysClr val="windowText" lastClr="000000"/>
                </a:solidFill>
              </a:rPr>
              <a:t> </a:t>
            </a:r>
            <a:r>
              <a:rPr lang="cs-CZ" sz="2000" dirty="0" err="1">
                <a:solidFill>
                  <a:sysClr val="windowText" lastClr="000000"/>
                </a:solidFill>
              </a:rPr>
              <a:t>for</a:t>
            </a:r>
            <a:r>
              <a:rPr lang="cs-CZ" sz="2000" dirty="0">
                <a:solidFill>
                  <a:sysClr val="windowText" lastClr="000000"/>
                </a:solidFill>
              </a:rPr>
              <a:t> </a:t>
            </a:r>
            <a:r>
              <a:rPr lang="cs-CZ" sz="2000" dirty="0" err="1">
                <a:solidFill>
                  <a:sysClr val="windowText" lastClr="000000"/>
                </a:solidFill>
              </a:rPr>
              <a:t>our</a:t>
            </a:r>
            <a:r>
              <a:rPr lang="cs-CZ" sz="2000" dirty="0">
                <a:solidFill>
                  <a:sysClr val="windowText" lastClr="000000"/>
                </a:solidFill>
              </a:rPr>
              <a:t> </a:t>
            </a:r>
            <a:r>
              <a:rPr lang="cs-CZ" sz="2000" dirty="0" err="1">
                <a:solidFill>
                  <a:sysClr val="windowText" lastClr="000000"/>
                </a:solidFill>
              </a:rPr>
              <a:t>children</a:t>
            </a:r>
            <a:r>
              <a:rPr lang="cs-CZ" sz="2000" dirty="0">
                <a:solidFill>
                  <a:sysClr val="windowText" lastClr="000000"/>
                </a:solidFill>
              </a:rPr>
              <a:t>. </a:t>
            </a:r>
            <a:r>
              <a:rPr lang="cs-CZ" sz="2000" dirty="0" err="1">
                <a:solidFill>
                  <a:sysClr val="windowText" lastClr="000000"/>
                </a:solidFill>
              </a:rPr>
              <a:t>Teaching</a:t>
            </a:r>
            <a:r>
              <a:rPr lang="cs-CZ" sz="2000" dirty="0">
                <a:solidFill>
                  <a:sysClr val="windowText" lastClr="000000"/>
                </a:solidFill>
              </a:rPr>
              <a:t> </a:t>
            </a:r>
            <a:r>
              <a:rPr lang="cs-CZ" sz="2000" dirty="0" err="1">
                <a:solidFill>
                  <a:sysClr val="windowText" lastClr="000000"/>
                </a:solidFill>
              </a:rPr>
              <a:t>children</a:t>
            </a:r>
            <a:r>
              <a:rPr lang="cs-CZ" sz="2000" dirty="0">
                <a:solidFill>
                  <a:sysClr val="windowText" lastClr="000000"/>
                </a:solidFill>
              </a:rPr>
              <a:t> </a:t>
            </a:r>
            <a:r>
              <a:rPr lang="cs-CZ" sz="2000" dirty="0" err="1">
                <a:solidFill>
                  <a:sysClr val="windowText" lastClr="000000"/>
                </a:solidFill>
              </a:rPr>
              <a:t>family</a:t>
            </a:r>
            <a:r>
              <a:rPr lang="cs-CZ" sz="2000" dirty="0">
                <a:solidFill>
                  <a:sysClr val="windowText" lastClr="000000"/>
                </a:solidFill>
              </a:rPr>
              <a:t> </a:t>
            </a:r>
            <a:r>
              <a:rPr lang="cs-CZ" sz="2000" dirty="0" err="1">
                <a:solidFill>
                  <a:sysClr val="windowText" lastClr="000000"/>
                </a:solidFill>
              </a:rPr>
              <a:t>values</a:t>
            </a:r>
            <a:r>
              <a:rPr lang="cs-CZ" sz="2000" dirty="0">
                <a:solidFill>
                  <a:sysClr val="windowText" lastClr="000000"/>
                </a:solidFill>
              </a:rPr>
              <a:t> </a:t>
            </a:r>
            <a:r>
              <a:rPr lang="cs-CZ" sz="2000" dirty="0" err="1">
                <a:solidFill>
                  <a:sysClr val="windowText" lastClr="000000"/>
                </a:solidFill>
              </a:rPr>
              <a:t>helps</a:t>
            </a:r>
            <a:r>
              <a:rPr lang="cs-CZ" sz="2000" dirty="0">
                <a:solidFill>
                  <a:sysClr val="windowText" lastClr="000000"/>
                </a:solidFill>
              </a:rPr>
              <a:t> </a:t>
            </a:r>
            <a:r>
              <a:rPr lang="cs-CZ" sz="2000" dirty="0" err="1">
                <a:solidFill>
                  <a:sysClr val="windowText" lastClr="000000"/>
                </a:solidFill>
              </a:rPr>
              <a:t>them</a:t>
            </a:r>
            <a:r>
              <a:rPr lang="cs-CZ" sz="2000" dirty="0">
                <a:solidFill>
                  <a:sysClr val="windowText" lastClr="000000"/>
                </a:solidFill>
              </a:rPr>
              <a:t> to </a:t>
            </a:r>
            <a:r>
              <a:rPr lang="cs-CZ" sz="2000" dirty="0" err="1">
                <a:solidFill>
                  <a:sysClr val="windowText" lastClr="000000"/>
                </a:solidFill>
              </a:rPr>
              <a:t>understand</a:t>
            </a:r>
            <a:r>
              <a:rPr lang="cs-CZ" sz="2000" dirty="0">
                <a:solidFill>
                  <a:sysClr val="windowText" lastClr="000000"/>
                </a:solidFill>
              </a:rPr>
              <a:t> </a:t>
            </a:r>
            <a:r>
              <a:rPr lang="cs-CZ" sz="2000" dirty="0" err="1">
                <a:solidFill>
                  <a:sysClr val="windowText" lastClr="000000"/>
                </a:solidFill>
              </a:rPr>
              <a:t>the</a:t>
            </a:r>
            <a:r>
              <a:rPr lang="cs-CZ" sz="2000" dirty="0">
                <a:solidFill>
                  <a:sysClr val="windowText" lastClr="000000"/>
                </a:solidFill>
              </a:rPr>
              <a:t> </a:t>
            </a:r>
            <a:r>
              <a:rPr lang="cs-CZ" sz="2000" dirty="0" err="1">
                <a:solidFill>
                  <a:sysClr val="windowText" lastClr="000000"/>
                </a:solidFill>
              </a:rPr>
              <a:t>importance</a:t>
            </a:r>
            <a:r>
              <a:rPr lang="cs-CZ" sz="2000" dirty="0">
                <a:solidFill>
                  <a:sysClr val="windowText" lastClr="000000"/>
                </a:solidFill>
              </a:rPr>
              <a:t> </a:t>
            </a:r>
            <a:r>
              <a:rPr lang="cs-CZ" sz="2000" dirty="0" err="1">
                <a:solidFill>
                  <a:sysClr val="windowText" lastClr="000000"/>
                </a:solidFill>
              </a:rPr>
              <a:t>of</a:t>
            </a:r>
            <a:r>
              <a:rPr lang="cs-CZ" sz="2000" dirty="0">
                <a:solidFill>
                  <a:sysClr val="windowText" lastClr="000000"/>
                </a:solidFill>
              </a:rPr>
              <a:t> </a:t>
            </a:r>
            <a:r>
              <a:rPr lang="cs-CZ" sz="2000" dirty="0" err="1">
                <a:solidFill>
                  <a:sysClr val="windowText" lastClr="000000"/>
                </a:solidFill>
              </a:rPr>
              <a:t>family</a:t>
            </a:r>
            <a:r>
              <a:rPr lang="cs-CZ" sz="2000" dirty="0">
                <a:solidFill>
                  <a:sysClr val="windowText" lastClr="000000"/>
                </a:solidFill>
              </a:rPr>
              <a:t>, to </a:t>
            </a:r>
            <a:r>
              <a:rPr lang="cs-CZ" sz="2000" dirty="0" err="1">
                <a:solidFill>
                  <a:sysClr val="windowText" lastClr="000000"/>
                </a:solidFill>
              </a:rPr>
              <a:t>have</a:t>
            </a:r>
            <a:r>
              <a:rPr lang="cs-CZ" sz="2000" dirty="0">
                <a:solidFill>
                  <a:sysClr val="windowText" lastClr="000000"/>
                </a:solidFill>
              </a:rPr>
              <a:t> </a:t>
            </a:r>
            <a:r>
              <a:rPr lang="cs-CZ" sz="2000" dirty="0" err="1">
                <a:solidFill>
                  <a:sysClr val="windowText" lastClr="000000"/>
                </a:solidFill>
              </a:rPr>
              <a:t>an</a:t>
            </a:r>
            <a:r>
              <a:rPr lang="cs-CZ" sz="2000" dirty="0">
                <a:solidFill>
                  <a:sysClr val="windowText" lastClr="000000"/>
                </a:solidFill>
              </a:rPr>
              <a:t> </a:t>
            </a:r>
            <a:r>
              <a:rPr lang="cs-CZ" sz="2000" dirty="0" err="1">
                <a:solidFill>
                  <a:sysClr val="windowText" lastClr="000000"/>
                </a:solidFill>
              </a:rPr>
              <a:t>identiy</a:t>
            </a:r>
            <a:r>
              <a:rPr lang="cs-CZ" sz="2000" dirty="0">
                <a:solidFill>
                  <a:sysClr val="windowText" lastClr="000000"/>
                </a:solidFill>
              </a:rPr>
              <a:t>, and to live </a:t>
            </a:r>
            <a:r>
              <a:rPr lang="cs-CZ" sz="2000" dirty="0" err="1">
                <a:solidFill>
                  <a:sysClr val="windowText" lastClr="000000"/>
                </a:solidFill>
              </a:rPr>
              <a:t>according</a:t>
            </a:r>
            <a:r>
              <a:rPr lang="cs-CZ" sz="2000" dirty="0">
                <a:solidFill>
                  <a:sysClr val="windowText" lastClr="000000"/>
                </a:solidFill>
              </a:rPr>
              <a:t> to </a:t>
            </a:r>
            <a:r>
              <a:rPr lang="cs-CZ" sz="2000" dirty="0" err="1">
                <a:solidFill>
                  <a:sysClr val="windowText" lastClr="000000"/>
                </a:solidFill>
              </a:rPr>
              <a:t>the</a:t>
            </a:r>
            <a:r>
              <a:rPr lang="cs-CZ" sz="2000" dirty="0">
                <a:solidFill>
                  <a:sysClr val="windowText" lastClr="000000"/>
                </a:solidFill>
              </a:rPr>
              <a:t> </a:t>
            </a:r>
            <a:r>
              <a:rPr lang="cs-CZ" sz="2000" dirty="0" err="1">
                <a:solidFill>
                  <a:sysClr val="windowText" lastClr="000000"/>
                </a:solidFill>
              </a:rPr>
              <a:t>practices</a:t>
            </a:r>
            <a:r>
              <a:rPr lang="cs-CZ" sz="2000" dirty="0">
                <a:solidFill>
                  <a:sysClr val="windowText" lastClr="000000"/>
                </a:solidFill>
              </a:rPr>
              <a:t> and </a:t>
            </a:r>
            <a:r>
              <a:rPr lang="cs-CZ" sz="2000" dirty="0" err="1">
                <a:solidFill>
                  <a:sysClr val="windowText" lastClr="000000"/>
                </a:solidFill>
              </a:rPr>
              <a:t>traditions</a:t>
            </a:r>
            <a:r>
              <a:rPr lang="cs-CZ" sz="2000" dirty="0">
                <a:solidFill>
                  <a:sysClr val="windowText" lastClr="000000"/>
                </a:solidFill>
              </a:rPr>
              <a:t> </a:t>
            </a:r>
            <a:r>
              <a:rPr lang="cs-CZ" sz="2000" dirty="0" err="1">
                <a:solidFill>
                  <a:sysClr val="windowText" lastClr="000000"/>
                </a:solidFill>
              </a:rPr>
              <a:t>followed</a:t>
            </a:r>
            <a:r>
              <a:rPr lang="cs-CZ" sz="2000" dirty="0">
                <a:solidFill>
                  <a:sysClr val="windowText" lastClr="000000"/>
                </a:solidFill>
              </a:rPr>
              <a:t> in </a:t>
            </a:r>
            <a:r>
              <a:rPr lang="cs-CZ" sz="2000" dirty="0" err="1">
                <a:solidFill>
                  <a:sysClr val="windowText" lastClr="000000"/>
                </a:solidFill>
              </a:rPr>
              <a:t>the</a:t>
            </a:r>
            <a:r>
              <a:rPr lang="cs-CZ" sz="2000" dirty="0">
                <a:solidFill>
                  <a:sysClr val="windowText" lastClr="000000"/>
                </a:solidFill>
              </a:rPr>
              <a:t> </a:t>
            </a:r>
            <a:r>
              <a:rPr lang="cs-CZ" sz="2000" dirty="0" err="1">
                <a:solidFill>
                  <a:sysClr val="windowText" lastClr="000000"/>
                </a:solidFill>
              </a:rPr>
              <a:t>family</a:t>
            </a:r>
            <a:r>
              <a:rPr lang="cs-CZ" sz="2000" dirty="0">
                <a:solidFill>
                  <a:sysClr val="windowText" lastClr="000000"/>
                </a:solidFill>
              </a:rPr>
              <a:t>.</a:t>
            </a:r>
          </a:p>
        </p:txBody>
      </p:sp>
    </p:spTree>
    <p:extLst>
      <p:ext uri="{BB962C8B-B14F-4D97-AF65-F5344CB8AC3E}">
        <p14:creationId xmlns:p14="http://schemas.microsoft.com/office/powerpoint/2010/main" val="3502833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CB9567-4818-40AE-9120-B4111A770EA9}"/>
              </a:ext>
            </a:extLst>
          </p:cNvPr>
          <p:cNvSpPr>
            <a:spLocks noGrp="1"/>
          </p:cNvSpPr>
          <p:nvPr>
            <p:ph type="title"/>
          </p:nvPr>
        </p:nvSpPr>
        <p:spPr/>
        <p:txBody>
          <a:bodyPr/>
          <a:lstStyle/>
          <a:p>
            <a:r>
              <a:rPr lang="cs-CZ" b="1" dirty="0">
                <a:solidFill>
                  <a:schemeClr val="accent6">
                    <a:lumMod val="75000"/>
                  </a:schemeClr>
                </a:solidFill>
              </a:rPr>
              <a:t>Statistiky </a:t>
            </a:r>
            <a:r>
              <a:rPr lang="cs-CZ" b="1" dirty="0" err="1">
                <a:solidFill>
                  <a:schemeClr val="accent6">
                    <a:lumMod val="75000"/>
                  </a:schemeClr>
                </a:solidFill>
              </a:rPr>
              <a:t>cyberhate</a:t>
            </a:r>
            <a:endParaRPr lang="cs-CZ" b="1" dirty="0">
              <a:solidFill>
                <a:schemeClr val="accent6">
                  <a:lumMod val="75000"/>
                </a:schemeClr>
              </a:solidFill>
            </a:endParaRPr>
          </a:p>
        </p:txBody>
      </p:sp>
      <p:sp>
        <p:nvSpPr>
          <p:cNvPr id="3" name="Zástupný symbol pro obsah 2">
            <a:extLst>
              <a:ext uri="{FF2B5EF4-FFF2-40B4-BE49-F238E27FC236}">
                <a16:creationId xmlns:a16="http://schemas.microsoft.com/office/drawing/2014/main" id="{830BD3FE-C171-4A63-94A0-7536D8FCBC5A}"/>
              </a:ext>
            </a:extLst>
          </p:cNvPr>
          <p:cNvSpPr>
            <a:spLocks noGrp="1"/>
          </p:cNvSpPr>
          <p:nvPr>
            <p:ph idx="1"/>
          </p:nvPr>
        </p:nvSpPr>
        <p:spPr>
          <a:xfrm>
            <a:off x="6357939" y="1965960"/>
            <a:ext cx="4953000" cy="4038600"/>
          </a:xfrm>
        </p:spPr>
        <p:txBody>
          <a:bodyPr/>
          <a:lstStyle/>
          <a:p>
            <a:r>
              <a:rPr lang="cs-CZ" dirty="0"/>
              <a:t>3 typy zkušeností:</a:t>
            </a:r>
          </a:p>
          <a:p>
            <a:pPr lvl="1"/>
            <a:r>
              <a:rPr lang="cs-CZ" b="1" dirty="0"/>
              <a:t>Expozice</a:t>
            </a:r>
            <a:r>
              <a:rPr lang="cs-CZ" dirty="0"/>
              <a:t> – setkání se s </a:t>
            </a:r>
            <a:r>
              <a:rPr lang="cs-CZ" dirty="0" err="1"/>
              <a:t>cyberhate</a:t>
            </a:r>
            <a:endParaRPr lang="cs-CZ" dirty="0"/>
          </a:p>
          <a:p>
            <a:pPr lvl="1"/>
            <a:r>
              <a:rPr lang="cs-CZ" b="1" dirty="0"/>
              <a:t>Viktimizace</a:t>
            </a:r>
            <a:r>
              <a:rPr lang="cs-CZ" dirty="0"/>
              <a:t> – oběť </a:t>
            </a:r>
            <a:r>
              <a:rPr lang="cs-CZ" dirty="0" err="1"/>
              <a:t>cyberhate</a:t>
            </a:r>
            <a:endParaRPr lang="cs-CZ" dirty="0"/>
          </a:p>
          <a:p>
            <a:pPr lvl="1"/>
            <a:r>
              <a:rPr lang="cs-CZ" b="1" dirty="0"/>
              <a:t>Agrese</a:t>
            </a:r>
            <a:r>
              <a:rPr lang="cs-CZ" dirty="0"/>
              <a:t> – produkce nenávistných obsahů (</a:t>
            </a:r>
            <a:r>
              <a:rPr lang="cs-CZ" dirty="0" err="1"/>
              <a:t>hate</a:t>
            </a:r>
            <a:r>
              <a:rPr lang="cs-CZ" dirty="0"/>
              <a:t> stránek, příspěvků, komentářů, zpráv, obrázků, videí, …)</a:t>
            </a:r>
          </a:p>
        </p:txBody>
      </p:sp>
      <p:pic>
        <p:nvPicPr>
          <p:cNvPr id="5" name="Obrázek 4">
            <a:extLst>
              <a:ext uri="{FF2B5EF4-FFF2-40B4-BE49-F238E27FC236}">
                <a16:creationId xmlns:a16="http://schemas.microsoft.com/office/drawing/2014/main" id="{05FC2075-F959-4707-AA04-3E519D973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518" y="2200275"/>
            <a:ext cx="4630892" cy="30762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97481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349F31-72AB-4899-83F1-C8D620BDDACD}"/>
              </a:ext>
            </a:extLst>
          </p:cNvPr>
          <p:cNvSpPr>
            <a:spLocks noGrp="1"/>
          </p:cNvSpPr>
          <p:nvPr>
            <p:ph type="title"/>
          </p:nvPr>
        </p:nvSpPr>
        <p:spPr/>
        <p:txBody>
          <a:bodyPr>
            <a:normAutofit/>
          </a:bodyPr>
          <a:lstStyle/>
          <a:p>
            <a:r>
              <a:rPr lang="cs-CZ" b="1" dirty="0">
                <a:solidFill>
                  <a:schemeClr val="accent6">
                    <a:lumMod val="75000"/>
                  </a:schemeClr>
                </a:solidFill>
              </a:rPr>
              <a:t>Nejčastější témata a cíle </a:t>
            </a:r>
            <a:r>
              <a:rPr lang="cs-CZ" b="1" dirty="0" err="1">
                <a:solidFill>
                  <a:schemeClr val="accent6">
                    <a:lumMod val="75000"/>
                  </a:schemeClr>
                </a:solidFill>
              </a:rPr>
              <a:t>cyberhate</a:t>
            </a:r>
            <a:r>
              <a:rPr lang="cs-CZ" b="1" dirty="0">
                <a:solidFill>
                  <a:schemeClr val="accent6">
                    <a:lumMod val="75000"/>
                  </a:schemeClr>
                </a:solidFill>
              </a:rPr>
              <a:t>?</a:t>
            </a:r>
          </a:p>
        </p:txBody>
      </p:sp>
      <p:sp>
        <p:nvSpPr>
          <p:cNvPr id="4" name="Zástupný symbol pro obsah 3">
            <a:extLst>
              <a:ext uri="{FF2B5EF4-FFF2-40B4-BE49-F238E27FC236}">
                <a16:creationId xmlns:a16="http://schemas.microsoft.com/office/drawing/2014/main" id="{C88961B7-8B3E-4996-BB70-BB5286CA03D7}"/>
              </a:ext>
            </a:extLst>
          </p:cNvPr>
          <p:cNvSpPr>
            <a:spLocks noGrp="1"/>
          </p:cNvSpPr>
          <p:nvPr>
            <p:ph idx="1"/>
          </p:nvPr>
        </p:nvSpPr>
        <p:spPr>
          <a:xfrm>
            <a:off x="1143000" y="2057400"/>
            <a:ext cx="9872871" cy="3802380"/>
          </a:xfrm>
        </p:spPr>
        <p:txBody>
          <a:bodyPr>
            <a:normAutofit lnSpcReduction="10000"/>
          </a:bodyPr>
          <a:lstStyle/>
          <a:p>
            <a:r>
              <a:rPr lang="en-US" i="1" dirty="0">
                <a:latin typeface="+mj-lt"/>
              </a:rPr>
              <a:t>In the past three months, have you seen</a:t>
            </a:r>
            <a:r>
              <a:rPr lang="cs-CZ" i="1" dirty="0">
                <a:latin typeface="+mj-lt"/>
              </a:rPr>
              <a:t> </a:t>
            </a:r>
            <a:r>
              <a:rPr lang="en-US" i="1" dirty="0">
                <a:latin typeface="+mj-lt"/>
              </a:rPr>
              <a:t>hateful or degrading writings or speech online, which inappropriately attacked certain</a:t>
            </a:r>
            <a:r>
              <a:rPr lang="cs-CZ" i="1" dirty="0">
                <a:latin typeface="+mj-lt"/>
              </a:rPr>
              <a:t> </a:t>
            </a:r>
            <a:r>
              <a:rPr lang="en-US" i="1" dirty="0">
                <a:latin typeface="+mj-lt"/>
              </a:rPr>
              <a:t>groups of people or individuals</a:t>
            </a:r>
            <a:r>
              <a:rPr lang="cs-CZ" i="1" dirty="0">
                <a:latin typeface="+mj-lt"/>
              </a:rPr>
              <a:t>?</a:t>
            </a:r>
          </a:p>
          <a:p>
            <a:pPr algn="just"/>
            <a:r>
              <a:rPr lang="en-US" sz="2200" dirty="0"/>
              <a:t>Hawdon</a:t>
            </a:r>
            <a:r>
              <a:rPr lang="cs-CZ" sz="2200" dirty="0"/>
              <a:t> et al.</a:t>
            </a:r>
            <a:r>
              <a:rPr lang="en-US" sz="2200" dirty="0"/>
              <a:t> (2015). Online Extremism and Online Hate: Exposure among Adolescents and Young Adults in Four Nations.</a:t>
            </a:r>
            <a:endParaRPr lang="cs-CZ" sz="2200" dirty="0"/>
          </a:p>
          <a:p>
            <a:pPr marL="541782" lvl="1" indent="-285750" algn="just">
              <a:buFont typeface="Wingdings" panose="05000000000000000000" pitchFamily="2" charset="2"/>
              <a:buChar char="§"/>
            </a:pPr>
            <a:r>
              <a:rPr lang="cs-CZ" sz="2200" dirty="0"/>
              <a:t>4 země; data 2013-2014; 15-30 let</a:t>
            </a:r>
          </a:p>
          <a:p>
            <a:pPr marL="0" indent="0">
              <a:buNone/>
            </a:pPr>
            <a:endParaRPr lang="cs-CZ" i="1" dirty="0">
              <a:latin typeface="+mj-lt"/>
            </a:endParaRPr>
          </a:p>
          <a:p>
            <a:endParaRPr lang="cs-CZ" i="1" dirty="0">
              <a:latin typeface="+mj-lt"/>
            </a:endParaRPr>
          </a:p>
          <a:p>
            <a:r>
              <a:rPr lang="cs-CZ" b="1" dirty="0">
                <a:solidFill>
                  <a:schemeClr val="accent6">
                    <a:lumMod val="75000"/>
                  </a:schemeClr>
                </a:solidFill>
                <a:latin typeface="+mj-lt"/>
              </a:rPr>
              <a:t>Jaké podle vás byly výsledky výzkumu?</a:t>
            </a:r>
            <a:br>
              <a:rPr lang="en-US" dirty="0">
                <a:latin typeface="+mj-lt"/>
              </a:rPr>
            </a:br>
            <a:endParaRPr lang="cs-CZ" dirty="0">
              <a:latin typeface="+mj-lt"/>
            </a:endParaRPr>
          </a:p>
        </p:txBody>
      </p:sp>
    </p:spTree>
    <p:extLst>
      <p:ext uri="{BB962C8B-B14F-4D97-AF65-F5344CB8AC3E}">
        <p14:creationId xmlns:p14="http://schemas.microsoft.com/office/powerpoint/2010/main" val="3192231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349F31-72AB-4899-83F1-C8D620BDDACD}"/>
              </a:ext>
            </a:extLst>
          </p:cNvPr>
          <p:cNvSpPr>
            <a:spLocks noGrp="1"/>
          </p:cNvSpPr>
          <p:nvPr>
            <p:ph type="title"/>
          </p:nvPr>
        </p:nvSpPr>
        <p:spPr/>
        <p:txBody>
          <a:bodyPr>
            <a:normAutofit/>
          </a:bodyPr>
          <a:lstStyle/>
          <a:p>
            <a:r>
              <a:rPr lang="cs-CZ" b="1" dirty="0">
                <a:solidFill>
                  <a:schemeClr val="accent6">
                    <a:lumMod val="75000"/>
                  </a:schemeClr>
                </a:solidFill>
              </a:rPr>
              <a:t>Nejčastější témata a cíle </a:t>
            </a:r>
            <a:r>
              <a:rPr lang="cs-CZ" b="1" dirty="0" err="1">
                <a:solidFill>
                  <a:schemeClr val="accent6">
                    <a:lumMod val="75000"/>
                  </a:schemeClr>
                </a:solidFill>
              </a:rPr>
              <a:t>cyberhate</a:t>
            </a:r>
            <a:r>
              <a:rPr lang="cs-CZ" b="1" dirty="0">
                <a:solidFill>
                  <a:schemeClr val="accent6">
                    <a:lumMod val="75000"/>
                  </a:schemeClr>
                </a:solidFill>
              </a:rPr>
              <a:t>?</a:t>
            </a:r>
          </a:p>
        </p:txBody>
      </p:sp>
      <p:pic>
        <p:nvPicPr>
          <p:cNvPr id="14" name="Zástupný symbol pro obsah 16">
            <a:extLst>
              <a:ext uri="{FF2B5EF4-FFF2-40B4-BE49-F238E27FC236}">
                <a16:creationId xmlns:a16="http://schemas.microsoft.com/office/drawing/2014/main" id="{D99DA883-75E7-4D67-AD25-751992B7A603}"/>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a:stretch/>
        </p:blipFill>
        <p:spPr>
          <a:xfrm>
            <a:off x="643467" y="2067421"/>
            <a:ext cx="5764899" cy="2561024"/>
          </a:xfrm>
          <a:prstGeom prst="rect">
            <a:avLst/>
          </a:prstGeom>
        </p:spPr>
      </p:pic>
      <p:sp>
        <p:nvSpPr>
          <p:cNvPr id="16" name="TextovéPole 15">
            <a:extLst>
              <a:ext uri="{FF2B5EF4-FFF2-40B4-BE49-F238E27FC236}">
                <a16:creationId xmlns:a16="http://schemas.microsoft.com/office/drawing/2014/main" id="{3A12084B-052B-4250-AB91-733692BCA7D3}"/>
              </a:ext>
            </a:extLst>
          </p:cNvPr>
          <p:cNvSpPr txBox="1"/>
          <p:nvPr/>
        </p:nvSpPr>
        <p:spPr>
          <a:xfrm>
            <a:off x="643467" y="5644444"/>
            <a:ext cx="4984045" cy="738664"/>
          </a:xfrm>
          <a:prstGeom prst="rect">
            <a:avLst/>
          </a:prstGeom>
          <a:noFill/>
        </p:spPr>
        <p:txBody>
          <a:bodyPr wrap="square" rtlCol="0">
            <a:spAutoFit/>
          </a:bodyPr>
          <a:lstStyle/>
          <a:p>
            <a:pPr algn="just"/>
            <a:r>
              <a:rPr lang="en-US" sz="1400" dirty="0"/>
              <a:t>Hawdon</a:t>
            </a:r>
            <a:r>
              <a:rPr lang="cs-CZ" sz="1400" dirty="0"/>
              <a:t> et al.</a:t>
            </a:r>
            <a:r>
              <a:rPr lang="en-US" sz="1400" dirty="0"/>
              <a:t> (2015). Online Extremism and Online Hate: Exposure among Adolescents and Young Adults in Four Nations.</a:t>
            </a:r>
            <a:endParaRPr lang="cs-CZ" sz="1400" dirty="0"/>
          </a:p>
          <a:p>
            <a:pPr marL="285750" indent="-285750" algn="just">
              <a:buFont typeface="Wingdings" panose="05000000000000000000" pitchFamily="2" charset="2"/>
              <a:buChar char="§"/>
            </a:pPr>
            <a:r>
              <a:rPr lang="cs-CZ" sz="1400" dirty="0"/>
              <a:t>4 země; data 2013-2014; 15-30 let</a:t>
            </a:r>
          </a:p>
        </p:txBody>
      </p:sp>
      <p:sp>
        <p:nvSpPr>
          <p:cNvPr id="4" name="Zástupný symbol pro obsah 3">
            <a:extLst>
              <a:ext uri="{FF2B5EF4-FFF2-40B4-BE49-F238E27FC236}">
                <a16:creationId xmlns:a16="http://schemas.microsoft.com/office/drawing/2014/main" id="{AC7A8770-249B-4229-AC00-7CB0BFF24645}"/>
              </a:ext>
            </a:extLst>
          </p:cNvPr>
          <p:cNvSpPr>
            <a:spLocks noGrp="1"/>
          </p:cNvSpPr>
          <p:nvPr>
            <p:ph sz="half" idx="2"/>
          </p:nvPr>
        </p:nvSpPr>
        <p:spPr/>
        <p:txBody>
          <a:bodyPr/>
          <a:lstStyle/>
          <a:p>
            <a:endParaRPr lang="en-GB" dirty="0"/>
          </a:p>
        </p:txBody>
      </p:sp>
    </p:spTree>
    <p:extLst>
      <p:ext uri="{BB962C8B-B14F-4D97-AF65-F5344CB8AC3E}">
        <p14:creationId xmlns:p14="http://schemas.microsoft.com/office/powerpoint/2010/main" val="18643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Cyberhate</a:t>
            </a:r>
            <a:r>
              <a:rPr lang="cs-CZ" b="1" dirty="0">
                <a:solidFill>
                  <a:schemeClr val="accent6">
                    <a:lumMod val="75000"/>
                  </a:schemeClr>
                </a:solidFill>
              </a:rPr>
              <a:t> / </a:t>
            </a:r>
            <a:r>
              <a:rPr lang="cs-CZ" b="1" dirty="0" err="1">
                <a:solidFill>
                  <a:schemeClr val="accent6">
                    <a:lumMod val="75000"/>
                  </a:schemeClr>
                </a:solidFill>
              </a:rPr>
              <a:t>kybernenávist</a:t>
            </a:r>
            <a:endParaRPr lang="cs-CZ" b="1" dirty="0">
              <a:solidFill>
                <a:schemeClr val="accent6">
                  <a:lumMod val="75000"/>
                </a:schemeClr>
              </a:solidFill>
            </a:endParaRPr>
          </a:p>
        </p:txBody>
      </p:sp>
      <p:sp>
        <p:nvSpPr>
          <p:cNvPr id="4" name="Zástupný symbol pro obsah 3">
            <a:extLst>
              <a:ext uri="{FF2B5EF4-FFF2-40B4-BE49-F238E27FC236}">
                <a16:creationId xmlns:a16="http://schemas.microsoft.com/office/drawing/2014/main" id="{72F9DD56-0093-4818-B32B-06FF2C4394B0}"/>
              </a:ext>
            </a:extLst>
          </p:cNvPr>
          <p:cNvSpPr>
            <a:spLocks noGrp="1"/>
          </p:cNvSpPr>
          <p:nvPr>
            <p:ph idx="1"/>
          </p:nvPr>
        </p:nvSpPr>
        <p:spPr>
          <a:xfrm>
            <a:off x="1143000" y="2057400"/>
            <a:ext cx="6324600" cy="1616826"/>
          </a:xfrm>
        </p:spPr>
        <p:txBody>
          <a:bodyPr>
            <a:normAutofit/>
          </a:bodyPr>
          <a:lstStyle/>
          <a:p>
            <a:pPr algn="just"/>
            <a:r>
              <a:rPr lang="cs-CZ" b="1" dirty="0"/>
              <a:t>Osobní identita </a:t>
            </a:r>
            <a:r>
              <a:rPr lang="cs-CZ" dirty="0"/>
              <a:t>je soubor významů či určitý obraz konkrétní lidské bytosti založený na jedinečných charakteristikách, které ji významně odlišují od ostatních lidských bytostí (Mlynář, 2017).</a:t>
            </a:r>
          </a:p>
          <a:p>
            <a:pPr algn="just"/>
            <a:endParaRPr lang="cs-CZ" dirty="0"/>
          </a:p>
          <a:p>
            <a:pPr algn="just"/>
            <a:endParaRPr lang="cs-CZ" dirty="0"/>
          </a:p>
        </p:txBody>
      </p:sp>
      <p:sp>
        <p:nvSpPr>
          <p:cNvPr id="10" name="Zástupný symbol pro obsah 3">
            <a:extLst>
              <a:ext uri="{FF2B5EF4-FFF2-40B4-BE49-F238E27FC236}">
                <a16:creationId xmlns:a16="http://schemas.microsoft.com/office/drawing/2014/main" id="{10B31407-214E-4A89-9429-DCDFB43E20CE}"/>
              </a:ext>
            </a:extLst>
          </p:cNvPr>
          <p:cNvSpPr txBox="1">
            <a:spLocks/>
          </p:cNvSpPr>
          <p:nvPr/>
        </p:nvSpPr>
        <p:spPr>
          <a:xfrm>
            <a:off x="1143000" y="3486150"/>
            <a:ext cx="6421582" cy="161682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algn="just"/>
            <a:endParaRPr lang="cs-CZ" dirty="0"/>
          </a:p>
          <a:p>
            <a:pPr algn="just"/>
            <a:endParaRPr lang="cs-CZ" dirty="0"/>
          </a:p>
        </p:txBody>
      </p:sp>
      <p:graphicFrame>
        <p:nvGraphicFramePr>
          <p:cNvPr id="6" name="Diagram 5">
            <a:extLst>
              <a:ext uri="{FF2B5EF4-FFF2-40B4-BE49-F238E27FC236}">
                <a16:creationId xmlns:a16="http://schemas.microsoft.com/office/drawing/2014/main" id="{544DB254-768B-402E-AFF9-818DBEC9C311}"/>
              </a:ext>
            </a:extLst>
          </p:cNvPr>
          <p:cNvGraphicFramePr/>
          <p:nvPr>
            <p:extLst/>
          </p:nvPr>
        </p:nvGraphicFramePr>
        <p:xfrm>
          <a:off x="7215448" y="3192087"/>
          <a:ext cx="5185878" cy="3309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532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349F31-72AB-4899-83F1-C8D620BDDACD}"/>
              </a:ext>
            </a:extLst>
          </p:cNvPr>
          <p:cNvSpPr>
            <a:spLocks noGrp="1"/>
          </p:cNvSpPr>
          <p:nvPr>
            <p:ph type="title"/>
          </p:nvPr>
        </p:nvSpPr>
        <p:spPr/>
        <p:txBody>
          <a:bodyPr>
            <a:normAutofit/>
          </a:bodyPr>
          <a:lstStyle/>
          <a:p>
            <a:r>
              <a:rPr lang="cs-CZ" b="1" dirty="0">
                <a:solidFill>
                  <a:schemeClr val="accent6">
                    <a:lumMod val="75000"/>
                  </a:schemeClr>
                </a:solidFill>
              </a:rPr>
              <a:t>Nejčastější témata a cíle </a:t>
            </a:r>
            <a:r>
              <a:rPr lang="cs-CZ" b="1" dirty="0" err="1">
                <a:solidFill>
                  <a:schemeClr val="accent6">
                    <a:lumMod val="75000"/>
                  </a:schemeClr>
                </a:solidFill>
              </a:rPr>
              <a:t>cyberhate</a:t>
            </a:r>
            <a:r>
              <a:rPr lang="cs-CZ" b="1" dirty="0">
                <a:solidFill>
                  <a:schemeClr val="accent6">
                    <a:lumMod val="75000"/>
                  </a:schemeClr>
                </a:solidFill>
              </a:rPr>
              <a:t>?</a:t>
            </a:r>
          </a:p>
        </p:txBody>
      </p:sp>
      <p:pic>
        <p:nvPicPr>
          <p:cNvPr id="14" name="Zástupný symbol pro obsah 16">
            <a:extLst>
              <a:ext uri="{FF2B5EF4-FFF2-40B4-BE49-F238E27FC236}">
                <a16:creationId xmlns:a16="http://schemas.microsoft.com/office/drawing/2014/main" id="{D99DA883-75E7-4D67-AD25-751992B7A603}"/>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a:stretch/>
        </p:blipFill>
        <p:spPr>
          <a:xfrm>
            <a:off x="643467" y="2067421"/>
            <a:ext cx="5764899" cy="2561024"/>
          </a:xfrm>
          <a:prstGeom prst="rect">
            <a:avLst/>
          </a:prstGeom>
        </p:spPr>
      </p:pic>
      <p:pic>
        <p:nvPicPr>
          <p:cNvPr id="12" name="Zástupný symbol pro obsah 11">
            <a:extLst>
              <a:ext uri="{FF2B5EF4-FFF2-40B4-BE49-F238E27FC236}">
                <a16:creationId xmlns:a16="http://schemas.microsoft.com/office/drawing/2014/main" id="{6AEA4F4D-1276-457E-ABA6-4CACC8AE576B}"/>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a:stretch/>
        </p:blipFill>
        <p:spPr>
          <a:xfrm>
            <a:off x="6683023" y="1679735"/>
            <a:ext cx="4365977" cy="3498530"/>
          </a:xfrm>
          <a:prstGeom prst="rect">
            <a:avLst/>
          </a:prstGeom>
        </p:spPr>
      </p:pic>
      <p:sp>
        <p:nvSpPr>
          <p:cNvPr id="16" name="TextovéPole 15">
            <a:extLst>
              <a:ext uri="{FF2B5EF4-FFF2-40B4-BE49-F238E27FC236}">
                <a16:creationId xmlns:a16="http://schemas.microsoft.com/office/drawing/2014/main" id="{3A12084B-052B-4250-AB91-733692BCA7D3}"/>
              </a:ext>
            </a:extLst>
          </p:cNvPr>
          <p:cNvSpPr txBox="1"/>
          <p:nvPr/>
        </p:nvSpPr>
        <p:spPr>
          <a:xfrm>
            <a:off x="643467" y="5644444"/>
            <a:ext cx="4984045" cy="738664"/>
          </a:xfrm>
          <a:prstGeom prst="rect">
            <a:avLst/>
          </a:prstGeom>
          <a:noFill/>
        </p:spPr>
        <p:txBody>
          <a:bodyPr wrap="square" rtlCol="0">
            <a:spAutoFit/>
          </a:bodyPr>
          <a:lstStyle/>
          <a:p>
            <a:pPr algn="just"/>
            <a:r>
              <a:rPr lang="en-US" sz="1400" dirty="0"/>
              <a:t>Hawdon</a:t>
            </a:r>
            <a:r>
              <a:rPr lang="cs-CZ" sz="1400" dirty="0"/>
              <a:t> et al.</a:t>
            </a:r>
            <a:r>
              <a:rPr lang="en-US" sz="1400" dirty="0"/>
              <a:t> (2015). Online Extremism and Online Hate: Exposure among Adolescents and Young Adults in Four Nations.</a:t>
            </a:r>
            <a:endParaRPr lang="cs-CZ" sz="1400" dirty="0"/>
          </a:p>
          <a:p>
            <a:pPr marL="285750" indent="-285750" algn="just">
              <a:buFont typeface="Wingdings" panose="05000000000000000000" pitchFamily="2" charset="2"/>
              <a:buChar char="§"/>
            </a:pPr>
            <a:r>
              <a:rPr lang="cs-CZ" sz="1400" dirty="0"/>
              <a:t>4 země; data 2013-2014; 15-30 let</a:t>
            </a:r>
          </a:p>
        </p:txBody>
      </p:sp>
      <p:sp>
        <p:nvSpPr>
          <p:cNvPr id="18" name="TextovéPole 17">
            <a:extLst>
              <a:ext uri="{FF2B5EF4-FFF2-40B4-BE49-F238E27FC236}">
                <a16:creationId xmlns:a16="http://schemas.microsoft.com/office/drawing/2014/main" id="{8FDDBCA9-D00D-44CD-9766-A30D127CB6F8}"/>
              </a:ext>
            </a:extLst>
          </p:cNvPr>
          <p:cNvSpPr txBox="1"/>
          <p:nvPr/>
        </p:nvSpPr>
        <p:spPr>
          <a:xfrm>
            <a:off x="6683023" y="5644444"/>
            <a:ext cx="4984044" cy="738664"/>
          </a:xfrm>
          <a:prstGeom prst="rect">
            <a:avLst/>
          </a:prstGeom>
          <a:noFill/>
        </p:spPr>
        <p:txBody>
          <a:bodyPr wrap="square" rtlCol="0">
            <a:spAutoFit/>
          </a:bodyPr>
          <a:lstStyle/>
          <a:p>
            <a:pPr algn="just"/>
            <a:r>
              <a:rPr lang="en-US" sz="1400" dirty="0"/>
              <a:t>Costello</a:t>
            </a:r>
            <a:r>
              <a:rPr lang="cs-CZ" sz="1400" dirty="0"/>
              <a:t> et al.</a:t>
            </a:r>
            <a:r>
              <a:rPr lang="en-US" sz="1400" dirty="0"/>
              <a:t> (2016). Who views online extremism? Individual attributes leading to exposure. </a:t>
            </a:r>
            <a:endParaRPr lang="cs-CZ" sz="1400" dirty="0"/>
          </a:p>
          <a:p>
            <a:pPr marL="285750" indent="-285750" algn="just">
              <a:buFont typeface="Wingdings" panose="05000000000000000000" pitchFamily="2" charset="2"/>
              <a:buChar char="§"/>
            </a:pPr>
            <a:r>
              <a:rPr lang="cs-CZ" sz="1400" dirty="0"/>
              <a:t>USA; data 2015; 15-36 let</a:t>
            </a:r>
          </a:p>
        </p:txBody>
      </p:sp>
    </p:spTree>
    <p:extLst>
      <p:ext uri="{BB962C8B-B14F-4D97-AF65-F5344CB8AC3E}">
        <p14:creationId xmlns:p14="http://schemas.microsoft.com/office/powerpoint/2010/main" val="2061186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854E7F-63AB-4CEE-B73F-26050E3451A0}"/>
              </a:ext>
            </a:extLst>
          </p:cNvPr>
          <p:cNvSpPr>
            <a:spLocks noGrp="1"/>
          </p:cNvSpPr>
          <p:nvPr>
            <p:ph type="title"/>
          </p:nvPr>
        </p:nvSpPr>
        <p:spPr/>
        <p:txBody>
          <a:bodyPr>
            <a:normAutofit/>
          </a:bodyPr>
          <a:lstStyle/>
          <a:p>
            <a:r>
              <a:rPr lang="cs-CZ" b="1" dirty="0" err="1">
                <a:solidFill>
                  <a:schemeClr val="accent6">
                    <a:lumMod val="75000"/>
                  </a:schemeClr>
                </a:solidFill>
              </a:rPr>
              <a:t>Cyberhate</a:t>
            </a:r>
            <a:r>
              <a:rPr lang="cs-CZ" b="1" dirty="0">
                <a:solidFill>
                  <a:schemeClr val="accent6">
                    <a:lumMod val="75000"/>
                  </a:schemeClr>
                </a:solidFill>
              </a:rPr>
              <a:t> expozice a viktimizace</a:t>
            </a:r>
          </a:p>
        </p:txBody>
      </p:sp>
      <p:graphicFrame>
        <p:nvGraphicFramePr>
          <p:cNvPr id="8" name="Graf 7">
            <a:extLst>
              <a:ext uri="{FF2B5EF4-FFF2-40B4-BE49-F238E27FC236}">
                <a16:creationId xmlns:a16="http://schemas.microsoft.com/office/drawing/2014/main" id="{E42AEDB5-D2E0-4EA6-AC3D-60E312C563E4}"/>
              </a:ext>
            </a:extLst>
          </p:cNvPr>
          <p:cNvGraphicFramePr/>
          <p:nvPr>
            <p:extLst>
              <p:ext uri="{D42A27DB-BD31-4B8C-83A1-F6EECF244321}">
                <p14:modId xmlns:p14="http://schemas.microsoft.com/office/powerpoint/2010/main" val="437151639"/>
              </p:ext>
            </p:extLst>
          </p:nvPr>
        </p:nvGraphicFramePr>
        <p:xfrm>
          <a:off x="2032001" y="2099733"/>
          <a:ext cx="7405914" cy="313629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ovéPole 10">
            <a:extLst>
              <a:ext uri="{FF2B5EF4-FFF2-40B4-BE49-F238E27FC236}">
                <a16:creationId xmlns:a16="http://schemas.microsoft.com/office/drawing/2014/main" id="{4BE1965E-4DF7-47FE-A974-BFE105DCEC3F}"/>
              </a:ext>
            </a:extLst>
          </p:cNvPr>
          <p:cNvSpPr txBox="1"/>
          <p:nvPr/>
        </p:nvSpPr>
        <p:spPr>
          <a:xfrm>
            <a:off x="2032001" y="5622673"/>
            <a:ext cx="5696856" cy="523220"/>
          </a:xfrm>
          <a:prstGeom prst="rect">
            <a:avLst/>
          </a:prstGeom>
          <a:noFill/>
        </p:spPr>
        <p:txBody>
          <a:bodyPr wrap="square" rtlCol="0">
            <a:spAutoFit/>
          </a:bodyPr>
          <a:lstStyle/>
          <a:p>
            <a:pPr algn="just"/>
            <a:r>
              <a:rPr lang="en-US" sz="1400" dirty="0"/>
              <a:t>Hawdon</a:t>
            </a:r>
            <a:r>
              <a:rPr lang="cs-CZ" sz="1400" dirty="0"/>
              <a:t> et al.</a:t>
            </a:r>
            <a:r>
              <a:rPr lang="en-US" sz="1400" dirty="0"/>
              <a:t> (2015). Online Extremism and Online Hate: Exposure among Adolescents and Young Adults in Four Nations</a:t>
            </a:r>
            <a:r>
              <a:rPr lang="cs-CZ" sz="1400" dirty="0"/>
              <a:t>; data 2013-2014; 15-30 let.</a:t>
            </a:r>
          </a:p>
        </p:txBody>
      </p:sp>
      <p:sp>
        <p:nvSpPr>
          <p:cNvPr id="13" name="TextovéPole 12">
            <a:extLst>
              <a:ext uri="{FF2B5EF4-FFF2-40B4-BE49-F238E27FC236}">
                <a16:creationId xmlns:a16="http://schemas.microsoft.com/office/drawing/2014/main" id="{E3B67087-0AE0-4AD2-95A8-DA632B9829F1}"/>
              </a:ext>
            </a:extLst>
          </p:cNvPr>
          <p:cNvSpPr txBox="1"/>
          <p:nvPr/>
        </p:nvSpPr>
        <p:spPr>
          <a:xfrm>
            <a:off x="8084458" y="5622673"/>
            <a:ext cx="1957900" cy="954107"/>
          </a:xfrm>
          <a:prstGeom prst="rect">
            <a:avLst/>
          </a:prstGeom>
          <a:noFill/>
        </p:spPr>
        <p:txBody>
          <a:bodyPr wrap="square" rtlCol="0">
            <a:spAutoFit/>
          </a:bodyPr>
          <a:lstStyle/>
          <a:p>
            <a:r>
              <a:rPr lang="cs-CZ" sz="1400" dirty="0"/>
              <a:t>Pouze pro obecné srovnání, jiný výzkum s jiným měřením: EUKO 2017-2018; 11-17 let. </a:t>
            </a:r>
          </a:p>
        </p:txBody>
      </p:sp>
      <p:sp>
        <p:nvSpPr>
          <p:cNvPr id="4" name="Obdélník: se zakulacenými rohy 3">
            <a:extLst>
              <a:ext uri="{FF2B5EF4-FFF2-40B4-BE49-F238E27FC236}">
                <a16:creationId xmlns:a16="http://schemas.microsoft.com/office/drawing/2014/main" id="{A26C4E00-6648-4339-8D07-5AC862C4E497}"/>
              </a:ext>
            </a:extLst>
          </p:cNvPr>
          <p:cNvSpPr/>
          <p:nvPr/>
        </p:nvSpPr>
        <p:spPr>
          <a:xfrm>
            <a:off x="3897086" y="2231571"/>
            <a:ext cx="2514600" cy="26343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59436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3C22B6-A22C-4085-9CC6-74CFEB32E0A4}"/>
              </a:ext>
            </a:extLst>
          </p:cNvPr>
          <p:cNvSpPr>
            <a:spLocks noGrp="1"/>
          </p:cNvSpPr>
          <p:nvPr>
            <p:ph type="title"/>
          </p:nvPr>
        </p:nvSpPr>
        <p:spPr/>
        <p:txBody>
          <a:bodyPr>
            <a:noAutofit/>
          </a:bodyPr>
          <a:lstStyle/>
          <a:p>
            <a:r>
              <a:rPr lang="cs-CZ" sz="5400" b="1" dirty="0" err="1">
                <a:solidFill>
                  <a:schemeClr val="accent5">
                    <a:lumMod val="75000"/>
                  </a:schemeClr>
                </a:solidFill>
              </a:rPr>
              <a:t>Cyberhate</a:t>
            </a:r>
            <a:r>
              <a:rPr lang="cs-CZ" sz="5400" b="1" dirty="0">
                <a:solidFill>
                  <a:schemeClr val="accent5">
                    <a:lumMod val="75000"/>
                  </a:schemeClr>
                </a:solidFill>
              </a:rPr>
              <a:t> expozice a viktimizace – „důsledky“</a:t>
            </a:r>
          </a:p>
        </p:txBody>
      </p:sp>
      <p:sp>
        <p:nvSpPr>
          <p:cNvPr id="3" name="Zástupný symbol pro obsah 2">
            <a:extLst>
              <a:ext uri="{FF2B5EF4-FFF2-40B4-BE49-F238E27FC236}">
                <a16:creationId xmlns:a16="http://schemas.microsoft.com/office/drawing/2014/main" id="{30D0AD45-BE04-4DF3-B787-2BEBFA4A493F}"/>
              </a:ext>
            </a:extLst>
          </p:cNvPr>
          <p:cNvSpPr>
            <a:spLocks noGrp="1"/>
          </p:cNvSpPr>
          <p:nvPr>
            <p:ph sz="half" idx="1"/>
          </p:nvPr>
        </p:nvSpPr>
        <p:spPr>
          <a:xfrm>
            <a:off x="845127" y="1828800"/>
            <a:ext cx="5181600" cy="2928257"/>
          </a:xfrm>
        </p:spPr>
        <p:txBody>
          <a:bodyPr>
            <a:normAutofit/>
          </a:bodyPr>
          <a:lstStyle/>
          <a:p>
            <a:r>
              <a:rPr lang="cs-CZ" dirty="0">
                <a:latin typeface="Corbel (Základní text)"/>
              </a:rPr>
              <a:t>Nižší sociální důvěra</a:t>
            </a:r>
          </a:p>
          <a:p>
            <a:pPr lvl="1"/>
            <a:r>
              <a:rPr lang="cs-CZ" dirty="0">
                <a:latin typeface="Corbel (Základní text)"/>
              </a:rPr>
              <a:t>Generalizovaná (online i </a:t>
            </a:r>
            <a:r>
              <a:rPr lang="cs-CZ" dirty="0" err="1">
                <a:latin typeface="Corbel (Základní text)"/>
              </a:rPr>
              <a:t>offline</a:t>
            </a:r>
            <a:r>
              <a:rPr lang="cs-CZ" dirty="0">
                <a:latin typeface="Corbel (Základní text)"/>
              </a:rPr>
              <a:t>)</a:t>
            </a:r>
          </a:p>
          <a:p>
            <a:pPr lvl="1"/>
            <a:r>
              <a:rPr lang="cs-CZ" b="1" dirty="0">
                <a:latin typeface="Corbel (Základní text)"/>
              </a:rPr>
              <a:t>Partikulární</a:t>
            </a:r>
            <a:r>
              <a:rPr lang="cs-CZ" dirty="0">
                <a:latin typeface="Corbel (Základní text)"/>
              </a:rPr>
              <a:t> (rodina, přátelé, sousedi)</a:t>
            </a:r>
          </a:p>
          <a:p>
            <a:pPr lvl="1"/>
            <a:r>
              <a:rPr lang="cs-CZ" dirty="0">
                <a:latin typeface="Corbel (Základní text)"/>
              </a:rPr>
              <a:t>U expozice</a:t>
            </a:r>
          </a:p>
        </p:txBody>
      </p:sp>
      <p:sp>
        <p:nvSpPr>
          <p:cNvPr id="4" name="Zástupný symbol pro obsah 3">
            <a:extLst>
              <a:ext uri="{FF2B5EF4-FFF2-40B4-BE49-F238E27FC236}">
                <a16:creationId xmlns:a16="http://schemas.microsoft.com/office/drawing/2014/main" id="{0AFD6D75-CE2C-4BFD-80AF-014E7B08001C}"/>
              </a:ext>
            </a:extLst>
          </p:cNvPr>
          <p:cNvSpPr>
            <a:spLocks noGrp="1"/>
          </p:cNvSpPr>
          <p:nvPr>
            <p:ph sz="half" idx="2"/>
          </p:nvPr>
        </p:nvSpPr>
        <p:spPr/>
        <p:txBody>
          <a:bodyPr/>
          <a:lstStyle/>
          <a:p>
            <a:r>
              <a:rPr lang="cs-CZ" dirty="0">
                <a:latin typeface="Corbel (Základní text)"/>
              </a:rPr>
              <a:t>Nižší subjektivní pocit štěstí a spokojenosti se životem</a:t>
            </a:r>
          </a:p>
          <a:p>
            <a:pPr lvl="1"/>
            <a:r>
              <a:rPr lang="cs-CZ" dirty="0">
                <a:latin typeface="Corbel (Základní text)"/>
              </a:rPr>
              <a:t>U expozice i viktimizace</a:t>
            </a:r>
          </a:p>
        </p:txBody>
      </p:sp>
      <p:sp>
        <p:nvSpPr>
          <p:cNvPr id="6" name="TextovéPole 5">
            <a:extLst>
              <a:ext uri="{FF2B5EF4-FFF2-40B4-BE49-F238E27FC236}">
                <a16:creationId xmlns:a16="http://schemas.microsoft.com/office/drawing/2014/main" id="{ABA3373A-5403-488C-A86C-0EFD3F92F182}"/>
              </a:ext>
            </a:extLst>
          </p:cNvPr>
          <p:cNvSpPr txBox="1"/>
          <p:nvPr/>
        </p:nvSpPr>
        <p:spPr>
          <a:xfrm>
            <a:off x="643467" y="5644444"/>
            <a:ext cx="4984045" cy="523220"/>
          </a:xfrm>
          <a:prstGeom prst="rect">
            <a:avLst/>
          </a:prstGeom>
          <a:noFill/>
        </p:spPr>
        <p:txBody>
          <a:bodyPr wrap="square" rtlCol="0">
            <a:spAutoFit/>
          </a:bodyPr>
          <a:lstStyle/>
          <a:p>
            <a:pPr algn="just"/>
            <a:r>
              <a:rPr lang="cs-CZ" sz="1400" dirty="0" err="1">
                <a:latin typeface="Corbel (Základní text)"/>
              </a:rPr>
              <a:t>Näsi</a:t>
            </a:r>
            <a:r>
              <a:rPr lang="cs-CZ" sz="1400" dirty="0">
                <a:latin typeface="Corbel (Základní text)"/>
              </a:rPr>
              <a:t> et al. (2015). </a:t>
            </a:r>
            <a:r>
              <a:rPr lang="cs-CZ" sz="1400" dirty="0" err="1">
                <a:latin typeface="Corbel (Základní text)"/>
              </a:rPr>
              <a:t>Exposure</a:t>
            </a:r>
            <a:r>
              <a:rPr lang="cs-CZ" sz="1400" dirty="0">
                <a:latin typeface="Corbel (Základní text)"/>
              </a:rPr>
              <a:t> to online </a:t>
            </a:r>
            <a:r>
              <a:rPr lang="cs-CZ" sz="1400" dirty="0" err="1">
                <a:latin typeface="Corbel (Základní text)"/>
              </a:rPr>
              <a:t>hate</a:t>
            </a:r>
            <a:r>
              <a:rPr lang="cs-CZ" sz="1400" dirty="0">
                <a:latin typeface="Corbel (Základní text)"/>
              </a:rPr>
              <a:t> </a:t>
            </a:r>
            <a:r>
              <a:rPr lang="cs-CZ" sz="1400" dirty="0" err="1">
                <a:latin typeface="Corbel (Základní text)"/>
              </a:rPr>
              <a:t>material</a:t>
            </a:r>
            <a:r>
              <a:rPr lang="cs-CZ" sz="1400" dirty="0">
                <a:latin typeface="Corbel (Základní text)"/>
              </a:rPr>
              <a:t> and </a:t>
            </a:r>
            <a:r>
              <a:rPr lang="cs-CZ" sz="1400" dirty="0" err="1">
                <a:latin typeface="Corbel (Základní text)"/>
              </a:rPr>
              <a:t>social</a:t>
            </a:r>
            <a:r>
              <a:rPr lang="cs-CZ" sz="1400" dirty="0">
                <a:latin typeface="Corbel (Základní text)"/>
              </a:rPr>
              <a:t> trust </a:t>
            </a:r>
            <a:r>
              <a:rPr lang="cs-CZ" sz="1400" dirty="0" err="1">
                <a:latin typeface="Corbel (Základní text)"/>
              </a:rPr>
              <a:t>among</a:t>
            </a:r>
            <a:r>
              <a:rPr lang="cs-CZ" sz="1400" dirty="0">
                <a:latin typeface="Corbel (Základní text)"/>
              </a:rPr>
              <a:t> </a:t>
            </a:r>
            <a:r>
              <a:rPr lang="cs-CZ" sz="1400" dirty="0" err="1">
                <a:latin typeface="Corbel (Základní text)"/>
              </a:rPr>
              <a:t>Finnish</a:t>
            </a:r>
            <a:r>
              <a:rPr lang="cs-CZ" sz="1400" dirty="0">
                <a:latin typeface="Corbel (Základní text)"/>
              </a:rPr>
              <a:t> </a:t>
            </a:r>
            <a:r>
              <a:rPr lang="cs-CZ" sz="1400" dirty="0" err="1">
                <a:latin typeface="Corbel (Základní text)"/>
              </a:rPr>
              <a:t>youth</a:t>
            </a:r>
            <a:r>
              <a:rPr lang="cs-CZ" sz="1400" dirty="0">
                <a:latin typeface="Corbel (Základní text)"/>
              </a:rPr>
              <a:t>.</a:t>
            </a:r>
          </a:p>
        </p:txBody>
      </p:sp>
      <p:sp>
        <p:nvSpPr>
          <p:cNvPr id="7" name="TextovéPole 6">
            <a:extLst>
              <a:ext uri="{FF2B5EF4-FFF2-40B4-BE49-F238E27FC236}">
                <a16:creationId xmlns:a16="http://schemas.microsoft.com/office/drawing/2014/main" id="{0F5A96AC-E4EC-42F1-B2F9-2C65D0532746}"/>
              </a:ext>
            </a:extLst>
          </p:cNvPr>
          <p:cNvSpPr txBox="1"/>
          <p:nvPr/>
        </p:nvSpPr>
        <p:spPr>
          <a:xfrm>
            <a:off x="6376682" y="5644444"/>
            <a:ext cx="4984045" cy="523220"/>
          </a:xfrm>
          <a:prstGeom prst="rect">
            <a:avLst/>
          </a:prstGeom>
          <a:noFill/>
        </p:spPr>
        <p:txBody>
          <a:bodyPr wrap="square" rtlCol="0">
            <a:spAutoFit/>
          </a:bodyPr>
          <a:lstStyle/>
          <a:p>
            <a:pPr algn="just"/>
            <a:r>
              <a:rPr lang="en-US" sz="1400" dirty="0" err="1">
                <a:latin typeface="Corbel (Základní text)"/>
              </a:rPr>
              <a:t>Keipi</a:t>
            </a:r>
            <a:r>
              <a:rPr lang="cs-CZ" sz="1400" dirty="0">
                <a:latin typeface="Corbel (Základní text)"/>
              </a:rPr>
              <a:t> et al.</a:t>
            </a:r>
            <a:r>
              <a:rPr lang="en-US" sz="1400" dirty="0">
                <a:latin typeface="Corbel (Základní text)"/>
              </a:rPr>
              <a:t> (2018). Exposure to online hate material and subjective well-being.</a:t>
            </a:r>
            <a:endParaRPr lang="cs-CZ" sz="1400" dirty="0">
              <a:latin typeface="Corbel (Základní text)"/>
            </a:endParaRPr>
          </a:p>
        </p:txBody>
      </p:sp>
    </p:spTree>
    <p:extLst>
      <p:ext uri="{BB962C8B-B14F-4D97-AF65-F5344CB8AC3E}">
        <p14:creationId xmlns:p14="http://schemas.microsoft.com/office/powerpoint/2010/main" val="1972424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854E7F-63AB-4CEE-B73F-26050E3451A0}"/>
              </a:ext>
            </a:extLst>
          </p:cNvPr>
          <p:cNvSpPr>
            <a:spLocks noGrp="1"/>
          </p:cNvSpPr>
          <p:nvPr>
            <p:ph type="title"/>
          </p:nvPr>
        </p:nvSpPr>
        <p:spPr/>
        <p:txBody>
          <a:bodyPr>
            <a:normAutofit/>
          </a:bodyPr>
          <a:lstStyle/>
          <a:p>
            <a:r>
              <a:rPr lang="cs-CZ" b="1" dirty="0">
                <a:solidFill>
                  <a:schemeClr val="accent6">
                    <a:lumMod val="75000"/>
                  </a:schemeClr>
                </a:solidFill>
              </a:rPr>
              <a:t>Kdo se s </a:t>
            </a:r>
            <a:r>
              <a:rPr lang="cs-CZ" b="1" dirty="0" err="1">
                <a:solidFill>
                  <a:schemeClr val="accent6">
                    <a:lumMod val="75000"/>
                  </a:schemeClr>
                </a:solidFill>
              </a:rPr>
              <a:t>cyberhate</a:t>
            </a:r>
            <a:r>
              <a:rPr lang="cs-CZ" b="1" dirty="0">
                <a:solidFill>
                  <a:schemeClr val="accent6">
                    <a:lumMod val="75000"/>
                  </a:schemeClr>
                </a:solidFill>
              </a:rPr>
              <a:t> setkává?</a:t>
            </a:r>
          </a:p>
        </p:txBody>
      </p:sp>
      <p:sp>
        <p:nvSpPr>
          <p:cNvPr id="3" name="Zástupný symbol pro obsah 2">
            <a:extLst>
              <a:ext uri="{FF2B5EF4-FFF2-40B4-BE49-F238E27FC236}">
                <a16:creationId xmlns:a16="http://schemas.microsoft.com/office/drawing/2014/main" id="{E031345A-CBAA-4587-97BC-0930B5D2C2B7}"/>
              </a:ext>
            </a:extLst>
          </p:cNvPr>
          <p:cNvSpPr>
            <a:spLocks noGrp="1"/>
          </p:cNvSpPr>
          <p:nvPr>
            <p:ph idx="1"/>
          </p:nvPr>
        </p:nvSpPr>
        <p:spPr>
          <a:xfrm>
            <a:off x="1143000" y="2057400"/>
            <a:ext cx="7184571" cy="4038600"/>
          </a:xfrm>
        </p:spPr>
        <p:txBody>
          <a:bodyPr>
            <a:normAutofit/>
          </a:bodyPr>
          <a:lstStyle/>
          <a:p>
            <a:r>
              <a:rPr lang="cs-CZ" b="1" dirty="0"/>
              <a:t>Online aktivita</a:t>
            </a:r>
          </a:p>
          <a:p>
            <a:pPr lvl="1"/>
            <a:r>
              <a:rPr lang="cs-CZ" dirty="0"/>
              <a:t>Počet používaných sociálních sítí</a:t>
            </a:r>
          </a:p>
          <a:p>
            <a:pPr lvl="1"/>
            <a:r>
              <a:rPr lang="cs-CZ" dirty="0"/>
              <a:t>Čas strávený online</a:t>
            </a:r>
          </a:p>
          <a:p>
            <a:pPr lvl="1"/>
            <a:r>
              <a:rPr lang="cs-CZ" dirty="0"/>
              <a:t>Navštěvování nebezpečných stránek (násilí, sebevraždy, pro-</a:t>
            </a:r>
            <a:r>
              <a:rPr lang="cs-CZ" dirty="0" err="1"/>
              <a:t>ana</a:t>
            </a:r>
            <a:r>
              <a:rPr lang="cs-CZ" dirty="0"/>
              <a:t> apod.)</a:t>
            </a:r>
          </a:p>
          <a:p>
            <a:pPr lvl="1"/>
            <a:r>
              <a:rPr lang="cs-CZ" dirty="0"/>
              <a:t>Agresoři </a:t>
            </a:r>
            <a:r>
              <a:rPr lang="cs-CZ" dirty="0" err="1"/>
              <a:t>cyberhate</a:t>
            </a:r>
            <a:r>
              <a:rPr lang="cs-CZ" dirty="0"/>
              <a:t> (viktimizace)</a:t>
            </a:r>
          </a:p>
          <a:p>
            <a:pPr lvl="1"/>
            <a:r>
              <a:rPr lang="cs-CZ" dirty="0"/>
              <a:t>Předchozí viktimizace (online i </a:t>
            </a:r>
            <a:r>
              <a:rPr lang="cs-CZ" dirty="0" err="1"/>
              <a:t>offline</a:t>
            </a:r>
            <a:r>
              <a:rPr lang="cs-CZ" dirty="0"/>
              <a:t>)</a:t>
            </a:r>
          </a:p>
          <a:p>
            <a:pPr lvl="1"/>
            <a:endParaRPr lang="cs-CZ" dirty="0"/>
          </a:p>
        </p:txBody>
      </p:sp>
      <p:pic>
        <p:nvPicPr>
          <p:cNvPr id="5" name="Obrázek 4">
            <a:extLst>
              <a:ext uri="{FF2B5EF4-FFF2-40B4-BE49-F238E27FC236}">
                <a16:creationId xmlns:a16="http://schemas.microsoft.com/office/drawing/2014/main" id="{FBB50FA6-5A6D-430A-B8B7-72CCF9B5D27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327571" y="3015342"/>
            <a:ext cx="2690949" cy="2886446"/>
          </a:xfrm>
          <a:prstGeom prst="rect">
            <a:avLst/>
          </a:prstGeom>
        </p:spPr>
      </p:pic>
      <p:sp>
        <p:nvSpPr>
          <p:cNvPr id="22" name="Obdélník: se zakulacenými rohy na opačné straně 21">
            <a:extLst>
              <a:ext uri="{FF2B5EF4-FFF2-40B4-BE49-F238E27FC236}">
                <a16:creationId xmlns:a16="http://schemas.microsoft.com/office/drawing/2014/main" id="{E7308132-3C30-4949-893E-DA72C4E80AEF}"/>
              </a:ext>
            </a:extLst>
          </p:cNvPr>
          <p:cNvSpPr/>
          <p:nvPr/>
        </p:nvSpPr>
        <p:spPr>
          <a:xfrm>
            <a:off x="5867147" y="2057400"/>
            <a:ext cx="2808514" cy="957943"/>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RAT – </a:t>
            </a:r>
            <a:r>
              <a:rPr lang="cs-CZ" dirty="0" err="1"/>
              <a:t>Routine</a:t>
            </a:r>
            <a:r>
              <a:rPr lang="cs-CZ" dirty="0"/>
              <a:t> </a:t>
            </a:r>
            <a:r>
              <a:rPr lang="cs-CZ" dirty="0" err="1"/>
              <a:t>Activity</a:t>
            </a:r>
            <a:r>
              <a:rPr lang="cs-CZ" dirty="0"/>
              <a:t> </a:t>
            </a:r>
            <a:r>
              <a:rPr lang="cs-CZ" dirty="0" err="1"/>
              <a:t>Theory</a:t>
            </a:r>
            <a:endParaRPr lang="cs-CZ" dirty="0"/>
          </a:p>
        </p:txBody>
      </p:sp>
    </p:spTree>
    <p:extLst>
      <p:ext uri="{BB962C8B-B14F-4D97-AF65-F5344CB8AC3E}">
        <p14:creationId xmlns:p14="http://schemas.microsoft.com/office/powerpoint/2010/main" val="740363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F020BB17-F36C-44BB-9E1F-86345EF3853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327571" y="3015342"/>
            <a:ext cx="2690949" cy="2886446"/>
          </a:xfrm>
          <a:prstGeom prst="rect">
            <a:avLst/>
          </a:prstGeom>
        </p:spPr>
      </p:pic>
      <p:sp>
        <p:nvSpPr>
          <p:cNvPr id="2" name="Nadpis 1">
            <a:extLst>
              <a:ext uri="{FF2B5EF4-FFF2-40B4-BE49-F238E27FC236}">
                <a16:creationId xmlns:a16="http://schemas.microsoft.com/office/drawing/2014/main" id="{F1854E7F-63AB-4CEE-B73F-26050E3451A0}"/>
              </a:ext>
            </a:extLst>
          </p:cNvPr>
          <p:cNvSpPr>
            <a:spLocks noGrp="1"/>
          </p:cNvSpPr>
          <p:nvPr>
            <p:ph type="title"/>
          </p:nvPr>
        </p:nvSpPr>
        <p:spPr/>
        <p:txBody>
          <a:bodyPr>
            <a:normAutofit/>
          </a:bodyPr>
          <a:lstStyle/>
          <a:p>
            <a:r>
              <a:rPr lang="cs-CZ" b="1" dirty="0">
                <a:solidFill>
                  <a:schemeClr val="accent6">
                    <a:lumMod val="75000"/>
                  </a:schemeClr>
                </a:solidFill>
              </a:rPr>
              <a:t>Kdo se s </a:t>
            </a:r>
            <a:r>
              <a:rPr lang="cs-CZ" b="1" dirty="0" err="1">
                <a:solidFill>
                  <a:schemeClr val="accent6">
                    <a:lumMod val="75000"/>
                  </a:schemeClr>
                </a:solidFill>
              </a:rPr>
              <a:t>cyberhate</a:t>
            </a:r>
            <a:r>
              <a:rPr lang="cs-CZ" b="1" dirty="0">
                <a:solidFill>
                  <a:schemeClr val="accent6">
                    <a:lumMod val="75000"/>
                  </a:schemeClr>
                </a:solidFill>
              </a:rPr>
              <a:t> setkává?</a:t>
            </a:r>
          </a:p>
        </p:txBody>
      </p:sp>
      <p:sp>
        <p:nvSpPr>
          <p:cNvPr id="3" name="Zástupný symbol pro obsah 2">
            <a:extLst>
              <a:ext uri="{FF2B5EF4-FFF2-40B4-BE49-F238E27FC236}">
                <a16:creationId xmlns:a16="http://schemas.microsoft.com/office/drawing/2014/main" id="{E031345A-CBAA-4587-97BC-0930B5D2C2B7}"/>
              </a:ext>
            </a:extLst>
          </p:cNvPr>
          <p:cNvSpPr>
            <a:spLocks noGrp="1"/>
          </p:cNvSpPr>
          <p:nvPr>
            <p:ph idx="1"/>
          </p:nvPr>
        </p:nvSpPr>
        <p:spPr>
          <a:xfrm>
            <a:off x="1143000" y="2057400"/>
            <a:ext cx="7184571" cy="4038600"/>
          </a:xfrm>
        </p:spPr>
        <p:txBody>
          <a:bodyPr>
            <a:normAutofit/>
          </a:bodyPr>
          <a:lstStyle/>
          <a:p>
            <a:r>
              <a:rPr lang="cs-CZ" dirty="0"/>
              <a:t>Online aktivita</a:t>
            </a:r>
          </a:p>
          <a:p>
            <a:pPr lvl="1"/>
            <a:r>
              <a:rPr lang="cs-CZ" dirty="0"/>
              <a:t>Počet používaných sociálních sítí</a:t>
            </a:r>
          </a:p>
          <a:p>
            <a:pPr lvl="1"/>
            <a:r>
              <a:rPr lang="cs-CZ" dirty="0"/>
              <a:t>Čas strávený online (tvar ∩)</a:t>
            </a:r>
          </a:p>
          <a:p>
            <a:pPr lvl="1"/>
            <a:r>
              <a:rPr lang="cs-CZ" dirty="0"/>
              <a:t>Navštěvování nebezpečných stránek (násilí, sebevraždy, pro-</a:t>
            </a:r>
            <a:r>
              <a:rPr lang="cs-CZ" dirty="0" err="1"/>
              <a:t>ana</a:t>
            </a:r>
            <a:r>
              <a:rPr lang="cs-CZ" dirty="0"/>
              <a:t> apod.)</a:t>
            </a:r>
          </a:p>
          <a:p>
            <a:pPr lvl="1"/>
            <a:r>
              <a:rPr lang="cs-CZ" dirty="0"/>
              <a:t>Agresoři </a:t>
            </a:r>
            <a:r>
              <a:rPr lang="cs-CZ" dirty="0" err="1"/>
              <a:t>cyberhate</a:t>
            </a:r>
            <a:r>
              <a:rPr lang="cs-CZ" dirty="0"/>
              <a:t>(viktimizace)</a:t>
            </a:r>
          </a:p>
          <a:p>
            <a:pPr lvl="1"/>
            <a:r>
              <a:rPr lang="cs-CZ" dirty="0"/>
              <a:t>Předchozí viktimizace (online i </a:t>
            </a:r>
            <a:r>
              <a:rPr lang="cs-CZ" dirty="0" err="1"/>
              <a:t>offline</a:t>
            </a:r>
            <a:r>
              <a:rPr lang="cs-CZ" dirty="0"/>
              <a:t>)</a:t>
            </a:r>
          </a:p>
          <a:p>
            <a:pPr lvl="1"/>
            <a:endParaRPr lang="cs-CZ" dirty="0"/>
          </a:p>
        </p:txBody>
      </p:sp>
      <p:sp>
        <p:nvSpPr>
          <p:cNvPr id="22" name="Obdélník: se zakulacenými rohy na opačné straně 21">
            <a:extLst>
              <a:ext uri="{FF2B5EF4-FFF2-40B4-BE49-F238E27FC236}">
                <a16:creationId xmlns:a16="http://schemas.microsoft.com/office/drawing/2014/main" id="{E7308132-3C30-4949-893E-DA72C4E80AEF}"/>
              </a:ext>
            </a:extLst>
          </p:cNvPr>
          <p:cNvSpPr/>
          <p:nvPr/>
        </p:nvSpPr>
        <p:spPr>
          <a:xfrm>
            <a:off x="5856514" y="2325188"/>
            <a:ext cx="2808514" cy="957943"/>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RAT – </a:t>
            </a:r>
            <a:r>
              <a:rPr lang="cs-CZ" dirty="0" err="1"/>
              <a:t>Routine</a:t>
            </a:r>
            <a:r>
              <a:rPr lang="cs-CZ" dirty="0"/>
              <a:t> </a:t>
            </a:r>
            <a:r>
              <a:rPr lang="cs-CZ" dirty="0" err="1"/>
              <a:t>Activity</a:t>
            </a:r>
            <a:r>
              <a:rPr lang="cs-CZ" dirty="0"/>
              <a:t> </a:t>
            </a:r>
            <a:r>
              <a:rPr lang="cs-CZ" dirty="0" err="1"/>
              <a:t>Theory</a:t>
            </a:r>
            <a:endParaRPr lang="cs-CZ" dirty="0"/>
          </a:p>
        </p:txBody>
      </p:sp>
      <p:pic>
        <p:nvPicPr>
          <p:cNvPr id="24" name="Zástupný symbol pro obsah 5">
            <a:extLst>
              <a:ext uri="{FF2B5EF4-FFF2-40B4-BE49-F238E27FC236}">
                <a16:creationId xmlns:a16="http://schemas.microsoft.com/office/drawing/2014/main" id="{452B9C52-DF79-4A26-9A01-98A053CBBA8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73608" y="1810238"/>
            <a:ext cx="8259725" cy="3882991"/>
          </a:xfrm>
          <a:prstGeom prst="rect">
            <a:avLst/>
          </a:prstGeom>
        </p:spPr>
      </p:pic>
    </p:spTree>
    <p:extLst>
      <p:ext uri="{BB962C8B-B14F-4D97-AF65-F5344CB8AC3E}">
        <p14:creationId xmlns:p14="http://schemas.microsoft.com/office/powerpoint/2010/main" val="3378648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7554D3-ADA3-4F0D-AEA1-801ED12A52C9}"/>
              </a:ext>
            </a:extLst>
          </p:cNvPr>
          <p:cNvSpPr>
            <a:spLocks noGrp="1"/>
          </p:cNvSpPr>
          <p:nvPr>
            <p:ph type="title"/>
          </p:nvPr>
        </p:nvSpPr>
        <p:spPr/>
        <p:txBody>
          <a:bodyPr>
            <a:normAutofit/>
          </a:bodyPr>
          <a:lstStyle/>
          <a:p>
            <a:r>
              <a:rPr lang="cs-CZ" b="1" dirty="0">
                <a:solidFill>
                  <a:schemeClr val="accent6">
                    <a:lumMod val="75000"/>
                  </a:schemeClr>
                </a:solidFill>
              </a:rPr>
              <a:t>Vliv sociálních vazeb?</a:t>
            </a:r>
          </a:p>
        </p:txBody>
      </p:sp>
      <p:sp>
        <p:nvSpPr>
          <p:cNvPr id="3" name="Zástupný symbol pro obsah 2">
            <a:extLst>
              <a:ext uri="{FF2B5EF4-FFF2-40B4-BE49-F238E27FC236}">
                <a16:creationId xmlns:a16="http://schemas.microsoft.com/office/drawing/2014/main" id="{5B11BBCE-6690-4672-900D-278D8D341885}"/>
              </a:ext>
            </a:extLst>
          </p:cNvPr>
          <p:cNvSpPr>
            <a:spLocks noGrp="1"/>
          </p:cNvSpPr>
          <p:nvPr>
            <p:ph sz="half" idx="1"/>
          </p:nvPr>
        </p:nvSpPr>
        <p:spPr/>
        <p:txBody>
          <a:bodyPr>
            <a:normAutofit/>
          </a:bodyPr>
          <a:lstStyle/>
          <a:p>
            <a:r>
              <a:rPr lang="cs-CZ" b="1" dirty="0"/>
              <a:t>Oběti online </a:t>
            </a:r>
            <a:r>
              <a:rPr lang="cs-CZ" b="1" dirty="0" err="1"/>
              <a:t>hate</a:t>
            </a:r>
            <a:endParaRPr lang="cs-CZ" b="1" dirty="0"/>
          </a:p>
          <a:p>
            <a:pPr lvl="1"/>
            <a:r>
              <a:rPr lang="cs-CZ" dirty="0"/>
              <a:t>Nižší vazby na </a:t>
            </a:r>
            <a:r>
              <a:rPr lang="cs-CZ" dirty="0" err="1"/>
              <a:t>offline</a:t>
            </a:r>
            <a:r>
              <a:rPr lang="cs-CZ" dirty="0"/>
              <a:t> komunitu (přátelé, rodina)</a:t>
            </a:r>
          </a:p>
          <a:p>
            <a:pPr lvl="1"/>
            <a:r>
              <a:rPr lang="cs-CZ" dirty="0"/>
              <a:t>Vyšší identifikace s online komunitou</a:t>
            </a:r>
          </a:p>
          <a:p>
            <a:pPr lvl="1" indent="0">
              <a:buNone/>
            </a:pPr>
            <a:endParaRPr lang="cs-CZ" dirty="0"/>
          </a:p>
          <a:p>
            <a:pPr marL="800100" lvl="1" indent="-342900">
              <a:buFont typeface="Arial" panose="020B0604020202020204" pitchFamily="34" charset="0"/>
              <a:buChar char="•"/>
            </a:pPr>
            <a:endParaRPr lang="cs-CZ" dirty="0"/>
          </a:p>
        </p:txBody>
      </p:sp>
      <p:sp>
        <p:nvSpPr>
          <p:cNvPr id="5" name="Zástupný symbol pro obsah 4">
            <a:extLst>
              <a:ext uri="{FF2B5EF4-FFF2-40B4-BE49-F238E27FC236}">
                <a16:creationId xmlns:a16="http://schemas.microsoft.com/office/drawing/2014/main" id="{92EBC30E-FC1C-44DB-8F54-0272AA7800C2}"/>
              </a:ext>
            </a:extLst>
          </p:cNvPr>
          <p:cNvSpPr>
            <a:spLocks noGrp="1"/>
          </p:cNvSpPr>
          <p:nvPr>
            <p:ph sz="half" idx="2"/>
          </p:nvPr>
        </p:nvSpPr>
        <p:spPr/>
        <p:txBody>
          <a:bodyPr>
            <a:normAutofit/>
          </a:bodyPr>
          <a:lstStyle/>
          <a:p>
            <a:r>
              <a:rPr lang="cs-CZ" b="1" dirty="0"/>
              <a:t>Agresoři online </a:t>
            </a:r>
            <a:r>
              <a:rPr lang="cs-CZ" b="1" dirty="0" err="1"/>
              <a:t>hate</a:t>
            </a:r>
            <a:endParaRPr lang="cs-CZ" b="1" dirty="0"/>
          </a:p>
          <a:p>
            <a:pPr lvl="1"/>
            <a:r>
              <a:rPr lang="cs-CZ" dirty="0"/>
              <a:t>Nižší </a:t>
            </a:r>
            <a:r>
              <a:rPr lang="cs-CZ" dirty="0" err="1"/>
              <a:t>offline</a:t>
            </a:r>
            <a:r>
              <a:rPr lang="cs-CZ" dirty="0"/>
              <a:t> důvěra</a:t>
            </a:r>
          </a:p>
          <a:p>
            <a:pPr lvl="1"/>
            <a:r>
              <a:rPr lang="cs-CZ" dirty="0"/>
              <a:t>Vyšší online důvěra, pocit přináležitosti k online komunitě</a:t>
            </a:r>
          </a:p>
          <a:p>
            <a:pPr lvl="1"/>
            <a:r>
              <a:rPr lang="cs-CZ" dirty="0"/>
              <a:t>Žijící sami</a:t>
            </a:r>
          </a:p>
          <a:p>
            <a:pPr lvl="1"/>
            <a:r>
              <a:rPr lang="cs-CZ" dirty="0"/>
              <a:t>Muži (o 3 % více)</a:t>
            </a:r>
          </a:p>
          <a:p>
            <a:endParaRPr lang="cs-CZ" dirty="0"/>
          </a:p>
        </p:txBody>
      </p:sp>
      <p:sp>
        <p:nvSpPr>
          <p:cNvPr id="4" name="TextovéPole 3">
            <a:extLst>
              <a:ext uri="{FF2B5EF4-FFF2-40B4-BE49-F238E27FC236}">
                <a16:creationId xmlns:a16="http://schemas.microsoft.com/office/drawing/2014/main" id="{D16FF905-8489-4087-A4B2-FBB1112C1FEA}"/>
              </a:ext>
            </a:extLst>
          </p:cNvPr>
          <p:cNvSpPr txBox="1"/>
          <p:nvPr/>
        </p:nvSpPr>
        <p:spPr>
          <a:xfrm>
            <a:off x="6598780" y="4368821"/>
            <a:ext cx="4646990" cy="523220"/>
          </a:xfrm>
          <a:prstGeom prst="rect">
            <a:avLst/>
          </a:prstGeom>
          <a:noFill/>
        </p:spPr>
        <p:txBody>
          <a:bodyPr wrap="square" rtlCol="0">
            <a:spAutoFit/>
          </a:bodyPr>
          <a:lstStyle/>
          <a:p>
            <a:pPr algn="just"/>
            <a:r>
              <a:rPr lang="cs-CZ" sz="1400" dirty="0" err="1"/>
              <a:t>Kaakinen</a:t>
            </a:r>
            <a:r>
              <a:rPr lang="cs-CZ" sz="1400" dirty="0"/>
              <a:t> et al. (2018). </a:t>
            </a:r>
            <a:r>
              <a:rPr lang="cs-CZ" sz="1400" dirty="0" err="1"/>
              <a:t>Social</a:t>
            </a:r>
            <a:r>
              <a:rPr lang="cs-CZ" sz="1400" dirty="0"/>
              <a:t> </a:t>
            </a:r>
            <a:r>
              <a:rPr lang="cs-CZ" sz="1400" dirty="0" err="1"/>
              <a:t>capital</a:t>
            </a:r>
            <a:r>
              <a:rPr lang="cs-CZ" sz="1400" dirty="0"/>
              <a:t> and online </a:t>
            </a:r>
            <a:r>
              <a:rPr lang="cs-CZ" sz="1400" dirty="0" err="1"/>
              <a:t>hate</a:t>
            </a:r>
            <a:r>
              <a:rPr lang="cs-CZ" sz="1400" dirty="0"/>
              <a:t> </a:t>
            </a:r>
            <a:r>
              <a:rPr lang="cs-CZ" sz="1400" dirty="0" err="1"/>
              <a:t>production</a:t>
            </a:r>
            <a:r>
              <a:rPr lang="cs-CZ" sz="1400" dirty="0"/>
              <a:t>.</a:t>
            </a:r>
          </a:p>
        </p:txBody>
      </p:sp>
      <p:sp>
        <p:nvSpPr>
          <p:cNvPr id="6" name="TextovéPole 5">
            <a:extLst>
              <a:ext uri="{FF2B5EF4-FFF2-40B4-BE49-F238E27FC236}">
                <a16:creationId xmlns:a16="http://schemas.microsoft.com/office/drawing/2014/main" id="{62203819-63F9-424C-8491-75A708FE56DC}"/>
              </a:ext>
            </a:extLst>
          </p:cNvPr>
          <p:cNvSpPr txBox="1"/>
          <p:nvPr/>
        </p:nvSpPr>
        <p:spPr>
          <a:xfrm>
            <a:off x="1028723" y="3620188"/>
            <a:ext cx="4227378" cy="523220"/>
          </a:xfrm>
          <a:prstGeom prst="rect">
            <a:avLst/>
          </a:prstGeom>
          <a:noFill/>
        </p:spPr>
        <p:txBody>
          <a:bodyPr wrap="square" rtlCol="0">
            <a:spAutoFit/>
          </a:bodyPr>
          <a:lstStyle/>
          <a:p>
            <a:pPr algn="just"/>
            <a:r>
              <a:rPr lang="en-US" sz="1400" dirty="0" err="1"/>
              <a:t>Keipi</a:t>
            </a:r>
            <a:r>
              <a:rPr lang="cs-CZ" sz="1400" dirty="0"/>
              <a:t> et al. </a:t>
            </a:r>
            <a:r>
              <a:rPr lang="en-US" sz="1400" dirty="0"/>
              <a:t>(2017). Social Tie Strength and Online Victimization</a:t>
            </a:r>
            <a:r>
              <a:rPr lang="cs-CZ" sz="1400" dirty="0"/>
              <a:t>.</a:t>
            </a:r>
          </a:p>
        </p:txBody>
      </p:sp>
      <p:pic>
        <p:nvPicPr>
          <p:cNvPr id="8" name="Obrázek 7">
            <a:extLst>
              <a:ext uri="{FF2B5EF4-FFF2-40B4-BE49-F238E27FC236}">
                <a16:creationId xmlns:a16="http://schemas.microsoft.com/office/drawing/2014/main" id="{E22EBB9A-A2A8-4DAD-B0E4-6F84EFEC45DC}"/>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81624" y="4368821"/>
            <a:ext cx="4877632" cy="2035598"/>
          </a:xfrm>
          <a:prstGeom prst="rect">
            <a:avLst/>
          </a:prstGeom>
        </p:spPr>
      </p:pic>
    </p:spTree>
    <p:extLst>
      <p:ext uri="{BB962C8B-B14F-4D97-AF65-F5344CB8AC3E}">
        <p14:creationId xmlns:p14="http://schemas.microsoft.com/office/powerpoint/2010/main" val="2086217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12DFAC5C-A6AF-4089-8739-1314C907AD94}"/>
              </a:ext>
            </a:extLst>
          </p:cNvPr>
          <p:cNvSpPr>
            <a:spLocks noGrp="1"/>
          </p:cNvSpPr>
          <p:nvPr>
            <p:ph type="title"/>
          </p:nvPr>
        </p:nvSpPr>
        <p:spPr/>
        <p:txBody>
          <a:bodyPr/>
          <a:lstStyle/>
          <a:p>
            <a:r>
              <a:rPr lang="cs-CZ" b="1" dirty="0">
                <a:solidFill>
                  <a:schemeClr val="accent6">
                    <a:lumMod val="75000"/>
                  </a:schemeClr>
                </a:solidFill>
              </a:rPr>
              <a:t>Agresoři </a:t>
            </a:r>
            <a:r>
              <a:rPr lang="cs-CZ" b="1" dirty="0" err="1">
                <a:solidFill>
                  <a:schemeClr val="accent6">
                    <a:lumMod val="75000"/>
                  </a:schemeClr>
                </a:solidFill>
              </a:rPr>
              <a:t>cyberhate</a:t>
            </a:r>
            <a:endParaRPr lang="cs-CZ" b="1" dirty="0">
              <a:solidFill>
                <a:schemeClr val="accent6">
                  <a:lumMod val="75000"/>
                </a:schemeClr>
              </a:solidFill>
            </a:endParaRPr>
          </a:p>
        </p:txBody>
      </p:sp>
      <p:graphicFrame>
        <p:nvGraphicFramePr>
          <p:cNvPr id="7" name="Graf 6">
            <a:extLst>
              <a:ext uri="{FF2B5EF4-FFF2-40B4-BE49-F238E27FC236}">
                <a16:creationId xmlns:a16="http://schemas.microsoft.com/office/drawing/2014/main" id="{BA94289E-EDD6-4224-906F-030E6A968569}"/>
              </a:ext>
            </a:extLst>
          </p:cNvPr>
          <p:cNvGraphicFramePr/>
          <p:nvPr>
            <p:extLst>
              <p:ext uri="{D42A27DB-BD31-4B8C-83A1-F6EECF244321}">
                <p14:modId xmlns:p14="http://schemas.microsoft.com/office/powerpoint/2010/main" val="2910710048"/>
              </p:ext>
            </p:extLst>
          </p:nvPr>
        </p:nvGraphicFramePr>
        <p:xfrm>
          <a:off x="2032001" y="2099733"/>
          <a:ext cx="7405914" cy="313629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ovéPole 7">
            <a:extLst>
              <a:ext uri="{FF2B5EF4-FFF2-40B4-BE49-F238E27FC236}">
                <a16:creationId xmlns:a16="http://schemas.microsoft.com/office/drawing/2014/main" id="{FA4579E8-8B51-4F48-864C-E1400CF6FF2D}"/>
              </a:ext>
            </a:extLst>
          </p:cNvPr>
          <p:cNvSpPr txBox="1"/>
          <p:nvPr/>
        </p:nvSpPr>
        <p:spPr>
          <a:xfrm>
            <a:off x="2032001" y="5622673"/>
            <a:ext cx="5696856" cy="307777"/>
          </a:xfrm>
          <a:prstGeom prst="rect">
            <a:avLst/>
          </a:prstGeom>
          <a:noFill/>
        </p:spPr>
        <p:txBody>
          <a:bodyPr wrap="square" rtlCol="0">
            <a:spAutoFit/>
          </a:bodyPr>
          <a:lstStyle/>
          <a:p>
            <a:pPr algn="just"/>
            <a:r>
              <a:rPr lang="cs-CZ" sz="1400" dirty="0" err="1"/>
              <a:t>Kaakinen</a:t>
            </a:r>
            <a:r>
              <a:rPr lang="cs-CZ" sz="1400" dirty="0"/>
              <a:t> et al. (2018). </a:t>
            </a:r>
            <a:r>
              <a:rPr lang="cs-CZ" sz="1400" dirty="0" err="1"/>
              <a:t>Social</a:t>
            </a:r>
            <a:r>
              <a:rPr lang="cs-CZ" sz="1400" dirty="0"/>
              <a:t> </a:t>
            </a:r>
            <a:r>
              <a:rPr lang="cs-CZ" sz="1400" dirty="0" err="1"/>
              <a:t>capital</a:t>
            </a:r>
            <a:r>
              <a:rPr lang="cs-CZ" sz="1400" dirty="0"/>
              <a:t> and online </a:t>
            </a:r>
            <a:r>
              <a:rPr lang="cs-CZ" sz="1400" dirty="0" err="1"/>
              <a:t>hate</a:t>
            </a:r>
            <a:r>
              <a:rPr lang="cs-CZ" sz="1400" dirty="0"/>
              <a:t> </a:t>
            </a:r>
            <a:r>
              <a:rPr lang="cs-CZ" sz="1400" dirty="0" err="1"/>
              <a:t>production</a:t>
            </a:r>
            <a:r>
              <a:rPr lang="cs-CZ" sz="1400" dirty="0"/>
              <a:t>.</a:t>
            </a:r>
          </a:p>
        </p:txBody>
      </p:sp>
      <p:sp>
        <p:nvSpPr>
          <p:cNvPr id="9" name="TextovéPole 8">
            <a:extLst>
              <a:ext uri="{FF2B5EF4-FFF2-40B4-BE49-F238E27FC236}">
                <a16:creationId xmlns:a16="http://schemas.microsoft.com/office/drawing/2014/main" id="{F6CE5635-F68D-4966-AFCD-D74A785C85B7}"/>
              </a:ext>
            </a:extLst>
          </p:cNvPr>
          <p:cNvSpPr txBox="1"/>
          <p:nvPr/>
        </p:nvSpPr>
        <p:spPr>
          <a:xfrm>
            <a:off x="8084458" y="5622673"/>
            <a:ext cx="1527628" cy="307777"/>
          </a:xfrm>
          <a:prstGeom prst="rect">
            <a:avLst/>
          </a:prstGeom>
          <a:noFill/>
        </p:spPr>
        <p:txBody>
          <a:bodyPr wrap="square" rtlCol="0">
            <a:spAutoFit/>
          </a:bodyPr>
          <a:lstStyle/>
          <a:p>
            <a:pPr algn="just"/>
            <a:r>
              <a:rPr lang="cs-CZ" sz="1400" dirty="0"/>
              <a:t>EUKO 2017-2018.</a:t>
            </a:r>
          </a:p>
        </p:txBody>
      </p:sp>
      <p:cxnSp>
        <p:nvCxnSpPr>
          <p:cNvPr id="11" name="Přímá spojnice 10"/>
          <p:cNvCxnSpPr/>
          <p:nvPr/>
        </p:nvCxnSpPr>
        <p:spPr>
          <a:xfrm>
            <a:off x="7913792" y="2279196"/>
            <a:ext cx="7339" cy="22352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104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F37441-CA93-418D-B0FA-144B9530692F}"/>
              </a:ext>
            </a:extLst>
          </p:cNvPr>
          <p:cNvSpPr>
            <a:spLocks noGrp="1"/>
          </p:cNvSpPr>
          <p:nvPr>
            <p:ph type="title"/>
          </p:nvPr>
        </p:nvSpPr>
        <p:spPr/>
        <p:txBody>
          <a:bodyPr/>
          <a:lstStyle/>
          <a:p>
            <a:r>
              <a:rPr lang="cs-CZ" b="1" dirty="0" err="1">
                <a:solidFill>
                  <a:schemeClr val="accent6">
                    <a:lumMod val="75000"/>
                  </a:schemeClr>
                </a:solidFill>
              </a:rPr>
              <a:t>Cyberhate</a:t>
            </a:r>
            <a:r>
              <a:rPr lang="cs-CZ" b="1" dirty="0">
                <a:solidFill>
                  <a:schemeClr val="accent6">
                    <a:lumMod val="75000"/>
                  </a:schemeClr>
                </a:solidFill>
              </a:rPr>
              <a:t> na sociálních médiích – ČR a Německo</a:t>
            </a:r>
          </a:p>
        </p:txBody>
      </p:sp>
      <p:sp>
        <p:nvSpPr>
          <p:cNvPr id="3" name="Zástupný symbol pro obsah 2">
            <a:extLst>
              <a:ext uri="{FF2B5EF4-FFF2-40B4-BE49-F238E27FC236}">
                <a16:creationId xmlns:a16="http://schemas.microsoft.com/office/drawing/2014/main" id="{898EA5E7-8B07-4453-8195-BCDC9C6F6092}"/>
              </a:ext>
            </a:extLst>
          </p:cNvPr>
          <p:cNvSpPr>
            <a:spLocks noGrp="1"/>
          </p:cNvSpPr>
          <p:nvPr>
            <p:ph idx="1"/>
          </p:nvPr>
        </p:nvSpPr>
        <p:spPr/>
        <p:txBody>
          <a:bodyPr>
            <a:normAutofit/>
          </a:bodyPr>
          <a:lstStyle/>
          <a:p>
            <a:pPr algn="just"/>
            <a:r>
              <a:rPr lang="cs-CZ" b="1" dirty="0"/>
              <a:t>Hanzelka, Schmidt (2017). </a:t>
            </a:r>
            <a:r>
              <a:rPr lang="en-US" b="1" dirty="0"/>
              <a:t>Dynamics of Cyber Hate in Social Media:</a:t>
            </a:r>
            <a:r>
              <a:rPr lang="cs-CZ" b="1" dirty="0"/>
              <a:t> </a:t>
            </a:r>
            <a:r>
              <a:rPr lang="en-US" b="1" dirty="0"/>
              <a:t>A Comparative Analysis of Anti-Muslim</a:t>
            </a:r>
            <a:r>
              <a:rPr lang="cs-CZ" b="1" dirty="0"/>
              <a:t> </a:t>
            </a:r>
            <a:r>
              <a:rPr lang="en-US" b="1" dirty="0"/>
              <a:t>Movements in the Czech Republic and</a:t>
            </a:r>
            <a:r>
              <a:rPr lang="cs-CZ" b="1" dirty="0"/>
              <a:t> </a:t>
            </a:r>
            <a:r>
              <a:rPr lang="en-US" b="1" dirty="0"/>
              <a:t>Germany</a:t>
            </a:r>
            <a:r>
              <a:rPr lang="cs-CZ" b="1" dirty="0"/>
              <a:t>.</a:t>
            </a:r>
          </a:p>
          <a:p>
            <a:pPr algn="just"/>
            <a:r>
              <a:rPr lang="cs-CZ" dirty="0"/>
              <a:t>Uprchlická krize; </a:t>
            </a:r>
            <a:r>
              <a:rPr lang="cs-CZ" b="1" dirty="0"/>
              <a:t>ČR</a:t>
            </a:r>
            <a:r>
              <a:rPr lang="cs-CZ" dirty="0"/>
              <a:t> (Iniciativa proti Islámu), </a:t>
            </a:r>
            <a:r>
              <a:rPr lang="cs-CZ" b="1" dirty="0"/>
              <a:t>Německo</a:t>
            </a:r>
            <a:r>
              <a:rPr lang="cs-CZ" dirty="0"/>
              <a:t> (</a:t>
            </a:r>
            <a:r>
              <a:rPr lang="cs-CZ" dirty="0" err="1"/>
              <a:t>Pegida</a:t>
            </a:r>
            <a:r>
              <a:rPr lang="cs-CZ" dirty="0"/>
              <a:t>)</a:t>
            </a:r>
          </a:p>
          <a:p>
            <a:pPr algn="just"/>
            <a:r>
              <a:rPr lang="cs-CZ" dirty="0"/>
              <a:t>Analýza komentářů na Facebookových stránkách (2016)</a:t>
            </a:r>
          </a:p>
          <a:p>
            <a:pPr marL="45720" indent="0" algn="just">
              <a:buNone/>
            </a:pPr>
            <a:br>
              <a:rPr lang="en-US" dirty="0"/>
            </a:br>
            <a:br>
              <a:rPr lang="en-US" dirty="0"/>
            </a:br>
            <a:endParaRPr lang="cs-CZ" dirty="0"/>
          </a:p>
        </p:txBody>
      </p:sp>
      <p:pic>
        <p:nvPicPr>
          <p:cNvPr id="7" name="Obrázek 6">
            <a:extLst>
              <a:ext uri="{FF2B5EF4-FFF2-40B4-BE49-F238E27FC236}">
                <a16:creationId xmlns:a16="http://schemas.microsoft.com/office/drawing/2014/main" id="{BFE1C1C4-B393-44A2-ADA9-FBC93430FD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0" y="4025266"/>
            <a:ext cx="4175910" cy="2347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Obrázek 8">
            <a:extLst>
              <a:ext uri="{FF2B5EF4-FFF2-40B4-BE49-F238E27FC236}">
                <a16:creationId xmlns:a16="http://schemas.microsoft.com/office/drawing/2014/main" id="{24B23123-20DD-4189-A006-03092C169C1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7"/>
          <a:stretch/>
        </p:blipFill>
        <p:spPr>
          <a:xfrm>
            <a:off x="1771651" y="4025265"/>
            <a:ext cx="4175910" cy="2347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Obrázek 12">
            <a:extLst>
              <a:ext uri="{FF2B5EF4-FFF2-40B4-BE49-F238E27FC236}">
                <a16:creationId xmlns:a16="http://schemas.microsoft.com/office/drawing/2014/main" id="{168A99C7-0099-4C7F-B32D-3A05B1E65F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7810" y="2789726"/>
            <a:ext cx="1144100" cy="1144100"/>
          </a:xfrm>
          <a:prstGeom prst="rect">
            <a:avLst/>
          </a:prstGeom>
        </p:spPr>
      </p:pic>
    </p:spTree>
    <p:extLst>
      <p:ext uri="{BB962C8B-B14F-4D97-AF65-F5344CB8AC3E}">
        <p14:creationId xmlns:p14="http://schemas.microsoft.com/office/powerpoint/2010/main" val="2991481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F37441-CA93-418D-B0FA-144B9530692F}"/>
              </a:ext>
            </a:extLst>
          </p:cNvPr>
          <p:cNvSpPr>
            <a:spLocks noGrp="1"/>
          </p:cNvSpPr>
          <p:nvPr>
            <p:ph type="title"/>
          </p:nvPr>
        </p:nvSpPr>
        <p:spPr/>
        <p:txBody>
          <a:bodyPr/>
          <a:lstStyle/>
          <a:p>
            <a:r>
              <a:rPr lang="cs-CZ" b="1" dirty="0" err="1">
                <a:solidFill>
                  <a:schemeClr val="accent6">
                    <a:lumMod val="75000"/>
                  </a:schemeClr>
                </a:solidFill>
              </a:rPr>
              <a:t>Cyberhate</a:t>
            </a:r>
            <a:r>
              <a:rPr lang="cs-CZ" b="1" dirty="0">
                <a:solidFill>
                  <a:schemeClr val="accent6">
                    <a:lumMod val="75000"/>
                  </a:schemeClr>
                </a:solidFill>
              </a:rPr>
              <a:t> na sociálních médiích – ČR a Německo</a:t>
            </a:r>
          </a:p>
        </p:txBody>
      </p:sp>
      <p:sp>
        <p:nvSpPr>
          <p:cNvPr id="3" name="Zástupný symbol pro obsah 2">
            <a:extLst>
              <a:ext uri="{FF2B5EF4-FFF2-40B4-BE49-F238E27FC236}">
                <a16:creationId xmlns:a16="http://schemas.microsoft.com/office/drawing/2014/main" id="{898EA5E7-8B07-4453-8195-BCDC9C6F6092}"/>
              </a:ext>
            </a:extLst>
          </p:cNvPr>
          <p:cNvSpPr>
            <a:spLocks noGrp="1"/>
          </p:cNvSpPr>
          <p:nvPr>
            <p:ph idx="1"/>
          </p:nvPr>
        </p:nvSpPr>
        <p:spPr>
          <a:xfrm>
            <a:off x="676657" y="2011680"/>
            <a:ext cx="6539483" cy="4655820"/>
          </a:xfrm>
        </p:spPr>
        <p:txBody>
          <a:bodyPr>
            <a:normAutofit fontScale="92500" lnSpcReduction="10000"/>
          </a:bodyPr>
          <a:lstStyle/>
          <a:p>
            <a:r>
              <a:rPr lang="cs-CZ" b="1" dirty="0"/>
              <a:t>Teorie </a:t>
            </a:r>
            <a:r>
              <a:rPr lang="cs-CZ" b="1" dirty="0" err="1"/>
              <a:t>meziskupinového</a:t>
            </a:r>
            <a:r>
              <a:rPr lang="cs-CZ" b="1" dirty="0"/>
              <a:t> kontaktu </a:t>
            </a:r>
            <a:r>
              <a:rPr lang="cs-CZ" dirty="0"/>
              <a:t>(</a:t>
            </a:r>
            <a:r>
              <a:rPr lang="cs-CZ" dirty="0" err="1"/>
              <a:t>intergroup</a:t>
            </a:r>
            <a:r>
              <a:rPr lang="cs-CZ" dirty="0"/>
              <a:t> </a:t>
            </a:r>
            <a:r>
              <a:rPr lang="cs-CZ" dirty="0" err="1"/>
              <a:t>contact</a:t>
            </a:r>
            <a:r>
              <a:rPr lang="cs-CZ" dirty="0"/>
              <a:t> </a:t>
            </a:r>
            <a:r>
              <a:rPr lang="cs-CZ" dirty="0" err="1"/>
              <a:t>theory</a:t>
            </a:r>
            <a:r>
              <a:rPr lang="cs-CZ" dirty="0"/>
              <a:t>) – 1954, </a:t>
            </a:r>
            <a:r>
              <a:rPr lang="cs-CZ" dirty="0" err="1"/>
              <a:t>Gordon</a:t>
            </a:r>
            <a:r>
              <a:rPr lang="cs-CZ" dirty="0"/>
              <a:t> </a:t>
            </a:r>
            <a:r>
              <a:rPr lang="cs-CZ" dirty="0" err="1"/>
              <a:t>Allport</a:t>
            </a:r>
            <a:endParaRPr lang="cs-CZ" dirty="0"/>
          </a:p>
          <a:p>
            <a:r>
              <a:rPr lang="cs-CZ" dirty="0"/>
              <a:t>Vznik předsudků</a:t>
            </a:r>
          </a:p>
          <a:p>
            <a:r>
              <a:rPr lang="cs-CZ" dirty="0"/>
              <a:t>Kategorizace a generalizace</a:t>
            </a:r>
          </a:p>
          <a:p>
            <a:r>
              <a:rPr lang="cs-CZ" dirty="0"/>
              <a:t>4 podmínky pro snížení předsudků:</a:t>
            </a:r>
          </a:p>
          <a:p>
            <a:pPr lvl="1"/>
            <a:r>
              <a:rPr lang="cs-CZ" dirty="0"/>
              <a:t>Stejný status skupin (v momentě kontaktu)</a:t>
            </a:r>
          </a:p>
          <a:p>
            <a:pPr lvl="1"/>
            <a:r>
              <a:rPr lang="cs-CZ" dirty="0"/>
              <a:t>Stejné cíle</a:t>
            </a:r>
          </a:p>
          <a:p>
            <a:pPr lvl="1"/>
            <a:r>
              <a:rPr lang="cs-CZ" dirty="0"/>
              <a:t>Spolupráce</a:t>
            </a:r>
          </a:p>
          <a:p>
            <a:pPr lvl="1"/>
            <a:r>
              <a:rPr lang="cs-CZ" dirty="0"/>
              <a:t>Podpora autorit, práva a zvyků</a:t>
            </a:r>
          </a:p>
          <a:p>
            <a:r>
              <a:rPr lang="cs-CZ" b="1" dirty="0">
                <a:solidFill>
                  <a:schemeClr val="accent6">
                    <a:lumMod val="75000"/>
                  </a:schemeClr>
                </a:solidFill>
              </a:rPr>
              <a:t>Rozdílná situace v ČR a Německu – co byly podle Vás hypotézy autorů?</a:t>
            </a:r>
          </a:p>
          <a:p>
            <a:pPr marL="0" indent="0">
              <a:buNone/>
            </a:pPr>
            <a:br>
              <a:rPr lang="en-US" dirty="0"/>
            </a:br>
            <a:endParaRPr lang="cs-CZ" dirty="0"/>
          </a:p>
        </p:txBody>
      </p:sp>
      <p:pic>
        <p:nvPicPr>
          <p:cNvPr id="5" name="Obrázek 4">
            <a:extLst>
              <a:ext uri="{FF2B5EF4-FFF2-40B4-BE49-F238E27FC236}">
                <a16:creationId xmlns:a16="http://schemas.microsoft.com/office/drawing/2014/main" id="{CAA69B48-52D3-44AF-AF67-E533A4752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1412" y="2709861"/>
            <a:ext cx="3128964" cy="3128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8816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329341-1B42-45CA-A632-B9EEEA379F9B}"/>
              </a:ext>
            </a:extLst>
          </p:cNvPr>
          <p:cNvSpPr>
            <a:spLocks noGrp="1"/>
          </p:cNvSpPr>
          <p:nvPr>
            <p:ph type="title"/>
          </p:nvPr>
        </p:nvSpPr>
        <p:spPr/>
        <p:txBody>
          <a:bodyPr/>
          <a:lstStyle/>
          <a:p>
            <a:r>
              <a:rPr lang="cs-CZ" b="1" dirty="0" err="1">
                <a:solidFill>
                  <a:schemeClr val="accent6">
                    <a:lumMod val="75000"/>
                  </a:schemeClr>
                </a:solidFill>
              </a:rPr>
              <a:t>Cyberhate</a:t>
            </a:r>
            <a:r>
              <a:rPr lang="cs-CZ" b="1" dirty="0">
                <a:solidFill>
                  <a:schemeClr val="accent6">
                    <a:lumMod val="75000"/>
                  </a:schemeClr>
                </a:solidFill>
              </a:rPr>
              <a:t> na sociálních médiích – ČR a Německo</a:t>
            </a:r>
            <a:endParaRPr lang="cs-CZ" dirty="0">
              <a:solidFill>
                <a:schemeClr val="accent6">
                  <a:lumMod val="75000"/>
                </a:schemeClr>
              </a:solidFill>
            </a:endParaRPr>
          </a:p>
        </p:txBody>
      </p:sp>
      <p:graphicFrame>
        <p:nvGraphicFramePr>
          <p:cNvPr id="5" name="Zástupný symbol pro obsah 4">
            <a:extLst>
              <a:ext uri="{FF2B5EF4-FFF2-40B4-BE49-F238E27FC236}">
                <a16:creationId xmlns:a16="http://schemas.microsoft.com/office/drawing/2014/main" id="{CF91DD7A-373A-4537-B536-DC37BFE5BAE1}"/>
              </a:ext>
            </a:extLst>
          </p:cNvPr>
          <p:cNvGraphicFramePr>
            <a:graphicFrameLocks noGrp="1"/>
          </p:cNvGraphicFramePr>
          <p:nvPr>
            <p:ph idx="1"/>
            <p:extLst>
              <p:ext uri="{D42A27DB-BD31-4B8C-83A1-F6EECF244321}">
                <p14:modId xmlns:p14="http://schemas.microsoft.com/office/powerpoint/2010/main" val="4074428953"/>
              </p:ext>
            </p:extLst>
          </p:nvPr>
        </p:nvGraphicFramePr>
        <p:xfrm>
          <a:off x="1143000" y="3050955"/>
          <a:ext cx="4314825" cy="3086001"/>
        </p:xfrm>
        <a:graphic>
          <a:graphicData uri="http://schemas.openxmlformats.org/drawingml/2006/table">
            <a:tbl>
              <a:tblPr firstRow="1" bandRow="1">
                <a:tableStyleId>{00A15C55-8517-42AA-B614-E9B94910E393}</a:tableStyleId>
              </a:tblPr>
              <a:tblGrid>
                <a:gridCol w="1438275">
                  <a:extLst>
                    <a:ext uri="{9D8B030D-6E8A-4147-A177-3AD203B41FA5}">
                      <a16:colId xmlns:a16="http://schemas.microsoft.com/office/drawing/2014/main" val="546785904"/>
                    </a:ext>
                  </a:extLst>
                </a:gridCol>
                <a:gridCol w="1438275">
                  <a:extLst>
                    <a:ext uri="{9D8B030D-6E8A-4147-A177-3AD203B41FA5}">
                      <a16:colId xmlns:a16="http://schemas.microsoft.com/office/drawing/2014/main" val="3718818872"/>
                    </a:ext>
                  </a:extLst>
                </a:gridCol>
                <a:gridCol w="1438275">
                  <a:extLst>
                    <a:ext uri="{9D8B030D-6E8A-4147-A177-3AD203B41FA5}">
                      <a16:colId xmlns:a16="http://schemas.microsoft.com/office/drawing/2014/main" val="1129191272"/>
                    </a:ext>
                  </a:extLst>
                </a:gridCol>
              </a:tblGrid>
              <a:tr h="638176">
                <a:tc>
                  <a:txBody>
                    <a:bodyPr/>
                    <a:lstStyle/>
                    <a:p>
                      <a:endParaRPr lang="cs-CZ" dirty="0"/>
                    </a:p>
                  </a:txBody>
                  <a:tcPr/>
                </a:tc>
                <a:tc>
                  <a:txBody>
                    <a:bodyPr/>
                    <a:lstStyle/>
                    <a:p>
                      <a:pPr algn="ctr"/>
                      <a:r>
                        <a:rPr lang="cs-CZ" b="1" dirty="0" err="1"/>
                        <a:t>Pegida</a:t>
                      </a:r>
                      <a:endParaRPr lang="cs-CZ" b="1" dirty="0"/>
                    </a:p>
                  </a:txBody>
                  <a:tcPr/>
                </a:tc>
                <a:tc>
                  <a:txBody>
                    <a:bodyPr/>
                    <a:lstStyle/>
                    <a:p>
                      <a:pPr algn="ctr"/>
                      <a:r>
                        <a:rPr lang="cs-CZ" b="1" dirty="0"/>
                        <a:t>Iniciativa proti Islámu</a:t>
                      </a:r>
                    </a:p>
                  </a:txBody>
                  <a:tcPr/>
                </a:tc>
                <a:extLst>
                  <a:ext uri="{0D108BD9-81ED-4DB2-BD59-A6C34878D82A}">
                    <a16:rowId xmlns:a16="http://schemas.microsoft.com/office/drawing/2014/main" val="3096777329"/>
                  </a:ext>
                </a:extLst>
              </a:tr>
              <a:tr h="954505">
                <a:tc>
                  <a:txBody>
                    <a:bodyPr/>
                    <a:lstStyle/>
                    <a:p>
                      <a:r>
                        <a:rPr lang="cs-CZ" b="0" dirty="0" err="1"/>
                        <a:t>Cyberhate</a:t>
                      </a:r>
                      <a:r>
                        <a:rPr lang="cs-CZ" b="0" dirty="0"/>
                        <a:t> komentáře</a:t>
                      </a:r>
                    </a:p>
                  </a:txBody>
                  <a:tcPr/>
                </a:tc>
                <a:tc>
                  <a:txBody>
                    <a:bodyPr/>
                    <a:lstStyle/>
                    <a:p>
                      <a:pPr algn="ctr"/>
                      <a:r>
                        <a:rPr lang="cs-CZ" dirty="0"/>
                        <a:t>7 %</a:t>
                      </a:r>
                    </a:p>
                  </a:txBody>
                  <a:tcPr/>
                </a:tc>
                <a:tc>
                  <a:txBody>
                    <a:bodyPr/>
                    <a:lstStyle/>
                    <a:p>
                      <a:pPr algn="ctr"/>
                      <a:r>
                        <a:rPr lang="cs-CZ" dirty="0"/>
                        <a:t>20 %</a:t>
                      </a:r>
                    </a:p>
                  </a:txBody>
                  <a:tcPr/>
                </a:tc>
                <a:extLst>
                  <a:ext uri="{0D108BD9-81ED-4DB2-BD59-A6C34878D82A}">
                    <a16:rowId xmlns:a16="http://schemas.microsoft.com/office/drawing/2014/main" val="3281803709"/>
                  </a:ext>
                </a:extLst>
              </a:tr>
              <a:tr h="745708">
                <a:tc>
                  <a:txBody>
                    <a:bodyPr/>
                    <a:lstStyle/>
                    <a:p>
                      <a:r>
                        <a:rPr lang="cs-CZ" b="0" dirty="0"/>
                        <a:t>Verbální</a:t>
                      </a:r>
                    </a:p>
                  </a:txBody>
                  <a:tcPr/>
                </a:tc>
                <a:tc>
                  <a:txBody>
                    <a:bodyPr/>
                    <a:lstStyle/>
                    <a:p>
                      <a:pPr algn="ctr"/>
                      <a:r>
                        <a:rPr lang="cs-CZ" dirty="0"/>
                        <a:t>5 %</a:t>
                      </a:r>
                    </a:p>
                  </a:txBody>
                  <a:tcPr/>
                </a:tc>
                <a:tc>
                  <a:txBody>
                    <a:bodyPr/>
                    <a:lstStyle/>
                    <a:p>
                      <a:pPr algn="ctr"/>
                      <a:r>
                        <a:rPr lang="cs-CZ" dirty="0"/>
                        <a:t>13 %</a:t>
                      </a:r>
                    </a:p>
                  </a:txBody>
                  <a:tcPr/>
                </a:tc>
                <a:extLst>
                  <a:ext uri="{0D108BD9-81ED-4DB2-BD59-A6C34878D82A}">
                    <a16:rowId xmlns:a16="http://schemas.microsoft.com/office/drawing/2014/main" val="1283575971"/>
                  </a:ext>
                </a:extLst>
              </a:tr>
              <a:tr h="745708">
                <a:tc>
                  <a:txBody>
                    <a:bodyPr/>
                    <a:lstStyle/>
                    <a:p>
                      <a:r>
                        <a:rPr lang="cs-CZ" b="0" dirty="0"/>
                        <a:t>Násilné</a:t>
                      </a:r>
                    </a:p>
                  </a:txBody>
                  <a:tcPr/>
                </a:tc>
                <a:tc>
                  <a:txBody>
                    <a:bodyPr/>
                    <a:lstStyle/>
                    <a:p>
                      <a:pPr algn="ctr"/>
                      <a:r>
                        <a:rPr lang="cs-CZ" dirty="0"/>
                        <a:t>2 %</a:t>
                      </a:r>
                    </a:p>
                  </a:txBody>
                  <a:tcPr/>
                </a:tc>
                <a:tc>
                  <a:txBody>
                    <a:bodyPr/>
                    <a:lstStyle/>
                    <a:p>
                      <a:pPr algn="ctr"/>
                      <a:r>
                        <a:rPr lang="cs-CZ" dirty="0"/>
                        <a:t>7 %</a:t>
                      </a:r>
                    </a:p>
                  </a:txBody>
                  <a:tcPr/>
                </a:tc>
                <a:extLst>
                  <a:ext uri="{0D108BD9-81ED-4DB2-BD59-A6C34878D82A}">
                    <a16:rowId xmlns:a16="http://schemas.microsoft.com/office/drawing/2014/main" val="4267035174"/>
                  </a:ext>
                </a:extLst>
              </a:tr>
            </a:tbl>
          </a:graphicData>
        </a:graphic>
      </p:graphicFrame>
      <p:graphicFrame>
        <p:nvGraphicFramePr>
          <p:cNvPr id="7" name="Tabulka 6">
            <a:extLst>
              <a:ext uri="{FF2B5EF4-FFF2-40B4-BE49-F238E27FC236}">
                <a16:creationId xmlns:a16="http://schemas.microsoft.com/office/drawing/2014/main" id="{17B7E24F-4B77-486F-B37F-F72D175CDD84}"/>
              </a:ext>
            </a:extLst>
          </p:cNvPr>
          <p:cNvGraphicFramePr>
            <a:graphicFrameLocks noGrp="1"/>
          </p:cNvGraphicFramePr>
          <p:nvPr>
            <p:extLst>
              <p:ext uri="{D42A27DB-BD31-4B8C-83A1-F6EECF244321}">
                <p14:modId xmlns:p14="http://schemas.microsoft.com/office/powerpoint/2010/main" val="4043350896"/>
              </p:ext>
            </p:extLst>
          </p:nvPr>
        </p:nvGraphicFramePr>
        <p:xfrm>
          <a:off x="5832476" y="2119311"/>
          <a:ext cx="5354637" cy="4017645"/>
        </p:xfrm>
        <a:graphic>
          <a:graphicData uri="http://schemas.openxmlformats.org/drawingml/2006/table">
            <a:tbl>
              <a:tblPr firstRow="1" bandRow="1">
                <a:tableStyleId>{00A15C55-8517-42AA-B614-E9B94910E393}</a:tableStyleId>
              </a:tblPr>
              <a:tblGrid>
                <a:gridCol w="1784879">
                  <a:extLst>
                    <a:ext uri="{9D8B030D-6E8A-4147-A177-3AD203B41FA5}">
                      <a16:colId xmlns:a16="http://schemas.microsoft.com/office/drawing/2014/main" val="3672085110"/>
                    </a:ext>
                  </a:extLst>
                </a:gridCol>
                <a:gridCol w="1784879">
                  <a:extLst>
                    <a:ext uri="{9D8B030D-6E8A-4147-A177-3AD203B41FA5}">
                      <a16:colId xmlns:a16="http://schemas.microsoft.com/office/drawing/2014/main" val="3869421594"/>
                    </a:ext>
                  </a:extLst>
                </a:gridCol>
                <a:gridCol w="1784879">
                  <a:extLst>
                    <a:ext uri="{9D8B030D-6E8A-4147-A177-3AD203B41FA5}">
                      <a16:colId xmlns:a16="http://schemas.microsoft.com/office/drawing/2014/main" val="178834702"/>
                    </a:ext>
                  </a:extLst>
                </a:gridCol>
              </a:tblGrid>
              <a:tr h="485775">
                <a:tc>
                  <a:txBody>
                    <a:bodyPr/>
                    <a:lstStyle/>
                    <a:p>
                      <a:endParaRPr lang="cs-CZ" dirty="0"/>
                    </a:p>
                  </a:txBody>
                  <a:tcPr/>
                </a:tc>
                <a:tc>
                  <a:txBody>
                    <a:bodyPr/>
                    <a:lstStyle/>
                    <a:p>
                      <a:pPr algn="ctr"/>
                      <a:r>
                        <a:rPr lang="cs-CZ" dirty="0" err="1"/>
                        <a:t>Pegida</a:t>
                      </a:r>
                      <a:endParaRPr lang="cs-CZ" dirty="0"/>
                    </a:p>
                  </a:txBody>
                  <a:tcPr/>
                </a:tc>
                <a:tc>
                  <a:txBody>
                    <a:bodyPr/>
                    <a:lstStyle/>
                    <a:p>
                      <a:pPr algn="ctr"/>
                      <a:r>
                        <a:rPr lang="cs-CZ" dirty="0"/>
                        <a:t>Iniciativa proti Islámu</a:t>
                      </a:r>
                    </a:p>
                  </a:txBody>
                  <a:tcPr/>
                </a:tc>
                <a:extLst>
                  <a:ext uri="{0D108BD9-81ED-4DB2-BD59-A6C34878D82A}">
                    <a16:rowId xmlns:a16="http://schemas.microsoft.com/office/drawing/2014/main" val="1412664641"/>
                  </a:ext>
                </a:extLst>
              </a:tr>
              <a:tr h="485775">
                <a:tc>
                  <a:txBody>
                    <a:bodyPr/>
                    <a:lstStyle/>
                    <a:p>
                      <a:r>
                        <a:rPr lang="cs-CZ" b="0" dirty="0"/>
                        <a:t>Imigranti, uprchlíci</a:t>
                      </a:r>
                    </a:p>
                  </a:txBody>
                  <a:tcPr/>
                </a:tc>
                <a:tc>
                  <a:txBody>
                    <a:bodyPr/>
                    <a:lstStyle/>
                    <a:p>
                      <a:pPr algn="ctr"/>
                      <a:r>
                        <a:rPr lang="cs-CZ" dirty="0"/>
                        <a:t>58 %</a:t>
                      </a:r>
                    </a:p>
                  </a:txBody>
                  <a:tcPr/>
                </a:tc>
                <a:tc>
                  <a:txBody>
                    <a:bodyPr/>
                    <a:lstStyle/>
                    <a:p>
                      <a:pPr algn="ctr"/>
                      <a:r>
                        <a:rPr lang="cs-CZ" dirty="0"/>
                        <a:t>35 %</a:t>
                      </a:r>
                    </a:p>
                  </a:txBody>
                  <a:tcPr/>
                </a:tc>
                <a:extLst>
                  <a:ext uri="{0D108BD9-81ED-4DB2-BD59-A6C34878D82A}">
                    <a16:rowId xmlns:a16="http://schemas.microsoft.com/office/drawing/2014/main" val="3590563404"/>
                  </a:ext>
                </a:extLst>
              </a:tr>
              <a:tr h="485775">
                <a:tc>
                  <a:txBody>
                    <a:bodyPr/>
                    <a:lstStyle/>
                    <a:p>
                      <a:r>
                        <a:rPr lang="cs-CZ" b="0" dirty="0"/>
                        <a:t>Muslimové</a:t>
                      </a:r>
                    </a:p>
                  </a:txBody>
                  <a:tcPr/>
                </a:tc>
                <a:tc>
                  <a:txBody>
                    <a:bodyPr/>
                    <a:lstStyle/>
                    <a:p>
                      <a:pPr algn="ctr"/>
                      <a:r>
                        <a:rPr lang="cs-CZ" dirty="0"/>
                        <a:t>6 %</a:t>
                      </a:r>
                    </a:p>
                  </a:txBody>
                  <a:tcPr/>
                </a:tc>
                <a:tc>
                  <a:txBody>
                    <a:bodyPr/>
                    <a:lstStyle/>
                    <a:p>
                      <a:pPr algn="ctr"/>
                      <a:r>
                        <a:rPr lang="cs-CZ" dirty="0"/>
                        <a:t>26 %</a:t>
                      </a:r>
                    </a:p>
                  </a:txBody>
                  <a:tcPr/>
                </a:tc>
                <a:extLst>
                  <a:ext uri="{0D108BD9-81ED-4DB2-BD59-A6C34878D82A}">
                    <a16:rowId xmlns:a16="http://schemas.microsoft.com/office/drawing/2014/main" val="849705725"/>
                  </a:ext>
                </a:extLst>
              </a:tr>
              <a:tr h="485775">
                <a:tc>
                  <a:txBody>
                    <a:bodyPr/>
                    <a:lstStyle/>
                    <a:p>
                      <a:r>
                        <a:rPr lang="cs-CZ" b="0" dirty="0"/>
                        <a:t>Vlády</a:t>
                      </a:r>
                    </a:p>
                  </a:txBody>
                  <a:tcPr/>
                </a:tc>
                <a:tc>
                  <a:txBody>
                    <a:bodyPr/>
                    <a:lstStyle/>
                    <a:p>
                      <a:pPr algn="ctr"/>
                      <a:r>
                        <a:rPr lang="cs-CZ" dirty="0"/>
                        <a:t>7 %</a:t>
                      </a:r>
                    </a:p>
                  </a:txBody>
                  <a:tcPr/>
                </a:tc>
                <a:tc>
                  <a:txBody>
                    <a:bodyPr/>
                    <a:lstStyle/>
                    <a:p>
                      <a:pPr algn="ctr"/>
                      <a:r>
                        <a:rPr lang="cs-CZ" dirty="0"/>
                        <a:t>15 %</a:t>
                      </a:r>
                    </a:p>
                  </a:txBody>
                  <a:tcPr/>
                </a:tc>
                <a:extLst>
                  <a:ext uri="{0D108BD9-81ED-4DB2-BD59-A6C34878D82A}">
                    <a16:rowId xmlns:a16="http://schemas.microsoft.com/office/drawing/2014/main" val="2924893649"/>
                  </a:ext>
                </a:extLst>
              </a:tr>
              <a:tr h="485775">
                <a:tc>
                  <a:txBody>
                    <a:bodyPr/>
                    <a:lstStyle/>
                    <a:p>
                      <a:r>
                        <a:rPr lang="cs-CZ" b="0" dirty="0"/>
                        <a:t> Politické elity (EU, USA)</a:t>
                      </a:r>
                    </a:p>
                  </a:txBody>
                  <a:tcPr/>
                </a:tc>
                <a:tc>
                  <a:txBody>
                    <a:bodyPr/>
                    <a:lstStyle/>
                    <a:p>
                      <a:pPr algn="ctr"/>
                      <a:r>
                        <a:rPr lang="cs-CZ" dirty="0"/>
                        <a:t>-</a:t>
                      </a:r>
                    </a:p>
                  </a:txBody>
                  <a:tcPr/>
                </a:tc>
                <a:tc>
                  <a:txBody>
                    <a:bodyPr/>
                    <a:lstStyle/>
                    <a:p>
                      <a:pPr algn="ctr"/>
                      <a:r>
                        <a:rPr lang="cs-CZ" dirty="0"/>
                        <a:t>7 %</a:t>
                      </a:r>
                    </a:p>
                  </a:txBody>
                  <a:tcPr/>
                </a:tc>
                <a:extLst>
                  <a:ext uri="{0D108BD9-81ED-4DB2-BD59-A6C34878D82A}">
                    <a16:rowId xmlns:a16="http://schemas.microsoft.com/office/drawing/2014/main" val="3616361745"/>
                  </a:ext>
                </a:extLst>
              </a:tr>
              <a:tr h="485775">
                <a:tc>
                  <a:txBody>
                    <a:bodyPr/>
                    <a:lstStyle/>
                    <a:p>
                      <a:r>
                        <a:rPr lang="cs-CZ" b="0" dirty="0"/>
                        <a:t>„Příznivci“ imigrantů</a:t>
                      </a:r>
                    </a:p>
                  </a:txBody>
                  <a:tcPr/>
                </a:tc>
                <a:tc>
                  <a:txBody>
                    <a:bodyPr/>
                    <a:lstStyle/>
                    <a:p>
                      <a:pPr algn="ctr"/>
                      <a:r>
                        <a:rPr lang="cs-CZ" dirty="0"/>
                        <a:t>23 %</a:t>
                      </a:r>
                    </a:p>
                  </a:txBody>
                  <a:tcPr/>
                </a:tc>
                <a:tc>
                  <a:txBody>
                    <a:bodyPr/>
                    <a:lstStyle/>
                    <a:p>
                      <a:pPr algn="ctr"/>
                      <a:r>
                        <a:rPr lang="cs-CZ" dirty="0"/>
                        <a:t>13 %</a:t>
                      </a:r>
                    </a:p>
                  </a:txBody>
                  <a:tcPr/>
                </a:tc>
                <a:extLst>
                  <a:ext uri="{0D108BD9-81ED-4DB2-BD59-A6C34878D82A}">
                    <a16:rowId xmlns:a16="http://schemas.microsoft.com/office/drawing/2014/main" val="1488501475"/>
                  </a:ext>
                </a:extLst>
              </a:tr>
              <a:tr h="485775">
                <a:tc>
                  <a:txBody>
                    <a:bodyPr/>
                    <a:lstStyle/>
                    <a:p>
                      <a:r>
                        <a:rPr lang="cs-CZ" b="0" dirty="0"/>
                        <a:t>Ostatní</a:t>
                      </a:r>
                    </a:p>
                  </a:txBody>
                  <a:tcPr/>
                </a:tc>
                <a:tc>
                  <a:txBody>
                    <a:bodyPr/>
                    <a:lstStyle/>
                    <a:p>
                      <a:pPr algn="ctr"/>
                      <a:r>
                        <a:rPr lang="cs-CZ" dirty="0"/>
                        <a:t>6 %</a:t>
                      </a:r>
                    </a:p>
                  </a:txBody>
                  <a:tcPr/>
                </a:tc>
                <a:tc>
                  <a:txBody>
                    <a:bodyPr/>
                    <a:lstStyle/>
                    <a:p>
                      <a:pPr algn="ctr"/>
                      <a:r>
                        <a:rPr lang="cs-CZ" dirty="0"/>
                        <a:t>4 %</a:t>
                      </a:r>
                    </a:p>
                  </a:txBody>
                  <a:tcPr/>
                </a:tc>
                <a:extLst>
                  <a:ext uri="{0D108BD9-81ED-4DB2-BD59-A6C34878D82A}">
                    <a16:rowId xmlns:a16="http://schemas.microsoft.com/office/drawing/2014/main" val="699836095"/>
                  </a:ext>
                </a:extLst>
              </a:tr>
            </a:tbl>
          </a:graphicData>
        </a:graphic>
      </p:graphicFrame>
      <p:sp>
        <p:nvSpPr>
          <p:cNvPr id="8" name="TextovéPole 7">
            <a:extLst>
              <a:ext uri="{FF2B5EF4-FFF2-40B4-BE49-F238E27FC236}">
                <a16:creationId xmlns:a16="http://schemas.microsoft.com/office/drawing/2014/main" id="{F1ABDB0F-825D-4E46-8E67-0E1BB4587B1B}"/>
              </a:ext>
            </a:extLst>
          </p:cNvPr>
          <p:cNvSpPr txBox="1"/>
          <p:nvPr/>
        </p:nvSpPr>
        <p:spPr>
          <a:xfrm>
            <a:off x="1142999" y="2119311"/>
            <a:ext cx="4314825" cy="400110"/>
          </a:xfrm>
          <a:prstGeom prst="rect">
            <a:avLst/>
          </a:prstGeom>
          <a:noFill/>
        </p:spPr>
        <p:txBody>
          <a:bodyPr wrap="square" rtlCol="0">
            <a:spAutoFit/>
          </a:bodyPr>
          <a:lstStyle/>
          <a:p>
            <a:pPr marL="342900" indent="-342900">
              <a:buFont typeface="Arial" panose="020B0604020202020204" pitchFamily="34" charset="0"/>
              <a:buChar char="•"/>
            </a:pPr>
            <a:r>
              <a:rPr lang="cs-CZ" sz="2000" dirty="0" err="1"/>
              <a:t>Cyberhate</a:t>
            </a:r>
            <a:r>
              <a:rPr lang="cs-CZ" sz="2000" dirty="0"/>
              <a:t> komentáře a jejich cíle</a:t>
            </a:r>
          </a:p>
        </p:txBody>
      </p:sp>
    </p:spTree>
    <p:extLst>
      <p:ext uri="{BB962C8B-B14F-4D97-AF65-F5344CB8AC3E}">
        <p14:creationId xmlns:p14="http://schemas.microsoft.com/office/powerpoint/2010/main" val="1811213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Cyberhate</a:t>
            </a:r>
            <a:r>
              <a:rPr lang="cs-CZ" b="1" dirty="0">
                <a:solidFill>
                  <a:schemeClr val="accent6">
                    <a:lumMod val="75000"/>
                  </a:schemeClr>
                </a:solidFill>
              </a:rPr>
              <a:t> / </a:t>
            </a:r>
            <a:r>
              <a:rPr lang="cs-CZ" b="1" dirty="0" err="1">
                <a:solidFill>
                  <a:schemeClr val="accent6">
                    <a:lumMod val="75000"/>
                  </a:schemeClr>
                </a:solidFill>
              </a:rPr>
              <a:t>kybernenávist</a:t>
            </a:r>
            <a:endParaRPr lang="cs-CZ" b="1" dirty="0">
              <a:solidFill>
                <a:schemeClr val="accent6">
                  <a:lumMod val="75000"/>
                </a:schemeClr>
              </a:solidFill>
            </a:endParaRPr>
          </a:p>
        </p:txBody>
      </p:sp>
      <p:sp>
        <p:nvSpPr>
          <p:cNvPr id="4" name="Zástupný symbol pro obsah 3">
            <a:extLst>
              <a:ext uri="{FF2B5EF4-FFF2-40B4-BE49-F238E27FC236}">
                <a16:creationId xmlns:a16="http://schemas.microsoft.com/office/drawing/2014/main" id="{72F9DD56-0093-4818-B32B-06FF2C4394B0}"/>
              </a:ext>
            </a:extLst>
          </p:cNvPr>
          <p:cNvSpPr>
            <a:spLocks noGrp="1"/>
          </p:cNvSpPr>
          <p:nvPr>
            <p:ph idx="1"/>
          </p:nvPr>
        </p:nvSpPr>
        <p:spPr>
          <a:xfrm>
            <a:off x="1143000" y="2057400"/>
            <a:ext cx="6309360" cy="1616826"/>
          </a:xfrm>
        </p:spPr>
        <p:txBody>
          <a:bodyPr>
            <a:normAutofit lnSpcReduction="10000"/>
          </a:bodyPr>
          <a:lstStyle/>
          <a:p>
            <a:pPr algn="just"/>
            <a:r>
              <a:rPr lang="cs-CZ" b="1" dirty="0"/>
              <a:t>Sociální identita </a:t>
            </a:r>
            <a:r>
              <a:rPr lang="cs-CZ" dirty="0"/>
              <a:t>je soubor významů či určitý obraz konkrétní lidské bytosti založený na sociálních rolích a pozicích v sociální struktuře (Mlynář, 2017).</a:t>
            </a:r>
          </a:p>
          <a:p>
            <a:pPr lvl="1" algn="just"/>
            <a:r>
              <a:rPr lang="cs-CZ" dirty="0"/>
              <a:t>Učitel, student, rodič, …</a:t>
            </a:r>
          </a:p>
          <a:p>
            <a:pPr algn="just"/>
            <a:endParaRPr lang="cs-CZ" dirty="0"/>
          </a:p>
          <a:p>
            <a:pPr algn="just"/>
            <a:endParaRPr lang="cs-CZ" dirty="0"/>
          </a:p>
        </p:txBody>
      </p:sp>
      <p:sp>
        <p:nvSpPr>
          <p:cNvPr id="10" name="Zástupný symbol pro obsah 3">
            <a:extLst>
              <a:ext uri="{FF2B5EF4-FFF2-40B4-BE49-F238E27FC236}">
                <a16:creationId xmlns:a16="http://schemas.microsoft.com/office/drawing/2014/main" id="{10B31407-214E-4A89-9429-DCDFB43E20CE}"/>
              </a:ext>
            </a:extLst>
          </p:cNvPr>
          <p:cNvSpPr txBox="1">
            <a:spLocks/>
          </p:cNvSpPr>
          <p:nvPr/>
        </p:nvSpPr>
        <p:spPr>
          <a:xfrm>
            <a:off x="1143000" y="3486150"/>
            <a:ext cx="6421582" cy="161682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algn="just"/>
            <a:endParaRPr lang="cs-CZ" dirty="0"/>
          </a:p>
          <a:p>
            <a:pPr algn="just"/>
            <a:endParaRPr lang="cs-CZ" dirty="0"/>
          </a:p>
        </p:txBody>
      </p:sp>
      <p:graphicFrame>
        <p:nvGraphicFramePr>
          <p:cNvPr id="7" name="Diagram 6">
            <a:extLst>
              <a:ext uri="{FF2B5EF4-FFF2-40B4-BE49-F238E27FC236}">
                <a16:creationId xmlns:a16="http://schemas.microsoft.com/office/drawing/2014/main" id="{DE2B23E2-4F95-47F9-BB11-3EB1CAFA3452}"/>
              </a:ext>
            </a:extLst>
          </p:cNvPr>
          <p:cNvGraphicFramePr/>
          <p:nvPr>
            <p:extLst>
              <p:ext uri="{D42A27DB-BD31-4B8C-83A1-F6EECF244321}">
                <p14:modId xmlns:p14="http://schemas.microsoft.com/office/powerpoint/2010/main" val="1601076086"/>
              </p:ext>
            </p:extLst>
          </p:nvPr>
        </p:nvGraphicFramePr>
        <p:xfrm>
          <a:off x="7215448" y="3192087"/>
          <a:ext cx="5185878" cy="3309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5434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356B8-6494-4888-94BA-1EE83B0672C5}"/>
              </a:ext>
            </a:extLst>
          </p:cNvPr>
          <p:cNvSpPr>
            <a:spLocks noGrp="1"/>
          </p:cNvSpPr>
          <p:nvPr>
            <p:ph type="title"/>
          </p:nvPr>
        </p:nvSpPr>
        <p:spPr/>
        <p:txBody>
          <a:bodyPr/>
          <a:lstStyle/>
          <a:p>
            <a:r>
              <a:rPr lang="cs-CZ" b="1" dirty="0" err="1">
                <a:solidFill>
                  <a:schemeClr val="accent6">
                    <a:lumMod val="75000"/>
                  </a:schemeClr>
                </a:solidFill>
              </a:rPr>
              <a:t>Cyberhate</a:t>
            </a:r>
            <a:r>
              <a:rPr lang="cs-CZ" b="1" dirty="0">
                <a:solidFill>
                  <a:schemeClr val="accent6">
                    <a:lumMod val="75000"/>
                  </a:schemeClr>
                </a:solidFill>
              </a:rPr>
              <a:t> na sociálních médiích – ČR a Německo</a:t>
            </a:r>
            <a:endParaRPr lang="cs-CZ" dirty="0">
              <a:solidFill>
                <a:schemeClr val="accent6">
                  <a:lumMod val="75000"/>
                </a:schemeClr>
              </a:solidFill>
            </a:endParaRPr>
          </a:p>
        </p:txBody>
      </p:sp>
      <p:sp>
        <p:nvSpPr>
          <p:cNvPr id="3" name="Zástupný symbol pro obsah 2">
            <a:extLst>
              <a:ext uri="{FF2B5EF4-FFF2-40B4-BE49-F238E27FC236}">
                <a16:creationId xmlns:a16="http://schemas.microsoft.com/office/drawing/2014/main" id="{EB7098C0-2DAE-45F0-92F6-8EE59CA4FA10}"/>
              </a:ext>
            </a:extLst>
          </p:cNvPr>
          <p:cNvSpPr>
            <a:spLocks noGrp="1"/>
          </p:cNvSpPr>
          <p:nvPr>
            <p:ph idx="1"/>
          </p:nvPr>
        </p:nvSpPr>
        <p:spPr>
          <a:xfrm>
            <a:off x="1143001" y="2057400"/>
            <a:ext cx="5886450" cy="4038600"/>
          </a:xfrm>
        </p:spPr>
        <p:txBody>
          <a:bodyPr/>
          <a:lstStyle/>
          <a:p>
            <a:r>
              <a:rPr lang="cs-CZ" b="1" dirty="0"/>
              <a:t>Spouštěcí události </a:t>
            </a:r>
            <a:r>
              <a:rPr lang="cs-CZ" dirty="0"/>
              <a:t>(</a:t>
            </a:r>
            <a:r>
              <a:rPr lang="cs-CZ" dirty="0" err="1"/>
              <a:t>trigger</a:t>
            </a:r>
            <a:r>
              <a:rPr lang="cs-CZ" dirty="0"/>
              <a:t> </a:t>
            </a:r>
            <a:r>
              <a:rPr lang="cs-CZ" dirty="0" err="1"/>
              <a:t>events</a:t>
            </a:r>
            <a:r>
              <a:rPr lang="cs-CZ" dirty="0"/>
              <a:t>)</a:t>
            </a:r>
          </a:p>
          <a:p>
            <a:pPr lvl="1"/>
            <a:r>
              <a:rPr lang="cs-CZ" dirty="0"/>
              <a:t>Reakce na zločiny a kriminalitu</a:t>
            </a:r>
          </a:p>
          <a:p>
            <a:pPr lvl="1"/>
            <a:r>
              <a:rPr lang="cs-CZ" dirty="0"/>
              <a:t>Reakce na azylovou politiku</a:t>
            </a:r>
          </a:p>
          <a:p>
            <a:pPr lvl="1"/>
            <a:r>
              <a:rPr lang="cs-CZ" dirty="0"/>
              <a:t>Reakce na jiné specifické události (př. zrušení FB stránky, USA aktivita na Středním východě, obžaloba Martina Konvičky, diskuze o svobodě projevu, …)</a:t>
            </a:r>
          </a:p>
          <a:p>
            <a:endParaRPr lang="cs-CZ" dirty="0"/>
          </a:p>
        </p:txBody>
      </p:sp>
      <p:pic>
        <p:nvPicPr>
          <p:cNvPr id="7" name="Obrázek 6">
            <a:extLst>
              <a:ext uri="{FF2B5EF4-FFF2-40B4-BE49-F238E27FC236}">
                <a16:creationId xmlns:a16="http://schemas.microsoft.com/office/drawing/2014/main" id="{36F5EEF6-9027-476D-9365-BBE526ADD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618" y="1554398"/>
            <a:ext cx="3686389" cy="4694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2429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0107FD-C893-4B2B-B068-EA813767C5AF}"/>
              </a:ext>
            </a:extLst>
          </p:cNvPr>
          <p:cNvSpPr>
            <a:spLocks noGrp="1"/>
          </p:cNvSpPr>
          <p:nvPr>
            <p:ph type="title"/>
          </p:nvPr>
        </p:nvSpPr>
        <p:spPr/>
        <p:txBody>
          <a:bodyPr/>
          <a:lstStyle/>
          <a:p>
            <a:r>
              <a:rPr lang="cs-CZ" b="1" dirty="0">
                <a:solidFill>
                  <a:schemeClr val="accent6">
                    <a:lumMod val="75000"/>
                  </a:schemeClr>
                </a:solidFill>
              </a:rPr>
              <a:t>Sociální a politický kontext</a:t>
            </a:r>
          </a:p>
        </p:txBody>
      </p:sp>
      <p:sp>
        <p:nvSpPr>
          <p:cNvPr id="14" name="Zástupný symbol pro obsah 13">
            <a:extLst>
              <a:ext uri="{FF2B5EF4-FFF2-40B4-BE49-F238E27FC236}">
                <a16:creationId xmlns:a16="http://schemas.microsoft.com/office/drawing/2014/main" id="{098DA723-4325-41B6-944E-263EAD59C5F8}"/>
              </a:ext>
            </a:extLst>
          </p:cNvPr>
          <p:cNvSpPr>
            <a:spLocks noGrp="1"/>
          </p:cNvSpPr>
          <p:nvPr>
            <p:ph idx="1"/>
          </p:nvPr>
        </p:nvSpPr>
        <p:spPr>
          <a:xfrm>
            <a:off x="1143000" y="2057400"/>
            <a:ext cx="3918857" cy="4038600"/>
          </a:xfrm>
        </p:spPr>
        <p:txBody>
          <a:bodyPr>
            <a:normAutofit/>
          </a:bodyPr>
          <a:lstStyle/>
          <a:p>
            <a:r>
              <a:rPr lang="cs-CZ" sz="1800" dirty="0"/>
              <a:t>Finsko; 15-30let</a:t>
            </a:r>
          </a:p>
          <a:p>
            <a:r>
              <a:rPr lang="cs-CZ" sz="1800" dirty="0"/>
              <a:t>Data sesbíraná 2013 a 2015 (jeden měsíc po listopadových útocích v Paříži)</a:t>
            </a:r>
          </a:p>
        </p:txBody>
      </p:sp>
      <p:sp>
        <p:nvSpPr>
          <p:cNvPr id="6" name="TextovéPole 5">
            <a:extLst>
              <a:ext uri="{FF2B5EF4-FFF2-40B4-BE49-F238E27FC236}">
                <a16:creationId xmlns:a16="http://schemas.microsoft.com/office/drawing/2014/main" id="{EB238762-7AA3-4CBB-86B4-5322C9D3FC95}"/>
              </a:ext>
            </a:extLst>
          </p:cNvPr>
          <p:cNvSpPr txBox="1"/>
          <p:nvPr/>
        </p:nvSpPr>
        <p:spPr>
          <a:xfrm>
            <a:off x="5762330" y="5664220"/>
            <a:ext cx="5398792" cy="523220"/>
          </a:xfrm>
          <a:prstGeom prst="rect">
            <a:avLst/>
          </a:prstGeom>
          <a:noFill/>
        </p:spPr>
        <p:txBody>
          <a:bodyPr wrap="square" rtlCol="0">
            <a:spAutoFit/>
          </a:bodyPr>
          <a:lstStyle/>
          <a:p>
            <a:pPr algn="just"/>
            <a:r>
              <a:rPr lang="en-US" sz="1400" dirty="0"/>
              <a:t>Kaakinen</a:t>
            </a:r>
            <a:r>
              <a:rPr lang="cs-CZ" sz="1400" dirty="0"/>
              <a:t> et al.</a:t>
            </a:r>
            <a:r>
              <a:rPr lang="en-US" sz="1400" dirty="0"/>
              <a:t> (2018). Did the risk of exposure to online hate increase after the November 2015 Paris attacks? A group relations approach.</a:t>
            </a:r>
            <a:endParaRPr lang="cs-CZ" sz="1400" dirty="0"/>
          </a:p>
        </p:txBody>
      </p:sp>
      <p:pic>
        <p:nvPicPr>
          <p:cNvPr id="10" name="Obrázek 9">
            <a:extLst>
              <a:ext uri="{FF2B5EF4-FFF2-40B4-BE49-F238E27FC236}">
                <a16:creationId xmlns:a16="http://schemas.microsoft.com/office/drawing/2014/main" id="{1C52D82A-54E8-4B95-8383-3641969452E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839793" y="1842905"/>
            <a:ext cx="5321329" cy="3493917"/>
          </a:xfrm>
          <a:prstGeom prst="rect">
            <a:avLst/>
          </a:prstGeom>
        </p:spPr>
      </p:pic>
      <p:pic>
        <p:nvPicPr>
          <p:cNvPr id="18" name="Obrázek 17">
            <a:extLst>
              <a:ext uri="{FF2B5EF4-FFF2-40B4-BE49-F238E27FC236}">
                <a16:creationId xmlns:a16="http://schemas.microsoft.com/office/drawing/2014/main" id="{3D3CB8FF-E06A-4CF6-AF8A-C494F6C9A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416028"/>
            <a:ext cx="4116035" cy="2738664"/>
          </a:xfrm>
          <a:prstGeom prst="rect">
            <a:avLst/>
          </a:prstGeom>
        </p:spPr>
      </p:pic>
    </p:spTree>
    <p:extLst>
      <p:ext uri="{BB962C8B-B14F-4D97-AF65-F5344CB8AC3E}">
        <p14:creationId xmlns:p14="http://schemas.microsoft.com/office/powerpoint/2010/main" val="3660643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accent6">
                    <a:lumMod val="75000"/>
                  </a:schemeClr>
                </a:solidFill>
              </a:rPr>
              <a:t>Boj s </a:t>
            </a:r>
            <a:r>
              <a:rPr lang="cs-CZ" b="1" dirty="0" err="1">
                <a:solidFill>
                  <a:schemeClr val="accent6">
                    <a:lumMod val="75000"/>
                  </a:schemeClr>
                </a:solidFill>
              </a:rPr>
              <a:t>cyberhate</a:t>
            </a:r>
            <a:r>
              <a:rPr lang="cs-CZ" b="1" dirty="0">
                <a:solidFill>
                  <a:schemeClr val="accent6">
                    <a:lumMod val="75000"/>
                  </a:schemeClr>
                </a:solidFill>
              </a:rPr>
              <a:t>?</a:t>
            </a:r>
            <a:endParaRPr lang="en-US" b="1" dirty="0">
              <a:solidFill>
                <a:schemeClr val="accent6">
                  <a:lumMod val="75000"/>
                </a:schemeClr>
              </a:solidFill>
            </a:endParaRPr>
          </a:p>
        </p:txBody>
      </p:sp>
      <p:pic>
        <p:nvPicPr>
          <p:cNvPr id="6" name="Obrázek 5">
            <a:extLst>
              <a:ext uri="{FF2B5EF4-FFF2-40B4-BE49-F238E27FC236}">
                <a16:creationId xmlns:a16="http://schemas.microsoft.com/office/drawing/2014/main" id="{E321B4DE-3E6E-4993-A324-1368430C8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29" y="3495234"/>
            <a:ext cx="3018990" cy="3018990"/>
          </a:xfrm>
          <a:prstGeom prst="rect">
            <a:avLst/>
          </a:prstGeom>
        </p:spPr>
      </p:pic>
      <p:pic>
        <p:nvPicPr>
          <p:cNvPr id="8" name="Obrázek 7">
            <a:extLst>
              <a:ext uri="{FF2B5EF4-FFF2-40B4-BE49-F238E27FC236}">
                <a16:creationId xmlns:a16="http://schemas.microsoft.com/office/drawing/2014/main" id="{EBFC2690-F88B-401C-AEE6-76EC455C93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504" y="1701849"/>
            <a:ext cx="4236440" cy="1660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Obrázek 9">
            <a:extLst>
              <a:ext uri="{FF2B5EF4-FFF2-40B4-BE49-F238E27FC236}">
                <a16:creationId xmlns:a16="http://schemas.microsoft.com/office/drawing/2014/main" id="{2681D115-5AB7-407D-9722-2BFFA62667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5855" y="4570981"/>
            <a:ext cx="1926239" cy="1927794"/>
          </a:xfrm>
          <a:prstGeom prst="rect">
            <a:avLst/>
          </a:prstGeom>
        </p:spPr>
      </p:pic>
      <p:pic>
        <p:nvPicPr>
          <p:cNvPr id="12" name="Obrázek 11">
            <a:extLst>
              <a:ext uri="{FF2B5EF4-FFF2-40B4-BE49-F238E27FC236}">
                <a16:creationId xmlns:a16="http://schemas.microsoft.com/office/drawing/2014/main" id="{A8EC20B6-C1AD-41AB-A714-03A517738F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212173" y="4478350"/>
            <a:ext cx="3663635" cy="1830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Obrázek 10">
            <a:extLst>
              <a:ext uri="{FF2B5EF4-FFF2-40B4-BE49-F238E27FC236}">
                <a16:creationId xmlns:a16="http://schemas.microsoft.com/office/drawing/2014/main" id="{BC10D0C6-A270-420B-A96F-E28B68CC4A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8233" y="368399"/>
            <a:ext cx="5620460" cy="386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5549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3C04406-4A74-4338-9AB6-72B46024C237}"/>
              </a:ext>
            </a:extLst>
          </p:cNvPr>
          <p:cNvSpPr>
            <a:spLocks noGrp="1"/>
          </p:cNvSpPr>
          <p:nvPr>
            <p:ph type="title"/>
          </p:nvPr>
        </p:nvSpPr>
        <p:spPr/>
        <p:txBody>
          <a:bodyPr/>
          <a:lstStyle/>
          <a:p>
            <a:r>
              <a:rPr lang="cs-CZ" b="1" dirty="0">
                <a:solidFill>
                  <a:schemeClr val="accent6">
                    <a:lumMod val="75000"/>
                  </a:schemeClr>
                </a:solidFill>
              </a:rPr>
              <a:t>Boj s </a:t>
            </a:r>
            <a:r>
              <a:rPr lang="cs-CZ" b="1" dirty="0" err="1">
                <a:solidFill>
                  <a:schemeClr val="accent6">
                    <a:lumMod val="75000"/>
                  </a:schemeClr>
                </a:solidFill>
              </a:rPr>
              <a:t>cyberhate</a:t>
            </a:r>
            <a:r>
              <a:rPr lang="cs-CZ" b="1" dirty="0">
                <a:solidFill>
                  <a:schemeClr val="accent6">
                    <a:lumMod val="75000"/>
                  </a:schemeClr>
                </a:solidFill>
              </a:rPr>
              <a:t>?</a:t>
            </a:r>
            <a:endParaRPr lang="cs-CZ" dirty="0">
              <a:solidFill>
                <a:schemeClr val="accent6">
                  <a:lumMod val="75000"/>
                </a:schemeClr>
              </a:solidFill>
            </a:endParaRPr>
          </a:p>
        </p:txBody>
      </p:sp>
      <p:sp>
        <p:nvSpPr>
          <p:cNvPr id="3" name="Zástupný symbol pro obsah 2">
            <a:extLst>
              <a:ext uri="{FF2B5EF4-FFF2-40B4-BE49-F238E27FC236}">
                <a16:creationId xmlns:a16="http://schemas.microsoft.com/office/drawing/2014/main" id="{06C68F6C-DD86-4EAE-BFD8-F2BD74F2E593}"/>
              </a:ext>
            </a:extLst>
          </p:cNvPr>
          <p:cNvSpPr>
            <a:spLocks noGrp="1"/>
          </p:cNvSpPr>
          <p:nvPr>
            <p:ph sz="half" idx="1"/>
          </p:nvPr>
        </p:nvSpPr>
        <p:spPr/>
        <p:txBody>
          <a:bodyPr/>
          <a:lstStyle/>
          <a:p>
            <a:r>
              <a:rPr lang="cs-CZ" dirty="0"/>
              <a:t>Legální kroky?</a:t>
            </a:r>
          </a:p>
          <a:p>
            <a:pPr lvl="1"/>
            <a:r>
              <a:rPr lang="cs-CZ" dirty="0"/>
              <a:t>Národní / mezinárodní úroveň?</a:t>
            </a:r>
          </a:p>
          <a:p>
            <a:pPr lvl="1"/>
            <a:r>
              <a:rPr lang="cs-CZ" dirty="0"/>
              <a:t>Svoboda projevu?</a:t>
            </a:r>
          </a:p>
          <a:p>
            <a:r>
              <a:rPr lang="cs-CZ" dirty="0"/>
              <a:t>Anti-</a:t>
            </a:r>
            <a:r>
              <a:rPr lang="cs-CZ" dirty="0" err="1"/>
              <a:t>hate</a:t>
            </a:r>
            <a:r>
              <a:rPr lang="cs-CZ" dirty="0"/>
              <a:t> aktivismus, monitorování </a:t>
            </a:r>
            <a:r>
              <a:rPr lang="cs-CZ" dirty="0" err="1"/>
              <a:t>hate</a:t>
            </a:r>
            <a:r>
              <a:rPr lang="cs-CZ" dirty="0"/>
              <a:t> stránek a skupin?</a:t>
            </a:r>
          </a:p>
          <a:p>
            <a:r>
              <a:rPr lang="cs-CZ" dirty="0"/>
              <a:t>Humor?</a:t>
            </a:r>
          </a:p>
          <a:p>
            <a:endParaRPr lang="cs-CZ" dirty="0"/>
          </a:p>
        </p:txBody>
      </p:sp>
      <p:sp>
        <p:nvSpPr>
          <p:cNvPr id="5" name="Zástupný symbol pro obsah 4">
            <a:extLst>
              <a:ext uri="{FF2B5EF4-FFF2-40B4-BE49-F238E27FC236}">
                <a16:creationId xmlns:a16="http://schemas.microsoft.com/office/drawing/2014/main" id="{8B5439E0-7CA3-4A40-8A8F-BCA14980CBD6}"/>
              </a:ext>
            </a:extLst>
          </p:cNvPr>
          <p:cNvSpPr>
            <a:spLocks noGrp="1"/>
          </p:cNvSpPr>
          <p:nvPr>
            <p:ph sz="half" idx="2"/>
          </p:nvPr>
        </p:nvSpPr>
        <p:spPr/>
        <p:txBody>
          <a:bodyPr/>
          <a:lstStyle/>
          <a:p>
            <a:r>
              <a:rPr lang="cs-CZ" b="1" dirty="0" err="1"/>
              <a:t>Cohen-Almagor</a:t>
            </a:r>
            <a:r>
              <a:rPr lang="cs-CZ" b="1" dirty="0"/>
              <a:t> (2011)</a:t>
            </a:r>
          </a:p>
          <a:p>
            <a:pPr lvl="1"/>
            <a:r>
              <a:rPr lang="cs-CZ" dirty="0" err="1"/>
              <a:t>Speech</a:t>
            </a:r>
            <a:r>
              <a:rPr lang="cs-CZ" dirty="0"/>
              <a:t> vs. </a:t>
            </a:r>
            <a:r>
              <a:rPr lang="cs-CZ" dirty="0" err="1"/>
              <a:t>Speech</a:t>
            </a:r>
            <a:endParaRPr lang="cs-CZ" dirty="0"/>
          </a:p>
          <a:p>
            <a:pPr lvl="1"/>
            <a:r>
              <a:rPr lang="cs-CZ" dirty="0"/>
              <a:t>Vzdělávání ve školách</a:t>
            </a:r>
          </a:p>
          <a:p>
            <a:pPr lvl="1"/>
            <a:r>
              <a:rPr lang="cs-CZ" dirty="0" err="1"/>
              <a:t>Hate</a:t>
            </a:r>
            <a:r>
              <a:rPr lang="cs-CZ" dirty="0"/>
              <a:t> </a:t>
            </a:r>
            <a:r>
              <a:rPr lang="cs-CZ" dirty="0" err="1"/>
              <a:t>Watch</a:t>
            </a:r>
            <a:endParaRPr lang="cs-CZ" dirty="0"/>
          </a:p>
          <a:p>
            <a:pPr lvl="1"/>
            <a:r>
              <a:rPr lang="cs-CZ" dirty="0"/>
              <a:t>Občanské inciativy proti nenávisti (NPO), uživatelské iniciativy</a:t>
            </a:r>
          </a:p>
          <a:p>
            <a:pPr lvl="1"/>
            <a:r>
              <a:rPr lang="cs-CZ" dirty="0"/>
              <a:t>Obsahové filtry, blokovací software</a:t>
            </a:r>
          </a:p>
          <a:p>
            <a:pPr lvl="1"/>
            <a:r>
              <a:rPr lang="cs-CZ" dirty="0"/>
              <a:t>Poskytovatelé internetu (nejen mazání, ale také prevence)</a:t>
            </a:r>
          </a:p>
          <a:p>
            <a:pPr lvl="1"/>
            <a:r>
              <a:rPr lang="cs-CZ" dirty="0"/>
              <a:t>Zákony a mezinárodní konvence</a:t>
            </a:r>
          </a:p>
          <a:p>
            <a:pPr lvl="1"/>
            <a:endParaRPr lang="cs-CZ" dirty="0"/>
          </a:p>
          <a:p>
            <a:pPr lvl="1"/>
            <a:endParaRPr lang="cs-CZ" dirty="0"/>
          </a:p>
          <a:p>
            <a:pPr lvl="1"/>
            <a:endParaRPr lang="cs-CZ" dirty="0"/>
          </a:p>
          <a:p>
            <a:pPr lvl="1"/>
            <a:endParaRPr lang="cs-CZ" dirty="0"/>
          </a:p>
        </p:txBody>
      </p:sp>
      <p:pic>
        <p:nvPicPr>
          <p:cNvPr id="6" name="Obrázek 5">
            <a:extLst>
              <a:ext uri="{FF2B5EF4-FFF2-40B4-BE49-F238E27FC236}">
                <a16:creationId xmlns:a16="http://schemas.microsoft.com/office/drawing/2014/main" id="{EE700320-31DF-4FAE-9C93-E42F662FC0B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34640" y="4371450"/>
            <a:ext cx="3063240" cy="1800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7011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D3AD0C2-ED0E-4A26-BE6E-2BD07EE70EF1}"/>
              </a:ext>
            </a:extLst>
          </p:cNvPr>
          <p:cNvSpPr>
            <a:spLocks noGrp="1"/>
          </p:cNvSpPr>
          <p:nvPr>
            <p:ph type="title"/>
          </p:nvPr>
        </p:nvSpPr>
        <p:spPr>
          <a:xfrm>
            <a:off x="1140351" y="182433"/>
            <a:ext cx="9875520" cy="1356360"/>
          </a:xfrm>
        </p:spPr>
        <p:txBody>
          <a:bodyPr/>
          <a:lstStyle/>
          <a:p>
            <a:r>
              <a:rPr lang="cs-CZ" b="1" dirty="0">
                <a:solidFill>
                  <a:schemeClr val="accent6">
                    <a:lumMod val="75000"/>
                  </a:schemeClr>
                </a:solidFill>
              </a:rPr>
              <a:t>Literatura</a:t>
            </a:r>
          </a:p>
        </p:txBody>
      </p:sp>
      <p:sp>
        <p:nvSpPr>
          <p:cNvPr id="6" name="Zástupný symbol pro obsah 5">
            <a:extLst>
              <a:ext uri="{FF2B5EF4-FFF2-40B4-BE49-F238E27FC236}">
                <a16:creationId xmlns:a16="http://schemas.microsoft.com/office/drawing/2014/main" id="{E752413A-D416-437C-ADDB-CD8690B92E49}"/>
              </a:ext>
            </a:extLst>
          </p:cNvPr>
          <p:cNvSpPr>
            <a:spLocks noGrp="1"/>
          </p:cNvSpPr>
          <p:nvPr>
            <p:ph idx="1"/>
          </p:nvPr>
        </p:nvSpPr>
        <p:spPr>
          <a:xfrm>
            <a:off x="1143000" y="1257299"/>
            <a:ext cx="9872871" cy="5304865"/>
          </a:xfrm>
        </p:spPr>
        <p:txBody>
          <a:bodyPr>
            <a:normAutofit fontScale="25000" lnSpcReduction="20000"/>
          </a:bodyPr>
          <a:lstStyle/>
          <a:p>
            <a:pPr marL="0" indent="0" algn="just">
              <a:lnSpc>
                <a:spcPct val="120000"/>
              </a:lnSpc>
              <a:spcBef>
                <a:spcPts val="0"/>
              </a:spcBef>
              <a:buNone/>
            </a:pPr>
            <a:endParaRPr lang="cs-CZ" sz="4600" dirty="0"/>
          </a:p>
          <a:p>
            <a:pPr marL="0" indent="0" algn="just">
              <a:lnSpc>
                <a:spcPct val="120000"/>
              </a:lnSpc>
              <a:spcBef>
                <a:spcPts val="0"/>
              </a:spcBef>
              <a:buNone/>
            </a:pPr>
            <a:r>
              <a:rPr lang="cs-CZ" sz="4600" dirty="0"/>
              <a:t>Bandura, A. (1999). </a:t>
            </a:r>
            <a:r>
              <a:rPr lang="cs-CZ" sz="4600" dirty="0" err="1"/>
              <a:t>Moral</a:t>
            </a:r>
            <a:r>
              <a:rPr lang="cs-CZ" sz="4600" dirty="0"/>
              <a:t> </a:t>
            </a:r>
            <a:r>
              <a:rPr lang="cs-CZ" sz="4600" dirty="0" err="1"/>
              <a:t>Disengagement</a:t>
            </a:r>
            <a:r>
              <a:rPr lang="cs-CZ" sz="4600" dirty="0"/>
              <a:t> in </a:t>
            </a:r>
            <a:r>
              <a:rPr lang="cs-CZ" sz="4600" dirty="0" err="1"/>
              <a:t>the</a:t>
            </a:r>
            <a:r>
              <a:rPr lang="cs-CZ" sz="4600" dirty="0"/>
              <a:t> </a:t>
            </a:r>
            <a:r>
              <a:rPr lang="cs-CZ" sz="4600" dirty="0" err="1"/>
              <a:t>Perpetration</a:t>
            </a:r>
            <a:r>
              <a:rPr lang="cs-CZ" sz="4600" dirty="0"/>
              <a:t> </a:t>
            </a:r>
            <a:r>
              <a:rPr lang="cs-CZ" sz="4600" dirty="0" err="1"/>
              <a:t>of</a:t>
            </a:r>
            <a:r>
              <a:rPr lang="cs-CZ" sz="4600" dirty="0"/>
              <a:t> </a:t>
            </a:r>
            <a:r>
              <a:rPr lang="cs-CZ" sz="4600" dirty="0" err="1"/>
              <a:t>Inhumanities</a:t>
            </a:r>
            <a:r>
              <a:rPr lang="cs-CZ" sz="4600" dirty="0"/>
              <a:t>.</a:t>
            </a:r>
            <a:r>
              <a:rPr lang="cs-CZ" sz="4600" i="1" dirty="0"/>
              <a:t> Personality And </a:t>
            </a:r>
            <a:r>
              <a:rPr lang="cs-CZ" sz="4600" i="1" dirty="0" err="1"/>
              <a:t>Social</a:t>
            </a:r>
            <a:r>
              <a:rPr lang="cs-CZ" sz="4600" i="1" dirty="0"/>
              <a:t> Psychology </a:t>
            </a:r>
            <a:r>
              <a:rPr lang="cs-CZ" sz="4600" i="1" dirty="0" err="1"/>
              <a:t>Review</a:t>
            </a:r>
            <a:r>
              <a:rPr lang="cs-CZ" sz="4600" dirty="0"/>
              <a:t>,</a:t>
            </a:r>
            <a:r>
              <a:rPr lang="cs-CZ" sz="4600" i="1" dirty="0"/>
              <a:t> 3</a:t>
            </a:r>
            <a:r>
              <a:rPr lang="cs-CZ" sz="4600" dirty="0"/>
              <a:t>(3), 193-209.</a:t>
            </a:r>
          </a:p>
          <a:p>
            <a:pPr marL="0" indent="0" algn="just">
              <a:lnSpc>
                <a:spcPct val="120000"/>
              </a:lnSpc>
              <a:spcBef>
                <a:spcPts val="0"/>
              </a:spcBef>
              <a:buNone/>
            </a:pPr>
            <a:endParaRPr lang="cs-CZ" sz="4600" dirty="0"/>
          </a:p>
          <a:p>
            <a:pPr marL="0" indent="0" algn="just">
              <a:lnSpc>
                <a:spcPct val="120000"/>
              </a:lnSpc>
              <a:spcBef>
                <a:spcPts val="0"/>
              </a:spcBef>
              <a:buNone/>
            </a:pPr>
            <a:r>
              <a:rPr lang="cs-CZ" sz="4600" dirty="0" err="1"/>
              <a:t>Bloch</a:t>
            </a:r>
            <a:r>
              <a:rPr lang="cs-CZ" sz="4600" dirty="0"/>
              <a:t>, K. R. (2016). “It </a:t>
            </a:r>
            <a:r>
              <a:rPr lang="cs-CZ" sz="4600" dirty="0" err="1"/>
              <a:t>is</a:t>
            </a:r>
            <a:r>
              <a:rPr lang="cs-CZ" sz="4600" dirty="0"/>
              <a:t> just SICKENING”: </a:t>
            </a:r>
            <a:r>
              <a:rPr lang="cs-CZ" sz="4600" dirty="0" err="1"/>
              <a:t>Emotions</a:t>
            </a:r>
            <a:r>
              <a:rPr lang="cs-CZ" sz="4600" dirty="0"/>
              <a:t> and </a:t>
            </a:r>
            <a:r>
              <a:rPr lang="cs-CZ" sz="4600" dirty="0" err="1"/>
              <a:t>discourse</a:t>
            </a:r>
            <a:r>
              <a:rPr lang="cs-CZ" sz="4600" dirty="0"/>
              <a:t> in </a:t>
            </a:r>
            <a:r>
              <a:rPr lang="cs-CZ" sz="4600" dirty="0" err="1"/>
              <a:t>an</a:t>
            </a:r>
            <a:r>
              <a:rPr lang="cs-CZ" sz="4600" dirty="0"/>
              <a:t> anti-</a:t>
            </a:r>
            <a:r>
              <a:rPr lang="cs-CZ" sz="4600" dirty="0" err="1"/>
              <a:t>immigrant</a:t>
            </a:r>
            <a:r>
              <a:rPr lang="cs-CZ" sz="4600" dirty="0"/>
              <a:t> </a:t>
            </a:r>
            <a:r>
              <a:rPr lang="cs-CZ" sz="4600" dirty="0" err="1"/>
              <a:t>discussion</a:t>
            </a:r>
            <a:r>
              <a:rPr lang="cs-CZ" sz="4600" dirty="0"/>
              <a:t> </a:t>
            </a:r>
            <a:r>
              <a:rPr lang="cs-CZ" sz="4600" dirty="0" err="1"/>
              <a:t>forum</a:t>
            </a:r>
            <a:r>
              <a:rPr lang="cs-CZ" sz="4600" dirty="0"/>
              <a:t>.</a:t>
            </a:r>
            <a:r>
              <a:rPr lang="cs-CZ" sz="4600" i="1" dirty="0"/>
              <a:t> </a:t>
            </a:r>
            <a:r>
              <a:rPr lang="cs-CZ" sz="4600" i="1" dirty="0" err="1"/>
              <a:t>Sociological</a:t>
            </a:r>
            <a:r>
              <a:rPr lang="cs-CZ" sz="4600" i="1" dirty="0"/>
              <a:t> </a:t>
            </a:r>
            <a:r>
              <a:rPr lang="cs-CZ" sz="4600" i="1" dirty="0" err="1"/>
              <a:t>Focus</a:t>
            </a:r>
            <a:r>
              <a:rPr lang="cs-CZ" sz="4600" dirty="0"/>
              <a:t>,</a:t>
            </a:r>
            <a:r>
              <a:rPr lang="cs-CZ" sz="4600" i="1" dirty="0"/>
              <a:t> 49</a:t>
            </a:r>
            <a:r>
              <a:rPr lang="cs-CZ" sz="4600" dirty="0"/>
              <a:t>(4), 257-270. </a:t>
            </a:r>
          </a:p>
          <a:p>
            <a:pPr marL="0" indent="0" algn="just">
              <a:lnSpc>
                <a:spcPct val="120000"/>
              </a:lnSpc>
              <a:spcBef>
                <a:spcPts val="0"/>
              </a:spcBef>
              <a:buNone/>
            </a:pPr>
            <a:endParaRPr lang="cs-CZ" sz="4600" dirty="0"/>
          </a:p>
          <a:p>
            <a:pPr marL="0" indent="0" algn="just">
              <a:lnSpc>
                <a:spcPct val="120000"/>
              </a:lnSpc>
              <a:spcBef>
                <a:spcPts val="0"/>
              </a:spcBef>
              <a:buNone/>
            </a:pPr>
            <a:r>
              <a:rPr lang="cs-CZ" sz="4600" dirty="0" err="1"/>
              <a:t>Cohen-Almagor</a:t>
            </a:r>
            <a:r>
              <a:rPr lang="cs-CZ" sz="4600" dirty="0"/>
              <a:t>, R. (2011). </a:t>
            </a:r>
            <a:r>
              <a:rPr lang="cs-CZ" sz="4600" dirty="0" err="1"/>
              <a:t>Fighting</a:t>
            </a:r>
            <a:r>
              <a:rPr lang="cs-CZ" sz="4600" dirty="0"/>
              <a:t> </a:t>
            </a:r>
            <a:r>
              <a:rPr lang="cs-CZ" sz="4600" dirty="0" err="1"/>
              <a:t>Hate</a:t>
            </a:r>
            <a:r>
              <a:rPr lang="cs-CZ" sz="4600" dirty="0"/>
              <a:t> and </a:t>
            </a:r>
            <a:r>
              <a:rPr lang="cs-CZ" sz="4600" dirty="0" err="1"/>
              <a:t>Bigotry</a:t>
            </a:r>
            <a:r>
              <a:rPr lang="cs-CZ" sz="4600" dirty="0"/>
              <a:t> on </a:t>
            </a:r>
            <a:r>
              <a:rPr lang="cs-CZ" sz="4600" dirty="0" err="1"/>
              <a:t>the</a:t>
            </a:r>
            <a:r>
              <a:rPr lang="cs-CZ" sz="4600" dirty="0"/>
              <a:t> Internet.</a:t>
            </a:r>
            <a:r>
              <a:rPr lang="cs-CZ" sz="4600" i="1" dirty="0"/>
              <a:t> </a:t>
            </a:r>
            <a:r>
              <a:rPr lang="cs-CZ" sz="4600" i="1" dirty="0" err="1"/>
              <a:t>Policy</a:t>
            </a:r>
            <a:r>
              <a:rPr lang="cs-CZ" sz="4600" i="1" dirty="0"/>
              <a:t> &amp; Internet</a:t>
            </a:r>
            <a:r>
              <a:rPr lang="cs-CZ" sz="4600" dirty="0"/>
              <a:t>,</a:t>
            </a:r>
            <a:r>
              <a:rPr lang="cs-CZ" sz="4600" i="1" dirty="0"/>
              <a:t> 3</a:t>
            </a:r>
            <a:r>
              <a:rPr lang="cs-CZ" sz="4600" dirty="0"/>
              <a:t>(3), 89-114. </a:t>
            </a:r>
          </a:p>
          <a:p>
            <a:pPr marL="0" indent="0" algn="just">
              <a:lnSpc>
                <a:spcPct val="120000"/>
              </a:lnSpc>
              <a:spcBef>
                <a:spcPts val="0"/>
              </a:spcBef>
              <a:buNone/>
            </a:pPr>
            <a:endParaRPr lang="cs-CZ" sz="4600" dirty="0"/>
          </a:p>
          <a:p>
            <a:pPr marL="0" indent="0" algn="just">
              <a:lnSpc>
                <a:spcPct val="120000"/>
              </a:lnSpc>
              <a:spcBef>
                <a:spcPts val="0"/>
              </a:spcBef>
              <a:buNone/>
            </a:pPr>
            <a:r>
              <a:rPr lang="cs-CZ" sz="4600" dirty="0" err="1"/>
              <a:t>Costello</a:t>
            </a:r>
            <a:r>
              <a:rPr lang="cs-CZ" sz="4600" dirty="0"/>
              <a:t>, M., et al. (2016). </a:t>
            </a:r>
            <a:r>
              <a:rPr lang="cs-CZ" sz="4600" dirty="0" err="1"/>
              <a:t>Who</a:t>
            </a:r>
            <a:r>
              <a:rPr lang="cs-CZ" sz="4600" dirty="0"/>
              <a:t> </a:t>
            </a:r>
            <a:r>
              <a:rPr lang="cs-CZ" sz="4600" dirty="0" err="1"/>
              <a:t>views</a:t>
            </a:r>
            <a:r>
              <a:rPr lang="cs-CZ" sz="4600" dirty="0"/>
              <a:t> online </a:t>
            </a:r>
            <a:r>
              <a:rPr lang="cs-CZ" sz="4600" dirty="0" err="1"/>
              <a:t>extremism</a:t>
            </a:r>
            <a:r>
              <a:rPr lang="cs-CZ" sz="4600" dirty="0"/>
              <a:t>? </a:t>
            </a:r>
            <a:r>
              <a:rPr lang="cs-CZ" sz="4600" dirty="0" err="1"/>
              <a:t>Individual</a:t>
            </a:r>
            <a:r>
              <a:rPr lang="cs-CZ" sz="4600" dirty="0"/>
              <a:t> </a:t>
            </a:r>
            <a:r>
              <a:rPr lang="cs-CZ" sz="4600" dirty="0" err="1"/>
              <a:t>attributes</a:t>
            </a:r>
            <a:r>
              <a:rPr lang="cs-CZ" sz="4600" dirty="0"/>
              <a:t> </a:t>
            </a:r>
            <a:r>
              <a:rPr lang="cs-CZ" sz="4600" dirty="0" err="1"/>
              <a:t>leading</a:t>
            </a:r>
            <a:r>
              <a:rPr lang="cs-CZ" sz="4600" dirty="0"/>
              <a:t> to </a:t>
            </a:r>
            <a:r>
              <a:rPr lang="cs-CZ" sz="4600" dirty="0" err="1"/>
              <a:t>exposure</a:t>
            </a:r>
            <a:r>
              <a:rPr lang="cs-CZ" sz="4600" dirty="0"/>
              <a:t>.</a:t>
            </a:r>
            <a:r>
              <a:rPr lang="cs-CZ" sz="4600" i="1" dirty="0"/>
              <a:t> </a:t>
            </a:r>
            <a:r>
              <a:rPr lang="cs-CZ" sz="4600" i="1" dirty="0" err="1"/>
              <a:t>Computers</a:t>
            </a:r>
            <a:r>
              <a:rPr lang="cs-CZ" sz="4600" i="1" dirty="0"/>
              <a:t> In </a:t>
            </a:r>
            <a:r>
              <a:rPr lang="cs-CZ" sz="4600" i="1" dirty="0" err="1"/>
              <a:t>Human</a:t>
            </a:r>
            <a:r>
              <a:rPr lang="cs-CZ" sz="4600" i="1" dirty="0"/>
              <a:t> </a:t>
            </a:r>
            <a:r>
              <a:rPr lang="cs-CZ" sz="4600" i="1" dirty="0" err="1"/>
              <a:t>Behavior</a:t>
            </a:r>
            <a:r>
              <a:rPr lang="cs-CZ" sz="4600" dirty="0"/>
              <a:t>,</a:t>
            </a:r>
            <a:r>
              <a:rPr lang="cs-CZ" sz="4600" i="1" dirty="0"/>
              <a:t> 63</a:t>
            </a:r>
            <a:r>
              <a:rPr lang="cs-CZ" sz="4600" dirty="0"/>
              <a:t>, 311-320. </a:t>
            </a:r>
          </a:p>
          <a:p>
            <a:pPr marL="0" indent="0" algn="just">
              <a:lnSpc>
                <a:spcPct val="120000"/>
              </a:lnSpc>
              <a:spcBef>
                <a:spcPts val="0"/>
              </a:spcBef>
              <a:buNone/>
            </a:pPr>
            <a:endParaRPr lang="cs-CZ" sz="4600" dirty="0"/>
          </a:p>
          <a:p>
            <a:pPr marL="0" indent="0" algn="just">
              <a:lnSpc>
                <a:spcPct val="120000"/>
              </a:lnSpc>
              <a:spcBef>
                <a:spcPts val="0"/>
              </a:spcBef>
              <a:buNone/>
            </a:pPr>
            <a:r>
              <a:rPr lang="cs-CZ" sz="4600" dirty="0" err="1"/>
              <a:t>Douglas</a:t>
            </a:r>
            <a:r>
              <a:rPr lang="cs-CZ" sz="4600" dirty="0"/>
              <a:t>, K. M. (2010). Psychology, </a:t>
            </a:r>
            <a:r>
              <a:rPr lang="cs-CZ" sz="4600" dirty="0" err="1"/>
              <a:t>discrimination</a:t>
            </a:r>
            <a:r>
              <a:rPr lang="cs-CZ" sz="4600" dirty="0"/>
              <a:t> and </a:t>
            </a:r>
            <a:r>
              <a:rPr lang="cs-CZ" sz="4600" dirty="0" err="1"/>
              <a:t>hate</a:t>
            </a:r>
            <a:r>
              <a:rPr lang="cs-CZ" sz="4600" dirty="0"/>
              <a:t> </a:t>
            </a:r>
            <a:r>
              <a:rPr lang="cs-CZ" sz="4600" dirty="0" err="1"/>
              <a:t>groups</a:t>
            </a:r>
            <a:r>
              <a:rPr lang="cs-CZ" sz="4600" dirty="0"/>
              <a:t> online. In</a:t>
            </a:r>
            <a:r>
              <a:rPr lang="cs-CZ" sz="4600" i="1" dirty="0"/>
              <a:t> </a:t>
            </a:r>
            <a:r>
              <a:rPr lang="cs-CZ" sz="4600" i="1" dirty="0" err="1"/>
              <a:t>The</a:t>
            </a:r>
            <a:r>
              <a:rPr lang="cs-CZ" sz="4600" i="1" dirty="0"/>
              <a:t> Oxford Handbook </a:t>
            </a:r>
            <a:r>
              <a:rPr lang="cs-CZ" sz="4600" i="1" dirty="0" err="1"/>
              <a:t>of</a:t>
            </a:r>
            <a:r>
              <a:rPr lang="cs-CZ" sz="4600" i="1" dirty="0"/>
              <a:t> Internet Psychology</a:t>
            </a:r>
            <a:r>
              <a:rPr lang="cs-CZ" sz="4600" dirty="0"/>
              <a:t> (pp. 155-163). </a:t>
            </a:r>
            <a:r>
              <a:rPr lang="cs-CZ" sz="4600" dirty="0" err="1"/>
              <a:t>Offord</a:t>
            </a:r>
            <a:r>
              <a:rPr lang="cs-CZ" sz="4600" dirty="0"/>
              <a:t>, New York: Oxford University </a:t>
            </a:r>
            <a:r>
              <a:rPr lang="cs-CZ" sz="4600" dirty="0" err="1"/>
              <a:t>Press</a:t>
            </a:r>
            <a:r>
              <a:rPr lang="cs-CZ" sz="4600" dirty="0"/>
              <a:t>.</a:t>
            </a:r>
          </a:p>
          <a:p>
            <a:pPr marL="0" indent="0" algn="just">
              <a:lnSpc>
                <a:spcPct val="120000"/>
              </a:lnSpc>
              <a:spcBef>
                <a:spcPts val="0"/>
              </a:spcBef>
              <a:buNone/>
            </a:pPr>
            <a:endParaRPr lang="cs-CZ" sz="4600" dirty="0"/>
          </a:p>
          <a:p>
            <a:pPr marL="0" indent="0" algn="just">
              <a:lnSpc>
                <a:spcPct val="120000"/>
              </a:lnSpc>
              <a:spcBef>
                <a:spcPts val="0"/>
              </a:spcBef>
              <a:buNone/>
            </a:pPr>
            <a:r>
              <a:rPr lang="cs-CZ" sz="4600" dirty="0"/>
              <a:t>Hanzelka, J., &amp; Schmidt, I. (2017). Dynamics </a:t>
            </a:r>
            <a:r>
              <a:rPr lang="cs-CZ" sz="4600" dirty="0" err="1"/>
              <a:t>of</a:t>
            </a:r>
            <a:r>
              <a:rPr lang="cs-CZ" sz="4600" dirty="0"/>
              <a:t> </a:t>
            </a:r>
            <a:r>
              <a:rPr lang="cs-CZ" sz="4600" dirty="0" err="1"/>
              <a:t>Cyber</a:t>
            </a:r>
            <a:r>
              <a:rPr lang="cs-CZ" sz="4600" dirty="0"/>
              <a:t> </a:t>
            </a:r>
            <a:r>
              <a:rPr lang="cs-CZ" sz="4600" dirty="0" err="1"/>
              <a:t>Hate</a:t>
            </a:r>
            <a:r>
              <a:rPr lang="cs-CZ" sz="4600" dirty="0"/>
              <a:t> in </a:t>
            </a:r>
            <a:r>
              <a:rPr lang="cs-CZ" sz="4600" dirty="0" err="1"/>
              <a:t>Social</a:t>
            </a:r>
            <a:r>
              <a:rPr lang="cs-CZ" sz="4600" dirty="0"/>
              <a:t> Media: A </a:t>
            </a:r>
            <a:r>
              <a:rPr lang="cs-CZ" sz="4600" dirty="0" err="1"/>
              <a:t>Comparative</a:t>
            </a:r>
            <a:r>
              <a:rPr lang="cs-CZ" sz="4600" dirty="0"/>
              <a:t> </a:t>
            </a:r>
            <a:r>
              <a:rPr lang="cs-CZ" sz="4600" dirty="0" err="1"/>
              <a:t>Analysis</a:t>
            </a:r>
            <a:r>
              <a:rPr lang="cs-CZ" sz="4600" dirty="0"/>
              <a:t> </a:t>
            </a:r>
            <a:r>
              <a:rPr lang="cs-CZ" sz="4600" dirty="0" err="1"/>
              <a:t>of</a:t>
            </a:r>
            <a:r>
              <a:rPr lang="cs-CZ" sz="4600" dirty="0"/>
              <a:t> Anti-Muslim </a:t>
            </a:r>
            <a:r>
              <a:rPr lang="cs-CZ" sz="4600" dirty="0" err="1"/>
              <a:t>Movements</a:t>
            </a:r>
            <a:r>
              <a:rPr lang="cs-CZ" sz="4600" dirty="0"/>
              <a:t> in </a:t>
            </a:r>
            <a:r>
              <a:rPr lang="cs-CZ" sz="4600" dirty="0" err="1"/>
              <a:t>the</a:t>
            </a:r>
            <a:r>
              <a:rPr lang="cs-CZ" sz="4600" dirty="0"/>
              <a:t> Czech Republic and Germany.</a:t>
            </a:r>
            <a:r>
              <a:rPr lang="cs-CZ" sz="4600" i="1" dirty="0"/>
              <a:t> International </a:t>
            </a:r>
            <a:r>
              <a:rPr lang="cs-CZ" sz="4600" i="1" dirty="0" err="1"/>
              <a:t>Journal</a:t>
            </a:r>
            <a:r>
              <a:rPr lang="cs-CZ" sz="4600" i="1" dirty="0"/>
              <a:t> </a:t>
            </a:r>
            <a:r>
              <a:rPr lang="cs-CZ" sz="4600" i="1" dirty="0" err="1"/>
              <a:t>Of</a:t>
            </a:r>
            <a:r>
              <a:rPr lang="cs-CZ" sz="4600" i="1" dirty="0"/>
              <a:t> </a:t>
            </a:r>
            <a:r>
              <a:rPr lang="cs-CZ" sz="4600" i="1" dirty="0" err="1"/>
              <a:t>Cyber</a:t>
            </a:r>
            <a:r>
              <a:rPr lang="cs-CZ" sz="4600" i="1" dirty="0"/>
              <a:t> </a:t>
            </a:r>
            <a:r>
              <a:rPr lang="cs-CZ" sz="4600" i="1" dirty="0" err="1"/>
              <a:t>Criminology</a:t>
            </a:r>
            <a:r>
              <a:rPr lang="cs-CZ" sz="4600" dirty="0"/>
              <a:t>,</a:t>
            </a:r>
            <a:r>
              <a:rPr lang="cs-CZ" sz="4600" i="1" dirty="0"/>
              <a:t> 11</a:t>
            </a:r>
            <a:r>
              <a:rPr lang="cs-CZ" sz="4600" dirty="0"/>
              <a:t>(1), 143-160. </a:t>
            </a:r>
          </a:p>
          <a:p>
            <a:pPr marL="0" indent="0" algn="just">
              <a:lnSpc>
                <a:spcPct val="120000"/>
              </a:lnSpc>
              <a:spcBef>
                <a:spcPts val="0"/>
              </a:spcBef>
              <a:buNone/>
            </a:pPr>
            <a:endParaRPr lang="cs-CZ" sz="4600" dirty="0"/>
          </a:p>
          <a:p>
            <a:pPr marL="0" indent="0" algn="just">
              <a:lnSpc>
                <a:spcPct val="120000"/>
              </a:lnSpc>
              <a:spcBef>
                <a:spcPts val="0"/>
              </a:spcBef>
              <a:buNone/>
            </a:pPr>
            <a:r>
              <a:rPr lang="cs-CZ" sz="4600" dirty="0" err="1">
                <a:solidFill>
                  <a:schemeClr val="tx1"/>
                </a:solidFill>
              </a:rPr>
              <a:t>Hate</a:t>
            </a:r>
            <a:r>
              <a:rPr lang="cs-CZ" sz="4600" dirty="0">
                <a:solidFill>
                  <a:schemeClr val="tx1"/>
                </a:solidFill>
              </a:rPr>
              <a:t> </a:t>
            </a:r>
            <a:r>
              <a:rPr lang="cs-CZ" sz="4600" dirty="0" err="1">
                <a:solidFill>
                  <a:schemeClr val="tx1"/>
                </a:solidFill>
              </a:rPr>
              <a:t>Speech</a:t>
            </a:r>
            <a:r>
              <a:rPr lang="cs-CZ" sz="4600" dirty="0">
                <a:solidFill>
                  <a:schemeClr val="tx1"/>
                </a:solidFill>
              </a:rPr>
              <a:t>. (2013). In</a:t>
            </a:r>
            <a:r>
              <a:rPr lang="cs-CZ" sz="4600" i="1" dirty="0">
                <a:solidFill>
                  <a:schemeClr val="tx1"/>
                </a:solidFill>
              </a:rPr>
              <a:t> </a:t>
            </a:r>
            <a:r>
              <a:rPr lang="cs-CZ" sz="4600" i="1" dirty="0" err="1">
                <a:solidFill>
                  <a:schemeClr val="tx1"/>
                </a:solidFill>
              </a:rPr>
              <a:t>Council</a:t>
            </a:r>
            <a:r>
              <a:rPr lang="cs-CZ" sz="4600" i="1" dirty="0">
                <a:solidFill>
                  <a:schemeClr val="tx1"/>
                </a:solidFill>
              </a:rPr>
              <a:t> </a:t>
            </a:r>
            <a:r>
              <a:rPr lang="cs-CZ" sz="4600" i="1" dirty="0" err="1">
                <a:solidFill>
                  <a:schemeClr val="tx1"/>
                </a:solidFill>
              </a:rPr>
              <a:t>of</a:t>
            </a:r>
            <a:r>
              <a:rPr lang="cs-CZ" sz="4600" i="1" dirty="0">
                <a:solidFill>
                  <a:schemeClr val="tx1"/>
                </a:solidFill>
              </a:rPr>
              <a:t> </a:t>
            </a:r>
            <a:r>
              <a:rPr lang="cs-CZ" sz="4600" i="1" dirty="0" err="1">
                <a:solidFill>
                  <a:schemeClr val="tx1"/>
                </a:solidFill>
              </a:rPr>
              <a:t>Europe</a:t>
            </a:r>
            <a:r>
              <a:rPr lang="cs-CZ" sz="4600" dirty="0">
                <a:solidFill>
                  <a:schemeClr val="tx1"/>
                </a:solidFill>
              </a:rPr>
              <a:t>. </a:t>
            </a:r>
            <a:r>
              <a:rPr lang="cs-CZ" sz="4600" dirty="0" err="1">
                <a:solidFill>
                  <a:schemeClr val="tx1"/>
                </a:solidFill>
              </a:rPr>
              <a:t>Strasbourg</a:t>
            </a:r>
            <a:r>
              <a:rPr lang="cs-CZ" sz="4600" dirty="0">
                <a:solidFill>
                  <a:schemeClr val="tx1"/>
                </a:solidFill>
              </a:rPr>
              <a:t>: </a:t>
            </a:r>
            <a:r>
              <a:rPr lang="cs-CZ" sz="4600" dirty="0" err="1">
                <a:solidFill>
                  <a:schemeClr val="tx1"/>
                </a:solidFill>
              </a:rPr>
              <a:t>Council</a:t>
            </a:r>
            <a:r>
              <a:rPr lang="cs-CZ" sz="4600" dirty="0">
                <a:solidFill>
                  <a:schemeClr val="tx1"/>
                </a:solidFill>
              </a:rPr>
              <a:t> </a:t>
            </a:r>
            <a:r>
              <a:rPr lang="cs-CZ" sz="4600" dirty="0" err="1">
                <a:solidFill>
                  <a:schemeClr val="tx1"/>
                </a:solidFill>
              </a:rPr>
              <a:t>of</a:t>
            </a:r>
            <a:r>
              <a:rPr lang="cs-CZ" sz="4600" dirty="0">
                <a:solidFill>
                  <a:schemeClr val="tx1"/>
                </a:solidFill>
              </a:rPr>
              <a:t> </a:t>
            </a:r>
            <a:r>
              <a:rPr lang="cs-CZ" sz="4600" dirty="0" err="1">
                <a:solidFill>
                  <a:schemeClr val="tx1"/>
                </a:solidFill>
              </a:rPr>
              <a:t>Europe</a:t>
            </a:r>
            <a:r>
              <a:rPr lang="cs-CZ" sz="4600" dirty="0">
                <a:solidFill>
                  <a:schemeClr val="tx1"/>
                </a:solidFill>
              </a:rPr>
              <a:t>. </a:t>
            </a:r>
            <a:r>
              <a:rPr lang="cs-CZ" sz="4600" dirty="0" err="1">
                <a:solidFill>
                  <a:schemeClr val="tx1"/>
                </a:solidFill>
              </a:rPr>
              <a:t>Retrieved</a:t>
            </a:r>
            <a:r>
              <a:rPr lang="cs-CZ" sz="4600" dirty="0">
                <a:solidFill>
                  <a:schemeClr val="tx1"/>
                </a:solidFill>
              </a:rPr>
              <a:t> </a:t>
            </a:r>
            <a:r>
              <a:rPr lang="cs-CZ" sz="4600" dirty="0" err="1">
                <a:solidFill>
                  <a:schemeClr val="tx1"/>
                </a:solidFill>
              </a:rPr>
              <a:t>from</a:t>
            </a:r>
            <a:r>
              <a:rPr lang="cs-CZ" sz="4600" dirty="0">
                <a:solidFill>
                  <a:schemeClr val="tx1"/>
                </a:solidFill>
              </a:rPr>
              <a:t> </a:t>
            </a:r>
            <a:r>
              <a:rPr lang="cs-CZ" sz="4600" dirty="0">
                <a:solidFill>
                  <a:schemeClr val="tx1"/>
                </a:solidFill>
                <a:hlinkClick r:id="rId2">
                  <a:extLst>
                    <a:ext uri="{A12FA001-AC4F-418D-AE19-62706E023703}">
                      <ahyp:hlinkClr xmlns:ahyp="http://schemas.microsoft.com/office/drawing/2018/hyperlinkcolor" val="tx"/>
                    </a:ext>
                  </a:extLst>
                </a:hlinkClick>
              </a:rPr>
              <a:t>http://www.coe.int/en/web/freedom-expression/hate-speech</a:t>
            </a:r>
            <a:endParaRPr lang="cs-CZ" sz="4600" dirty="0">
              <a:solidFill>
                <a:schemeClr val="tx1"/>
              </a:solidFill>
            </a:endParaRPr>
          </a:p>
          <a:p>
            <a:pPr marL="0" indent="0" algn="just">
              <a:lnSpc>
                <a:spcPct val="120000"/>
              </a:lnSpc>
              <a:spcBef>
                <a:spcPts val="0"/>
              </a:spcBef>
              <a:buNone/>
            </a:pPr>
            <a:endParaRPr lang="cs-CZ" sz="4600" dirty="0"/>
          </a:p>
          <a:p>
            <a:pPr marL="0" indent="0" algn="just">
              <a:lnSpc>
                <a:spcPct val="120000"/>
              </a:lnSpc>
              <a:spcBef>
                <a:spcPts val="0"/>
              </a:spcBef>
              <a:buNone/>
            </a:pPr>
            <a:r>
              <a:rPr lang="cs-CZ" sz="4600" dirty="0" err="1"/>
              <a:t>Hawdon</a:t>
            </a:r>
            <a:r>
              <a:rPr lang="cs-CZ" sz="4600" dirty="0"/>
              <a:t>, J., </a:t>
            </a:r>
            <a:r>
              <a:rPr lang="cs-CZ" sz="4600" dirty="0" err="1"/>
              <a:t>Oksanen</a:t>
            </a:r>
            <a:r>
              <a:rPr lang="cs-CZ" sz="4600" dirty="0"/>
              <a:t>, A., &amp; </a:t>
            </a:r>
            <a:r>
              <a:rPr lang="cs-CZ" sz="4600" dirty="0" err="1"/>
              <a:t>Räsänen</a:t>
            </a:r>
            <a:r>
              <a:rPr lang="cs-CZ" sz="4600" dirty="0"/>
              <a:t>, P. (2015). Online </a:t>
            </a:r>
            <a:r>
              <a:rPr lang="cs-CZ" sz="4600" dirty="0" err="1"/>
              <a:t>Extremism</a:t>
            </a:r>
            <a:r>
              <a:rPr lang="cs-CZ" sz="4600" dirty="0"/>
              <a:t> and Online </a:t>
            </a:r>
            <a:r>
              <a:rPr lang="cs-CZ" sz="4600" dirty="0" err="1"/>
              <a:t>Hate</a:t>
            </a:r>
            <a:r>
              <a:rPr lang="cs-CZ" sz="4600" dirty="0"/>
              <a:t>: </a:t>
            </a:r>
            <a:r>
              <a:rPr lang="cs-CZ" sz="4600" dirty="0" err="1"/>
              <a:t>Exposure</a:t>
            </a:r>
            <a:r>
              <a:rPr lang="cs-CZ" sz="4600" dirty="0"/>
              <a:t> </a:t>
            </a:r>
            <a:r>
              <a:rPr lang="cs-CZ" sz="4600" dirty="0" err="1"/>
              <a:t>among</a:t>
            </a:r>
            <a:r>
              <a:rPr lang="cs-CZ" sz="4600" dirty="0"/>
              <a:t> </a:t>
            </a:r>
            <a:r>
              <a:rPr lang="cs-CZ" sz="4600" dirty="0" err="1"/>
              <a:t>Adolescents</a:t>
            </a:r>
            <a:r>
              <a:rPr lang="cs-CZ" sz="4600" dirty="0"/>
              <a:t> and </a:t>
            </a:r>
            <a:r>
              <a:rPr lang="cs-CZ" sz="4600" dirty="0" err="1"/>
              <a:t>Young</a:t>
            </a:r>
            <a:r>
              <a:rPr lang="cs-CZ" sz="4600" dirty="0"/>
              <a:t> </a:t>
            </a:r>
            <a:r>
              <a:rPr lang="cs-CZ" sz="4600" dirty="0" err="1"/>
              <a:t>Adults</a:t>
            </a:r>
            <a:r>
              <a:rPr lang="cs-CZ" sz="4600" dirty="0"/>
              <a:t> in </a:t>
            </a:r>
            <a:r>
              <a:rPr lang="cs-CZ" sz="4600" dirty="0" err="1"/>
              <a:t>Four</a:t>
            </a:r>
            <a:r>
              <a:rPr lang="cs-CZ" sz="4600" dirty="0"/>
              <a:t> </a:t>
            </a:r>
            <a:r>
              <a:rPr lang="cs-CZ" sz="4600" dirty="0" err="1"/>
              <a:t>Nations</a:t>
            </a:r>
            <a:r>
              <a:rPr lang="cs-CZ" sz="4600" dirty="0"/>
              <a:t>.</a:t>
            </a:r>
            <a:r>
              <a:rPr lang="cs-CZ" sz="4600" i="1" dirty="0"/>
              <a:t> </a:t>
            </a:r>
            <a:r>
              <a:rPr lang="cs-CZ" sz="4600" i="1" dirty="0" err="1"/>
              <a:t>Nordicom-Information</a:t>
            </a:r>
            <a:r>
              <a:rPr lang="cs-CZ" sz="4600" dirty="0"/>
              <a:t>,</a:t>
            </a:r>
            <a:r>
              <a:rPr lang="cs-CZ" sz="4600" i="1" dirty="0"/>
              <a:t> 37</a:t>
            </a:r>
            <a:r>
              <a:rPr lang="cs-CZ" sz="4600" dirty="0"/>
              <a:t>, 29-37.</a:t>
            </a:r>
          </a:p>
          <a:p>
            <a:pPr marL="0" indent="0" algn="just">
              <a:lnSpc>
                <a:spcPct val="120000"/>
              </a:lnSpc>
              <a:spcBef>
                <a:spcPts val="0"/>
              </a:spcBef>
              <a:buNone/>
            </a:pPr>
            <a:endParaRPr lang="cs-CZ" sz="4600" dirty="0"/>
          </a:p>
          <a:p>
            <a:pPr marL="0" indent="0" algn="just">
              <a:lnSpc>
                <a:spcPct val="120000"/>
              </a:lnSpc>
              <a:spcBef>
                <a:spcPts val="0"/>
              </a:spcBef>
              <a:buNone/>
            </a:pPr>
            <a:r>
              <a:rPr lang="cs-CZ" sz="4600" dirty="0" err="1"/>
              <a:t>Hogg</a:t>
            </a:r>
            <a:r>
              <a:rPr lang="cs-CZ" sz="4600" dirty="0"/>
              <a:t>, M. A. (2000). </a:t>
            </a:r>
            <a:r>
              <a:rPr lang="cs-CZ" sz="4600" dirty="0" err="1"/>
              <a:t>Subjective</a:t>
            </a:r>
            <a:r>
              <a:rPr lang="cs-CZ" sz="4600" dirty="0"/>
              <a:t> </a:t>
            </a:r>
            <a:r>
              <a:rPr lang="cs-CZ" sz="4600" dirty="0" err="1"/>
              <a:t>Uncertainty</a:t>
            </a:r>
            <a:r>
              <a:rPr lang="cs-CZ" sz="4600" dirty="0"/>
              <a:t> </a:t>
            </a:r>
            <a:r>
              <a:rPr lang="cs-CZ" sz="4600" dirty="0" err="1"/>
              <a:t>Reduction</a:t>
            </a:r>
            <a:r>
              <a:rPr lang="cs-CZ" sz="4600" dirty="0"/>
              <a:t> </a:t>
            </a:r>
            <a:r>
              <a:rPr lang="cs-CZ" sz="4600" dirty="0" err="1"/>
              <a:t>through</a:t>
            </a:r>
            <a:r>
              <a:rPr lang="cs-CZ" sz="4600" dirty="0"/>
              <a:t> </a:t>
            </a:r>
            <a:r>
              <a:rPr lang="cs-CZ" sz="4600" dirty="0" err="1"/>
              <a:t>Self-categorization</a:t>
            </a:r>
            <a:r>
              <a:rPr lang="cs-CZ" sz="4600" dirty="0"/>
              <a:t>: A </a:t>
            </a:r>
            <a:r>
              <a:rPr lang="cs-CZ" sz="4600" dirty="0" err="1"/>
              <a:t>Motivational</a:t>
            </a:r>
            <a:r>
              <a:rPr lang="cs-CZ" sz="4600" dirty="0"/>
              <a:t> </a:t>
            </a:r>
            <a:r>
              <a:rPr lang="cs-CZ" sz="4600" dirty="0" err="1"/>
              <a:t>Theory</a:t>
            </a:r>
            <a:r>
              <a:rPr lang="cs-CZ" sz="4600" dirty="0"/>
              <a:t> </a:t>
            </a:r>
            <a:r>
              <a:rPr lang="cs-CZ" sz="4600" dirty="0" err="1"/>
              <a:t>of</a:t>
            </a:r>
            <a:r>
              <a:rPr lang="cs-CZ" sz="4600" dirty="0"/>
              <a:t> </a:t>
            </a:r>
            <a:r>
              <a:rPr lang="cs-CZ" sz="4600" dirty="0" err="1"/>
              <a:t>Social</a:t>
            </a:r>
            <a:r>
              <a:rPr lang="cs-CZ" sz="4600" dirty="0"/>
              <a:t> Identity </a:t>
            </a:r>
            <a:r>
              <a:rPr lang="cs-CZ" sz="4600" dirty="0" err="1"/>
              <a:t>Processes</a:t>
            </a:r>
            <a:r>
              <a:rPr lang="cs-CZ" sz="4600" dirty="0"/>
              <a:t>.</a:t>
            </a:r>
            <a:r>
              <a:rPr lang="cs-CZ" sz="4600" i="1" dirty="0"/>
              <a:t> </a:t>
            </a:r>
            <a:r>
              <a:rPr lang="cs-CZ" sz="4600" i="1" dirty="0" err="1"/>
              <a:t>European</a:t>
            </a:r>
            <a:r>
              <a:rPr lang="cs-CZ" sz="4600" i="1" dirty="0"/>
              <a:t> </a:t>
            </a:r>
            <a:r>
              <a:rPr lang="cs-CZ" sz="4600" i="1" dirty="0" err="1"/>
              <a:t>Review</a:t>
            </a:r>
            <a:r>
              <a:rPr lang="cs-CZ" sz="4600" i="1" dirty="0"/>
              <a:t> </a:t>
            </a:r>
            <a:r>
              <a:rPr lang="cs-CZ" sz="4600" i="1" dirty="0" err="1"/>
              <a:t>Of</a:t>
            </a:r>
            <a:r>
              <a:rPr lang="cs-CZ" sz="4600" i="1" dirty="0"/>
              <a:t> </a:t>
            </a:r>
            <a:r>
              <a:rPr lang="cs-CZ" sz="4600" i="1" dirty="0" err="1"/>
              <a:t>Social</a:t>
            </a:r>
            <a:r>
              <a:rPr lang="cs-CZ" sz="4600" i="1" dirty="0"/>
              <a:t> Psychology</a:t>
            </a:r>
            <a:r>
              <a:rPr lang="cs-CZ" sz="4600" dirty="0"/>
              <a:t>,</a:t>
            </a:r>
            <a:r>
              <a:rPr lang="cs-CZ" sz="4600" i="1" dirty="0"/>
              <a:t> 11</a:t>
            </a:r>
            <a:r>
              <a:rPr lang="cs-CZ" sz="4600" dirty="0"/>
              <a:t>(1), 223-255.</a:t>
            </a:r>
          </a:p>
        </p:txBody>
      </p:sp>
    </p:spTree>
    <p:extLst>
      <p:ext uri="{BB962C8B-B14F-4D97-AF65-F5344CB8AC3E}">
        <p14:creationId xmlns:p14="http://schemas.microsoft.com/office/powerpoint/2010/main" val="2539349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D3AD0C2-ED0E-4A26-BE6E-2BD07EE70EF1}"/>
              </a:ext>
            </a:extLst>
          </p:cNvPr>
          <p:cNvSpPr>
            <a:spLocks noGrp="1"/>
          </p:cNvSpPr>
          <p:nvPr>
            <p:ph type="title"/>
          </p:nvPr>
        </p:nvSpPr>
        <p:spPr>
          <a:xfrm>
            <a:off x="1140351" y="182433"/>
            <a:ext cx="9875520" cy="1356360"/>
          </a:xfrm>
        </p:spPr>
        <p:txBody>
          <a:bodyPr/>
          <a:lstStyle/>
          <a:p>
            <a:r>
              <a:rPr lang="cs-CZ" b="1" dirty="0">
                <a:solidFill>
                  <a:schemeClr val="accent6">
                    <a:lumMod val="75000"/>
                  </a:schemeClr>
                </a:solidFill>
              </a:rPr>
              <a:t>Literatura</a:t>
            </a:r>
          </a:p>
        </p:txBody>
      </p:sp>
      <p:sp>
        <p:nvSpPr>
          <p:cNvPr id="6" name="Zástupný symbol pro obsah 5">
            <a:extLst>
              <a:ext uri="{FF2B5EF4-FFF2-40B4-BE49-F238E27FC236}">
                <a16:creationId xmlns:a16="http://schemas.microsoft.com/office/drawing/2014/main" id="{E752413A-D416-437C-ADDB-CD8690B92E49}"/>
              </a:ext>
            </a:extLst>
          </p:cNvPr>
          <p:cNvSpPr>
            <a:spLocks noGrp="1"/>
          </p:cNvSpPr>
          <p:nvPr>
            <p:ph idx="1"/>
          </p:nvPr>
        </p:nvSpPr>
        <p:spPr>
          <a:xfrm>
            <a:off x="1143000" y="1234439"/>
            <a:ext cx="9872871" cy="5327725"/>
          </a:xfrm>
        </p:spPr>
        <p:txBody>
          <a:bodyPr>
            <a:normAutofit fontScale="25000" lnSpcReduction="20000"/>
          </a:bodyPr>
          <a:lstStyle/>
          <a:p>
            <a:pPr marL="0" indent="-457200" algn="just">
              <a:lnSpc>
                <a:spcPct val="120000"/>
              </a:lnSpc>
              <a:spcBef>
                <a:spcPts val="0"/>
              </a:spcBef>
              <a:buNone/>
            </a:pPr>
            <a:r>
              <a:rPr lang="cs-CZ" sz="4600" dirty="0" err="1"/>
              <a:t>Kaakinen</a:t>
            </a:r>
            <a:r>
              <a:rPr lang="cs-CZ" sz="4600" dirty="0"/>
              <a:t>, M., </a:t>
            </a:r>
            <a:r>
              <a:rPr lang="cs-CZ" sz="4600" dirty="0" err="1"/>
              <a:t>Oksanen</a:t>
            </a:r>
            <a:r>
              <a:rPr lang="cs-CZ" sz="4600" dirty="0"/>
              <a:t>, A., &amp; </a:t>
            </a:r>
            <a:r>
              <a:rPr lang="cs-CZ" sz="4600" dirty="0" err="1"/>
              <a:t>Räsänen</a:t>
            </a:r>
            <a:r>
              <a:rPr lang="cs-CZ" sz="4600" dirty="0"/>
              <a:t>, P. (2018). </a:t>
            </a:r>
            <a:r>
              <a:rPr lang="cs-CZ" sz="4600" dirty="0" err="1"/>
              <a:t>Did</a:t>
            </a:r>
            <a:r>
              <a:rPr lang="cs-CZ" sz="4600" dirty="0"/>
              <a:t> </a:t>
            </a:r>
            <a:r>
              <a:rPr lang="cs-CZ" sz="4600" dirty="0" err="1"/>
              <a:t>the</a:t>
            </a:r>
            <a:r>
              <a:rPr lang="cs-CZ" sz="4600" dirty="0"/>
              <a:t> risk </a:t>
            </a:r>
            <a:r>
              <a:rPr lang="cs-CZ" sz="4600" dirty="0" err="1"/>
              <a:t>of</a:t>
            </a:r>
            <a:r>
              <a:rPr lang="cs-CZ" sz="4600" dirty="0"/>
              <a:t> </a:t>
            </a:r>
            <a:r>
              <a:rPr lang="cs-CZ" sz="4600" dirty="0" err="1"/>
              <a:t>exposure</a:t>
            </a:r>
            <a:r>
              <a:rPr lang="cs-CZ" sz="4600" dirty="0"/>
              <a:t> to online </a:t>
            </a:r>
            <a:r>
              <a:rPr lang="cs-CZ" sz="4600" dirty="0" err="1"/>
              <a:t>hate</a:t>
            </a:r>
            <a:r>
              <a:rPr lang="cs-CZ" sz="4600" dirty="0"/>
              <a:t> </a:t>
            </a:r>
            <a:r>
              <a:rPr lang="cs-CZ" sz="4600" dirty="0" err="1"/>
              <a:t>increase</a:t>
            </a:r>
            <a:r>
              <a:rPr lang="cs-CZ" sz="4600" dirty="0"/>
              <a:t> </a:t>
            </a:r>
            <a:r>
              <a:rPr lang="cs-CZ" sz="4600" dirty="0" err="1"/>
              <a:t>after</a:t>
            </a:r>
            <a:r>
              <a:rPr lang="cs-CZ" sz="4600" dirty="0"/>
              <a:t> </a:t>
            </a:r>
            <a:r>
              <a:rPr lang="cs-CZ" sz="4600" dirty="0" err="1"/>
              <a:t>the</a:t>
            </a:r>
            <a:r>
              <a:rPr lang="cs-CZ" sz="4600" dirty="0"/>
              <a:t> </a:t>
            </a:r>
            <a:r>
              <a:rPr lang="cs-CZ" sz="4600" dirty="0" err="1"/>
              <a:t>November</a:t>
            </a:r>
            <a:r>
              <a:rPr lang="cs-CZ" sz="4600" dirty="0"/>
              <a:t> 2015 Paris </a:t>
            </a:r>
            <a:r>
              <a:rPr lang="cs-CZ" sz="4600" dirty="0" err="1"/>
              <a:t>attacks</a:t>
            </a:r>
            <a:r>
              <a:rPr lang="cs-CZ" sz="4600" dirty="0"/>
              <a:t>? A </a:t>
            </a:r>
            <a:r>
              <a:rPr lang="cs-CZ" sz="4600" dirty="0" err="1"/>
              <a:t>group</a:t>
            </a:r>
            <a:r>
              <a:rPr lang="cs-CZ" sz="4600" dirty="0"/>
              <a:t> relations </a:t>
            </a:r>
            <a:r>
              <a:rPr lang="cs-CZ" sz="4600" dirty="0" err="1"/>
              <a:t>approach</a:t>
            </a:r>
            <a:r>
              <a:rPr lang="cs-CZ" sz="4600" dirty="0"/>
              <a:t>.</a:t>
            </a:r>
            <a:r>
              <a:rPr lang="cs-CZ" sz="4600" i="1" dirty="0"/>
              <a:t> </a:t>
            </a:r>
            <a:r>
              <a:rPr lang="cs-CZ" sz="4600" i="1" dirty="0" err="1"/>
              <a:t>Computers</a:t>
            </a:r>
            <a:r>
              <a:rPr lang="cs-CZ" sz="4600" i="1" dirty="0"/>
              <a:t> In </a:t>
            </a:r>
            <a:r>
              <a:rPr lang="cs-CZ" sz="4600" i="1" dirty="0" err="1"/>
              <a:t>Human</a:t>
            </a:r>
            <a:r>
              <a:rPr lang="cs-CZ" sz="4600" i="1" dirty="0"/>
              <a:t> </a:t>
            </a:r>
            <a:r>
              <a:rPr lang="cs-CZ" sz="4600" i="1" dirty="0" err="1"/>
              <a:t>Behavior</a:t>
            </a:r>
            <a:r>
              <a:rPr lang="cs-CZ" sz="4600" dirty="0"/>
              <a:t>,</a:t>
            </a:r>
            <a:r>
              <a:rPr lang="cs-CZ" sz="4600" i="1" dirty="0"/>
              <a:t> 78</a:t>
            </a:r>
            <a:r>
              <a:rPr lang="cs-CZ" sz="4600" dirty="0"/>
              <a:t>, 90-97.</a:t>
            </a:r>
          </a:p>
          <a:p>
            <a:pPr marL="0" indent="-457200" algn="just">
              <a:lnSpc>
                <a:spcPct val="120000"/>
              </a:lnSpc>
              <a:spcBef>
                <a:spcPts val="0"/>
              </a:spcBef>
              <a:buNone/>
            </a:pPr>
            <a:endParaRPr lang="cs-CZ" sz="4600" dirty="0"/>
          </a:p>
          <a:p>
            <a:pPr marL="0" indent="-457200" algn="just">
              <a:lnSpc>
                <a:spcPct val="120000"/>
              </a:lnSpc>
              <a:spcBef>
                <a:spcPts val="0"/>
              </a:spcBef>
              <a:buNone/>
            </a:pPr>
            <a:r>
              <a:rPr lang="cs-CZ" sz="4600" dirty="0" err="1"/>
              <a:t>Kaakinen</a:t>
            </a:r>
            <a:r>
              <a:rPr lang="cs-CZ" sz="4600" dirty="0"/>
              <a:t>, M., et al. (2018). </a:t>
            </a:r>
            <a:r>
              <a:rPr lang="cs-CZ" sz="4600" dirty="0" err="1"/>
              <a:t>Social</a:t>
            </a:r>
            <a:r>
              <a:rPr lang="cs-CZ" sz="4600" dirty="0"/>
              <a:t> </a:t>
            </a:r>
            <a:r>
              <a:rPr lang="cs-CZ" sz="4600" dirty="0" err="1"/>
              <a:t>capital</a:t>
            </a:r>
            <a:r>
              <a:rPr lang="cs-CZ" sz="4600" dirty="0"/>
              <a:t> and online </a:t>
            </a:r>
            <a:r>
              <a:rPr lang="cs-CZ" sz="4600" dirty="0" err="1"/>
              <a:t>hate</a:t>
            </a:r>
            <a:r>
              <a:rPr lang="cs-CZ" sz="4600" dirty="0"/>
              <a:t> </a:t>
            </a:r>
            <a:r>
              <a:rPr lang="cs-CZ" sz="4600" dirty="0" err="1"/>
              <a:t>production</a:t>
            </a:r>
            <a:r>
              <a:rPr lang="cs-CZ" sz="4600" dirty="0"/>
              <a:t>: A </a:t>
            </a:r>
            <a:r>
              <a:rPr lang="cs-CZ" sz="4600" dirty="0" err="1"/>
              <a:t>four</a:t>
            </a:r>
            <a:r>
              <a:rPr lang="cs-CZ" sz="4600" dirty="0"/>
              <a:t> country </a:t>
            </a:r>
            <a:r>
              <a:rPr lang="cs-CZ" sz="4600" dirty="0" err="1"/>
              <a:t>survey</a:t>
            </a:r>
            <a:r>
              <a:rPr lang="cs-CZ" sz="4600" dirty="0"/>
              <a:t>.</a:t>
            </a:r>
            <a:r>
              <a:rPr lang="cs-CZ" sz="4600" i="1" dirty="0"/>
              <a:t> </a:t>
            </a:r>
            <a:r>
              <a:rPr lang="cs-CZ" sz="4600" i="1" dirty="0" err="1"/>
              <a:t>Crime</a:t>
            </a:r>
            <a:r>
              <a:rPr lang="cs-CZ" sz="4600" i="1" dirty="0"/>
              <a:t>, </a:t>
            </a:r>
            <a:r>
              <a:rPr lang="cs-CZ" sz="4600" i="1" dirty="0" err="1"/>
              <a:t>Law</a:t>
            </a:r>
            <a:r>
              <a:rPr lang="cs-CZ" sz="4600" i="1" dirty="0"/>
              <a:t> And </a:t>
            </a:r>
            <a:r>
              <a:rPr lang="cs-CZ" sz="4600" i="1" dirty="0" err="1"/>
              <a:t>Social</a:t>
            </a:r>
            <a:r>
              <a:rPr lang="cs-CZ" sz="4600" i="1" dirty="0"/>
              <a:t> </a:t>
            </a:r>
            <a:r>
              <a:rPr lang="cs-CZ" sz="4600" i="1" dirty="0" err="1"/>
              <a:t>Change</a:t>
            </a:r>
            <a:r>
              <a:rPr lang="cs-CZ" sz="4600" dirty="0"/>
              <a:t>,</a:t>
            </a:r>
            <a:r>
              <a:rPr lang="cs-CZ" sz="4600" i="1" dirty="0"/>
              <a:t> 69</a:t>
            </a:r>
            <a:r>
              <a:rPr lang="cs-CZ" sz="4600" dirty="0"/>
              <a:t>(1), 25-39.</a:t>
            </a:r>
          </a:p>
          <a:p>
            <a:pPr marL="0" indent="-457200" algn="just">
              <a:lnSpc>
                <a:spcPct val="120000"/>
              </a:lnSpc>
              <a:spcBef>
                <a:spcPts val="0"/>
              </a:spcBef>
              <a:buNone/>
            </a:pPr>
            <a:endParaRPr lang="cs-CZ" sz="4600" dirty="0"/>
          </a:p>
          <a:p>
            <a:pPr marL="0" indent="-457200" algn="just">
              <a:lnSpc>
                <a:spcPct val="120000"/>
              </a:lnSpc>
              <a:spcBef>
                <a:spcPts val="0"/>
              </a:spcBef>
              <a:buNone/>
            </a:pPr>
            <a:r>
              <a:rPr lang="cs-CZ" sz="4600" dirty="0" err="1"/>
              <a:t>Keipi</a:t>
            </a:r>
            <a:r>
              <a:rPr lang="cs-CZ" sz="4600" dirty="0"/>
              <a:t>, T., et al. (2017). </a:t>
            </a:r>
            <a:r>
              <a:rPr lang="cs-CZ" sz="4600" dirty="0" err="1"/>
              <a:t>Social</a:t>
            </a:r>
            <a:r>
              <a:rPr lang="cs-CZ" sz="4600" dirty="0"/>
              <a:t> </a:t>
            </a:r>
            <a:r>
              <a:rPr lang="cs-CZ" sz="4600" dirty="0" err="1"/>
              <a:t>Tie</a:t>
            </a:r>
            <a:r>
              <a:rPr lang="cs-CZ" sz="4600" dirty="0"/>
              <a:t> </a:t>
            </a:r>
            <a:r>
              <a:rPr lang="cs-CZ" sz="4600" dirty="0" err="1"/>
              <a:t>Strength</a:t>
            </a:r>
            <a:r>
              <a:rPr lang="cs-CZ" sz="4600" dirty="0"/>
              <a:t> and Online </a:t>
            </a:r>
            <a:r>
              <a:rPr lang="cs-CZ" sz="4600" dirty="0" err="1"/>
              <a:t>Victimization</a:t>
            </a:r>
            <a:r>
              <a:rPr lang="cs-CZ" sz="4600" dirty="0"/>
              <a:t>: An </a:t>
            </a:r>
            <a:r>
              <a:rPr lang="cs-CZ" sz="4600" dirty="0" err="1"/>
              <a:t>Analysis</a:t>
            </a:r>
            <a:r>
              <a:rPr lang="cs-CZ" sz="4600" dirty="0"/>
              <a:t> </a:t>
            </a:r>
            <a:r>
              <a:rPr lang="cs-CZ" sz="4600" dirty="0" err="1"/>
              <a:t>of</a:t>
            </a:r>
            <a:r>
              <a:rPr lang="cs-CZ" sz="4600" dirty="0"/>
              <a:t> </a:t>
            </a:r>
            <a:r>
              <a:rPr lang="cs-CZ" sz="4600" dirty="0" err="1"/>
              <a:t>Young</a:t>
            </a:r>
            <a:r>
              <a:rPr lang="cs-CZ" sz="4600" dirty="0"/>
              <a:t> </a:t>
            </a:r>
            <a:r>
              <a:rPr lang="cs-CZ" sz="4600" dirty="0" err="1"/>
              <a:t>People</a:t>
            </a:r>
            <a:r>
              <a:rPr lang="cs-CZ" sz="4600" dirty="0"/>
              <a:t> </a:t>
            </a:r>
            <a:r>
              <a:rPr lang="cs-CZ" sz="4600" dirty="0" err="1"/>
              <a:t>Aged</a:t>
            </a:r>
            <a:r>
              <a:rPr lang="cs-CZ" sz="4600" dirty="0"/>
              <a:t> 15–30 </a:t>
            </a:r>
            <a:r>
              <a:rPr lang="cs-CZ" sz="4600" dirty="0" err="1"/>
              <a:t>Years</a:t>
            </a:r>
            <a:r>
              <a:rPr lang="cs-CZ" sz="4600" dirty="0"/>
              <a:t> in </a:t>
            </a:r>
            <a:r>
              <a:rPr lang="cs-CZ" sz="4600" dirty="0" err="1"/>
              <a:t>Four</a:t>
            </a:r>
            <a:r>
              <a:rPr lang="cs-CZ" sz="4600" dirty="0"/>
              <a:t> </a:t>
            </a:r>
            <a:r>
              <a:rPr lang="cs-CZ" sz="4600" dirty="0" err="1"/>
              <a:t>Nations</a:t>
            </a:r>
            <a:r>
              <a:rPr lang="cs-CZ" sz="4600" dirty="0"/>
              <a:t>.</a:t>
            </a:r>
            <a:r>
              <a:rPr lang="cs-CZ" sz="4600" i="1" dirty="0"/>
              <a:t> </a:t>
            </a:r>
            <a:r>
              <a:rPr lang="cs-CZ" sz="4600" i="1" dirty="0" err="1"/>
              <a:t>Social</a:t>
            </a:r>
            <a:r>
              <a:rPr lang="cs-CZ" sz="4600" i="1" dirty="0"/>
              <a:t> Media Society</a:t>
            </a:r>
            <a:r>
              <a:rPr lang="cs-CZ" sz="4600" dirty="0"/>
              <a:t>,</a:t>
            </a:r>
            <a:r>
              <a:rPr lang="cs-CZ" sz="4600" i="1" dirty="0"/>
              <a:t> 3</a:t>
            </a:r>
            <a:r>
              <a:rPr lang="cs-CZ" sz="4600" dirty="0"/>
              <a:t>(1).</a:t>
            </a:r>
          </a:p>
          <a:p>
            <a:pPr marL="0" indent="-457200" algn="just">
              <a:lnSpc>
                <a:spcPct val="120000"/>
              </a:lnSpc>
              <a:spcBef>
                <a:spcPts val="0"/>
              </a:spcBef>
              <a:buNone/>
            </a:pPr>
            <a:endParaRPr lang="cs-CZ" sz="4600" dirty="0"/>
          </a:p>
          <a:p>
            <a:pPr marL="0" indent="-457200" algn="just">
              <a:lnSpc>
                <a:spcPct val="120000"/>
              </a:lnSpc>
              <a:spcBef>
                <a:spcPts val="0"/>
              </a:spcBef>
              <a:buNone/>
            </a:pPr>
            <a:r>
              <a:rPr lang="cs-CZ" sz="4600" dirty="0" err="1"/>
              <a:t>Keipi</a:t>
            </a:r>
            <a:r>
              <a:rPr lang="cs-CZ" sz="4600" dirty="0"/>
              <a:t>, T., et al. (2018). </a:t>
            </a:r>
            <a:r>
              <a:rPr lang="cs-CZ" sz="4600" dirty="0" err="1"/>
              <a:t>Exposure</a:t>
            </a:r>
            <a:r>
              <a:rPr lang="cs-CZ" sz="4600" dirty="0"/>
              <a:t> to online </a:t>
            </a:r>
            <a:r>
              <a:rPr lang="cs-CZ" sz="4600" dirty="0" err="1"/>
              <a:t>hate</a:t>
            </a:r>
            <a:r>
              <a:rPr lang="cs-CZ" sz="4600" dirty="0"/>
              <a:t> </a:t>
            </a:r>
            <a:r>
              <a:rPr lang="cs-CZ" sz="4600" dirty="0" err="1"/>
              <a:t>material</a:t>
            </a:r>
            <a:r>
              <a:rPr lang="cs-CZ" sz="4600" dirty="0"/>
              <a:t> and </a:t>
            </a:r>
            <a:r>
              <a:rPr lang="cs-CZ" sz="4600" dirty="0" err="1"/>
              <a:t>subjective</a:t>
            </a:r>
            <a:r>
              <a:rPr lang="cs-CZ" sz="4600" dirty="0"/>
              <a:t> </a:t>
            </a:r>
            <a:r>
              <a:rPr lang="cs-CZ" sz="4600" dirty="0" err="1"/>
              <a:t>well-being</a:t>
            </a:r>
            <a:r>
              <a:rPr lang="cs-CZ" sz="4600" dirty="0"/>
              <a:t>.</a:t>
            </a:r>
            <a:r>
              <a:rPr lang="cs-CZ" sz="4600" i="1" dirty="0"/>
              <a:t> Online </a:t>
            </a:r>
            <a:r>
              <a:rPr lang="cs-CZ" sz="4600" i="1" dirty="0" err="1"/>
              <a:t>Information</a:t>
            </a:r>
            <a:r>
              <a:rPr lang="cs-CZ" sz="4600" i="1" dirty="0"/>
              <a:t> </a:t>
            </a:r>
            <a:r>
              <a:rPr lang="cs-CZ" sz="4600" i="1" dirty="0" err="1"/>
              <a:t>Review</a:t>
            </a:r>
            <a:r>
              <a:rPr lang="cs-CZ" sz="4600" dirty="0"/>
              <a:t>,</a:t>
            </a:r>
            <a:r>
              <a:rPr lang="cs-CZ" sz="4600" i="1" dirty="0"/>
              <a:t> 42</a:t>
            </a:r>
            <a:r>
              <a:rPr lang="cs-CZ" sz="4600" dirty="0"/>
              <a:t>(1), 2-15.</a:t>
            </a:r>
          </a:p>
          <a:p>
            <a:pPr marL="0" indent="-457200" algn="just">
              <a:lnSpc>
                <a:spcPct val="120000"/>
              </a:lnSpc>
              <a:spcBef>
                <a:spcPts val="0"/>
              </a:spcBef>
              <a:buNone/>
            </a:pPr>
            <a:endParaRPr lang="cs-CZ" sz="4600" dirty="0"/>
          </a:p>
          <a:p>
            <a:pPr marL="0" indent="-457200" algn="just">
              <a:lnSpc>
                <a:spcPct val="120000"/>
              </a:lnSpc>
              <a:spcBef>
                <a:spcPts val="0"/>
              </a:spcBef>
              <a:buNone/>
            </a:pPr>
            <a:r>
              <a:rPr lang="cs-CZ" sz="4600" dirty="0"/>
              <a:t>Mareš, M. (2011).</a:t>
            </a:r>
            <a:r>
              <a:rPr lang="cs-CZ" sz="4600" i="1" dirty="0"/>
              <a:t> Problematika </a:t>
            </a:r>
            <a:r>
              <a:rPr lang="cs-CZ" sz="4600" i="1" dirty="0" err="1"/>
              <a:t>Hate</a:t>
            </a:r>
            <a:r>
              <a:rPr lang="cs-CZ" sz="4600" i="1" dirty="0"/>
              <a:t> </a:t>
            </a:r>
            <a:r>
              <a:rPr lang="cs-CZ" sz="4600" i="1" dirty="0" err="1"/>
              <a:t>Crime</a:t>
            </a:r>
            <a:r>
              <a:rPr lang="cs-CZ" sz="4600" i="1" dirty="0"/>
              <a:t>.: Analýza pro Ministerstvo vnitra České republiky</a:t>
            </a:r>
            <a:r>
              <a:rPr lang="cs-CZ" sz="4600" dirty="0"/>
              <a:t>. Brno.</a:t>
            </a:r>
          </a:p>
          <a:p>
            <a:pPr marL="0" indent="-457200" algn="just">
              <a:lnSpc>
                <a:spcPct val="120000"/>
              </a:lnSpc>
              <a:spcBef>
                <a:spcPts val="0"/>
              </a:spcBef>
              <a:buNone/>
            </a:pPr>
            <a:endParaRPr lang="cs-CZ" sz="4600" dirty="0"/>
          </a:p>
          <a:p>
            <a:pPr marL="0" indent="-457200" algn="just">
              <a:lnSpc>
                <a:spcPct val="120000"/>
              </a:lnSpc>
              <a:spcBef>
                <a:spcPts val="0"/>
              </a:spcBef>
              <a:buNone/>
            </a:pPr>
            <a:r>
              <a:rPr lang="cs-CZ" sz="4600" dirty="0" err="1"/>
              <a:t>Näsi</a:t>
            </a:r>
            <a:r>
              <a:rPr lang="cs-CZ" sz="4600" dirty="0"/>
              <a:t>, M., et al. (2015). </a:t>
            </a:r>
            <a:r>
              <a:rPr lang="cs-CZ" sz="4600" dirty="0" err="1"/>
              <a:t>Exposure</a:t>
            </a:r>
            <a:r>
              <a:rPr lang="cs-CZ" sz="4600" dirty="0"/>
              <a:t> to online </a:t>
            </a:r>
            <a:r>
              <a:rPr lang="cs-CZ" sz="4600" dirty="0" err="1"/>
              <a:t>hate</a:t>
            </a:r>
            <a:r>
              <a:rPr lang="cs-CZ" sz="4600" dirty="0"/>
              <a:t> </a:t>
            </a:r>
            <a:r>
              <a:rPr lang="cs-CZ" sz="4600" dirty="0" err="1"/>
              <a:t>material</a:t>
            </a:r>
            <a:r>
              <a:rPr lang="cs-CZ" sz="4600" dirty="0"/>
              <a:t> and </a:t>
            </a:r>
            <a:r>
              <a:rPr lang="cs-CZ" sz="4600" dirty="0" err="1"/>
              <a:t>social</a:t>
            </a:r>
            <a:r>
              <a:rPr lang="cs-CZ" sz="4600" dirty="0"/>
              <a:t> trust </a:t>
            </a:r>
            <a:r>
              <a:rPr lang="cs-CZ" sz="4600" dirty="0" err="1"/>
              <a:t>among</a:t>
            </a:r>
            <a:r>
              <a:rPr lang="cs-CZ" sz="4600" dirty="0"/>
              <a:t> </a:t>
            </a:r>
            <a:r>
              <a:rPr lang="cs-CZ" sz="4600" dirty="0" err="1"/>
              <a:t>Finnish</a:t>
            </a:r>
            <a:r>
              <a:rPr lang="cs-CZ" sz="4600" dirty="0"/>
              <a:t> </a:t>
            </a:r>
            <a:r>
              <a:rPr lang="cs-CZ" sz="4600" dirty="0" err="1"/>
              <a:t>youth</a:t>
            </a:r>
            <a:r>
              <a:rPr lang="cs-CZ" sz="4600" dirty="0"/>
              <a:t>,</a:t>
            </a:r>
            <a:r>
              <a:rPr lang="cs-CZ" sz="4600" i="1" dirty="0"/>
              <a:t> 28</a:t>
            </a:r>
            <a:r>
              <a:rPr lang="cs-CZ" sz="4600" dirty="0"/>
              <a:t>(3), 607-622. </a:t>
            </a:r>
          </a:p>
          <a:p>
            <a:pPr marL="0" indent="-457200" algn="just">
              <a:lnSpc>
                <a:spcPct val="120000"/>
              </a:lnSpc>
              <a:spcBef>
                <a:spcPts val="0"/>
              </a:spcBef>
              <a:buNone/>
            </a:pPr>
            <a:endParaRPr lang="cs-CZ" sz="4600" dirty="0"/>
          </a:p>
          <a:p>
            <a:pPr marL="0" indent="-457200" algn="just">
              <a:lnSpc>
                <a:spcPct val="120000"/>
              </a:lnSpc>
              <a:spcBef>
                <a:spcPts val="0"/>
              </a:spcBef>
              <a:buNone/>
            </a:pPr>
            <a:r>
              <a:rPr lang="cs-CZ" sz="4600" dirty="0"/>
              <a:t>Mlynář, J. (2017). Co máme na mysli, když říkáme "my"? Kolektivní identita, identifikace a kategorizace. In J. Mlynář, M. </a:t>
            </a:r>
            <a:r>
              <a:rPr lang="cs-CZ" sz="4600" dirty="0" err="1"/>
              <a:t>Paulíček</a:t>
            </a:r>
            <a:r>
              <a:rPr lang="cs-CZ" sz="4600" dirty="0"/>
              <a:t>, J. Šubrt (</a:t>
            </a:r>
            <a:r>
              <a:rPr lang="cs-CZ" sz="4600" dirty="0" err="1"/>
              <a:t>Eds</a:t>
            </a:r>
            <a:r>
              <a:rPr lang="cs-CZ" sz="4600" dirty="0"/>
              <a:t>.), </a:t>
            </a:r>
            <a:r>
              <a:rPr lang="cs-CZ" sz="4600" i="1" dirty="0"/>
              <a:t>Člověk v teoretické perspektivě společenských věd</a:t>
            </a:r>
            <a:r>
              <a:rPr lang="cs-CZ" sz="4600" dirty="0"/>
              <a:t>. Karolinum.</a:t>
            </a:r>
          </a:p>
          <a:p>
            <a:pPr marL="0" indent="-457200" algn="just">
              <a:lnSpc>
                <a:spcPct val="120000"/>
              </a:lnSpc>
              <a:spcBef>
                <a:spcPts val="0"/>
              </a:spcBef>
              <a:buNone/>
            </a:pPr>
            <a:endParaRPr lang="cs-CZ" sz="4600" dirty="0"/>
          </a:p>
          <a:p>
            <a:pPr marL="0" indent="-457200" algn="just">
              <a:lnSpc>
                <a:spcPct val="120000"/>
              </a:lnSpc>
              <a:spcBef>
                <a:spcPts val="0"/>
              </a:spcBef>
              <a:buNone/>
            </a:pPr>
            <a:r>
              <a:rPr lang="cs-CZ" sz="4600" i="1" dirty="0" err="1"/>
              <a:t>Responding</a:t>
            </a:r>
            <a:r>
              <a:rPr lang="cs-CZ" sz="4600" i="1" dirty="0"/>
              <a:t> to </a:t>
            </a:r>
            <a:r>
              <a:rPr lang="cs-CZ" sz="4600" i="1" dirty="0" err="1"/>
              <a:t>Cyberhate</a:t>
            </a:r>
            <a:r>
              <a:rPr lang="cs-CZ" sz="4600" i="1" dirty="0"/>
              <a:t>: </a:t>
            </a:r>
            <a:r>
              <a:rPr lang="cs-CZ" sz="4600" i="1" dirty="0" err="1"/>
              <a:t>Toolkit</a:t>
            </a:r>
            <a:r>
              <a:rPr lang="cs-CZ" sz="4600" i="1" dirty="0"/>
              <a:t> </a:t>
            </a:r>
            <a:r>
              <a:rPr lang="cs-CZ" sz="4600" i="1" dirty="0" err="1"/>
              <a:t>for</a:t>
            </a:r>
            <a:r>
              <a:rPr lang="cs-CZ" sz="4600" i="1" dirty="0"/>
              <a:t> </a:t>
            </a:r>
            <a:r>
              <a:rPr lang="cs-CZ" sz="4600" i="1" dirty="0" err="1"/>
              <a:t>Action</a:t>
            </a:r>
            <a:r>
              <a:rPr lang="cs-CZ" sz="4600" dirty="0"/>
              <a:t>. (2010). New York: Anti‐</a:t>
            </a:r>
            <a:r>
              <a:rPr lang="cs-CZ" sz="4600" dirty="0" err="1"/>
              <a:t>Defamation</a:t>
            </a:r>
            <a:r>
              <a:rPr lang="cs-CZ" sz="4600" dirty="0"/>
              <a:t> </a:t>
            </a:r>
            <a:r>
              <a:rPr lang="cs-CZ" sz="4600" dirty="0" err="1"/>
              <a:t>League</a:t>
            </a:r>
            <a:r>
              <a:rPr lang="cs-CZ" sz="4600" dirty="0"/>
              <a:t>.</a:t>
            </a:r>
          </a:p>
          <a:p>
            <a:pPr marL="0" indent="-457200" algn="just">
              <a:lnSpc>
                <a:spcPct val="120000"/>
              </a:lnSpc>
              <a:spcBef>
                <a:spcPts val="0"/>
              </a:spcBef>
              <a:buNone/>
            </a:pPr>
            <a:endParaRPr lang="cs-CZ" sz="4600" dirty="0"/>
          </a:p>
          <a:p>
            <a:pPr marL="0" indent="-457200" algn="just">
              <a:lnSpc>
                <a:spcPct val="120000"/>
              </a:lnSpc>
              <a:spcBef>
                <a:spcPts val="0"/>
              </a:spcBef>
              <a:buNone/>
            </a:pPr>
            <a:r>
              <a:rPr lang="cs-CZ" sz="4600" dirty="0" err="1"/>
              <a:t>Schmitz</a:t>
            </a:r>
            <a:r>
              <a:rPr lang="cs-CZ" sz="4600" dirty="0"/>
              <a:t>, R. M. (2016). </a:t>
            </a:r>
            <a:r>
              <a:rPr lang="cs-CZ" sz="4600" dirty="0" err="1"/>
              <a:t>Intersections</a:t>
            </a:r>
            <a:r>
              <a:rPr lang="cs-CZ" sz="4600" dirty="0"/>
              <a:t> </a:t>
            </a:r>
            <a:r>
              <a:rPr lang="cs-CZ" sz="4600" dirty="0" err="1"/>
              <a:t>of</a:t>
            </a:r>
            <a:r>
              <a:rPr lang="cs-CZ" sz="4600" dirty="0"/>
              <a:t> </a:t>
            </a:r>
            <a:r>
              <a:rPr lang="cs-CZ" sz="4600" dirty="0" err="1"/>
              <a:t>hate</a:t>
            </a:r>
            <a:r>
              <a:rPr lang="cs-CZ" sz="4600" dirty="0"/>
              <a:t>: </a:t>
            </a:r>
            <a:r>
              <a:rPr lang="cs-CZ" sz="4600" dirty="0" err="1"/>
              <a:t>Exploring</a:t>
            </a:r>
            <a:r>
              <a:rPr lang="cs-CZ" sz="4600" dirty="0"/>
              <a:t> </a:t>
            </a:r>
            <a:r>
              <a:rPr lang="cs-CZ" sz="4600" dirty="0" err="1"/>
              <a:t>the</a:t>
            </a:r>
            <a:r>
              <a:rPr lang="cs-CZ" sz="4600" dirty="0"/>
              <a:t> </a:t>
            </a:r>
            <a:r>
              <a:rPr lang="cs-CZ" sz="4600" dirty="0" err="1"/>
              <a:t>transecting</a:t>
            </a:r>
            <a:r>
              <a:rPr lang="cs-CZ" sz="4600" dirty="0"/>
              <a:t> </a:t>
            </a:r>
            <a:r>
              <a:rPr lang="cs-CZ" sz="4600" dirty="0" err="1"/>
              <a:t>dimensions</a:t>
            </a:r>
            <a:r>
              <a:rPr lang="cs-CZ" sz="4600" dirty="0"/>
              <a:t> </a:t>
            </a:r>
            <a:r>
              <a:rPr lang="cs-CZ" sz="4600" dirty="0" err="1"/>
              <a:t>of</a:t>
            </a:r>
            <a:r>
              <a:rPr lang="cs-CZ" sz="4600" dirty="0"/>
              <a:t> </a:t>
            </a:r>
            <a:r>
              <a:rPr lang="cs-CZ" sz="4600" dirty="0" err="1"/>
              <a:t>race</a:t>
            </a:r>
            <a:r>
              <a:rPr lang="cs-CZ" sz="4600" dirty="0"/>
              <a:t>, religion, gender, and </a:t>
            </a:r>
            <a:r>
              <a:rPr lang="cs-CZ" sz="4600" dirty="0" err="1"/>
              <a:t>family</a:t>
            </a:r>
            <a:r>
              <a:rPr lang="cs-CZ" sz="4600" dirty="0"/>
              <a:t> in Ku </a:t>
            </a:r>
            <a:r>
              <a:rPr lang="cs-CZ" sz="4600" dirty="0" err="1"/>
              <a:t>Klux</a:t>
            </a:r>
            <a:r>
              <a:rPr lang="cs-CZ" sz="4600" dirty="0"/>
              <a:t> Klan Web </a:t>
            </a:r>
            <a:r>
              <a:rPr lang="cs-CZ" sz="4600" dirty="0" err="1"/>
              <a:t>sites</a:t>
            </a:r>
            <a:r>
              <a:rPr lang="cs-CZ" sz="4600" dirty="0"/>
              <a:t>.</a:t>
            </a:r>
            <a:r>
              <a:rPr lang="cs-CZ" sz="4600" i="1" dirty="0"/>
              <a:t> </a:t>
            </a:r>
            <a:r>
              <a:rPr lang="cs-CZ" sz="4600" i="1" dirty="0" err="1"/>
              <a:t>Sociological</a:t>
            </a:r>
            <a:r>
              <a:rPr lang="cs-CZ" sz="4600" i="1" dirty="0"/>
              <a:t> </a:t>
            </a:r>
            <a:r>
              <a:rPr lang="cs-CZ" sz="4600" i="1" dirty="0" err="1"/>
              <a:t>Focus</a:t>
            </a:r>
            <a:r>
              <a:rPr lang="cs-CZ" sz="4600" dirty="0"/>
              <a:t>,</a:t>
            </a:r>
            <a:r>
              <a:rPr lang="cs-CZ" sz="4600" i="1" dirty="0"/>
              <a:t> 49</a:t>
            </a:r>
            <a:r>
              <a:rPr lang="cs-CZ" sz="4600" dirty="0"/>
              <a:t>(3), 200-214. </a:t>
            </a:r>
          </a:p>
          <a:p>
            <a:pPr marL="0" indent="-457200" algn="just">
              <a:lnSpc>
                <a:spcPct val="120000"/>
              </a:lnSpc>
              <a:spcBef>
                <a:spcPts val="0"/>
              </a:spcBef>
              <a:buNone/>
            </a:pPr>
            <a:endParaRPr lang="cs-CZ" sz="4600" dirty="0"/>
          </a:p>
          <a:p>
            <a:pPr marL="0" indent="-457200" algn="just">
              <a:lnSpc>
                <a:spcPct val="120000"/>
              </a:lnSpc>
              <a:spcBef>
                <a:spcPts val="0"/>
              </a:spcBef>
              <a:buNone/>
            </a:pPr>
            <a:r>
              <a:rPr lang="cs-CZ" sz="4600" dirty="0" err="1"/>
              <a:t>Schoffstall</a:t>
            </a:r>
            <a:r>
              <a:rPr lang="cs-CZ" sz="4600" dirty="0"/>
              <a:t>, C. L., &amp; </a:t>
            </a:r>
            <a:r>
              <a:rPr lang="cs-CZ" sz="4600" dirty="0" err="1"/>
              <a:t>Cohen</a:t>
            </a:r>
            <a:r>
              <a:rPr lang="cs-CZ" sz="4600" dirty="0"/>
              <a:t>, R. (2011). </a:t>
            </a:r>
            <a:r>
              <a:rPr lang="cs-CZ" sz="4600" dirty="0" err="1"/>
              <a:t>Cyber</a:t>
            </a:r>
            <a:r>
              <a:rPr lang="cs-CZ" sz="4600" dirty="0"/>
              <a:t> </a:t>
            </a:r>
            <a:r>
              <a:rPr lang="cs-CZ" sz="4600" dirty="0" err="1"/>
              <a:t>Aggression</a:t>
            </a:r>
            <a:r>
              <a:rPr lang="cs-CZ" sz="4600" dirty="0"/>
              <a:t>: </a:t>
            </a:r>
            <a:r>
              <a:rPr lang="cs-CZ" sz="4600" dirty="0" err="1"/>
              <a:t>The</a:t>
            </a:r>
            <a:r>
              <a:rPr lang="cs-CZ" sz="4600" dirty="0"/>
              <a:t> </a:t>
            </a:r>
            <a:r>
              <a:rPr lang="cs-CZ" sz="4600" dirty="0" err="1"/>
              <a:t>Relation</a:t>
            </a:r>
            <a:r>
              <a:rPr lang="cs-CZ" sz="4600" dirty="0"/>
              <a:t> </a:t>
            </a:r>
            <a:r>
              <a:rPr lang="cs-CZ" sz="4600" dirty="0" err="1"/>
              <a:t>between</a:t>
            </a:r>
            <a:r>
              <a:rPr lang="cs-CZ" sz="4600" dirty="0"/>
              <a:t> Online </a:t>
            </a:r>
            <a:r>
              <a:rPr lang="cs-CZ" sz="4600" dirty="0" err="1"/>
              <a:t>Offenders</a:t>
            </a:r>
            <a:r>
              <a:rPr lang="cs-CZ" sz="4600" dirty="0"/>
              <a:t> and </a:t>
            </a:r>
            <a:r>
              <a:rPr lang="cs-CZ" sz="4600" dirty="0" err="1"/>
              <a:t>Offline</a:t>
            </a:r>
            <a:r>
              <a:rPr lang="cs-CZ" sz="4600" dirty="0"/>
              <a:t> </a:t>
            </a:r>
            <a:r>
              <a:rPr lang="cs-CZ" sz="4600" dirty="0" err="1"/>
              <a:t>Social</a:t>
            </a:r>
            <a:r>
              <a:rPr lang="cs-CZ" sz="4600" dirty="0"/>
              <a:t> </a:t>
            </a:r>
            <a:r>
              <a:rPr lang="cs-CZ" sz="4600" dirty="0" err="1"/>
              <a:t>Competence</a:t>
            </a:r>
            <a:r>
              <a:rPr lang="cs-CZ" sz="4600" dirty="0"/>
              <a:t>.</a:t>
            </a:r>
            <a:r>
              <a:rPr lang="cs-CZ" sz="4600" i="1" dirty="0"/>
              <a:t> </a:t>
            </a:r>
            <a:r>
              <a:rPr lang="cs-CZ" sz="4600" i="1" dirty="0" err="1"/>
              <a:t>Social</a:t>
            </a:r>
            <a:r>
              <a:rPr lang="cs-CZ" sz="4600" i="1" dirty="0"/>
              <a:t> Development</a:t>
            </a:r>
            <a:r>
              <a:rPr lang="cs-CZ" sz="4600" dirty="0"/>
              <a:t>,</a:t>
            </a:r>
            <a:r>
              <a:rPr lang="cs-CZ" sz="4600" i="1" dirty="0"/>
              <a:t> 20</a:t>
            </a:r>
            <a:r>
              <a:rPr lang="cs-CZ" sz="4600" dirty="0"/>
              <a:t>(3), 587-604.</a:t>
            </a:r>
          </a:p>
          <a:p>
            <a:pPr marL="0" indent="-457200" algn="just">
              <a:lnSpc>
                <a:spcPct val="120000"/>
              </a:lnSpc>
              <a:spcBef>
                <a:spcPts val="0"/>
              </a:spcBef>
              <a:buNone/>
            </a:pPr>
            <a:endParaRPr lang="cs-CZ" sz="4600" dirty="0"/>
          </a:p>
          <a:p>
            <a:pPr marL="0" indent="-457200" algn="just">
              <a:lnSpc>
                <a:spcPct val="120000"/>
              </a:lnSpc>
              <a:spcBef>
                <a:spcPts val="0"/>
              </a:spcBef>
              <a:buNone/>
            </a:pPr>
            <a:r>
              <a:rPr lang="cs-CZ" sz="4600" dirty="0" err="1"/>
              <a:t>Suler</a:t>
            </a:r>
            <a:r>
              <a:rPr lang="cs-CZ" sz="4600" dirty="0"/>
              <a:t>, J. (2004). </a:t>
            </a:r>
            <a:r>
              <a:rPr lang="cs-CZ" sz="4600" dirty="0" err="1"/>
              <a:t>The</a:t>
            </a:r>
            <a:r>
              <a:rPr lang="cs-CZ" sz="4600" dirty="0"/>
              <a:t> Online </a:t>
            </a:r>
            <a:r>
              <a:rPr lang="cs-CZ" sz="4600" dirty="0" err="1"/>
              <a:t>Disinhibition</a:t>
            </a:r>
            <a:r>
              <a:rPr lang="cs-CZ" sz="4600" dirty="0"/>
              <a:t> </a:t>
            </a:r>
            <a:r>
              <a:rPr lang="cs-CZ" sz="4600" dirty="0" err="1"/>
              <a:t>Effect</a:t>
            </a:r>
            <a:r>
              <a:rPr lang="cs-CZ" sz="4600" dirty="0"/>
              <a:t>.</a:t>
            </a:r>
            <a:r>
              <a:rPr lang="cs-CZ" sz="4600" i="1" dirty="0"/>
              <a:t> </a:t>
            </a:r>
            <a:r>
              <a:rPr lang="cs-CZ" sz="4600" i="1" dirty="0" err="1"/>
              <a:t>Cyberpsychology</a:t>
            </a:r>
            <a:r>
              <a:rPr lang="cs-CZ" sz="4600" i="1" dirty="0"/>
              <a:t> &amp; </a:t>
            </a:r>
            <a:r>
              <a:rPr lang="cs-CZ" sz="4600" i="1" dirty="0" err="1"/>
              <a:t>Bahavior</a:t>
            </a:r>
            <a:r>
              <a:rPr lang="cs-CZ" sz="4600" dirty="0"/>
              <a:t>,</a:t>
            </a:r>
            <a:r>
              <a:rPr lang="cs-CZ" sz="4600" i="1" dirty="0"/>
              <a:t> 7</a:t>
            </a:r>
            <a:r>
              <a:rPr lang="cs-CZ" sz="4600" dirty="0"/>
              <a:t>(3), 321-325.</a:t>
            </a:r>
          </a:p>
          <a:p>
            <a:pPr marL="0" indent="-457200" algn="just">
              <a:lnSpc>
                <a:spcPct val="120000"/>
              </a:lnSpc>
              <a:spcBef>
                <a:spcPts val="0"/>
              </a:spcBef>
              <a:buNone/>
            </a:pPr>
            <a:endParaRPr lang="cs-CZ" sz="4600" dirty="0"/>
          </a:p>
          <a:p>
            <a:pPr marL="0" indent="-457200" algn="just">
              <a:lnSpc>
                <a:spcPct val="120000"/>
              </a:lnSpc>
              <a:spcBef>
                <a:spcPts val="0"/>
              </a:spcBef>
              <a:buNone/>
            </a:pPr>
            <a:r>
              <a:rPr lang="cs-CZ" sz="4600" dirty="0" err="1"/>
              <a:t>Tajfel</a:t>
            </a:r>
            <a:r>
              <a:rPr lang="cs-CZ" sz="4600" dirty="0"/>
              <a:t>, H. (2010).</a:t>
            </a:r>
            <a:r>
              <a:rPr lang="cs-CZ" sz="4600" i="1" dirty="0"/>
              <a:t> </a:t>
            </a:r>
            <a:r>
              <a:rPr lang="cs-CZ" sz="4600" i="1" dirty="0" err="1"/>
              <a:t>Social</a:t>
            </a:r>
            <a:r>
              <a:rPr lang="cs-CZ" sz="4600" i="1" dirty="0"/>
              <a:t> identity and </a:t>
            </a:r>
            <a:r>
              <a:rPr lang="cs-CZ" sz="4600" i="1" dirty="0" err="1"/>
              <a:t>intergroup</a:t>
            </a:r>
            <a:r>
              <a:rPr lang="cs-CZ" sz="4600" i="1" dirty="0"/>
              <a:t> relations</a:t>
            </a:r>
            <a:r>
              <a:rPr lang="cs-CZ" sz="4600" dirty="0"/>
              <a:t>. New York: Cambridge University </a:t>
            </a:r>
            <a:r>
              <a:rPr lang="cs-CZ" sz="4600" dirty="0" err="1"/>
              <a:t>Press</a:t>
            </a:r>
            <a:r>
              <a:rPr lang="cs-CZ" sz="4600" dirty="0"/>
              <a:t>.</a:t>
            </a:r>
          </a:p>
          <a:p>
            <a:pPr marL="0" indent="-457200">
              <a:lnSpc>
                <a:spcPct val="120000"/>
              </a:lnSpc>
              <a:spcBef>
                <a:spcPts val="0"/>
              </a:spcBef>
              <a:buNone/>
            </a:pPr>
            <a:endParaRPr lang="cs-CZ" dirty="0"/>
          </a:p>
        </p:txBody>
      </p:sp>
    </p:spTree>
    <p:extLst>
      <p:ext uri="{BB962C8B-B14F-4D97-AF65-F5344CB8AC3E}">
        <p14:creationId xmlns:p14="http://schemas.microsoft.com/office/powerpoint/2010/main" val="3363961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A0496F3-1A58-4D49-AD72-9A481F7BEB52}"/>
              </a:ext>
            </a:extLst>
          </p:cNvPr>
          <p:cNvSpPr>
            <a:spLocks noGrp="1"/>
          </p:cNvSpPr>
          <p:nvPr>
            <p:ph type="ctrTitle"/>
          </p:nvPr>
        </p:nvSpPr>
        <p:spPr/>
        <p:txBody>
          <a:bodyPr/>
          <a:lstStyle/>
          <a:p>
            <a:r>
              <a:rPr lang="cs-CZ" dirty="0"/>
              <a:t>Děkuji za pozornost.</a:t>
            </a:r>
          </a:p>
        </p:txBody>
      </p:sp>
      <p:sp>
        <p:nvSpPr>
          <p:cNvPr id="5" name="Podnadpis 4">
            <a:extLst>
              <a:ext uri="{FF2B5EF4-FFF2-40B4-BE49-F238E27FC236}">
                <a16:creationId xmlns:a16="http://schemas.microsoft.com/office/drawing/2014/main" id="{71548B4C-CCC4-435C-8FB0-5AFCB3DCA7E0}"/>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152557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Cyberhate</a:t>
            </a:r>
            <a:r>
              <a:rPr lang="cs-CZ" b="1" dirty="0">
                <a:solidFill>
                  <a:schemeClr val="accent6">
                    <a:lumMod val="75000"/>
                  </a:schemeClr>
                </a:solidFill>
              </a:rPr>
              <a:t> / </a:t>
            </a:r>
            <a:r>
              <a:rPr lang="cs-CZ" b="1" dirty="0" err="1">
                <a:solidFill>
                  <a:schemeClr val="accent6">
                    <a:lumMod val="75000"/>
                  </a:schemeClr>
                </a:solidFill>
              </a:rPr>
              <a:t>kybernenávist</a:t>
            </a:r>
            <a:endParaRPr lang="cs-CZ" b="1" dirty="0">
              <a:solidFill>
                <a:schemeClr val="accent6">
                  <a:lumMod val="75000"/>
                </a:schemeClr>
              </a:solidFill>
            </a:endParaRPr>
          </a:p>
        </p:txBody>
      </p:sp>
      <p:sp>
        <p:nvSpPr>
          <p:cNvPr id="4" name="Zástupný symbol pro obsah 3">
            <a:extLst>
              <a:ext uri="{FF2B5EF4-FFF2-40B4-BE49-F238E27FC236}">
                <a16:creationId xmlns:a16="http://schemas.microsoft.com/office/drawing/2014/main" id="{72F9DD56-0093-4818-B32B-06FF2C4394B0}"/>
              </a:ext>
            </a:extLst>
          </p:cNvPr>
          <p:cNvSpPr>
            <a:spLocks noGrp="1"/>
          </p:cNvSpPr>
          <p:nvPr>
            <p:ph idx="1"/>
          </p:nvPr>
        </p:nvSpPr>
        <p:spPr>
          <a:xfrm>
            <a:off x="1143000" y="2057400"/>
            <a:ext cx="6332220" cy="3589020"/>
          </a:xfrm>
        </p:spPr>
        <p:txBody>
          <a:bodyPr>
            <a:normAutofit/>
          </a:bodyPr>
          <a:lstStyle/>
          <a:p>
            <a:pPr algn="just"/>
            <a:r>
              <a:rPr lang="cs-CZ" b="1" dirty="0"/>
              <a:t>Kolektivní identita </a:t>
            </a:r>
            <a:r>
              <a:rPr lang="cs-CZ" dirty="0"/>
              <a:t>je soubor významů či určitý obraz konkrétní lidské bytosti založený na její (při)náležitosti k dalším lidem, tedy členství ve skupině, společenství, organizaci či (pomyslné) komunitě (Mlynář, 2017).</a:t>
            </a:r>
          </a:p>
          <a:p>
            <a:pPr algn="just"/>
            <a:r>
              <a:rPr lang="cs-CZ" dirty="0"/>
              <a:t>- Příslušnost ke skupině, sdílení určitých znaků, sounáležitost.</a:t>
            </a:r>
          </a:p>
          <a:p>
            <a:pPr algn="just"/>
            <a:endParaRPr lang="cs-CZ" dirty="0"/>
          </a:p>
        </p:txBody>
      </p:sp>
      <p:sp>
        <p:nvSpPr>
          <p:cNvPr id="10" name="Zástupný symbol pro obsah 3">
            <a:extLst>
              <a:ext uri="{FF2B5EF4-FFF2-40B4-BE49-F238E27FC236}">
                <a16:creationId xmlns:a16="http://schemas.microsoft.com/office/drawing/2014/main" id="{10B31407-214E-4A89-9429-DCDFB43E20CE}"/>
              </a:ext>
            </a:extLst>
          </p:cNvPr>
          <p:cNvSpPr txBox="1">
            <a:spLocks/>
          </p:cNvSpPr>
          <p:nvPr/>
        </p:nvSpPr>
        <p:spPr>
          <a:xfrm>
            <a:off x="1143000" y="3486150"/>
            <a:ext cx="6421582" cy="161682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algn="just"/>
            <a:endParaRPr lang="cs-CZ" dirty="0"/>
          </a:p>
          <a:p>
            <a:pPr algn="just"/>
            <a:endParaRPr lang="cs-CZ" dirty="0"/>
          </a:p>
        </p:txBody>
      </p:sp>
      <p:graphicFrame>
        <p:nvGraphicFramePr>
          <p:cNvPr id="6" name="Diagram 5">
            <a:extLst>
              <a:ext uri="{FF2B5EF4-FFF2-40B4-BE49-F238E27FC236}">
                <a16:creationId xmlns:a16="http://schemas.microsoft.com/office/drawing/2014/main" id="{88A806F3-D273-4D01-B098-B0693E519900}"/>
              </a:ext>
            </a:extLst>
          </p:cNvPr>
          <p:cNvGraphicFramePr/>
          <p:nvPr>
            <p:extLst/>
          </p:nvPr>
        </p:nvGraphicFramePr>
        <p:xfrm>
          <a:off x="7215448" y="3192087"/>
          <a:ext cx="5185878" cy="3309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0851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Cyberhate</a:t>
            </a:r>
            <a:r>
              <a:rPr lang="cs-CZ" b="1" dirty="0">
                <a:solidFill>
                  <a:schemeClr val="accent6">
                    <a:lumMod val="75000"/>
                  </a:schemeClr>
                </a:solidFill>
              </a:rPr>
              <a:t> / </a:t>
            </a:r>
            <a:r>
              <a:rPr lang="cs-CZ" b="1" dirty="0" err="1">
                <a:solidFill>
                  <a:schemeClr val="accent6">
                    <a:lumMod val="75000"/>
                  </a:schemeClr>
                </a:solidFill>
              </a:rPr>
              <a:t>kybernenávist</a:t>
            </a:r>
            <a:endParaRPr lang="cs-CZ" b="1" dirty="0">
              <a:solidFill>
                <a:schemeClr val="accent6">
                  <a:lumMod val="75000"/>
                </a:schemeClr>
              </a:solidFill>
            </a:endParaRPr>
          </a:p>
        </p:txBody>
      </p:sp>
      <p:sp>
        <p:nvSpPr>
          <p:cNvPr id="4" name="Zástupný symbol pro obsah 3">
            <a:extLst>
              <a:ext uri="{FF2B5EF4-FFF2-40B4-BE49-F238E27FC236}">
                <a16:creationId xmlns:a16="http://schemas.microsoft.com/office/drawing/2014/main" id="{72F9DD56-0093-4818-B32B-06FF2C4394B0}"/>
              </a:ext>
            </a:extLst>
          </p:cNvPr>
          <p:cNvSpPr>
            <a:spLocks noGrp="1"/>
          </p:cNvSpPr>
          <p:nvPr>
            <p:ph idx="1"/>
          </p:nvPr>
        </p:nvSpPr>
        <p:spPr>
          <a:xfrm>
            <a:off x="1143000" y="2057400"/>
            <a:ext cx="6332220" cy="3589020"/>
          </a:xfrm>
        </p:spPr>
        <p:txBody>
          <a:bodyPr>
            <a:normAutofit/>
          </a:bodyPr>
          <a:lstStyle/>
          <a:p>
            <a:pPr algn="just"/>
            <a:r>
              <a:rPr lang="cs-CZ" b="1" dirty="0"/>
              <a:t>Kolektivní identita </a:t>
            </a:r>
            <a:r>
              <a:rPr lang="cs-CZ" dirty="0"/>
              <a:t>je soubor významů či určitý obraz konkrétní lidské bytosti založený na její (při)náležitosti k dalším lidem, tedy členství ve skupině, společenství, organizaci či (pomyslné) komunitě (Mlynář, 2017).</a:t>
            </a:r>
          </a:p>
          <a:p>
            <a:pPr algn="just"/>
            <a:r>
              <a:rPr lang="cs-CZ" dirty="0"/>
              <a:t>- Příslušnost ke skupině, sdílení určitých znaků, sounáležitost.</a:t>
            </a:r>
          </a:p>
          <a:p>
            <a:pPr algn="just"/>
            <a:r>
              <a:rPr lang="cs-CZ" b="1" dirty="0">
                <a:solidFill>
                  <a:schemeClr val="accent6">
                    <a:lumMod val="75000"/>
                  </a:schemeClr>
                </a:solidFill>
              </a:rPr>
              <a:t>Příklady kolektivní identity?</a:t>
            </a:r>
            <a:endParaRPr lang="cs-CZ" dirty="0"/>
          </a:p>
          <a:p>
            <a:pPr algn="just"/>
            <a:endParaRPr lang="cs-CZ" dirty="0"/>
          </a:p>
        </p:txBody>
      </p:sp>
      <p:sp>
        <p:nvSpPr>
          <p:cNvPr id="10" name="Zástupný symbol pro obsah 3">
            <a:extLst>
              <a:ext uri="{FF2B5EF4-FFF2-40B4-BE49-F238E27FC236}">
                <a16:creationId xmlns:a16="http://schemas.microsoft.com/office/drawing/2014/main" id="{10B31407-214E-4A89-9429-DCDFB43E20CE}"/>
              </a:ext>
            </a:extLst>
          </p:cNvPr>
          <p:cNvSpPr txBox="1">
            <a:spLocks/>
          </p:cNvSpPr>
          <p:nvPr/>
        </p:nvSpPr>
        <p:spPr>
          <a:xfrm>
            <a:off x="1143000" y="3486150"/>
            <a:ext cx="6421582" cy="161682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algn="just"/>
            <a:endParaRPr lang="cs-CZ" dirty="0"/>
          </a:p>
          <a:p>
            <a:pPr algn="just"/>
            <a:endParaRPr lang="cs-CZ" dirty="0"/>
          </a:p>
        </p:txBody>
      </p:sp>
      <p:graphicFrame>
        <p:nvGraphicFramePr>
          <p:cNvPr id="6" name="Diagram 5">
            <a:extLst>
              <a:ext uri="{FF2B5EF4-FFF2-40B4-BE49-F238E27FC236}">
                <a16:creationId xmlns:a16="http://schemas.microsoft.com/office/drawing/2014/main" id="{88A806F3-D273-4D01-B098-B0693E519900}"/>
              </a:ext>
            </a:extLst>
          </p:cNvPr>
          <p:cNvGraphicFramePr/>
          <p:nvPr>
            <p:extLst>
              <p:ext uri="{D42A27DB-BD31-4B8C-83A1-F6EECF244321}">
                <p14:modId xmlns:p14="http://schemas.microsoft.com/office/powerpoint/2010/main" val="698475812"/>
              </p:ext>
            </p:extLst>
          </p:nvPr>
        </p:nvGraphicFramePr>
        <p:xfrm>
          <a:off x="7215448" y="3192087"/>
          <a:ext cx="5185878" cy="3309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7874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Cyberhate</a:t>
            </a:r>
            <a:r>
              <a:rPr lang="cs-CZ" b="1" dirty="0">
                <a:solidFill>
                  <a:schemeClr val="accent6">
                    <a:lumMod val="75000"/>
                  </a:schemeClr>
                </a:solidFill>
              </a:rPr>
              <a:t> / </a:t>
            </a:r>
            <a:r>
              <a:rPr lang="cs-CZ" b="1" dirty="0" err="1">
                <a:solidFill>
                  <a:schemeClr val="accent6">
                    <a:lumMod val="75000"/>
                  </a:schemeClr>
                </a:solidFill>
              </a:rPr>
              <a:t>kybernenávist</a:t>
            </a:r>
            <a:endParaRPr lang="cs-CZ" b="1" dirty="0">
              <a:solidFill>
                <a:schemeClr val="accent6">
                  <a:lumMod val="75000"/>
                </a:schemeClr>
              </a:solidFill>
            </a:endParaRPr>
          </a:p>
        </p:txBody>
      </p:sp>
      <p:sp>
        <p:nvSpPr>
          <p:cNvPr id="4" name="Zástupný symbol pro obsah 3">
            <a:extLst>
              <a:ext uri="{FF2B5EF4-FFF2-40B4-BE49-F238E27FC236}">
                <a16:creationId xmlns:a16="http://schemas.microsoft.com/office/drawing/2014/main" id="{72F9DD56-0093-4818-B32B-06FF2C4394B0}"/>
              </a:ext>
            </a:extLst>
          </p:cNvPr>
          <p:cNvSpPr>
            <a:spLocks noGrp="1"/>
          </p:cNvSpPr>
          <p:nvPr>
            <p:ph idx="1"/>
          </p:nvPr>
        </p:nvSpPr>
        <p:spPr>
          <a:xfrm>
            <a:off x="1143000" y="2057400"/>
            <a:ext cx="6332220" cy="4587240"/>
          </a:xfrm>
        </p:spPr>
        <p:txBody>
          <a:bodyPr>
            <a:normAutofit/>
          </a:bodyPr>
          <a:lstStyle/>
          <a:p>
            <a:pPr algn="just"/>
            <a:r>
              <a:rPr lang="cs-CZ" b="1" dirty="0"/>
              <a:t>Kolektivní identita </a:t>
            </a:r>
            <a:r>
              <a:rPr lang="cs-CZ" dirty="0"/>
              <a:t>je soubor významů či určitý obraz konkrétní lidské bytosti založený na její (při)náležitosti k dalším lidem, tedy členství ve skupině, společenství, organizaci či (pomyslné) komunitě (Mlynář, 2017).</a:t>
            </a:r>
          </a:p>
          <a:p>
            <a:pPr algn="just"/>
            <a:r>
              <a:rPr lang="cs-CZ" dirty="0"/>
              <a:t>- Příslušnost ke skupině, sdílení určitých znaků, sounáležitost.</a:t>
            </a:r>
          </a:p>
          <a:p>
            <a:pPr algn="just"/>
            <a:r>
              <a:rPr lang="cs-CZ" b="1" dirty="0">
                <a:solidFill>
                  <a:schemeClr val="accent6">
                    <a:lumMod val="75000"/>
                  </a:schemeClr>
                </a:solidFill>
              </a:rPr>
              <a:t>Příklady kolektivní identity?</a:t>
            </a:r>
            <a:endParaRPr lang="cs-CZ" dirty="0"/>
          </a:p>
          <a:p>
            <a:pPr lvl="1" algn="just"/>
            <a:r>
              <a:rPr lang="cs-CZ" dirty="0"/>
              <a:t>Etnicita, národnost, náboženství, sexuální orientace, gender, postižení nebo nemoc, třída, politická orientace, věk, …</a:t>
            </a:r>
          </a:p>
          <a:p>
            <a:pPr algn="just"/>
            <a:endParaRPr lang="cs-CZ" b="1" dirty="0">
              <a:solidFill>
                <a:schemeClr val="accent6">
                  <a:lumMod val="75000"/>
                </a:schemeClr>
              </a:solidFill>
            </a:endParaRPr>
          </a:p>
          <a:p>
            <a:pPr algn="just"/>
            <a:endParaRPr lang="cs-CZ" b="1" dirty="0">
              <a:solidFill>
                <a:schemeClr val="accent6">
                  <a:lumMod val="75000"/>
                </a:schemeClr>
              </a:solidFill>
            </a:endParaRPr>
          </a:p>
          <a:p>
            <a:pPr algn="just"/>
            <a:endParaRPr lang="cs-CZ" b="1" dirty="0">
              <a:solidFill>
                <a:schemeClr val="accent6">
                  <a:lumMod val="75000"/>
                </a:schemeClr>
              </a:solidFill>
            </a:endParaRPr>
          </a:p>
          <a:p>
            <a:pPr algn="just"/>
            <a:endParaRPr lang="cs-CZ" dirty="0"/>
          </a:p>
          <a:p>
            <a:pPr marL="45720" indent="0" algn="just">
              <a:buNone/>
            </a:pPr>
            <a:endParaRPr lang="cs-CZ" dirty="0"/>
          </a:p>
          <a:p>
            <a:pPr algn="just"/>
            <a:endParaRPr lang="cs-CZ" dirty="0"/>
          </a:p>
        </p:txBody>
      </p:sp>
      <p:sp>
        <p:nvSpPr>
          <p:cNvPr id="10" name="Zástupný symbol pro obsah 3">
            <a:extLst>
              <a:ext uri="{FF2B5EF4-FFF2-40B4-BE49-F238E27FC236}">
                <a16:creationId xmlns:a16="http://schemas.microsoft.com/office/drawing/2014/main" id="{10B31407-214E-4A89-9429-DCDFB43E20CE}"/>
              </a:ext>
            </a:extLst>
          </p:cNvPr>
          <p:cNvSpPr txBox="1">
            <a:spLocks/>
          </p:cNvSpPr>
          <p:nvPr/>
        </p:nvSpPr>
        <p:spPr>
          <a:xfrm>
            <a:off x="1143000" y="3486150"/>
            <a:ext cx="6421582" cy="161682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algn="just"/>
            <a:endParaRPr lang="cs-CZ" dirty="0"/>
          </a:p>
          <a:p>
            <a:pPr algn="just"/>
            <a:endParaRPr lang="cs-CZ" dirty="0"/>
          </a:p>
        </p:txBody>
      </p:sp>
      <p:graphicFrame>
        <p:nvGraphicFramePr>
          <p:cNvPr id="6" name="Diagram 5">
            <a:extLst>
              <a:ext uri="{FF2B5EF4-FFF2-40B4-BE49-F238E27FC236}">
                <a16:creationId xmlns:a16="http://schemas.microsoft.com/office/drawing/2014/main" id="{88A806F3-D273-4D01-B098-B0693E519900}"/>
              </a:ext>
            </a:extLst>
          </p:cNvPr>
          <p:cNvGraphicFramePr/>
          <p:nvPr>
            <p:extLst/>
          </p:nvPr>
        </p:nvGraphicFramePr>
        <p:xfrm>
          <a:off x="7215448" y="3192087"/>
          <a:ext cx="5185878" cy="3309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919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597EF-F038-4D1B-99AA-4D6D12DC779D}"/>
              </a:ext>
            </a:extLst>
          </p:cNvPr>
          <p:cNvSpPr>
            <a:spLocks noGrp="1"/>
          </p:cNvSpPr>
          <p:nvPr>
            <p:ph type="title"/>
          </p:nvPr>
        </p:nvSpPr>
        <p:spPr/>
        <p:txBody>
          <a:bodyPr/>
          <a:lstStyle/>
          <a:p>
            <a:r>
              <a:rPr lang="cs-CZ" b="1" dirty="0" err="1">
                <a:solidFill>
                  <a:schemeClr val="accent6">
                    <a:lumMod val="75000"/>
                  </a:schemeClr>
                </a:solidFill>
              </a:rPr>
              <a:t>Cyberhate</a:t>
            </a:r>
            <a:r>
              <a:rPr lang="cs-CZ" b="1" dirty="0">
                <a:solidFill>
                  <a:schemeClr val="accent6">
                    <a:lumMod val="75000"/>
                  </a:schemeClr>
                </a:solidFill>
              </a:rPr>
              <a:t> / </a:t>
            </a:r>
            <a:r>
              <a:rPr lang="cs-CZ" b="1" dirty="0" err="1">
                <a:solidFill>
                  <a:schemeClr val="accent6">
                    <a:lumMod val="75000"/>
                  </a:schemeClr>
                </a:solidFill>
              </a:rPr>
              <a:t>kybernenávist</a:t>
            </a:r>
            <a:endParaRPr lang="cs-CZ" b="1" dirty="0">
              <a:solidFill>
                <a:schemeClr val="accent6">
                  <a:lumMod val="75000"/>
                </a:schemeClr>
              </a:solidFill>
            </a:endParaRPr>
          </a:p>
        </p:txBody>
      </p:sp>
      <p:sp>
        <p:nvSpPr>
          <p:cNvPr id="4" name="Zástupný symbol pro obsah 3">
            <a:extLst>
              <a:ext uri="{FF2B5EF4-FFF2-40B4-BE49-F238E27FC236}">
                <a16:creationId xmlns:a16="http://schemas.microsoft.com/office/drawing/2014/main" id="{72F9DD56-0093-4818-B32B-06FF2C4394B0}"/>
              </a:ext>
            </a:extLst>
          </p:cNvPr>
          <p:cNvSpPr>
            <a:spLocks noGrp="1"/>
          </p:cNvSpPr>
          <p:nvPr>
            <p:ph idx="1"/>
          </p:nvPr>
        </p:nvSpPr>
        <p:spPr>
          <a:xfrm>
            <a:off x="1143000" y="2057400"/>
            <a:ext cx="6332220" cy="4587240"/>
          </a:xfrm>
        </p:spPr>
        <p:txBody>
          <a:bodyPr>
            <a:normAutofit/>
          </a:bodyPr>
          <a:lstStyle/>
          <a:p>
            <a:pPr algn="just"/>
            <a:r>
              <a:rPr lang="cs-CZ" dirty="0"/>
              <a:t>Sociální a kolektivní identita jsou někdy v literatuře zaměňovány.</a:t>
            </a:r>
          </a:p>
          <a:p>
            <a:pPr algn="just"/>
            <a:endParaRPr lang="cs-CZ" dirty="0">
              <a:solidFill>
                <a:schemeClr val="accent6">
                  <a:lumMod val="75000"/>
                </a:schemeClr>
              </a:solidFill>
            </a:endParaRPr>
          </a:p>
          <a:p>
            <a:pPr algn="just"/>
            <a:r>
              <a:rPr lang="cs-CZ" b="1" dirty="0"/>
              <a:t>Kolektivní (sociální) identita a příslušnost ke skupině může být vnímaná a přisuzovaná pouze agresorem!</a:t>
            </a:r>
          </a:p>
          <a:p>
            <a:pPr algn="just"/>
            <a:endParaRPr lang="cs-CZ" b="1" dirty="0">
              <a:solidFill>
                <a:schemeClr val="accent6">
                  <a:lumMod val="75000"/>
                </a:schemeClr>
              </a:solidFill>
            </a:endParaRPr>
          </a:p>
          <a:p>
            <a:pPr algn="just"/>
            <a:endParaRPr lang="cs-CZ" b="1" dirty="0">
              <a:solidFill>
                <a:schemeClr val="accent6">
                  <a:lumMod val="75000"/>
                </a:schemeClr>
              </a:solidFill>
            </a:endParaRPr>
          </a:p>
          <a:p>
            <a:pPr algn="just"/>
            <a:endParaRPr lang="cs-CZ" dirty="0"/>
          </a:p>
          <a:p>
            <a:pPr marL="45720" indent="0" algn="just">
              <a:buNone/>
            </a:pPr>
            <a:endParaRPr lang="cs-CZ" dirty="0"/>
          </a:p>
          <a:p>
            <a:pPr algn="just"/>
            <a:endParaRPr lang="cs-CZ" dirty="0"/>
          </a:p>
        </p:txBody>
      </p:sp>
      <p:sp>
        <p:nvSpPr>
          <p:cNvPr id="10" name="Zástupný symbol pro obsah 3">
            <a:extLst>
              <a:ext uri="{FF2B5EF4-FFF2-40B4-BE49-F238E27FC236}">
                <a16:creationId xmlns:a16="http://schemas.microsoft.com/office/drawing/2014/main" id="{10B31407-214E-4A89-9429-DCDFB43E20CE}"/>
              </a:ext>
            </a:extLst>
          </p:cNvPr>
          <p:cNvSpPr txBox="1">
            <a:spLocks/>
          </p:cNvSpPr>
          <p:nvPr/>
        </p:nvSpPr>
        <p:spPr>
          <a:xfrm>
            <a:off x="1143000" y="3486150"/>
            <a:ext cx="6421582" cy="161682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algn="just"/>
            <a:endParaRPr lang="cs-CZ" dirty="0"/>
          </a:p>
          <a:p>
            <a:pPr algn="just"/>
            <a:endParaRPr lang="cs-CZ" dirty="0"/>
          </a:p>
        </p:txBody>
      </p:sp>
      <p:pic>
        <p:nvPicPr>
          <p:cNvPr id="5" name="Obrázek 4">
            <a:extLst>
              <a:ext uri="{FF2B5EF4-FFF2-40B4-BE49-F238E27FC236}">
                <a16:creationId xmlns:a16="http://schemas.microsoft.com/office/drawing/2014/main" id="{E08CD7ED-D066-436F-9845-111566436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300" y="2780030"/>
            <a:ext cx="3840480" cy="3840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7128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2">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iv2" id="{388FEC24-FFC5-4EB9-BAE9-B3355E6FE2DB}" vid="{BC117E48-0F1A-4506-AB91-998A425BD9E9}"/>
    </a:ext>
  </a:extLst>
</a:theme>
</file>

<file path=ppt/theme/theme4.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4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Metropole">
  <a:themeElements>
    <a:clrScheme name="Vlastní 1">
      <a:dk1>
        <a:sysClr val="windowText" lastClr="000000"/>
      </a:dk1>
      <a:lt1>
        <a:sysClr val="window" lastClr="FFFFFF"/>
      </a:lt1>
      <a:dk2>
        <a:srgbClr val="265F6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etropol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e">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8.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TM02900688[[fn=Fazeta]]</Template>
  <TotalTime>2251</TotalTime>
  <Words>4024</Words>
  <Application>Microsoft Office PowerPoint</Application>
  <PresentationFormat>Širokoúhlá obrazovka</PresentationFormat>
  <Paragraphs>478</Paragraphs>
  <Slides>56</Slides>
  <Notes>52</Notes>
  <HiddenSlides>0</HiddenSlides>
  <MMClips>0</MMClips>
  <ScaleCrop>false</ScaleCrop>
  <HeadingPairs>
    <vt:vector size="6" baseType="variant">
      <vt:variant>
        <vt:lpstr>Použitá písma</vt:lpstr>
      </vt:variant>
      <vt:variant>
        <vt:i4>7</vt:i4>
      </vt:variant>
      <vt:variant>
        <vt:lpstr>Motiv</vt:lpstr>
      </vt:variant>
      <vt:variant>
        <vt:i4>7</vt:i4>
      </vt:variant>
      <vt:variant>
        <vt:lpstr>Nadpisy snímků</vt:lpstr>
      </vt:variant>
      <vt:variant>
        <vt:i4>56</vt:i4>
      </vt:variant>
    </vt:vector>
  </HeadingPairs>
  <TitlesOfParts>
    <vt:vector size="70" baseType="lpstr">
      <vt:lpstr>Arial</vt:lpstr>
      <vt:lpstr>Calibri</vt:lpstr>
      <vt:lpstr>Calibri Light</vt:lpstr>
      <vt:lpstr>Corbel</vt:lpstr>
      <vt:lpstr>Corbel (Základní text)</vt:lpstr>
      <vt:lpstr>Wingdings</vt:lpstr>
      <vt:lpstr>Wingdings 2</vt:lpstr>
      <vt:lpstr>HDOfficeLightV0</vt:lpstr>
      <vt:lpstr>1_HDOfficeLightV0</vt:lpstr>
      <vt:lpstr>Motiv2</vt:lpstr>
      <vt:lpstr>2_HDOfficeLightV0</vt:lpstr>
      <vt:lpstr>3_HDOfficeLightV0</vt:lpstr>
      <vt:lpstr>4_HDOfficeLightV0</vt:lpstr>
      <vt:lpstr>Metropole</vt:lpstr>
      <vt:lpstr>Cyberhate a diskriminace</vt:lpstr>
      <vt:lpstr>Cyber aggression / agrese online</vt:lpstr>
      <vt:lpstr>Cyberhate / kybernenávist</vt:lpstr>
      <vt:lpstr>Cyberhate / kybernenávist</vt:lpstr>
      <vt:lpstr>Cyberhate / kybernenávist</vt:lpstr>
      <vt:lpstr>Cyberhate / kybernenávist</vt:lpstr>
      <vt:lpstr>Cyberhate / kybernenávist</vt:lpstr>
      <vt:lpstr>Cyberhate / kybernenávist</vt:lpstr>
      <vt:lpstr>Cyberhate / kybernenávist</vt:lpstr>
      <vt:lpstr>Cyberhate</vt:lpstr>
      <vt:lpstr>Cyberhate</vt:lpstr>
      <vt:lpstr>Cyberhate</vt:lpstr>
      <vt:lpstr>Cyberhate</vt:lpstr>
      <vt:lpstr>Cyberhate</vt:lpstr>
      <vt:lpstr>Teorie sociální identity, uncertainty identity theory</vt:lpstr>
      <vt:lpstr>Hate sites and hate groups</vt:lpstr>
      <vt:lpstr>Snaha o kredibilitu a objektivitu – Metapedia – přebírá vizuál a strukturu Wikipedie</vt:lpstr>
      <vt:lpstr>Příklad hate site diskurzu – Anti-imigrantské diskuzní fórum a emoce</vt:lpstr>
      <vt:lpstr>Anti-imigrantské diskuzní fórum a emoce</vt:lpstr>
      <vt:lpstr>Anti-imigrantské diskuzní fórum a emoce</vt:lpstr>
      <vt:lpstr>Anti-imigrantské diskuzní fórum a emoce</vt:lpstr>
      <vt:lpstr>Moral disengagement / morální vyvázání</vt:lpstr>
      <vt:lpstr>Prezentace aplikace PowerPoint</vt:lpstr>
      <vt:lpstr>Příklad hate site diskurzu – KKK na internetu</vt:lpstr>
      <vt:lpstr>KKK na internetu</vt:lpstr>
      <vt:lpstr>Prezentace aplikace PowerPoint</vt:lpstr>
      <vt:lpstr>Prezentace aplikace PowerPoint</vt:lpstr>
      <vt:lpstr>Prezentace aplikace PowerPoint</vt:lpstr>
      <vt:lpstr>KKK na internetu</vt:lpstr>
      <vt:lpstr>Prezentace aplikace PowerPoint</vt:lpstr>
      <vt:lpstr>KKK na internetu</vt:lpstr>
      <vt:lpstr>Prezentace aplikace PowerPoint</vt:lpstr>
      <vt:lpstr>KKK na internetu</vt:lpstr>
      <vt:lpstr>Prezentace aplikace PowerPoint</vt:lpstr>
      <vt:lpstr>KKK na internetu</vt:lpstr>
      <vt:lpstr>Prezentace aplikace PowerPoint</vt:lpstr>
      <vt:lpstr>Statistiky cyberhate</vt:lpstr>
      <vt:lpstr>Nejčastější témata a cíle cyberhate?</vt:lpstr>
      <vt:lpstr>Nejčastější témata a cíle cyberhate?</vt:lpstr>
      <vt:lpstr>Nejčastější témata a cíle cyberhate?</vt:lpstr>
      <vt:lpstr>Cyberhate expozice a viktimizace</vt:lpstr>
      <vt:lpstr>Cyberhate expozice a viktimizace – „důsledky“</vt:lpstr>
      <vt:lpstr>Kdo se s cyberhate setkává?</vt:lpstr>
      <vt:lpstr>Kdo se s cyberhate setkává?</vt:lpstr>
      <vt:lpstr>Vliv sociálních vazeb?</vt:lpstr>
      <vt:lpstr>Agresoři cyberhate</vt:lpstr>
      <vt:lpstr>Cyberhate na sociálních médiích – ČR a Německo</vt:lpstr>
      <vt:lpstr>Cyberhate na sociálních médiích – ČR a Německo</vt:lpstr>
      <vt:lpstr>Cyberhate na sociálních médiích – ČR a Německo</vt:lpstr>
      <vt:lpstr>Cyberhate na sociálních médiích – ČR a Německo</vt:lpstr>
      <vt:lpstr>Sociální a politický kontext</vt:lpstr>
      <vt:lpstr>Boj s cyberhate?</vt:lpstr>
      <vt:lpstr>Boj s cyberhate?</vt:lpstr>
      <vt:lpstr>Literatura</vt:lpstr>
      <vt:lpstr>Literatura</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Marie</dc:creator>
  <cp:lastModifiedBy>Marie Bedrošová</cp:lastModifiedBy>
  <cp:revision>1169</cp:revision>
  <dcterms:created xsi:type="dcterms:W3CDTF">2018-04-21T11:42:02Z</dcterms:created>
  <dcterms:modified xsi:type="dcterms:W3CDTF">2021-04-06T07:46:46Z</dcterms:modified>
</cp:coreProperties>
</file>