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452" r:id="rId2"/>
    <p:sldId id="490" r:id="rId3"/>
    <p:sldId id="491" r:id="rId4"/>
    <p:sldId id="492" r:id="rId5"/>
    <p:sldId id="464" r:id="rId6"/>
    <p:sldId id="415" r:id="rId7"/>
    <p:sldId id="430" r:id="rId8"/>
    <p:sldId id="476" r:id="rId9"/>
    <p:sldId id="477" r:id="rId10"/>
    <p:sldId id="478" r:id="rId11"/>
    <p:sldId id="474" r:id="rId12"/>
    <p:sldId id="484" r:id="rId13"/>
    <p:sldId id="418" r:id="rId14"/>
    <p:sldId id="479" r:id="rId15"/>
    <p:sldId id="485" r:id="rId16"/>
    <p:sldId id="480" r:id="rId17"/>
    <p:sldId id="481" r:id="rId18"/>
    <p:sldId id="487" r:id="rId19"/>
    <p:sldId id="486" r:id="rId20"/>
    <p:sldId id="488" r:id="rId21"/>
    <p:sldId id="387" r:id="rId22"/>
    <p:sldId id="489" r:id="rId23"/>
    <p:sldId id="472" r:id="rId24"/>
    <p:sldId id="473" r:id="rId25"/>
    <p:sldId id="482" r:id="rId26"/>
    <p:sldId id="443" r:id="rId27"/>
    <p:sldId id="441" r:id="rId28"/>
    <p:sldId id="444" r:id="rId29"/>
    <p:sldId id="35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59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0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8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AFF5-B0F8-49E6-A59A-6573F3EE67E8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546A-BC03-4CB9-9BD5-090E0DA59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9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77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3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00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2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3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08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45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0D185EE-3D3B-4788-B84D-6D58FB5F363E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03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tmp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ZURn6311 Dotazníkový výzkum: Proces odpovídání na položky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Lenka Dědková</a:t>
            </a:r>
          </a:p>
        </p:txBody>
      </p:sp>
    </p:spTree>
    <p:extLst>
      <p:ext uri="{BB962C8B-B14F-4D97-AF65-F5344CB8AC3E}">
        <p14:creationId xmlns:p14="http://schemas.microsoft.com/office/powerpoint/2010/main" val="149431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posuzování hodnotících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Pokud odpověď nemáme hotovou v paměti nebo je zastaralá, pak 3 základní cesty:</a:t>
            </a:r>
          </a:p>
          <a:p>
            <a:r>
              <a:rPr lang="cs-CZ" b="1" dirty="0" err="1"/>
              <a:t>Impression-based</a:t>
            </a:r>
            <a:endParaRPr lang="cs-CZ" b="1" dirty="0"/>
          </a:p>
          <a:p>
            <a:pPr lvl="1"/>
            <a:r>
              <a:rPr lang="cs-CZ" dirty="0"/>
              <a:t>Využití vágních dojmů a obecných pocitů („</a:t>
            </a:r>
            <a:r>
              <a:rPr lang="cs-CZ" i="1" dirty="0" err="1"/>
              <a:t>eeee</a:t>
            </a:r>
            <a:r>
              <a:rPr lang="cs-CZ" i="1" dirty="0"/>
              <a:t>, jo, asi jsem spíš pro, proč ne</a:t>
            </a:r>
            <a:r>
              <a:rPr lang="cs-CZ" dirty="0"/>
              <a:t>…“) – stává se při nízké motivaci, nedostatku času na přemýšlení, nedostupných informací v paměti nebo malé znalosti objektu postoje</a:t>
            </a:r>
          </a:p>
          <a:p>
            <a:r>
              <a:rPr lang="cs-CZ" b="1" dirty="0"/>
              <a:t>General </a:t>
            </a:r>
            <a:r>
              <a:rPr lang="cs-CZ" b="1" dirty="0" err="1"/>
              <a:t>attitudes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values</a:t>
            </a:r>
            <a:r>
              <a:rPr lang="cs-CZ" b="1" dirty="0"/>
              <a:t> 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top</a:t>
            </a:r>
            <a:r>
              <a:rPr lang="cs-CZ" dirty="0" err="1">
                <a:sym typeface="Wingdings" panose="05000000000000000000" pitchFamily="2" charset="2"/>
              </a:rPr>
              <a:t>down</a:t>
            </a:r>
            <a:r>
              <a:rPr lang="cs-CZ" dirty="0">
                <a:sym typeface="Wingdings" panose="05000000000000000000" pitchFamily="2" charset="2"/>
              </a:rPr>
              <a:t>“ proces – začneme od obecnějších postojů a od nich odvodíme postoj ke konkrétní otázce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Otázka „Rozpoznám kvalitní informace o zdraví“ – </a:t>
            </a:r>
            <a:r>
              <a:rPr lang="cs-CZ" i="1" dirty="0">
                <a:sym typeface="Wingdings" panose="05000000000000000000" pitchFamily="2" charset="2"/>
              </a:rPr>
              <a:t>jasně, poznám obecně kvalitní informace, takže určitě i ty o zdraví</a:t>
            </a:r>
            <a:endParaRPr lang="cs-CZ" i="1" dirty="0"/>
          </a:p>
          <a:p>
            <a:r>
              <a:rPr lang="cs-CZ" b="1" dirty="0" err="1"/>
              <a:t>Specific</a:t>
            </a:r>
            <a:r>
              <a:rPr lang="cs-CZ" b="1" dirty="0"/>
              <a:t> </a:t>
            </a:r>
            <a:r>
              <a:rPr lang="cs-CZ" b="1" dirty="0" err="1"/>
              <a:t>beliefs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feeling </a:t>
            </a:r>
            <a:r>
              <a:rPr lang="cs-CZ" b="1" dirty="0" err="1"/>
              <a:t>about</a:t>
            </a:r>
            <a:r>
              <a:rPr lang="cs-CZ" b="1" dirty="0"/>
              <a:t> </a:t>
            </a:r>
            <a:r>
              <a:rPr lang="cs-CZ" b="1" dirty="0" err="1"/>
              <a:t>target</a:t>
            </a:r>
            <a:endParaRPr lang="cs-CZ" b="1" dirty="0"/>
          </a:p>
          <a:p>
            <a:pPr lvl="1"/>
            <a:r>
              <a:rPr lang="cs-CZ" dirty="0"/>
              <a:t>„</a:t>
            </a:r>
            <a:r>
              <a:rPr lang="cs-CZ" dirty="0" err="1"/>
              <a:t>bottom</a:t>
            </a:r>
            <a:r>
              <a:rPr lang="cs-CZ" dirty="0" err="1">
                <a:sym typeface="Wingdings" panose="05000000000000000000" pitchFamily="2" charset="2"/>
              </a:rPr>
              <a:t>up</a:t>
            </a:r>
            <a:r>
              <a:rPr lang="cs-CZ" dirty="0">
                <a:sym typeface="Wingdings" panose="05000000000000000000" pitchFamily="2" charset="2"/>
              </a:rPr>
              <a:t>“ proces – obráceně než předchozí</a:t>
            </a:r>
          </a:p>
        </p:txBody>
      </p:sp>
    </p:spTree>
    <p:extLst>
      <p:ext uri="{BB962C8B-B14F-4D97-AF65-F5344CB8AC3E}">
        <p14:creationId xmlns:p14="http://schemas.microsoft.com/office/powerpoint/2010/main" val="414877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43F54-26A2-4E69-8D22-15C44033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na škálách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8B57E-6ECF-49FD-9AAB-3930F080DD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Rozsah rating </a:t>
            </a:r>
            <a:r>
              <a:rPr lang="cs-CZ" dirty="0" err="1"/>
              <a:t>scales</a:t>
            </a:r>
            <a:endParaRPr lang="cs-CZ" dirty="0"/>
          </a:p>
          <a:p>
            <a:pPr lvl="1"/>
            <a:r>
              <a:rPr lang="cs-CZ" dirty="0"/>
              <a:t>Uvedeným rozsahem respondentovi implicitně říkáme, jakou odpověď čekáme</a:t>
            </a:r>
          </a:p>
          <a:p>
            <a:pPr lvl="1"/>
            <a:r>
              <a:rPr lang="cs-CZ" dirty="0"/>
              <a:t>Častý efekt je, že respondent využije heuristiku – nabízenou škálu vezme jako rozsah, kdy na krajní hodnoty postaví extrémní chování/hodnocení, doprostřed hodnotu průměrného, typického člověka a od toho se ve svém odhadu odrazí (</a:t>
            </a:r>
            <a:r>
              <a:rPr lang="cs-CZ" i="1" dirty="0"/>
              <a:t>jsem na internetu víc nebo míň než typický člověk? Asi o něco málo víc </a:t>
            </a:r>
            <a:r>
              <a:rPr lang="cs-CZ" i="1" dirty="0">
                <a:sym typeface="Wingdings" panose="05000000000000000000" pitchFamily="2" charset="2"/>
              </a:rPr>
              <a:t> dám o něco vyšší hodnotu než je půlka škály. Považuji se za člověka, co je na internetu fakt hodně? Dám se na konec škály</a:t>
            </a:r>
            <a:r>
              <a:rPr lang="cs-CZ" dirty="0">
                <a:sym typeface="Wingdings" panose="05000000000000000000" pitchFamily="2" charset="2"/>
              </a:rPr>
              <a:t>.)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 frekvencí je dobré postavit kategorie odpovědí tak, aby střední možnost byla co nejblíže (očekávanému) průměru cílové populace</a:t>
            </a:r>
          </a:p>
          <a:p>
            <a:pPr lvl="1"/>
            <a:r>
              <a:rPr lang="cs-CZ" dirty="0"/>
              <a:t>U hodnotících dvousměrných střed na „neutrálu“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073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43F54-26A2-4E69-8D22-15C44033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na škálách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8B57E-6ECF-49FD-9AAB-3930F080DD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4164336"/>
          </a:xfrm>
        </p:spPr>
        <p:txBody>
          <a:bodyPr>
            <a:normAutofit/>
          </a:bodyPr>
          <a:lstStyle/>
          <a:p>
            <a:r>
              <a:rPr lang="cs-CZ" dirty="0"/>
              <a:t>Rozsah rating </a:t>
            </a:r>
            <a:r>
              <a:rPr lang="cs-CZ" dirty="0" err="1"/>
              <a:t>scales</a:t>
            </a:r>
            <a:endParaRPr lang="cs-CZ" dirty="0"/>
          </a:p>
          <a:p>
            <a:pPr lvl="1"/>
            <a:r>
              <a:rPr lang="cs-CZ" dirty="0"/>
              <a:t>U frekvencí nebo délky trvání (jak často, kolik času..) širší rozsahy vedou k vyšší prevalenci vyšších hodnot</a:t>
            </a:r>
          </a:p>
          <a:p>
            <a:pPr lvl="2"/>
            <a:r>
              <a:rPr lang="cs-CZ" dirty="0"/>
              <a:t>Kolik času strávíte na internetu během běžného pracovního dne?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(k tomu, jak volit rozsah se ještě vrátíme za chvíli)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1DD6C6E-32C7-4040-A8DA-C271E0FB9306}"/>
              </a:ext>
            </a:extLst>
          </p:cNvPr>
          <p:cNvSpPr txBox="1"/>
          <p:nvPr/>
        </p:nvSpPr>
        <p:spPr>
          <a:xfrm>
            <a:off x="2160396" y="3607359"/>
            <a:ext cx="1718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Méně než 1h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1-2h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2-3h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3-4h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4-5h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5h a více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866D4E1-0371-4137-8A82-AFB995EDD252}"/>
              </a:ext>
            </a:extLst>
          </p:cNvPr>
          <p:cNvSpPr txBox="1"/>
          <p:nvPr/>
        </p:nvSpPr>
        <p:spPr>
          <a:xfrm>
            <a:off x="3878664" y="3607359"/>
            <a:ext cx="17182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Méně než 1h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1-2h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2-3h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3-4h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4-5h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5-6h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6-7h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7-8h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8h a více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5535B8C-990E-4E6B-99B6-74B5BFA77B3C}"/>
              </a:ext>
            </a:extLst>
          </p:cNvPr>
          <p:cNvSpPr/>
          <p:nvPr/>
        </p:nvSpPr>
        <p:spPr>
          <a:xfrm>
            <a:off x="2422055" y="4566926"/>
            <a:ext cx="2572378" cy="79475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397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0C3C6-6521-4E92-89B3-62128BDE8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4. Zodpovězení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00EEFA-F3EC-4335-BC97-DDCC5621C64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Proces, kdy z „vnitřní“ odpovědi děláme dotazníkovou odpověď</a:t>
            </a:r>
          </a:p>
          <a:p>
            <a:pPr lvl="1"/>
            <a:r>
              <a:rPr lang="cs-CZ" dirty="0"/>
              <a:t>V závislosti na nabídnutých možnostech odpovědí – formát odpovědí - </a:t>
            </a:r>
            <a:r>
              <a:rPr lang="cs-CZ" b="1" dirty="0"/>
              <a:t>jsme schopni odpovědět? </a:t>
            </a:r>
          </a:p>
          <a:p>
            <a:pPr lvl="1"/>
            <a:r>
              <a:rPr lang="cs-CZ" dirty="0"/>
              <a:t>I na tom, jak jsme odpovídali na předcházející otázky (</a:t>
            </a:r>
            <a:r>
              <a:rPr lang="cs-CZ" b="1" dirty="0"/>
              <a:t>efekt pořadí </a:t>
            </a:r>
            <a:r>
              <a:rPr lang="cs-CZ" dirty="0"/>
              <a:t>– další hodina)</a:t>
            </a:r>
          </a:p>
          <a:p>
            <a:pPr lvl="1"/>
            <a:r>
              <a:rPr lang="cs-CZ" dirty="0"/>
              <a:t>I na tom, zda (pravdivou) odpověď poskytnout chceme </a:t>
            </a:r>
            <a:r>
              <a:rPr lang="cs-CZ" b="1" dirty="0"/>
              <a:t>- ochota</a:t>
            </a:r>
          </a:p>
          <a:p>
            <a:pPr lvl="2"/>
            <a:endParaRPr lang="cs-CZ" dirty="0"/>
          </a:p>
          <a:p>
            <a:pPr lvl="1"/>
            <a:endParaRPr lang="cs-CZ" b="1" dirty="0"/>
          </a:p>
          <a:p>
            <a:pPr lvl="2"/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272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F7C2D-225E-4C42-A5B6-88CC07C2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Formát: Otevřené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39662-AB57-497E-BC7B-AC8E6C6BCA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44020"/>
          </a:xfrm>
        </p:spPr>
        <p:txBody>
          <a:bodyPr>
            <a:normAutofit/>
          </a:bodyPr>
          <a:lstStyle/>
          <a:p>
            <a:r>
              <a:rPr lang="cs-CZ" dirty="0"/>
              <a:t>Jednodušší na vymýšlení (protože neřešíme možnosti odpovědí)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méně zkreslení odpovědí ze strany výzkumníků </a:t>
            </a:r>
          </a:p>
          <a:p>
            <a:r>
              <a:rPr lang="cs-CZ" dirty="0"/>
              <a:t>Ale – respondenti do nich musejí investovat víc energie (a to neradi dělají, takže u nich bývá vyšší míra </a:t>
            </a:r>
            <a:r>
              <a:rPr lang="cs-CZ" dirty="0" err="1"/>
              <a:t>missingů</a:t>
            </a:r>
            <a:r>
              <a:rPr lang="cs-CZ" dirty="0"/>
              <a:t>) a i nás následná analýza stojí víc úsilí </a:t>
            </a:r>
          </a:p>
          <a:p>
            <a:pPr lvl="1"/>
            <a:r>
              <a:rPr lang="cs-CZ" dirty="0"/>
              <a:t>Překlepy a slovní doplnění i pokud má otevřená odpověď být prosté číslo („12 minut“, „6x“, „asi deset“)</a:t>
            </a:r>
          </a:p>
          <a:p>
            <a:pPr lvl="1"/>
            <a:r>
              <a:rPr lang="cs-CZ" dirty="0"/>
              <a:t>Slovní odpověď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kvalitativní kódování (různě jemné, různě kvalitní, ale vždy víc úsilí než kategorie odpovědí)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299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F7C2D-225E-4C42-A5B6-88CC07C2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Formát: Otevřené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39662-AB57-497E-BC7B-AC8E6C6BCA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44020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Při otevřených otázkách na číselná fakta (počty, frekvence)</a:t>
            </a:r>
          </a:p>
          <a:p>
            <a:pPr lvl="1"/>
            <a:r>
              <a:rPr lang="cs-CZ" dirty="0"/>
              <a:t>Respondenti sami často přemýšlí v kategoriích („</a:t>
            </a:r>
            <a:r>
              <a:rPr lang="cs-CZ" i="1" dirty="0"/>
              <a:t>bylo to tak něco mezi 20 a 30</a:t>
            </a:r>
            <a:r>
              <a:rPr lang="cs-CZ" dirty="0"/>
              <a:t>“) a pak reportují </a:t>
            </a:r>
            <a:r>
              <a:rPr lang="cs-CZ" b="1" dirty="0"/>
              <a:t>zaokrouhlené číslo</a:t>
            </a:r>
            <a:r>
              <a:rPr lang="cs-CZ" dirty="0"/>
              <a:t>, které do intervalu spadá („..</a:t>
            </a:r>
            <a:r>
              <a:rPr lang="cs-CZ" i="1" dirty="0"/>
              <a:t>tak dám 25</a:t>
            </a:r>
            <a:r>
              <a:rPr lang="cs-CZ" dirty="0"/>
              <a:t>“)</a:t>
            </a:r>
          </a:p>
          <a:p>
            <a:pPr lvl="2"/>
            <a:r>
              <a:rPr lang="cs-CZ" dirty="0"/>
              <a:t>Časté násobky 5, 10,  25, 50,100…</a:t>
            </a:r>
          </a:p>
          <a:p>
            <a:pPr lvl="2"/>
            <a:r>
              <a:rPr lang="cs-CZ" dirty="0"/>
              <a:t>Čím vyšší číslo reportují, tím pravděpodobněji využijí zaokrouhlování</a:t>
            </a:r>
          </a:p>
          <a:p>
            <a:pPr lvl="2"/>
            <a:r>
              <a:rPr lang="cs-CZ" dirty="0"/>
              <a:t>Čím dál v minulosti se staly počítané události, tím spíš zaokrouhlování</a:t>
            </a:r>
          </a:p>
          <a:p>
            <a:pPr lvl="1"/>
            <a:r>
              <a:rPr lang="cs-CZ" dirty="0"/>
              <a:t>Před analýzou otevřené položky často stejně </a:t>
            </a:r>
            <a:r>
              <a:rPr lang="cs-CZ" dirty="0" err="1"/>
              <a:t>rekódujeme</a:t>
            </a:r>
            <a:r>
              <a:rPr lang="cs-CZ" dirty="0"/>
              <a:t> do kategorií, protože v případě teoreticky neohraničených počtů nebo ohraničených vysokých počtů mívají výrazně nenormální rozložení s mnoha „dírami“ – tvar nevhodný pro analýzu</a:t>
            </a:r>
          </a:p>
          <a:p>
            <a:pPr lvl="2"/>
            <a:r>
              <a:rPr lang="cs-CZ" b="1" dirty="0"/>
              <a:t>Ohraničené</a:t>
            </a:r>
            <a:r>
              <a:rPr lang="cs-CZ" dirty="0"/>
              <a:t>: např. den má 24h, týden 7 dní…  - otevřený formát ok</a:t>
            </a:r>
          </a:p>
          <a:p>
            <a:pPr lvl="2"/>
            <a:r>
              <a:rPr lang="cs-CZ" b="1" dirty="0"/>
              <a:t>Ohraničené, ale moc široké </a:t>
            </a:r>
            <a:r>
              <a:rPr lang="cs-CZ" dirty="0"/>
              <a:t>– limit přátel na FB (5000) – otevřený formát spíš nedoporučujeme</a:t>
            </a:r>
          </a:p>
          <a:p>
            <a:pPr lvl="2"/>
            <a:r>
              <a:rPr lang="cs-CZ" b="1" dirty="0"/>
              <a:t>Neohraničené, ale s nízkou očekávanou prevalencí </a:t>
            </a:r>
            <a:r>
              <a:rPr lang="cs-CZ" dirty="0"/>
              <a:t>– např. počet účtů na sociálních sítích, počet pravidelně sledovaných zpravodajských serverů,..  -  otevřený formát ok</a:t>
            </a:r>
          </a:p>
          <a:p>
            <a:pPr lvl="2"/>
            <a:r>
              <a:rPr lang="cs-CZ" b="1" dirty="0"/>
              <a:t>Neohraničené s potenciálně vysokou prevalencí u většiny respondentů </a:t>
            </a:r>
            <a:r>
              <a:rPr lang="cs-CZ" dirty="0"/>
              <a:t>- otevřený formát spíš nedoporučujeme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802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7B621C-B184-45C9-8F6A-FB962F887D8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3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"/>
          <a:stretch/>
        </p:blipFill>
        <p:spPr>
          <a:xfrm>
            <a:off x="199558" y="523588"/>
            <a:ext cx="8065971" cy="5533880"/>
          </a:xfrm>
          <a:prstGeom prst="rect">
            <a:avLst/>
          </a:prstGeom>
        </p:spPr>
      </p:pic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0539662-AB57-497E-BC7B-AC8E6C6BCA38}"/>
              </a:ext>
            </a:extLst>
          </p:cNvPr>
          <p:cNvSpPr txBox="1">
            <a:spLocks/>
          </p:cNvSpPr>
          <p:nvPr/>
        </p:nvSpPr>
        <p:spPr>
          <a:xfrm>
            <a:off x="8460713" y="979714"/>
            <a:ext cx="3531729" cy="814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1400" dirty="0"/>
              <a:t>Naše data z minulé hodiny – počty fotek na SNS za posledních 6 měsíců 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806179" y="6139071"/>
            <a:ext cx="88675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00150" lvl="2" indent="-285750">
              <a:buFontTx/>
              <a:buChar char="-"/>
            </a:pPr>
            <a:r>
              <a:rPr lang="cs-CZ" dirty="0"/>
              <a:t>Z teoreticky intervalové proměnné zaokrouhlováním vzniká ordinální proměnná</a:t>
            </a:r>
          </a:p>
          <a:p>
            <a:pPr marL="1200150" lvl="2" indent="-285750">
              <a:buFontTx/>
              <a:buChar char="-"/>
            </a:pPr>
            <a:endParaRPr lang="cs-CZ" dirty="0"/>
          </a:p>
        </p:txBody>
      </p:sp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8B1D84F3-D7E0-437A-BC8E-DC0925193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18" y="1572932"/>
            <a:ext cx="4229250" cy="4305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1C1E1E4C-5310-4C34-8D04-386A8BF0DD54}"/>
              </a:ext>
            </a:extLst>
          </p:cNvPr>
          <p:cNvSpPr txBox="1">
            <a:spLocks/>
          </p:cNvSpPr>
          <p:nvPr/>
        </p:nvSpPr>
        <p:spPr>
          <a:xfrm>
            <a:off x="-75351" y="194481"/>
            <a:ext cx="2620643" cy="397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1400" dirty="0"/>
              <a:t>Bc práce, M. Zezulová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19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F7C2D-225E-4C42-A5B6-88CC07C2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Uzavřené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39662-AB57-497E-BC7B-AC8E6C6BCA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44020"/>
          </a:xfrm>
        </p:spPr>
        <p:txBody>
          <a:bodyPr>
            <a:normAutofit/>
          </a:bodyPr>
          <a:lstStyle/>
          <a:p>
            <a:r>
              <a:rPr lang="cs-CZ" dirty="0"/>
              <a:t>Jsou pro nás o něco obtížnější na vymýšlení</a:t>
            </a:r>
          </a:p>
          <a:p>
            <a:r>
              <a:rPr lang="cs-CZ" dirty="0"/>
              <a:t>Jsou náchylnější zkreslením daným výzkumníky (ne všechny možnosti odpovědí nás napadnou)</a:t>
            </a:r>
          </a:p>
          <a:p>
            <a:r>
              <a:rPr lang="cs-CZ" dirty="0"/>
              <a:t>Pro respondenty jednodušší a rychlejší, pro analýzu také</a:t>
            </a:r>
          </a:p>
          <a:p>
            <a:pPr lvl="1"/>
            <a:endParaRPr lang="cs-CZ" dirty="0"/>
          </a:p>
          <a:p>
            <a:r>
              <a:rPr lang="cs-CZ" dirty="0">
                <a:highlight>
                  <a:srgbClr val="FFFF00"/>
                </a:highlight>
              </a:rPr>
              <a:t>Objektivní frekvence: jak stanovit kategorie, možnosti: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Stejně velké kategorie, lineární nárůst: </a:t>
            </a:r>
          </a:p>
          <a:p>
            <a:pPr lvl="2"/>
            <a:r>
              <a:rPr lang="cs-CZ" sz="1800" dirty="0"/>
              <a:t>Odhadni, s kolika lidmi, které neznáš osobně, ses na internetu za posledních 6 měsíců bavil/a:</a:t>
            </a:r>
          </a:p>
          <a:p>
            <a:pPr lvl="3"/>
            <a:endParaRPr lang="cs-CZ" sz="1800" dirty="0"/>
          </a:p>
          <a:p>
            <a:pPr lvl="3"/>
            <a:r>
              <a:rPr lang="cs-CZ" sz="1800" dirty="0"/>
              <a:t>4. log 2: (1) s nikým; (2) 1-2; (3) 2-4; (4) 5-8; (5) 9-16; (6) 17-32; (7) více než 33 5. něco: (1) s nikým; (2) 1-5; (3) 6-15; (4) 16 - 30; (5) 31 - 50; (6) více než 51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marL="2286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28D97A-1823-4714-81C9-5F575CE34E05}"/>
              </a:ext>
            </a:extLst>
          </p:cNvPr>
          <p:cNvSpPr txBox="1"/>
          <p:nvPr/>
        </p:nvSpPr>
        <p:spPr>
          <a:xfrm>
            <a:off x="6310364" y="3275762"/>
            <a:ext cx="26025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(1) s nikým;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(2) 1-3;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(3) 4-6;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(4) 7-10;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(5) 11-14;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(6) 15 - 18;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(7) více než 18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39A806-2873-4CC1-A55A-D54B0C01EF81}"/>
              </a:ext>
            </a:extLst>
          </p:cNvPr>
          <p:cNvSpPr txBox="1"/>
          <p:nvPr/>
        </p:nvSpPr>
        <p:spPr>
          <a:xfrm>
            <a:off x="8793982" y="3278274"/>
            <a:ext cx="2602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(1) s nikým;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(2) 1-5;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(3) 6-10;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(4) 11-15;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(5) 16-20;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(6) více než 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698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F7C2D-225E-4C42-A5B6-88CC07C25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823" y="278215"/>
            <a:ext cx="7729728" cy="1188720"/>
          </a:xfrm>
        </p:spPr>
        <p:txBody>
          <a:bodyPr/>
          <a:lstStyle/>
          <a:p>
            <a:r>
              <a:rPr lang="cs-CZ" dirty="0"/>
              <a:t>Uzavřené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39662-AB57-497E-BC7B-AC8E6C6BCA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2467" y="1756427"/>
            <a:ext cx="11214587" cy="4975969"/>
          </a:xfrm>
        </p:spPr>
        <p:txBody>
          <a:bodyPr>
            <a:normAutofit/>
          </a:bodyPr>
          <a:lstStyle/>
          <a:p>
            <a:r>
              <a:rPr lang="cs-CZ" dirty="0"/>
              <a:t>Objektivní frekvence: jak stanovit kategorie, možnosti:</a:t>
            </a:r>
          </a:p>
          <a:p>
            <a:pPr lvl="1"/>
            <a:r>
              <a:rPr lang="cs-CZ" sz="1800" b="1" dirty="0"/>
              <a:t>Stejně velké kategorie, lineární nárůst</a:t>
            </a:r>
            <a:r>
              <a:rPr lang="cs-CZ" sz="1800" dirty="0"/>
              <a:t>:</a:t>
            </a:r>
            <a:r>
              <a:rPr lang="cs-CZ" b="1" dirty="0"/>
              <a:t> </a:t>
            </a:r>
          </a:p>
          <a:p>
            <a:pPr lvl="2"/>
            <a:r>
              <a:rPr lang="cs-CZ" sz="1800" i="1" dirty="0"/>
              <a:t>Odhadni, s kolika lidmi, které neznáš osobně, ses na internetu za posledních 6 měsíců bavil/a:</a:t>
            </a:r>
          </a:p>
          <a:p>
            <a:pPr lvl="3"/>
            <a:endParaRPr lang="cs-CZ" sz="1800" dirty="0"/>
          </a:p>
          <a:p>
            <a:pPr lvl="3"/>
            <a:endParaRPr lang="cs-CZ" sz="1800" dirty="0"/>
          </a:p>
          <a:p>
            <a:pPr lvl="3"/>
            <a:endParaRPr lang="cs-CZ" sz="1800" dirty="0"/>
          </a:p>
          <a:p>
            <a:pPr lvl="1"/>
            <a:endParaRPr lang="cs-CZ" sz="1800" b="1" dirty="0"/>
          </a:p>
          <a:p>
            <a:pPr lvl="1"/>
            <a:r>
              <a:rPr lang="cs-CZ" sz="1800" b="1" dirty="0"/>
              <a:t>Postupně se zvětšující kategorie, logaritmický nárůst</a:t>
            </a:r>
            <a:r>
              <a:rPr lang="cs-CZ" sz="1800" dirty="0"/>
              <a:t>:  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marL="2286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28D97A-1823-4714-81C9-5F575CE34E05}"/>
              </a:ext>
            </a:extLst>
          </p:cNvPr>
          <p:cNvSpPr txBox="1"/>
          <p:nvPr/>
        </p:nvSpPr>
        <p:spPr>
          <a:xfrm>
            <a:off x="1674413" y="2840516"/>
            <a:ext cx="26025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(1) s nikým;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(2) 1-3;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(3) 4-6;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(4) 7-10;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(5) 11-14;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(6) 15 - 18;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(7) více než 18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39A806-2873-4CC1-A55A-D54B0C01EF81}"/>
              </a:ext>
            </a:extLst>
          </p:cNvPr>
          <p:cNvSpPr txBox="1"/>
          <p:nvPr/>
        </p:nvSpPr>
        <p:spPr>
          <a:xfrm>
            <a:off x="3387968" y="2840516"/>
            <a:ext cx="2602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(1) s nikým;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(2) 1-5;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(3) 6-10;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(4) 11-15;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(5) 16-20;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(6) více než 21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1F59D17-50CA-4662-9EDD-BD2D97FBA911}"/>
              </a:ext>
            </a:extLst>
          </p:cNvPr>
          <p:cNvSpPr txBox="1"/>
          <p:nvPr/>
        </p:nvSpPr>
        <p:spPr>
          <a:xfrm>
            <a:off x="1674412" y="4902757"/>
            <a:ext cx="26025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(1) s nikým;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(2) 1;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(3) 2-3;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(4) 4-7;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(5) 8-15;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(6) 16-31;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(7) více než 32 </a:t>
            </a:r>
            <a:endParaRPr lang="cs-CZ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F724F629-2420-4D1E-8D68-DFC541319F33}"/>
              </a:ext>
            </a:extLst>
          </p:cNvPr>
          <p:cNvSpPr txBox="1">
            <a:spLocks/>
          </p:cNvSpPr>
          <p:nvPr/>
        </p:nvSpPr>
        <p:spPr>
          <a:xfrm>
            <a:off x="7214716" y="4498103"/>
            <a:ext cx="4834931" cy="2081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1800" b="1" dirty="0"/>
              <a:t>Postupně se zvětšující kategorie bez matematiky</a:t>
            </a:r>
            <a:r>
              <a:rPr lang="cs-CZ" sz="1800" b="1" dirty="0">
                <a:sym typeface="Wingdings" panose="05000000000000000000" pitchFamily="2" charset="2"/>
              </a:rPr>
              <a:t></a:t>
            </a:r>
            <a:r>
              <a:rPr lang="cs-CZ" sz="1800" dirty="0"/>
              <a:t>  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marL="228600" lvl="1" indent="0">
              <a:buFont typeface="Arial" panose="020B0604020202020204" pitchFamily="34" charset="0"/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AE1F431-1233-4137-9832-EA33A0FED9E7}"/>
              </a:ext>
            </a:extLst>
          </p:cNvPr>
          <p:cNvSpPr txBox="1"/>
          <p:nvPr/>
        </p:nvSpPr>
        <p:spPr>
          <a:xfrm>
            <a:off x="7834678" y="5175349"/>
            <a:ext cx="26025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(1) s nikým;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(2) asi 1 - 2;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(3) asi 2 - 4;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(4) asi 5 - 8;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(5) asi 9 - 15;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(6) asi 16 - 30;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(7) více než 31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7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F7C2D-225E-4C42-A5B6-88CC07C2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Uzavřené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39662-AB57-497E-BC7B-AC8E6C6BCA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4402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 je nejlepší záleží:</a:t>
            </a:r>
          </a:p>
          <a:p>
            <a:pPr lvl="1"/>
            <a:r>
              <a:rPr lang="cs-CZ" b="1" dirty="0"/>
              <a:t>Na očekávaném rozložení a maximálním rozsahu</a:t>
            </a:r>
          </a:p>
          <a:p>
            <a:pPr lvl="2"/>
            <a:r>
              <a:rPr lang="cs-CZ" dirty="0"/>
              <a:t>Ohraničené vs neohraničené</a:t>
            </a:r>
          </a:p>
          <a:p>
            <a:pPr lvl="2"/>
            <a:r>
              <a:rPr lang="cs-CZ" dirty="0"/>
              <a:t>Kolika respondentů se týkají extrémní rozsahy </a:t>
            </a:r>
          </a:p>
          <a:p>
            <a:pPr lvl="1"/>
            <a:r>
              <a:rPr lang="cs-CZ" b="1" dirty="0"/>
              <a:t>V případě analytických cílů výzkumu: teorie! S čím chci dané číslo dávat do vztahu? Proč? </a:t>
            </a:r>
          </a:p>
          <a:p>
            <a:pPr lvl="2"/>
            <a:r>
              <a:rPr lang="cs-CZ" b="1" dirty="0"/>
              <a:t>Předpokládám čistě lineární vztah </a:t>
            </a:r>
          </a:p>
          <a:p>
            <a:pPr lvl="3"/>
            <a:r>
              <a:rPr lang="cs-CZ" dirty="0"/>
              <a:t>S každým jednotlivým neznámým člověkem na internetu, se kterým se bavím, něco jiného klesá nebo roste</a:t>
            </a:r>
          </a:p>
          <a:p>
            <a:pPr lvl="3"/>
            <a:r>
              <a:rPr lang="cs-CZ" dirty="0"/>
              <a:t>Očekávám, že každý jednotlivý člověk stejně silně sníží moji osamělost</a:t>
            </a:r>
          </a:p>
          <a:p>
            <a:pPr lvl="3"/>
            <a:r>
              <a:rPr lang="cs-CZ" dirty="0">
                <a:sym typeface="Wingdings" panose="05000000000000000000" pitchFamily="2" charset="2"/>
              </a:rPr>
              <a:t> lepší lineární kategorie</a:t>
            </a:r>
            <a:endParaRPr lang="cs-CZ" dirty="0"/>
          </a:p>
          <a:p>
            <a:pPr lvl="2"/>
            <a:r>
              <a:rPr lang="cs-CZ" b="1" dirty="0"/>
              <a:t>Nepředpokládám čistě lineární vztah</a:t>
            </a:r>
          </a:p>
          <a:p>
            <a:pPr lvl="3"/>
            <a:r>
              <a:rPr lang="cs-CZ" dirty="0"/>
              <a:t>Čekám, že bude větší rozdíl mezi tím, zda se bavím s nikým nebo s jedním člověkem</a:t>
            </a:r>
          </a:p>
          <a:p>
            <a:pPr lvl="3"/>
            <a:r>
              <a:rPr lang="cs-CZ" dirty="0"/>
              <a:t>Ale menší rozdíl udělá to, zda se bavím s osmi nebo devíti lidmi </a:t>
            </a:r>
          </a:p>
          <a:p>
            <a:pPr lvl="3"/>
            <a:r>
              <a:rPr lang="cs-CZ" dirty="0">
                <a:sym typeface="Wingdings" panose="05000000000000000000" pitchFamily="2" charset="2"/>
              </a:rPr>
              <a:t> lepší postupně narůstající kategorie</a:t>
            </a:r>
            <a:endParaRPr lang="cs-CZ" dirty="0"/>
          </a:p>
          <a:p>
            <a:pPr lvl="1"/>
            <a:endParaRPr lang="cs-CZ" dirty="0"/>
          </a:p>
          <a:p>
            <a:pPr marL="2286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22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3F1AC-6F12-4B2A-99A7-3C209173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51B798-40B0-4169-988C-5B054995B7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(úkolů nakonec 7 namísto 9✨)</a:t>
            </a:r>
          </a:p>
          <a:p>
            <a:pPr lvl="1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SYLABU:</a:t>
            </a:r>
          </a:p>
          <a:p>
            <a:pPr lvl="1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Závěrečná práce: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vypracování návrhu dotazníkového šetření v min. rozsahu 8NS. Návrh bude obsahovat odůvodněnou výzkumnou otázku, detailní a odůvodněný plán sběru dat (typ sběru, cílová populace, rámec populace, strategie oslovování respondentů), zhodnocení jeho limitů a zkonstruovaný dotazník. V projektu je nutné se zaměřit na zvážení možných zdrojů zkreslení a chyb dat a snahu je minimalizovat. Součástí bude rovněž úvaha o možnostech generalizování dat nad rámec vzorku. Součástí projektu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reálný sběr dat. Projekt lze zpracovat individuálně nebo ve skupině max. 3 studentů. Projekt je nutné odevzdat do 11. 6. 2021 do odevzdávárny v IS. V případě, že odevzdaný projekt nebude dostatečný, bude možné jej opravit do 30. 6. 2021.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128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F7C2D-225E-4C42-A5B6-88CC07C2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Uzavřené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39662-AB57-497E-BC7B-AC8E6C6BCA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06802"/>
            <a:ext cx="10363826" cy="230947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Velikost kategorií </a:t>
            </a:r>
            <a:r>
              <a:rPr lang="cs-CZ" dirty="0"/>
              <a:t>– opět teorie a existující data!</a:t>
            </a:r>
          </a:p>
          <a:p>
            <a:pPr lvl="1"/>
            <a:r>
              <a:rPr lang="cs-CZ" dirty="0"/>
              <a:t>Záleží na očekávané frekvenci </a:t>
            </a:r>
          </a:p>
          <a:p>
            <a:pPr lvl="1"/>
            <a:r>
              <a:rPr lang="cs-CZ" dirty="0"/>
              <a:t>Volíme tak, aby byly dostatečně zastoupeny jednotlivé kategorie a nevznikaly díry (důležité pro analytický cíl)</a:t>
            </a:r>
          </a:p>
          <a:p>
            <a:pPr lvl="1"/>
            <a:r>
              <a:rPr lang="cs-CZ" dirty="0"/>
              <a:t>Volíme smysluplně podle toho, kde čekáme rozdíly </a:t>
            </a:r>
          </a:p>
          <a:p>
            <a:pPr lvl="1"/>
            <a:r>
              <a:rPr lang="cs-CZ" dirty="0"/>
              <a:t>Volíme zároveň tak, aby kategorií nebyl příliš velký počet </a:t>
            </a:r>
          </a:p>
          <a:p>
            <a:pPr lvl="1"/>
            <a:r>
              <a:rPr lang="cs-CZ" dirty="0"/>
              <a:t>Pro větší čísla používáme zaokrouhlené rozsahy (protože tak lidé přirozeně uvažují)</a:t>
            </a:r>
          </a:p>
          <a:p>
            <a:pPr lvl="1"/>
            <a:r>
              <a:rPr lang="cs-CZ" dirty="0"/>
              <a:t>U neohraničených je poslední kategorie typicky XY a víc – </a:t>
            </a:r>
            <a:r>
              <a:rPr lang="cs-CZ" dirty="0" err="1"/>
              <a:t>cutt</a:t>
            </a:r>
            <a:r>
              <a:rPr lang="cs-CZ" dirty="0"/>
              <a:t> </a:t>
            </a:r>
            <a:r>
              <a:rPr lang="cs-CZ" dirty="0" err="1"/>
              <a:t>off</a:t>
            </a:r>
            <a:r>
              <a:rPr lang="cs-CZ" dirty="0"/>
              <a:t> opět volíme podle teorie/dat</a:t>
            </a:r>
          </a:p>
          <a:p>
            <a:pPr marL="2286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4" name="Obrázek 3" descr="Výřez obrazovky">
            <a:extLst>
              <a:ext uri="{FF2B5EF4-FFF2-40B4-BE49-F238E27FC236}">
                <a16:creationId xmlns:a16="http://schemas.microsoft.com/office/drawing/2014/main" id="{1D205930-53B8-4B06-A180-B50C0E45C2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"/>
          <a:stretch/>
        </p:blipFill>
        <p:spPr>
          <a:xfrm>
            <a:off x="884344" y="4548529"/>
            <a:ext cx="3366197" cy="230947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845A00A-95C4-469B-A28D-AC2485B483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/>
          <a:stretch/>
        </p:blipFill>
        <p:spPr>
          <a:xfrm>
            <a:off x="4546429" y="4548529"/>
            <a:ext cx="4507625" cy="2309471"/>
          </a:xfrm>
          <a:prstGeom prst="rect">
            <a:avLst/>
          </a:prstGeom>
        </p:spPr>
      </p:pic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803007E2-8F7D-4FDC-AA23-B35B91FF3E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942" y="5065530"/>
            <a:ext cx="1076475" cy="134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21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363FE-1A6D-45A9-84A3-F5B5B99C3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schopni odpovědět?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FDAD4-BD7C-4B21-B56B-A4FAF72416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1506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Mít vyčerpávající a nepřekrývající se odpovědi</a:t>
            </a:r>
          </a:p>
          <a:p>
            <a:pPr lvl="1"/>
            <a:r>
              <a:rPr lang="cs-CZ" i="1" dirty="0"/>
              <a:t>Kolik z posledních 4 týdnů chodilo vaše dítě fyzicky do školy?</a:t>
            </a:r>
          </a:p>
          <a:p>
            <a:pPr lvl="2"/>
            <a:r>
              <a:rPr lang="cs-CZ" dirty="0"/>
              <a:t>Jeden</a:t>
            </a:r>
          </a:p>
          <a:p>
            <a:pPr lvl="2"/>
            <a:r>
              <a:rPr lang="cs-CZ" dirty="0"/>
              <a:t>Dva</a:t>
            </a:r>
          </a:p>
          <a:p>
            <a:pPr lvl="2"/>
            <a:r>
              <a:rPr lang="cs-CZ" dirty="0"/>
              <a:t>Tři</a:t>
            </a:r>
          </a:p>
          <a:p>
            <a:pPr lvl="2"/>
            <a:r>
              <a:rPr lang="cs-CZ" dirty="0"/>
              <a:t>Čtyři</a:t>
            </a:r>
          </a:p>
          <a:p>
            <a:endParaRPr lang="cs-CZ" dirty="0"/>
          </a:p>
          <a:p>
            <a:r>
              <a:rPr lang="cs-CZ" b="1" dirty="0"/>
              <a:t>Pokud my jako výzkumníci nepotřebujeme mít vyčerpávající seznam</a:t>
            </a:r>
            <a:r>
              <a:rPr lang="cs-CZ" dirty="0"/>
              <a:t>, ale respondentům může nějaká odpověď chybět, přidáváme „</a:t>
            </a:r>
            <a:r>
              <a:rPr lang="cs-CZ" dirty="0" err="1"/>
              <a:t>else</a:t>
            </a:r>
            <a:r>
              <a:rPr lang="cs-CZ" dirty="0"/>
              <a:t>“ možnost </a:t>
            </a:r>
          </a:p>
          <a:p>
            <a:pPr lvl="1"/>
            <a:r>
              <a:rPr lang="cs-CZ" dirty="0"/>
              <a:t>Co pro vás a váš partnerský život platí? </a:t>
            </a:r>
          </a:p>
          <a:p>
            <a:pPr lvl="2"/>
            <a:r>
              <a:rPr lang="cs-CZ" dirty="0"/>
              <a:t>Nezadaný/á</a:t>
            </a:r>
          </a:p>
          <a:p>
            <a:pPr lvl="2"/>
            <a:r>
              <a:rPr lang="cs-CZ" dirty="0"/>
              <a:t>Ženatý/á</a:t>
            </a:r>
          </a:p>
          <a:p>
            <a:pPr lvl="2"/>
            <a:r>
              <a:rPr lang="cs-CZ" dirty="0"/>
              <a:t>Svobodný/á, ale mám partnera/partnerku</a:t>
            </a:r>
          </a:p>
          <a:p>
            <a:pPr lvl="1"/>
            <a:r>
              <a:rPr lang="cs-CZ" dirty="0"/>
              <a:t>„Něco jiného, “„jinak,“ „jinde,“ „jiné“</a:t>
            </a:r>
          </a:p>
        </p:txBody>
      </p:sp>
    </p:spTree>
    <p:extLst>
      <p:ext uri="{BB962C8B-B14F-4D97-AF65-F5344CB8AC3E}">
        <p14:creationId xmlns:p14="http://schemas.microsoft.com/office/powerpoint/2010/main" val="145232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363FE-1A6D-45A9-84A3-F5B5B99C3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schopni odpovědět?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FDAD4-BD7C-4B21-B56B-A4FAF72416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15062"/>
          </a:xfrm>
        </p:spPr>
        <p:txBody>
          <a:bodyPr>
            <a:normAutofit/>
          </a:bodyPr>
          <a:lstStyle/>
          <a:p>
            <a:r>
              <a:rPr lang="cs-CZ" dirty="0"/>
              <a:t>Může být fajn mít instrukci typu „vyberte tu možnost, která vás vystihuje nejlépe“ </a:t>
            </a:r>
          </a:p>
          <a:p>
            <a:pPr lvl="1"/>
            <a:r>
              <a:rPr lang="cs-CZ" dirty="0"/>
              <a:t>Tím dáváme implicitně najevo, že to možná někomu nemusí sedět úplně nejlíp, ale ať se přiřadí k „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fit“ možnosti</a:t>
            </a:r>
          </a:p>
          <a:p>
            <a:pPr lvl="1"/>
            <a:r>
              <a:rPr lang="cs-CZ" dirty="0"/>
              <a:t>Může pomoci i u hodnotících škál – pokud u kognitivního testování někomu bude chybět </a:t>
            </a:r>
            <a:r>
              <a:rPr lang="cs-CZ" dirty="0" err="1"/>
              <a:t>odopověď</a:t>
            </a:r>
            <a:r>
              <a:rPr lang="cs-CZ" dirty="0"/>
              <a:t> typu „jen velmi lehce souhlasím,“ kterou nechcete přidat, ale chcete jim usnadnit odpověď </a:t>
            </a:r>
          </a:p>
        </p:txBody>
      </p:sp>
    </p:spTree>
    <p:extLst>
      <p:ext uri="{BB962C8B-B14F-4D97-AF65-F5344CB8AC3E}">
        <p14:creationId xmlns:p14="http://schemas.microsoft.com/office/powerpoint/2010/main" val="652707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28F54-A07E-4AC3-9A5B-EF7226771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schopni odpovědět?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B160EF-BAA4-46B1-BC32-1238B407FB5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Pozor na </a:t>
            </a:r>
            <a:r>
              <a:rPr lang="cs-CZ" b="1" dirty="0"/>
              <a:t>mylné předpoklady</a:t>
            </a:r>
          </a:p>
          <a:p>
            <a:pPr lvl="1"/>
            <a:r>
              <a:rPr lang="cs-CZ" dirty="0"/>
              <a:t>„Jak důležité nebo nedůležité je pro vás vědět, jak je zabezpečená wifi síť, na kterou se připojujete mimo domov?“</a:t>
            </a:r>
          </a:p>
          <a:p>
            <a:pPr lvl="2"/>
            <a:r>
              <a:rPr lang="cs-CZ" dirty="0"/>
              <a:t>Zcela nedůležité - - - Velmi důležité</a:t>
            </a:r>
          </a:p>
          <a:p>
            <a:pPr lvl="2"/>
            <a:r>
              <a:rPr lang="cs-CZ" dirty="0"/>
              <a:t>Předpokládá, že se připojuji na sítě mimo domov</a:t>
            </a:r>
          </a:p>
          <a:p>
            <a:pPr lvl="1"/>
            <a:r>
              <a:rPr lang="cs-CZ" dirty="0"/>
              <a:t>„Kde máte svůj telefon, když spíte?“ </a:t>
            </a:r>
          </a:p>
          <a:p>
            <a:pPr lvl="1"/>
            <a:r>
              <a:rPr lang="cs-CZ" dirty="0"/>
              <a:t>„Jak jste spokojeni se svým partnerským vztahem?“ </a:t>
            </a:r>
          </a:p>
          <a:p>
            <a:pPr lvl="1"/>
            <a:endParaRPr lang="cs-CZ" dirty="0"/>
          </a:p>
          <a:p>
            <a:r>
              <a:rPr lang="cs-CZ" b="1" dirty="0"/>
              <a:t>Co s tím: </a:t>
            </a:r>
          </a:p>
          <a:p>
            <a:pPr lvl="1"/>
            <a:r>
              <a:rPr lang="cs-CZ" dirty="0"/>
              <a:t>Mít nejprve filtrovací položky („Máte vlastní mobilní telefon?“)  </a:t>
            </a:r>
          </a:p>
          <a:p>
            <a:pPr lvl="1"/>
            <a:r>
              <a:rPr lang="cs-CZ" dirty="0"/>
              <a:t>Ne vždy je to možné nebo chceme, pak: odpověď typu „nehodí se“, „nerelevantní,“ „nemám XYZ,“ „nedělám XY“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50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977CF-7850-4624-ADA6-A981E9CF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Chceme odpovědět?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B1480E-6393-49B6-8B00-8B10978B72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7720" y="2296754"/>
            <a:ext cx="10996559" cy="449090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Citlivé nebo jinak ohrožující otázky</a:t>
            </a:r>
          </a:p>
          <a:p>
            <a:pPr lvl="1"/>
            <a:r>
              <a:rPr lang="cs-CZ" dirty="0"/>
              <a:t>Potenciálně mohou vést k újmě (pověst, vztahy..), pokud by došlo k porušení důvěrnosti dat nebo respondent z nějakého důvodu nechce odpověď sdělit (výzkumné agentuře, tazateli,..)</a:t>
            </a:r>
          </a:p>
          <a:p>
            <a:pPr lvl="1"/>
            <a:r>
              <a:rPr lang="cs-CZ" dirty="0"/>
              <a:t>Otázky se sociálně žádoucí odpovědí – pro otázky, kde je ustálená (nebo jen vnímaná) sociální norma – otázky se vlastně ptají, jestli danou normu neporušujeme</a:t>
            </a:r>
          </a:p>
          <a:p>
            <a:pPr lvl="2"/>
            <a:r>
              <a:rPr lang="cs-CZ" dirty="0"/>
              <a:t>Potenciální poškození vlastního sebeobrazu, kdyby měl respondent přiznat nějaké chování, které dělá a přitom by neměl, nebo nedělá a přitom by měl (stud, vina,..) </a:t>
            </a:r>
          </a:p>
          <a:p>
            <a:pPr lvl="2"/>
            <a:r>
              <a:rPr lang="cs-CZ" dirty="0"/>
              <a:t>Trestní činnost, chování sociálně sankcionované nebo odmítané (kouření během těhotenství)</a:t>
            </a:r>
          </a:p>
          <a:p>
            <a:pPr lvl="2"/>
            <a:r>
              <a:rPr lang="cs-CZ" dirty="0"/>
              <a:t>Ale i prosociální, pomáhající činnost, občanská participace (nechození k volbám, nepřispívání na charity..) nebo „správné“ a „špatné“ chování (pravidelná fyzická aktivita, prokrastinace v práci, čtení knih)</a:t>
            </a:r>
          </a:p>
          <a:p>
            <a:pPr lvl="1"/>
            <a:r>
              <a:rPr lang="cs-CZ" dirty="0"/>
              <a:t>Otázky zasahující do (vnímané) výlučně soukromé oblasti </a:t>
            </a:r>
          </a:p>
          <a:p>
            <a:pPr lvl="2"/>
            <a:r>
              <a:rPr lang="cs-CZ" dirty="0"/>
              <a:t>Sexualita a sexuální chování, výdělek, náboženství, ale třeba i různé tělesné projevy </a:t>
            </a:r>
          </a:p>
          <a:p>
            <a:endParaRPr lang="cs-CZ" dirty="0"/>
          </a:p>
          <a:p>
            <a:r>
              <a:rPr lang="cs-CZ" dirty="0"/>
              <a:t>Častější chybějící odpovědi anebo uvedení nepravdivé odpovědi – nadhodnocení žádoucího a podhodnocení nežádoucího chování</a:t>
            </a:r>
          </a:p>
          <a:p>
            <a:pPr lvl="1"/>
            <a:r>
              <a:rPr lang="cs-CZ" dirty="0"/>
              <a:t>U některých jiné tendence pro různé skupiny respondentů – gender a počet sexuálních partnerů nebo frekvence </a:t>
            </a:r>
          </a:p>
        </p:txBody>
      </p:sp>
    </p:spTree>
    <p:extLst>
      <p:ext uri="{BB962C8B-B14F-4D97-AF65-F5344CB8AC3E}">
        <p14:creationId xmlns:p14="http://schemas.microsoft.com/office/powerpoint/2010/main" val="289857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0F77755-70FD-4F33-8FD4-00DCF53B197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2" y="782052"/>
            <a:ext cx="5251938" cy="5181808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49C222A-8484-4DA4-8C31-A5C6FD6242ED}"/>
              </a:ext>
            </a:extLst>
          </p:cNvPr>
          <p:cNvSpPr txBox="1"/>
          <p:nvPr/>
        </p:nvSpPr>
        <p:spPr>
          <a:xfrm>
            <a:off x="5254283" y="5963859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Tourangeau</a:t>
            </a:r>
            <a:r>
              <a:rPr lang="cs-CZ" dirty="0"/>
              <a:t>, s. 277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84CD70C-A94E-456E-979B-8A0FD3C595D3}"/>
              </a:ext>
            </a:extLst>
          </p:cNvPr>
          <p:cNvSpPr txBox="1"/>
          <p:nvPr/>
        </p:nvSpPr>
        <p:spPr>
          <a:xfrm>
            <a:off x="6431614" y="1242808"/>
            <a:ext cx="4822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CAPI – s tazatelem</a:t>
            </a:r>
          </a:p>
          <a:p>
            <a:r>
              <a:rPr lang="cs-CZ" dirty="0"/>
              <a:t>ACASI, CASI – </a:t>
            </a:r>
            <a:r>
              <a:rPr lang="cs-CZ" dirty="0" err="1"/>
              <a:t>self-interviewing</a:t>
            </a:r>
            <a:r>
              <a:rPr lang="cs-CZ" dirty="0"/>
              <a:t> (A = s audiem, </a:t>
            </a:r>
            <a:r>
              <a:rPr lang="cs-CZ" dirty="0" err="1"/>
              <a:t>přednahrané</a:t>
            </a:r>
            <a:r>
              <a:rPr lang="cs-CZ" dirty="0"/>
              <a:t> otázky, respondent pak kliká odpověď)</a:t>
            </a:r>
          </a:p>
        </p:txBody>
      </p:sp>
    </p:spTree>
    <p:extLst>
      <p:ext uri="{BB962C8B-B14F-4D97-AF65-F5344CB8AC3E}">
        <p14:creationId xmlns:p14="http://schemas.microsoft.com/office/powerpoint/2010/main" val="1528418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D942E-94F7-4753-B59A-CED09DB2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8211B-9B74-4EF9-927C-F2F94FA801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1409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Největší problém u dotazování s tazatelem </a:t>
            </a:r>
            <a:r>
              <a:rPr lang="cs-CZ" dirty="0">
                <a:sym typeface="Wingdings" panose="05000000000000000000" pitchFamily="2" charset="2"/>
              </a:rPr>
              <a:t> udělat </a:t>
            </a:r>
            <a:r>
              <a:rPr lang="cs-CZ" b="1" dirty="0" err="1">
                <a:sym typeface="Wingdings" panose="05000000000000000000" pitchFamily="2" charset="2"/>
              </a:rPr>
              <a:t>self-completion</a:t>
            </a:r>
            <a:r>
              <a:rPr lang="cs-CZ" b="1" dirty="0">
                <a:sym typeface="Wingdings" panose="05000000000000000000" pitchFamily="2" charset="2"/>
              </a:rPr>
              <a:t> sekce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Na některé citlivé otázky na chování pomáhá </a:t>
            </a:r>
            <a:r>
              <a:rPr lang="cs-CZ" b="1" dirty="0"/>
              <a:t>ptát se v delším časovém rámci </a:t>
            </a:r>
            <a:r>
              <a:rPr lang="cs-CZ" dirty="0"/>
              <a:t>(např. za celý život)</a:t>
            </a:r>
          </a:p>
          <a:p>
            <a:pPr lvl="1"/>
            <a:r>
              <a:rPr lang="cs-CZ" dirty="0"/>
              <a:t>Protože obvykle jsou relativně málo časté</a:t>
            </a:r>
          </a:p>
          <a:p>
            <a:pPr lvl="1"/>
            <a:r>
              <a:rPr lang="cs-CZ" dirty="0"/>
              <a:t>A umožňují respondentovi „tvářit se“ že je dané chování už dávno minulostí</a:t>
            </a:r>
          </a:p>
          <a:p>
            <a:pPr lvl="1"/>
            <a:r>
              <a:rPr lang="cs-CZ" dirty="0"/>
              <a:t>Kriminální, delikventní typy chování apod.</a:t>
            </a:r>
          </a:p>
          <a:p>
            <a:endParaRPr lang="cs-CZ" dirty="0"/>
          </a:p>
          <a:p>
            <a:r>
              <a:rPr lang="cs-CZ" dirty="0"/>
              <a:t>Někdy lze </a:t>
            </a:r>
            <a:r>
              <a:rPr lang="cs-CZ" b="1" dirty="0"/>
              <a:t>přidat jiné, méně citlivé otázky </a:t>
            </a:r>
            <a:r>
              <a:rPr lang="cs-CZ" dirty="0"/>
              <a:t>– kontext ostatních méně citlivých otázek vede k vnímání naší „</a:t>
            </a:r>
            <a:r>
              <a:rPr lang="cs-CZ" dirty="0" err="1"/>
              <a:t>target</a:t>
            </a:r>
            <a:r>
              <a:rPr lang="cs-CZ" dirty="0"/>
              <a:t>“ otázky jako méně citlivé, než kdybychom se ptali jen na ni</a:t>
            </a:r>
          </a:p>
          <a:p>
            <a:pPr lvl="1"/>
            <a:r>
              <a:rPr lang="cs-CZ" dirty="0"/>
              <a:t>Jak často jste během posledního roku…</a:t>
            </a:r>
          </a:p>
          <a:p>
            <a:pPr lvl="2"/>
            <a:r>
              <a:rPr lang="cs-CZ" dirty="0"/>
              <a:t>Pil </a:t>
            </a:r>
            <a:r>
              <a:rPr lang="cs-CZ" dirty="0" err="1"/>
              <a:t>energy</a:t>
            </a:r>
            <a:r>
              <a:rPr lang="cs-CZ" dirty="0"/>
              <a:t> drinky</a:t>
            </a:r>
          </a:p>
          <a:p>
            <a:pPr lvl="2"/>
            <a:r>
              <a:rPr lang="cs-CZ" dirty="0"/>
              <a:t>Pil alkohol</a:t>
            </a:r>
          </a:p>
          <a:p>
            <a:pPr lvl="2"/>
            <a:r>
              <a:rPr lang="cs-CZ" dirty="0"/>
              <a:t>Kouřil cigarety</a:t>
            </a:r>
          </a:p>
          <a:p>
            <a:pPr lvl="2"/>
            <a:r>
              <a:rPr lang="cs-CZ" dirty="0"/>
              <a:t>Kouřil marihuanu</a:t>
            </a:r>
          </a:p>
        </p:txBody>
      </p:sp>
    </p:spTree>
    <p:extLst>
      <p:ext uri="{BB962C8B-B14F-4D97-AF65-F5344CB8AC3E}">
        <p14:creationId xmlns:p14="http://schemas.microsoft.com/office/powerpoint/2010/main" val="213853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7ADFA-E33C-45AF-B33F-3424F27E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C33CCE-ED2E-452D-B272-D6627394C2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0082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Normalizovat chování</a:t>
            </a:r>
          </a:p>
          <a:p>
            <a:pPr lvl="1"/>
            <a:r>
              <a:rPr lang="cs-CZ" sz="1800" dirty="0">
                <a:solidFill>
                  <a:schemeClr val="accent3"/>
                </a:solidFill>
              </a:rPr>
              <a:t>V současné době pandemie se někteří rodiče dětem mohou věnovat více, jiní méně nebo vůbec</a:t>
            </a:r>
            <a:r>
              <a:rPr lang="cs-CZ" sz="1800" dirty="0"/>
              <a:t>. Jak moc jste se ve svém volném čase (tj. mimo práci) mohli věnovat tomuto dítěti během posledních měsíců Vy?</a:t>
            </a:r>
          </a:p>
          <a:p>
            <a:pPr lvl="1"/>
            <a:r>
              <a:rPr lang="cs-CZ" sz="1800" dirty="0">
                <a:solidFill>
                  <a:schemeClr val="accent3"/>
                </a:solidFill>
              </a:rPr>
              <a:t>V mnoha zemích je účast na komunálních volbách nízká</a:t>
            </a:r>
            <a:r>
              <a:rPr lang="cs-CZ" sz="1800" dirty="0"/>
              <a:t>. Byl/a jste volit v posledních komunálních volbách v roce 2018?</a:t>
            </a:r>
          </a:p>
          <a:p>
            <a:pPr lvl="1"/>
            <a:r>
              <a:rPr lang="cs-CZ" sz="1800" dirty="0">
                <a:solidFill>
                  <a:schemeClr val="accent3"/>
                </a:solidFill>
              </a:rPr>
              <a:t>I velmi klidní lidé se někdy na své děti rozzlobí</a:t>
            </a:r>
            <a:r>
              <a:rPr lang="cs-CZ" sz="1800" dirty="0"/>
              <a:t>. </a:t>
            </a:r>
          </a:p>
          <a:p>
            <a:pPr lvl="1"/>
            <a:endParaRPr lang="cs-CZ" sz="1800" b="1" dirty="0"/>
          </a:p>
          <a:p>
            <a:r>
              <a:rPr lang="cs-CZ" sz="2200" b="1" dirty="0"/>
              <a:t>Ujistit, že je ok některé věci nezvládat, neumět, nedělat</a:t>
            </a:r>
          </a:p>
          <a:p>
            <a:pPr lvl="1"/>
            <a:r>
              <a:rPr lang="cs-CZ" sz="1800" dirty="0">
                <a:solidFill>
                  <a:schemeClr val="accent3"/>
                </a:solidFill>
              </a:rPr>
              <a:t>Nikdo nedokáže pracovat na 100% každý den</a:t>
            </a:r>
            <a:r>
              <a:rPr lang="cs-CZ" sz="1800" dirty="0"/>
              <a:t>. Jak často se vám stane, že během pracovní doby </a:t>
            </a:r>
            <a:r>
              <a:rPr lang="cs-CZ" sz="1800" dirty="0" err="1"/>
              <a:t>prokrastinujete</a:t>
            </a:r>
            <a:r>
              <a:rPr lang="cs-CZ" sz="1800" dirty="0"/>
              <a:t>…</a:t>
            </a:r>
          </a:p>
          <a:p>
            <a:pPr lvl="1"/>
            <a:r>
              <a:rPr lang="cs-CZ" sz="1800" dirty="0">
                <a:solidFill>
                  <a:schemeClr val="accent3"/>
                </a:solidFill>
              </a:rPr>
              <a:t>Možná byste u některých otázek byl/a rád/a, kdybyste věci dělal/a jinak, ale momentálně vám to nejde. Nás teď zajímá právě to, jak často je skutečně za poslední měsíce děláte.</a:t>
            </a:r>
          </a:p>
          <a:p>
            <a:pPr lvl="1"/>
            <a:endParaRPr lang="cs-CZ" sz="1800" dirty="0"/>
          </a:p>
          <a:p>
            <a:r>
              <a:rPr lang="cs-CZ" b="1" dirty="0"/>
              <a:t>Potvrdit, že každý má právo chovat se, jak sám chce</a:t>
            </a:r>
          </a:p>
          <a:p>
            <a:pPr lvl="1"/>
            <a:r>
              <a:rPr lang="cs-CZ" sz="1800" dirty="0">
                <a:solidFill>
                  <a:schemeClr val="accent3"/>
                </a:solidFill>
              </a:rPr>
              <a:t>Každý rodič může přistupovat k výchově dětí jinak</a:t>
            </a:r>
            <a:r>
              <a:rPr lang="cs-CZ" sz="1800" dirty="0"/>
              <a:t>. Prosím, označte, co platí pro Vás a dítě.</a:t>
            </a:r>
          </a:p>
          <a:p>
            <a:pPr lvl="1"/>
            <a:r>
              <a:rPr lang="cs-CZ" sz="1800" dirty="0">
                <a:solidFill>
                  <a:schemeClr val="accent3"/>
                </a:solidFill>
              </a:rPr>
              <a:t>Každý reaguje na stresové situace jinak. </a:t>
            </a:r>
            <a:r>
              <a:rPr lang="cs-CZ" sz="1800" dirty="0"/>
              <a:t>Jak…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65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3A990-DB68-4AEE-87F0-3E587085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E1AEFD-420B-483A-911F-44AEE6F171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32257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Použít „hezčí“ slova pro popis chování</a:t>
            </a:r>
          </a:p>
          <a:p>
            <a:pPr lvl="1"/>
            <a:r>
              <a:rPr lang="cs-CZ" dirty="0"/>
              <a:t>Jak často si stahujete filmy s pomocí </a:t>
            </a:r>
            <a:r>
              <a:rPr lang="cs-CZ" dirty="0" err="1"/>
              <a:t>torrentů</a:t>
            </a:r>
            <a:r>
              <a:rPr lang="cs-CZ" dirty="0"/>
              <a:t>? (namísto „jak často nelegálně sdílíte… “) </a:t>
            </a:r>
          </a:p>
          <a:p>
            <a:pPr lvl="1"/>
            <a:r>
              <a:rPr lang="cs-CZ" dirty="0"/>
              <a:t>Jak často vám po pití alkoholu v posledním měsíci bylo výrazně fyzicky nevolno? </a:t>
            </a:r>
          </a:p>
          <a:p>
            <a:endParaRPr lang="cs-CZ" b="1" dirty="0"/>
          </a:p>
          <a:p>
            <a:r>
              <a:rPr lang="cs-CZ" b="1" dirty="0"/>
              <a:t>Připomenout anonymitu</a:t>
            </a:r>
          </a:p>
          <a:p>
            <a:endParaRPr lang="cs-CZ" b="1" dirty="0"/>
          </a:p>
          <a:p>
            <a:r>
              <a:rPr lang="cs-CZ" b="1" dirty="0"/>
              <a:t>Podpořit pravdivé odpovídání </a:t>
            </a:r>
            <a:r>
              <a:rPr lang="cs-CZ" dirty="0"/>
              <a:t>a uznat, že víte, že to nemusí být snadné</a:t>
            </a:r>
          </a:p>
          <a:p>
            <a:r>
              <a:rPr lang="cs-CZ" b="1" dirty="0"/>
              <a:t>Poděkovat</a:t>
            </a:r>
            <a:r>
              <a:rPr lang="cs-CZ" dirty="0"/>
              <a:t> za jejich odpovědi</a:t>
            </a:r>
          </a:p>
          <a:p>
            <a:pPr lvl="1"/>
            <a:r>
              <a:rPr lang="cs-CZ" sz="1900" dirty="0">
                <a:solidFill>
                  <a:schemeClr val="accent3"/>
                </a:solidFill>
              </a:rPr>
              <a:t>I když se vám může na tyto otázky odpovídat obtížně, prosíme, udělejte to. Jen díky upřímným odpovědím budeme schopni zjistit, co se v rodinách skutečně děje.  Vašich odpovědí si opravdu vážíme. </a:t>
            </a:r>
          </a:p>
          <a:p>
            <a:pPr lvl="1"/>
            <a:endParaRPr lang="cs-CZ" dirty="0"/>
          </a:p>
          <a:p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570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57F66-D74E-4DD2-A83A-8D3313D4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DFEA2-AF84-4E20-A237-A14868745C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Gideon, L. (Ed.). (2012). </a:t>
            </a:r>
            <a:r>
              <a:rPr lang="en-US" i="1" dirty="0"/>
              <a:t>Handbook of survey methodology for the social sciences</a:t>
            </a:r>
            <a:r>
              <a:rPr lang="en-US" dirty="0"/>
              <a:t>. New York: Springer.</a:t>
            </a:r>
            <a:endParaRPr lang="cs-CZ" dirty="0"/>
          </a:p>
          <a:p>
            <a:r>
              <a:rPr lang="cs-CZ" dirty="0" err="1"/>
              <a:t>Groves</a:t>
            </a:r>
            <a:r>
              <a:rPr lang="cs-CZ" dirty="0"/>
              <a:t>, R. M., </a:t>
            </a:r>
            <a:r>
              <a:rPr lang="cs-CZ" dirty="0" err="1"/>
              <a:t>Fowler</a:t>
            </a:r>
            <a:r>
              <a:rPr lang="cs-CZ" dirty="0"/>
              <a:t> </a:t>
            </a:r>
            <a:r>
              <a:rPr lang="cs-CZ" dirty="0" err="1"/>
              <a:t>Jr</a:t>
            </a:r>
            <a:r>
              <a:rPr lang="cs-CZ" dirty="0"/>
              <a:t>, F. J., </a:t>
            </a:r>
            <a:r>
              <a:rPr lang="cs-CZ" dirty="0" err="1"/>
              <a:t>Couper</a:t>
            </a:r>
            <a:r>
              <a:rPr lang="cs-CZ" dirty="0"/>
              <a:t>, M. P., </a:t>
            </a:r>
            <a:r>
              <a:rPr lang="cs-CZ" dirty="0" err="1"/>
              <a:t>Lepkowski</a:t>
            </a:r>
            <a:r>
              <a:rPr lang="cs-CZ" dirty="0"/>
              <a:t>, J. M., Singer, E., &amp; </a:t>
            </a:r>
            <a:r>
              <a:rPr lang="cs-CZ" dirty="0" err="1"/>
              <a:t>Tourangeau</a:t>
            </a:r>
            <a:r>
              <a:rPr lang="cs-CZ" dirty="0"/>
              <a:t>, R. (2009). </a:t>
            </a:r>
            <a:r>
              <a:rPr lang="cs-CZ" i="1" dirty="0" err="1"/>
              <a:t>Survey</a:t>
            </a:r>
            <a:r>
              <a:rPr lang="cs-CZ" i="1" dirty="0"/>
              <a:t> </a:t>
            </a:r>
            <a:r>
              <a:rPr lang="cs-CZ" i="1" dirty="0" err="1"/>
              <a:t>Methodology</a:t>
            </a:r>
            <a:r>
              <a:rPr lang="cs-CZ" dirty="0"/>
              <a:t> (Vol. 561). 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.</a:t>
            </a:r>
          </a:p>
          <a:p>
            <a:r>
              <a:rPr lang="cs-CZ" dirty="0" err="1"/>
              <a:t>Tourangeau</a:t>
            </a:r>
            <a:r>
              <a:rPr lang="cs-CZ" dirty="0"/>
              <a:t>, R., </a:t>
            </a:r>
            <a:r>
              <a:rPr lang="cs-CZ" dirty="0" err="1"/>
              <a:t>Ripps</a:t>
            </a:r>
            <a:r>
              <a:rPr lang="cs-CZ" dirty="0"/>
              <a:t>, L. J., </a:t>
            </a:r>
            <a:r>
              <a:rPr lang="cs-CZ" dirty="0" err="1"/>
              <a:t>Rasinski</a:t>
            </a:r>
            <a:r>
              <a:rPr lang="cs-CZ" dirty="0"/>
              <a:t>, K. (2000). </a:t>
            </a:r>
            <a:r>
              <a:rPr lang="cs-CZ" i="1" dirty="0" err="1"/>
              <a:t>The</a:t>
            </a:r>
            <a:r>
              <a:rPr lang="cs-CZ" i="1" dirty="0"/>
              <a:t> psychology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survey</a:t>
            </a:r>
            <a:r>
              <a:rPr lang="cs-CZ" i="1" dirty="0"/>
              <a:t> response</a:t>
            </a:r>
            <a:r>
              <a:rPr lang="cs-CZ" dirty="0"/>
              <a:t>. Cambridge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16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94195-4E8C-4878-8526-01F774E0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17BDE6-6E52-4354-A085-14042F224A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0453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3 hlavní části (nemusejí být takto pojmenované v práci)</a:t>
            </a:r>
          </a:p>
          <a:p>
            <a:r>
              <a:rPr lang="cs-CZ" dirty="0"/>
              <a:t>„Teoretická část:“ základní popis zkoumané problematiky, odůvodnění VO, popis toho, na jaká subtémata/oblasti/vlastnosti se výzkum má zaměřit (nemusí jít do úrovně hypotéz, ale mělo by být podrobnější než jen vágně formulovaná VO), popis a odůvodnění cílové populace</a:t>
            </a:r>
          </a:p>
          <a:p>
            <a:r>
              <a:rPr lang="cs-CZ" dirty="0"/>
              <a:t>„Metodologická část:“ popis a odůvodnění zvolené metody designu výzkumu (dotazníkové </a:t>
            </a:r>
            <a:r>
              <a:rPr lang="cs-CZ" dirty="0" smtClean="0"/>
              <a:t>šetření, mód sběru), </a:t>
            </a:r>
            <a:r>
              <a:rPr lang="cs-CZ" dirty="0"/>
              <a:t>popis a odůvodnění výběru vzorku (vč. konkrétních kroků, jak byste vzorek sbírali), zvážení etiky výzkumu</a:t>
            </a:r>
          </a:p>
          <a:p>
            <a:pPr lvl="1"/>
            <a:r>
              <a:rPr lang="cs-CZ" dirty="0"/>
              <a:t>I pokud neplánujete pravděpodobnostní výběr, popište výběrový </a:t>
            </a:r>
            <a:r>
              <a:rPr lang="cs-CZ" dirty="0" smtClean="0"/>
              <a:t>rámec (tj. na koho </a:t>
            </a:r>
            <a:r>
              <a:rPr lang="cs-CZ" dirty="0" err="1" smtClean="0"/>
              <a:t>sampling</a:t>
            </a:r>
            <a:r>
              <a:rPr lang="cs-CZ" dirty="0" smtClean="0"/>
              <a:t> může dosáhnout)</a:t>
            </a:r>
            <a:endParaRPr lang="cs-CZ" dirty="0"/>
          </a:p>
          <a:p>
            <a:pPr lvl="1"/>
            <a:r>
              <a:rPr lang="cs-CZ" dirty="0"/>
              <a:t>Zásadní zvážit zdroje chyb: koho ve výběrovém rámci nemáme? Koho naše konkrétní forma oslovování míjí, kdo si nepřečte pozvánku? Kdo nám na výzvu k účasti patrně nebude reagovat? </a:t>
            </a:r>
          </a:p>
          <a:p>
            <a:pPr lvl="2"/>
            <a:r>
              <a:rPr lang="cs-CZ" dirty="0"/>
              <a:t>A co to znamená pro interpretaci výsledků? Budeme mít výsledky spíš nadhodnocené nebo podhodnocené? Na koho je budeme moci generalizovat?</a:t>
            </a:r>
          </a:p>
          <a:p>
            <a:r>
              <a:rPr lang="cs-CZ" dirty="0"/>
              <a:t>„Dotazníková část:“ připravte jádro dotazníku – není potřeba řešit vše, ale:</a:t>
            </a:r>
          </a:p>
          <a:p>
            <a:pPr lvl="1"/>
            <a:r>
              <a:rPr lang="cs-CZ" dirty="0" smtClean="0"/>
              <a:t>Pozvánku a/nebo úvodní text před dotazníkem</a:t>
            </a:r>
          </a:p>
          <a:p>
            <a:pPr lvl="1"/>
            <a:r>
              <a:rPr lang="cs-CZ" dirty="0" smtClean="0"/>
              <a:t>Naformulujte </a:t>
            </a:r>
            <a:r>
              <a:rPr lang="cs-CZ" dirty="0"/>
              <a:t>položky důležité pro dobrý popis vzorku (ať už to jsou jednotlivci anebo domácnost</a:t>
            </a:r>
            <a:r>
              <a:rPr lang="cs-CZ" dirty="0" smtClean="0"/>
              <a:t>) vzhledem k </a:t>
            </a:r>
            <a:r>
              <a:rPr lang="cs-CZ" smtClean="0"/>
              <a:t>vašemu výzkumu</a:t>
            </a:r>
            <a:endParaRPr lang="cs-CZ" dirty="0"/>
          </a:p>
          <a:p>
            <a:pPr lvl="1"/>
            <a:r>
              <a:rPr lang="cs-CZ" dirty="0"/>
              <a:t>Návrh měření alespoň jedné zásadní proměnné – konstruktu, který využívá komplexnější měření – ne jednopoložkové</a:t>
            </a:r>
            <a:r>
              <a:rPr lang="cs-CZ" dirty="0">
                <a:sym typeface="Wingdings" panose="05000000000000000000" pitchFamily="2" charset="2"/>
              </a:rPr>
              <a:t> 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A popište, jak byste finální dotazník před ostrým sběrem ověřovali (kognitivní testování, pilotáž,.. </a:t>
            </a:r>
            <a:r>
              <a:rPr lang="cs-CZ" dirty="0" smtClean="0">
                <a:sym typeface="Wingdings" panose="05000000000000000000" pitchFamily="2" charset="2"/>
              </a:rPr>
              <a:t>vč</a:t>
            </a:r>
            <a:r>
              <a:rPr lang="cs-CZ" dirty="0">
                <a:sym typeface="Wingdings" panose="05000000000000000000" pitchFamily="2" charset="2"/>
              </a:rPr>
              <a:t>. toho, koho a jak byste oslovovali)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94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FE8E8-BC60-4137-83C7-9D7ABDC83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5AABCF-1978-436B-8480-D536C3DCD2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52354"/>
          </a:xfrm>
        </p:spPr>
        <p:txBody>
          <a:bodyPr>
            <a:normAutofit/>
          </a:bodyPr>
          <a:lstStyle/>
          <a:p>
            <a:r>
              <a:rPr lang="cs-CZ" dirty="0"/>
              <a:t>Z vašich úkolů by to mohly být např.:</a:t>
            </a:r>
          </a:p>
          <a:p>
            <a:pPr lvl="1"/>
            <a:r>
              <a:rPr lang="cs-CZ" dirty="0"/>
              <a:t>Bieliková, </a:t>
            </a:r>
            <a:r>
              <a:rPr lang="cs-CZ" dirty="0" err="1"/>
              <a:t>Paulenová</a:t>
            </a:r>
            <a:r>
              <a:rPr lang="cs-CZ" dirty="0"/>
              <a:t>: </a:t>
            </a:r>
            <a:r>
              <a:rPr lang="sv-SE" dirty="0"/>
              <a:t>seznam sledovaných typů politických participací</a:t>
            </a:r>
            <a:r>
              <a:rPr lang="cs-CZ" dirty="0"/>
              <a:t> na FB</a:t>
            </a:r>
          </a:p>
          <a:p>
            <a:pPr lvl="1"/>
            <a:r>
              <a:rPr lang="cs-CZ" dirty="0"/>
              <a:t>Doubek: seznam důvodů, proč respondenti ne/sledovali MUNI TV</a:t>
            </a:r>
          </a:p>
          <a:p>
            <a:pPr lvl="1"/>
            <a:r>
              <a:rPr lang="cs-CZ" dirty="0" err="1"/>
              <a:t>Ficbauerová</a:t>
            </a:r>
            <a:r>
              <a:rPr lang="cs-CZ" dirty="0"/>
              <a:t>, Labuda, </a:t>
            </a:r>
            <a:r>
              <a:rPr lang="cs-CZ" dirty="0" err="1"/>
              <a:t>Moresová</a:t>
            </a:r>
            <a:r>
              <a:rPr lang="cs-CZ" dirty="0"/>
              <a:t>: postoje vůči COVID (tady pozor, ani tady ne jen jedna položka typu „Jste pro nebo proti očkování“ - měřte komplexněji nebo rozšiřte postoje na víc oblastí)</a:t>
            </a:r>
          </a:p>
          <a:p>
            <a:pPr lvl="1"/>
            <a:r>
              <a:rPr lang="cs-CZ" dirty="0"/>
              <a:t>Kuchta, Suchá: spokojenost ve vztahu</a:t>
            </a:r>
          </a:p>
          <a:p>
            <a:pPr lvl="1"/>
            <a:r>
              <a:rPr lang="cs-CZ" dirty="0"/>
              <a:t>Mátlová: seznam důvodů pro pořízení auta</a:t>
            </a:r>
          </a:p>
          <a:p>
            <a:pPr lvl="1"/>
            <a:r>
              <a:rPr lang="cs-CZ" dirty="0"/>
              <a:t>Vaňková: škála FOMO</a:t>
            </a:r>
          </a:p>
          <a:p>
            <a:endParaRPr lang="cs-CZ" dirty="0"/>
          </a:p>
          <a:p>
            <a:r>
              <a:rPr lang="cs-CZ" dirty="0"/>
              <a:t>U některých to znamená hledání a adaptace existujících škál, u jiných tvorba nových</a:t>
            </a:r>
          </a:p>
        </p:txBody>
      </p:sp>
    </p:spTree>
    <p:extLst>
      <p:ext uri="{BB962C8B-B14F-4D97-AF65-F5344CB8AC3E}">
        <p14:creationId xmlns:p14="http://schemas.microsoft.com/office/powerpoint/2010/main" val="350707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DD674C0-F286-461D-B4FA-4B6FDF98158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067" y="432269"/>
            <a:ext cx="3549615" cy="5329755"/>
          </a:xfrm>
        </p:spPr>
      </p:pic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F257B5D2-57BD-4931-A16F-8F9F83201254}"/>
              </a:ext>
            </a:extLst>
          </p:cNvPr>
          <p:cNvSpPr txBox="1">
            <a:spLocks/>
          </p:cNvSpPr>
          <p:nvPr/>
        </p:nvSpPr>
        <p:spPr>
          <a:xfrm>
            <a:off x="8659770" y="5885927"/>
            <a:ext cx="3297499" cy="3501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Ve studijních materiálech</a:t>
            </a:r>
          </a:p>
        </p:txBody>
      </p:sp>
      <p:pic>
        <p:nvPicPr>
          <p:cNvPr id="6" name="Zástupný obsah 4">
            <a:extLst>
              <a:ext uri="{FF2B5EF4-FFF2-40B4-BE49-F238E27FC236}">
                <a16:creationId xmlns:a16="http://schemas.microsoft.com/office/drawing/2014/main" id="{D63EF42D-8DD6-4646-835E-A6DEAF52E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75" y="2091437"/>
            <a:ext cx="7768014" cy="309894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20BEB1A-1EF2-415A-A365-ACA04924F96F}"/>
              </a:ext>
            </a:extLst>
          </p:cNvPr>
          <p:cNvSpPr txBox="1"/>
          <p:nvPr/>
        </p:nvSpPr>
        <p:spPr>
          <a:xfrm>
            <a:off x="322318" y="5190379"/>
            <a:ext cx="2063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Groves</a:t>
            </a:r>
            <a:r>
              <a:rPr lang="cs-CZ" dirty="0"/>
              <a:t> et al., s. 218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97DA57B-CDB8-47F6-AA81-5CA2D300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318" y="432269"/>
            <a:ext cx="7729728" cy="1188720"/>
          </a:xfrm>
        </p:spPr>
        <p:txBody>
          <a:bodyPr/>
          <a:lstStyle/>
          <a:p>
            <a:r>
              <a:rPr lang="cs-CZ" dirty="0"/>
              <a:t>Proces odpovídání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12A0C39-B0C0-41A8-899E-474CB7CE5320}"/>
              </a:ext>
            </a:extLst>
          </p:cNvPr>
          <p:cNvSpPr/>
          <p:nvPr/>
        </p:nvSpPr>
        <p:spPr>
          <a:xfrm>
            <a:off x="4280598" y="2512088"/>
            <a:ext cx="3667648" cy="1627833"/>
          </a:xfrm>
          <a:prstGeom prst="rect">
            <a:avLst/>
          </a:prstGeom>
          <a:solidFill>
            <a:srgbClr val="F6A21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5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3F1AC-6F12-4B2A-99A7-3C209173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3. Posuzování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51B798-40B0-4169-988C-5B054995B7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s tím, co jsme vylovili z paměti, tvorba odpovědi</a:t>
            </a:r>
          </a:p>
          <a:p>
            <a:pPr lvl="1"/>
            <a:r>
              <a:rPr lang="cs-CZ" dirty="0"/>
              <a:t>Je to relevantní? </a:t>
            </a:r>
          </a:p>
          <a:p>
            <a:pPr lvl="1"/>
            <a:r>
              <a:rPr lang="cs-CZ" dirty="0"/>
              <a:t>Co to znamená pro odpověď? </a:t>
            </a:r>
          </a:p>
          <a:p>
            <a:pPr lvl="1"/>
            <a:r>
              <a:rPr lang="cs-CZ" dirty="0"/>
              <a:t>Musím (a chci) lovit dál? </a:t>
            </a:r>
          </a:p>
          <a:p>
            <a:pPr lvl="1"/>
            <a:r>
              <a:rPr lang="cs-CZ" dirty="0"/>
              <a:t>Je potřeba to nějak doplnit? (odhadnout to, co si nepamatuju přesně)?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22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83D60-4F0D-49E5-B4D8-A4DB14DE9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posuzování faktických otázek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48DA26-6367-4F75-9E82-B7BAA4AB6F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1312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(Někdy máme informaci hotovou ve tvaru, který vyžaduje otázka a </a:t>
            </a:r>
            <a:r>
              <a:rPr lang="cs-CZ" dirty="0" err="1"/>
              <a:t>odpověďový</a:t>
            </a:r>
            <a:r>
              <a:rPr lang="cs-CZ" dirty="0"/>
              <a:t> formát – pak jen paměť)</a:t>
            </a:r>
          </a:p>
          <a:p>
            <a:r>
              <a:rPr lang="cs-CZ" dirty="0"/>
              <a:t>Pokud se ptáme na události, které jsou </a:t>
            </a:r>
            <a:r>
              <a:rPr lang="cs-CZ" b="1" dirty="0"/>
              <a:t>málo časté a dobře zapamatovatelné</a:t>
            </a:r>
            <a:r>
              <a:rPr lang="cs-CZ" dirty="0"/>
              <a:t>, pak je respondent typicky </a:t>
            </a:r>
            <a:r>
              <a:rPr lang="cs-CZ" b="1" dirty="0"/>
              <a:t>spočítá</a:t>
            </a:r>
            <a:r>
              <a:rPr lang="cs-CZ" dirty="0"/>
              <a:t> (tj. individuálně si je vybaví a sečte + někdy nadhodnotí pro zapomenuté události)</a:t>
            </a:r>
          </a:p>
          <a:p>
            <a:pPr lvl="1"/>
            <a:r>
              <a:rPr lang="cs-CZ" dirty="0"/>
              <a:t>Kolikrát za život jste měl/a nějakou zlomeninu?</a:t>
            </a:r>
          </a:p>
          <a:p>
            <a:pPr lvl="1"/>
            <a:r>
              <a:rPr lang="cs-CZ" dirty="0"/>
              <a:t>Podobných otázek v našich výzkumech ale moc nebývá</a:t>
            </a:r>
          </a:p>
          <a:p>
            <a:pPr lvl="1"/>
            <a:r>
              <a:rPr lang="cs-CZ" dirty="0"/>
              <a:t>Čím častější a čím méně významné, tím je tato strategie obtížnější (až nemožná)</a:t>
            </a:r>
          </a:p>
          <a:p>
            <a:r>
              <a:rPr lang="cs-CZ" dirty="0"/>
              <a:t>Nebo hodnotí pro něj obvyklou, typickou míru (</a:t>
            </a:r>
            <a:r>
              <a:rPr lang="cs-CZ" b="1" dirty="0" err="1"/>
              <a:t>rate-based</a:t>
            </a:r>
            <a:r>
              <a:rPr lang="cs-CZ" b="1" dirty="0"/>
              <a:t> </a:t>
            </a:r>
            <a:r>
              <a:rPr lang="cs-CZ" b="1" dirty="0" err="1"/>
              <a:t>estimation</a:t>
            </a:r>
            <a:r>
              <a:rPr lang="cs-CZ" dirty="0"/>
              <a:t>) – zvláště pro události, které bývají </a:t>
            </a:r>
            <a:r>
              <a:rPr lang="cs-CZ" b="1" dirty="0"/>
              <a:t>pravidelné</a:t>
            </a:r>
          </a:p>
          <a:p>
            <a:pPr lvl="1"/>
            <a:r>
              <a:rPr lang="cs-CZ" dirty="0"/>
              <a:t>Spočítá za kratší úsek, vynásobí počtem měsíců/týdnů</a:t>
            </a:r>
          </a:p>
          <a:p>
            <a:pPr lvl="1"/>
            <a:r>
              <a:rPr lang="cs-CZ" dirty="0"/>
              <a:t>Kolikrát měsíčně nakupujete potraviny? </a:t>
            </a:r>
          </a:p>
          <a:p>
            <a:pPr lvl="1"/>
            <a:r>
              <a:rPr lang="cs-CZ" dirty="0"/>
              <a:t>Kolik káv vypijete za běžný týden? </a:t>
            </a:r>
          </a:p>
          <a:p>
            <a:pPr lvl="1"/>
            <a:r>
              <a:rPr lang="cs-CZ" dirty="0"/>
              <a:t>Často vede k nadsazování (u událostí které napříč časem fluktuují) </a:t>
            </a:r>
          </a:p>
          <a:p>
            <a:r>
              <a:rPr lang="cs-CZ" dirty="0"/>
              <a:t>Nebo hodnotí vágní míru, </a:t>
            </a:r>
            <a:r>
              <a:rPr lang="cs-CZ" dirty="0" err="1"/>
              <a:t>guess</a:t>
            </a:r>
            <a:r>
              <a:rPr lang="cs-CZ" dirty="0"/>
              <a:t> (</a:t>
            </a:r>
            <a:r>
              <a:rPr lang="cs-CZ" b="1" dirty="0" err="1"/>
              <a:t>impression-based</a:t>
            </a:r>
            <a:r>
              <a:rPr lang="cs-CZ" b="1" dirty="0"/>
              <a:t> </a:t>
            </a:r>
            <a:r>
              <a:rPr lang="cs-CZ" b="1" dirty="0" err="1"/>
              <a:t>estimation</a:t>
            </a:r>
            <a:r>
              <a:rPr lang="cs-CZ" dirty="0"/>
              <a:t>) - „</a:t>
            </a:r>
            <a:r>
              <a:rPr lang="cs-CZ" dirty="0" err="1"/>
              <a:t>eeee</a:t>
            </a:r>
            <a:r>
              <a:rPr lang="cs-CZ" dirty="0"/>
              <a:t>, není to moc časté, tak třeba 3krát“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6402442D-A704-47B2-95F2-0781CD82FAD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440" y="696488"/>
            <a:ext cx="7251192" cy="5465024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E11F2D0-10E0-485C-AA34-2836567CE840}"/>
              </a:ext>
            </a:extLst>
          </p:cNvPr>
          <p:cNvSpPr txBox="1"/>
          <p:nvPr/>
        </p:nvSpPr>
        <p:spPr>
          <a:xfrm>
            <a:off x="8138160" y="6161512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Tourangeau</a:t>
            </a:r>
            <a:r>
              <a:rPr lang="cs-CZ" dirty="0"/>
              <a:t>, s. 146</a:t>
            </a:r>
          </a:p>
        </p:txBody>
      </p:sp>
    </p:spTree>
    <p:extLst>
      <p:ext uri="{BB962C8B-B14F-4D97-AF65-F5344CB8AC3E}">
        <p14:creationId xmlns:p14="http://schemas.microsoft.com/office/powerpoint/2010/main" val="123002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hodnotících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01629"/>
          </a:xfrm>
        </p:spPr>
        <p:txBody>
          <a:bodyPr/>
          <a:lstStyle/>
          <a:p>
            <a:r>
              <a:rPr lang="cs-CZ" dirty="0"/>
              <a:t>Postoje, vlastnosti, sebehodnocení, schopnosti, hodnoty…</a:t>
            </a:r>
          </a:p>
          <a:p>
            <a:r>
              <a:rPr lang="cs-CZ" dirty="0"/>
              <a:t>Pokud jsou stabilní, často o nich mluvíme, přemýšlíme, jsou výrazné, identifikujeme se jejich prostřednictvím:</a:t>
            </a:r>
          </a:p>
          <a:p>
            <a:pPr lvl="1"/>
            <a:r>
              <a:rPr lang="cs-CZ" dirty="0"/>
              <a:t>Lze si jen vybavit odpověď (existující informace v paměti)</a:t>
            </a:r>
          </a:p>
          <a:p>
            <a:pPr lvl="1"/>
            <a:r>
              <a:rPr lang="cs-CZ" dirty="0"/>
              <a:t>Jsou v paměti snadno dostupné </a:t>
            </a:r>
          </a:p>
          <a:p>
            <a:r>
              <a:rPr lang="cs-CZ" dirty="0"/>
              <a:t>Hodně jich ale stabilních není, 2 důvody:</a:t>
            </a:r>
          </a:p>
          <a:p>
            <a:pPr lvl="1"/>
            <a:r>
              <a:rPr lang="cs-CZ" dirty="0"/>
              <a:t>Mění se v čase (přirozeně)</a:t>
            </a:r>
          </a:p>
          <a:p>
            <a:pPr lvl="1"/>
            <a:r>
              <a:rPr lang="cs-CZ" dirty="0"/>
              <a:t>Nebo to jsou jen vágní postoje/hodnocení, které pro nás nejsou důležité, které reálně nemáme, které tvoříme až v momentě položení otázky („</a:t>
            </a:r>
            <a:r>
              <a:rPr lang="cs-CZ" dirty="0" err="1"/>
              <a:t>nonattitudes</a:t>
            </a:r>
            <a:r>
              <a:rPr lang="cs-CZ" dirty="0"/>
              <a:t>“)</a:t>
            </a:r>
          </a:p>
          <a:p>
            <a:pPr lvl="3"/>
            <a:r>
              <a:rPr lang="cs-CZ" dirty="0"/>
              <a:t>I na věci, na které nemají postoj, lidé v dotazníku obvykle odpoví (pokud nemají možnost dát „nemám názor“)</a:t>
            </a:r>
          </a:p>
        </p:txBody>
      </p:sp>
    </p:spTree>
    <p:extLst>
      <p:ext uri="{BB962C8B-B14F-4D97-AF65-F5344CB8AC3E}">
        <p14:creationId xmlns:p14="http://schemas.microsoft.com/office/powerpoint/2010/main" val="85346192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3132</TotalTime>
  <Words>3159</Words>
  <Application>Microsoft Office PowerPoint</Application>
  <PresentationFormat>Širokoúhlá obrazovka</PresentationFormat>
  <Paragraphs>325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Gill Sans MT</vt:lpstr>
      <vt:lpstr>Times New Roman</vt:lpstr>
      <vt:lpstr>Wingdings</vt:lpstr>
      <vt:lpstr>Balík</vt:lpstr>
      <vt:lpstr>ZURn6311 Dotazníkový výzkum: Proces odpovídání na položky</vt:lpstr>
      <vt:lpstr>Závěrečný projekt</vt:lpstr>
      <vt:lpstr>Závěrečný projekt</vt:lpstr>
      <vt:lpstr>Závěrečný projekt</vt:lpstr>
      <vt:lpstr>Proces odpovídání</vt:lpstr>
      <vt:lpstr>Krok 3. Posuzování</vt:lpstr>
      <vt:lpstr>Strategie posuzování faktických otázek</vt:lpstr>
      <vt:lpstr>Prezentace aplikace PowerPoint</vt:lpstr>
      <vt:lpstr>Posuzování hodnotících otázek</vt:lpstr>
      <vt:lpstr>Strategie posuzování hodnotících otázek</vt:lpstr>
      <vt:lpstr>Posuzování na škálách</vt:lpstr>
      <vt:lpstr>Posuzování na škálách</vt:lpstr>
      <vt:lpstr>Krok 4. Zodpovězení</vt:lpstr>
      <vt:lpstr>Formát: Otevřené položky</vt:lpstr>
      <vt:lpstr>Formát: Otevřené položky</vt:lpstr>
      <vt:lpstr>Prezentace aplikace PowerPoint</vt:lpstr>
      <vt:lpstr>Uzavřené položky</vt:lpstr>
      <vt:lpstr>Uzavřené položky</vt:lpstr>
      <vt:lpstr>Uzavřené položky</vt:lpstr>
      <vt:lpstr>Uzavřené položky</vt:lpstr>
      <vt:lpstr>jsme schopni odpovědět? </vt:lpstr>
      <vt:lpstr>jsme schopni odpovědět? </vt:lpstr>
      <vt:lpstr>jsme schopni odpovědět? </vt:lpstr>
      <vt:lpstr>Chceme odpovědět? </vt:lpstr>
      <vt:lpstr>Prezentace aplikace PowerPoint</vt:lpstr>
      <vt:lpstr>Co s tím</vt:lpstr>
      <vt:lpstr>Co s tím</vt:lpstr>
      <vt:lpstr>Co s tím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dedkova</dc:creator>
  <cp:lastModifiedBy>Lenka Dědková</cp:lastModifiedBy>
  <cp:revision>346</cp:revision>
  <dcterms:created xsi:type="dcterms:W3CDTF">2021-04-13T17:34:39Z</dcterms:created>
  <dcterms:modified xsi:type="dcterms:W3CDTF">2021-05-21T04:59:47Z</dcterms:modified>
</cp:coreProperties>
</file>