
<file path=[Content_Types].xml><?xml version="1.0" encoding="utf-8"?>
<Types xmlns="http://schemas.openxmlformats.org/package/2006/content-types">
  <Default Extension="png" ContentType="image/png"/>
  <Default Extension="tmp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452" r:id="rId2"/>
    <p:sldId id="320" r:id="rId3"/>
    <p:sldId id="492" r:id="rId4"/>
    <p:sldId id="372" r:id="rId5"/>
    <p:sldId id="493" r:id="rId6"/>
    <p:sldId id="491" r:id="rId7"/>
    <p:sldId id="284" r:id="rId8"/>
    <p:sldId id="494" r:id="rId9"/>
    <p:sldId id="435" r:id="rId10"/>
    <p:sldId id="479" r:id="rId11"/>
    <p:sldId id="434" r:id="rId12"/>
    <p:sldId id="456" r:id="rId13"/>
    <p:sldId id="432" r:id="rId14"/>
    <p:sldId id="445" r:id="rId15"/>
    <p:sldId id="486" r:id="rId16"/>
    <p:sldId id="268" r:id="rId17"/>
    <p:sldId id="437" r:id="rId18"/>
    <p:sldId id="436" r:id="rId19"/>
    <p:sldId id="439" r:id="rId20"/>
    <p:sldId id="419" r:id="rId21"/>
    <p:sldId id="478" r:id="rId22"/>
    <p:sldId id="496" r:id="rId23"/>
    <p:sldId id="495" r:id="rId24"/>
    <p:sldId id="497" r:id="rId25"/>
    <p:sldId id="498" r:id="rId26"/>
    <p:sldId id="477" r:id="rId27"/>
    <p:sldId id="499" r:id="rId28"/>
    <p:sldId id="474" r:id="rId29"/>
    <p:sldId id="475" r:id="rId30"/>
    <p:sldId id="476" r:id="rId31"/>
    <p:sldId id="485" r:id="rId32"/>
    <p:sldId id="449" r:id="rId33"/>
    <p:sldId id="484" r:id="rId34"/>
    <p:sldId id="465" r:id="rId35"/>
    <p:sldId id="483" r:id="rId36"/>
    <p:sldId id="480" r:id="rId37"/>
    <p:sldId id="481" r:id="rId38"/>
    <p:sldId id="371" r:id="rId39"/>
    <p:sldId id="358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559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60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18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AFF5-B0F8-49E6-A59A-6573F3EE67E8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546A-BC03-4CB9-9BD5-090E0DA59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9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77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3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00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0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82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53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08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0D185EE-3D3B-4788-B84D-6D58FB5F363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45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0D185EE-3D3B-4788-B84D-6D58FB5F363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03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hyperlink" Target="https://www.aapor.org/AAPOR_Main/media/MainSiteFiles/AAPOR_Reassessing_Survey_Methods_Report_Final.pdf" TargetMode="Externa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gate.net/publication/267938670_Question_Appraisal_System_QAS-99_By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ZURn6311 Dotazníkový výzkum: Praktické rady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Lenka Dědková</a:t>
            </a:r>
          </a:p>
        </p:txBody>
      </p:sp>
    </p:spTree>
    <p:extLst>
      <p:ext uri="{BB962C8B-B14F-4D97-AF65-F5344CB8AC3E}">
        <p14:creationId xmlns:p14="http://schemas.microsoft.com/office/powerpoint/2010/main" val="1494318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75CCE2-4FF6-4CCC-A069-470CE8624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ptát: Ano vs 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088A57-C5A5-496A-970E-F2C8E58E99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1366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Občas se ano vs ne otázka používá pro filtrování – identifikaci lidí s nějakou zkušeností </a:t>
            </a:r>
          </a:p>
          <a:p>
            <a:pPr lvl="1"/>
            <a:r>
              <a:rPr lang="cs-CZ" dirty="0"/>
              <a:t>Doporučujeme i pro takový způsob dát frekvenční škálu, typicky díky ní identifikujete víc lidí, kteří zkušenost zažili</a:t>
            </a:r>
          </a:p>
          <a:p>
            <a:pPr lvl="1"/>
            <a:endParaRPr lang="cs-CZ" dirty="0"/>
          </a:p>
          <a:p>
            <a:r>
              <a:rPr lang="cs-CZ" dirty="0"/>
              <a:t>Obecně – ANO vs NE otázky, které „pod sebou“ mají škálu, je potřeba řešit vyprecizováním formulace a vyhýbáním se vágních pojmů, např:</a:t>
            </a:r>
          </a:p>
          <a:p>
            <a:r>
              <a:rPr lang="cs-CZ" dirty="0"/>
              <a:t>Poskytnout explicitní </a:t>
            </a:r>
            <a:r>
              <a:rPr lang="cs-CZ" dirty="0" err="1"/>
              <a:t>cut</a:t>
            </a:r>
            <a:r>
              <a:rPr lang="cs-CZ" dirty="0"/>
              <a:t> </a:t>
            </a:r>
            <a:r>
              <a:rPr lang="cs-CZ" dirty="0" err="1"/>
              <a:t>off</a:t>
            </a:r>
            <a:r>
              <a:rPr lang="cs-CZ" dirty="0"/>
              <a:t> point </a:t>
            </a:r>
          </a:p>
          <a:p>
            <a:pPr lvl="2"/>
            <a:r>
              <a:rPr lang="cs-CZ" dirty="0"/>
              <a:t>„Stalo se vám </a:t>
            </a:r>
            <a:r>
              <a:rPr lang="cs-CZ" b="1" dirty="0"/>
              <a:t>během posledního měsíce alespoň jednou</a:t>
            </a:r>
            <a:r>
              <a:rPr lang="cs-CZ" dirty="0"/>
              <a:t>, že ….“ (vs. „Stalo se vám, že…“)</a:t>
            </a:r>
          </a:p>
          <a:p>
            <a:pPr lvl="2"/>
            <a:r>
              <a:rPr lang="cs-CZ" dirty="0"/>
              <a:t>„</a:t>
            </a:r>
            <a:r>
              <a:rPr lang="cs-CZ" b="1" dirty="0"/>
              <a:t>Prosím, označte „ano“ i pokud se vám daná věc stala pouze jednou</a:t>
            </a:r>
            <a:r>
              <a:rPr lang="cs-CZ" dirty="0"/>
              <a:t>“</a:t>
            </a:r>
          </a:p>
          <a:p>
            <a:r>
              <a:rPr lang="cs-CZ" dirty="0"/>
              <a:t>Zahrnout i méně závažné jevy/události, na které by člověk jinak nemyslel</a:t>
            </a:r>
          </a:p>
          <a:p>
            <a:pPr lvl="1"/>
            <a:r>
              <a:rPr lang="cs-CZ" dirty="0"/>
              <a:t>„Vyhráli jste někdy při sázení? </a:t>
            </a:r>
            <a:r>
              <a:rPr lang="cs-CZ" b="1" dirty="0"/>
              <a:t>Započítejte i takové případy, kdy </a:t>
            </a:r>
            <a:r>
              <a:rPr lang="cs-CZ" dirty="0"/>
              <a:t>jste vyhráli jen drobnou částku.“</a:t>
            </a:r>
          </a:p>
          <a:p>
            <a:pPr lvl="1"/>
            <a:r>
              <a:rPr lang="cs-CZ" dirty="0"/>
              <a:t>„Pili jste během posledního měsíce alkohol? </a:t>
            </a:r>
            <a:r>
              <a:rPr lang="cs-CZ" b="1" dirty="0"/>
              <a:t>Berte v potaz prosím opravdu všechno pití alkoholu – i takové, kdy jste třeba jen ochutnali z alkoholového nápoje někoho jiného.“</a:t>
            </a:r>
          </a:p>
        </p:txBody>
      </p:sp>
    </p:spTree>
    <p:extLst>
      <p:ext uri="{BB962C8B-B14F-4D97-AF65-F5344CB8AC3E}">
        <p14:creationId xmlns:p14="http://schemas.microsoft.com/office/powerpoint/2010/main" val="310616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CFADB-90FB-4279-9F39-4B78CBA43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ptát: Ano vs ne nebo rating </a:t>
            </a:r>
            <a:r>
              <a:rPr lang="cs-CZ" dirty="0" err="1"/>
              <a:t>scale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DD351-647F-47E1-AC88-A849E15EB9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Když používáš internet, jak často dělá tvůj rodič / opatrovník následující věci?</a:t>
            </a:r>
          </a:p>
          <a:p>
            <a:r>
              <a:rPr lang="cs-CZ" dirty="0"/>
              <a:t>[Mluví se mnou o tom, co dělám na internetu]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334B6B2-2ADE-4B9E-8FBD-4780F1BE91AB}"/>
              </a:ext>
            </a:extLst>
          </p:cNvPr>
          <p:cNvGraphicFramePr>
            <a:graphicFrameLocks noGrp="1"/>
          </p:cNvGraphicFramePr>
          <p:nvPr/>
        </p:nvGraphicFramePr>
        <p:xfrm>
          <a:off x="3172968" y="3429000"/>
          <a:ext cx="4754118" cy="20239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6495">
                  <a:extLst>
                    <a:ext uri="{9D8B030D-6E8A-4147-A177-3AD203B41FA5}">
                      <a16:colId xmlns:a16="http://schemas.microsoft.com/office/drawing/2014/main" val="4023778245"/>
                    </a:ext>
                  </a:extLst>
                </a:gridCol>
                <a:gridCol w="945897">
                  <a:extLst>
                    <a:ext uri="{9D8B030D-6E8A-4147-A177-3AD203B41FA5}">
                      <a16:colId xmlns:a16="http://schemas.microsoft.com/office/drawing/2014/main" val="3426509388"/>
                    </a:ext>
                  </a:extLst>
                </a:gridCol>
                <a:gridCol w="945897">
                  <a:extLst>
                    <a:ext uri="{9D8B030D-6E8A-4147-A177-3AD203B41FA5}">
                      <a16:colId xmlns:a16="http://schemas.microsoft.com/office/drawing/2014/main" val="1016113102"/>
                    </a:ext>
                  </a:extLst>
                </a:gridCol>
                <a:gridCol w="1285829">
                  <a:extLst>
                    <a:ext uri="{9D8B030D-6E8A-4147-A177-3AD203B41FA5}">
                      <a16:colId xmlns:a16="http://schemas.microsoft.com/office/drawing/2014/main" val="3213790638"/>
                    </a:ext>
                  </a:extLst>
                </a:gridCol>
              </a:tblGrid>
              <a:tr h="3373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u="none" strike="noStrike" dirty="0">
                          <a:effectLst/>
                        </a:rPr>
                        <a:t>VERZE 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n = 525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n = 423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VERZE B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355152"/>
                  </a:ext>
                </a:extLst>
              </a:tr>
              <a:tr h="3373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Nikdy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31.8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63.6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Ne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9754929"/>
                  </a:ext>
                </a:extLst>
              </a:tr>
              <a:tr h="3373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Téměř nikdy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28.2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36.4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Ano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2027687"/>
                  </a:ext>
                </a:extLst>
              </a:tr>
              <a:tr h="3373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Občas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25.9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1094437"/>
                  </a:ext>
                </a:extLst>
              </a:tr>
              <a:tr h="3373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Často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9.7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8069234"/>
                  </a:ext>
                </a:extLst>
              </a:tr>
              <a:tr h="33732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Velmi často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4.4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250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263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5446A-2F87-4227-ACCC-448A99B7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nebo „objektivita“?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4B96AE-340B-4AA6-ACC7-BB8D4FA61A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Vágní kvantifikátory mohou mít jiný význam pro různé aktivity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Co je „často“ pro frekvenci vkládání fotek na IG?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Co je „často“ pro jízdu na černo v </a:t>
            </a:r>
            <a:r>
              <a:rPr lang="cs-CZ" dirty="0" err="1">
                <a:solidFill>
                  <a:schemeClr val="tx1"/>
                </a:solidFill>
              </a:rPr>
              <a:t>mhd</a:t>
            </a:r>
            <a:r>
              <a:rPr lang="cs-CZ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Co je „často“ pro zlomení si nohy?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A pro různé lidi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Co je „často“ pro cvičení pro průměrného studenta FSS?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Co je „často“ pro cvičení pro průměrného studenta </a:t>
            </a:r>
            <a:r>
              <a:rPr lang="cs-CZ" dirty="0" err="1">
                <a:solidFill>
                  <a:schemeClr val="tx1"/>
                </a:solidFill>
              </a:rPr>
              <a:t>FSpS</a:t>
            </a:r>
            <a:r>
              <a:rPr lang="cs-CZ" dirty="0">
                <a:solidFill>
                  <a:schemeClr val="tx1"/>
                </a:solidFill>
              </a:rPr>
              <a:t>?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792C60B-074F-43D6-81AE-D4BFBD8346C3}"/>
              </a:ext>
            </a:extLst>
          </p:cNvPr>
          <p:cNvSpPr/>
          <p:nvPr/>
        </p:nvSpPr>
        <p:spPr>
          <a:xfrm>
            <a:off x="8177784" y="2603941"/>
            <a:ext cx="3099816" cy="26819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Záleží na VO a teorii!</a:t>
            </a:r>
          </a:p>
          <a:p>
            <a:pPr algn="ctr"/>
            <a:endParaRPr lang="cs-CZ" b="1" dirty="0"/>
          </a:p>
          <a:p>
            <a:pPr algn="ctr"/>
            <a:r>
              <a:rPr lang="cs-CZ" dirty="0">
                <a:sym typeface="Wingdings" panose="05000000000000000000" pitchFamily="2" charset="2"/>
              </a:rPr>
              <a:t>Jde nám spíš o vlastní pocit, jaký z chování člověk má? </a:t>
            </a:r>
          </a:p>
          <a:p>
            <a:pPr algn="ctr"/>
            <a:endParaRPr lang="cs-CZ" dirty="0">
              <a:sym typeface="Wingdings" panose="05000000000000000000" pitchFamily="2" charset="2"/>
            </a:endParaRPr>
          </a:p>
          <a:p>
            <a:pPr algn="ctr"/>
            <a:r>
              <a:rPr lang="cs-CZ" dirty="0">
                <a:sym typeface="Wingdings" panose="05000000000000000000" pitchFamily="2" charset="2"/>
              </a:rPr>
              <a:t>Jde nám spíš o „objektivní“ fakta? </a:t>
            </a:r>
          </a:p>
        </p:txBody>
      </p:sp>
    </p:spTree>
    <p:extLst>
      <p:ext uri="{BB962C8B-B14F-4D97-AF65-F5344CB8AC3E}">
        <p14:creationId xmlns:p14="http://schemas.microsoft.com/office/powerpoint/2010/main" val="1475526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150660-B5FC-4D7A-BD2B-AA885DAB7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823" y="352303"/>
            <a:ext cx="7729728" cy="1188720"/>
          </a:xfrm>
        </p:spPr>
        <p:txBody>
          <a:bodyPr/>
          <a:lstStyle/>
          <a:p>
            <a:r>
              <a:rPr lang="cs-CZ" dirty="0"/>
              <a:t>Subjektivita nebo „objektivita“?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B5120F-B7B4-43A5-B5D0-AAE9069A18D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21671"/>
            <a:ext cx="10363826" cy="1511571"/>
          </a:xfrm>
        </p:spPr>
        <p:txBody>
          <a:bodyPr>
            <a:normAutofit/>
          </a:bodyPr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Jak často se ti staly následující věci v posledních 12 měsících?  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[Nejedl/a jsem nebo nespal/a kvůli internetu ]</a:t>
            </a:r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DD81F9B-386C-46D4-AB0A-111557F04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970535"/>
              </p:ext>
            </p:extLst>
          </p:nvPr>
        </p:nvGraphicFramePr>
        <p:xfrm>
          <a:off x="2608551" y="2608453"/>
          <a:ext cx="6576569" cy="2173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7502">
                  <a:extLst>
                    <a:ext uri="{9D8B030D-6E8A-4147-A177-3AD203B41FA5}">
                      <a16:colId xmlns:a16="http://schemas.microsoft.com/office/drawing/2014/main" val="3335060113"/>
                    </a:ext>
                  </a:extLst>
                </a:gridCol>
                <a:gridCol w="857814">
                  <a:extLst>
                    <a:ext uri="{9D8B030D-6E8A-4147-A177-3AD203B41FA5}">
                      <a16:colId xmlns:a16="http://schemas.microsoft.com/office/drawing/2014/main" val="3091819121"/>
                    </a:ext>
                  </a:extLst>
                </a:gridCol>
                <a:gridCol w="1143751">
                  <a:extLst>
                    <a:ext uri="{9D8B030D-6E8A-4147-A177-3AD203B41FA5}">
                      <a16:colId xmlns:a16="http://schemas.microsoft.com/office/drawing/2014/main" val="915955382"/>
                    </a:ext>
                  </a:extLst>
                </a:gridCol>
                <a:gridCol w="2287502">
                  <a:extLst>
                    <a:ext uri="{9D8B030D-6E8A-4147-A177-3AD203B41FA5}">
                      <a16:colId xmlns:a16="http://schemas.microsoft.com/office/drawing/2014/main" val="2311734213"/>
                    </a:ext>
                  </a:extLst>
                </a:gridCol>
              </a:tblGrid>
              <a:tr h="36221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VERZE 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n = 536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n = 482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VERZE B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603624"/>
                  </a:ext>
                </a:extLst>
              </a:tr>
              <a:tr h="36221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Nikdy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74.4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74.9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Nikdy nebo téměř nikdy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201947"/>
                  </a:ext>
                </a:extLst>
              </a:tr>
              <a:tr h="36221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Nanejvýš párkrát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19.3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Občas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8340529"/>
                  </a:ext>
                </a:extLst>
              </a:tr>
              <a:tr h="36221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Alespoň jednou měsíčně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3.9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Často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4747051"/>
                  </a:ext>
                </a:extLst>
              </a:tr>
              <a:tr h="36221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Alespoň jednou týdně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3.9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1.9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Velmi často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3675521"/>
                  </a:ext>
                </a:extLst>
              </a:tr>
              <a:tr h="36221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Denně nebo téměř denně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1.7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6703883"/>
                  </a:ext>
                </a:extLst>
              </a:tr>
            </a:tbl>
          </a:graphicData>
        </a:graphic>
      </p:graphicFrame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DAF4526E-BD4E-4946-A63D-0E96BB54CE83}"/>
              </a:ext>
            </a:extLst>
          </p:cNvPr>
          <p:cNvSpPr txBox="1">
            <a:spLocks/>
          </p:cNvSpPr>
          <p:nvPr/>
        </p:nvSpPr>
        <p:spPr>
          <a:xfrm>
            <a:off x="913774" y="4994125"/>
            <a:ext cx="10742314" cy="17181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Už jsme řešili při cvičení u počtu fotek na SNS: záleží na tom, co potřebujete vzhledem k VO, ale mějte na paměti: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„Objektivní“ frekvence je často stejně jen subjektivní odhad 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„Objektivní“ frekvence může být náročnější (musíte vědět zhruba realistickou frekvenci daného chování)</a:t>
            </a:r>
          </a:p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Ale obvykle to výrazně nemění vztahy s jinými proměnnými</a:t>
            </a:r>
          </a:p>
        </p:txBody>
      </p:sp>
    </p:spTree>
    <p:extLst>
      <p:ext uri="{BB962C8B-B14F-4D97-AF65-F5344CB8AC3E}">
        <p14:creationId xmlns:p14="http://schemas.microsoft.com/office/powerpoint/2010/main" val="1806143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90EE7-D403-428F-81D8-E17CD813B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bodů v rating </a:t>
            </a:r>
            <a:r>
              <a:rPr lang="cs-CZ" dirty="0" err="1"/>
              <a:t>scale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BFE7A5-7F7A-4FB5-B053-56E432C9901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3-bodové </a:t>
            </a:r>
            <a:r>
              <a:rPr lang="cs-CZ" b="1" dirty="0" err="1"/>
              <a:t>odpověďové</a:t>
            </a:r>
            <a:r>
              <a:rPr lang="cs-CZ" b="1" dirty="0"/>
              <a:t> škály </a:t>
            </a:r>
            <a:r>
              <a:rPr lang="cs-CZ" dirty="0"/>
              <a:t>jsou nejproblematičtější z hlediska analýzy, doporučujeme je nepoužívat</a:t>
            </a:r>
          </a:p>
          <a:p>
            <a:r>
              <a:rPr lang="cs-CZ" b="1" dirty="0"/>
              <a:t>5-bodové</a:t>
            </a:r>
            <a:r>
              <a:rPr lang="cs-CZ" dirty="0"/>
              <a:t> se doporučují, pokud škála měří jen jeden směr nebo jeden konstrukt</a:t>
            </a:r>
          </a:p>
          <a:p>
            <a:pPr lvl="1"/>
            <a:r>
              <a:rPr lang="cs-CZ" dirty="0"/>
              <a:t>Frekvence, míra nepříjemných pocitů </a:t>
            </a:r>
          </a:p>
          <a:p>
            <a:r>
              <a:rPr lang="cs-CZ" dirty="0"/>
              <a:t> </a:t>
            </a:r>
            <a:r>
              <a:rPr lang="cs-CZ" b="1" dirty="0"/>
              <a:t>7-bodové </a:t>
            </a:r>
            <a:r>
              <a:rPr lang="cs-CZ" dirty="0"/>
              <a:t>se doporučují, pokud jsou v odpovědi oba směry </a:t>
            </a:r>
          </a:p>
          <a:p>
            <a:pPr lvl="1"/>
            <a:r>
              <a:rPr lang="cs-CZ" dirty="0"/>
              <a:t>Od Naprosto souhlasím po Naprosto nesouhlasím</a:t>
            </a:r>
          </a:p>
          <a:p>
            <a:endParaRPr lang="cs-CZ" dirty="0"/>
          </a:p>
          <a:p>
            <a:r>
              <a:rPr lang="cs-CZ" b="1" dirty="0"/>
              <a:t>Slovní kotvy u odpovědí </a:t>
            </a:r>
            <a:r>
              <a:rPr lang="cs-CZ" dirty="0"/>
              <a:t>– je lepší mít slovně popsané všechny body škály a v dotazníku u nich nemít čísla </a:t>
            </a:r>
          </a:p>
          <a:p>
            <a:pPr lvl="1"/>
            <a:r>
              <a:rPr lang="cs-CZ" dirty="0"/>
              <a:t>Tj. „naprosto souhlasím,“ „souhlasím“.. a ne „1 – naprosto souhlasím,“ „2 – souhlasím“..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194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Rating </a:t>
            </a:r>
            <a:r>
              <a:rPr lang="cs-CZ" dirty="0" err="1"/>
              <a:t>scales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Napříč dotazníkem je dobré být konzistentní v pořadí odpovědí</a:t>
            </a:r>
          </a:p>
          <a:p>
            <a:pPr lvl="1"/>
            <a:r>
              <a:rPr lang="cs-CZ" dirty="0"/>
              <a:t>Všechny frekvenční škály od nízké frekvence k vysoké (nebo naopak)</a:t>
            </a:r>
          </a:p>
          <a:p>
            <a:pPr lvl="1"/>
            <a:r>
              <a:rPr lang="cs-CZ" dirty="0"/>
              <a:t>Všechny hodnotící škály od nesouhlasu k souhlasu (nebo naopak)</a:t>
            </a:r>
          </a:p>
        </p:txBody>
      </p:sp>
    </p:spTree>
    <p:extLst>
      <p:ext uri="{BB962C8B-B14F-4D97-AF65-F5344CB8AC3E}">
        <p14:creationId xmlns:p14="http://schemas.microsoft.com/office/powerpoint/2010/main" val="2588819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F15BB-B184-436E-835E-F5254ED65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a není </a:t>
            </a:r>
            <a:r>
              <a:rPr lang="cs-CZ" dirty="0" err="1"/>
              <a:t>Likertovka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841597-EAB1-4EA4-8E18-EBE9D248BB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30. léta - </a:t>
            </a:r>
            <a:r>
              <a:rPr lang="en-US" dirty="0" err="1"/>
              <a:t>Rensis</a:t>
            </a:r>
            <a:r>
              <a:rPr lang="en-US" dirty="0"/>
              <a:t> Likert </a:t>
            </a:r>
            <a:r>
              <a:rPr lang="cs-CZ" dirty="0"/>
              <a:t>vytvořil nové měření pro postoje</a:t>
            </a:r>
          </a:p>
          <a:p>
            <a:r>
              <a:rPr lang="cs-CZ" dirty="0"/>
              <a:t>Několik tvrzení, obsahujících jak pozitivní tak negativní (reverzní položky), ke kterým respondent vyjadřoval míru souhlasu na 5-bodové škále (</a:t>
            </a:r>
            <a:r>
              <a:rPr lang="en-US" dirty="0"/>
              <a:t>Strongly Agree, Agree, Neither Agree nor Disagree, </a:t>
            </a:r>
            <a:r>
              <a:rPr lang="en-US" dirty="0" err="1"/>
              <a:t>Disagree,Strongly</a:t>
            </a:r>
            <a:r>
              <a:rPr lang="en-US" dirty="0"/>
              <a:t> Disagree</a:t>
            </a:r>
            <a:r>
              <a:rPr lang="cs-CZ" dirty="0"/>
              <a:t>)</a:t>
            </a:r>
          </a:p>
          <a:p>
            <a:r>
              <a:rPr lang="cs-CZ" dirty="0"/>
              <a:t>Reverzní položky se otočí a skóry sečtou</a:t>
            </a:r>
          </a:p>
          <a:p>
            <a:r>
              <a:rPr lang="cs-CZ" dirty="0"/>
              <a:t>To je </a:t>
            </a:r>
            <a:r>
              <a:rPr lang="cs-CZ" dirty="0" err="1"/>
              <a:t>Likertova</a:t>
            </a:r>
            <a:r>
              <a:rPr lang="cs-CZ" dirty="0"/>
              <a:t> škála: BATERIE položek, které měří stejný konstrukt </a:t>
            </a:r>
          </a:p>
          <a:p>
            <a:endParaRPr lang="cs-CZ" dirty="0"/>
          </a:p>
          <a:p>
            <a:r>
              <a:rPr lang="cs-CZ" dirty="0"/>
              <a:t>Pokud měříme jednopoložkově, je to rating </a:t>
            </a:r>
            <a:r>
              <a:rPr lang="cs-CZ" dirty="0" err="1"/>
              <a:t>scale</a:t>
            </a:r>
            <a:r>
              <a:rPr lang="cs-CZ" dirty="0"/>
              <a:t>, hodnotící škála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843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316A3-944A-404B-B66B-4F16B3D58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Položka a odpověď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ACF907-168F-4B64-A952-D24827F94E6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40332" y="2468880"/>
            <a:ext cx="3265034" cy="4193099"/>
          </a:xfrm>
        </p:spPr>
        <p:txBody>
          <a:bodyPr>
            <a:normAutofit/>
          </a:bodyPr>
          <a:lstStyle/>
          <a:p>
            <a:r>
              <a:rPr lang="cs-CZ" dirty="0"/>
              <a:t>Frekvenční odpovědi</a:t>
            </a:r>
          </a:p>
          <a:p>
            <a:pPr lvl="1"/>
            <a:r>
              <a:rPr lang="cs-CZ" dirty="0"/>
              <a:t>Jednou, dvakrát,..</a:t>
            </a:r>
          </a:p>
          <a:p>
            <a:pPr lvl="1"/>
            <a:r>
              <a:rPr lang="cs-CZ" dirty="0"/>
              <a:t>Nikdy, málokdy..</a:t>
            </a:r>
          </a:p>
          <a:p>
            <a:pPr lvl="1"/>
            <a:r>
              <a:rPr lang="cs-CZ" dirty="0"/>
              <a:t>Vůbec, trochu, málo, hodně</a:t>
            </a:r>
          </a:p>
          <a:p>
            <a:pPr lvl="1"/>
            <a:endParaRPr lang="cs-CZ" dirty="0"/>
          </a:p>
          <a:p>
            <a:r>
              <a:rPr lang="cs-CZ" dirty="0"/>
              <a:t>„Hodnotící“ odpovědi</a:t>
            </a:r>
          </a:p>
          <a:p>
            <a:pPr lvl="1"/>
            <a:r>
              <a:rPr lang="cs-CZ" dirty="0"/>
              <a:t>Naprosto platí, spíše platí,…</a:t>
            </a:r>
          </a:p>
          <a:p>
            <a:pPr lvl="1"/>
            <a:r>
              <a:rPr lang="cs-CZ" dirty="0"/>
              <a:t>Silně souhlasím,…</a:t>
            </a:r>
          </a:p>
          <a:p>
            <a:pPr lvl="1"/>
            <a:r>
              <a:rPr lang="cs-CZ" dirty="0"/>
              <a:t>Zcela snadné,…</a:t>
            </a:r>
          </a:p>
          <a:p>
            <a:pPr lvl="1"/>
            <a:r>
              <a:rPr lang="cs-CZ" dirty="0"/>
              <a:t>Naprosto pravděpodobné…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C9D69FA2-5CA2-4623-A23F-D4975C594C1B}"/>
              </a:ext>
            </a:extLst>
          </p:cNvPr>
          <p:cNvSpPr txBox="1">
            <a:spLocks/>
          </p:cNvSpPr>
          <p:nvPr/>
        </p:nvSpPr>
        <p:spPr>
          <a:xfrm>
            <a:off x="499666" y="2468880"/>
            <a:ext cx="3908162" cy="412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lvl="1" indent="-22860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685800" indent="-22860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914400" indent="-22860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1143000" indent="-22860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marL="1312863" indent="-22860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6pPr>
            <a:lvl7pPr marL="1484313" indent="-22860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7pPr>
            <a:lvl8pPr marL="1657350" indent="-22860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baseline="0"/>
            </a:lvl8pPr>
            <a:lvl9pPr marL="1882775" indent="-22860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baseline="0"/>
            </a:lvl9pPr>
          </a:lstStyle>
          <a:p>
            <a:r>
              <a:rPr lang="cs-CZ" dirty="0"/>
              <a:t>Frekvenční formulace tvrzení</a:t>
            </a:r>
          </a:p>
          <a:p>
            <a:pPr lvl="1"/>
            <a:r>
              <a:rPr lang="cs-CZ" dirty="0"/>
              <a:t>Často chodím do lesa</a:t>
            </a:r>
          </a:p>
          <a:p>
            <a:pPr lvl="1"/>
            <a:r>
              <a:rPr lang="cs-CZ" dirty="0"/>
              <a:t>Málokdy se naštvu</a:t>
            </a:r>
          </a:p>
          <a:p>
            <a:pPr lvl="1"/>
            <a:r>
              <a:rPr lang="cs-CZ" dirty="0"/>
              <a:t>Někdy mi trvá než..</a:t>
            </a:r>
          </a:p>
          <a:p>
            <a:pPr lvl="1"/>
            <a:endParaRPr lang="cs-CZ" dirty="0"/>
          </a:p>
          <a:p>
            <a:r>
              <a:rPr lang="cs-CZ" dirty="0"/>
              <a:t>„Hodnotící“ formulace tvrzení</a:t>
            </a:r>
          </a:p>
          <a:p>
            <a:pPr lvl="1"/>
            <a:r>
              <a:rPr lang="cs-CZ" dirty="0"/>
              <a:t>Dokážu rozpoznat…</a:t>
            </a:r>
          </a:p>
          <a:p>
            <a:pPr lvl="1"/>
            <a:r>
              <a:rPr lang="cs-CZ" dirty="0"/>
              <a:t>Je pro mě snadné najít…</a:t>
            </a:r>
          </a:p>
          <a:p>
            <a:pPr lvl="1"/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8E43215-0E52-43DB-B8AD-D514DDE60E9E}"/>
              </a:ext>
            </a:extLst>
          </p:cNvPr>
          <p:cNvSpPr/>
          <p:nvPr/>
        </p:nvSpPr>
        <p:spPr>
          <a:xfrm>
            <a:off x="8732520" y="2468880"/>
            <a:ext cx="3099816" cy="14081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Pozor na to, ať se nebijí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Na frekvenční tvrzení nedávejte frekvenční odpovědi</a:t>
            </a:r>
          </a:p>
        </p:txBody>
      </p:sp>
    </p:spTree>
    <p:extLst>
      <p:ext uri="{BB962C8B-B14F-4D97-AF65-F5344CB8AC3E}">
        <p14:creationId xmlns:p14="http://schemas.microsoft.com/office/powerpoint/2010/main" val="3155813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DF9E8-686F-414C-9E92-EA70CB63E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ptát: </a:t>
            </a:r>
            <a:r>
              <a:rPr lang="cs-CZ" dirty="0" err="1"/>
              <a:t>OdpověĎové</a:t>
            </a:r>
            <a:r>
              <a:rPr lang="cs-CZ" dirty="0"/>
              <a:t> škály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3391A-2D97-4D85-BE58-7C98587EC0C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3555" y="2333055"/>
            <a:ext cx="10363826" cy="427876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Pokud se bojíme o rozptyl</a:t>
            </a:r>
          </a:p>
          <a:p>
            <a:pPr lvl="1"/>
            <a:r>
              <a:rPr lang="cs-CZ" dirty="0"/>
              <a:t>Škála mediální gramotnosti pro VŠ – hodně lidí patrně bude mít vysokou mediální gramotnost</a:t>
            </a:r>
          </a:p>
          <a:p>
            <a:pPr lvl="1"/>
            <a:r>
              <a:rPr lang="cs-CZ" dirty="0"/>
              <a:t>Možnosti:</a:t>
            </a:r>
          </a:p>
          <a:p>
            <a:pPr lvl="2"/>
            <a:r>
              <a:rPr lang="cs-CZ" dirty="0"/>
              <a:t>Nabídnout větší šířku odpovědí (přidat extrémy)</a:t>
            </a:r>
          </a:p>
          <a:p>
            <a:pPr lvl="3"/>
            <a:r>
              <a:rPr lang="cs-CZ" dirty="0"/>
              <a:t>(1) velmi obtížné, (2) obtížné, (3) ani obtížné, ani snadné, (4) snadné, (5) velmi snadné</a:t>
            </a:r>
          </a:p>
          <a:p>
            <a:pPr lvl="3"/>
            <a:r>
              <a:rPr lang="cs-CZ" dirty="0">
                <a:solidFill>
                  <a:schemeClr val="accent3"/>
                </a:solidFill>
              </a:rPr>
              <a:t>(1) opravdu velmi obtížné</a:t>
            </a:r>
            <a:r>
              <a:rPr lang="cs-CZ" dirty="0"/>
              <a:t>, (2) poměrně obtížné, (3) spíše obtížné, (4) ani obtížné, ani snadné, (5) spíše snadné, (6) poměrně snadné, </a:t>
            </a:r>
            <a:r>
              <a:rPr lang="cs-CZ" dirty="0">
                <a:solidFill>
                  <a:schemeClr val="accent3"/>
                </a:solidFill>
              </a:rPr>
              <a:t>(7) opravdu velmi snadné</a:t>
            </a:r>
          </a:p>
          <a:p>
            <a:pPr lvl="3"/>
            <a:r>
              <a:rPr lang="cs-CZ" dirty="0"/>
              <a:t>Je potřeba, aby formát dotazníku umožňoval vizuálně hezkou škálu</a:t>
            </a:r>
          </a:p>
          <a:p>
            <a:pPr lvl="3"/>
            <a:r>
              <a:rPr lang="cs-CZ" dirty="0"/>
              <a:t>V rating </a:t>
            </a:r>
            <a:r>
              <a:rPr lang="cs-CZ" dirty="0" err="1"/>
              <a:t>scales</a:t>
            </a:r>
            <a:r>
              <a:rPr lang="cs-CZ" dirty="0"/>
              <a:t> </a:t>
            </a:r>
            <a:r>
              <a:rPr lang="cs-CZ" b="1" dirty="0"/>
              <a:t>nemá valný význam </a:t>
            </a:r>
            <a:r>
              <a:rPr lang="cs-CZ" dirty="0"/>
              <a:t>jít výš než na 7-bodovou škálu</a:t>
            </a:r>
          </a:p>
          <a:p>
            <a:pPr lvl="2"/>
            <a:r>
              <a:rPr lang="cs-CZ" dirty="0"/>
              <a:t>Zostřit položku samotnou </a:t>
            </a:r>
          </a:p>
          <a:p>
            <a:pPr lvl="3"/>
            <a:r>
              <a:rPr lang="cs-CZ" b="1" dirty="0"/>
              <a:t>Je pro mě snadné </a:t>
            </a:r>
            <a:r>
              <a:rPr lang="cs-CZ" dirty="0"/>
              <a:t>používat různá mediální prostředí... (1) rozhodně nesouhlasím, (2) spíše nesouhlasím, (3) ani tak, ani tak, (4) spíše souhlasím, (5) rozhodně souhlasím</a:t>
            </a:r>
          </a:p>
          <a:p>
            <a:pPr lvl="3"/>
            <a:r>
              <a:rPr lang="cs-CZ" b="1" dirty="0"/>
              <a:t>Je pro mě opravdu velmi snadné </a:t>
            </a:r>
            <a:r>
              <a:rPr lang="cs-CZ" dirty="0"/>
              <a:t>používat… </a:t>
            </a:r>
          </a:p>
          <a:p>
            <a:r>
              <a:rPr lang="cs-CZ" dirty="0"/>
              <a:t>Lze udělat i v případě adaptace existující škály! (ale je to potřeba popsat a odůvodnit)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7128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3A524A-14CA-45DE-9C00-0368EC146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ptát: kategorické proměnné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EA7A5C-2E9A-4419-AA48-1FF4BBEA8E3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31506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Při větším počtu kategorií dva efekty (jeden z efektů pořadí):</a:t>
            </a:r>
          </a:p>
          <a:p>
            <a:r>
              <a:rPr lang="cs-CZ" b="1" dirty="0" err="1"/>
              <a:t>Primacy</a:t>
            </a:r>
            <a:r>
              <a:rPr lang="cs-CZ" b="1" dirty="0"/>
              <a:t> </a:t>
            </a:r>
            <a:r>
              <a:rPr lang="cs-CZ" b="1" dirty="0" err="1"/>
              <a:t>effect</a:t>
            </a:r>
            <a:r>
              <a:rPr lang="cs-CZ" b="1" dirty="0"/>
              <a:t> </a:t>
            </a:r>
            <a:r>
              <a:rPr lang="cs-CZ" dirty="0"/>
              <a:t>– vyšší pravděpodobnost, že respondenti zvolí jednu z prvních možností</a:t>
            </a:r>
          </a:p>
          <a:p>
            <a:pPr lvl="1"/>
            <a:r>
              <a:rPr lang="cs-CZ" dirty="0"/>
              <a:t>Hodně kategorií snižuje motivaci nad každou pečlivě přemýšlet a povzbuzuje heuristické odpovídání – respondent zvolí první „</a:t>
            </a:r>
            <a:r>
              <a:rPr lang="cs-CZ" dirty="0" err="1"/>
              <a:t>good-enough</a:t>
            </a:r>
            <a:r>
              <a:rPr lang="cs-CZ" dirty="0"/>
              <a:t>“ odpověď a zbytek přeskočí</a:t>
            </a:r>
          </a:p>
          <a:p>
            <a:r>
              <a:rPr lang="cs-CZ" b="1" dirty="0" err="1"/>
              <a:t>Recency</a:t>
            </a:r>
            <a:r>
              <a:rPr lang="cs-CZ" b="1" dirty="0"/>
              <a:t> </a:t>
            </a:r>
            <a:r>
              <a:rPr lang="cs-CZ" b="1" dirty="0" err="1"/>
              <a:t>effect</a:t>
            </a:r>
            <a:r>
              <a:rPr lang="cs-CZ" b="1" dirty="0"/>
              <a:t> </a:t>
            </a:r>
            <a:r>
              <a:rPr lang="cs-CZ" dirty="0"/>
              <a:t>- vyšší pravděpodobnost, že respondenti zvolí jednu z posledních možností</a:t>
            </a:r>
          </a:p>
          <a:p>
            <a:pPr lvl="1"/>
            <a:r>
              <a:rPr lang="cs-CZ" dirty="0"/>
              <a:t>Typicky u dotazování s tazatelem, kde tazatel nejprve čte všechny kategorie – respondent si víc pamatuje ty na posledních místech, proto volí častěji mezi nimi </a:t>
            </a:r>
          </a:p>
          <a:p>
            <a:pPr lvl="1"/>
            <a:r>
              <a:rPr lang="cs-CZ" dirty="0"/>
              <a:t>Při </a:t>
            </a:r>
            <a:r>
              <a:rPr lang="cs-CZ" dirty="0" err="1"/>
              <a:t>self-completion</a:t>
            </a:r>
            <a:r>
              <a:rPr lang="cs-CZ" dirty="0"/>
              <a:t> – někteří lidé čtou dotazníky od konce</a:t>
            </a:r>
          </a:p>
          <a:p>
            <a:pPr lvl="1"/>
            <a:endParaRPr lang="cs-CZ" dirty="0"/>
          </a:p>
          <a:p>
            <a:r>
              <a:rPr lang="cs-CZ" b="1" dirty="0"/>
              <a:t>Co s tím: </a:t>
            </a:r>
          </a:p>
          <a:p>
            <a:pPr lvl="1"/>
            <a:r>
              <a:rPr lang="cs-CZ" dirty="0"/>
              <a:t>Pečlivě zvážit a zredukovat množství kategorií</a:t>
            </a:r>
          </a:p>
          <a:p>
            <a:pPr lvl="1"/>
            <a:r>
              <a:rPr lang="cs-CZ" dirty="0"/>
              <a:t>Pokud je jich hodně, povzbudit respondenta, ať se je opravdu všechny přečte („Možností odpovědí je tady hodně, je ale důležité vybrat skutečně tu, která na vás sedí nejlépe“)</a:t>
            </a:r>
          </a:p>
          <a:p>
            <a:pPr lvl="1"/>
            <a:r>
              <a:rPr lang="cs-CZ" dirty="0"/>
              <a:t>Randomizovat pořadí kategorií</a:t>
            </a:r>
          </a:p>
        </p:txBody>
      </p:sp>
    </p:spTree>
    <p:extLst>
      <p:ext uri="{BB962C8B-B14F-4D97-AF65-F5344CB8AC3E}">
        <p14:creationId xmlns:p14="http://schemas.microsoft.com/office/powerpoint/2010/main" val="360887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EFA73-D11A-44EE-95B0-1A3C43B0E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 </a:t>
            </a:r>
            <a:r>
              <a:rPr lang="cs-CZ" dirty="0" err="1"/>
              <a:t>error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284E07-B2FB-4B58-9340-AAC6D264823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179763"/>
            <a:ext cx="10363826" cy="3424107"/>
          </a:xfrm>
        </p:spPr>
        <p:txBody>
          <a:bodyPr/>
          <a:lstStyle/>
          <a:p>
            <a:endParaRPr lang="cs-CZ" dirty="0"/>
          </a:p>
          <a:p>
            <a:r>
              <a:rPr lang="cs-CZ" b="1" dirty="0" err="1"/>
              <a:t>Total</a:t>
            </a:r>
            <a:r>
              <a:rPr lang="cs-CZ" b="1" dirty="0"/>
              <a:t> </a:t>
            </a:r>
            <a:r>
              <a:rPr lang="cs-CZ" b="1" dirty="0" err="1"/>
              <a:t>Survey</a:t>
            </a:r>
            <a:r>
              <a:rPr lang="cs-CZ" b="1" dirty="0"/>
              <a:t> </a:t>
            </a:r>
            <a:r>
              <a:rPr lang="cs-CZ" b="1" dirty="0" err="1"/>
              <a:t>Error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dirty="0" err="1"/>
              <a:t>Sampling</a:t>
            </a:r>
            <a:r>
              <a:rPr lang="cs-CZ" dirty="0"/>
              <a:t> </a:t>
            </a:r>
            <a:r>
              <a:rPr lang="cs-CZ" dirty="0" err="1"/>
              <a:t>error</a:t>
            </a:r>
            <a:r>
              <a:rPr lang="cs-CZ" dirty="0"/>
              <a:t> + </a:t>
            </a:r>
            <a:r>
              <a:rPr lang="cs-CZ" dirty="0" err="1"/>
              <a:t>Coverage</a:t>
            </a:r>
            <a:r>
              <a:rPr lang="cs-CZ" dirty="0"/>
              <a:t> </a:t>
            </a:r>
            <a:r>
              <a:rPr lang="cs-CZ" dirty="0" err="1"/>
              <a:t>error</a:t>
            </a:r>
            <a:r>
              <a:rPr lang="cs-CZ" dirty="0"/>
              <a:t> + </a:t>
            </a:r>
            <a:r>
              <a:rPr lang="cs-CZ" dirty="0" err="1"/>
              <a:t>Nonresponse</a:t>
            </a:r>
            <a:r>
              <a:rPr lang="cs-CZ" dirty="0"/>
              <a:t> </a:t>
            </a:r>
            <a:r>
              <a:rPr lang="cs-CZ" dirty="0" err="1"/>
              <a:t>Error</a:t>
            </a:r>
            <a:r>
              <a:rPr lang="cs-CZ" dirty="0"/>
              <a:t> + </a:t>
            </a:r>
            <a:r>
              <a:rPr lang="cs-CZ" dirty="0" err="1"/>
              <a:t>Measurement</a:t>
            </a:r>
            <a:r>
              <a:rPr lang="cs-CZ" dirty="0"/>
              <a:t> </a:t>
            </a:r>
            <a:r>
              <a:rPr lang="cs-CZ" dirty="0" err="1"/>
              <a:t>Error</a:t>
            </a:r>
            <a:endParaRPr lang="cs-CZ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9FDE9DF6-9CFC-422A-B6EA-6E3CA247293A}"/>
              </a:ext>
            </a:extLst>
          </p:cNvPr>
          <p:cNvGrpSpPr/>
          <p:nvPr/>
        </p:nvGrpSpPr>
        <p:grpSpPr>
          <a:xfrm>
            <a:off x="1322517" y="3617261"/>
            <a:ext cx="9546966" cy="2650013"/>
            <a:chOff x="1504116" y="3868470"/>
            <a:chExt cx="9546966" cy="2650013"/>
          </a:xfrm>
        </p:grpSpPr>
        <p:grpSp>
          <p:nvGrpSpPr>
            <p:cNvPr id="5" name="Skupina 4">
              <a:extLst>
                <a:ext uri="{FF2B5EF4-FFF2-40B4-BE49-F238E27FC236}">
                  <a16:creationId xmlns:a16="http://schemas.microsoft.com/office/drawing/2014/main" id="{26E37851-7B89-4E1E-BD7F-3A921C3B4F79}"/>
                </a:ext>
              </a:extLst>
            </p:cNvPr>
            <p:cNvGrpSpPr/>
            <p:nvPr/>
          </p:nvGrpSpPr>
          <p:grpSpPr>
            <a:xfrm>
              <a:off x="1504116" y="3906954"/>
              <a:ext cx="9546966" cy="2611529"/>
              <a:chOff x="1504116" y="3906954"/>
              <a:chExt cx="9546966" cy="2611529"/>
            </a:xfrm>
          </p:grpSpPr>
          <p:pic>
            <p:nvPicPr>
              <p:cNvPr id="8" name="Grafický objekt 7" descr="Psací podložka s klipsou se souvislou výplní">
                <a:extLst>
                  <a:ext uri="{FF2B5EF4-FFF2-40B4-BE49-F238E27FC236}">
                    <a16:creationId xmlns:a16="http://schemas.microsoft.com/office/drawing/2014/main" id="{F05ED0A3-0691-493D-A160-78F8C8D997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>
                <a:off x="5069166" y="4190056"/>
                <a:ext cx="1806819" cy="1806819"/>
              </a:xfrm>
              <a:prstGeom prst="rect">
                <a:avLst/>
              </a:prstGeom>
              <a:effectLst>
                <a:glow rad="228600">
                  <a:srgbClr val="FFFF00">
                    <a:alpha val="40000"/>
                  </a:srgbClr>
                </a:glow>
              </a:effectLst>
            </p:spPr>
          </p:pic>
          <p:grpSp>
            <p:nvGrpSpPr>
              <p:cNvPr id="9" name="Skupina 8">
                <a:extLst>
                  <a:ext uri="{FF2B5EF4-FFF2-40B4-BE49-F238E27FC236}">
                    <a16:creationId xmlns:a16="http://schemas.microsoft.com/office/drawing/2014/main" id="{4C87F749-609C-4772-85F5-0097650BE5F8}"/>
                  </a:ext>
                </a:extLst>
              </p:cNvPr>
              <p:cNvGrpSpPr/>
              <p:nvPr/>
            </p:nvGrpSpPr>
            <p:grpSpPr>
              <a:xfrm>
                <a:off x="1504116" y="3934097"/>
                <a:ext cx="2229612" cy="2584386"/>
                <a:chOff x="1739344" y="3885316"/>
                <a:chExt cx="1643477" cy="1843079"/>
              </a:xfrm>
            </p:grpSpPr>
            <p:pic>
              <p:nvPicPr>
                <p:cNvPr id="24" name="Grafický objekt 23" descr="Knihy se souvislou výplní">
                  <a:extLst>
                    <a:ext uri="{FF2B5EF4-FFF2-40B4-BE49-F238E27FC236}">
                      <a16:creationId xmlns:a16="http://schemas.microsoft.com/office/drawing/2014/main" id="{C9F7539A-3E00-4DF2-8390-BC3A19D2EA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68421" y="4813995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25" name="Grafický objekt 24" descr="Školačka obrys">
                  <a:extLst>
                    <a:ext uri="{FF2B5EF4-FFF2-40B4-BE49-F238E27FC236}">
                      <a16:creationId xmlns:a16="http://schemas.microsoft.com/office/drawing/2014/main" id="{FEE6D036-792D-4F20-819C-4D074692E5F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739344" y="3885316"/>
                  <a:ext cx="1458155" cy="1458155"/>
                </a:xfrm>
                <a:prstGeom prst="rect">
                  <a:avLst/>
                </a:prstGeom>
              </p:spPr>
            </p:pic>
          </p:grpSp>
          <p:pic>
            <p:nvPicPr>
              <p:cNvPr id="10" name="Grafický objekt 9" descr="Skupina lidí  se souvislou výplní">
                <a:extLst>
                  <a:ext uri="{FF2B5EF4-FFF2-40B4-BE49-F238E27FC236}">
                    <a16:creationId xmlns:a16="http://schemas.microsoft.com/office/drawing/2014/main" id="{598C2EDA-DABB-40B9-96AF-AA38229DE2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8334453" y="3988308"/>
                <a:ext cx="2115312" cy="2115312"/>
              </a:xfrm>
              <a:prstGeom prst="rect">
                <a:avLst/>
              </a:prstGeom>
            </p:spPr>
          </p:pic>
          <p:cxnSp>
            <p:nvCxnSpPr>
              <p:cNvPr id="11" name="Přímá spojnice se šipkou 10">
                <a:extLst>
                  <a:ext uri="{FF2B5EF4-FFF2-40B4-BE49-F238E27FC236}">
                    <a16:creationId xmlns:a16="http://schemas.microsoft.com/office/drawing/2014/main" id="{2F11D8CC-527F-4300-B3B7-C170A55474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26141" y="4588802"/>
                <a:ext cx="1866484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DB4831F4-D337-4640-8DF1-20734648FC0B}"/>
                  </a:ext>
                </a:extLst>
              </p:cNvPr>
              <p:cNvSpPr txBox="1"/>
              <p:nvPr/>
            </p:nvSpPr>
            <p:spPr>
              <a:xfrm>
                <a:off x="3145324" y="4216110"/>
                <a:ext cx="19781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/>
                  <a:t>VO a tvorba dotazníku</a:t>
                </a:r>
              </a:p>
            </p:txBody>
          </p:sp>
          <p:cxnSp>
            <p:nvCxnSpPr>
              <p:cNvPr id="13" name="Přímá spojnice se šipkou 12">
                <a:extLst>
                  <a:ext uri="{FF2B5EF4-FFF2-40B4-BE49-F238E27FC236}">
                    <a16:creationId xmlns:a16="http://schemas.microsoft.com/office/drawing/2014/main" id="{EF02C117-FA54-4319-BE7B-3D464DD8C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02065" y="4484040"/>
                <a:ext cx="1806550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AB8C5808-D96A-46B7-B487-9276654C3335}"/>
                  </a:ext>
                </a:extLst>
              </p:cNvPr>
              <p:cNvSpPr txBox="1"/>
              <p:nvPr/>
            </p:nvSpPr>
            <p:spPr>
              <a:xfrm>
                <a:off x="7039491" y="3906954"/>
                <a:ext cx="19781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/>
                  <a:t>Výběr respondentů a poslání pozvánky</a:t>
                </a:r>
              </a:p>
            </p:txBody>
          </p:sp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1E8C12A9-C308-4B97-A5D4-D014A7ED5B1C}"/>
                  </a:ext>
                </a:extLst>
              </p:cNvPr>
              <p:cNvSpPr txBox="1"/>
              <p:nvPr/>
            </p:nvSpPr>
            <p:spPr>
              <a:xfrm>
                <a:off x="3733749" y="5909471"/>
                <a:ext cx="19781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/>
                  <a:t>Odeslání dotazníku, zpracování dat</a:t>
                </a:r>
              </a:p>
            </p:txBody>
          </p:sp>
          <p:cxnSp>
            <p:nvCxnSpPr>
              <p:cNvPr id="16" name="Přímá spojnice se šipkou 15">
                <a:extLst>
                  <a:ext uri="{FF2B5EF4-FFF2-40B4-BE49-F238E27FC236}">
                    <a16:creationId xmlns:a16="http://schemas.microsoft.com/office/drawing/2014/main" id="{C543A558-C128-466F-8003-A46FC8637FA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825386" y="5759724"/>
                <a:ext cx="1492667" cy="4386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se šipkou 16">
                <a:extLst>
                  <a:ext uri="{FF2B5EF4-FFF2-40B4-BE49-F238E27FC236}">
                    <a16:creationId xmlns:a16="http://schemas.microsoft.com/office/drawing/2014/main" id="{129DE269-C4A0-4AB3-BC78-471CF63AC0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810270" y="5703654"/>
                <a:ext cx="118235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D081DEE9-0D49-4D89-AAF8-6A4E9FD6C432}"/>
                  </a:ext>
                </a:extLst>
              </p:cNvPr>
              <p:cNvSpPr txBox="1"/>
              <p:nvPr/>
            </p:nvSpPr>
            <p:spPr>
              <a:xfrm>
                <a:off x="6952526" y="5918627"/>
                <a:ext cx="19781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/>
                  <a:t>Tvorba odpovědí</a:t>
                </a:r>
              </a:p>
            </p:txBody>
          </p:sp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E085FE92-3C20-4C56-9393-B052ECD163D6}"/>
                  </a:ext>
                </a:extLst>
              </p:cNvPr>
              <p:cNvSpPr txBox="1"/>
              <p:nvPr/>
            </p:nvSpPr>
            <p:spPr>
              <a:xfrm rot="19070870">
                <a:off x="6520588" y="5552685"/>
                <a:ext cx="24428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err="1">
                    <a:solidFill>
                      <a:srgbClr val="00B050"/>
                    </a:solidFill>
                  </a:rPr>
                  <a:t>Measurement</a:t>
                </a:r>
                <a:r>
                  <a:rPr lang="cs-CZ" b="1" dirty="0">
                    <a:solidFill>
                      <a:srgbClr val="00B050"/>
                    </a:solidFill>
                  </a:rPr>
                  <a:t> </a:t>
                </a:r>
                <a:r>
                  <a:rPr lang="cs-CZ" b="1" dirty="0" err="1">
                    <a:solidFill>
                      <a:srgbClr val="00B050"/>
                    </a:solidFill>
                  </a:rPr>
                  <a:t>error</a:t>
                </a:r>
                <a:endParaRPr lang="cs-CZ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87AA00FB-463F-4585-B53A-0F7EE7219D31}"/>
                  </a:ext>
                </a:extLst>
              </p:cNvPr>
              <p:cNvSpPr txBox="1"/>
              <p:nvPr/>
            </p:nvSpPr>
            <p:spPr>
              <a:xfrm rot="19070870">
                <a:off x="8608237" y="4643728"/>
                <a:ext cx="24428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>
                    <a:solidFill>
                      <a:srgbClr val="00B050"/>
                    </a:solidFill>
                  </a:rPr>
                  <a:t>Non-response </a:t>
                </a:r>
                <a:r>
                  <a:rPr lang="cs-CZ" b="1" dirty="0" err="1">
                    <a:solidFill>
                      <a:srgbClr val="00B050"/>
                    </a:solidFill>
                  </a:rPr>
                  <a:t>error</a:t>
                </a:r>
                <a:endParaRPr lang="cs-CZ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13288FFD-81A8-4CDF-9299-C632037CABAD}"/>
                  </a:ext>
                </a:extLst>
              </p:cNvPr>
              <p:cNvSpPr txBox="1"/>
              <p:nvPr/>
            </p:nvSpPr>
            <p:spPr>
              <a:xfrm rot="19070870">
                <a:off x="3474878" y="4068680"/>
                <a:ext cx="24428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>
                    <a:solidFill>
                      <a:srgbClr val="00B050"/>
                    </a:solidFill>
                  </a:rPr>
                  <a:t>Validita měření</a:t>
                </a:r>
              </a:p>
            </p:txBody>
          </p:sp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FDDB822F-246C-4B28-B79B-9BE60E96B631}"/>
                  </a:ext>
                </a:extLst>
              </p:cNvPr>
              <p:cNvSpPr txBox="1"/>
              <p:nvPr/>
            </p:nvSpPr>
            <p:spPr>
              <a:xfrm rot="19070870">
                <a:off x="3383282" y="5626386"/>
                <a:ext cx="24428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Processing</a:t>
                </a:r>
                <a:r>
                  <a:rPr lang="cs-CZ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</a:t>
                </a:r>
                <a:r>
                  <a:rPr lang="cs-CZ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error</a:t>
                </a:r>
                <a:endParaRPr lang="cs-CZ" b="1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2FBA5337-92ED-4FFB-A496-E29F586973A4}"/>
                  </a:ext>
                </a:extLst>
              </p:cNvPr>
              <p:cNvSpPr txBox="1"/>
              <p:nvPr/>
            </p:nvSpPr>
            <p:spPr>
              <a:xfrm rot="19070870">
                <a:off x="2818294" y="3974586"/>
                <a:ext cx="24428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Specification</a:t>
                </a:r>
                <a:r>
                  <a:rPr lang="cs-CZ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</a:t>
                </a:r>
                <a:r>
                  <a:rPr lang="cs-CZ" b="1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error</a:t>
                </a:r>
                <a:endParaRPr lang="cs-CZ" b="1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  <p:sp>
          <p:nvSpPr>
            <p:cNvPr id="6" name="TextovéPole 5">
              <a:extLst>
                <a:ext uri="{FF2B5EF4-FFF2-40B4-BE49-F238E27FC236}">
                  <a16:creationId xmlns:a16="http://schemas.microsoft.com/office/drawing/2014/main" id="{5281F5DC-2446-4A14-9A3F-264619D4E057}"/>
                </a:ext>
              </a:extLst>
            </p:cNvPr>
            <p:cNvSpPr txBox="1"/>
            <p:nvPr/>
          </p:nvSpPr>
          <p:spPr>
            <a:xfrm rot="19070870">
              <a:off x="6447452" y="3868470"/>
              <a:ext cx="2442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err="1">
                  <a:solidFill>
                    <a:srgbClr val="00B050"/>
                  </a:solidFill>
                </a:rPr>
                <a:t>Coverage</a:t>
              </a:r>
              <a:r>
                <a:rPr lang="cs-CZ" b="1" dirty="0">
                  <a:solidFill>
                    <a:srgbClr val="00B050"/>
                  </a:solidFill>
                </a:rPr>
                <a:t> </a:t>
              </a:r>
              <a:r>
                <a:rPr lang="cs-CZ" b="1" dirty="0" err="1">
                  <a:solidFill>
                    <a:srgbClr val="00B050"/>
                  </a:solidFill>
                </a:rPr>
                <a:t>error</a:t>
              </a:r>
              <a:endParaRPr lang="cs-CZ" b="1" dirty="0">
                <a:solidFill>
                  <a:srgbClr val="00B050"/>
                </a:solidFill>
              </a:endParaRPr>
            </a:p>
          </p:txBody>
        </p: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2ABB9F15-C615-442F-978B-A85C73F274C6}"/>
                </a:ext>
              </a:extLst>
            </p:cNvPr>
            <p:cNvSpPr txBox="1"/>
            <p:nvPr/>
          </p:nvSpPr>
          <p:spPr>
            <a:xfrm rot="19070870">
              <a:off x="7379746" y="3874762"/>
              <a:ext cx="2442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err="1">
                  <a:solidFill>
                    <a:srgbClr val="00B050"/>
                  </a:solidFill>
                </a:rPr>
                <a:t>Sampling</a:t>
              </a:r>
              <a:r>
                <a:rPr lang="cs-CZ" b="1" dirty="0">
                  <a:solidFill>
                    <a:srgbClr val="FF0000"/>
                  </a:solidFill>
                </a:rPr>
                <a:t> </a:t>
              </a:r>
              <a:r>
                <a:rPr lang="cs-CZ" b="1" dirty="0" err="1">
                  <a:solidFill>
                    <a:srgbClr val="00B050"/>
                  </a:solidFill>
                </a:rPr>
                <a:t>error</a:t>
              </a:r>
              <a:endParaRPr lang="cs-CZ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5369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A78BC-D42A-40C9-ACAF-EE46E6E64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choice</a:t>
            </a:r>
            <a:r>
              <a:rPr lang="cs-CZ" dirty="0"/>
              <a:t> položky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78028E-7044-4EB7-A4B9-14A7126355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93193" y="2377140"/>
            <a:ext cx="10363826" cy="4325110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choice</a:t>
            </a:r>
            <a:r>
              <a:rPr lang="cs-CZ" dirty="0"/>
              <a:t> je vlastně série single-</a:t>
            </a:r>
            <a:r>
              <a:rPr lang="cs-CZ" dirty="0" err="1"/>
              <a:t>choice</a:t>
            </a:r>
            <a:r>
              <a:rPr lang="cs-CZ" dirty="0"/>
              <a:t> otázek</a:t>
            </a:r>
          </a:p>
          <a:p>
            <a:r>
              <a:rPr lang="cs-CZ" dirty="0"/>
              <a:t>Jaká zařízení s připojením na internet používáte? Vyberte vše, co pro vás platí:</a:t>
            </a:r>
          </a:p>
          <a:p>
            <a:pPr lvl="1"/>
            <a:r>
              <a:rPr lang="cs-CZ" sz="1400" dirty="0"/>
              <a:t>Chytrý telefon</a:t>
            </a:r>
          </a:p>
          <a:p>
            <a:pPr lvl="1"/>
            <a:r>
              <a:rPr lang="cs-CZ" sz="1400" dirty="0"/>
              <a:t>Tablet</a:t>
            </a:r>
          </a:p>
          <a:p>
            <a:pPr lvl="1"/>
            <a:r>
              <a:rPr lang="cs-CZ" sz="1400" dirty="0"/>
              <a:t>TV</a:t>
            </a:r>
          </a:p>
          <a:p>
            <a:pPr lvl="1"/>
            <a:r>
              <a:rPr lang="cs-CZ" sz="1400" dirty="0"/>
              <a:t>Stolní počítač</a:t>
            </a:r>
          </a:p>
          <a:p>
            <a:pPr lvl="1"/>
            <a:r>
              <a:rPr lang="cs-CZ" sz="1400" dirty="0"/>
              <a:t>Notebook</a:t>
            </a:r>
          </a:p>
          <a:p>
            <a:pPr lvl="1"/>
            <a:r>
              <a:rPr lang="cs-CZ" sz="1400" dirty="0"/>
              <a:t>…</a:t>
            </a:r>
          </a:p>
          <a:p>
            <a:pPr lvl="1"/>
            <a:r>
              <a:rPr lang="cs-CZ" b="1" dirty="0"/>
              <a:t>Reálně se ptáme: </a:t>
            </a:r>
          </a:p>
          <a:p>
            <a:pPr lvl="2"/>
            <a:r>
              <a:rPr lang="cs-CZ" sz="1400" dirty="0"/>
              <a:t>Používáte chytrý telefon? Ano – ne</a:t>
            </a:r>
          </a:p>
          <a:p>
            <a:pPr lvl="2"/>
            <a:r>
              <a:rPr lang="cs-CZ" sz="1400" dirty="0"/>
              <a:t>Používáte tablet? Ano – ne</a:t>
            </a:r>
          </a:p>
          <a:p>
            <a:pPr lvl="2"/>
            <a:r>
              <a:rPr lang="cs-CZ" sz="1400" dirty="0"/>
              <a:t>…</a:t>
            </a:r>
          </a:p>
          <a:p>
            <a:r>
              <a:rPr lang="cs-CZ" dirty="0"/>
              <a:t>V online dotazníku je lepší </a:t>
            </a:r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choice</a:t>
            </a:r>
            <a:r>
              <a:rPr lang="cs-CZ" dirty="0"/>
              <a:t> i reálně dělat jako single </a:t>
            </a:r>
            <a:r>
              <a:rPr lang="cs-CZ" dirty="0" err="1"/>
              <a:t>choice</a:t>
            </a:r>
            <a:r>
              <a:rPr lang="cs-CZ" dirty="0"/>
              <a:t> – abyste měli jistotu, že respondenti otázku nepřeskočili</a:t>
            </a:r>
          </a:p>
        </p:txBody>
      </p:sp>
    </p:spTree>
    <p:extLst>
      <p:ext uri="{BB962C8B-B14F-4D97-AF65-F5344CB8AC3E}">
        <p14:creationId xmlns:p14="http://schemas.microsoft.com/office/powerpoint/2010/main" val="1010468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65EE4-79FD-41E8-85BB-DAB178733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nových položek: </a:t>
            </a:r>
            <a:r>
              <a:rPr lang="cs-CZ" dirty="0" err="1"/>
              <a:t>pretesting</a:t>
            </a:r>
            <a:r>
              <a:rPr lang="cs-CZ" dirty="0"/>
              <a:t>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C69BF6-57F8-4B58-BA34-B545AB107C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944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Před využitím cílových respondentů:</a:t>
            </a:r>
          </a:p>
          <a:p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Hodnocení expertů</a:t>
            </a:r>
          </a:p>
          <a:p>
            <a:r>
              <a:rPr lang="cs-CZ" dirty="0" err="1">
                <a:solidFill>
                  <a:schemeClr val="accent3"/>
                </a:solidFill>
              </a:rPr>
              <a:t>Question</a:t>
            </a:r>
            <a:r>
              <a:rPr lang="cs-CZ" dirty="0">
                <a:solidFill>
                  <a:schemeClr val="accent3"/>
                </a:solidFill>
              </a:rPr>
              <a:t> </a:t>
            </a:r>
            <a:r>
              <a:rPr lang="cs-CZ" dirty="0" err="1">
                <a:solidFill>
                  <a:schemeClr val="accent3"/>
                </a:solidFill>
              </a:rPr>
              <a:t>appraisal</a:t>
            </a:r>
            <a:r>
              <a:rPr lang="cs-CZ" dirty="0">
                <a:solidFill>
                  <a:schemeClr val="accent3"/>
                </a:solidFill>
              </a:rPr>
              <a:t> </a:t>
            </a:r>
            <a:r>
              <a:rPr lang="cs-CZ" dirty="0" err="1">
                <a:solidFill>
                  <a:schemeClr val="accent3"/>
                </a:solidFill>
              </a:rPr>
              <a:t>system</a:t>
            </a:r>
            <a:r>
              <a:rPr lang="cs-CZ" dirty="0">
                <a:solidFill>
                  <a:schemeClr val="accent3"/>
                </a:solidFill>
              </a:rPr>
              <a:t> (QAS) nebo jiné </a:t>
            </a:r>
            <a:r>
              <a:rPr lang="cs-CZ" dirty="0" err="1">
                <a:solidFill>
                  <a:schemeClr val="accent3"/>
                </a:solidFill>
              </a:rPr>
              <a:t>self-check</a:t>
            </a:r>
            <a:r>
              <a:rPr lang="cs-CZ" dirty="0">
                <a:solidFill>
                  <a:schemeClr val="accent3"/>
                </a:solidFill>
              </a:rPr>
              <a:t> systémy pro kontrolu položek</a:t>
            </a:r>
          </a:p>
          <a:p>
            <a:pPr marL="0" indent="0">
              <a:buNone/>
            </a:pPr>
            <a:r>
              <a:rPr lang="cs-CZ" b="1" dirty="0"/>
              <a:t>S využitím cílových respondentů:</a:t>
            </a:r>
          </a:p>
          <a:p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Kognitivní testování</a:t>
            </a:r>
          </a:p>
          <a:p>
            <a:pPr lvl="1"/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Individuální</a:t>
            </a:r>
          </a:p>
          <a:p>
            <a:pPr lvl="1"/>
            <a:r>
              <a:rPr lang="cs-CZ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Fokusky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Pilotáž </a:t>
            </a:r>
          </a:p>
          <a:p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cs-CZ" b="1" dirty="0"/>
              <a:t>Vždy si zkuste sami celý dotazník vyplnit (jako respondent)!</a:t>
            </a:r>
          </a:p>
          <a:p>
            <a:pPr lvl="1"/>
            <a:r>
              <a:rPr lang="cs-CZ" dirty="0"/>
              <a:t>Často na to zapomínáme, ale dělejte to – odhalíte tím snadněji potíže v instrukcích, ve </a:t>
            </a:r>
            <a:r>
              <a:rPr lang="cs-CZ" dirty="0" err="1"/>
              <a:t>flow</a:t>
            </a:r>
            <a:r>
              <a:rPr lang="cs-CZ" dirty="0"/>
              <a:t>, sami si víc uvědomíte, co po respondentech chcete a jestli to není příliš náročné…</a:t>
            </a:r>
          </a:p>
          <a:p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279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EDD410-58A1-46C8-93C2-C9BC9C340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Question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appraisal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system</a:t>
            </a:r>
            <a:r>
              <a:rPr lang="cs-CZ" dirty="0">
                <a:solidFill>
                  <a:schemeClr val="tx1"/>
                </a:solidFill>
              </a:rPr>
              <a:t> (QAS)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03E95D-0DB0-4A6C-AF5C-40ABA97CC6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9351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Nejen QAS, existují i jiné – </a:t>
            </a:r>
            <a:r>
              <a:rPr lang="cs-CZ" dirty="0" err="1"/>
              <a:t>self-check</a:t>
            </a:r>
            <a:r>
              <a:rPr lang="cs-CZ" dirty="0"/>
              <a:t> seznamy typických problémů, které položka může mít a návrhy typických řešení</a:t>
            </a:r>
          </a:p>
          <a:p>
            <a:r>
              <a:rPr lang="cs-CZ" dirty="0"/>
              <a:t>Systematické hodnocení jednotlivých položek</a:t>
            </a:r>
          </a:p>
          <a:p>
            <a:endParaRPr lang="cs-CZ" dirty="0"/>
          </a:p>
          <a:p>
            <a:r>
              <a:rPr lang="cs-CZ" dirty="0"/>
              <a:t>QAS-99:  </a:t>
            </a:r>
            <a:r>
              <a:rPr lang="cs-CZ" dirty="0" err="1"/>
              <a:t>Willis</a:t>
            </a:r>
            <a:r>
              <a:rPr lang="cs-CZ" dirty="0"/>
              <a:t> &amp; </a:t>
            </a:r>
            <a:r>
              <a:rPr lang="cs-CZ" dirty="0" err="1"/>
              <a:t>Lessler</a:t>
            </a:r>
            <a:r>
              <a:rPr lang="cs-CZ" dirty="0"/>
              <a:t> (ve studijních materiálech) – základní okruhy, 26 problémů: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READING</a:t>
            </a:r>
            <a:r>
              <a:rPr lang="en-US" dirty="0"/>
              <a:t>: Determine if it is difficult for the interviewers to read the question uniformly to all respondents.</a:t>
            </a:r>
            <a:r>
              <a:rPr lang="cs-CZ" dirty="0"/>
              <a:t> (jen ve výzkumech s tazateli)</a:t>
            </a:r>
            <a:endParaRPr lang="en-US" dirty="0"/>
          </a:p>
          <a:p>
            <a:pPr lvl="1"/>
            <a:r>
              <a:rPr lang="en-US" dirty="0">
                <a:solidFill>
                  <a:schemeClr val="accent3"/>
                </a:solidFill>
              </a:rPr>
              <a:t>INSTRUCTIONS</a:t>
            </a:r>
            <a:r>
              <a:rPr lang="en-US" dirty="0"/>
              <a:t>: Look for problems with any introductions, instructions, or explanations from the respondent’s point of view.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CLARITY</a:t>
            </a:r>
            <a:r>
              <a:rPr lang="en-US" dirty="0"/>
              <a:t>: Identify problems related to communicating the intent or meaning of the question to the respondent.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ASSUMPTIONS</a:t>
            </a:r>
            <a:r>
              <a:rPr lang="en-US" dirty="0"/>
              <a:t>: Determine if there are problems with assumptions made or the underlying logic.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KNOWLEDGE</a:t>
            </a:r>
            <a:r>
              <a:rPr lang="en-US" dirty="0"/>
              <a:t>/</a:t>
            </a:r>
            <a:r>
              <a:rPr lang="en-US" dirty="0">
                <a:solidFill>
                  <a:schemeClr val="accent3"/>
                </a:solidFill>
              </a:rPr>
              <a:t>MEMORY</a:t>
            </a:r>
            <a:r>
              <a:rPr lang="en-US" dirty="0"/>
              <a:t>: Check whether respondents are likely to not know or have trouble remembering information.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SENSITIVITY</a:t>
            </a:r>
            <a:r>
              <a:rPr lang="en-US" dirty="0"/>
              <a:t>/</a:t>
            </a:r>
            <a:r>
              <a:rPr lang="en-US" dirty="0">
                <a:solidFill>
                  <a:schemeClr val="accent3"/>
                </a:solidFill>
              </a:rPr>
              <a:t>BIAS</a:t>
            </a:r>
            <a:r>
              <a:rPr lang="en-US" dirty="0"/>
              <a:t>: Assess questions for sensitive nature or wording, and for bias.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RESPONSE</a:t>
            </a:r>
            <a:r>
              <a:rPr lang="en-US" dirty="0"/>
              <a:t> </a:t>
            </a:r>
            <a:r>
              <a:rPr lang="en-US" dirty="0">
                <a:solidFill>
                  <a:schemeClr val="accent3"/>
                </a:solidFill>
              </a:rPr>
              <a:t>CATEGORIES</a:t>
            </a:r>
            <a:r>
              <a:rPr lang="en-US" dirty="0"/>
              <a:t>: Assess the adequacy of the range of responses to be recorded.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OTHER</a:t>
            </a:r>
            <a:r>
              <a:rPr lang="en-US" dirty="0"/>
              <a:t>: Look for problems not identified in Steps 1 - 7.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5493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EDD410-58A1-46C8-93C2-C9BC9C340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Question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appraisal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system</a:t>
            </a:r>
            <a:r>
              <a:rPr lang="cs-CZ" dirty="0">
                <a:solidFill>
                  <a:schemeClr val="tx1"/>
                </a:solidFill>
              </a:rPr>
              <a:t> (QAS)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03E95D-0DB0-4A6C-AF5C-40ABA97CC6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93515"/>
          </a:xfrm>
        </p:spPr>
        <p:txBody>
          <a:bodyPr>
            <a:normAutofit/>
          </a:bodyPr>
          <a:lstStyle/>
          <a:p>
            <a:r>
              <a:rPr lang="cs-CZ" dirty="0"/>
              <a:t>Identifikuje řadu potenciálních problémů</a:t>
            </a:r>
          </a:p>
          <a:p>
            <a:r>
              <a:rPr lang="cs-CZ" dirty="0"/>
              <a:t>Cílem je vědět o nich a snažit se je minimalizovat – ve fázi hodnocení být striktní a nemávat rovnou nad malým problémem rukou</a:t>
            </a:r>
          </a:p>
          <a:p>
            <a:pPr lvl="1"/>
            <a:r>
              <a:rPr lang="cs-CZ" dirty="0"/>
              <a:t>Mít to zaznamenané</a:t>
            </a:r>
          </a:p>
          <a:p>
            <a:pPr lvl="1"/>
            <a:r>
              <a:rPr lang="cs-CZ" dirty="0"/>
              <a:t>Ale žádná položka není dokonalá pro všechny respondenty za všech okolností</a:t>
            </a:r>
          </a:p>
          <a:p>
            <a:r>
              <a:rPr lang="cs-CZ" dirty="0"/>
              <a:t>I když už jste v položkách zběhlí, nezanedbávat pečlivou kontrolu</a:t>
            </a:r>
          </a:p>
          <a:p>
            <a:pPr lvl="1"/>
            <a:r>
              <a:rPr lang="cs-CZ" dirty="0"/>
              <a:t>Problémy nám často uniknou, vám budou položky vždy jasné víc komukoliv jinému</a:t>
            </a:r>
          </a:p>
          <a:p>
            <a:r>
              <a:rPr lang="cs-CZ" dirty="0"/>
              <a:t>Můžete použít sami na své položky nebo požádat o hodnocení i někoho dalšího</a:t>
            </a:r>
          </a:p>
          <a:p>
            <a:r>
              <a:rPr lang="cs-CZ" dirty="0"/>
              <a:t>Udělat před tím, než položky hodnotí cíloví respondenti (tj. před kognitivním testováním nebo pilotáží)</a:t>
            </a:r>
          </a:p>
        </p:txBody>
      </p:sp>
    </p:spTree>
    <p:extLst>
      <p:ext uri="{BB962C8B-B14F-4D97-AF65-F5344CB8AC3E}">
        <p14:creationId xmlns:p14="http://schemas.microsoft.com/office/powerpoint/2010/main" val="3183166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8ABBF-18D6-4A12-BF50-9C17FB4DF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 descr="Obsah obrázku stůl&#10;&#10;Popis byl vytvořen automaticky">
            <a:extLst>
              <a:ext uri="{FF2B5EF4-FFF2-40B4-BE49-F238E27FC236}">
                <a16:creationId xmlns:a16="http://schemas.microsoft.com/office/drawing/2014/main" id="{6B440012-D11B-40E2-B77F-17E6A34DB09B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672" y="417001"/>
            <a:ext cx="9244484" cy="6023998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579CAC74-F0C2-4569-9890-F54C729BBB1A}"/>
              </a:ext>
            </a:extLst>
          </p:cNvPr>
          <p:cNvSpPr txBox="1"/>
          <p:nvPr/>
        </p:nvSpPr>
        <p:spPr>
          <a:xfrm>
            <a:off x="9355015" y="6458523"/>
            <a:ext cx="2250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Formulář samotný</a:t>
            </a:r>
          </a:p>
        </p:txBody>
      </p:sp>
    </p:spTree>
    <p:extLst>
      <p:ext uri="{BB962C8B-B14F-4D97-AF65-F5344CB8AC3E}">
        <p14:creationId xmlns:p14="http://schemas.microsoft.com/office/powerpoint/2010/main" val="3420393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3513A-58CC-4EF6-A636-68A03F8C3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CE69C1FA-466D-4CDA-ABAC-643CC5CE280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271" y="297002"/>
            <a:ext cx="8050758" cy="6440606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23F8514-D820-48C1-8F78-BE6750357AB8}"/>
              </a:ext>
            </a:extLst>
          </p:cNvPr>
          <p:cNvSpPr txBox="1"/>
          <p:nvPr/>
        </p:nvSpPr>
        <p:spPr>
          <a:xfrm>
            <a:off x="9606224" y="5730019"/>
            <a:ext cx="2250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Konkrétní problémy, příklady, komentáře</a:t>
            </a:r>
          </a:p>
        </p:txBody>
      </p:sp>
    </p:spTree>
    <p:extLst>
      <p:ext uri="{BB962C8B-B14F-4D97-AF65-F5344CB8AC3E}">
        <p14:creationId xmlns:p14="http://schemas.microsoft.com/office/powerpoint/2010/main" val="29833693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D18F99-C1B9-4D79-A6F0-51535DC2F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1619" y="344660"/>
            <a:ext cx="7729728" cy="1188720"/>
          </a:xfrm>
        </p:spPr>
        <p:txBody>
          <a:bodyPr/>
          <a:lstStyle/>
          <a:p>
            <a:r>
              <a:rPr lang="cs-CZ" dirty="0"/>
              <a:t>Celkově k tvorbě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9C4F8C-5CF2-4BF5-8C1A-F8EF6A76D22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63675" y="1828800"/>
            <a:ext cx="10473732" cy="470262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Proces sběru dat v dotazníku je pořád procesem komunikace</a:t>
            </a:r>
          </a:p>
          <a:p>
            <a:pPr lvl="1"/>
            <a:r>
              <a:rPr lang="cs-CZ" dirty="0"/>
              <a:t>A to i když není tazatel</a:t>
            </a:r>
          </a:p>
          <a:p>
            <a:pPr lvl="1"/>
            <a:endParaRPr lang="cs-CZ" dirty="0"/>
          </a:p>
          <a:p>
            <a:r>
              <a:rPr lang="cs-CZ" dirty="0"/>
              <a:t>Bez tazatele všechnu komunikaci musí zprostředkovat jen dotazník</a:t>
            </a:r>
          </a:p>
          <a:p>
            <a:pPr lvl="1"/>
            <a:r>
              <a:rPr lang="cs-CZ" dirty="0"/>
              <a:t>Např. i neverbální (tazatel v položení otázky může zdůraznit důležité slovo)</a:t>
            </a:r>
          </a:p>
          <a:p>
            <a:pPr lvl="1"/>
            <a:r>
              <a:rPr lang="cs-CZ" i="1" dirty="0"/>
              <a:t>Kolikrát jste v posledních 12 měsících NA INTERNETU viděl/a reklamu na ponožky?</a:t>
            </a:r>
          </a:p>
          <a:p>
            <a:pPr lvl="1"/>
            <a:r>
              <a:rPr lang="cs-CZ" i="1" dirty="0"/>
              <a:t>Kolikrát jste v posledních 12 měsících na internetu viděl/a reklamu NA PONOŽKY?</a:t>
            </a:r>
          </a:p>
          <a:p>
            <a:pPr lvl="1"/>
            <a:endParaRPr lang="cs-CZ" i="1" dirty="0"/>
          </a:p>
          <a:p>
            <a:r>
              <a:rPr lang="cs-CZ" dirty="0"/>
              <a:t>Proto se nebojte s respondentem prostřednictvím dotazníku komunikovat</a:t>
            </a:r>
          </a:p>
          <a:p>
            <a:pPr lvl="1"/>
            <a:r>
              <a:rPr lang="cs-CZ" dirty="0"/>
              <a:t>Vysvětlovat vaše motivy, když je to potřeba</a:t>
            </a:r>
          </a:p>
          <a:p>
            <a:pPr lvl="1"/>
            <a:r>
              <a:rPr lang="cs-CZ" dirty="0"/>
              <a:t>Povzbuzovat ho na vhodných místech</a:t>
            </a:r>
          </a:p>
          <a:p>
            <a:pPr lvl="1"/>
            <a:r>
              <a:rPr lang="cs-CZ" dirty="0"/>
              <a:t>Ujišťovat ho na vhodných místech</a:t>
            </a:r>
          </a:p>
          <a:p>
            <a:pPr lvl="1"/>
            <a:endParaRPr lang="cs-CZ" dirty="0"/>
          </a:p>
          <a:p>
            <a:r>
              <a:rPr lang="cs-CZ" dirty="0"/>
              <a:t>Dobrý dotazník není jen série neprovázaných sekcí/položek – má nějakou vnitřní logiku, má mít </a:t>
            </a:r>
            <a:r>
              <a:rPr lang="cs-CZ" dirty="0" err="1"/>
              <a:t>flow</a:t>
            </a:r>
            <a:r>
              <a:rPr lang="cs-CZ" dirty="0"/>
              <a:t>, i když je </a:t>
            </a:r>
            <a:r>
              <a:rPr lang="cs-CZ" dirty="0" err="1"/>
              <a:t>flow</a:t>
            </a:r>
            <a:r>
              <a:rPr lang="cs-CZ" dirty="0"/>
              <a:t> někdy zprostředkované jen spojovací větou „A teď se zeptáme na něco zcela jiného“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6946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026D4-B8FF-430F-863E-D18E6FA5E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C18C38-0F35-4DA6-970A-0F086572808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230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3770FD-A8F0-485B-B883-E1FD25E96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Zkreslení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2C925-BBD6-4175-8113-82A715568B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64337"/>
          </a:xfrm>
        </p:spPr>
        <p:txBody>
          <a:bodyPr>
            <a:normAutofit/>
          </a:bodyPr>
          <a:lstStyle/>
          <a:p>
            <a:r>
              <a:rPr lang="cs-CZ" dirty="0"/>
              <a:t>U jednotlivých položek nám jde o největší přesnost a nejmenší zkreslení daná tím, jak se ptáme</a:t>
            </a:r>
          </a:p>
          <a:p>
            <a:pPr lvl="1"/>
            <a:r>
              <a:rPr lang="cs-CZ" dirty="0"/>
              <a:t>Systematická zkreslení - </a:t>
            </a:r>
            <a:r>
              <a:rPr lang="cs-CZ" b="1" dirty="0"/>
              <a:t>zásadní problém pro deskriptivní cíle</a:t>
            </a:r>
          </a:p>
          <a:p>
            <a:pPr lvl="1"/>
            <a:r>
              <a:rPr lang="cs-CZ" b="1" dirty="0">
                <a:solidFill>
                  <a:schemeClr val="accent3"/>
                </a:solidFill>
              </a:rPr>
              <a:t>Pokud se týkají stejně všech lidí, pak pro analytické cíle jsou zásadní méně</a:t>
            </a:r>
          </a:p>
          <a:p>
            <a:pPr lvl="2"/>
            <a:r>
              <a:rPr lang="cs-CZ" dirty="0"/>
              <a:t>Pokud si všichni systematicky uberou z věku 5 let, pak:</a:t>
            </a:r>
          </a:p>
          <a:p>
            <a:pPr lvl="3"/>
            <a:r>
              <a:rPr lang="cs-CZ" dirty="0"/>
              <a:t>Ovlivní to průměr, medián a modus</a:t>
            </a:r>
          </a:p>
          <a:p>
            <a:pPr lvl="3"/>
            <a:r>
              <a:rPr lang="cs-CZ" dirty="0"/>
              <a:t>Neovlivní to rozptyl a SD</a:t>
            </a:r>
          </a:p>
          <a:p>
            <a:pPr lvl="3"/>
            <a:r>
              <a:rPr lang="cs-CZ" dirty="0"/>
              <a:t>A nijak to neovlivní sílu vztahu mezi věkem a jinými proměnnými</a:t>
            </a:r>
          </a:p>
          <a:p>
            <a:pPr lvl="2"/>
            <a:r>
              <a:rPr lang="cs-CZ" dirty="0"/>
              <a:t>Pokud si někdo ubere, někdo přidá </a:t>
            </a:r>
            <a:r>
              <a:rPr lang="cs-CZ" dirty="0" smtClean="0"/>
              <a:t>(a nesystematicky) – </a:t>
            </a:r>
            <a:r>
              <a:rPr lang="cs-CZ" dirty="0"/>
              <a:t>už </a:t>
            </a:r>
            <a:r>
              <a:rPr lang="cs-CZ" dirty="0" smtClean="0"/>
              <a:t>to ovlivní i </a:t>
            </a:r>
            <a:r>
              <a:rPr lang="cs-CZ" dirty="0"/>
              <a:t>vztahy</a:t>
            </a:r>
          </a:p>
          <a:p>
            <a:pPr lvl="3"/>
            <a:r>
              <a:rPr lang="cs-CZ" dirty="0" smtClean="0"/>
              <a:t>Částečně to řeší proměnná jako </a:t>
            </a:r>
            <a:r>
              <a:rPr lang="cs-CZ" dirty="0" err="1" smtClean="0"/>
              <a:t>kovariát</a:t>
            </a:r>
            <a:r>
              <a:rPr lang="cs-CZ" dirty="0" smtClean="0"/>
              <a:t> (např. parciální korelace, prediktor v regresi)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459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E7BED-6633-45B5-823C-B31C5A6C3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Zkreslení: </a:t>
            </a:r>
            <a:r>
              <a:rPr lang="cs-CZ" dirty="0" err="1"/>
              <a:t>demand</a:t>
            </a:r>
            <a:r>
              <a:rPr lang="cs-CZ" dirty="0"/>
              <a:t> </a:t>
            </a:r>
            <a:r>
              <a:rPr lang="cs-CZ" dirty="0" err="1"/>
              <a:t>characteristics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E9C114-B5BA-4177-8097-A806DA0766F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6833505" cy="4134192"/>
          </a:xfrm>
        </p:spPr>
        <p:txBody>
          <a:bodyPr>
            <a:normAutofit/>
          </a:bodyPr>
          <a:lstStyle/>
          <a:p>
            <a:r>
              <a:rPr lang="cs-CZ" dirty="0"/>
              <a:t>Když respondent odhalí účel výzkumu a odpovídá (nebo se chová) jinak než normálně</a:t>
            </a:r>
          </a:p>
          <a:p>
            <a:pPr lvl="1"/>
            <a:r>
              <a:rPr lang="cs-CZ" dirty="0"/>
              <a:t>Dotazník u výběrového řízení! </a:t>
            </a:r>
          </a:p>
          <a:p>
            <a:pPr lvl="1"/>
            <a:r>
              <a:rPr lang="cs-CZ" dirty="0"/>
              <a:t>Nemusí to být nijak uvědomované</a:t>
            </a:r>
          </a:p>
          <a:p>
            <a:pPr lvl="1"/>
            <a:r>
              <a:rPr lang="cs-CZ" dirty="0"/>
              <a:t>Účel výzkumu může „odhalit“ </a:t>
            </a:r>
            <a:r>
              <a:rPr lang="cs-CZ" dirty="0" smtClean="0"/>
              <a:t>špatný (mýlit se)</a:t>
            </a:r>
            <a:endParaRPr lang="cs-CZ" dirty="0"/>
          </a:p>
          <a:p>
            <a:r>
              <a:rPr lang="cs-CZ" dirty="0"/>
              <a:t>Největší problém v experimentálních výzkumech s tazatelem/administrátorem </a:t>
            </a:r>
          </a:p>
          <a:p>
            <a:r>
              <a:rPr lang="cs-CZ" dirty="0"/>
              <a:t>Vodítka pro interpretaci účelu výzkumu jsou různá</a:t>
            </a:r>
          </a:p>
          <a:p>
            <a:pPr lvl="1"/>
            <a:r>
              <a:rPr lang="cs-CZ" dirty="0"/>
              <a:t>Pozvánka a sponzor</a:t>
            </a:r>
          </a:p>
          <a:p>
            <a:pPr lvl="1"/>
            <a:r>
              <a:rPr lang="cs-CZ" dirty="0"/>
              <a:t>Konkrétní položky a jejich pořadí</a:t>
            </a:r>
          </a:p>
          <a:p>
            <a:pPr lvl="1"/>
            <a:r>
              <a:rPr lang="cs-CZ" dirty="0"/>
              <a:t>Celá situace (laboratoř, škola..)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BBD4248-6FAD-4F23-ABE0-27C7EE81981E}"/>
              </a:ext>
            </a:extLst>
          </p:cNvPr>
          <p:cNvSpPr/>
          <p:nvPr/>
        </p:nvSpPr>
        <p:spPr>
          <a:xfrm>
            <a:off x="8109019" y="2522136"/>
            <a:ext cx="3627455" cy="26025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Změna odpovídání v různých směrech:</a:t>
            </a:r>
          </a:p>
          <a:p>
            <a:pPr marL="285750" indent="-285750">
              <a:buFontTx/>
              <a:buChar char="-"/>
            </a:pPr>
            <a:r>
              <a:rPr lang="cs-CZ" dirty="0"/>
              <a:t>„dobrý respondent“ – odpovídá tak, aby vám vyšly hypotézy</a:t>
            </a:r>
          </a:p>
          <a:p>
            <a:pPr marL="285750" indent="-285750">
              <a:buFontTx/>
              <a:buChar char="-"/>
            </a:pPr>
            <a:r>
              <a:rPr lang="cs-CZ" dirty="0"/>
              <a:t>„ošklivý respondent“ – odpovídá tak, aby vám to nevyšlo</a:t>
            </a:r>
          </a:p>
        </p:txBody>
      </p:sp>
    </p:spTree>
    <p:extLst>
      <p:ext uri="{BB962C8B-B14F-4D97-AF65-F5344CB8AC3E}">
        <p14:creationId xmlns:p14="http://schemas.microsoft.com/office/powerpoint/2010/main" val="405947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3770FD-A8F0-485B-B883-E1FD25E96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</a:t>
            </a:r>
            <a:r>
              <a:rPr lang="cs-CZ" dirty="0" err="1"/>
              <a:t>tvořiT</a:t>
            </a:r>
            <a:r>
              <a:rPr lang="cs-CZ" dirty="0"/>
              <a:t> nové položky a škály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2C925-BBD6-4175-8113-82A715568B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0787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„Jednopoložkové“ měření </a:t>
            </a:r>
            <a:r>
              <a:rPr lang="cs-CZ" dirty="0"/>
              <a:t>– jedna položka = jedna proměnná v analýze </a:t>
            </a:r>
          </a:p>
          <a:p>
            <a:pPr lvl="1"/>
            <a:r>
              <a:rPr lang="cs-CZ" dirty="0"/>
              <a:t>Typicky sociodemografické proměnné</a:t>
            </a:r>
          </a:p>
          <a:p>
            <a:pPr lvl="1"/>
            <a:r>
              <a:rPr lang="cs-CZ" dirty="0"/>
              <a:t>Ale i mnoho dalších: frekvence sdílení fotek, čas strávený online, … </a:t>
            </a:r>
          </a:p>
          <a:p>
            <a:pPr lvl="1"/>
            <a:r>
              <a:rPr lang="cs-CZ" dirty="0"/>
              <a:t>Konstrukty s jasnými indikátory, kde jedna položka stačí</a:t>
            </a:r>
          </a:p>
          <a:p>
            <a:pPr lvl="1"/>
            <a:endParaRPr lang="cs-CZ" dirty="0"/>
          </a:p>
          <a:p>
            <a:r>
              <a:rPr lang="cs-CZ" b="1" dirty="0"/>
              <a:t>„Vícepoložkové“ měření </a:t>
            </a:r>
            <a:r>
              <a:rPr lang="cs-CZ" dirty="0"/>
              <a:t>– jedna proměnná v analýze vyjadřuje skór napříč více položkami </a:t>
            </a:r>
          </a:p>
          <a:p>
            <a:pPr lvl="1"/>
            <a:r>
              <a:rPr lang="cs-CZ" dirty="0"/>
              <a:t>Komplexnější konstrukty, obecnější konstrukty – jedna položka na ně nestačí</a:t>
            </a:r>
          </a:p>
          <a:p>
            <a:pPr lvl="1"/>
            <a:r>
              <a:rPr lang="cs-CZ" b="1" dirty="0"/>
              <a:t>„Neviditelné“ charakteristiky</a:t>
            </a:r>
            <a:r>
              <a:rPr lang="cs-CZ" dirty="0"/>
              <a:t>: vlastnosti, postoje…  </a:t>
            </a:r>
          </a:p>
          <a:p>
            <a:pPr lvl="2"/>
            <a:r>
              <a:rPr lang="cs-CZ" dirty="0"/>
              <a:t>Předpokládáme, že respondent má nějakou charakteristiku a ta se nějak projevuje v řadě dílčích situací/chování/hodnocení</a:t>
            </a:r>
          </a:p>
          <a:p>
            <a:pPr lvl="2"/>
            <a:r>
              <a:rPr lang="cs-CZ" dirty="0"/>
              <a:t>I postoje jsou komplexní </a:t>
            </a:r>
          </a:p>
          <a:p>
            <a:pPr lvl="1"/>
            <a:r>
              <a:rPr lang="cs-CZ" b="1" dirty="0"/>
              <a:t>Vzorce zkušeností nebo událostí</a:t>
            </a:r>
            <a:r>
              <a:rPr lang="cs-CZ" dirty="0"/>
              <a:t>, které dohromady ovlivňují něco dalšího</a:t>
            </a:r>
          </a:p>
          <a:p>
            <a:pPr lvl="2"/>
            <a:r>
              <a:rPr lang="cs-CZ" dirty="0"/>
              <a:t>Předpokládáme, že čím víc zažijeme jednotlivé formy kyberšikany, tím víc se to projeví na sebehodnocení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55507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36FFF-1331-48E0-A697-13B093690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Zkreslení: </a:t>
            </a:r>
            <a:r>
              <a:rPr lang="cs-CZ" dirty="0" err="1"/>
              <a:t>demand</a:t>
            </a:r>
            <a:r>
              <a:rPr lang="cs-CZ" dirty="0"/>
              <a:t> </a:t>
            </a:r>
            <a:r>
              <a:rPr lang="cs-CZ" dirty="0" err="1"/>
              <a:t>characteristics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B49985-E915-4545-88FF-B3B6919DCC4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Pozor specificky u studií hodnotících efektivitu (čehokoli) na stejných respondentech (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design)</a:t>
            </a:r>
          </a:p>
          <a:p>
            <a:pPr lvl="1"/>
            <a:r>
              <a:rPr lang="cs-CZ" dirty="0"/>
              <a:t>Mohou si snadno domyslet, že pokud právě prošli školením o tom, jak poznat </a:t>
            </a:r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, očekáváte od nich, že v následném dotazníku budou skórovat výš na položkách ptajících se na jejich dovednosti ohledně rozpoznání </a:t>
            </a:r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endParaRPr lang="cs-CZ" dirty="0"/>
          </a:p>
          <a:p>
            <a:pPr lvl="1"/>
            <a:endParaRPr lang="cs-CZ" dirty="0"/>
          </a:p>
          <a:p>
            <a:r>
              <a:rPr lang="cs-CZ" b="1" dirty="0"/>
              <a:t>Co s tím:</a:t>
            </a:r>
          </a:p>
          <a:p>
            <a:pPr lvl="1"/>
            <a:r>
              <a:rPr lang="cs-CZ" dirty="0"/>
              <a:t>Pokud by problém mohl vzniknout v pozvánce: neuvádět (ale v rámci etiky)</a:t>
            </a:r>
          </a:p>
          <a:p>
            <a:pPr lvl="2"/>
            <a:r>
              <a:rPr lang="cs-CZ" dirty="0"/>
              <a:t>Lze zvážit zastírací účel </a:t>
            </a:r>
          </a:p>
          <a:p>
            <a:pPr lvl="1"/>
            <a:r>
              <a:rPr lang="cs-CZ" dirty="0"/>
              <a:t>V </a:t>
            </a:r>
            <a:r>
              <a:rPr lang="cs-CZ" dirty="0" err="1"/>
              <a:t>surveys</a:t>
            </a:r>
            <a:r>
              <a:rPr lang="cs-CZ" dirty="0"/>
              <a:t> zvážit přidání pro vaši VO nerelevantních položek na rozptýlení respondenta</a:t>
            </a:r>
          </a:p>
          <a:p>
            <a:pPr lvl="1"/>
            <a:r>
              <a:rPr lang="cs-CZ" dirty="0"/>
              <a:t>U konkrétních položek nebo </a:t>
            </a:r>
            <a:r>
              <a:rPr lang="cs-CZ" dirty="0" err="1" smtClean="0"/>
              <a:t>settingu</a:t>
            </a:r>
            <a:r>
              <a:rPr lang="cs-CZ" dirty="0" smtClean="0"/>
              <a:t> </a:t>
            </a:r>
            <a:r>
              <a:rPr lang="cs-CZ" dirty="0"/>
              <a:t>lze přidat instrukci </a:t>
            </a:r>
            <a:r>
              <a:rPr lang="cs-CZ" dirty="0" smtClean="0"/>
              <a:t>typu „Jde </a:t>
            </a:r>
            <a:r>
              <a:rPr lang="cs-CZ" dirty="0"/>
              <a:t>nám teď o reálné zhodnocení školení tak, jak jste ho vnímal/a – ať už pozitivně nebo negativně. Jen upřímné odpovědi nám pomohou ho dobře zhodnotit a případně upravit.“  </a:t>
            </a:r>
          </a:p>
        </p:txBody>
      </p:sp>
    </p:spTree>
    <p:extLst>
      <p:ext uri="{BB962C8B-B14F-4D97-AF65-F5344CB8AC3E}">
        <p14:creationId xmlns:p14="http://schemas.microsoft.com/office/powerpoint/2010/main" val="3763919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Positivity </a:t>
            </a:r>
            <a:r>
              <a:rPr lang="cs-CZ" dirty="0" err="1"/>
              <a:t>bias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Především u hodnotících obousměrných škál</a:t>
            </a:r>
          </a:p>
          <a:p>
            <a:pPr lvl="1"/>
            <a:r>
              <a:rPr lang="cs-CZ" dirty="0"/>
              <a:t>Tendence hodnotit věci (a ještě více ostatní lidi) spíše pozitivně</a:t>
            </a:r>
          </a:p>
          <a:p>
            <a:pPr lvl="1"/>
            <a:r>
              <a:rPr lang="cs-CZ" dirty="0"/>
              <a:t>Zmírněná, pokud střední hodnota škály je popsaná slovně a explicitně vyjadřuje neutrální možnost</a:t>
            </a:r>
          </a:p>
          <a:p>
            <a:pPr lvl="1"/>
            <a:r>
              <a:rPr lang="cs-CZ" dirty="0"/>
              <a:t>Silnější, pokud jsou body škály číslované a jdou do mínusu (tj. pokud namísto 1-7 jsou označené -3 – 3)</a:t>
            </a:r>
          </a:p>
        </p:txBody>
      </p:sp>
    </p:spTree>
    <p:extLst>
      <p:ext uri="{BB962C8B-B14F-4D97-AF65-F5344CB8AC3E}">
        <p14:creationId xmlns:p14="http://schemas.microsoft.com/office/powerpoint/2010/main" val="33553819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F2855-D616-4413-B371-8943D50A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kontextu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A5213-7D19-404C-AE13-AF195E645A9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 aspektů </a:t>
            </a:r>
            <a:r>
              <a:rPr lang="cs-CZ" dirty="0" err="1"/>
              <a:t>survey</a:t>
            </a:r>
            <a:r>
              <a:rPr lang="cs-CZ" dirty="0"/>
              <a:t> ovlivňuje naše odpovědi</a:t>
            </a:r>
          </a:p>
          <a:p>
            <a:pPr lvl="1"/>
            <a:r>
              <a:rPr lang="cs-CZ" dirty="0"/>
              <a:t>Pozvánka a účel výzkumu, sponzor</a:t>
            </a:r>
          </a:p>
          <a:p>
            <a:pPr lvl="1"/>
            <a:r>
              <a:rPr lang="cs-CZ" dirty="0"/>
              <a:t>Tazatel a celý </a:t>
            </a:r>
            <a:r>
              <a:rPr lang="cs-CZ" dirty="0" err="1"/>
              <a:t>setting</a:t>
            </a:r>
            <a:r>
              <a:rPr lang="cs-CZ" dirty="0"/>
              <a:t> (laboratoř, čas výzkumu, počasí)</a:t>
            </a:r>
          </a:p>
          <a:p>
            <a:pPr lvl="1"/>
            <a:r>
              <a:rPr lang="cs-CZ" dirty="0"/>
              <a:t>Vizuální stránka (formát dotazníku)</a:t>
            </a:r>
          </a:p>
          <a:p>
            <a:pPr lvl="1"/>
            <a:r>
              <a:rPr lang="cs-CZ" dirty="0"/>
              <a:t>…</a:t>
            </a:r>
          </a:p>
          <a:p>
            <a:endParaRPr lang="cs-CZ" dirty="0"/>
          </a:p>
          <a:p>
            <a:r>
              <a:rPr lang="cs-CZ" dirty="0"/>
              <a:t>Kontext ovlivňuje všechny kroku procesu odpovídání na položku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4693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Výřez obrazovky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37" y="571843"/>
            <a:ext cx="7877113" cy="3567289"/>
          </a:xfr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88" y="4139132"/>
            <a:ext cx="7816812" cy="259879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E11F2D0-10E0-485C-AA34-2836567CE840}"/>
              </a:ext>
            </a:extLst>
          </p:cNvPr>
          <p:cNvSpPr txBox="1"/>
          <p:nvPr/>
        </p:nvSpPr>
        <p:spPr>
          <a:xfrm>
            <a:off x="8156632" y="6368596"/>
            <a:ext cx="2825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Tourangeau</a:t>
            </a:r>
            <a:r>
              <a:rPr lang="cs-CZ" dirty="0"/>
              <a:t>, s. 218-219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E11F2D0-10E0-485C-AA34-2836567CE840}"/>
              </a:ext>
            </a:extLst>
          </p:cNvPr>
          <p:cNvSpPr txBox="1"/>
          <p:nvPr/>
        </p:nvSpPr>
        <p:spPr>
          <a:xfrm>
            <a:off x="8350596" y="748268"/>
            <a:ext cx="282540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„Target“ – položka, co nás zajímá</a:t>
            </a:r>
          </a:p>
          <a:p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Context</a:t>
            </a:r>
            <a:r>
              <a:rPr lang="cs-CZ" dirty="0"/>
              <a:t>“ – vše kontextové, vč. položek předcházejících </a:t>
            </a:r>
            <a:r>
              <a:rPr lang="cs-CZ" dirty="0" err="1"/>
              <a:t>target</a:t>
            </a:r>
            <a:r>
              <a:rPr lang="cs-CZ" dirty="0"/>
              <a:t> položce</a:t>
            </a:r>
          </a:p>
          <a:p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Context</a:t>
            </a:r>
            <a:r>
              <a:rPr lang="cs-CZ" dirty="0"/>
              <a:t>“ ovlivňuje odpověď na „</a:t>
            </a:r>
            <a:r>
              <a:rPr lang="cs-CZ" dirty="0" err="1"/>
              <a:t>target</a:t>
            </a:r>
            <a:r>
              <a:rPr lang="cs-CZ" dirty="0"/>
              <a:t>“</a:t>
            </a:r>
          </a:p>
          <a:p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Assimilation</a:t>
            </a:r>
            <a:r>
              <a:rPr lang="cs-CZ" dirty="0"/>
              <a:t>“ – odpověď na </a:t>
            </a:r>
            <a:r>
              <a:rPr lang="cs-CZ" dirty="0" err="1"/>
              <a:t>target</a:t>
            </a:r>
            <a:r>
              <a:rPr lang="cs-CZ" dirty="0"/>
              <a:t> je podobná odpovědi na „</a:t>
            </a:r>
            <a:r>
              <a:rPr lang="cs-CZ" dirty="0" err="1"/>
              <a:t>context</a:t>
            </a:r>
            <a:r>
              <a:rPr lang="cs-CZ" dirty="0"/>
              <a:t>“ položku</a:t>
            </a:r>
          </a:p>
          <a:p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Contrast</a:t>
            </a:r>
            <a:r>
              <a:rPr lang="cs-CZ" dirty="0"/>
              <a:t>“ – odpověď na </a:t>
            </a:r>
            <a:r>
              <a:rPr lang="cs-CZ" dirty="0" err="1"/>
              <a:t>target</a:t>
            </a:r>
            <a:r>
              <a:rPr lang="cs-CZ" dirty="0"/>
              <a:t> protichůdná</a:t>
            </a:r>
          </a:p>
        </p:txBody>
      </p:sp>
    </p:spTree>
    <p:extLst>
      <p:ext uri="{BB962C8B-B14F-4D97-AF65-F5344CB8AC3E}">
        <p14:creationId xmlns:p14="http://schemas.microsoft.com/office/powerpoint/2010/main" val="21198339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5486A-EAF6-4DF7-BB2D-64F164DAB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Kontext: sponzor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0355C2-308A-4AC5-ADC8-6B44A95EFE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1"/>
            <a:ext cx="10363826" cy="418443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Kdo dělá výzkum, jak je představen v pozvánce může vést k systematickým zkreslením</a:t>
            </a:r>
          </a:p>
          <a:p>
            <a:pPr lvl="1"/>
            <a:r>
              <a:rPr lang="cs-CZ" dirty="0"/>
              <a:t>Může vést k vyšší sociální žádoucnosti – výzkum o sociálně sankcionovaném chování se zadavatelem Policie CŘ vs.  Akademie věd</a:t>
            </a:r>
          </a:p>
          <a:p>
            <a:pPr lvl="1"/>
            <a:r>
              <a:rPr lang="cs-CZ" dirty="0"/>
              <a:t>Může podpořit silnější vybavování specifických informací </a:t>
            </a:r>
            <a:endParaRPr lang="cs-CZ" dirty="0">
              <a:highlight>
                <a:srgbClr val="FFFF00"/>
              </a:highlight>
            </a:endParaRPr>
          </a:p>
          <a:p>
            <a:pPr lvl="1"/>
            <a:r>
              <a:rPr lang="cs-CZ" dirty="0"/>
              <a:t>Může ovlivňovat interpretaci konkrétních položek – poskytuje výkladový rámec pro to, na co v dotazníku ptáme</a:t>
            </a:r>
          </a:p>
          <a:p>
            <a:pPr lvl="2"/>
            <a:r>
              <a:rPr lang="cs-CZ" dirty="0"/>
              <a:t>Výzkum o vnímaných důvodech kriminální činnosti:</a:t>
            </a:r>
          </a:p>
          <a:p>
            <a:pPr lvl="3"/>
            <a:r>
              <a:rPr lang="cs-CZ" dirty="0"/>
              <a:t>Pod hlavičkou „</a:t>
            </a:r>
            <a:r>
              <a:rPr lang="en-US" dirty="0"/>
              <a:t>Institute of Personality Research</a:t>
            </a:r>
            <a:r>
              <a:rPr lang="cs-CZ" dirty="0"/>
              <a:t>“ – respondenti častěji udávají příklady osobnostních charakteristik</a:t>
            </a:r>
          </a:p>
          <a:p>
            <a:pPr lvl="3"/>
            <a:r>
              <a:rPr lang="cs-CZ" dirty="0"/>
              <a:t>Pod hlavičkou „</a:t>
            </a:r>
            <a:r>
              <a:rPr lang="en-US" dirty="0"/>
              <a:t>Institute of Social Research</a:t>
            </a:r>
            <a:r>
              <a:rPr lang="cs-CZ" dirty="0"/>
              <a:t>“ – častější společenské důvody (</a:t>
            </a:r>
            <a:r>
              <a:rPr lang="cs-CZ" dirty="0" err="1"/>
              <a:t>Galesic</a:t>
            </a:r>
            <a:r>
              <a:rPr lang="cs-CZ" dirty="0"/>
              <a:t> and </a:t>
            </a:r>
            <a:r>
              <a:rPr lang="cs-CZ" dirty="0" err="1"/>
              <a:t>Tourangeau</a:t>
            </a:r>
            <a:r>
              <a:rPr lang="cs-CZ" dirty="0"/>
              <a:t> 2007, viz </a:t>
            </a:r>
            <a:r>
              <a:rPr lang="cs-CZ" dirty="0" err="1"/>
              <a:t>Gideon</a:t>
            </a:r>
            <a:r>
              <a:rPr lang="cs-CZ" dirty="0"/>
              <a:t>, 2009)</a:t>
            </a:r>
          </a:p>
          <a:p>
            <a:pPr lvl="2"/>
            <a:r>
              <a:rPr lang="cs-CZ" dirty="0"/>
              <a:t>Výzkum o četnosti sexuálního obtěžování na pracovišti (jak často jste viděli, že…) – pod hlavičkou „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atmosphere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“ vs. „</a:t>
            </a:r>
            <a:r>
              <a:rPr lang="cs-CZ" dirty="0" err="1"/>
              <a:t>Sexual</a:t>
            </a:r>
            <a:r>
              <a:rPr lang="cs-CZ" dirty="0"/>
              <a:t> </a:t>
            </a:r>
            <a:r>
              <a:rPr lang="cs-CZ" dirty="0" err="1"/>
              <a:t>harassment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“  </a:t>
            </a:r>
          </a:p>
          <a:p>
            <a:pPr lvl="3"/>
            <a:r>
              <a:rPr lang="cs-CZ" dirty="0" err="1"/>
              <a:t>Sexual</a:t>
            </a:r>
            <a:r>
              <a:rPr lang="cs-CZ" dirty="0"/>
              <a:t> </a:t>
            </a:r>
            <a:r>
              <a:rPr lang="cs-CZ" dirty="0" err="1"/>
              <a:t>harassment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: častější reportování </a:t>
            </a:r>
          </a:p>
          <a:p>
            <a:pPr lvl="2"/>
            <a:r>
              <a:rPr lang="cs-CZ" dirty="0"/>
              <a:t>Co ale často nevíme: realitu</a:t>
            </a:r>
            <a:r>
              <a:rPr lang="cs-CZ" dirty="0">
                <a:sym typeface="Wingdings" panose="05000000000000000000" pitchFamily="2" charset="2"/>
              </a:rPr>
              <a:t> Je pravdivé to častější nebo to méně časté reportování? Často není jak to zjistit…  </a:t>
            </a:r>
            <a:endParaRPr lang="cs-CZ" dirty="0"/>
          </a:p>
          <a:p>
            <a:pPr lvl="1"/>
            <a:r>
              <a:rPr lang="cs-CZ" dirty="0"/>
              <a:t>Může vést k vyššímu </a:t>
            </a:r>
            <a:r>
              <a:rPr lang="cs-CZ" dirty="0" err="1"/>
              <a:t>demand</a:t>
            </a:r>
            <a:r>
              <a:rPr lang="cs-CZ" dirty="0"/>
              <a:t> </a:t>
            </a:r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7313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pořadí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Efekt pořadí: Odpovědi na otázky ovlivňují instrukce, otázky i odpovědi předcházející </a:t>
            </a:r>
          </a:p>
          <a:p>
            <a:pPr lvl="1"/>
            <a:r>
              <a:rPr lang="cs-CZ" dirty="0"/>
              <a:t>2 možnosti dopadu:</a:t>
            </a:r>
          </a:p>
          <a:p>
            <a:pPr lvl="2"/>
            <a:r>
              <a:rPr lang="cs-CZ" dirty="0"/>
              <a:t>Pokud při jiném pořadí otázek dojde k posunu v rozložení odpovědí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directional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context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effect</a:t>
            </a:r>
            <a:r>
              <a:rPr lang="cs-CZ" dirty="0">
                <a:sym typeface="Wingdings" panose="05000000000000000000" pitchFamily="2" charset="2"/>
              </a:rPr>
              <a:t> 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Pokud dojde k posunu vztahu mezi proměnnými (tj. efekt pořadí vede u jedněch respondentů k posunu k jednomu pólu odpovědí a u jiných k posunu k druhému pólu odpovědi)  </a:t>
            </a:r>
            <a:r>
              <a:rPr lang="cs-CZ" dirty="0" err="1">
                <a:sym typeface="Wingdings" panose="05000000000000000000" pitchFamily="2" charset="2"/>
              </a:rPr>
              <a:t>correlational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context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effect</a:t>
            </a:r>
            <a:r>
              <a:rPr lang="cs-CZ" dirty="0">
                <a:sym typeface="Wingdings" panose="05000000000000000000" pitchFamily="2" charset="2"/>
              </a:rPr>
              <a:t> </a:t>
            </a:r>
            <a:endParaRPr lang="cs-CZ" dirty="0"/>
          </a:p>
          <a:p>
            <a:endParaRPr lang="cs-CZ" dirty="0"/>
          </a:p>
          <a:p>
            <a:r>
              <a:rPr lang="cs-CZ" dirty="0"/>
              <a:t>Obecně platí, že pokud jsou u sebe otázky, které spolu souvisí (byť někdy jen celkovým tématem a ne konkrétním obsahem), budou se odpovědi ovlivňovat </a:t>
            </a:r>
          </a:p>
        </p:txBody>
      </p:sp>
    </p:spTree>
    <p:extLst>
      <p:ext uri="{BB962C8B-B14F-4D97-AF65-F5344CB8AC3E}">
        <p14:creationId xmlns:p14="http://schemas.microsoft.com/office/powerpoint/2010/main" val="21332184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pořadí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Pozor na situace, kdy měříme chování a jeho hodnocení</a:t>
            </a:r>
          </a:p>
          <a:p>
            <a:pPr lvl="1"/>
            <a:r>
              <a:rPr lang="cs-CZ" dirty="0"/>
              <a:t>Setkali jste se v posledním roce s někým z internetu?</a:t>
            </a:r>
          </a:p>
          <a:p>
            <a:pPr lvl="1"/>
            <a:r>
              <a:rPr lang="cs-CZ" dirty="0"/>
              <a:t>A jak bezpečné nebo nebezpečné podle vás je takto se s někým setkat?</a:t>
            </a:r>
          </a:p>
          <a:p>
            <a:pPr lvl="1"/>
            <a:r>
              <a:rPr lang="cs-CZ" dirty="0">
                <a:solidFill>
                  <a:srgbClr val="0070C0"/>
                </a:solidFill>
              </a:rPr>
              <a:t>Co může nastat?</a:t>
            </a:r>
          </a:p>
          <a:p>
            <a:pPr lvl="1"/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Pozor, pokud měříme sebehodnocení a sociálně žádoucí chování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Kolikrát za poslední měsíc jste udělali něco nezištně pro druhé, např. přispěli na charitu?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Do jaké míry souhlasíte nebo nesouhlasíte s tvrzením „Jsem dobrý člověk“?</a:t>
            </a:r>
          </a:p>
          <a:p>
            <a:pPr lvl="1"/>
            <a:r>
              <a:rPr lang="cs-CZ" dirty="0">
                <a:solidFill>
                  <a:srgbClr val="0070C0"/>
                </a:solidFill>
              </a:rPr>
              <a:t>Co může nastat?</a:t>
            </a:r>
          </a:p>
          <a:p>
            <a:pPr lvl="1"/>
            <a:endParaRPr lang="cs-CZ" dirty="0">
              <a:solidFill>
                <a:srgbClr val="0070C0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1913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pořadí: co s 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Identifikujte potenciální problém: přemýšlejte o tom, jak se asi bude odpovídat lidem, kteří na předchozí otázku dali jeden i druhý extrém, jak spolu otázky v dotazníku souvisejí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Otázky, které by se mohly ovlivňovat: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Oddělit – vložit mezi ně blok jiných otázek, dát na jiné místo v dotazníku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Někdy je jediné řešení do dotazníku dát položky, které reálně do výzkumu nepotřebujete, ale slouží jen k tomuto účelu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Oddělit instrukcí – „To, zda něco děláme nebo neděláme, nemusí nijak souviset s tím, co si o dané činnosti myslíme. Ať už jste na předchozí otázku odpověděl/a jakkoliv, myslíte si, že…“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2950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00326-B715-4B8F-A1C1-385361D24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720" y="502920"/>
            <a:ext cx="3864864" cy="1188720"/>
          </a:xfrm>
        </p:spPr>
        <p:txBody>
          <a:bodyPr/>
          <a:lstStyle/>
          <a:p>
            <a:r>
              <a:rPr lang="cs-CZ" dirty="0"/>
              <a:t>Další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F15F83-ACB3-4801-B34E-A467B320F19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4563482" cy="3424107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https://www.aapor.org/AAPOR_Main/media/MainSiteFiles/AAPOR_Reassessing_Survey_Methods_Report_Final.pdf</a:t>
            </a:r>
            <a:endParaRPr lang="cs-CZ" dirty="0"/>
          </a:p>
          <a:p>
            <a:r>
              <a:rPr lang="cs-CZ" dirty="0" err="1"/>
              <a:t>Baker</a:t>
            </a:r>
            <a:r>
              <a:rPr lang="cs-CZ" dirty="0"/>
              <a:t> et al. (2016).</a:t>
            </a:r>
            <a:r>
              <a:rPr lang="en-US" dirty="0"/>
              <a:t> </a:t>
            </a:r>
            <a:r>
              <a:rPr lang="cs-CZ" dirty="0"/>
              <a:t>AAPOR report: E</a:t>
            </a:r>
            <a:r>
              <a:rPr lang="en-US" dirty="0"/>
              <a:t>valuating survey quality in today's complex environment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Fajn pro zamyšlení nad celým výzkumem – popisuje lidsky základní problémy v </a:t>
            </a:r>
            <a:r>
              <a:rPr lang="cs-CZ" dirty="0" err="1"/>
              <a:t>survey</a:t>
            </a:r>
            <a:r>
              <a:rPr lang="cs-CZ" dirty="0"/>
              <a:t> metodologii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86782926-A0AA-4A17-9BF9-84C9062851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318" y="502920"/>
            <a:ext cx="4703347" cy="59801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59099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57F66-D74E-4DD2-A83A-8D3313D4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DFEA2-AF84-4E20-A237-A14868745CE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Gideon, L. (Ed.). (2012). </a:t>
            </a:r>
            <a:r>
              <a:rPr lang="en-US" i="1" dirty="0"/>
              <a:t>Handbook of survey methodology for the social sciences</a:t>
            </a:r>
            <a:r>
              <a:rPr lang="en-US" dirty="0"/>
              <a:t>. New York: Springer.</a:t>
            </a:r>
            <a:endParaRPr lang="cs-CZ" dirty="0"/>
          </a:p>
          <a:p>
            <a:r>
              <a:rPr lang="cs-CZ" dirty="0" err="1"/>
              <a:t>Groves</a:t>
            </a:r>
            <a:r>
              <a:rPr lang="cs-CZ" dirty="0"/>
              <a:t>, R. M., </a:t>
            </a:r>
            <a:r>
              <a:rPr lang="cs-CZ" dirty="0" err="1"/>
              <a:t>Fowler</a:t>
            </a:r>
            <a:r>
              <a:rPr lang="cs-CZ" dirty="0"/>
              <a:t> </a:t>
            </a:r>
            <a:r>
              <a:rPr lang="cs-CZ" dirty="0" err="1"/>
              <a:t>Jr</a:t>
            </a:r>
            <a:r>
              <a:rPr lang="cs-CZ" dirty="0"/>
              <a:t>, F. J., </a:t>
            </a:r>
            <a:r>
              <a:rPr lang="cs-CZ" dirty="0" err="1"/>
              <a:t>Couper</a:t>
            </a:r>
            <a:r>
              <a:rPr lang="cs-CZ" dirty="0"/>
              <a:t>, M. P., </a:t>
            </a:r>
            <a:r>
              <a:rPr lang="cs-CZ" dirty="0" err="1"/>
              <a:t>Lepkowski</a:t>
            </a:r>
            <a:r>
              <a:rPr lang="cs-CZ" dirty="0"/>
              <a:t>, J. M., Singer, E., &amp; </a:t>
            </a:r>
            <a:r>
              <a:rPr lang="cs-CZ" dirty="0" err="1"/>
              <a:t>Tourangeau</a:t>
            </a:r>
            <a:r>
              <a:rPr lang="cs-CZ" dirty="0"/>
              <a:t>, R. (2009). </a:t>
            </a:r>
            <a:r>
              <a:rPr lang="cs-CZ" i="1" dirty="0" err="1"/>
              <a:t>Survey</a:t>
            </a:r>
            <a:r>
              <a:rPr lang="cs-CZ" i="1" dirty="0"/>
              <a:t> </a:t>
            </a:r>
            <a:r>
              <a:rPr lang="cs-CZ" i="1" dirty="0" err="1"/>
              <a:t>Methodology</a:t>
            </a:r>
            <a:r>
              <a:rPr lang="cs-CZ" dirty="0"/>
              <a:t> (Vol. 561). John </a:t>
            </a:r>
            <a:r>
              <a:rPr lang="cs-CZ" dirty="0" err="1"/>
              <a:t>Wiley</a:t>
            </a:r>
            <a:r>
              <a:rPr lang="cs-CZ" dirty="0"/>
              <a:t> &amp; </a:t>
            </a:r>
            <a:r>
              <a:rPr lang="cs-CZ" dirty="0" err="1"/>
              <a:t>Sons</a:t>
            </a:r>
            <a:r>
              <a:rPr lang="cs-CZ" dirty="0"/>
              <a:t>.</a:t>
            </a:r>
          </a:p>
          <a:p>
            <a:r>
              <a:rPr lang="cs-CZ" dirty="0" err="1"/>
              <a:t>Tourangeau</a:t>
            </a:r>
            <a:r>
              <a:rPr lang="cs-CZ" dirty="0"/>
              <a:t>, R., </a:t>
            </a:r>
            <a:r>
              <a:rPr lang="cs-CZ" dirty="0" err="1"/>
              <a:t>Ripps</a:t>
            </a:r>
            <a:r>
              <a:rPr lang="cs-CZ" dirty="0"/>
              <a:t>, L. J., </a:t>
            </a:r>
            <a:r>
              <a:rPr lang="cs-CZ" dirty="0" err="1"/>
              <a:t>Rasinski</a:t>
            </a:r>
            <a:r>
              <a:rPr lang="cs-CZ" dirty="0"/>
              <a:t>, K. (2000). </a:t>
            </a:r>
            <a:r>
              <a:rPr lang="cs-CZ" i="1" dirty="0" err="1"/>
              <a:t>The</a:t>
            </a:r>
            <a:r>
              <a:rPr lang="cs-CZ" i="1" dirty="0"/>
              <a:t> psychology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survey</a:t>
            </a:r>
            <a:r>
              <a:rPr lang="cs-CZ" i="1" dirty="0"/>
              <a:t> response</a:t>
            </a:r>
            <a:r>
              <a:rPr lang="cs-CZ" dirty="0"/>
              <a:t>. Cambridge University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r>
              <a:rPr lang="cs-CZ" dirty="0" err="1"/>
              <a:t>Willis</a:t>
            </a:r>
            <a:r>
              <a:rPr lang="cs-CZ" dirty="0"/>
              <a:t>, G.B. and </a:t>
            </a:r>
            <a:r>
              <a:rPr lang="cs-CZ" dirty="0" err="1"/>
              <a:t>Lessler</a:t>
            </a:r>
            <a:r>
              <a:rPr lang="cs-CZ" dirty="0"/>
              <a:t>, J.T. (1999). </a:t>
            </a:r>
            <a:r>
              <a:rPr lang="cs-CZ" dirty="0" err="1"/>
              <a:t>Questionnaire</a:t>
            </a:r>
            <a:r>
              <a:rPr lang="cs-CZ" dirty="0"/>
              <a:t> </a:t>
            </a:r>
            <a:r>
              <a:rPr lang="cs-CZ" dirty="0" err="1"/>
              <a:t>Appraisal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: QAS-99. </a:t>
            </a:r>
            <a:r>
              <a:rPr lang="cs-CZ" dirty="0" err="1"/>
              <a:t>Rockville</a:t>
            </a:r>
            <a:r>
              <a:rPr lang="cs-CZ" dirty="0"/>
              <a:t>, MD: </a:t>
            </a:r>
            <a:r>
              <a:rPr lang="cs-CZ" dirty="0" err="1"/>
              <a:t>Research</a:t>
            </a:r>
            <a:r>
              <a:rPr lang="cs-CZ" dirty="0"/>
              <a:t> Triangle Institute. </a:t>
            </a:r>
            <a:r>
              <a:rPr lang="cs-CZ" dirty="0">
                <a:hlinkClick r:id="rId2"/>
              </a:rPr>
              <a:t>https://www.researchgate.net/publication/267938670_Question_Appraisal_System_QAS-99_By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16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19A4B-CCB8-4C5B-B9B7-F63FE683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nových položek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7D41A0-74FD-4133-9EF6-B57D4E81100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346995"/>
            <a:ext cx="10363826" cy="411409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Koncepty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Konstrukty </a:t>
            </a:r>
            <a:r>
              <a:rPr lang="cs-CZ" dirty="0">
                <a:sym typeface="Wingdings" panose="05000000000000000000" pitchFamily="2" charset="2"/>
              </a:rPr>
              <a:t> operacionalizace (někdy „</a:t>
            </a:r>
            <a:r>
              <a:rPr lang="cs-CZ" dirty="0" err="1">
                <a:sym typeface="Wingdings" panose="05000000000000000000" pitchFamily="2" charset="2"/>
              </a:rPr>
              <a:t>empirical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concept</a:t>
            </a:r>
            <a:r>
              <a:rPr lang="cs-CZ" dirty="0">
                <a:sym typeface="Wingdings" panose="05000000000000000000" pitchFamily="2" charset="2"/>
              </a:rPr>
              <a:t>“)  konkrétní položky</a:t>
            </a:r>
          </a:p>
          <a:p>
            <a:r>
              <a:rPr lang="cs-CZ" dirty="0">
                <a:sym typeface="Wingdings" panose="05000000000000000000" pitchFamily="2" charset="2"/>
              </a:rPr>
              <a:t>Idea 	 						          data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Rodičovská mediace používání internetu  Monitoring  míra sledování online aktivit dítěte  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Jak často děláte následující věci?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Sleduji množství času, které dítě strávilo používáním internetu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Kontroluji, koho sleduje na Instagramu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Prohlížím si historii v prohlížeči potom, co bylo na internetu</a:t>
            </a:r>
          </a:p>
          <a:p>
            <a:pPr lvl="2"/>
            <a:r>
              <a:rPr lang="cs-CZ" dirty="0"/>
              <a:t>…</a:t>
            </a:r>
          </a:p>
          <a:p>
            <a:r>
              <a:rPr lang="cs-CZ" dirty="0"/>
              <a:t>V různých studiích může být rodičovská mediace pojímaná jinak (aktivní mediace, restriktivní..), monitoring může mít širší/užší definici a může být měřen jinými položkami</a:t>
            </a:r>
          </a:p>
          <a:p>
            <a:pPr lvl="1"/>
            <a:r>
              <a:rPr lang="cs-CZ" dirty="0"/>
              <a:t>Záleží na VO a teorii</a:t>
            </a:r>
          </a:p>
          <a:p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1E802AF6-0FE1-44C9-BAD7-E7EA6C6DFE73}"/>
              </a:ext>
            </a:extLst>
          </p:cNvPr>
          <p:cNvCxnSpPr/>
          <p:nvPr/>
        </p:nvCxnSpPr>
        <p:spPr>
          <a:xfrm>
            <a:off x="1718268" y="2893926"/>
            <a:ext cx="61998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75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19A4B-CCB8-4C5B-B9B7-F63FE683B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nových položek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7D41A0-74FD-4133-9EF6-B57D4E81100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346995"/>
            <a:ext cx="10363826" cy="411409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Koncepty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Konstrukty </a:t>
            </a:r>
            <a:r>
              <a:rPr lang="cs-CZ" dirty="0">
                <a:sym typeface="Wingdings" panose="05000000000000000000" pitchFamily="2" charset="2"/>
              </a:rPr>
              <a:t> operacionalizace (někdy „</a:t>
            </a:r>
            <a:r>
              <a:rPr lang="cs-CZ" dirty="0" err="1">
                <a:sym typeface="Wingdings" panose="05000000000000000000" pitchFamily="2" charset="2"/>
              </a:rPr>
              <a:t>empirical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concept</a:t>
            </a:r>
            <a:r>
              <a:rPr lang="cs-CZ" dirty="0">
                <a:sym typeface="Wingdings" panose="05000000000000000000" pitchFamily="2" charset="2"/>
              </a:rPr>
              <a:t>“)  konkrétní položky</a:t>
            </a:r>
          </a:p>
          <a:p>
            <a:r>
              <a:rPr lang="cs-CZ" dirty="0">
                <a:sym typeface="Wingdings" panose="05000000000000000000" pitchFamily="2" charset="2"/>
              </a:rPr>
              <a:t>Idea 	 						          data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b="1" dirty="0"/>
              <a:t>Při tvorbě nových položek si ujasněte:</a:t>
            </a:r>
          </a:p>
          <a:p>
            <a:pPr lvl="1"/>
            <a:r>
              <a:rPr lang="cs-CZ" dirty="0"/>
              <a:t>Definici konstruktu – co přesně vlastně potřebujete měřit?</a:t>
            </a:r>
          </a:p>
          <a:p>
            <a:pPr lvl="1"/>
            <a:r>
              <a:rPr lang="cs-CZ" dirty="0"/>
              <a:t>Je to jednoduché chování/událost/zkušenost? Stačí mi jedna položka, aby zachytila </a:t>
            </a:r>
            <a:r>
              <a:rPr lang="cs-CZ" b="1" dirty="0"/>
              <a:t>cele konstrukt</a:t>
            </a:r>
            <a:r>
              <a:rPr lang="cs-CZ" dirty="0"/>
              <a:t>? </a:t>
            </a:r>
          </a:p>
          <a:p>
            <a:pPr lvl="1"/>
            <a:r>
              <a:rPr lang="cs-CZ" dirty="0"/>
              <a:t>Jak to budete analyzovat? Bude z toho v analýze jedna proměnná nebo víc?</a:t>
            </a:r>
          </a:p>
          <a:p>
            <a:pPr lvl="2"/>
            <a:r>
              <a:rPr lang="cs-CZ" dirty="0"/>
              <a:t>Důvody, proč lidé sledují reality show – </a:t>
            </a:r>
            <a:r>
              <a:rPr lang="cs-CZ" dirty="0">
                <a:solidFill>
                  <a:srgbClr val="0070C0"/>
                </a:solidFill>
              </a:rPr>
              <a:t>jak to bude vypadat v analýze?</a:t>
            </a:r>
            <a:endParaRPr lang="cs-CZ" dirty="0">
              <a:solidFill>
                <a:schemeClr val="tx1"/>
              </a:solidFill>
            </a:endParaRPr>
          </a:p>
          <a:p>
            <a:pPr lvl="2"/>
            <a:r>
              <a:rPr lang="cs-CZ" dirty="0">
                <a:solidFill>
                  <a:schemeClr val="tx1"/>
                </a:solidFill>
              </a:rPr>
              <a:t>Aktivity občanské angažovanosti </a:t>
            </a:r>
            <a:r>
              <a:rPr lang="cs-CZ" dirty="0">
                <a:solidFill>
                  <a:srgbClr val="0070C0"/>
                </a:solidFill>
              </a:rPr>
              <a:t>- jak to bude vypadat v analýze?</a:t>
            </a:r>
          </a:p>
          <a:p>
            <a:pPr lvl="2"/>
            <a:r>
              <a:rPr lang="cs-CZ" dirty="0">
                <a:solidFill>
                  <a:srgbClr val="0070C0"/>
                </a:solidFill>
              </a:rPr>
              <a:t>Je smysluplné z nich dělat souhrnný skór?</a:t>
            </a:r>
          </a:p>
          <a:p>
            <a:pPr lvl="2"/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1E802AF6-0FE1-44C9-BAD7-E7EA6C6DFE73}"/>
              </a:ext>
            </a:extLst>
          </p:cNvPr>
          <p:cNvCxnSpPr/>
          <p:nvPr/>
        </p:nvCxnSpPr>
        <p:spPr>
          <a:xfrm>
            <a:off x="1718268" y="2934119"/>
            <a:ext cx="619983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211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AC944-CDEA-455A-A5E7-1A4CF5F7D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nových položek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613686-610D-472A-B68A-A50989BBED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6433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Důvody, motivy, aktivity</a:t>
            </a:r>
          </a:p>
          <a:p>
            <a:pPr lvl="1"/>
            <a:r>
              <a:rPr lang="cs-CZ" dirty="0"/>
              <a:t>Lze v analýze použít jednotlivě po položkách </a:t>
            </a:r>
          </a:p>
          <a:p>
            <a:pPr lvl="2"/>
            <a:r>
              <a:rPr lang="cs-CZ" b="1" dirty="0"/>
              <a:t>Proč jste se naposledy díval/a na Real </a:t>
            </a:r>
            <a:r>
              <a:rPr lang="cs-CZ" b="1" dirty="0" err="1"/>
              <a:t>housewives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Beverly </a:t>
            </a:r>
            <a:r>
              <a:rPr lang="cs-CZ" b="1" dirty="0" err="1"/>
              <a:t>Hills</a:t>
            </a:r>
            <a:r>
              <a:rPr lang="cs-CZ" b="1" dirty="0"/>
              <a:t>..:</a:t>
            </a:r>
          </a:p>
          <a:p>
            <a:pPr lvl="3"/>
            <a:r>
              <a:rPr lang="cs-CZ" sz="1400" dirty="0"/>
              <a:t>Chtěl/a jsem se zabavit</a:t>
            </a:r>
          </a:p>
          <a:p>
            <a:pPr lvl="3"/>
            <a:r>
              <a:rPr lang="cs-CZ" sz="1400" dirty="0"/>
              <a:t>Chtěl/a jsem vidět, jak se žije v BH</a:t>
            </a:r>
          </a:p>
          <a:p>
            <a:pPr lvl="3"/>
            <a:r>
              <a:rPr lang="cs-CZ" sz="1400" dirty="0"/>
              <a:t>Pustil/a jsem si na pozadí, aby nebylo ticho</a:t>
            </a:r>
          </a:p>
          <a:p>
            <a:pPr lvl="3"/>
            <a:r>
              <a:rPr lang="cs-CZ" sz="1400" dirty="0"/>
              <a:t>Abych si cvičil/a angličtinu</a:t>
            </a:r>
          </a:p>
          <a:p>
            <a:pPr lvl="3"/>
            <a:r>
              <a:rPr lang="cs-CZ" sz="1400" dirty="0"/>
              <a:t>Abych se inspiroval/a </a:t>
            </a:r>
          </a:p>
          <a:p>
            <a:pPr lvl="3"/>
            <a:r>
              <a:rPr lang="cs-CZ" sz="1400" dirty="0"/>
              <a:t>… </a:t>
            </a:r>
          </a:p>
          <a:p>
            <a:r>
              <a:rPr lang="cs-CZ" dirty="0"/>
              <a:t>Někdy je smysluplné spojovat některé z nich do obecnějších motivů/vzorců chování nebo dělat souhrnný skór napříč všemi – zdaleka ne vždy</a:t>
            </a:r>
          </a:p>
          <a:p>
            <a:pPr lvl="1"/>
            <a:r>
              <a:rPr lang="cs-CZ" dirty="0"/>
              <a:t>Motivy - </a:t>
            </a:r>
            <a:r>
              <a:rPr lang="cs-CZ" dirty="0" err="1"/>
              <a:t>Entertainment</a:t>
            </a:r>
            <a:r>
              <a:rPr lang="cs-CZ" dirty="0"/>
              <a:t>, </a:t>
            </a:r>
            <a:r>
              <a:rPr lang="cs-CZ" dirty="0" err="1"/>
              <a:t>Education</a:t>
            </a:r>
            <a:r>
              <a:rPr lang="cs-CZ" dirty="0"/>
              <a:t>, </a:t>
            </a:r>
            <a:r>
              <a:rPr lang="cs-CZ" dirty="0" err="1"/>
              <a:t>Inspiraton</a:t>
            </a:r>
            <a:r>
              <a:rPr lang="cs-CZ" dirty="0"/>
              <a:t>,…</a:t>
            </a:r>
          </a:p>
          <a:p>
            <a:pPr lvl="1"/>
            <a:r>
              <a:rPr lang="cs-CZ" dirty="0"/>
              <a:t>Důvody zaměřené na sebe (</a:t>
            </a:r>
            <a:r>
              <a:rPr lang="cs-CZ" dirty="0" err="1"/>
              <a:t>dobrovolničím</a:t>
            </a:r>
            <a:r>
              <a:rPr lang="cs-CZ" dirty="0"/>
              <a:t>, protože z toho mám dobrý pocit), důvody zaměřené na jiné (</a:t>
            </a:r>
            <a:r>
              <a:rPr lang="cs-CZ" dirty="0" err="1"/>
              <a:t>dobrovolničím</a:t>
            </a:r>
            <a:r>
              <a:rPr lang="cs-CZ" dirty="0"/>
              <a:t>, protože tím pomáhám druhým)</a:t>
            </a:r>
          </a:p>
          <a:p>
            <a:pPr lvl="1"/>
            <a:r>
              <a:rPr lang="cs-CZ" dirty="0"/>
              <a:t>Aktivity spadající pod občanskou angažovanost – online, </a:t>
            </a:r>
            <a:r>
              <a:rPr lang="cs-CZ" dirty="0" err="1"/>
              <a:t>offline</a:t>
            </a:r>
            <a:r>
              <a:rPr lang="cs-CZ" dirty="0"/>
              <a:t>; pasivní, aktivní,… 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1312B3F-D962-4048-9222-50919D347435}"/>
              </a:ext>
            </a:extLst>
          </p:cNvPr>
          <p:cNvSpPr/>
          <p:nvPr/>
        </p:nvSpPr>
        <p:spPr>
          <a:xfrm>
            <a:off x="9324870" y="3198440"/>
            <a:ext cx="2029767" cy="10048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Teorie!</a:t>
            </a:r>
          </a:p>
        </p:txBody>
      </p:sp>
    </p:spTree>
    <p:extLst>
      <p:ext uri="{BB962C8B-B14F-4D97-AF65-F5344CB8AC3E}">
        <p14:creationId xmlns:p14="http://schemas.microsoft.com/office/powerpoint/2010/main" val="2820843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E735E1-8447-4533-9254-ADA6E019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nových položek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511505-88F2-40AD-A3D2-0006B444770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812644"/>
          </a:xfrm>
        </p:spPr>
        <p:txBody>
          <a:bodyPr>
            <a:normAutofit/>
          </a:bodyPr>
          <a:lstStyle/>
          <a:p>
            <a:r>
              <a:rPr lang="cs-CZ" b="1" dirty="0"/>
              <a:t>„Neviditelné“ charakteristiky</a:t>
            </a:r>
            <a:endParaRPr lang="cs-CZ" dirty="0"/>
          </a:p>
          <a:p>
            <a:pPr lvl="1"/>
            <a:r>
              <a:rPr lang="cs-CZ" dirty="0"/>
              <a:t>Komplexnější konstrukty, méně jasně ohraničené</a:t>
            </a:r>
          </a:p>
          <a:p>
            <a:pPr lvl="1"/>
            <a:r>
              <a:rPr lang="cs-CZ" dirty="0"/>
              <a:t>Vlastnosti, postoje, hodnocení  </a:t>
            </a:r>
          </a:p>
          <a:p>
            <a:pPr lvl="1"/>
            <a:r>
              <a:rPr lang="cs-CZ" dirty="0"/>
              <a:t>Jedna položka typicky nezachytí dobře celý konstrukt (ohrožení obsahové validity)</a:t>
            </a:r>
          </a:p>
          <a:p>
            <a:pPr lvl="2"/>
            <a:r>
              <a:rPr lang="cs-CZ" dirty="0"/>
              <a:t>Ale i takové existují –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well-being</a:t>
            </a:r>
            <a:r>
              <a:rPr lang="cs-CZ" dirty="0"/>
              <a:t> </a:t>
            </a:r>
            <a:r>
              <a:rPr lang="cs-CZ" dirty="0" err="1"/>
              <a:t>item</a:t>
            </a:r>
            <a:r>
              <a:rPr lang="cs-CZ" dirty="0"/>
              <a:t> a mohou být ok, pokud jsou to existující položky a existují důkazy o tom, že fungují (</a:t>
            </a:r>
            <a:r>
              <a:rPr lang="cs-CZ" dirty="0" err="1"/>
              <a:t>validizační</a:t>
            </a:r>
            <a:r>
              <a:rPr lang="cs-CZ" dirty="0"/>
              <a:t> studie)</a:t>
            </a:r>
          </a:p>
          <a:p>
            <a:pPr lvl="1"/>
            <a:r>
              <a:rPr lang="cs-CZ" dirty="0"/>
              <a:t>Pokud byste tvořili nové měření, pak jednopoložkové měření může být ok v případě, kdy:</a:t>
            </a:r>
          </a:p>
          <a:p>
            <a:pPr lvl="2"/>
            <a:r>
              <a:rPr lang="cs-CZ" dirty="0"/>
              <a:t>Je dotazník příliš dlouhý</a:t>
            </a:r>
          </a:p>
          <a:p>
            <a:pPr lvl="2"/>
            <a:r>
              <a:rPr lang="cs-CZ" dirty="0"/>
              <a:t>A kdy daný konstrukt není pro analýzu ústřední – tzn. není to závislá proměnná ani hlavní explanační proměnná/é, je to „jen“ kontrolní proměnná (</a:t>
            </a:r>
            <a:r>
              <a:rPr lang="cs-CZ" dirty="0" err="1"/>
              <a:t>kovariát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060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5CA51F-0435-4115-BD45-0C7023288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nové škály pro </a:t>
            </a:r>
            <a:r>
              <a:rPr lang="cs-CZ" dirty="0" err="1"/>
              <a:t>dp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5EB0-BB0B-492A-A76A-A825BC3F64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9399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Jak sestavit seznam aktivit, důvodů</a:t>
            </a:r>
          </a:p>
          <a:p>
            <a:pPr lvl="1"/>
            <a:r>
              <a:rPr lang="cs-CZ" b="1" dirty="0"/>
              <a:t>Vyjít z teorie a existující literatury </a:t>
            </a:r>
            <a:r>
              <a:rPr lang="cs-CZ" dirty="0"/>
              <a:t>– z existujících měření, z existujících kvalitativních studií, z pečlivé definice a porozumění obsahu konstruktu</a:t>
            </a:r>
          </a:p>
          <a:p>
            <a:pPr lvl="1"/>
            <a:r>
              <a:rPr lang="cs-CZ" dirty="0"/>
              <a:t>Pokud není nebo nestačí, lze využít:</a:t>
            </a:r>
          </a:p>
          <a:p>
            <a:pPr lvl="2"/>
            <a:r>
              <a:rPr lang="cs-CZ" dirty="0"/>
              <a:t>Panel expertů – lidí, kteří rozumí obsahu konstruktu, brainstorming </a:t>
            </a:r>
          </a:p>
          <a:p>
            <a:pPr lvl="2"/>
            <a:r>
              <a:rPr lang="cs-CZ" dirty="0"/>
              <a:t>Focus </a:t>
            </a:r>
            <a:r>
              <a:rPr lang="cs-CZ" dirty="0" err="1"/>
              <a:t>groups</a:t>
            </a:r>
            <a:r>
              <a:rPr lang="cs-CZ" dirty="0"/>
              <a:t> s cílovkou, případně otevřená otázka v dotazníku – „Jaké důvody by lidé mohli mít pro sledování Real </a:t>
            </a:r>
            <a:r>
              <a:rPr lang="cs-CZ" dirty="0" err="1"/>
              <a:t>housewives</a:t>
            </a:r>
            <a:r>
              <a:rPr lang="cs-CZ" dirty="0"/>
              <a:t>…?,“ „Co vás vede ke sledování…?,“ „V jakých situacích typicky zapnete…“  </a:t>
            </a:r>
          </a:p>
          <a:p>
            <a:pPr lvl="2"/>
            <a:r>
              <a:rPr lang="cs-CZ" dirty="0"/>
              <a:t>Ne vždy je potřeba vyčerpávající seznam, zaměřte se spíš na to, co je významné z hlediska VO (a umožněte v dotazníku odpověď „</a:t>
            </a:r>
            <a:r>
              <a:rPr lang="cs-CZ" dirty="0" err="1"/>
              <a:t>else</a:t>
            </a:r>
            <a:r>
              <a:rPr lang="cs-CZ" dirty="0"/>
              <a:t>“)</a:t>
            </a:r>
          </a:p>
          <a:p>
            <a:r>
              <a:rPr lang="cs-CZ" b="1" dirty="0"/>
              <a:t>Jak sestavit škálu měřící neviditelné charakteristiky?</a:t>
            </a:r>
          </a:p>
          <a:p>
            <a:pPr lvl="1"/>
            <a:r>
              <a:rPr lang="cs-CZ" dirty="0"/>
              <a:t>Totéž, ale bez dat od cílovky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Pro DP není potřeba a priori validizace, ale měla by být jasná </a:t>
            </a:r>
            <a:r>
              <a:rPr lang="cs-CZ" b="1" dirty="0"/>
              <a:t>obsahová validita a zjevná validita</a:t>
            </a:r>
          </a:p>
          <a:p>
            <a:r>
              <a:rPr lang="cs-CZ" dirty="0"/>
              <a:t>Pokud budete tvořit jeden skór z víc položek – měly by mít stejnou </a:t>
            </a:r>
            <a:r>
              <a:rPr lang="cs-CZ" dirty="0" err="1"/>
              <a:t>odpověďovou</a:t>
            </a:r>
            <a:r>
              <a:rPr lang="cs-CZ" dirty="0"/>
              <a:t> škálu </a:t>
            </a:r>
            <a:r>
              <a:rPr lang="cs-CZ" b="1" dirty="0"/>
              <a:t> </a:t>
            </a:r>
          </a:p>
          <a:p>
            <a:pPr marL="2286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30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75CCE2-4FF6-4CCC-A069-470CE8624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ptát: Ano vs 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088A57-C5A5-496A-970E-F2C8E58E99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13668"/>
          </a:xfrm>
        </p:spPr>
        <p:txBody>
          <a:bodyPr>
            <a:normAutofit/>
          </a:bodyPr>
          <a:lstStyle/>
          <a:p>
            <a:r>
              <a:rPr lang="cs-CZ" b="1" dirty="0"/>
              <a:t>Ano VS ne jako odpovědi na chování, zkušenosti, postoje, vlastnosti…  </a:t>
            </a:r>
          </a:p>
          <a:p>
            <a:pPr lvl="1"/>
            <a:r>
              <a:rPr lang="cs-CZ" dirty="0"/>
              <a:t>Někdy ok (Hlasovali jste v poslední studentské anketě?)</a:t>
            </a:r>
          </a:p>
          <a:p>
            <a:pPr lvl="1"/>
            <a:r>
              <a:rPr lang="cs-CZ" dirty="0"/>
              <a:t>ALE! Za ANO x NE je ve skutečnosti často škála odpovědí – jak často se mi věci dějí, jak moc na mě platí, jak moc s něčím souhlasím, s jakou pravděpodobností půjdu k volbám a budu volit konkrétní stranu</a:t>
            </a:r>
          </a:p>
          <a:p>
            <a:pPr lvl="1"/>
            <a:r>
              <a:rPr lang="cs-CZ" dirty="0"/>
              <a:t>Respondent si musí svoji odpověď, která je někde mezi oběma póly, překódovat do ANO nebo NE</a:t>
            </a:r>
          </a:p>
          <a:p>
            <a:pPr lvl="1"/>
            <a:r>
              <a:rPr lang="cs-CZ" dirty="0"/>
              <a:t>Lidé často implicitně (i když někdy mylně) chápou, že se ptáme spíš na typické chování a ne na </a:t>
            </a:r>
            <a:r>
              <a:rPr lang="cs-CZ" dirty="0" err="1"/>
              <a:t>supervzácné</a:t>
            </a:r>
            <a:r>
              <a:rPr lang="cs-CZ" dirty="0"/>
              <a:t> chování</a:t>
            </a:r>
          </a:p>
          <a:p>
            <a:pPr lvl="2"/>
            <a:r>
              <a:rPr lang="cs-CZ" dirty="0"/>
              <a:t>U mnoha jevů vede k vyšší prevalenci „ne“ odpovědi než kdybychom na stejnou otázku dali jako možnost odpovědí škálu </a:t>
            </a:r>
          </a:p>
          <a:p>
            <a:pPr lvl="2"/>
            <a:r>
              <a:rPr lang="cs-CZ" dirty="0"/>
              <a:t>U řídkých jevů, které jsou zároveň výrazné, funguje lépe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849206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2874</TotalTime>
  <Words>3781</Words>
  <Application>Microsoft Office PowerPoint</Application>
  <PresentationFormat>Širokoúhlá obrazovka</PresentationFormat>
  <Paragraphs>408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Calibri</vt:lpstr>
      <vt:lpstr>Gill Sans MT</vt:lpstr>
      <vt:lpstr>Wingdings</vt:lpstr>
      <vt:lpstr>Balík</vt:lpstr>
      <vt:lpstr>ZURn6311 Dotazníkový výzkum: Praktické rady</vt:lpstr>
      <vt:lpstr>Total survey error</vt:lpstr>
      <vt:lpstr>Jak tvořiT nové položky a škály</vt:lpstr>
      <vt:lpstr>Tvorba nových položek</vt:lpstr>
      <vt:lpstr>Tvorba nových položek</vt:lpstr>
      <vt:lpstr>Tvorba nových položek</vt:lpstr>
      <vt:lpstr>Tvorba nových položek</vt:lpstr>
      <vt:lpstr>Tvorba nové škály pro dp</vt:lpstr>
      <vt:lpstr>Jak se ptát: Ano vs ne</vt:lpstr>
      <vt:lpstr>Jak se ptát: Ano vs ne</vt:lpstr>
      <vt:lpstr>Jak se ptát: Ano vs ne nebo rating scale</vt:lpstr>
      <vt:lpstr>Subjektivita nebo „objektivita“?</vt:lpstr>
      <vt:lpstr>Subjektivita nebo „objektivita“?</vt:lpstr>
      <vt:lpstr>Kolik bodů v rating scale?</vt:lpstr>
      <vt:lpstr>Rating scales</vt:lpstr>
      <vt:lpstr>Co je a není Likertovka</vt:lpstr>
      <vt:lpstr>Položka a odpověď</vt:lpstr>
      <vt:lpstr>Jak se ptát: OdpověĎové škály</vt:lpstr>
      <vt:lpstr>Jak se ptát: kategorické proměnné</vt:lpstr>
      <vt:lpstr>Multiple choice položky</vt:lpstr>
      <vt:lpstr>Tvorba nových položek: pretesting!</vt:lpstr>
      <vt:lpstr>Question appraisal system (QAS)</vt:lpstr>
      <vt:lpstr>Question appraisal system (QAS)</vt:lpstr>
      <vt:lpstr>Prezentace aplikace PowerPoint</vt:lpstr>
      <vt:lpstr>Prezentace aplikace PowerPoint</vt:lpstr>
      <vt:lpstr>Celkově k tvorbě dotazníku</vt:lpstr>
      <vt:lpstr>Prezentace aplikace PowerPoint</vt:lpstr>
      <vt:lpstr>Zkreslení</vt:lpstr>
      <vt:lpstr>Zkreslení: demand characteristics</vt:lpstr>
      <vt:lpstr>Zkreslení: demand characteristics</vt:lpstr>
      <vt:lpstr>Positivity bias</vt:lpstr>
      <vt:lpstr>Efekt kontextu</vt:lpstr>
      <vt:lpstr>Prezentace aplikace PowerPoint</vt:lpstr>
      <vt:lpstr>Kontext: sponzor</vt:lpstr>
      <vt:lpstr>Efekt pořadí</vt:lpstr>
      <vt:lpstr>Efekt pořadí</vt:lpstr>
      <vt:lpstr>Efekt pořadí: co s ním</vt:lpstr>
      <vt:lpstr>Další literatura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dedkova</dc:creator>
  <cp:lastModifiedBy>lenka dedkova</cp:lastModifiedBy>
  <cp:revision>324</cp:revision>
  <dcterms:created xsi:type="dcterms:W3CDTF">2021-04-13T17:34:39Z</dcterms:created>
  <dcterms:modified xsi:type="dcterms:W3CDTF">2021-05-28T08:51:24Z</dcterms:modified>
</cp:coreProperties>
</file>