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sldIdLst>
    <p:sldId id="256" r:id="rId2"/>
    <p:sldId id="257" r:id="rId3"/>
    <p:sldId id="307" r:id="rId4"/>
    <p:sldId id="292" r:id="rId5"/>
    <p:sldId id="261" r:id="rId6"/>
    <p:sldId id="262" r:id="rId7"/>
    <p:sldId id="264" r:id="rId8"/>
    <p:sldId id="301" r:id="rId9"/>
    <p:sldId id="265" r:id="rId10"/>
    <p:sldId id="263" r:id="rId11"/>
    <p:sldId id="267" r:id="rId12"/>
    <p:sldId id="268" r:id="rId13"/>
    <p:sldId id="303" r:id="rId14"/>
    <p:sldId id="304" r:id="rId15"/>
    <p:sldId id="305" r:id="rId16"/>
    <p:sldId id="306" r:id="rId17"/>
    <p:sldId id="269" r:id="rId18"/>
    <p:sldId id="293" r:id="rId19"/>
    <p:sldId id="297" r:id="rId20"/>
    <p:sldId id="294" r:id="rId21"/>
    <p:sldId id="291" r:id="rId22"/>
    <p:sldId id="295" r:id="rId23"/>
    <p:sldId id="298" r:id="rId24"/>
    <p:sldId id="299" r:id="rId25"/>
    <p:sldId id="296" r:id="rId26"/>
    <p:sldId id="302" r:id="rId27"/>
    <p:sldId id="308" r:id="rId28"/>
    <p:sldId id="266" r:id="rId29"/>
    <p:sldId id="258" r:id="rId30"/>
    <p:sldId id="300" r:id="rId31"/>
    <p:sldId id="25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0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56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4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17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54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00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97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19CAFF5-B0F8-49E6-A59A-6573F3EE67E8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BAB546A-BC03-4CB9-9BD5-090E0DA594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cs-cz/foto/laska-umeni-zima-abstraktni-3993212/?utm_content=attributionCopyText&amp;utm_medium=referral&amp;utm_source=pexels" TargetMode="External"/><Relationship Id="rId2" Type="http://schemas.openxmlformats.org/officeDocument/2006/relationships/hyperlink" Target="https://www.pexels.com/cs-cz/@cdc-library?utm_content=attributionCopyText&amp;utm_medium=referral&amp;utm_source=pexel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poq/issue/81/S1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pdf/10.1002/9781118838860.oth3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ZURn6311 Dotazníkový výzkum: úvod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149431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FBAB-2F57-427D-8578-B006A4BF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survey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19333-34E3-40A9-B108-CEE37C82B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Kvantitativní vyhodnocování výsledků </a:t>
            </a:r>
          </a:p>
          <a:p>
            <a:pPr lvl="1"/>
            <a:r>
              <a:rPr lang="cs-CZ" dirty="0"/>
              <a:t>Ale může obsahovat i kvalitativní část – můžeme využít otevřené otázky a odpovědi následně analyzovat obsahovou analýzou, tematickou analýzou</a:t>
            </a:r>
          </a:p>
          <a:p>
            <a:endParaRPr lang="cs-CZ" b="1" dirty="0"/>
          </a:p>
          <a:p>
            <a:r>
              <a:rPr lang="cs-CZ" b="1" dirty="0"/>
              <a:t>Používá </a:t>
            </a:r>
            <a:r>
              <a:rPr lang="cs-CZ" b="1" dirty="0" err="1"/>
              <a:t>self-reported</a:t>
            </a:r>
            <a:r>
              <a:rPr lang="cs-CZ" b="1" dirty="0"/>
              <a:t> měřící nástroje</a:t>
            </a:r>
          </a:p>
          <a:p>
            <a:pPr lvl="1"/>
            <a:r>
              <a:rPr lang="cs-CZ" dirty="0"/>
              <a:t>Ptáme se respondentů, co si myslí, jaké mají postoje/hodnoty/charakteristiky, jak se chovají… </a:t>
            </a:r>
          </a:p>
          <a:p>
            <a:pPr lvl="1"/>
            <a:r>
              <a:rPr lang="cs-CZ" dirty="0"/>
              <a:t>Nejsou to objektivní nástroje </a:t>
            </a:r>
            <a:r>
              <a:rPr lang="cs-CZ" dirty="0">
                <a:sym typeface="Wingdings" panose="05000000000000000000" pitchFamily="2" charset="2"/>
              </a:rPr>
              <a:t> subjektivita, přesto, že se někdy ptáme na fakta</a:t>
            </a:r>
          </a:p>
          <a:p>
            <a:pPr lvl="1"/>
            <a:endParaRPr lang="cs-CZ" dirty="0"/>
          </a:p>
          <a:p>
            <a:r>
              <a:rPr lang="cs-CZ" b="1" dirty="0" err="1"/>
              <a:t>Mixed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r>
              <a:rPr lang="cs-CZ" b="1" dirty="0"/>
              <a:t> </a:t>
            </a:r>
            <a:r>
              <a:rPr lang="cs-CZ" b="1" dirty="0" err="1"/>
              <a:t>designs</a:t>
            </a:r>
            <a:endParaRPr lang="cs-CZ" b="1" dirty="0"/>
          </a:p>
          <a:p>
            <a:pPr lvl="1"/>
            <a:r>
              <a:rPr lang="cs-CZ" dirty="0"/>
              <a:t>Snadno se doplňuje s jinými designy či daty – experimenty, objektivní data, </a:t>
            </a:r>
            <a:r>
              <a:rPr lang="cs-CZ" dirty="0" err="1"/>
              <a:t>kvalitativa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68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EFB5B-058C-4770-B9D9-2B667603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Survey</a:t>
            </a:r>
            <a:r>
              <a:rPr lang="cs-CZ" dirty="0"/>
              <a:t> vs. anketa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69E5A-1FF3-4693-B8EA-5CF93ACB4A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b="1" dirty="0"/>
              <a:t>Anketa</a:t>
            </a:r>
            <a:r>
              <a:rPr lang="cs-CZ" dirty="0"/>
              <a:t>“ se používá spíš pro komerční účely, typicky nemá systematicky vybraný vzorek, typicky úzké zaměření, kratičká, necílí na generalizace odpovědí (což je často zcela přiznané), často jen pro ilustraci</a:t>
            </a:r>
          </a:p>
          <a:p>
            <a:pPr lvl="1"/>
            <a:r>
              <a:rPr lang="cs-CZ" dirty="0"/>
              <a:t>Není to slovo, které bychom použili pro akademický výzkum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Méně „seriózní“ konotace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b="1" dirty="0"/>
              <a:t>Dotazníkový výzkum</a:t>
            </a:r>
            <a:r>
              <a:rPr lang="cs-CZ" dirty="0"/>
              <a:t>“ se používá v akademickém prostředí, případně i jinde pro dotazníkové šetření, které chce mít určitou vypovídající hodnotu</a:t>
            </a:r>
          </a:p>
          <a:p>
            <a:endParaRPr lang="cs-CZ" dirty="0"/>
          </a:p>
          <a:p>
            <a:r>
              <a:rPr lang="cs-CZ" dirty="0"/>
              <a:t>Reálně ale žádný </a:t>
            </a:r>
            <a:r>
              <a:rPr lang="cs-CZ" dirty="0" err="1"/>
              <a:t>cut-off</a:t>
            </a:r>
            <a:r>
              <a:rPr lang="cs-CZ" dirty="0"/>
              <a:t> point mezi anketou a dotazníkovým šetřením není, jde spíš o úzus</a:t>
            </a:r>
          </a:p>
        </p:txBody>
      </p:sp>
    </p:spTree>
    <p:extLst>
      <p:ext uri="{BB962C8B-B14F-4D97-AF65-F5344CB8AC3E}">
        <p14:creationId xmlns:p14="http://schemas.microsoft.com/office/powerpoint/2010/main" val="288662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72E11-A152-4F57-BA20-A69B4F51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 jako nástroj (</a:t>
            </a:r>
            <a:r>
              <a:rPr lang="cs-CZ" dirty="0" err="1"/>
              <a:t>questionnaire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5E66C-2A74-4509-AFB5-9B4C4331E4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70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Různé účely </a:t>
            </a:r>
            <a:r>
              <a:rPr lang="cs-CZ" dirty="0"/>
              <a:t>(kromě generalizace):  doplněk u </a:t>
            </a:r>
            <a:r>
              <a:rPr lang="cs-CZ" dirty="0" err="1"/>
              <a:t>kvalitativy</a:t>
            </a:r>
            <a:r>
              <a:rPr lang="cs-CZ" dirty="0"/>
              <a:t>, klinické využití, screeningy, přijímací pohovory…</a:t>
            </a:r>
          </a:p>
          <a:p>
            <a:r>
              <a:rPr lang="cs-CZ" dirty="0"/>
              <a:t>Ty pak neoznačujeme za dotazníkové šetření, ale jinou metodu </a:t>
            </a:r>
            <a:r>
              <a:rPr lang="cs-CZ" i="1" dirty="0"/>
              <a:t>doplněnou o dotazník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Flexibilita</a:t>
            </a:r>
            <a:r>
              <a:rPr lang="cs-CZ" dirty="0"/>
              <a:t> </a:t>
            </a:r>
          </a:p>
          <a:p>
            <a:r>
              <a:rPr lang="cs-CZ" dirty="0"/>
              <a:t>„</a:t>
            </a:r>
            <a:r>
              <a:rPr lang="cs-CZ" dirty="0" err="1"/>
              <a:t>Additional</a:t>
            </a:r>
            <a:r>
              <a:rPr lang="cs-CZ" dirty="0"/>
              <a:t>“ materiály – podnětové materiály, fotky, texty, hry…</a:t>
            </a:r>
          </a:p>
          <a:p>
            <a:r>
              <a:rPr lang="cs-CZ" dirty="0"/>
              <a:t>Adaptivní testování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22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6434D-90EF-4342-9A69-D85ECFC3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surveys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0BF0B-5669-46C0-988E-A43E4804B6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Podle módu sběru</a:t>
            </a:r>
          </a:p>
          <a:p>
            <a:r>
              <a:rPr lang="cs-CZ" dirty="0" err="1"/>
              <a:t>Self-completion</a:t>
            </a:r>
            <a:r>
              <a:rPr lang="cs-CZ" dirty="0"/>
              <a:t> (pošta, internet) X tazatel (ať už </a:t>
            </a:r>
            <a:r>
              <a:rPr lang="cs-CZ" dirty="0" err="1"/>
              <a:t>FtF</a:t>
            </a:r>
            <a:r>
              <a:rPr lang="cs-CZ" dirty="0"/>
              <a:t> nebo telefonicky)</a:t>
            </a:r>
          </a:p>
          <a:p>
            <a:pPr lvl="1"/>
            <a:r>
              <a:rPr lang="cs-CZ" dirty="0"/>
              <a:t>PAPI: </a:t>
            </a:r>
            <a:r>
              <a:rPr lang="cs-CZ" dirty="0" err="1"/>
              <a:t>Pen</a:t>
            </a:r>
            <a:r>
              <a:rPr lang="cs-CZ" dirty="0"/>
              <a:t>-And-</a:t>
            </a:r>
            <a:r>
              <a:rPr lang="cs-CZ" dirty="0" err="1"/>
              <a:t>Paper</a:t>
            </a:r>
            <a:r>
              <a:rPr lang="cs-CZ" dirty="0"/>
              <a:t>-</a:t>
            </a:r>
            <a:r>
              <a:rPr lang="cs-CZ" dirty="0" err="1"/>
              <a:t>Interviewing</a:t>
            </a:r>
            <a:r>
              <a:rPr lang="cs-CZ" dirty="0"/>
              <a:t>: osobní dotazování pomocí papírového dotazníku</a:t>
            </a:r>
          </a:p>
          <a:p>
            <a:pPr lvl="1"/>
            <a:r>
              <a:rPr lang="cs-CZ" dirty="0"/>
              <a:t>CAPI: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: osobní dotazování pomocí PC/tabletu (tazatel zapisuje odpovědi do PC)</a:t>
            </a:r>
          </a:p>
          <a:p>
            <a:pPr lvl="1"/>
            <a:r>
              <a:rPr lang="cs-CZ" dirty="0"/>
              <a:t>CASI: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 a CAWI: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Web </a:t>
            </a:r>
            <a:r>
              <a:rPr lang="cs-CZ" dirty="0" err="1"/>
              <a:t>Interviewing</a:t>
            </a:r>
            <a:r>
              <a:rPr lang="cs-CZ" dirty="0"/>
              <a:t> – respondent vyplňuje sám online dotazník </a:t>
            </a:r>
          </a:p>
          <a:p>
            <a:pPr lvl="1"/>
            <a:r>
              <a:rPr lang="cs-CZ" dirty="0"/>
              <a:t>CATI: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Telephone</a:t>
            </a:r>
            <a:r>
              <a:rPr lang="cs-CZ" dirty="0"/>
              <a:t> </a:t>
            </a:r>
            <a:r>
              <a:rPr lang="cs-CZ" dirty="0" err="1"/>
              <a:t>Interviewing</a:t>
            </a:r>
            <a:r>
              <a:rPr lang="cs-CZ" dirty="0"/>
              <a:t>: dotazování po telefonu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</a:t>
            </a:r>
            <a:r>
              <a:rPr lang="cs-CZ" b="1" dirty="0" err="1"/>
              <a:t>samplingu</a:t>
            </a:r>
            <a:endParaRPr lang="cs-CZ" b="1" dirty="0"/>
          </a:p>
          <a:p>
            <a:r>
              <a:rPr lang="cs-CZ" dirty="0"/>
              <a:t>Pravděpodobnostní ---- </a:t>
            </a:r>
            <a:r>
              <a:rPr lang="cs-CZ" dirty="0" err="1"/>
              <a:t>convenience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68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52C9-9D8E-4C35-B3D9-9DC0FD5C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surveys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89CD1-104E-4AF0-8D63-54FEA962E2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Podle zadavatele a/nebo zhotovitele</a:t>
            </a:r>
          </a:p>
          <a:p>
            <a:r>
              <a:rPr lang="cs-CZ" dirty="0"/>
              <a:t>Kdo </a:t>
            </a:r>
            <a:r>
              <a:rPr lang="cs-CZ" dirty="0" err="1"/>
              <a:t>survey</a:t>
            </a:r>
            <a:r>
              <a:rPr lang="cs-CZ" dirty="0"/>
              <a:t> vytváří a kdo ho provádí</a:t>
            </a:r>
          </a:p>
          <a:p>
            <a:r>
              <a:rPr lang="cs-CZ" dirty="0"/>
              <a:t>Vládní, výzkumné, komerční, soukromé, </a:t>
            </a:r>
            <a:r>
              <a:rPr lang="cs-CZ" dirty="0" err="1"/>
              <a:t>NGOs</a:t>
            </a:r>
            <a:r>
              <a:rPr lang="cs-CZ" dirty="0"/>
              <a:t>, statistické (ČSÚ)</a:t>
            </a:r>
          </a:p>
          <a:p>
            <a:r>
              <a:rPr lang="cs-CZ" dirty="0"/>
              <a:t>Statistické úřady – pravděpodobnostní </a:t>
            </a:r>
            <a:r>
              <a:rPr lang="cs-CZ" dirty="0" err="1"/>
              <a:t>sampling</a:t>
            </a:r>
            <a:r>
              <a:rPr lang="cs-CZ" dirty="0"/>
              <a:t> je pro ně zcela klíčový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Podle cílové populace</a:t>
            </a:r>
          </a:p>
          <a:p>
            <a:r>
              <a:rPr lang="cs-CZ" dirty="0"/>
              <a:t>Obecná populace</a:t>
            </a:r>
          </a:p>
          <a:p>
            <a:r>
              <a:rPr lang="cs-CZ" dirty="0"/>
              <a:t>Specifická populace: děti, senioři, studenti, novináři, uživatelé IG, lidé s konkrétní diagnózou…</a:t>
            </a:r>
          </a:p>
          <a:p>
            <a:r>
              <a:rPr lang="cs-CZ" dirty="0"/>
              <a:t>Domácnosti, podniky, hotely.. 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59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52C9-9D8E-4C35-B3D9-9DC0FD5C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surveys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89CD1-104E-4AF0-8D63-54FEA962E2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Podle tématu</a:t>
            </a:r>
          </a:p>
          <a:p>
            <a:r>
              <a:rPr lang="cs-CZ" dirty="0"/>
              <a:t>Citlivé x necitlivé téma</a:t>
            </a:r>
          </a:p>
          <a:p>
            <a:r>
              <a:rPr lang="cs-CZ" dirty="0"/>
              <a:t>Kontroverzní téma</a:t>
            </a:r>
          </a:p>
          <a:p>
            <a:r>
              <a:rPr lang="cs-CZ" dirty="0"/>
              <a:t>Někdy tzv. „omnibus“ </a:t>
            </a:r>
            <a:r>
              <a:rPr lang="cs-CZ" dirty="0" err="1"/>
              <a:t>surveys</a:t>
            </a:r>
            <a:r>
              <a:rPr lang="cs-CZ" dirty="0"/>
              <a:t> – „všezahrnující“ – směska témat, využívá jednoho </a:t>
            </a:r>
            <a:r>
              <a:rPr lang="cs-CZ" dirty="0" err="1"/>
              <a:t>samplingu</a:t>
            </a:r>
            <a:r>
              <a:rPr lang="cs-CZ" dirty="0"/>
              <a:t>, ale má dílčí na sobě nezávislá témata (dnes už výjimečné)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99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52C9-9D8E-4C35-B3D9-9DC0FD5C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surveys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89CD1-104E-4AF0-8D63-54FEA962E2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Podle počtu sběrů</a:t>
            </a:r>
          </a:p>
          <a:p>
            <a:r>
              <a:rPr lang="cs-CZ" dirty="0"/>
              <a:t>Jeden: </a:t>
            </a:r>
            <a:r>
              <a:rPr lang="cs-CZ" dirty="0" err="1"/>
              <a:t>cross-sectional</a:t>
            </a:r>
            <a:endParaRPr lang="cs-CZ" dirty="0"/>
          </a:p>
          <a:p>
            <a:r>
              <a:rPr lang="cs-CZ" dirty="0"/>
              <a:t>Opakované sběry, ale pokaždé na jiné populaci: </a:t>
            </a:r>
            <a:r>
              <a:rPr lang="cs-CZ" dirty="0" err="1"/>
              <a:t>repeated</a:t>
            </a:r>
            <a:r>
              <a:rPr lang="cs-CZ" dirty="0"/>
              <a:t> </a:t>
            </a:r>
            <a:r>
              <a:rPr lang="cs-CZ" dirty="0" err="1"/>
              <a:t>cross-sectional</a:t>
            </a:r>
            <a:endParaRPr lang="cs-CZ" dirty="0"/>
          </a:p>
          <a:p>
            <a:r>
              <a:rPr lang="cs-CZ" dirty="0"/>
              <a:t>Opakované na stejné: </a:t>
            </a:r>
            <a:r>
              <a:rPr lang="cs-CZ" dirty="0" err="1"/>
              <a:t>longitudinal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Podle délky</a:t>
            </a:r>
          </a:p>
          <a:p>
            <a:r>
              <a:rPr lang="cs-CZ" dirty="0"/>
              <a:t>od minut po desítky minut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91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8377B-C9E8-4D7C-8E23-C6BB88B9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2051D-304B-489C-B044-886B97604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315826" cy="4125148"/>
          </a:xfrm>
        </p:spPr>
        <p:txBody>
          <a:bodyPr>
            <a:normAutofit/>
          </a:bodyPr>
          <a:lstStyle/>
          <a:p>
            <a:r>
              <a:rPr lang="cs-CZ" dirty="0"/>
              <a:t>Nejstarší typy </a:t>
            </a:r>
            <a:r>
              <a:rPr lang="cs-CZ" dirty="0" err="1"/>
              <a:t>surveys</a:t>
            </a:r>
            <a:r>
              <a:rPr lang="cs-CZ" dirty="0"/>
              <a:t> – populační šetření, sčítání lidu</a:t>
            </a:r>
          </a:p>
          <a:p>
            <a:pPr lvl="1"/>
            <a:r>
              <a:rPr lang="cs-CZ" dirty="0"/>
              <a:t>Typicky vládní, začátky pro účely daní</a:t>
            </a:r>
          </a:p>
          <a:p>
            <a:pPr lvl="1"/>
            <a:r>
              <a:rPr lang="cs-CZ" dirty="0"/>
              <a:t>V ČR: sčítání lidu každých 10 let (2021!)</a:t>
            </a:r>
          </a:p>
          <a:p>
            <a:r>
              <a:rPr lang="cs-CZ" dirty="0"/>
              <a:t>Začátek 20. století –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surveys</a:t>
            </a:r>
            <a:r>
              <a:rPr lang="cs-CZ" dirty="0"/>
              <a:t> v UK, US, předvolební výzkumy, první marketingové výzkumy, tradice i v psychologickém výzkumu (předsudky, stereotypy, postoje)</a:t>
            </a:r>
          </a:p>
          <a:p>
            <a:r>
              <a:rPr lang="cs-CZ" dirty="0"/>
              <a:t>Známý případ s predikcí výsledků prezidentských voleb </a:t>
            </a:r>
            <a:r>
              <a:rPr lang="cs-CZ" b="1" dirty="0"/>
              <a:t>1936</a:t>
            </a:r>
            <a:r>
              <a:rPr lang="cs-CZ" dirty="0"/>
              <a:t> (</a:t>
            </a:r>
            <a:r>
              <a:rPr lang="cs-CZ" dirty="0" err="1"/>
              <a:t>Landon</a:t>
            </a:r>
            <a:r>
              <a:rPr lang="cs-CZ" dirty="0"/>
              <a:t> vs Roosevelt):</a:t>
            </a:r>
          </a:p>
          <a:p>
            <a:pPr lvl="1"/>
            <a:r>
              <a:rPr lang="cs-CZ" dirty="0"/>
              <a:t>Od 1916 časopis </a:t>
            </a:r>
            <a:r>
              <a:rPr lang="cs-CZ" dirty="0" err="1"/>
              <a:t>Literary</a:t>
            </a:r>
            <a:r>
              <a:rPr lang="cs-CZ" dirty="0"/>
              <a:t> Digest dělal předvolební výzkumy</a:t>
            </a:r>
          </a:p>
          <a:p>
            <a:pPr lvl="1"/>
            <a:r>
              <a:rPr lang="cs-CZ" dirty="0"/>
              <a:t>Až do 1936 správné odhady – ve 1936 editor na základě dat od +2mil lidí predikoval výhru A. </a:t>
            </a:r>
            <a:r>
              <a:rPr lang="cs-CZ" dirty="0" err="1"/>
              <a:t>Landona</a:t>
            </a:r>
            <a:r>
              <a:rPr lang="cs-CZ" dirty="0"/>
              <a:t> (</a:t>
            </a:r>
            <a:r>
              <a:rPr lang="cs-CZ" dirty="0" err="1"/>
              <a:t>Landon</a:t>
            </a:r>
            <a:r>
              <a:rPr lang="cs-CZ" dirty="0"/>
              <a:t> 57%, ve skutečnosti 38%)</a:t>
            </a:r>
          </a:p>
          <a:p>
            <a:pPr lvl="1"/>
            <a:r>
              <a:rPr lang="cs-CZ" dirty="0"/>
              <a:t>Proč se netrefil?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 descr="Obsah obrázku text, červená&#10;&#10;Popis byl vytvořen automaticky">
            <a:extLst>
              <a:ext uri="{FF2B5EF4-FFF2-40B4-BE49-F238E27FC236}">
                <a16:creationId xmlns:a16="http://schemas.microsoft.com/office/drawing/2014/main" id="{76AF3E3E-339B-4E51-94CF-3EABF6D55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17" y="2449068"/>
            <a:ext cx="2828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9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CE28F-DADD-4277-866A-2EFC6A84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AB8F3-B576-4C0B-8F06-A18CF28956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Známý případ s predikcí výsledků prezidentských voleb </a:t>
            </a:r>
            <a:r>
              <a:rPr lang="cs-CZ" b="1" dirty="0"/>
              <a:t>1936</a:t>
            </a:r>
            <a:r>
              <a:rPr lang="cs-CZ" dirty="0"/>
              <a:t> (</a:t>
            </a:r>
            <a:r>
              <a:rPr lang="cs-CZ" dirty="0" err="1"/>
              <a:t>Landon</a:t>
            </a:r>
            <a:r>
              <a:rPr lang="cs-CZ" dirty="0"/>
              <a:t> vs Roosevelt):</a:t>
            </a:r>
          </a:p>
          <a:p>
            <a:pPr lvl="1"/>
            <a:r>
              <a:rPr lang="cs-CZ" dirty="0"/>
              <a:t>Respondenti: lidi, na které našli kontakty skrze telefonní seznamy, seznamy předplatitelů časopisu, seznamy členů soukromých klubů a asociací, registry majitelů automobilů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i="1" dirty="0" err="1">
                <a:sym typeface="Wingdings" panose="05000000000000000000" pitchFamily="2" charset="2"/>
              </a:rPr>
              <a:t>selection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bias</a:t>
            </a:r>
            <a:endParaRPr lang="cs-CZ" b="1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 oslovených 10mil. lidí jich odpověď (dotazník poštou) zaslalo 2.4mil  </a:t>
            </a:r>
            <a:r>
              <a:rPr lang="cs-CZ" b="1" i="1" dirty="0">
                <a:sym typeface="Wingdings" panose="05000000000000000000" pitchFamily="2" charset="2"/>
              </a:rPr>
              <a:t>nízká response </a:t>
            </a:r>
            <a:r>
              <a:rPr lang="cs-CZ" b="1" i="1" dirty="0" err="1">
                <a:sym typeface="Wingdings" panose="05000000000000000000" pitchFamily="2" charset="2"/>
              </a:rPr>
              <a:t>rate</a:t>
            </a:r>
            <a:endParaRPr lang="cs-CZ" b="1" i="1" dirty="0">
              <a:sym typeface="Wingdings" panose="05000000000000000000" pitchFamily="2" charset="2"/>
            </a:endParaRPr>
          </a:p>
          <a:p>
            <a:pPr lvl="2"/>
            <a:r>
              <a:rPr lang="cs-CZ" dirty="0">
                <a:sym typeface="Wingdings" panose="05000000000000000000" pitchFamily="2" charset="2"/>
              </a:rPr>
              <a:t>+ mnohem častěji ji zaslali ti, kteří podporovali </a:t>
            </a:r>
            <a:r>
              <a:rPr lang="cs-CZ" dirty="0" err="1">
                <a:sym typeface="Wingdings" panose="05000000000000000000" pitchFamily="2" charset="2"/>
              </a:rPr>
              <a:t>Landona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b="1" i="1" dirty="0">
                <a:sym typeface="Wingdings" panose="05000000000000000000" pitchFamily="2" charset="2"/>
              </a:rPr>
              <a:t>non-response </a:t>
            </a:r>
            <a:r>
              <a:rPr lang="cs-CZ" b="1" i="1" dirty="0" err="1">
                <a:sym typeface="Wingdings" panose="05000000000000000000" pitchFamily="2" charset="2"/>
              </a:rPr>
              <a:t>bias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George Gallup – menší vzorek, kvótní </a:t>
            </a:r>
            <a:r>
              <a:rPr lang="cs-CZ" dirty="0" err="1">
                <a:sym typeface="Wingdings" panose="05000000000000000000" pitchFamily="2" charset="2"/>
              </a:rPr>
              <a:t>sampling</a:t>
            </a:r>
            <a:r>
              <a:rPr lang="cs-CZ" dirty="0">
                <a:sym typeface="Wingdings" panose="05000000000000000000" pitchFamily="2" charset="2"/>
              </a:rPr>
              <a:t> – přesnější predikce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 víc výzkumů začalo využívat kvóty a Gallup </a:t>
            </a:r>
            <a:r>
              <a:rPr lang="cs-CZ" dirty="0" err="1">
                <a:sym typeface="Wingdings" panose="05000000000000000000" pitchFamily="2" charset="2"/>
              </a:rPr>
              <a:t>poll</a:t>
            </a:r>
            <a:r>
              <a:rPr lang="cs-CZ" dirty="0">
                <a:sym typeface="Wingdings" panose="05000000000000000000" pitchFamily="2" charset="2"/>
              </a:rPr>
              <a:t> správně predikoval i volby 1940 a 1944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618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CE28F-DADD-4277-866A-2EFC6A84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AB8F3-B576-4C0B-8F06-A18CF2895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706482" cy="4207444"/>
          </a:xfrm>
        </p:spPr>
        <p:txBody>
          <a:bodyPr>
            <a:normAutofit/>
          </a:bodyPr>
          <a:lstStyle/>
          <a:p>
            <a:r>
              <a:rPr lang="cs-CZ" dirty="0"/>
              <a:t>A pak přišel 1948 – prezidentské volby </a:t>
            </a:r>
            <a:r>
              <a:rPr lang="cs-CZ" dirty="0" err="1"/>
              <a:t>Dewey</a:t>
            </a:r>
            <a:r>
              <a:rPr lang="cs-CZ" dirty="0"/>
              <a:t> vs. Truman</a:t>
            </a:r>
          </a:p>
          <a:p>
            <a:pPr lvl="1"/>
            <a:r>
              <a:rPr lang="cs-CZ" dirty="0"/>
              <a:t>Velké agentury vč. Gallup </a:t>
            </a:r>
            <a:r>
              <a:rPr lang="cs-CZ" dirty="0" err="1"/>
              <a:t>poll</a:t>
            </a:r>
            <a:r>
              <a:rPr lang="cs-CZ" dirty="0"/>
              <a:t> - silné predikce s využitím kvótních vzorků vedla k vydání „</a:t>
            </a:r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defeats</a:t>
            </a:r>
            <a:r>
              <a:rPr lang="cs-CZ" dirty="0"/>
              <a:t> Truman“ v Tribune</a:t>
            </a:r>
          </a:p>
          <a:p>
            <a:pPr lvl="1"/>
            <a:r>
              <a:rPr lang="cs-CZ" dirty="0"/>
              <a:t>Proč to nefungovalo?</a:t>
            </a:r>
          </a:p>
          <a:p>
            <a:pPr lvl="2"/>
            <a:r>
              <a:rPr lang="cs-CZ" dirty="0"/>
              <a:t>Tazatelé, přestože měli kvóty, mohli v rámci kvót volně vybírat, koho osloví – a dařilo se jim stabilně víc dotazovat více vzdělané, bohatší lidi, kteří byli proti Trumanovi </a:t>
            </a:r>
          </a:p>
          <a:p>
            <a:pPr lvl="1"/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Postupná změna </a:t>
            </a:r>
            <a:r>
              <a:rPr lang="cs-CZ" dirty="0" err="1"/>
              <a:t>samplingu</a:t>
            </a:r>
            <a:r>
              <a:rPr lang="cs-CZ" dirty="0"/>
              <a:t> na pravděpodobnostní</a:t>
            </a:r>
          </a:p>
          <a:p>
            <a:r>
              <a:rPr lang="cs-CZ" dirty="0"/>
              <a:t>(ale vlivný článek kritizující kvóty už 1934 </a:t>
            </a:r>
            <a:r>
              <a:rPr lang="cs-CZ" dirty="0" err="1"/>
              <a:t>Neyman</a:t>
            </a:r>
            <a:r>
              <a:rPr lang="cs-CZ" dirty="0"/>
              <a:t>)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D3C3AF99-DA15-4113-8A42-D95BC54B8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44" y="2870012"/>
            <a:ext cx="4509008" cy="25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bude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25732"/>
          </a:xfrm>
        </p:spPr>
        <p:txBody>
          <a:bodyPr>
            <a:normAutofit/>
          </a:bodyPr>
          <a:lstStyle/>
          <a:p>
            <a:r>
              <a:rPr lang="cs-CZ" dirty="0"/>
              <a:t>O dotazníkovém šetření jako typu výzkumu (</a:t>
            </a:r>
            <a:r>
              <a:rPr lang="cs-CZ" dirty="0" err="1"/>
              <a:t>survey</a:t>
            </a:r>
            <a:r>
              <a:rPr lang="cs-CZ" dirty="0"/>
              <a:t> design,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Hlavní cíle:</a:t>
            </a:r>
          </a:p>
          <a:p>
            <a:pPr lvl="1"/>
            <a:r>
              <a:rPr lang="cs-CZ" dirty="0"/>
              <a:t>Pochopit logiku designování dotazníkového šetření s důrazem na různá zkreslení</a:t>
            </a:r>
          </a:p>
          <a:p>
            <a:pPr lvl="1"/>
            <a:r>
              <a:rPr lang="cs-CZ" dirty="0"/>
              <a:t>Dokázat lépe zhodnotit a rozumět odborným článkům, které využívají dotazníkový design</a:t>
            </a:r>
          </a:p>
          <a:p>
            <a:pPr lvl="1"/>
            <a:r>
              <a:rPr lang="cs-CZ" dirty="0"/>
              <a:t>Dokázat sestavit dotazník</a:t>
            </a:r>
          </a:p>
          <a:p>
            <a:pPr lvl="1"/>
            <a:r>
              <a:rPr lang="cs-CZ" dirty="0"/>
              <a:t>+ znalosti, které využijete ve svých diplomkách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28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současnosti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525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Ne tak starý případ: prezidentské volby US 2016</a:t>
            </a:r>
          </a:p>
          <a:p>
            <a:r>
              <a:rPr lang="cs-CZ" dirty="0"/>
              <a:t>většina predikcí pro Hillary Clinton (odhady 71-99%)</a:t>
            </a:r>
          </a:p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polls</a:t>
            </a:r>
            <a:r>
              <a:rPr lang="cs-CZ" dirty="0"/>
              <a:t> - přesnější odhady - predikce, že Clinton vyhraje o pár procent - což se v podstatě stalo (2% rozdíl v její prospěch), ale volební systém</a:t>
            </a:r>
          </a:p>
          <a:p>
            <a:r>
              <a:rPr lang="cs-CZ" dirty="0" err="1"/>
              <a:t>Trump</a:t>
            </a:r>
            <a:r>
              <a:rPr lang="cs-CZ" dirty="0"/>
              <a:t> podceněn ve státech, kde tradičně vyhrávali Demokraté (PA, WI, MI)</a:t>
            </a:r>
          </a:p>
          <a:p>
            <a:pPr marL="0" indent="0">
              <a:buNone/>
            </a:pPr>
            <a:r>
              <a:rPr lang="cs-CZ" dirty="0"/>
              <a:t>Příčiny:</a:t>
            </a:r>
          </a:p>
          <a:p>
            <a:r>
              <a:rPr lang="cs-CZ" dirty="0"/>
              <a:t>voliči reálně měnili názor poslední týden před volbami v rozhodujících státech</a:t>
            </a:r>
          </a:p>
          <a:p>
            <a:r>
              <a:rPr lang="cs-CZ" dirty="0"/>
              <a:t>rozdíl mezi </a:t>
            </a:r>
            <a:r>
              <a:rPr lang="cs-CZ" dirty="0" err="1"/>
              <a:t>pre-election</a:t>
            </a:r>
            <a:r>
              <a:rPr lang="cs-CZ" dirty="0"/>
              <a:t> odpověďmi a reálnou volbou: oproti minulým letům, kdy se rozdíly vzájemně cca vynulovaly, ve 2016 byly změny výrazně ve prospěch DT</a:t>
            </a:r>
          </a:p>
          <a:p>
            <a:r>
              <a:rPr lang="cs-CZ" dirty="0"/>
              <a:t>nevážení dat pro systematickou chybu - vzdělanější lidé se víc účastní výzkumu a volili častěji pro HC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i="1" dirty="0" err="1">
                <a:sym typeface="Wingdings" panose="05000000000000000000" pitchFamily="2" charset="2"/>
              </a:rPr>
              <a:t>nonresponse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bias</a:t>
            </a:r>
            <a:endParaRPr lang="cs-CZ" b="1" i="1" dirty="0"/>
          </a:p>
          <a:p>
            <a:r>
              <a:rPr lang="cs-CZ" dirty="0"/>
              <a:t>"</a:t>
            </a:r>
            <a:r>
              <a:rPr lang="cs-CZ" dirty="0" err="1"/>
              <a:t>shy</a:t>
            </a:r>
            <a:r>
              <a:rPr lang="cs-CZ" dirty="0"/>
              <a:t> </a:t>
            </a:r>
            <a:r>
              <a:rPr lang="cs-CZ" dirty="0" err="1"/>
              <a:t>Trump</a:t>
            </a:r>
            <a:r>
              <a:rPr lang="cs-CZ" dirty="0"/>
              <a:t>" </a:t>
            </a:r>
            <a:r>
              <a:rPr lang="cs-CZ" dirty="0" err="1"/>
              <a:t>effect</a:t>
            </a:r>
            <a:r>
              <a:rPr lang="cs-CZ" dirty="0"/>
              <a:t> - nicméně hypotéza nemá moc podpory </a:t>
            </a:r>
          </a:p>
          <a:p>
            <a:r>
              <a:rPr lang="cs-CZ" dirty="0"/>
              <a:t>příliš pro-Clinton ankety mohly vést její voliče k nižší účasti ve volbách</a:t>
            </a:r>
          </a:p>
          <a:p>
            <a:r>
              <a:rPr lang="cs-CZ" dirty="0"/>
              <a:t>Patrně kombinace faktorů, ne tak jasný </a:t>
            </a:r>
            <a:r>
              <a:rPr lang="cs-CZ" dirty="0" err="1"/>
              <a:t>sampling</a:t>
            </a:r>
            <a:r>
              <a:rPr lang="cs-CZ" dirty="0"/>
              <a:t> </a:t>
            </a:r>
            <a:r>
              <a:rPr lang="cs-CZ" dirty="0" err="1"/>
              <a:t>blaming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13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351B-F704-4421-9266-45EDA74E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5B7-2822-493E-A5DB-30A509E954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</a:t>
            </a:r>
            <a:r>
              <a:rPr lang="cs-CZ" dirty="0" err="1"/>
              <a:t>surveys</a:t>
            </a:r>
            <a:r>
              <a:rPr lang="cs-CZ" dirty="0"/>
              <a:t> nebyly příliš systematické – ani ve výběru vzorku, ani ve formulacích položek</a:t>
            </a:r>
          </a:p>
          <a:p>
            <a:r>
              <a:rPr lang="cs-CZ" dirty="0"/>
              <a:t>Postupná standardizace položek (v jednom výzkumu), zaučování tazatelů, opouštění sběrů na celé populaci (finanční a časová náročnost), kritika kvótních výběrů a inkorporace teorie pravděpodobnosti do výběru vzorku </a:t>
            </a:r>
          </a:p>
          <a:p>
            <a:r>
              <a:rPr lang="cs-CZ" b="1" dirty="0"/>
              <a:t>Pravděpodobnostní výběr </a:t>
            </a:r>
            <a:r>
              <a:rPr lang="cs-CZ" dirty="0"/>
              <a:t>– každý respondent má nenulovou šanci být do vzorku vybrán</a:t>
            </a:r>
          </a:p>
          <a:p>
            <a:pPr lvl="1"/>
            <a:r>
              <a:rPr lang="cs-CZ" dirty="0"/>
              <a:t>Je to </a:t>
            </a:r>
            <a:r>
              <a:rPr lang="cs-CZ" i="1" dirty="0" err="1"/>
              <a:t>best</a:t>
            </a:r>
            <a:r>
              <a:rPr lang="cs-CZ" i="1" dirty="0"/>
              <a:t> </a:t>
            </a:r>
            <a:r>
              <a:rPr lang="cs-CZ" i="1" dirty="0" err="1"/>
              <a:t>practice</a:t>
            </a:r>
            <a:r>
              <a:rPr lang="cs-CZ" i="1" dirty="0"/>
              <a:t> </a:t>
            </a:r>
            <a:r>
              <a:rPr lang="cs-CZ" dirty="0"/>
              <a:t>– pokud chceme výzkumem zjistit něco s vysokou mírou jistoty, že data nejsou zkreslená, bez pravděpodobnostního vzorku to nejde</a:t>
            </a:r>
          </a:p>
          <a:p>
            <a:pPr lvl="1"/>
            <a:r>
              <a:rPr lang="cs-CZ" dirty="0"/>
              <a:t>Obtížné bez seznamu všech lidí, ze kterého bychom náhodně vybírali</a:t>
            </a:r>
          </a:p>
          <a:p>
            <a:pPr lvl="1"/>
            <a:r>
              <a:rPr lang="cs-CZ" dirty="0" err="1"/>
              <a:t>Samplingy</a:t>
            </a:r>
            <a:r>
              <a:rPr lang="cs-CZ" dirty="0"/>
              <a:t> skrze geografické jednotky - místo bydliště, „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walk</a:t>
            </a:r>
            <a:r>
              <a:rPr lang="cs-CZ" dirty="0"/>
              <a:t>“ – náhodná procházka</a:t>
            </a:r>
          </a:p>
        </p:txBody>
      </p:sp>
    </p:spTree>
    <p:extLst>
      <p:ext uri="{BB962C8B-B14F-4D97-AF65-F5344CB8AC3E}">
        <p14:creationId xmlns:p14="http://schemas.microsoft.com/office/powerpoint/2010/main" val="143336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351B-F704-4421-9266-45EDA74E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5B7-2822-493E-A5DB-30A509E954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571858" cy="4079428"/>
          </a:xfrm>
        </p:spPr>
        <p:txBody>
          <a:bodyPr>
            <a:normAutofit/>
          </a:bodyPr>
          <a:lstStyle/>
          <a:p>
            <a:r>
              <a:rPr lang="cs-CZ" dirty="0"/>
              <a:t>Způsob oslovování a administrace</a:t>
            </a:r>
          </a:p>
          <a:p>
            <a:pPr lvl="1"/>
            <a:r>
              <a:rPr lang="cs-CZ" dirty="0"/>
              <a:t>Využívání pošty a </a:t>
            </a:r>
            <a:r>
              <a:rPr lang="cs-CZ" dirty="0" err="1"/>
              <a:t>self</a:t>
            </a:r>
            <a:r>
              <a:rPr lang="cs-CZ" dirty="0"/>
              <a:t>-administrace dotazníků (levnější než tazatel)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využívání telefonních </a:t>
            </a:r>
            <a:r>
              <a:rPr lang="cs-CZ" dirty="0" err="1"/>
              <a:t>surveys</a:t>
            </a:r>
            <a:r>
              <a:rPr lang="cs-CZ" dirty="0"/>
              <a:t> (levnější a efektivnější než pošta; 60.léta) </a:t>
            </a:r>
            <a:r>
              <a:rPr lang="cs-CZ" dirty="0">
                <a:sym typeface="Wingdings" panose="05000000000000000000" pitchFamily="2" charset="2"/>
              </a:rPr>
              <a:t> využívání počítačů  internetu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Pro pravděpodobnostní vzorky ale pořád hojně využívaný </a:t>
            </a:r>
            <a:r>
              <a:rPr lang="cs-CZ" dirty="0" err="1">
                <a:sym typeface="Wingdings" panose="05000000000000000000" pitchFamily="2" charset="2"/>
              </a:rPr>
              <a:t>sampling</a:t>
            </a:r>
            <a:r>
              <a:rPr lang="cs-CZ" dirty="0">
                <a:sym typeface="Wingdings" panose="05000000000000000000" pitchFamily="2" charset="2"/>
              </a:rPr>
              <a:t> pomocí </a:t>
            </a:r>
            <a:r>
              <a:rPr lang="cs-CZ" dirty="0" err="1">
                <a:sym typeface="Wingdings" panose="05000000000000000000" pitchFamily="2" charset="2"/>
              </a:rPr>
              <a:t>random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walk</a:t>
            </a:r>
            <a:r>
              <a:rPr lang="cs-CZ" dirty="0">
                <a:sym typeface="Wingdings" panose="05000000000000000000" pitchFamily="2" charset="2"/>
              </a:rPr>
              <a:t> + od rozšíření telefonů </a:t>
            </a:r>
            <a:r>
              <a:rPr lang="cs-CZ" b="1" dirty="0" err="1">
                <a:sym typeface="Wingdings" panose="05000000000000000000" pitchFamily="2" charset="2"/>
              </a:rPr>
              <a:t>random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digits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dialing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(RDD, 70. léta), stále se využívají i tazatelé v domácnostech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RDD znamenal další rozmach pravděpodobnostních výběrů vzorku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 vyšším využíváním telefonů ale narostl masivně i telemarketing, někdy se skrývající za „děláme výzkum“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 to vedlo ke klesající response </a:t>
            </a:r>
            <a:r>
              <a:rPr lang="cs-CZ" dirty="0" err="1">
                <a:sym typeface="Wingdings" panose="05000000000000000000" pitchFamily="2" charset="2"/>
              </a:rPr>
              <a:t>rate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4157829-5EFA-4481-827B-5605D44DC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68" y="2564795"/>
            <a:ext cx="2914032" cy="37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2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351B-F704-4421-9266-45EDA74E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s internetem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5B7-2822-493E-A5DB-30A509E954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61724"/>
          </a:xfrm>
        </p:spPr>
        <p:txBody>
          <a:bodyPr>
            <a:normAutofit fontScale="92500"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Sampling</a:t>
            </a:r>
            <a:r>
              <a:rPr lang="cs-CZ" dirty="0">
                <a:sym typeface="Wingdings" panose="05000000000000000000" pitchFamily="2" charset="2"/>
              </a:rPr>
              <a:t> prostřednictvím internetu – rychlost, finančně nenáročné, ale velké potíže s </a:t>
            </a:r>
            <a:r>
              <a:rPr lang="cs-CZ" b="1" i="1" dirty="0" err="1">
                <a:sym typeface="Wingdings" panose="05000000000000000000" pitchFamily="2" charset="2"/>
              </a:rPr>
              <a:t>undercoverage</a:t>
            </a:r>
            <a:r>
              <a:rPr lang="cs-CZ" b="1" i="1" dirty="0">
                <a:sym typeface="Wingdings" panose="05000000000000000000" pitchFamily="2" charset="2"/>
              </a:rPr>
              <a:t> </a:t>
            </a:r>
            <a:r>
              <a:rPr lang="cs-CZ" b="1" i="1" dirty="0" err="1">
                <a:sym typeface="Wingdings" panose="05000000000000000000" pitchFamily="2" charset="2"/>
              </a:rPr>
              <a:t>bias</a:t>
            </a:r>
            <a:endParaRPr lang="cs-CZ" b="1" i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Mnohem snadnější nástroje pro tvorbu dotazníku, udržování vlastní databáze, hromadné oslovování s personalizací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Kdokoliv si udělá </a:t>
            </a:r>
            <a:r>
              <a:rPr lang="cs-CZ" dirty="0" err="1">
                <a:sym typeface="Wingdings" panose="05000000000000000000" pitchFamily="2" charset="2"/>
              </a:rPr>
              <a:t>survey</a:t>
            </a:r>
            <a:r>
              <a:rPr lang="cs-CZ" dirty="0">
                <a:sym typeface="Wingdings" panose="05000000000000000000" pitchFamily="2" charset="2"/>
              </a:rPr>
              <a:t> během pár minut – a taky ho dělá!</a:t>
            </a:r>
          </a:p>
          <a:p>
            <a:r>
              <a:rPr lang="cs-CZ" dirty="0">
                <a:sym typeface="Wingdings" panose="05000000000000000000" pitchFamily="2" charset="2"/>
              </a:rPr>
              <a:t>Víc user-</a:t>
            </a:r>
            <a:r>
              <a:rPr lang="cs-CZ" dirty="0" err="1">
                <a:sym typeface="Wingdings" panose="05000000000000000000" pitchFamily="2" charset="2"/>
              </a:rPr>
              <a:t>friendly</a:t>
            </a:r>
            <a:r>
              <a:rPr lang="cs-CZ" dirty="0">
                <a:sym typeface="Wingdings" panose="05000000000000000000" pitchFamily="2" charset="2"/>
              </a:rPr>
              <a:t> nástroje na zpracování dat (statistiku) – široké použití i mezi lidmi, kteří statistice vlastně nerozumí</a:t>
            </a:r>
          </a:p>
          <a:p>
            <a:r>
              <a:rPr lang="cs-CZ" b="1" dirty="0">
                <a:sym typeface="Wingdings" panose="05000000000000000000" pitchFamily="2" charset="2"/>
              </a:rPr>
              <a:t>Velký nárůst popularity nepravděpodobnostních </a:t>
            </a:r>
            <a:r>
              <a:rPr lang="cs-CZ" b="1" dirty="0" err="1">
                <a:sym typeface="Wingdings" panose="05000000000000000000" pitchFamily="2" charset="2"/>
              </a:rPr>
              <a:t>surveys</a:t>
            </a:r>
            <a:endParaRPr lang="cs-CZ" b="1" dirty="0">
              <a:sym typeface="Wingdings" panose="05000000000000000000" pitchFamily="2" charset="2"/>
            </a:endParaRPr>
          </a:p>
          <a:p>
            <a:endParaRPr lang="cs-CZ" b="1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Online panely </a:t>
            </a:r>
            <a:r>
              <a:rPr lang="cs-CZ" dirty="0">
                <a:sym typeface="Wingdings" panose="05000000000000000000" pitchFamily="2" charset="2"/>
              </a:rPr>
              <a:t>respondentů nejen v rukou profesionálních agentur s pečlivým výběrem respondentů, ale otevřené veřejnosti (</a:t>
            </a:r>
            <a:r>
              <a:rPr lang="cs-CZ" dirty="0" err="1">
                <a:sym typeface="Wingdings" panose="05000000000000000000" pitchFamily="2" charset="2"/>
              </a:rPr>
              <a:t>Mechanical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Turk</a:t>
            </a:r>
            <a:r>
              <a:rPr lang="cs-CZ" dirty="0">
                <a:sym typeface="Wingdings" panose="05000000000000000000" pitchFamily="2" charset="2"/>
              </a:rPr>
              <a:t>) – boom začátkem 21. století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Zvyšuje se počet různých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, ale nezvyšuje se počet jejich respondentů – mnoho z výzkumů je ve skutečnosti vyplňováno stejnými lidmi, kteří jsou ve více panelech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„profesionální respondenti“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7860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351B-F704-4421-9266-45EDA74E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s internetem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5B7-2822-493E-A5DB-30A509E954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79428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Rozvoj </a:t>
            </a:r>
            <a:r>
              <a:rPr lang="cs-CZ" b="1" dirty="0">
                <a:sym typeface="Wingdings" panose="05000000000000000000" pitchFamily="2" charset="2"/>
              </a:rPr>
              <a:t>chytrých telefonů </a:t>
            </a:r>
            <a:r>
              <a:rPr lang="cs-CZ" dirty="0">
                <a:sym typeface="Wingdings" panose="05000000000000000000" pitchFamily="2" charset="2"/>
              </a:rPr>
              <a:t>a jejich využívání pro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Mixed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methods</a:t>
            </a:r>
            <a:r>
              <a:rPr lang="cs-CZ" dirty="0">
                <a:sym typeface="Wingdings" panose="05000000000000000000" pitchFamily="2" charset="2"/>
              </a:rPr>
              <a:t> – umožňují kombinovat </a:t>
            </a:r>
            <a:r>
              <a:rPr lang="cs-CZ" dirty="0" err="1">
                <a:sym typeface="Wingdings" panose="05000000000000000000" pitchFamily="2" charset="2"/>
              </a:rPr>
              <a:t>survey</a:t>
            </a:r>
            <a:r>
              <a:rPr lang="cs-CZ" dirty="0">
                <a:sym typeface="Wingdings" panose="05000000000000000000" pitchFamily="2" charset="2"/>
              </a:rPr>
              <a:t> se spoustou objektivních dat (např. GPS, </a:t>
            </a:r>
            <a:r>
              <a:rPr lang="cs-CZ" dirty="0" err="1">
                <a:sym typeface="Wingdings" panose="05000000000000000000" pitchFamily="2" charset="2"/>
              </a:rPr>
              <a:t>fitbit</a:t>
            </a:r>
            <a:r>
              <a:rPr lang="cs-CZ" dirty="0">
                <a:sym typeface="Wingdings" panose="05000000000000000000" pitchFamily="2" charset="2"/>
              </a:rPr>
              <a:t>, detekce světla, akcelerometr...)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Zatím nicméně využití </a:t>
            </a:r>
            <a:r>
              <a:rPr lang="cs-CZ" dirty="0" err="1">
                <a:sym typeface="Wingdings" panose="05000000000000000000" pitchFamily="2" charset="2"/>
              </a:rPr>
              <a:t>convenience</a:t>
            </a:r>
            <a:r>
              <a:rPr lang="cs-CZ" dirty="0">
                <a:sym typeface="Wingdings" panose="05000000000000000000" pitchFamily="2" charset="2"/>
              </a:rPr>
              <a:t> vzorků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Big data! </a:t>
            </a:r>
            <a:r>
              <a:rPr lang="cs-CZ" dirty="0">
                <a:sym typeface="Wingdings" panose="05000000000000000000" pitchFamily="2" charset="2"/>
              </a:rPr>
              <a:t>(někdy organická data)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Záznamy chování, především ale v rukou soukromých subjektů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Otázky soukromí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Když máme big data, potřebujeme ještě stále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?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Ano! A kombinace BD a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 může být specificky silná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611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351B-F704-4421-9266-45EDA74E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s internetem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5B7-2822-493E-A5DB-30A509E954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ym typeface="Wingdings" panose="05000000000000000000" pitchFamily="2" charset="2"/>
              </a:rPr>
              <a:t>S finančně dostupnějšími metodami výraznější podíl komerčních i laických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 s pochybnými kvalitami i motivy</a:t>
            </a:r>
          </a:p>
          <a:p>
            <a:r>
              <a:rPr lang="cs-CZ" dirty="0">
                <a:sym typeface="Wingdings" panose="05000000000000000000" pitchFamily="2" charset="2"/>
              </a:rPr>
              <a:t>Přesycenost populace, klesá ochota respondentů zapojovat se i do „oficiálních“ (vládních, vědeckých) výzkumů, nedůvěra v deklarované cíle dotazníkových šetření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dlouhodobě klesající response </a:t>
            </a:r>
            <a:r>
              <a:rPr lang="cs-CZ" b="1" dirty="0" err="1">
                <a:sym typeface="Wingdings" panose="05000000000000000000" pitchFamily="2" charset="2"/>
              </a:rPr>
              <a:t>rates</a:t>
            </a:r>
            <a:r>
              <a:rPr lang="cs-CZ" b="1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„Rychlejší“ život – a výrazně klesající ochota odpovídat na dlouhé dotazníky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Co je dlouhý dotazník?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COVID!</a:t>
            </a:r>
          </a:p>
          <a:p>
            <a:pPr lvl="1"/>
            <a:r>
              <a:rPr lang="cs-CZ" b="1" dirty="0">
                <a:sym typeface="Wingdings" panose="05000000000000000000" pitchFamily="2" charset="2"/>
              </a:rPr>
              <a:t>Co udělal COVID se </a:t>
            </a:r>
            <a:r>
              <a:rPr lang="cs-CZ" b="1" dirty="0" err="1">
                <a:sym typeface="Wingdings" panose="05000000000000000000" pitchFamily="2" charset="2"/>
              </a:rPr>
              <a:t>surveys</a:t>
            </a:r>
            <a:r>
              <a:rPr lang="cs-CZ" b="1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42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8C9FD-EC9D-46E4-97C5-8D4BB967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F9628-E67E-4DA4-8385-A8A8461D48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S rozvojem popularity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 i rozvoj </a:t>
            </a:r>
            <a:r>
              <a:rPr lang="cs-CZ" b="1" dirty="0">
                <a:sym typeface="Wingdings" panose="05000000000000000000" pitchFamily="2" charset="2"/>
              </a:rPr>
              <a:t>etických principů ve výzkumu </a:t>
            </a:r>
            <a:r>
              <a:rPr lang="cs-CZ" dirty="0">
                <a:sym typeface="Wingdings" panose="05000000000000000000" pitchFamily="2" charset="2"/>
              </a:rPr>
              <a:t>– striktnější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Zároveň pro soukromé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 etika v podstatě neexistuje (i když legální rámec a ESOMAR </a:t>
            </a:r>
            <a:r>
              <a:rPr lang="cs-CZ" dirty="0" err="1">
                <a:sym typeface="Wingdings" panose="05000000000000000000" pitchFamily="2" charset="2"/>
              </a:rPr>
              <a:t>guidelines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endParaRPr lang="cs-CZ" dirty="0"/>
          </a:p>
        </p:txBody>
      </p:sp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D79363C1-C7CF-4197-86F6-EBBCAA0D9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84" y="3429000"/>
            <a:ext cx="5249008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16181-7A4B-48F6-8165-531F15A8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63" y="456035"/>
            <a:ext cx="7729728" cy="1188720"/>
          </a:xfrm>
        </p:spPr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..?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6940C4-CB33-4C9F-A346-025A0CF8F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14329" y="6606583"/>
            <a:ext cx="3377671" cy="251417"/>
          </a:xfrm>
        </p:spPr>
        <p:txBody>
          <a:bodyPr>
            <a:normAutofit fontScale="92500" lnSpcReduction="10000"/>
          </a:bodyPr>
          <a:lstStyle/>
          <a:p>
            <a:r>
              <a:rPr lang="pl-PL" sz="1200" dirty="0"/>
              <a:t>Fotografie od uživatele </a:t>
            </a:r>
            <a:r>
              <a:rPr lang="pl-PL" sz="1200" b="1" dirty="0">
                <a:hlinkClick r:id="rId2"/>
              </a:rPr>
              <a:t>CDC</a:t>
            </a:r>
            <a:r>
              <a:rPr lang="pl-PL" sz="1200" dirty="0"/>
              <a:t> ze služby </a:t>
            </a:r>
            <a:r>
              <a:rPr lang="pl-PL" sz="1200" b="1" dirty="0">
                <a:hlinkClick r:id="rId3"/>
              </a:rPr>
              <a:t>Pexels</a:t>
            </a:r>
            <a:endParaRPr lang="pl-PL" sz="1200" dirty="0"/>
          </a:p>
          <a:p>
            <a:endParaRPr lang="cs-CZ" dirty="0"/>
          </a:p>
        </p:txBody>
      </p:sp>
      <p:pic>
        <p:nvPicPr>
          <p:cNvPr id="7" name="Obrázek 6" descr="Obsah obrázku zavřít, zdobené&#10;&#10;Popis byl vytvořen automaticky">
            <a:extLst>
              <a:ext uri="{FF2B5EF4-FFF2-40B4-BE49-F238E27FC236}">
                <a16:creationId xmlns:a16="http://schemas.microsoft.com/office/drawing/2014/main" id="{AA37F834-80F7-4EE1-A19F-51C4E699E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3" y="1849373"/>
            <a:ext cx="7729728" cy="43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16181-7A4B-48F6-8165-531F15A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..?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6396B-0F7F-4341-BBC0-1BB6E4C81F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10363826" cy="432465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COVID</a:t>
            </a:r>
            <a:r>
              <a:rPr lang="cs-CZ" dirty="0"/>
              <a:t> – i po konci </a:t>
            </a:r>
            <a:r>
              <a:rPr lang="cs-CZ" dirty="0" err="1"/>
              <a:t>covidu</a:t>
            </a:r>
            <a:r>
              <a:rPr lang="cs-CZ" dirty="0"/>
              <a:t> lze očekávat ještě nižší ochotu u „</a:t>
            </a:r>
            <a:r>
              <a:rPr lang="cs-CZ" dirty="0" err="1"/>
              <a:t>offline</a:t>
            </a:r>
            <a:r>
              <a:rPr lang="cs-CZ" dirty="0"/>
              <a:t>“ výzkumů jak na straně respondentů, tak tazatelů</a:t>
            </a:r>
          </a:p>
          <a:p>
            <a:pPr lvl="1"/>
            <a:r>
              <a:rPr lang="cs-CZ" dirty="0"/>
              <a:t>Ještě vyšší finanční náročnost pro realizaci, zároveň ekonomická krize a méně peněz pro akademické výzkumy</a:t>
            </a:r>
          </a:p>
          <a:p>
            <a:endParaRPr lang="cs-CZ" b="1" dirty="0"/>
          </a:p>
          <a:p>
            <a:r>
              <a:rPr lang="cs-CZ" b="1" dirty="0"/>
              <a:t>Big data </a:t>
            </a:r>
            <a:r>
              <a:rPr lang="cs-CZ" dirty="0"/>
              <a:t>a analýza reálného chování díky množství věcí, které se dějí prostřednictvím ICT a jsou zaznamenávány</a:t>
            </a:r>
          </a:p>
          <a:p>
            <a:pPr lvl="1"/>
            <a:r>
              <a:rPr lang="cs-CZ" dirty="0"/>
              <a:t>By-</a:t>
            </a:r>
            <a:r>
              <a:rPr lang="cs-CZ" dirty="0" err="1"/>
              <a:t>product</a:t>
            </a:r>
            <a:r>
              <a:rPr lang="cs-CZ" dirty="0"/>
              <a:t> (snad) – nižší množství dotazníků a „výzkumů“ ze stran komerčních subjektů, kteří mají/budou mít přístup k big datům </a:t>
            </a:r>
            <a:r>
              <a:rPr lang="cs-CZ" dirty="0">
                <a:sym typeface="Wingdings" panose="05000000000000000000" pitchFamily="2" charset="2"/>
              </a:rPr>
              <a:t> nižší míra „zahlcenosti dotazníky“ u respondentů </a:t>
            </a:r>
          </a:p>
          <a:p>
            <a:r>
              <a:rPr lang="cs-CZ" b="1" dirty="0"/>
              <a:t>Zvyšuje se důraz na soukromí </a:t>
            </a:r>
            <a:r>
              <a:rPr lang="cs-CZ" dirty="0"/>
              <a:t>a ochranu dat, zvyšuje se riziko, že „anonymní dotazník“ nemusí být vždy tak anonymní</a:t>
            </a:r>
          </a:p>
          <a:p>
            <a:pPr lvl="1"/>
            <a:r>
              <a:rPr lang="cs-CZ" dirty="0"/>
              <a:t>Vyšší obezřetnost respondentů, ještě vyšší </a:t>
            </a:r>
            <a:r>
              <a:rPr lang="cs-CZ" dirty="0" err="1"/>
              <a:t>nonresponse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i </a:t>
            </a:r>
            <a:r>
              <a:rPr lang="cs-CZ" dirty="0" err="1"/>
              <a:t>item</a:t>
            </a:r>
            <a:r>
              <a:rPr lang="cs-CZ" dirty="0"/>
              <a:t>-non response </a:t>
            </a:r>
            <a:r>
              <a:rPr lang="cs-CZ" dirty="0" err="1"/>
              <a:t>rate</a:t>
            </a:r>
            <a:r>
              <a:rPr lang="cs-CZ" dirty="0"/>
              <a:t>, vyšší cenzura odpovědí</a:t>
            </a:r>
          </a:p>
          <a:p>
            <a:pPr lvl="1"/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Respondenti se sebou nenechají „orat“ – výrazně menší ochota poskytovat data, pokud nechápou nebo nesouhlasí s účelem sběru (platí pro výzkumy jako celky i pro jednotlivé položky) </a:t>
            </a:r>
          </a:p>
          <a:p>
            <a:r>
              <a:rPr lang="cs-CZ" dirty="0">
                <a:sym typeface="Wingdings" panose="05000000000000000000" pitchFamily="2" charset="2"/>
              </a:rPr>
              <a:t>Velké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 s „klasickým“ tvarem datové matice jsou na odchodu – data získávaná v současnosti jsou víc děravá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51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Konec pravděpodobnostních vzorků?</a:t>
            </a:r>
          </a:p>
          <a:p>
            <a:r>
              <a:rPr lang="en-US" dirty="0"/>
              <a:t>“Well, I guess I don’t have much hope for</a:t>
            </a:r>
            <a:r>
              <a:rPr lang="cs-CZ" dirty="0"/>
              <a:t> </a:t>
            </a:r>
            <a:r>
              <a:rPr lang="en-US" dirty="0"/>
              <a:t>surveys. You guys are down to a nine percent response</a:t>
            </a:r>
            <a:r>
              <a:rPr lang="cs-CZ" dirty="0"/>
              <a:t> </a:t>
            </a:r>
            <a:r>
              <a:rPr lang="en-US" dirty="0"/>
              <a:t>rate or something like that? I just don’t see anything</a:t>
            </a:r>
            <a:r>
              <a:rPr lang="cs-CZ" dirty="0"/>
              <a:t> </a:t>
            </a:r>
            <a:r>
              <a:rPr lang="en-US" dirty="0"/>
              <a:t>that we have in our toolkit to overcome the massive so-</a:t>
            </a:r>
            <a:r>
              <a:rPr lang="en-US" dirty="0" err="1"/>
              <a:t>cial</a:t>
            </a:r>
            <a:r>
              <a:rPr lang="en-US" dirty="0"/>
              <a:t> forces that are producing that behavior. We’re not</a:t>
            </a:r>
            <a:r>
              <a:rPr lang="cs-CZ" dirty="0"/>
              <a:t> </a:t>
            </a:r>
            <a:r>
              <a:rPr lang="en-US" dirty="0"/>
              <a:t>smart enough to induce better response rates. So I think</a:t>
            </a:r>
            <a:r>
              <a:rPr lang="cs-CZ" dirty="0"/>
              <a:t> </a:t>
            </a:r>
            <a:r>
              <a:rPr lang="en-US" dirty="0"/>
              <a:t>the future is really messy. ”</a:t>
            </a:r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I’ll say what I think is going to happen.</a:t>
            </a:r>
            <a:r>
              <a:rPr lang="cs-CZ" dirty="0"/>
              <a:t> </a:t>
            </a:r>
            <a:r>
              <a:rPr lang="en-US" dirty="0"/>
              <a:t>I think the continued decline of surveys will be part</a:t>
            </a:r>
            <a:r>
              <a:rPr lang="cs-CZ" dirty="0"/>
              <a:t> </a:t>
            </a:r>
            <a:r>
              <a:rPr lang="en-US" dirty="0"/>
              <a:t>of our future. There will be good people—who we</a:t>
            </a:r>
            <a:r>
              <a:rPr lang="cs-CZ" dirty="0"/>
              <a:t> </a:t>
            </a:r>
            <a:r>
              <a:rPr lang="en-US" dirty="0"/>
              <a:t>sometimes think of as “survey engineers”—who will</a:t>
            </a:r>
            <a:r>
              <a:rPr lang="cs-CZ" dirty="0"/>
              <a:t> </a:t>
            </a:r>
            <a:r>
              <a:rPr lang="en-US" dirty="0"/>
              <a:t>fix things here and there, and that will keep them going</a:t>
            </a:r>
            <a:r>
              <a:rPr lang="cs-CZ" dirty="0"/>
              <a:t> </a:t>
            </a:r>
            <a:r>
              <a:rPr lang="en-US" dirty="0"/>
              <a:t>for some time. That will go for a while. And then at a</a:t>
            </a:r>
            <a:r>
              <a:rPr lang="cs-CZ" dirty="0"/>
              <a:t> </a:t>
            </a:r>
            <a:r>
              <a:rPr lang="en-US" dirty="0"/>
              <a:t>certain point, I think the cost of doing those little fixes</a:t>
            </a:r>
            <a:r>
              <a:rPr lang="cs-CZ" dirty="0"/>
              <a:t> </a:t>
            </a:r>
            <a:r>
              <a:rPr lang="en-US" dirty="0"/>
              <a:t>will be prohibitive. I think we need about ten years of</a:t>
            </a:r>
            <a:r>
              <a:rPr lang="cs-CZ" dirty="0"/>
              <a:t> </a:t>
            </a:r>
            <a:r>
              <a:rPr lang="en-US" dirty="0"/>
              <a:t>work that will keep probing for every particular survey</a:t>
            </a:r>
            <a:r>
              <a:rPr lang="cs-CZ" dirty="0"/>
              <a:t> </a:t>
            </a:r>
            <a:r>
              <a:rPr lang="en-US" dirty="0"/>
              <a:t>purpose, new blends of existing surveys and more ubiquitous so-called “big data” stuff. This will be horribly</a:t>
            </a:r>
            <a:r>
              <a:rPr lang="cs-CZ" dirty="0"/>
              <a:t> </a:t>
            </a:r>
            <a:r>
              <a:rPr lang="en-US" dirty="0"/>
              <a:t>messy; some of the data are terrible. In my </a:t>
            </a:r>
            <a:r>
              <a:rPr lang="en-US" dirty="0" err="1"/>
              <a:t>terminol</a:t>
            </a:r>
            <a:r>
              <a:rPr lang="cs-CZ" dirty="0"/>
              <a:t>o</a:t>
            </a:r>
            <a:r>
              <a:rPr lang="en-US" dirty="0" err="1"/>
              <a:t>gy</a:t>
            </a:r>
            <a:r>
              <a:rPr lang="en-US" dirty="0"/>
              <a:t>, these are not “designed” by us, these are “organic</a:t>
            </a:r>
            <a:r>
              <a:rPr lang="cs-CZ" dirty="0"/>
              <a:t> </a:t>
            </a:r>
            <a:r>
              <a:rPr lang="en-US" dirty="0"/>
              <a:t>data,” so we don’t control the measurement process at</a:t>
            </a:r>
            <a:r>
              <a:rPr lang="cs-CZ" dirty="0"/>
              <a:t> </a:t>
            </a:r>
            <a:r>
              <a:rPr lang="en-US" dirty="0"/>
              <a:t>all.</a:t>
            </a:r>
            <a:r>
              <a:rPr lang="cs-CZ" dirty="0"/>
              <a:t>“</a:t>
            </a:r>
          </a:p>
          <a:p>
            <a:r>
              <a:rPr lang="en-US" dirty="0"/>
              <a:t> – Robert Groves (</a:t>
            </a:r>
            <a:r>
              <a:rPr lang="en-US" dirty="0" err="1"/>
              <a:t>Habermann</a:t>
            </a:r>
            <a:r>
              <a:rPr lang="en-US" dirty="0"/>
              <a:t>, Kennedy, </a:t>
            </a:r>
            <a:r>
              <a:rPr lang="en-US" dirty="0" err="1"/>
              <a:t>Lahiri</a:t>
            </a:r>
            <a:r>
              <a:rPr lang="cs-CZ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29228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CCBB8-C16F-4B81-A73C-2A7C06AE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4CCCE-49EE-4660-A118-F2BCBED394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Zoom a interaktivní osnova předmětu</a:t>
            </a:r>
          </a:p>
          <a:p>
            <a:r>
              <a:rPr lang="cs-CZ" dirty="0"/>
              <a:t>Webkamery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endParaRPr lang="cs-CZ" dirty="0"/>
          </a:p>
          <a:p>
            <a:r>
              <a:rPr lang="cs-CZ" dirty="0"/>
              <a:t>Literatura ve studijních materiálech</a:t>
            </a:r>
          </a:p>
          <a:p>
            <a:pPr lvl="1"/>
            <a:r>
              <a:rPr lang="cs-CZ" dirty="0"/>
              <a:t>Velké základní učebnice, které pokrývají celou šíři témat:</a:t>
            </a:r>
          </a:p>
          <a:p>
            <a:pPr lvl="1"/>
            <a:r>
              <a:rPr lang="cs-CZ" sz="1800" b="1" dirty="0" err="1"/>
              <a:t>Gideon</a:t>
            </a:r>
            <a:r>
              <a:rPr lang="cs-CZ" sz="1800" b="1" dirty="0"/>
              <a:t>, L. (Ed.). (2012). Handbook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survey</a:t>
            </a:r>
            <a:r>
              <a:rPr lang="cs-CZ" sz="1800" b="1" dirty="0"/>
              <a:t> </a:t>
            </a:r>
            <a:r>
              <a:rPr lang="cs-CZ" sz="1800" b="1" dirty="0" err="1"/>
              <a:t>methodology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social</a:t>
            </a:r>
            <a:r>
              <a:rPr lang="cs-CZ" sz="1800" b="1" dirty="0"/>
              <a:t> </a:t>
            </a:r>
            <a:r>
              <a:rPr lang="cs-CZ" sz="1800" b="1" dirty="0" err="1"/>
              <a:t>sciences</a:t>
            </a:r>
            <a:r>
              <a:rPr lang="cs-CZ" sz="1800" b="1" dirty="0"/>
              <a:t>. New York: </a:t>
            </a:r>
            <a:r>
              <a:rPr lang="cs-CZ" sz="1800" b="1" dirty="0" err="1"/>
              <a:t>Springer</a:t>
            </a:r>
            <a:r>
              <a:rPr lang="cs-CZ" sz="1800" b="1" dirty="0"/>
              <a:t>.</a:t>
            </a:r>
          </a:p>
          <a:p>
            <a:pPr lvl="2"/>
            <a:r>
              <a:rPr lang="cs-CZ" sz="1800" dirty="0"/>
              <a:t>Jednodušeji psaná</a:t>
            </a:r>
          </a:p>
          <a:p>
            <a:pPr lvl="1"/>
            <a:r>
              <a:rPr lang="cs-CZ" sz="1800" b="1" dirty="0" err="1"/>
              <a:t>Groves</a:t>
            </a:r>
            <a:r>
              <a:rPr lang="cs-CZ" sz="1800" b="1" dirty="0"/>
              <a:t>, R. M., </a:t>
            </a:r>
            <a:r>
              <a:rPr lang="cs-CZ" sz="1800" b="1" dirty="0" err="1"/>
              <a:t>Fowler</a:t>
            </a:r>
            <a:r>
              <a:rPr lang="cs-CZ" sz="1800" b="1" dirty="0"/>
              <a:t> </a:t>
            </a:r>
            <a:r>
              <a:rPr lang="cs-CZ" sz="1800" b="1" dirty="0" err="1"/>
              <a:t>Jr</a:t>
            </a:r>
            <a:r>
              <a:rPr lang="cs-CZ" sz="1800" b="1" dirty="0"/>
              <a:t>, F. J., </a:t>
            </a:r>
            <a:r>
              <a:rPr lang="cs-CZ" sz="1800" b="1" dirty="0" err="1"/>
              <a:t>Couper</a:t>
            </a:r>
            <a:r>
              <a:rPr lang="cs-CZ" sz="1800" b="1" dirty="0"/>
              <a:t>, M. P., </a:t>
            </a:r>
            <a:r>
              <a:rPr lang="cs-CZ" sz="1800" b="1" dirty="0" err="1"/>
              <a:t>Lepkowski</a:t>
            </a:r>
            <a:r>
              <a:rPr lang="cs-CZ" sz="1800" b="1" dirty="0"/>
              <a:t>, J. M., Singer, E., &amp; </a:t>
            </a:r>
            <a:r>
              <a:rPr lang="cs-CZ" sz="1800" b="1" dirty="0" err="1"/>
              <a:t>Tourangeau</a:t>
            </a:r>
            <a:r>
              <a:rPr lang="cs-CZ" sz="1800" b="1" dirty="0"/>
              <a:t>, R. (2009). </a:t>
            </a:r>
            <a:r>
              <a:rPr lang="cs-CZ" sz="1800" b="1" dirty="0" err="1"/>
              <a:t>Survey</a:t>
            </a:r>
            <a:r>
              <a:rPr lang="cs-CZ" sz="1800" b="1" dirty="0"/>
              <a:t> </a:t>
            </a:r>
            <a:r>
              <a:rPr lang="cs-CZ" sz="1800" b="1" dirty="0" err="1"/>
              <a:t>Methodology</a:t>
            </a:r>
            <a:r>
              <a:rPr lang="cs-CZ" sz="1800" b="1" dirty="0"/>
              <a:t> (Vol. 561). John </a:t>
            </a:r>
            <a:r>
              <a:rPr lang="cs-CZ" sz="1800" b="1" dirty="0" err="1"/>
              <a:t>Wiley</a:t>
            </a:r>
            <a:r>
              <a:rPr lang="cs-CZ" sz="1800" b="1" dirty="0"/>
              <a:t> &amp; </a:t>
            </a:r>
            <a:r>
              <a:rPr lang="cs-CZ" sz="1800" b="1" dirty="0" err="1"/>
              <a:t>Sons</a:t>
            </a:r>
            <a:r>
              <a:rPr lang="cs-CZ" sz="1800" b="1" dirty="0"/>
              <a:t>.</a:t>
            </a:r>
          </a:p>
          <a:p>
            <a:pPr lvl="1"/>
            <a:r>
              <a:rPr lang="cs-CZ" dirty="0"/>
              <a:t>+ literatura vždy na konci prezentace, kterou si můžete dohledat sami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6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16181-7A4B-48F6-8165-531F15A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..?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6396B-0F7F-4341-BBC0-1BB6E4C81F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ym typeface="Wingdings" panose="05000000000000000000" pitchFamily="2" charset="2"/>
              </a:rPr>
              <a:t>Surveys</a:t>
            </a:r>
            <a:r>
              <a:rPr lang="cs-CZ" b="1" dirty="0">
                <a:sym typeface="Wingdings" panose="05000000000000000000" pitchFamily="2" charset="2"/>
              </a:rPr>
              <a:t> se budou muset novému životnímu stylu respondentů přizpůsobit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Pravděpodobnostní vzorky budou pořád důležité, ale jejich podoba se změní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Kratší </a:t>
            </a:r>
            <a:r>
              <a:rPr lang="cs-CZ" dirty="0" err="1">
                <a:sym typeface="Wingdings" panose="05000000000000000000" pitchFamily="2" charset="2"/>
              </a:rPr>
              <a:t>surveys</a:t>
            </a:r>
            <a:r>
              <a:rPr lang="cs-CZ" dirty="0">
                <a:sym typeface="Wingdings" panose="05000000000000000000" pitchFamily="2" charset="2"/>
              </a:rPr>
              <a:t> s využitím adaptivního testování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Nutnost </a:t>
            </a:r>
            <a:r>
              <a:rPr lang="cs-CZ" dirty="0" err="1">
                <a:sym typeface="Wingdings" panose="05000000000000000000" pitchFamily="2" charset="2"/>
              </a:rPr>
              <a:t>validizovat</a:t>
            </a:r>
            <a:r>
              <a:rPr lang="cs-CZ" dirty="0">
                <a:sym typeface="Wingdings" panose="05000000000000000000" pitchFamily="2" charset="2"/>
              </a:rPr>
              <a:t> krátké verze dotazníků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Pokud lze některá data zjistit jinak než ptaním se respondentů – využít takové  způsoby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Plánovat designy s cílenými chybějícími hodnotami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Vyšší využívání nepravděpodobnostních vzorků – nutnost rozvíjet statistické postupy, které nejsou založeny na předpokladech pravděpodobnostních vzorků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Opustit „</a:t>
            </a:r>
            <a:r>
              <a:rPr lang="cs-CZ" dirty="0" err="1">
                <a:sym typeface="Wingdings" panose="05000000000000000000" pitchFamily="2" charset="2"/>
              </a:rPr>
              <a:t>one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size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fits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all</a:t>
            </a:r>
            <a:r>
              <a:rPr lang="cs-CZ" dirty="0">
                <a:sym typeface="Wingdings" panose="05000000000000000000" pitchFamily="2" charset="2"/>
              </a:rPr>
              <a:t>“ způsob uvažování – skutečně řešit každý </a:t>
            </a:r>
            <a:r>
              <a:rPr lang="cs-CZ" dirty="0" err="1">
                <a:sym typeface="Wingdings" panose="05000000000000000000" pitchFamily="2" charset="2"/>
              </a:rPr>
              <a:t>survey</a:t>
            </a:r>
            <a:r>
              <a:rPr lang="cs-CZ" dirty="0">
                <a:sym typeface="Wingdings" panose="05000000000000000000" pitchFamily="2" charset="2"/>
              </a:rPr>
              <a:t> individuálně (vč. analýzy)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824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CF889-F9E5-4F8B-937C-53289DD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99C35-389D-4935-8E58-77A9D315AD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Blumenthal, M., Clement, S., Clinton, J. D., Durand, C., Franklin, C., </a:t>
            </a:r>
            <a:r>
              <a:rPr lang="en-US" dirty="0" err="1"/>
              <a:t>Miringoff</a:t>
            </a:r>
            <a:r>
              <a:rPr lang="en-US" dirty="0"/>
              <a:t>, L., ... &amp; Witt, G. E. (2017). An evaluation of 2016 election polls in the US. https://www.aapor.org/Education-Resources/Reports/An-Evaluation-of-2016-Election-Polls-in-the-U-S.aspx</a:t>
            </a:r>
            <a:endParaRPr lang="cs-CZ" dirty="0"/>
          </a:p>
          <a:p>
            <a:r>
              <a:rPr lang="en-US" dirty="0"/>
              <a:t>Gideon, L. (Ed.). (2012). </a:t>
            </a:r>
            <a:r>
              <a:rPr lang="en-US" i="1" dirty="0"/>
              <a:t>Handbook of survey methodology for the social sciences</a:t>
            </a:r>
            <a:r>
              <a:rPr lang="en-US" dirty="0"/>
              <a:t>. New York: Springer.</a:t>
            </a:r>
            <a:endParaRPr lang="cs-CZ" dirty="0"/>
          </a:p>
          <a:p>
            <a:r>
              <a:rPr lang="en-US" dirty="0" err="1"/>
              <a:t>Habermann</a:t>
            </a:r>
            <a:r>
              <a:rPr lang="en-US" dirty="0"/>
              <a:t>, H., Kennedy, C., &amp; </a:t>
            </a:r>
            <a:r>
              <a:rPr lang="en-US" dirty="0" err="1"/>
              <a:t>Lahiri</a:t>
            </a:r>
            <a:r>
              <a:rPr lang="en-US" dirty="0"/>
              <a:t>, P. (2017). A conversation with Robert Groves. </a:t>
            </a:r>
            <a:r>
              <a:rPr lang="en-US" i="1" dirty="0"/>
              <a:t>Statistical Science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(1), 128-137.</a:t>
            </a:r>
            <a:endParaRPr lang="cs-CZ" dirty="0"/>
          </a:p>
          <a:p>
            <a:r>
              <a:rPr lang="en-US" dirty="0"/>
              <a:t>Miller, P. V. (2017). Is there a future for surveys?. </a:t>
            </a:r>
            <a:r>
              <a:rPr lang="en-US" i="1" dirty="0"/>
              <a:t>Public Opinion Quarterly</a:t>
            </a:r>
            <a:r>
              <a:rPr lang="en-US" dirty="0"/>
              <a:t>, </a:t>
            </a:r>
            <a:r>
              <a:rPr lang="en-US" i="1" dirty="0"/>
              <a:t>81</a:t>
            </a:r>
            <a:r>
              <a:rPr lang="en-US" dirty="0"/>
              <a:t>(S1), 205-212.</a:t>
            </a:r>
            <a:endParaRPr lang="cs-CZ" dirty="0"/>
          </a:p>
          <a:p>
            <a:pPr lvl="1"/>
            <a:r>
              <a:rPr lang="cs-CZ" dirty="0" err="1"/>
              <a:t>Editorial</a:t>
            </a:r>
            <a:r>
              <a:rPr lang="cs-CZ" dirty="0"/>
              <a:t> ke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na dané téma; celé SI: </a:t>
            </a:r>
            <a:r>
              <a:rPr lang="cs-CZ" dirty="0">
                <a:hlinkClick r:id="rId2"/>
              </a:rPr>
              <a:t>https://academic.oup.com/poq/issue/81/S1</a:t>
            </a:r>
            <a:endParaRPr lang="cs-CZ" dirty="0"/>
          </a:p>
          <a:p>
            <a:r>
              <a:rPr lang="en-US" dirty="0"/>
              <a:t>Couper, M. P. (2013, December). Is the sky falling? New technology, changing media, and the future of surveys. In </a:t>
            </a:r>
            <a:r>
              <a:rPr lang="en-US" i="1" dirty="0"/>
              <a:t>Survey Research Methods</a:t>
            </a:r>
            <a:r>
              <a:rPr lang="en-US" dirty="0"/>
              <a:t> (Vol. 7, No. 3, pp. 145-156).</a:t>
            </a:r>
            <a:endParaRPr lang="cs-CZ" dirty="0"/>
          </a:p>
          <a:p>
            <a:r>
              <a:rPr lang="cs-CZ" dirty="0" err="1"/>
              <a:t>Lusinchi</a:t>
            </a:r>
            <a:r>
              <a:rPr lang="cs-CZ" dirty="0"/>
              <a:t>, D. (2012)</a:t>
            </a:r>
            <a:r>
              <a:rPr lang="en-US" dirty="0"/>
              <a:t>. "President" Landon and the 1936 "Literary Digest" Poll: Were Automobile and Telephone Owners to Blame?</a:t>
            </a:r>
            <a:r>
              <a:rPr lang="cs-CZ" dirty="0"/>
              <a:t> </a:t>
            </a:r>
            <a:r>
              <a:rPr lang="en-US" i="1" dirty="0"/>
              <a:t>Social Science History</a:t>
            </a:r>
            <a:r>
              <a:rPr lang="cs-CZ" i="1" dirty="0"/>
              <a:t>, </a:t>
            </a:r>
            <a:r>
              <a:rPr lang="en-US" dirty="0"/>
              <a:t>Vol. 36</a:t>
            </a:r>
            <a:r>
              <a:rPr lang="cs-CZ" dirty="0"/>
              <a:t>(1)</a:t>
            </a:r>
            <a:r>
              <a:rPr lang="en-US" dirty="0"/>
              <a:t>, pp. 23-54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44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535DA-8EF7-4475-B4B9-64414754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C9A12C-D874-4D61-962F-9D02A8954C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Plnění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průběžných úkolů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během semestru (celkem 9 úkolů). Pro úspěšné zakončení je třeba odevzdat všechny průběžné úkoly. Pokud nebude v průběhu semestru stanoveno jinak, úkoly je potřeba odevzdat nejpozději ve 12:00 v den před následující přednáškou. </a:t>
            </a:r>
          </a:p>
          <a:p>
            <a:pPr marL="571500" lvl="1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Úkoly budou hodnoceny P/N – N úkoly bude možné podle komentářů upravit</a:t>
            </a:r>
          </a:p>
          <a:p>
            <a:pPr marL="571500" lvl="1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Vždy dostanete zpětnou vazbu</a:t>
            </a:r>
          </a:p>
          <a:p>
            <a:pPr marL="571500" lvl="1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Některé individuální, některé skupinové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Závěrečná práce: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vypracování návrhu dotazníkového šetření v min. rozsahu 8NS. Návrh bude obsahovat odůvodněnou výzkumnou otázku, detailní a odůvodněný plán sběru dat (typ sběru, cílová populace, rámec populace, strategie oslovování respondentů), zhodnocení jeho limitů a zkonstruovaný dotazník. V projektu je nutné se zaměřit na zvážení možných zdrojů zkreslení a chyb dat a snahu je minimalizovat. Součástí bude rovněž úvaha o možnostech generalizování dat nad rámec vzorku. Součástí projektu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reálný sběr dat. Projekt lze zpracovat individuálně nebo ve skupině max. 3 studentů. Projekt je nutné odevzdat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11. 6. 2021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odevzdávárny v IS. V případě, že odevzdaný projekt nebude dostatečný, bude možné jej opravit do 30. 6. 2021.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 je na vás!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Diplomka? Přemýšlejte o něm co nejdříve…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60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52705-A4D1-4C17-9861-49CE4005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 /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3C94E-CAAA-42E1-855B-4DC6C549F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10363826" cy="431704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Rozsáhlá oblast</a:t>
            </a:r>
          </a:p>
          <a:p>
            <a:r>
              <a:rPr lang="cs-CZ" dirty="0" err="1"/>
              <a:t>Wiley</a:t>
            </a:r>
            <a:r>
              <a:rPr lang="cs-CZ" dirty="0"/>
              <a:t> má celou sérii o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https://onlinelibrary.wiley.com/doi/pdf/10.1002/9781118838860.oth3</a:t>
            </a:r>
            <a:endParaRPr lang="cs-CZ" dirty="0"/>
          </a:p>
          <a:p>
            <a:pPr lvl="1"/>
            <a:r>
              <a:rPr lang="cs-CZ" dirty="0"/>
              <a:t>Ale i další nakladatelství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Odborné časopisy:</a:t>
            </a:r>
            <a:r>
              <a:rPr lang="cs-CZ" b="1" i="1" dirty="0"/>
              <a:t> Public </a:t>
            </a:r>
            <a:r>
              <a:rPr lang="cs-CZ" b="1" i="1" dirty="0" err="1"/>
              <a:t>Opinion</a:t>
            </a:r>
            <a:r>
              <a:rPr lang="cs-CZ" b="1" i="1" dirty="0"/>
              <a:t> </a:t>
            </a:r>
            <a:r>
              <a:rPr lang="cs-CZ" b="1" i="1" dirty="0" err="1"/>
              <a:t>Quarterly</a:t>
            </a:r>
            <a:r>
              <a:rPr lang="cs-CZ" dirty="0"/>
              <a:t>,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Survey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and </a:t>
            </a:r>
            <a:r>
              <a:rPr lang="cs-CZ" i="1" dirty="0" err="1"/>
              <a:t>Methodology</a:t>
            </a:r>
            <a:r>
              <a:rPr lang="cs-CZ" dirty="0"/>
              <a:t>, </a:t>
            </a:r>
            <a:r>
              <a:rPr lang="cs-CZ" i="1" dirty="0" err="1"/>
              <a:t>Survey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Methods</a:t>
            </a:r>
            <a:r>
              <a:rPr lang="cs-CZ" dirty="0"/>
              <a:t>, </a:t>
            </a:r>
            <a:r>
              <a:rPr lang="cs-CZ" i="1" dirty="0" err="1"/>
              <a:t>Survey</a:t>
            </a:r>
            <a:r>
              <a:rPr lang="cs-CZ" i="1" dirty="0"/>
              <a:t> </a:t>
            </a:r>
            <a:r>
              <a:rPr lang="cs-CZ" i="1" dirty="0" err="1"/>
              <a:t>Methodology</a:t>
            </a:r>
            <a:r>
              <a:rPr lang="cs-CZ" i="1" dirty="0"/>
              <a:t>  </a:t>
            </a:r>
            <a:r>
              <a:rPr lang="cs-CZ" dirty="0"/>
              <a:t>+ časté téma v časopisech zaměřených na statistiku</a:t>
            </a:r>
          </a:p>
          <a:p>
            <a:r>
              <a:rPr lang="cs-CZ" dirty="0"/>
              <a:t>Asociace:  AAPOR (</a:t>
            </a:r>
            <a:r>
              <a:rPr lang="en-US" dirty="0"/>
              <a:t>The American Association for Public Opinion Research</a:t>
            </a:r>
            <a:r>
              <a:rPr lang="cs-CZ" dirty="0"/>
              <a:t>), WAPOR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Public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), ESRA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), ESOMAR (</a:t>
            </a:r>
            <a:r>
              <a:rPr lang="en-US" dirty="0"/>
              <a:t>European Society for Opinion and Marketing Research</a:t>
            </a:r>
            <a:r>
              <a:rPr lang="cs-CZ" dirty="0"/>
              <a:t>),…</a:t>
            </a:r>
          </a:p>
          <a:p>
            <a:endParaRPr lang="cs-CZ" dirty="0"/>
          </a:p>
          <a:p>
            <a:r>
              <a:rPr lang="cs-CZ" b="1" dirty="0"/>
              <a:t>Metodologie využívaná napříč mnoha obory, kde se na něco doptáváme lidí: nejen výzkum, ale i marketingová šetření apod.</a:t>
            </a:r>
          </a:p>
          <a:p>
            <a:endParaRPr lang="cs-CZ" dirty="0"/>
          </a:p>
          <a:p>
            <a:r>
              <a:rPr lang="cs-CZ" dirty="0"/>
              <a:t>Pozor ale na „</a:t>
            </a:r>
            <a:r>
              <a:rPr lang="cs-CZ" dirty="0" err="1"/>
              <a:t>how</a:t>
            </a:r>
            <a:r>
              <a:rPr lang="cs-CZ" dirty="0"/>
              <a:t> to do“ typy publikací – v metodologii nejsou jednoznačné návody; zvažujeme mnohé aspekty specificky pro náš konkrétní výzkum a VO, přičemž pro jinou VO a jiný sociální kontext může dotazníkové šetření vypadat naprosto jinak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37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 /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2852"/>
          </a:xfrm>
        </p:spPr>
        <p:txBody>
          <a:bodyPr>
            <a:normAutofit/>
          </a:bodyPr>
          <a:lstStyle/>
          <a:p>
            <a:r>
              <a:rPr lang="cs-CZ" b="1" dirty="0" err="1"/>
              <a:t>Survey</a:t>
            </a:r>
            <a:r>
              <a:rPr lang="cs-CZ" b="1" dirty="0"/>
              <a:t> jako design celé studie, typ výzkumu</a:t>
            </a:r>
          </a:p>
          <a:p>
            <a:pPr lvl="1"/>
            <a:r>
              <a:rPr lang="cs-CZ" dirty="0"/>
              <a:t>VS. dotazník jako nástroj pro sběr dat</a:t>
            </a:r>
          </a:p>
          <a:p>
            <a:r>
              <a:rPr lang="cs-CZ" dirty="0"/>
              <a:t>Předmět je o designu, metodě, jejíž součástí je tvorba dotazníku jako nástroje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</p:txBody>
      </p:sp>
      <p:pic>
        <p:nvPicPr>
          <p:cNvPr id="5" name="Grafický objekt 4" descr="Psací podložka s klipsou se souvislou výplní">
            <a:extLst>
              <a:ext uri="{FF2B5EF4-FFF2-40B4-BE49-F238E27FC236}">
                <a16:creationId xmlns:a16="http://schemas.microsoft.com/office/drawing/2014/main" id="{CE661B38-477B-4B3A-9B64-56127EDD6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8310" y="3979744"/>
            <a:ext cx="1806819" cy="1806819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grpSp>
        <p:nvGrpSpPr>
          <p:cNvPr id="27" name="Skupina 26">
            <a:extLst>
              <a:ext uri="{FF2B5EF4-FFF2-40B4-BE49-F238E27FC236}">
                <a16:creationId xmlns:a16="http://schemas.microsoft.com/office/drawing/2014/main" id="{796CC23F-715B-4D70-9AA3-4697691740FA}"/>
              </a:ext>
            </a:extLst>
          </p:cNvPr>
          <p:cNvGrpSpPr/>
          <p:nvPr/>
        </p:nvGrpSpPr>
        <p:grpSpPr>
          <a:xfrm>
            <a:off x="1513260" y="3723785"/>
            <a:ext cx="2229612" cy="2584386"/>
            <a:chOff x="1739344" y="3885316"/>
            <a:chExt cx="1643477" cy="1843079"/>
          </a:xfrm>
        </p:grpSpPr>
        <p:pic>
          <p:nvPicPr>
            <p:cNvPr id="8" name="Grafický objekt 7" descr="Knihy se souvislou výplní">
              <a:extLst>
                <a:ext uri="{FF2B5EF4-FFF2-40B4-BE49-F238E27FC236}">
                  <a16:creationId xmlns:a16="http://schemas.microsoft.com/office/drawing/2014/main" id="{BAA29243-C994-4A89-9AD0-08B78E9B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68421" y="4813995"/>
              <a:ext cx="914400" cy="914400"/>
            </a:xfrm>
            <a:prstGeom prst="rect">
              <a:avLst/>
            </a:prstGeom>
          </p:spPr>
        </p:pic>
        <p:pic>
          <p:nvPicPr>
            <p:cNvPr id="10" name="Grafický objekt 9" descr="Školačka obrys">
              <a:extLst>
                <a:ext uri="{FF2B5EF4-FFF2-40B4-BE49-F238E27FC236}">
                  <a16:creationId xmlns:a16="http://schemas.microsoft.com/office/drawing/2014/main" id="{D358E65B-FADB-4130-8D69-3BAB6E77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39344" y="3885316"/>
              <a:ext cx="1458155" cy="1458155"/>
            </a:xfrm>
            <a:prstGeom prst="rect">
              <a:avLst/>
            </a:prstGeom>
          </p:spPr>
        </p:pic>
      </p:grpSp>
      <p:pic>
        <p:nvPicPr>
          <p:cNvPr id="12" name="Grafický objekt 11" descr="Skupina lidí  se souvislou výplní">
            <a:extLst>
              <a:ext uri="{FF2B5EF4-FFF2-40B4-BE49-F238E27FC236}">
                <a16:creationId xmlns:a16="http://schemas.microsoft.com/office/drawing/2014/main" id="{2F5F3638-368B-49C6-B565-A559514E2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3597" y="3777996"/>
            <a:ext cx="2115312" cy="2115312"/>
          </a:xfrm>
          <a:prstGeom prst="rect">
            <a:avLst/>
          </a:prstGeom>
        </p:spPr>
      </p:pic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D3A73467-4FB6-4429-886F-8CAE020C6518}"/>
              </a:ext>
            </a:extLst>
          </p:cNvPr>
          <p:cNvCxnSpPr>
            <a:cxnSpLocks/>
          </p:cNvCxnSpPr>
          <p:nvPr/>
        </p:nvCxnSpPr>
        <p:spPr>
          <a:xfrm>
            <a:off x="3135285" y="4378490"/>
            <a:ext cx="18664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F3C9CE7-DA54-44EE-B700-5CAAF257FB7C}"/>
              </a:ext>
            </a:extLst>
          </p:cNvPr>
          <p:cNvSpPr txBox="1"/>
          <p:nvPr/>
        </p:nvSpPr>
        <p:spPr>
          <a:xfrm>
            <a:off x="3154468" y="4005798"/>
            <a:ext cx="197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VO a tvorba dotazníku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5F945B6-68F3-4458-8A00-62CBEA3F07B4}"/>
              </a:ext>
            </a:extLst>
          </p:cNvPr>
          <p:cNvCxnSpPr>
            <a:cxnSpLocks/>
          </p:cNvCxnSpPr>
          <p:nvPr/>
        </p:nvCxnSpPr>
        <p:spPr>
          <a:xfrm>
            <a:off x="6911209" y="4273728"/>
            <a:ext cx="18065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22108B9-24C4-4CB0-874D-755B92DAE180}"/>
              </a:ext>
            </a:extLst>
          </p:cNvPr>
          <p:cNvSpPr txBox="1"/>
          <p:nvPr/>
        </p:nvSpPr>
        <p:spPr>
          <a:xfrm>
            <a:off x="7048635" y="3696642"/>
            <a:ext cx="197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Výběr respondentů a poslání pozvánky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EE58F6F-B174-4DC1-A14F-5933000AEFF3}"/>
              </a:ext>
            </a:extLst>
          </p:cNvPr>
          <p:cNvSpPr txBox="1"/>
          <p:nvPr/>
        </p:nvSpPr>
        <p:spPr>
          <a:xfrm>
            <a:off x="3742893" y="5699159"/>
            <a:ext cx="197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Odeslání dotazníku, zpracování dat</a:t>
            </a: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A1A7572-1490-451D-AB4E-F0C9ADD66831}"/>
              </a:ext>
            </a:extLst>
          </p:cNvPr>
          <p:cNvCxnSpPr>
            <a:cxnSpLocks/>
          </p:cNvCxnSpPr>
          <p:nvPr/>
        </p:nvCxnSpPr>
        <p:spPr>
          <a:xfrm flipH="1" flipV="1">
            <a:off x="6834530" y="5549412"/>
            <a:ext cx="1492667" cy="4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F9D3615A-1B9B-491D-9DD2-11061FEB322D}"/>
              </a:ext>
            </a:extLst>
          </p:cNvPr>
          <p:cNvCxnSpPr>
            <a:cxnSpLocks/>
          </p:cNvCxnSpPr>
          <p:nvPr/>
        </p:nvCxnSpPr>
        <p:spPr>
          <a:xfrm flipH="1">
            <a:off x="3819414" y="5493342"/>
            <a:ext cx="1182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D0F135D-AB69-4A8A-A20C-BABC2B34869F}"/>
              </a:ext>
            </a:extLst>
          </p:cNvPr>
          <p:cNvSpPr txBox="1"/>
          <p:nvPr/>
        </p:nvSpPr>
        <p:spPr>
          <a:xfrm>
            <a:off x="6961670" y="5708315"/>
            <a:ext cx="197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Tvorba odpovědí</a:t>
            </a:r>
          </a:p>
        </p:txBody>
      </p:sp>
    </p:spTree>
    <p:extLst>
      <p:ext uri="{BB962C8B-B14F-4D97-AF65-F5344CB8AC3E}">
        <p14:creationId xmlns:p14="http://schemas.microsoft.com/office/powerpoint/2010/main" val="34184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 /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2852"/>
          </a:xfrm>
        </p:spPr>
        <p:txBody>
          <a:bodyPr>
            <a:normAutofit/>
          </a:bodyPr>
          <a:lstStyle/>
          <a:p>
            <a:r>
              <a:rPr lang="cs-CZ" dirty="0"/>
              <a:t>Základním cílem je získat data, která slouží </a:t>
            </a:r>
            <a:r>
              <a:rPr lang="cs-CZ" b="1" dirty="0"/>
              <a:t>k popisu populace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Obvykle s využitím části populace (vzorku)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Přesnost výsledků závisí na řadě aspektů designu: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3B22A01-C020-4E52-98D1-CE242302DF20}"/>
              </a:ext>
            </a:extLst>
          </p:cNvPr>
          <p:cNvGrpSpPr/>
          <p:nvPr/>
        </p:nvGrpSpPr>
        <p:grpSpPr>
          <a:xfrm>
            <a:off x="1504116" y="3868470"/>
            <a:ext cx="9546966" cy="2650013"/>
            <a:chOff x="1504116" y="3868470"/>
            <a:chExt cx="9546966" cy="2650013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349BAF3-9543-422E-982C-EDF3870C4090}"/>
                </a:ext>
              </a:extLst>
            </p:cNvPr>
            <p:cNvGrpSpPr/>
            <p:nvPr/>
          </p:nvGrpSpPr>
          <p:grpSpPr>
            <a:xfrm>
              <a:off x="1504116" y="3906954"/>
              <a:ext cx="9546966" cy="2611529"/>
              <a:chOff x="1504116" y="3906954"/>
              <a:chExt cx="9546966" cy="2611529"/>
            </a:xfrm>
          </p:grpSpPr>
          <p:pic>
            <p:nvPicPr>
              <p:cNvPr id="5" name="Grafický objekt 4" descr="Psací podložka s klipsou se souvislou výplní">
                <a:extLst>
                  <a:ext uri="{FF2B5EF4-FFF2-40B4-BE49-F238E27FC236}">
                    <a16:creationId xmlns:a16="http://schemas.microsoft.com/office/drawing/2014/main" id="{CE661B38-477B-4B3A-9B64-56127EDD6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69166" y="4190056"/>
                <a:ext cx="1806819" cy="1806819"/>
              </a:xfrm>
              <a:prstGeom prst="rect">
                <a:avLst/>
              </a:prstGeom>
              <a:effectLst>
                <a:glow rad="228600">
                  <a:srgbClr val="FFFF00">
                    <a:alpha val="40000"/>
                  </a:srgbClr>
                </a:glow>
              </a:effectLst>
            </p:spPr>
          </p:pic>
          <p:grpSp>
            <p:nvGrpSpPr>
              <p:cNvPr id="27" name="Skupina 26">
                <a:extLst>
                  <a:ext uri="{FF2B5EF4-FFF2-40B4-BE49-F238E27FC236}">
                    <a16:creationId xmlns:a16="http://schemas.microsoft.com/office/drawing/2014/main" id="{796CC23F-715B-4D70-9AA3-4697691740FA}"/>
                  </a:ext>
                </a:extLst>
              </p:cNvPr>
              <p:cNvGrpSpPr/>
              <p:nvPr/>
            </p:nvGrpSpPr>
            <p:grpSpPr>
              <a:xfrm>
                <a:off x="1504116" y="3934097"/>
                <a:ext cx="2229612" cy="2584386"/>
                <a:chOff x="1739344" y="3885316"/>
                <a:chExt cx="1643477" cy="1843079"/>
              </a:xfrm>
            </p:grpSpPr>
            <p:pic>
              <p:nvPicPr>
                <p:cNvPr id="8" name="Grafický objekt 7" descr="Knihy se souvislou výplní">
                  <a:extLst>
                    <a:ext uri="{FF2B5EF4-FFF2-40B4-BE49-F238E27FC236}">
                      <a16:creationId xmlns:a16="http://schemas.microsoft.com/office/drawing/2014/main" id="{BAA29243-C994-4A89-9AD0-08B78E9B9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21" y="481399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" name="Grafický objekt 9" descr="Školačka obrys">
                  <a:extLst>
                    <a:ext uri="{FF2B5EF4-FFF2-40B4-BE49-F238E27FC236}">
                      <a16:creationId xmlns:a16="http://schemas.microsoft.com/office/drawing/2014/main" id="{D358E65B-FADB-4130-8D69-3BAB6E77A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344" y="3885316"/>
                  <a:ext cx="1458155" cy="1458155"/>
                </a:xfrm>
                <a:prstGeom prst="rect">
                  <a:avLst/>
                </a:prstGeom>
              </p:spPr>
            </p:pic>
          </p:grpSp>
          <p:pic>
            <p:nvPicPr>
              <p:cNvPr id="12" name="Grafický objekt 11" descr="Skupina lidí  se souvislou výplní">
                <a:extLst>
                  <a:ext uri="{FF2B5EF4-FFF2-40B4-BE49-F238E27FC236}">
                    <a16:creationId xmlns:a16="http://schemas.microsoft.com/office/drawing/2014/main" id="{2F5F3638-368B-49C6-B565-A559514E2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334453" y="3988308"/>
                <a:ext cx="2115312" cy="2115312"/>
              </a:xfrm>
              <a:prstGeom prst="rect">
                <a:avLst/>
              </a:prstGeom>
            </p:spPr>
          </p:pic>
          <p:cxnSp>
            <p:nvCxnSpPr>
              <p:cNvPr id="26" name="Přímá spojnice se šipkou 25">
                <a:extLst>
                  <a:ext uri="{FF2B5EF4-FFF2-40B4-BE49-F238E27FC236}">
                    <a16:creationId xmlns:a16="http://schemas.microsoft.com/office/drawing/2014/main" id="{D3A73467-4FB6-4429-886F-8CAE020C6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141" y="4588802"/>
                <a:ext cx="186648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F3C9CE7-DA54-44EE-B700-5CAAF257FB7C}"/>
                  </a:ext>
                </a:extLst>
              </p:cNvPr>
              <p:cNvSpPr txBox="1"/>
              <p:nvPr/>
            </p:nvSpPr>
            <p:spPr>
              <a:xfrm>
                <a:off x="3145324" y="4216110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VO a tvorba dotazníku</a:t>
                </a:r>
              </a:p>
            </p:txBody>
          </p:sp>
          <p:cxnSp>
            <p:nvCxnSpPr>
              <p:cNvPr id="29" name="Přímá spojnice se šipkou 28">
                <a:extLst>
                  <a:ext uri="{FF2B5EF4-FFF2-40B4-BE49-F238E27FC236}">
                    <a16:creationId xmlns:a16="http://schemas.microsoft.com/office/drawing/2014/main" id="{C5F945B6-68F3-4458-8A00-62CBEA3F0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065" y="4484040"/>
                <a:ext cx="180655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622108B9-24C4-4CB0-874D-755B92DAE180}"/>
                  </a:ext>
                </a:extLst>
              </p:cNvPr>
              <p:cNvSpPr txBox="1"/>
              <p:nvPr/>
            </p:nvSpPr>
            <p:spPr>
              <a:xfrm>
                <a:off x="7039491" y="3906954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Výběr respondentů a poslání pozvánky</a:t>
                </a:r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EEE58F6F-B174-4DC1-A14F-5933000AEFF3}"/>
                  </a:ext>
                </a:extLst>
              </p:cNvPr>
              <p:cNvSpPr txBox="1"/>
              <p:nvPr/>
            </p:nvSpPr>
            <p:spPr>
              <a:xfrm>
                <a:off x="3733749" y="5909471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Odeslání dotazníku, zpracování dat</a:t>
                </a:r>
              </a:p>
            </p:txBody>
          </p:sp>
          <p:cxnSp>
            <p:nvCxnSpPr>
              <p:cNvPr id="33" name="Přímá spojnice se šipkou 32">
                <a:extLst>
                  <a:ext uri="{FF2B5EF4-FFF2-40B4-BE49-F238E27FC236}">
                    <a16:creationId xmlns:a16="http://schemas.microsoft.com/office/drawing/2014/main" id="{9A1A7572-1490-451D-AB4E-F0C9ADD66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5386" y="5759724"/>
                <a:ext cx="1492667" cy="438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F9D3615A-1B9B-491D-9DD2-11061FEB3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0270" y="5703654"/>
                <a:ext cx="118235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3D0F135D-AB69-4A8A-A20C-BABC2B34869F}"/>
                  </a:ext>
                </a:extLst>
              </p:cNvPr>
              <p:cNvSpPr txBox="1"/>
              <p:nvPr/>
            </p:nvSpPr>
            <p:spPr>
              <a:xfrm>
                <a:off x="6952526" y="5918627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Tvorba odpovědí</a:t>
                </a:r>
              </a:p>
            </p:txBody>
          </p:sp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D82580A-ADAC-4194-BA70-FB50A35B8EB0}"/>
                  </a:ext>
                </a:extLst>
              </p:cNvPr>
              <p:cNvSpPr txBox="1"/>
              <p:nvPr/>
            </p:nvSpPr>
            <p:spPr>
              <a:xfrm rot="19070870">
                <a:off x="6520588" y="5552685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Measurement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DAD87E2A-BFC4-40CB-89C0-DD39DC322BA5}"/>
                  </a:ext>
                </a:extLst>
              </p:cNvPr>
              <p:cNvSpPr txBox="1"/>
              <p:nvPr/>
            </p:nvSpPr>
            <p:spPr>
              <a:xfrm rot="19070870">
                <a:off x="8608237" y="4643728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Non-response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E67E7DC-F00B-44CA-8DD4-9E46485156B3}"/>
                  </a:ext>
                </a:extLst>
              </p:cNvPr>
              <p:cNvSpPr txBox="1"/>
              <p:nvPr/>
            </p:nvSpPr>
            <p:spPr>
              <a:xfrm rot="19070870">
                <a:off x="3474878" y="4068680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Validita měření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42738B0-6EF2-4AB7-9E9A-380943682C65}"/>
                  </a:ext>
                </a:extLst>
              </p:cNvPr>
              <p:cNvSpPr txBox="1"/>
              <p:nvPr/>
            </p:nvSpPr>
            <p:spPr>
              <a:xfrm rot="19070870">
                <a:off x="3383282" y="56263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Processing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99F4ECD3-7AAE-4428-9E5A-5F19030C3CB8}"/>
                  </a:ext>
                </a:extLst>
              </p:cNvPr>
              <p:cNvSpPr txBox="1"/>
              <p:nvPr/>
            </p:nvSpPr>
            <p:spPr>
              <a:xfrm rot="19070870">
                <a:off x="2818294" y="39745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Specification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19C1EB9-1CB1-476A-9B7A-96AB047BC039}"/>
                </a:ext>
              </a:extLst>
            </p:cNvPr>
            <p:cNvSpPr txBox="1"/>
            <p:nvPr/>
          </p:nvSpPr>
          <p:spPr>
            <a:xfrm rot="19070870">
              <a:off x="6447452" y="3868470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FF0000"/>
                  </a:solidFill>
                </a:rPr>
                <a:t>Coverage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error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DC7437D8-DD3B-4225-9BAF-C61559865720}"/>
                </a:ext>
              </a:extLst>
            </p:cNvPr>
            <p:cNvSpPr txBox="1"/>
            <p:nvPr/>
          </p:nvSpPr>
          <p:spPr>
            <a:xfrm rot="19070870">
              <a:off x="7379746" y="3874762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FF0000"/>
                  </a:solidFill>
                </a:rPr>
                <a:t>Sampling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error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2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Dotazníkové šetření /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2852"/>
          </a:xfrm>
        </p:spPr>
        <p:txBody>
          <a:bodyPr>
            <a:normAutofit/>
          </a:bodyPr>
          <a:lstStyle/>
          <a:p>
            <a:r>
              <a:rPr lang="cs-CZ" dirty="0"/>
              <a:t>Výsledná celková chyba = odchylka od toho, jak to v cílové populaci je a jak to vypadá v našich datech</a:t>
            </a:r>
          </a:p>
          <a:p>
            <a:pPr lvl="1"/>
            <a:r>
              <a:rPr lang="cs-CZ" dirty="0"/>
              <a:t>Úkolem designu je ji minimalizovat</a:t>
            </a:r>
          </a:p>
          <a:p>
            <a:pPr lvl="1"/>
            <a:r>
              <a:rPr lang="cs-CZ" dirty="0"/>
              <a:t>(částečně ji řeší statistika)</a:t>
            </a:r>
          </a:p>
          <a:p>
            <a:pPr lvl="1"/>
            <a:endParaRPr lang="cs-CZ" dirty="0"/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442F4600-87E4-42F1-914E-D75398CACF4C}"/>
              </a:ext>
            </a:extLst>
          </p:cNvPr>
          <p:cNvGrpSpPr/>
          <p:nvPr/>
        </p:nvGrpSpPr>
        <p:grpSpPr>
          <a:xfrm>
            <a:off x="1504116" y="3868470"/>
            <a:ext cx="9546966" cy="2650013"/>
            <a:chOff x="1504116" y="3868470"/>
            <a:chExt cx="9546966" cy="2650013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684B5630-8928-4BC1-819B-61D85BF8B89A}"/>
                </a:ext>
              </a:extLst>
            </p:cNvPr>
            <p:cNvGrpSpPr/>
            <p:nvPr/>
          </p:nvGrpSpPr>
          <p:grpSpPr>
            <a:xfrm>
              <a:off x="1504116" y="3906954"/>
              <a:ext cx="9546966" cy="2611529"/>
              <a:chOff x="1504116" y="3906954"/>
              <a:chExt cx="9546966" cy="2611529"/>
            </a:xfrm>
          </p:grpSpPr>
          <p:pic>
            <p:nvPicPr>
              <p:cNvPr id="56" name="Grafický objekt 55" descr="Psací podložka s klipsou se souvislou výplní">
                <a:extLst>
                  <a:ext uri="{FF2B5EF4-FFF2-40B4-BE49-F238E27FC236}">
                    <a16:creationId xmlns:a16="http://schemas.microsoft.com/office/drawing/2014/main" id="{D071CC90-C48C-4398-9BAC-0E193CCA2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69166" y="4190056"/>
                <a:ext cx="1806819" cy="1806819"/>
              </a:xfrm>
              <a:prstGeom prst="rect">
                <a:avLst/>
              </a:prstGeom>
              <a:effectLst>
                <a:glow rad="228600">
                  <a:srgbClr val="FFFF00">
                    <a:alpha val="40000"/>
                  </a:srgbClr>
                </a:glow>
              </a:effectLst>
            </p:spPr>
          </p:pic>
          <p:grpSp>
            <p:nvGrpSpPr>
              <p:cNvPr id="57" name="Skupina 56">
                <a:extLst>
                  <a:ext uri="{FF2B5EF4-FFF2-40B4-BE49-F238E27FC236}">
                    <a16:creationId xmlns:a16="http://schemas.microsoft.com/office/drawing/2014/main" id="{33EAA757-2011-41E8-AB13-CD26E1FC3286}"/>
                  </a:ext>
                </a:extLst>
              </p:cNvPr>
              <p:cNvGrpSpPr/>
              <p:nvPr/>
            </p:nvGrpSpPr>
            <p:grpSpPr>
              <a:xfrm>
                <a:off x="1504116" y="3934097"/>
                <a:ext cx="2229612" cy="2584386"/>
                <a:chOff x="1739344" y="3885316"/>
                <a:chExt cx="1643477" cy="1843079"/>
              </a:xfrm>
            </p:grpSpPr>
            <p:pic>
              <p:nvPicPr>
                <p:cNvPr id="72" name="Grafický objekt 71" descr="Knihy se souvislou výplní">
                  <a:extLst>
                    <a:ext uri="{FF2B5EF4-FFF2-40B4-BE49-F238E27FC236}">
                      <a16:creationId xmlns:a16="http://schemas.microsoft.com/office/drawing/2014/main" id="{E6A04C03-C488-464E-9ED5-3C381950DD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8421" y="481399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3" name="Grafický objekt 72" descr="Školačka obrys">
                  <a:extLst>
                    <a:ext uri="{FF2B5EF4-FFF2-40B4-BE49-F238E27FC236}">
                      <a16:creationId xmlns:a16="http://schemas.microsoft.com/office/drawing/2014/main" id="{9971B53F-0C21-4B37-B8C2-660D8B8FD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344" y="3885316"/>
                  <a:ext cx="1458155" cy="1458155"/>
                </a:xfrm>
                <a:prstGeom prst="rect">
                  <a:avLst/>
                </a:prstGeom>
              </p:spPr>
            </p:pic>
          </p:grpSp>
          <p:pic>
            <p:nvPicPr>
              <p:cNvPr id="58" name="Grafický objekt 57" descr="Skupina lidí  se souvislou výplní">
                <a:extLst>
                  <a:ext uri="{FF2B5EF4-FFF2-40B4-BE49-F238E27FC236}">
                    <a16:creationId xmlns:a16="http://schemas.microsoft.com/office/drawing/2014/main" id="{6D16A044-9471-420D-B982-B8793F69D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334453" y="3988308"/>
                <a:ext cx="2115312" cy="2115312"/>
              </a:xfrm>
              <a:prstGeom prst="rect">
                <a:avLst/>
              </a:prstGeom>
            </p:spPr>
          </p:pic>
          <p:cxnSp>
            <p:nvCxnSpPr>
              <p:cNvPr id="59" name="Přímá spojnice se šipkou 58">
                <a:extLst>
                  <a:ext uri="{FF2B5EF4-FFF2-40B4-BE49-F238E27FC236}">
                    <a16:creationId xmlns:a16="http://schemas.microsoft.com/office/drawing/2014/main" id="{200BAD14-2E47-452D-9972-1C4F876FC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141" y="4588802"/>
                <a:ext cx="186648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DBE9D9F3-3A98-47A8-A989-C397859971D6}"/>
                  </a:ext>
                </a:extLst>
              </p:cNvPr>
              <p:cNvSpPr txBox="1"/>
              <p:nvPr/>
            </p:nvSpPr>
            <p:spPr>
              <a:xfrm>
                <a:off x="3145324" y="4216110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VO a tvorba dotazníku</a:t>
                </a:r>
              </a:p>
            </p:txBody>
          </p:sp>
          <p:cxnSp>
            <p:nvCxnSpPr>
              <p:cNvPr id="61" name="Přímá spojnice se šipkou 60">
                <a:extLst>
                  <a:ext uri="{FF2B5EF4-FFF2-40B4-BE49-F238E27FC236}">
                    <a16:creationId xmlns:a16="http://schemas.microsoft.com/office/drawing/2014/main" id="{12B68FBB-E9C0-44D4-B557-17EDC0687A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2065" y="4484040"/>
                <a:ext cx="180655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Pole 61">
                <a:extLst>
                  <a:ext uri="{FF2B5EF4-FFF2-40B4-BE49-F238E27FC236}">
                    <a16:creationId xmlns:a16="http://schemas.microsoft.com/office/drawing/2014/main" id="{4F461A60-7217-4F73-9D1E-AF9813AC3776}"/>
                  </a:ext>
                </a:extLst>
              </p:cNvPr>
              <p:cNvSpPr txBox="1"/>
              <p:nvPr/>
            </p:nvSpPr>
            <p:spPr>
              <a:xfrm>
                <a:off x="7039491" y="3906954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Výběr respondentů a poslání pozvánky</a:t>
                </a:r>
              </a:p>
            </p:txBody>
          </p:sp>
          <p:sp>
            <p:nvSpPr>
              <p:cNvPr id="63" name="TextovéPole 62">
                <a:extLst>
                  <a:ext uri="{FF2B5EF4-FFF2-40B4-BE49-F238E27FC236}">
                    <a16:creationId xmlns:a16="http://schemas.microsoft.com/office/drawing/2014/main" id="{0DE1CDFB-C369-481D-A63F-8EB39CAFBA31}"/>
                  </a:ext>
                </a:extLst>
              </p:cNvPr>
              <p:cNvSpPr txBox="1"/>
              <p:nvPr/>
            </p:nvSpPr>
            <p:spPr>
              <a:xfrm>
                <a:off x="3733749" y="5909471"/>
                <a:ext cx="197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Odeslání dotazníku, zpracování dat</a:t>
                </a:r>
              </a:p>
            </p:txBody>
          </p:sp>
          <p:cxnSp>
            <p:nvCxnSpPr>
              <p:cNvPr id="64" name="Přímá spojnice se šipkou 63">
                <a:extLst>
                  <a:ext uri="{FF2B5EF4-FFF2-40B4-BE49-F238E27FC236}">
                    <a16:creationId xmlns:a16="http://schemas.microsoft.com/office/drawing/2014/main" id="{5D4EE1D9-43A1-4DBC-8395-8406BF9E63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25386" y="5759724"/>
                <a:ext cx="1492667" cy="438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se šipkou 64">
                <a:extLst>
                  <a:ext uri="{FF2B5EF4-FFF2-40B4-BE49-F238E27FC236}">
                    <a16:creationId xmlns:a16="http://schemas.microsoft.com/office/drawing/2014/main" id="{42AB5E1E-D96D-4669-AD9A-2A97B71AC7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0270" y="5703654"/>
                <a:ext cx="1182355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BFCAA0C9-A629-458D-B78B-874C9A0A5D84}"/>
                  </a:ext>
                </a:extLst>
              </p:cNvPr>
              <p:cNvSpPr txBox="1"/>
              <p:nvPr/>
            </p:nvSpPr>
            <p:spPr>
              <a:xfrm>
                <a:off x="6952526" y="5918627"/>
                <a:ext cx="197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Tvorba odpovědí</a:t>
                </a:r>
              </a:p>
            </p:txBody>
          </p:sp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7647C3CE-D4EC-4B13-A6DE-8558AC587009}"/>
                  </a:ext>
                </a:extLst>
              </p:cNvPr>
              <p:cNvSpPr txBox="1"/>
              <p:nvPr/>
            </p:nvSpPr>
            <p:spPr>
              <a:xfrm rot="19070870">
                <a:off x="6520588" y="5552685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Measurement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7A91717E-CCDD-45C3-B32B-C141BFE7D017}"/>
                  </a:ext>
                </a:extLst>
              </p:cNvPr>
              <p:cNvSpPr txBox="1"/>
              <p:nvPr/>
            </p:nvSpPr>
            <p:spPr>
              <a:xfrm rot="19070870">
                <a:off x="8608237" y="4643728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Non-response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ovéPole 68">
                <a:extLst>
                  <a:ext uri="{FF2B5EF4-FFF2-40B4-BE49-F238E27FC236}">
                    <a16:creationId xmlns:a16="http://schemas.microsoft.com/office/drawing/2014/main" id="{4C4FFFD7-D82F-4AF0-8CC1-4B6008615400}"/>
                  </a:ext>
                </a:extLst>
              </p:cNvPr>
              <p:cNvSpPr txBox="1"/>
              <p:nvPr/>
            </p:nvSpPr>
            <p:spPr>
              <a:xfrm rot="19070870">
                <a:off x="3474878" y="4068680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Validita měření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34A4710-F671-4C8D-A488-65436182A5DB}"/>
                  </a:ext>
                </a:extLst>
              </p:cNvPr>
              <p:cNvSpPr txBox="1"/>
              <p:nvPr/>
            </p:nvSpPr>
            <p:spPr>
              <a:xfrm rot="19070870">
                <a:off x="3383282" y="56263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Processing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6FBC6672-9E79-428B-BDCB-74E84EBFA325}"/>
                  </a:ext>
                </a:extLst>
              </p:cNvPr>
              <p:cNvSpPr txBox="1"/>
              <p:nvPr/>
            </p:nvSpPr>
            <p:spPr>
              <a:xfrm rot="19070870">
                <a:off x="2818294" y="3974586"/>
                <a:ext cx="2442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err="1">
                    <a:solidFill>
                      <a:srgbClr val="FF0000"/>
                    </a:solidFill>
                  </a:rPr>
                  <a:t>Specification</a:t>
                </a:r>
                <a:r>
                  <a:rPr lang="cs-CZ" b="1" dirty="0">
                    <a:solidFill>
                      <a:srgbClr val="FF0000"/>
                    </a:solidFill>
                  </a:rPr>
                  <a:t> </a:t>
                </a:r>
                <a:r>
                  <a:rPr lang="cs-CZ" b="1" dirty="0" err="1">
                    <a:solidFill>
                      <a:srgbClr val="FF0000"/>
                    </a:solidFill>
                  </a:rPr>
                  <a:t>error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32921988-C573-47A0-A8EA-EBC7C95A4EF0}"/>
                </a:ext>
              </a:extLst>
            </p:cNvPr>
            <p:cNvSpPr txBox="1"/>
            <p:nvPr/>
          </p:nvSpPr>
          <p:spPr>
            <a:xfrm rot="19070870">
              <a:off x="6447452" y="3868470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FF0000"/>
                  </a:solidFill>
                </a:rPr>
                <a:t>Coverage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error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ovéPole 54">
              <a:extLst>
                <a:ext uri="{FF2B5EF4-FFF2-40B4-BE49-F238E27FC236}">
                  <a16:creationId xmlns:a16="http://schemas.microsoft.com/office/drawing/2014/main" id="{351592F3-F502-4A06-B5A4-75AF9055FCE3}"/>
                </a:ext>
              </a:extLst>
            </p:cNvPr>
            <p:cNvSpPr txBox="1"/>
            <p:nvPr/>
          </p:nvSpPr>
          <p:spPr>
            <a:xfrm rot="19070870">
              <a:off x="7379746" y="3874762"/>
              <a:ext cx="244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rgbClr val="FF0000"/>
                  </a:solidFill>
                </a:rPr>
                <a:t>Sampling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error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FBAB-2F57-427D-8578-B006A4BF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</a:t>
            </a:r>
            <a:r>
              <a:rPr lang="cs-CZ" dirty="0" err="1"/>
              <a:t>survey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19333-34E3-40A9-B108-CEE37C82B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Systematická metoda získávání kvantitativních dat</a:t>
            </a:r>
          </a:p>
          <a:p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je oblast vědění, která se zabývá tím, co dělá dotazníkové šetření více (nebo méně) validním</a:t>
            </a:r>
          </a:p>
          <a:p>
            <a:r>
              <a:rPr lang="cs-CZ" b="1" dirty="0"/>
              <a:t>Základním cílem je získat data, která popisují (reprezentují) populaci</a:t>
            </a:r>
          </a:p>
          <a:p>
            <a:pPr lvl="1"/>
            <a:r>
              <a:rPr lang="cs-CZ" dirty="0"/>
              <a:t>Většinou na základě vzorku z populace, ze kterého chceme odhadovat parametry populace </a:t>
            </a:r>
            <a:r>
              <a:rPr lang="cs-CZ" dirty="0">
                <a:sym typeface="Wingdings" panose="05000000000000000000" pitchFamily="2" charset="2"/>
              </a:rPr>
              <a:t> vyhodnocení je spojenou se statistikou</a:t>
            </a:r>
            <a:endParaRPr lang="cs-CZ" dirty="0"/>
          </a:p>
          <a:p>
            <a:pPr lvl="1"/>
            <a:r>
              <a:rPr lang="cs-CZ" dirty="0"/>
              <a:t>(Ne vždy – někdy máme data z celé populace)</a:t>
            </a:r>
          </a:p>
          <a:p>
            <a:pPr lvl="1"/>
            <a:r>
              <a:rPr lang="cs-CZ" dirty="0"/>
              <a:t>V dotazníkovém šetření nám NEJDE o data jednotlivce – nehodnotíme po jednotkách analýzy, průměrujeme (vs. dotazník jako nástroj může sloužit i pro individuální účely)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2001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1461</TotalTime>
  <Words>3061</Words>
  <Application>Microsoft Office PowerPoint</Application>
  <PresentationFormat>Širokoúhlá obrazovka</PresentationFormat>
  <Paragraphs>263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Gill Sans MT</vt:lpstr>
      <vt:lpstr>Parcel</vt:lpstr>
      <vt:lpstr>ZURn6311 Dotazníkový výzkum: úvod</vt:lpstr>
      <vt:lpstr>O čem to bude</vt:lpstr>
      <vt:lpstr>Online výuka</vt:lpstr>
      <vt:lpstr>Zápočet</vt:lpstr>
      <vt:lpstr>Dotazníkové šetření / survey methodology</vt:lpstr>
      <vt:lpstr>Dotazníkové šetření / survey methodology</vt:lpstr>
      <vt:lpstr>Dotazníkové šetření / survey methodology</vt:lpstr>
      <vt:lpstr>Dotazníkové šetření / survey methodology</vt:lpstr>
      <vt:lpstr>Co je survey</vt:lpstr>
      <vt:lpstr>Co je survey</vt:lpstr>
      <vt:lpstr>Survey vs. anketa</vt:lpstr>
      <vt:lpstr>Dotazníky jako nástroj (questionnaire)</vt:lpstr>
      <vt:lpstr>Typy surveys</vt:lpstr>
      <vt:lpstr>Typy surveys</vt:lpstr>
      <vt:lpstr>Typy surveys</vt:lpstr>
      <vt:lpstr>Typy surveys</vt:lpstr>
      <vt:lpstr>Trocha historie</vt:lpstr>
      <vt:lpstr>Trocha historie</vt:lpstr>
      <vt:lpstr>Trocha historie</vt:lpstr>
      <vt:lpstr>Trocha současnosti</vt:lpstr>
      <vt:lpstr>Trocha historie</vt:lpstr>
      <vt:lpstr>Trocha historie</vt:lpstr>
      <vt:lpstr>Změny s internetem</vt:lpstr>
      <vt:lpstr>Změny s internetem</vt:lpstr>
      <vt:lpstr>Změny s internetem</vt:lpstr>
      <vt:lpstr>Etika</vt:lpstr>
      <vt:lpstr>Future..?</vt:lpstr>
      <vt:lpstr>Future..?</vt:lpstr>
      <vt:lpstr>Future</vt:lpstr>
      <vt:lpstr>Future..?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ZURn6311 Dotazníkový výzkum: úvod</dc:title>
  <dc:creator>lenka dedkova</dc:creator>
  <cp:lastModifiedBy>lenka dedkova</cp:lastModifiedBy>
  <cp:revision>87</cp:revision>
  <dcterms:created xsi:type="dcterms:W3CDTF">2021-01-22T08:55:11Z</dcterms:created>
  <dcterms:modified xsi:type="dcterms:W3CDTF">2021-03-05T10:47:26Z</dcterms:modified>
</cp:coreProperties>
</file>