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1" r:id="rId1"/>
  </p:sldMasterIdLst>
  <p:sldIdLst>
    <p:sldId id="256" r:id="rId2"/>
    <p:sldId id="302" r:id="rId3"/>
    <p:sldId id="446" r:id="rId4"/>
    <p:sldId id="448" r:id="rId5"/>
    <p:sldId id="303" r:id="rId6"/>
    <p:sldId id="370" r:id="rId7"/>
    <p:sldId id="414" r:id="rId8"/>
    <p:sldId id="434" r:id="rId9"/>
    <p:sldId id="379" r:id="rId10"/>
    <p:sldId id="389" r:id="rId11"/>
    <p:sldId id="437" r:id="rId12"/>
    <p:sldId id="433" r:id="rId13"/>
    <p:sldId id="396" r:id="rId14"/>
    <p:sldId id="397" r:id="rId15"/>
    <p:sldId id="372" r:id="rId16"/>
    <p:sldId id="390" r:id="rId17"/>
    <p:sldId id="410" r:id="rId18"/>
    <p:sldId id="409" r:id="rId19"/>
    <p:sldId id="405" r:id="rId20"/>
    <p:sldId id="406" r:id="rId21"/>
    <p:sldId id="428" r:id="rId22"/>
    <p:sldId id="435" r:id="rId23"/>
    <p:sldId id="371" r:id="rId24"/>
    <p:sldId id="403" r:id="rId25"/>
    <p:sldId id="402" r:id="rId26"/>
    <p:sldId id="431" r:id="rId27"/>
    <p:sldId id="269" r:id="rId28"/>
    <p:sldId id="419" r:id="rId29"/>
    <p:sldId id="418" r:id="rId30"/>
    <p:sldId id="450" r:id="rId31"/>
    <p:sldId id="432" r:id="rId32"/>
    <p:sldId id="330" r:id="rId33"/>
    <p:sldId id="440" r:id="rId34"/>
    <p:sldId id="441" r:id="rId35"/>
    <p:sldId id="366" r:id="rId36"/>
    <p:sldId id="430" r:id="rId37"/>
    <p:sldId id="380" r:id="rId38"/>
    <p:sldId id="438" r:id="rId39"/>
    <p:sldId id="391" r:id="rId40"/>
    <p:sldId id="439" r:id="rId41"/>
    <p:sldId id="381" r:id="rId42"/>
    <p:sldId id="382" r:id="rId43"/>
    <p:sldId id="384" r:id="rId44"/>
    <p:sldId id="383" r:id="rId45"/>
    <p:sldId id="385" r:id="rId46"/>
    <p:sldId id="386" r:id="rId47"/>
    <p:sldId id="387" r:id="rId48"/>
    <p:sldId id="421" r:id="rId49"/>
    <p:sldId id="445" r:id="rId50"/>
    <p:sldId id="423" r:id="rId51"/>
    <p:sldId id="442" r:id="rId52"/>
    <p:sldId id="354" r:id="rId53"/>
    <p:sldId id="306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1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0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0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76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560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742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17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54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100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97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19CAFF5-B0F8-49E6-A59A-6573F3EE67E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35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9/IMCCC.2015.307" TargetMode="External"/><Relationship Id="rId3" Type="http://schemas.openxmlformats.org/officeDocument/2006/relationships/hyperlink" Target="https://doi.org/10.1080/13645570600595231" TargetMode="External"/><Relationship Id="rId7" Type="http://schemas.openxmlformats.org/officeDocument/2006/relationships/hyperlink" Target="https://doi.org/10.1016/j.chb.2015.11.025" TargetMode="External"/><Relationship Id="rId2" Type="http://schemas.openxmlformats.org/officeDocument/2006/relationships/hyperlink" Target="https://doi.org/10.1016/j.tranpol.2016.06.01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16/j.jadohealth.2017.01.015" TargetMode="External"/><Relationship Id="rId5" Type="http://schemas.openxmlformats.org/officeDocument/2006/relationships/hyperlink" Target="https://doi.org/10.1177/0894439311419084" TargetMode="External"/><Relationship Id="rId4" Type="http://schemas.openxmlformats.org/officeDocument/2006/relationships/hyperlink" Target="https://doi.org/10.1080/1364557042000203107" TargetMode="External"/><Relationship Id="rId9" Type="http://schemas.openxmlformats.org/officeDocument/2006/relationships/hyperlink" Target="https://doi.org/10.1007/S11528-016-0058-Z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ZURn6311 Dotazníkový výzkum: Non response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Lenka Dědková</a:t>
            </a:r>
          </a:p>
        </p:txBody>
      </p:sp>
    </p:spTree>
    <p:extLst>
      <p:ext uri="{BB962C8B-B14F-4D97-AF65-F5344CB8AC3E}">
        <p14:creationId xmlns:p14="http://schemas.microsoft.com/office/powerpoint/2010/main" val="149431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BDAA6-E618-4F23-970E-DCE03DBF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Missings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A508E3-6772-474B-8FC4-9A3FA61873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95041" cy="4201488"/>
          </a:xfrm>
        </p:spPr>
        <p:txBody>
          <a:bodyPr>
            <a:normAutofit lnSpcReduction="10000"/>
          </a:bodyPr>
          <a:lstStyle/>
          <a:p>
            <a:r>
              <a:rPr lang="cs-CZ" b="1" dirty="0" err="1"/>
              <a:t>Missing</a:t>
            </a:r>
            <a:r>
              <a:rPr lang="cs-CZ" b="1" dirty="0"/>
              <a:t> </a:t>
            </a:r>
            <a:r>
              <a:rPr lang="cs-CZ" b="1" dirty="0" err="1"/>
              <a:t>completely</a:t>
            </a:r>
            <a:r>
              <a:rPr lang="cs-CZ" b="1" dirty="0"/>
              <a:t> </a:t>
            </a:r>
            <a:r>
              <a:rPr lang="cs-CZ" b="1" dirty="0" err="1"/>
              <a:t>at</a:t>
            </a:r>
            <a:r>
              <a:rPr lang="cs-CZ" b="1" dirty="0"/>
              <a:t> </a:t>
            </a:r>
            <a:r>
              <a:rPr lang="cs-CZ" b="1" dirty="0" err="1"/>
              <a:t>random</a:t>
            </a:r>
            <a:r>
              <a:rPr lang="cs-CZ" b="1" dirty="0"/>
              <a:t> (MCAR)</a:t>
            </a:r>
          </a:p>
          <a:p>
            <a:pPr lvl="1"/>
            <a:r>
              <a:rPr lang="cs-CZ" dirty="0"/>
              <a:t>Důvod pro chybějící data nekoreluje s žádnou proměnnou ve výzkumu (X ani Y)</a:t>
            </a:r>
          </a:p>
          <a:p>
            <a:pPr lvl="1"/>
            <a:r>
              <a:rPr lang="cs-CZ" dirty="0"/>
              <a:t>Taková </a:t>
            </a:r>
            <a:r>
              <a:rPr lang="cs-CZ" dirty="0" err="1"/>
              <a:t>nonresponse</a:t>
            </a:r>
            <a:r>
              <a:rPr lang="cs-CZ" dirty="0"/>
              <a:t> nevede ke zkreslení a není problematická</a:t>
            </a:r>
          </a:p>
          <a:p>
            <a:r>
              <a:rPr lang="cs-CZ" b="1" dirty="0" err="1"/>
              <a:t>Missing</a:t>
            </a:r>
            <a:r>
              <a:rPr lang="cs-CZ" b="1" dirty="0"/>
              <a:t> </a:t>
            </a:r>
            <a:r>
              <a:rPr lang="cs-CZ" b="1" dirty="0" err="1"/>
              <a:t>at</a:t>
            </a:r>
            <a:r>
              <a:rPr lang="cs-CZ" b="1" dirty="0"/>
              <a:t> </a:t>
            </a:r>
            <a:r>
              <a:rPr lang="cs-CZ" b="1" dirty="0" err="1"/>
              <a:t>random</a:t>
            </a:r>
            <a:r>
              <a:rPr lang="cs-CZ" b="1" dirty="0"/>
              <a:t> (MAR)</a:t>
            </a:r>
          </a:p>
          <a:p>
            <a:pPr lvl="1"/>
            <a:r>
              <a:rPr lang="cs-CZ" dirty="0"/>
              <a:t>Důvod pro chybějící data koreluje s proměnnou X - pravděpodobnost na chybění mají některé skupiny respondentů vyšší a jiné nižší</a:t>
            </a:r>
          </a:p>
          <a:p>
            <a:pPr lvl="1"/>
            <a:r>
              <a:rPr lang="cs-CZ" dirty="0"/>
              <a:t>Ale nekoreluje s Y </a:t>
            </a:r>
          </a:p>
          <a:p>
            <a:pPr lvl="1"/>
            <a:r>
              <a:rPr lang="cs-CZ" dirty="0"/>
              <a:t>Lze korigovat – použití vah, imputace dat, </a:t>
            </a:r>
            <a:r>
              <a:rPr lang="cs-CZ" dirty="0" err="1"/>
              <a:t>kovariáty</a:t>
            </a:r>
            <a:r>
              <a:rPr lang="cs-CZ" dirty="0"/>
              <a:t> v analýze</a:t>
            </a:r>
          </a:p>
          <a:p>
            <a:r>
              <a:rPr lang="cs-CZ" b="1" dirty="0"/>
              <a:t>Not </a:t>
            </a:r>
            <a:r>
              <a:rPr lang="cs-CZ" b="1" dirty="0" err="1"/>
              <a:t>missing</a:t>
            </a:r>
            <a:r>
              <a:rPr lang="cs-CZ" b="1" dirty="0"/>
              <a:t> </a:t>
            </a:r>
            <a:r>
              <a:rPr lang="cs-CZ" b="1" dirty="0" err="1"/>
              <a:t>at</a:t>
            </a:r>
            <a:r>
              <a:rPr lang="cs-CZ" b="1" dirty="0"/>
              <a:t> </a:t>
            </a:r>
            <a:r>
              <a:rPr lang="cs-CZ" b="1" dirty="0" err="1"/>
              <a:t>random</a:t>
            </a:r>
            <a:r>
              <a:rPr lang="cs-CZ" b="1" dirty="0"/>
              <a:t> (NMAR)</a:t>
            </a:r>
          </a:p>
          <a:p>
            <a:pPr lvl="1"/>
            <a:r>
              <a:rPr lang="cs-CZ" dirty="0"/>
              <a:t>Důvod koreluje s Y</a:t>
            </a:r>
          </a:p>
          <a:p>
            <a:pPr lvl="1"/>
            <a:r>
              <a:rPr lang="cs-CZ" dirty="0"/>
              <a:t>Není možné napravit, odhad Y bude zkreslený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46EC1E8-4007-418D-AE54-C9000090AD10}"/>
              </a:ext>
            </a:extLst>
          </p:cNvPr>
          <p:cNvSpPr txBox="1"/>
          <p:nvPr/>
        </p:nvSpPr>
        <p:spPr>
          <a:xfrm>
            <a:off x="8781279" y="2964617"/>
            <a:ext cx="260687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/>
              <a:t>Proměnné: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Y – závislá proměnná – ta, která nás zajímá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X – jiné proměnné v </a:t>
            </a:r>
            <a:r>
              <a:rPr lang="cs-CZ" dirty="0" err="1"/>
              <a:t>survey</a:t>
            </a:r>
            <a:r>
              <a:rPr lang="cs-CZ" dirty="0"/>
              <a:t>, které měříme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78EDA8-2C28-4E65-957C-D6952E0CA572}"/>
              </a:ext>
            </a:extLst>
          </p:cNvPr>
          <p:cNvSpPr txBox="1"/>
          <p:nvPr/>
        </p:nvSpPr>
        <p:spPr>
          <a:xfrm>
            <a:off x="8781279" y="4707424"/>
            <a:ext cx="260687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Stejné typy </a:t>
            </a:r>
            <a:r>
              <a:rPr lang="cs-CZ" dirty="0" err="1"/>
              <a:t>missings</a:t>
            </a:r>
            <a:r>
              <a:rPr lang="cs-CZ" dirty="0"/>
              <a:t> i na úrovni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nonresponse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04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DDF67-12E7-4126-94D7-FDEF7801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Studentská anketa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2DF52A-BDD8-4D83-BBB7-007CA7114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Účast na studentské anketě se pohybuje kolem 40%.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Kteří studenti ji spíše vyplní?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Pro které předměty ji spíš vyplní?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Co si tedy z ankety můžeme vzít?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Jak můžeme zjistit, jestli jsou naše domněnky oprávněné?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Pro každý výzkum (téma, populaci) je potřeba přemýšlet o důsledcích non-response individuálně</a:t>
            </a:r>
          </a:p>
          <a:p>
            <a:pPr lvl="1"/>
            <a:r>
              <a:rPr lang="cs-CZ" dirty="0"/>
              <a:t>Teorie, existující literatura </a:t>
            </a:r>
          </a:p>
          <a:p>
            <a:pPr lvl="1"/>
            <a:r>
              <a:rPr lang="cs-CZ" dirty="0"/>
              <a:t>Protože často nemáme, o co naše dohady opřít, snažíme se nízké RR co nejvíce předejít </a:t>
            </a:r>
          </a:p>
          <a:p>
            <a:pPr lvl="1"/>
            <a:r>
              <a:rPr lang="cs-CZ" dirty="0"/>
              <a:t>Tzn: zaměříme se na </a:t>
            </a:r>
            <a:r>
              <a:rPr lang="cs-CZ" b="1" dirty="0"/>
              <a:t>důvody proč se lidé neúčastní; důvody, proč se účastní; faktory které jejich rozhodování ovlivňují</a:t>
            </a:r>
          </a:p>
        </p:txBody>
      </p:sp>
    </p:spTree>
    <p:extLst>
      <p:ext uri="{BB962C8B-B14F-4D97-AF65-F5344CB8AC3E}">
        <p14:creationId xmlns:p14="http://schemas.microsoft.com/office/powerpoint/2010/main" val="16250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8092C-7D25-4BFF-B213-FE77C842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pro (Non) response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96AF8C-E70B-4181-836E-42982BCD52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Důvody pro unit </a:t>
            </a:r>
            <a:r>
              <a:rPr lang="cs-CZ" dirty="0" err="1"/>
              <a:t>nonresponse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Non-</a:t>
            </a:r>
            <a:r>
              <a:rPr lang="cs-CZ" dirty="0" err="1"/>
              <a:t>contact</a:t>
            </a:r>
            <a:r>
              <a:rPr lang="cs-CZ" dirty="0"/>
              <a:t> (nepodaří se vůbec oslovit) – např. neaktualizovaný kontakt, spam filtr, není doma, dopis nedoručen</a:t>
            </a:r>
          </a:p>
          <a:p>
            <a:pPr lvl="1"/>
            <a:r>
              <a:rPr lang="cs-CZ" dirty="0"/>
              <a:t>Neschopnost výzkumu se zúčastnit (handicapy..)</a:t>
            </a:r>
          </a:p>
          <a:p>
            <a:pPr lvl="1"/>
            <a:r>
              <a:rPr lang="cs-CZ" b="1" dirty="0"/>
              <a:t>Odmítnutí účasti </a:t>
            </a:r>
            <a:r>
              <a:rPr lang="cs-CZ" dirty="0"/>
              <a:t>– většina </a:t>
            </a:r>
            <a:r>
              <a:rPr lang="cs-CZ" dirty="0" err="1"/>
              <a:t>nonresponse</a:t>
            </a:r>
            <a:r>
              <a:rPr lang="cs-CZ" dirty="0"/>
              <a:t> je kvůli </a:t>
            </a:r>
            <a:r>
              <a:rPr lang="cs-CZ" dirty="0" err="1"/>
              <a:t>refusal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V některých designech nelze od sebe odlišit, proto se nejvíc ví o důvodech odmítnutí u výzkumů s tazatelem (in-person, telefon)</a:t>
            </a:r>
          </a:p>
          <a:p>
            <a:pPr lvl="1"/>
            <a:r>
              <a:rPr lang="cs-CZ" dirty="0"/>
              <a:t>Ani zde nemusí být vždy jasný: je neotevírání dveří/nezvednutí telefonu non-</a:t>
            </a:r>
            <a:r>
              <a:rPr lang="cs-CZ" dirty="0" err="1"/>
              <a:t>contact</a:t>
            </a:r>
            <a:r>
              <a:rPr lang="cs-CZ" dirty="0"/>
              <a:t> anebo pasivní </a:t>
            </a:r>
            <a:r>
              <a:rPr lang="cs-CZ" dirty="0" err="1"/>
              <a:t>refusal</a:t>
            </a:r>
            <a:r>
              <a:rPr 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68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4E3E9-4B80-43A9-B073-62EE7BB3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pro (Non) response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30B19-8912-48BB-A6C1-6595827F67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Jak se dozvídáme o těch, kdo odmítli:</a:t>
            </a:r>
          </a:p>
          <a:p>
            <a:pPr lvl="1"/>
            <a:r>
              <a:rPr lang="cs-CZ" dirty="0"/>
              <a:t>Porovnání vzorku se známou hodnotou v populaci (předpokládá náhodný výběr)</a:t>
            </a:r>
          </a:p>
          <a:p>
            <a:pPr lvl="1"/>
            <a:r>
              <a:rPr lang="cs-CZ" dirty="0"/>
              <a:t>Některé informace můžeme mít na základě výběrového rámce – např. víme, kolik lidí jsme oslovili v kterém kraji/ve které škole…,  nebo víme, kolik jsme oslovili mužů/žen apod.</a:t>
            </a:r>
          </a:p>
          <a:p>
            <a:pPr lvl="1"/>
            <a:r>
              <a:rPr lang="cs-CZ" dirty="0"/>
              <a:t>Post-</a:t>
            </a:r>
            <a:r>
              <a:rPr lang="cs-CZ" dirty="0" err="1"/>
              <a:t>refusal</a:t>
            </a:r>
            <a:r>
              <a:rPr lang="cs-CZ" dirty="0"/>
              <a:t> </a:t>
            </a:r>
            <a:r>
              <a:rPr lang="cs-CZ" dirty="0" err="1"/>
              <a:t>surveys</a:t>
            </a:r>
            <a:r>
              <a:rPr lang="cs-CZ" dirty="0"/>
              <a:t>, </a:t>
            </a:r>
            <a:r>
              <a:rPr lang="cs-CZ" dirty="0" err="1"/>
              <a:t>follow</a:t>
            </a:r>
            <a:r>
              <a:rPr lang="cs-CZ" dirty="0"/>
              <a:t>-up </a:t>
            </a:r>
            <a:r>
              <a:rPr lang="cs-CZ" dirty="0" err="1"/>
              <a:t>surveys</a:t>
            </a:r>
            <a:r>
              <a:rPr lang="cs-CZ" dirty="0"/>
              <a:t>, </a:t>
            </a:r>
            <a:r>
              <a:rPr lang="cs-CZ" dirty="0" err="1"/>
              <a:t>refusal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studie</a:t>
            </a:r>
          </a:p>
          <a:p>
            <a:pPr lvl="2"/>
            <a:r>
              <a:rPr lang="cs-CZ" dirty="0"/>
              <a:t>Post-</a:t>
            </a:r>
            <a:r>
              <a:rPr lang="cs-CZ" dirty="0" err="1"/>
              <a:t>refusal</a:t>
            </a:r>
            <a:r>
              <a:rPr lang="cs-CZ" dirty="0"/>
              <a:t> – žádost o vyplnění menšího počtu otázek – buď z dotazníku (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) nebo otázky o důvodech pro odmítnutí</a:t>
            </a:r>
          </a:p>
          <a:p>
            <a:pPr lvl="2"/>
            <a:r>
              <a:rPr lang="cs-CZ" dirty="0" err="1"/>
              <a:t>Follow</a:t>
            </a:r>
            <a:r>
              <a:rPr lang="cs-CZ" dirty="0"/>
              <a:t>-up – z odmítnutých respondentů se vybere náhodný vzorek a na něj se využijí vyšší </a:t>
            </a:r>
            <a:r>
              <a:rPr lang="cs-CZ" dirty="0" err="1"/>
              <a:t>incentivy</a:t>
            </a:r>
            <a:r>
              <a:rPr lang="cs-CZ" dirty="0"/>
              <a:t> nebo zkušenější tazatelé ve snaze o zvrácení jejich iniciálního odmítnutí – až 70% lze takto přesvědčit (</a:t>
            </a:r>
            <a:r>
              <a:rPr lang="cs-CZ" dirty="0" err="1"/>
              <a:t>Gideon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Jede z typů </a:t>
            </a:r>
            <a:r>
              <a:rPr lang="cs-CZ" dirty="0" err="1"/>
              <a:t>refusal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studie – jiné mohou cílit na snahu zvrátit rozhodnutí celého vzorku</a:t>
            </a:r>
          </a:p>
          <a:p>
            <a:r>
              <a:rPr lang="cs-CZ" dirty="0"/>
              <a:t>Tzn. – nejvíc o důvodech </a:t>
            </a:r>
            <a:r>
              <a:rPr lang="cs-CZ" dirty="0" err="1"/>
              <a:t>refusal</a:t>
            </a:r>
            <a:r>
              <a:rPr lang="cs-CZ" dirty="0"/>
              <a:t> víme z </a:t>
            </a:r>
            <a:r>
              <a:rPr lang="cs-CZ" dirty="0" err="1"/>
              <a:t>FtF</a:t>
            </a:r>
            <a:r>
              <a:rPr lang="cs-CZ" dirty="0"/>
              <a:t> a RDD studií, často na obecné populaci </a:t>
            </a:r>
          </a:p>
        </p:txBody>
      </p:sp>
    </p:spTree>
    <p:extLst>
      <p:ext uri="{BB962C8B-B14F-4D97-AF65-F5344CB8AC3E}">
        <p14:creationId xmlns:p14="http://schemas.microsoft.com/office/powerpoint/2010/main" val="416661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8667A-8279-4852-AFDE-8791FC20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neúčasti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2925F3-CE99-4751-A52B-9728D0B39D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97494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related</a:t>
            </a:r>
            <a:endParaRPr lang="cs-CZ" dirty="0"/>
          </a:p>
          <a:p>
            <a:pPr lvl="1"/>
            <a:r>
              <a:rPr lang="cs-CZ" dirty="0"/>
              <a:t>Souvisí s konkrétním výzkumem (pozvánka, informovaný souhlas, mód, délka, téma…)</a:t>
            </a:r>
          </a:p>
          <a:p>
            <a:r>
              <a:rPr lang="cs-CZ" dirty="0"/>
              <a:t>Non-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related</a:t>
            </a:r>
            <a:endParaRPr lang="cs-CZ" dirty="0"/>
          </a:p>
          <a:p>
            <a:pPr lvl="1"/>
            <a:r>
              <a:rPr lang="cs-CZ" dirty="0"/>
              <a:t>Uplatnily by se, ať už by byl výzkum jakýkoliv</a:t>
            </a:r>
          </a:p>
          <a:p>
            <a:endParaRPr lang="cs-CZ" dirty="0"/>
          </a:p>
          <a:p>
            <a:r>
              <a:rPr lang="cs-CZ" dirty="0"/>
              <a:t>Vnější: </a:t>
            </a:r>
          </a:p>
          <a:p>
            <a:pPr lvl="1"/>
            <a:r>
              <a:rPr lang="cs-CZ" dirty="0"/>
              <a:t>Situační – otázka toho, jak moc je žádost o účast v danou chvíli (in)</a:t>
            </a:r>
            <a:r>
              <a:rPr lang="cs-CZ" dirty="0" err="1"/>
              <a:t>convenient</a:t>
            </a:r>
            <a:endParaRPr lang="cs-CZ" dirty="0"/>
          </a:p>
          <a:p>
            <a:pPr lvl="2"/>
            <a:r>
              <a:rPr lang="cs-CZ" dirty="0"/>
              <a:t>Bývají často náhodné a nemusejí tak vést ke zkreslením ve vzorku</a:t>
            </a:r>
          </a:p>
          <a:p>
            <a:pPr lvl="1"/>
            <a:r>
              <a:rPr lang="cs-CZ" dirty="0"/>
              <a:t>Přístup na internet, spam filtr..  </a:t>
            </a:r>
          </a:p>
          <a:p>
            <a:r>
              <a:rPr lang="cs-CZ" dirty="0"/>
              <a:t>Vnitřní – individuální</a:t>
            </a:r>
          </a:p>
          <a:p>
            <a:pPr lvl="1"/>
            <a:r>
              <a:rPr lang="cs-CZ" dirty="0"/>
              <a:t>Dočasné faktory – nálada, stres..</a:t>
            </a:r>
          </a:p>
          <a:p>
            <a:pPr lvl="1"/>
            <a:r>
              <a:rPr lang="cs-CZ" dirty="0"/>
              <a:t>Trvalejší faktory – osobnostní nastavení, postoje, celkové obavy o soukromí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259DDF26-7DD3-488D-BF1F-C1FF34AFBF27}"/>
              </a:ext>
            </a:extLst>
          </p:cNvPr>
          <p:cNvSpPr/>
          <p:nvPr/>
        </p:nvSpPr>
        <p:spPr>
          <a:xfrm>
            <a:off x="8917662" y="2951431"/>
            <a:ext cx="2806575" cy="1711106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Budeme řešit hlavně ty, které jako výzkumníci/tazatelé můžeme ovlivnit</a:t>
            </a:r>
          </a:p>
        </p:txBody>
      </p:sp>
    </p:spTree>
    <p:extLst>
      <p:ext uri="{BB962C8B-B14F-4D97-AF65-F5344CB8AC3E}">
        <p14:creationId xmlns:p14="http://schemas.microsoft.com/office/powerpoint/2010/main" val="420526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7EC69-CC8A-4D03-A7B4-D62185AE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pro účast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460ED8-3A1A-429E-9E1D-E17039D1F2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Singer:</a:t>
            </a:r>
          </a:p>
          <a:p>
            <a:r>
              <a:rPr lang="cs-CZ" dirty="0"/>
              <a:t>Egoistické – je to důležité pro respondenta</a:t>
            </a:r>
          </a:p>
          <a:p>
            <a:pPr lvl="1"/>
            <a:r>
              <a:rPr lang="cs-CZ" dirty="0"/>
              <a:t>vlastní benefity, peníze, ale i touha zjistit něco nového nebo jsou pro ně </a:t>
            </a:r>
            <a:r>
              <a:rPr lang="cs-CZ" dirty="0" err="1"/>
              <a:t>surveys</a:t>
            </a:r>
            <a:r>
              <a:rPr lang="cs-CZ" dirty="0"/>
              <a:t> zábavné</a:t>
            </a:r>
          </a:p>
          <a:p>
            <a:r>
              <a:rPr lang="cs-CZ" dirty="0"/>
              <a:t>Altruistické – je to důležité pro někoho jiného</a:t>
            </a:r>
          </a:p>
          <a:p>
            <a:pPr lvl="1"/>
            <a:r>
              <a:rPr lang="cs-CZ" dirty="0"/>
              <a:t>touha pomoci výzkumníkům, společnosti, víra v to, že výzkum je důležitý</a:t>
            </a:r>
          </a:p>
          <a:p>
            <a:pPr lvl="1"/>
            <a:endParaRPr lang="cs-CZ" dirty="0"/>
          </a:p>
          <a:p>
            <a:r>
              <a:rPr lang="cs-CZ" dirty="0"/>
              <a:t>Motivace vnitřní x vnější</a:t>
            </a:r>
          </a:p>
          <a:p>
            <a:pPr lvl="1"/>
            <a:r>
              <a:rPr lang="cs-CZ" dirty="0"/>
              <a:t>Ideově je lepší v respondentech probudit vnitřní motivaci než spoléhat jen na vnější (peníze)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662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087A1-0535-4E48-8459-89F2B78B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Módy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C7F6CD-217D-4E00-A875-D569442BA3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Různé módy sběru mají různé poměry mezi těmi, kdo jsou osloveni nebo pozvánku vidí a těmi, kdo se účastní</a:t>
            </a:r>
          </a:p>
          <a:p>
            <a:pPr lvl="1"/>
            <a:r>
              <a:rPr lang="cs-CZ" dirty="0"/>
              <a:t>Email</a:t>
            </a:r>
          </a:p>
          <a:p>
            <a:pPr lvl="1"/>
            <a:r>
              <a:rPr lang="cs-CZ" dirty="0"/>
              <a:t>Osobní </a:t>
            </a:r>
          </a:p>
          <a:p>
            <a:pPr lvl="1"/>
            <a:r>
              <a:rPr lang="cs-CZ" dirty="0"/>
              <a:t>Poštovní dopis</a:t>
            </a:r>
          </a:p>
          <a:p>
            <a:pPr lvl="1"/>
            <a:r>
              <a:rPr lang="cs-CZ" dirty="0"/>
              <a:t>Telefon</a:t>
            </a:r>
          </a:p>
          <a:p>
            <a:pPr lvl="1"/>
            <a:r>
              <a:rPr lang="cs-CZ" dirty="0"/>
              <a:t>Pozvánka vyvěšená na nástěnce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Kde se bude poměr nejlepší?</a:t>
            </a:r>
          </a:p>
        </p:txBody>
      </p:sp>
    </p:spTree>
    <p:extLst>
      <p:ext uri="{BB962C8B-B14F-4D97-AF65-F5344CB8AC3E}">
        <p14:creationId xmlns:p14="http://schemas.microsoft.com/office/powerpoint/2010/main" val="339356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538D7-86BB-4492-8DBE-C90BC108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TRendy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8961659-333A-4D5D-894F-11E5E86722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13" y="2611683"/>
            <a:ext cx="5136355" cy="3424237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B398CEE-7856-448E-9D43-8F86DFCA0D0F}"/>
              </a:ext>
            </a:extLst>
          </p:cNvPr>
          <p:cNvSpPr txBox="1">
            <a:spLocks/>
          </p:cNvSpPr>
          <p:nvPr/>
        </p:nvSpPr>
        <p:spPr>
          <a:xfrm>
            <a:off x="895844" y="2611683"/>
            <a:ext cx="42678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Response </a:t>
            </a:r>
            <a:r>
              <a:rPr lang="cs-CZ" dirty="0" err="1"/>
              <a:t>rate</a:t>
            </a:r>
            <a:r>
              <a:rPr lang="cs-CZ" dirty="0"/>
              <a:t> klesá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Kde si myslíte, že jsme? 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Osobní (in-person, face to face: </a:t>
            </a:r>
            <a:r>
              <a:rPr lang="cs-CZ" dirty="0" err="1"/>
              <a:t>FtF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Poštovní dopis</a:t>
            </a:r>
          </a:p>
          <a:p>
            <a:pPr lvl="1"/>
            <a:r>
              <a:rPr lang="cs-CZ" dirty="0"/>
              <a:t>Telefon</a:t>
            </a:r>
          </a:p>
          <a:p>
            <a:pPr lvl="1"/>
            <a:r>
              <a:rPr lang="cs-CZ" dirty="0"/>
              <a:t>Online </a:t>
            </a:r>
            <a:r>
              <a:rPr lang="cs-CZ" dirty="0" err="1"/>
              <a:t>survey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093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BB109-1FB0-40CC-8212-283E018A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08" y="641527"/>
            <a:ext cx="4639590" cy="1188720"/>
          </a:xfrm>
        </p:spPr>
        <p:txBody>
          <a:bodyPr/>
          <a:lstStyle/>
          <a:p>
            <a:r>
              <a:rPr lang="cs-CZ" dirty="0"/>
              <a:t>Pevné linky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C4DD012-A0E7-4A56-8FE9-2D59E6ADBDF6}"/>
              </a:ext>
            </a:extLst>
          </p:cNvPr>
          <p:cNvSpPr txBox="1"/>
          <p:nvPr/>
        </p:nvSpPr>
        <p:spPr>
          <a:xfrm>
            <a:off x="695808" y="2147434"/>
            <a:ext cx="4639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https://www.pewresearch.org/fact-tank/2019/02/27/response-rates-in-telephone-surveys-have-resumed-their-decline/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14445D6-DDDC-4BD9-8023-34083587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67" y="641527"/>
            <a:ext cx="5992061" cy="543000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00DE2FB-EC87-4A95-87FE-2912EB2E4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98" y="3556931"/>
            <a:ext cx="2433664" cy="23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4E87E-9F3E-46BE-940A-1EE42F48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36" y="472441"/>
            <a:ext cx="4553712" cy="1188720"/>
          </a:xfrm>
        </p:spPr>
        <p:txBody>
          <a:bodyPr/>
          <a:lstStyle/>
          <a:p>
            <a:r>
              <a:rPr lang="cs-CZ" dirty="0"/>
              <a:t>Face to face,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52ABA-5EC7-4384-BDEB-74A62238E8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4836" y="1848933"/>
            <a:ext cx="4325738" cy="21969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err="1"/>
              <a:t>European</a:t>
            </a:r>
            <a:r>
              <a:rPr lang="cs-CZ" b="1" dirty="0"/>
              <a:t> </a:t>
            </a:r>
            <a:r>
              <a:rPr lang="cs-CZ" b="1" dirty="0" err="1"/>
              <a:t>Social</a:t>
            </a:r>
            <a:r>
              <a:rPr lang="cs-CZ" b="1" dirty="0"/>
              <a:t> </a:t>
            </a:r>
            <a:r>
              <a:rPr lang="cs-CZ" b="1" dirty="0" err="1"/>
              <a:t>Survey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dirty="0"/>
              <a:t>2002 – 2014, </a:t>
            </a:r>
            <a:r>
              <a:rPr lang="cs-CZ" dirty="0" err="1"/>
              <a:t>survey</a:t>
            </a:r>
            <a:r>
              <a:rPr lang="cs-CZ" dirty="0"/>
              <a:t> každé dva roky, face-to-face</a:t>
            </a:r>
          </a:p>
          <a:p>
            <a:pPr marL="0" indent="0">
              <a:buNone/>
            </a:pPr>
            <a:r>
              <a:rPr lang="cs-CZ" dirty="0"/>
              <a:t>Cíl ESS: 70% response </a:t>
            </a:r>
            <a:r>
              <a:rPr lang="cs-CZ" dirty="0" err="1"/>
              <a:t>rate</a:t>
            </a:r>
            <a:r>
              <a:rPr lang="cs-CZ" dirty="0"/>
              <a:t> (modrá)</a:t>
            </a:r>
          </a:p>
          <a:p>
            <a:pPr marL="0" indent="0">
              <a:buNone/>
            </a:pPr>
            <a:r>
              <a:rPr lang="cs-CZ" dirty="0"/>
              <a:t>	(šedá – trend napříč </a:t>
            </a:r>
            <a:r>
              <a:rPr lang="cs-CZ" dirty="0" err="1"/>
              <a:t>zeměni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en-US" dirty="0" err="1"/>
              <a:t>Beullens</a:t>
            </a:r>
            <a:r>
              <a:rPr lang="en-US" dirty="0"/>
              <a:t>, K., </a:t>
            </a:r>
            <a:r>
              <a:rPr lang="en-US" dirty="0" err="1"/>
              <a:t>Loosveldt</a:t>
            </a:r>
            <a:r>
              <a:rPr lang="en-US" dirty="0"/>
              <a:t>, G., </a:t>
            </a:r>
            <a:r>
              <a:rPr lang="en-US" dirty="0" err="1"/>
              <a:t>Vandenplas</a:t>
            </a:r>
            <a:r>
              <a:rPr lang="en-US" dirty="0"/>
              <a:t>, C., &amp; Stoop, I. (2018). Response rates in the European Social Survey: increasing, decreasing, or a matter of fieldwork efforts? Survey Methods.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14A55E-DC37-4630-B14A-49A4C061C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32" y="0"/>
            <a:ext cx="685800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8E6233-BF56-481D-9D84-94CE999A0F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" b="-1"/>
          <a:stretch/>
        </p:blipFill>
        <p:spPr>
          <a:xfrm>
            <a:off x="2206305" y="4045890"/>
            <a:ext cx="3076505" cy="28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4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42129-F1C0-42FD-AB5D-A6E467EC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276" y="559460"/>
            <a:ext cx="9567099" cy="1188720"/>
          </a:xfrm>
        </p:spPr>
        <p:txBody>
          <a:bodyPr/>
          <a:lstStyle/>
          <a:p>
            <a:r>
              <a:rPr lang="cs-CZ" dirty="0"/>
              <a:t>Úkol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5D94D5-14D7-456E-B10D-2EF2644434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624" y="1979082"/>
            <a:ext cx="4083676" cy="4319458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cs-CZ" sz="1900" dirty="0"/>
              <a:t>Vyhněte se odborným termínům („respondenti“, „mediální praxe“ apod.).</a:t>
            </a:r>
          </a:p>
          <a:p>
            <a:pPr lvl="1"/>
            <a:r>
              <a:rPr lang="cs-CZ" sz="1900" dirty="0"/>
              <a:t>U citlivých témat popište, jakou újmu vyplňování dotazníku může přinést.</a:t>
            </a:r>
          </a:p>
          <a:p>
            <a:pPr lvl="1"/>
            <a:r>
              <a:rPr lang="cs-CZ" sz="1900" dirty="0"/>
              <a:t>Dobrý nápad: poskytnout kontakt na odborníky nebo psychology.</a:t>
            </a:r>
          </a:p>
          <a:p>
            <a:pPr lvl="1"/>
            <a:r>
              <a:rPr lang="cs-CZ" sz="1900" dirty="0"/>
              <a:t>Nakládání s emailovými adresami pro slosování – přesně popsat v </a:t>
            </a:r>
            <a:r>
              <a:rPr lang="cs-CZ" sz="1900" dirty="0" err="1"/>
              <a:t>inf</a:t>
            </a:r>
            <a:r>
              <a:rPr lang="cs-CZ" sz="1900" dirty="0"/>
              <a:t>. souhlasu. Mít je uložené mimo sesbíraná data.</a:t>
            </a:r>
          </a:p>
          <a:p>
            <a:pPr lvl="1"/>
            <a:r>
              <a:rPr lang="cs-CZ" sz="1900" dirty="0"/>
              <a:t>Podepsaný souhlas / „online souhlas“ (např. </a:t>
            </a:r>
            <a:r>
              <a:rPr lang="cs-CZ" sz="1900" dirty="0" err="1"/>
              <a:t>zakliknutí</a:t>
            </a:r>
            <a:r>
              <a:rPr lang="cs-CZ" sz="1900" dirty="0"/>
              <a:t> věty o tom, že respondent si přečetl informace o výzkumu a souhlasí s účastí).</a:t>
            </a:r>
          </a:p>
          <a:p>
            <a:pPr lvl="1"/>
            <a:r>
              <a:rPr lang="cs-CZ" sz="1900" dirty="0"/>
              <a:t>Etická komise – publikace v odborných časopisech apod.</a:t>
            </a:r>
          </a:p>
          <a:p>
            <a:pPr lvl="1"/>
            <a:endParaRPr lang="cs-CZ" dirty="0"/>
          </a:p>
        </p:txBody>
      </p:sp>
      <p:pic>
        <p:nvPicPr>
          <p:cNvPr id="5" name="Obrázok 1" descr="Obrázok, na ktorom je text&#10;&#10;Automaticky generovaný popis">
            <a:extLst>
              <a:ext uri="{FF2B5EF4-FFF2-40B4-BE49-F238E27FC236}">
                <a16:creationId xmlns:a16="http://schemas.microsoft.com/office/drawing/2014/main" id="{2EC0F9FD-35E9-4ABC-BBE4-677633AD1D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4" y="3173"/>
            <a:ext cx="4464676" cy="6854827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ED7EF4FA-EF44-461D-9628-CA898DE171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1" y="1979082"/>
            <a:ext cx="3330892" cy="22967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BF29979-79E8-4BCD-A00A-86C569262CFF}"/>
              </a:ext>
            </a:extLst>
          </p:cNvPr>
          <p:cNvSpPr txBox="1"/>
          <p:nvPr/>
        </p:nvSpPr>
        <p:spPr>
          <a:xfrm>
            <a:off x="4292601" y="4394200"/>
            <a:ext cx="3330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Prosba: </a:t>
            </a:r>
            <a:r>
              <a:rPr lang="cs-CZ" sz="1200" b="1" i="1" dirty="0"/>
              <a:t>Vyplňte prosím můj _______________, abych mohla dokončit svůj výzkum zaměřený na sledování pornografických materiálů u seniorů.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9234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D260F-FAD5-49B4-8655-E0D7E2ED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62940"/>
            <a:ext cx="2770632" cy="1188720"/>
          </a:xfrm>
        </p:spPr>
        <p:txBody>
          <a:bodyPr/>
          <a:lstStyle/>
          <a:p>
            <a:r>
              <a:rPr lang="cs-CZ" dirty="0" err="1"/>
              <a:t>FtF</a:t>
            </a:r>
            <a:r>
              <a:rPr lang="cs-CZ" dirty="0"/>
              <a:t>, USA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D8AC6C-0D1C-4A55-82C7-CC4F916988D8}"/>
              </a:ext>
            </a:extLst>
          </p:cNvPr>
          <p:cNvSpPr txBox="1"/>
          <p:nvPr/>
        </p:nvSpPr>
        <p:spPr>
          <a:xfrm>
            <a:off x="457293" y="2211056"/>
            <a:ext cx="310667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Vybrané </a:t>
            </a:r>
            <a:r>
              <a:rPr lang="cs-CZ" dirty="0" err="1"/>
              <a:t>nation-wide</a:t>
            </a:r>
            <a:r>
              <a:rPr lang="cs-CZ" dirty="0"/>
              <a:t> studie v USA prováděné in-person </a:t>
            </a:r>
          </a:p>
          <a:p>
            <a:endParaRPr lang="cs-CZ" dirty="0"/>
          </a:p>
          <a:p>
            <a:r>
              <a:rPr lang="en-US" dirty="0"/>
              <a:t>Williams, D., &amp; Brick, J. M. (2018). Trends in US face-to-face household survey nonresponse and level of effort. </a:t>
            </a:r>
            <a:r>
              <a:rPr lang="en-US" i="1" dirty="0"/>
              <a:t>Journal of Survey Statistics and Methodology</a:t>
            </a:r>
            <a:r>
              <a:rPr lang="en-US" dirty="0"/>
              <a:t>, </a:t>
            </a:r>
            <a:r>
              <a:rPr lang="en-US" i="1" dirty="0"/>
              <a:t>6</a:t>
            </a:r>
            <a:r>
              <a:rPr lang="en-US" dirty="0"/>
              <a:t>(2), 186-211.</a:t>
            </a:r>
            <a:endParaRPr lang="cs-CZ" dirty="0"/>
          </a:p>
          <a:p>
            <a:endParaRPr lang="cs-CZ" dirty="0"/>
          </a:p>
          <a:p>
            <a:r>
              <a:rPr lang="cs-CZ" dirty="0"/>
              <a:t>Závěr jako předchozí studie: </a:t>
            </a:r>
            <a:r>
              <a:rPr lang="cs-CZ" b="1" dirty="0"/>
              <a:t>RR klesá navzdory zvyšujícím se </a:t>
            </a:r>
            <a:r>
              <a:rPr lang="cs-CZ" b="1" dirty="0" err="1"/>
              <a:t>efforts</a:t>
            </a:r>
            <a:r>
              <a:rPr lang="cs-CZ" b="1" dirty="0"/>
              <a:t> (vyšší školení, vyšší </a:t>
            </a:r>
            <a:r>
              <a:rPr lang="cs-CZ" b="1" dirty="0" err="1"/>
              <a:t>incentivy</a:t>
            </a:r>
            <a:r>
              <a:rPr lang="cs-CZ" b="1" dirty="0"/>
              <a:t>, informace předem..)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732BB5-EB62-4440-8D51-2F316DEB6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65" y="399627"/>
            <a:ext cx="8268854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37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F8695-97D5-4342-A275-291D0B12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60" y="693088"/>
            <a:ext cx="3322172" cy="1188720"/>
          </a:xfrm>
        </p:spPr>
        <p:txBody>
          <a:bodyPr/>
          <a:lstStyle/>
          <a:p>
            <a:r>
              <a:rPr lang="cs-CZ" dirty="0"/>
              <a:t>Mail </a:t>
            </a:r>
            <a:r>
              <a:rPr lang="cs-CZ" dirty="0" err="1"/>
              <a:t>surveys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C45A206-EC82-4A0B-998A-6ADE80CF68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38" y="414549"/>
            <a:ext cx="7176539" cy="5363440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41D312D-B862-4EBF-B4D5-128507315CBA}"/>
              </a:ext>
            </a:extLst>
          </p:cNvPr>
          <p:cNvSpPr txBox="1"/>
          <p:nvPr/>
        </p:nvSpPr>
        <p:spPr>
          <a:xfrm>
            <a:off x="630936" y="2328685"/>
            <a:ext cx="25103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 každým rokem RR klesá o necelé 1% </a:t>
            </a:r>
          </a:p>
          <a:p>
            <a:endParaRPr lang="cs-CZ" sz="1400" dirty="0"/>
          </a:p>
          <a:p>
            <a:r>
              <a:rPr lang="cs-CZ" sz="1400" dirty="0"/>
              <a:t>Korelace mezi rokem studie a RR = 0,6</a:t>
            </a:r>
          </a:p>
          <a:p>
            <a:r>
              <a:rPr lang="cs-CZ" sz="1400" dirty="0"/>
              <a:t> </a:t>
            </a:r>
          </a:p>
          <a:p>
            <a:r>
              <a:rPr lang="en-US" sz="1400" dirty="0"/>
              <a:t>Stedman, R. C., Connelly, N. A., </a:t>
            </a:r>
            <a:r>
              <a:rPr lang="en-US" sz="1400" dirty="0" err="1"/>
              <a:t>Heberlein</a:t>
            </a:r>
            <a:r>
              <a:rPr lang="en-US" sz="1400" dirty="0"/>
              <a:t>, T. A., Decker, D. J., &amp; Allred, S. B. (2019). The end of the (research) world as we know it? Understanding and coping with declining response rates to mail surveys. </a:t>
            </a:r>
            <a:r>
              <a:rPr lang="en-US" sz="1400" i="1" dirty="0"/>
              <a:t>Society &amp; Natural Resources</a:t>
            </a:r>
            <a:r>
              <a:rPr lang="en-US" sz="1400" dirty="0"/>
              <a:t>, </a:t>
            </a:r>
            <a:r>
              <a:rPr lang="en-US" sz="1400" i="1" dirty="0"/>
              <a:t>32</a:t>
            </a:r>
            <a:r>
              <a:rPr lang="en-US" sz="1400" dirty="0"/>
              <a:t>(10), 1139-1154.</a:t>
            </a:r>
            <a:endParaRPr lang="cs-CZ" sz="14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20F5929-F66F-4E27-A622-B6855FA19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04" y="3806999"/>
            <a:ext cx="2811756" cy="287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2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F8695-97D5-4342-A275-291D0B12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60" y="693088"/>
            <a:ext cx="3322172" cy="1188720"/>
          </a:xfrm>
        </p:spPr>
        <p:txBody>
          <a:bodyPr/>
          <a:lstStyle/>
          <a:p>
            <a:r>
              <a:rPr lang="cs-CZ" dirty="0"/>
              <a:t>Mail </a:t>
            </a:r>
            <a:r>
              <a:rPr lang="cs-CZ" dirty="0" err="1"/>
              <a:t>surveys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C45A206-EC82-4A0B-998A-6ADE80CF68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38" y="414549"/>
            <a:ext cx="7176539" cy="5363440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41D312D-B862-4EBF-B4D5-128507315CBA}"/>
              </a:ext>
            </a:extLst>
          </p:cNvPr>
          <p:cNvSpPr txBox="1"/>
          <p:nvPr/>
        </p:nvSpPr>
        <p:spPr>
          <a:xfrm>
            <a:off x="763313" y="2274838"/>
            <a:ext cx="3528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Studie s vysokou RR: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Studie na specifických populacích a o tématech, která jsou pro ně víc zajímavá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(versus obecná populace a obecné téma)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496CEAC-6614-43F9-B948-A1880A87BD14}"/>
              </a:ext>
            </a:extLst>
          </p:cNvPr>
          <p:cNvSpPr/>
          <p:nvPr/>
        </p:nvSpPr>
        <p:spPr>
          <a:xfrm rot="565519">
            <a:off x="7400295" y="794170"/>
            <a:ext cx="4703515" cy="148099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05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E7C18-353B-4D55-B998-EDD3C745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2" y="472441"/>
            <a:ext cx="6753473" cy="1188720"/>
          </a:xfrm>
        </p:spPr>
        <p:txBody>
          <a:bodyPr/>
          <a:lstStyle/>
          <a:p>
            <a:r>
              <a:rPr lang="cs-CZ" dirty="0"/>
              <a:t>Rozdíly mezi online a ostatními módy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D5D5A0-BD57-41CF-8C4B-D0F5207C65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688" y="2140755"/>
            <a:ext cx="6007143" cy="3424107"/>
          </a:xfrm>
        </p:spPr>
        <p:txBody>
          <a:bodyPr>
            <a:normAutofit/>
          </a:bodyPr>
          <a:lstStyle/>
          <a:p>
            <a:r>
              <a:rPr lang="cs-CZ" dirty="0"/>
              <a:t>Web-</a:t>
            </a:r>
            <a:r>
              <a:rPr lang="cs-CZ" dirty="0" err="1"/>
              <a:t>based</a:t>
            </a:r>
            <a:r>
              <a:rPr lang="cs-CZ" dirty="0"/>
              <a:t> sběry</a:t>
            </a:r>
          </a:p>
          <a:p>
            <a:pPr lvl="1"/>
            <a:r>
              <a:rPr lang="cs-CZ" dirty="0" err="1"/>
              <a:t>Daikeler</a:t>
            </a:r>
            <a:r>
              <a:rPr lang="cs-CZ" dirty="0"/>
              <a:t> et. Al (2020) – meta-analýza: 114 experimentálních studií porovnávajících response </a:t>
            </a:r>
            <a:r>
              <a:rPr lang="cs-CZ" dirty="0" err="1"/>
              <a:t>rates</a:t>
            </a:r>
            <a:r>
              <a:rPr lang="cs-CZ" dirty="0"/>
              <a:t> mezi webem a jinými módy: průměrně 12% rozdíl (CI 9-16%)</a:t>
            </a:r>
          </a:p>
          <a:p>
            <a:pPr lvl="2"/>
            <a:r>
              <a:rPr lang="cs-CZ" dirty="0"/>
              <a:t>Online sběry mají konzistentně nižší response </a:t>
            </a:r>
            <a:r>
              <a:rPr lang="cs-CZ" dirty="0" err="1"/>
              <a:t>rates</a:t>
            </a:r>
            <a:endParaRPr lang="cs-CZ" dirty="0"/>
          </a:p>
          <a:p>
            <a:pPr lvl="1"/>
            <a:r>
              <a:rPr lang="cs-CZ" dirty="0"/>
              <a:t>Exp. studie = vše ostatní konstantní nebo použito v analýze jako další faktor (pozvánka, téma výzkumu, délka dotazníku..)</a:t>
            </a:r>
          </a:p>
          <a:p>
            <a:pPr lvl="2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7E40A4-FD9F-4FF2-894F-4FB84655F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51" y="354994"/>
            <a:ext cx="4885349" cy="638555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1A744B1-57D7-4917-AD25-B26670F9BB34}"/>
              </a:ext>
            </a:extLst>
          </p:cNvPr>
          <p:cNvSpPr txBox="1"/>
          <p:nvPr/>
        </p:nvSpPr>
        <p:spPr>
          <a:xfrm>
            <a:off x="7692705" y="170328"/>
            <a:ext cx="93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1997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C2F527E-F7F8-4A6C-8F34-62DF719647B3}"/>
              </a:ext>
            </a:extLst>
          </p:cNvPr>
          <p:cNvSpPr txBox="1"/>
          <p:nvPr/>
        </p:nvSpPr>
        <p:spPr>
          <a:xfrm>
            <a:off x="7761215" y="5827628"/>
            <a:ext cx="93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164113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2A7F16E-ABD5-4DEB-A67C-D1A1902A89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8" y="256828"/>
            <a:ext cx="8695944" cy="643904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D465958-4D2D-4363-A575-10A503D60D23}"/>
              </a:ext>
            </a:extLst>
          </p:cNvPr>
          <p:cNvSpPr txBox="1"/>
          <p:nvPr/>
        </p:nvSpPr>
        <p:spPr>
          <a:xfrm>
            <a:off x="630936" y="2328685"/>
            <a:ext cx="25103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Klesá napříč demografickými ukazateli</a:t>
            </a:r>
          </a:p>
          <a:p>
            <a:r>
              <a:rPr lang="cs-CZ" sz="1400" dirty="0"/>
              <a:t> </a:t>
            </a:r>
          </a:p>
          <a:p>
            <a:r>
              <a:rPr lang="cs-CZ" sz="1400" dirty="0" err="1"/>
              <a:t>Tolonen</a:t>
            </a:r>
            <a:r>
              <a:rPr lang="cs-CZ" sz="1400" dirty="0"/>
              <a:t>, H., </a:t>
            </a:r>
            <a:r>
              <a:rPr lang="cs-CZ" sz="1400" dirty="0" err="1"/>
              <a:t>Helakorpi</a:t>
            </a:r>
            <a:r>
              <a:rPr lang="cs-CZ" sz="1400" dirty="0"/>
              <a:t>, S., </a:t>
            </a:r>
            <a:r>
              <a:rPr lang="cs-CZ" sz="1400" dirty="0" err="1"/>
              <a:t>Talala</a:t>
            </a:r>
            <a:r>
              <a:rPr lang="cs-CZ" sz="1400" dirty="0"/>
              <a:t>, K., </a:t>
            </a:r>
            <a:r>
              <a:rPr lang="cs-CZ" sz="1400" dirty="0" err="1"/>
              <a:t>Helasoja</a:t>
            </a:r>
            <a:r>
              <a:rPr lang="cs-CZ" sz="1400" dirty="0"/>
              <a:t>, V., </a:t>
            </a:r>
            <a:r>
              <a:rPr lang="cs-CZ" sz="1400" dirty="0" err="1"/>
              <a:t>Martelin</a:t>
            </a:r>
            <a:r>
              <a:rPr lang="cs-CZ" sz="1400" dirty="0"/>
              <a:t>, T., &amp; </a:t>
            </a:r>
            <a:r>
              <a:rPr lang="cs-CZ" sz="1400" dirty="0" err="1"/>
              <a:t>Prättälä</a:t>
            </a:r>
            <a:r>
              <a:rPr lang="cs-CZ" sz="1400" dirty="0"/>
              <a:t>, R. (2006). 25-year </a:t>
            </a:r>
            <a:r>
              <a:rPr lang="cs-CZ" sz="1400" dirty="0" err="1"/>
              <a:t>Trends</a:t>
            </a:r>
            <a:r>
              <a:rPr lang="cs-CZ" sz="1400" dirty="0"/>
              <a:t> and Socio-</a:t>
            </a:r>
            <a:r>
              <a:rPr lang="cs-CZ" sz="1400" dirty="0" err="1"/>
              <a:t>demographic</a:t>
            </a:r>
            <a:r>
              <a:rPr lang="cs-CZ" sz="1400" dirty="0"/>
              <a:t> </a:t>
            </a:r>
            <a:r>
              <a:rPr lang="cs-CZ" sz="1400" dirty="0" err="1"/>
              <a:t>Differences</a:t>
            </a:r>
            <a:r>
              <a:rPr lang="cs-CZ" sz="1400" dirty="0"/>
              <a:t> in Response </a:t>
            </a:r>
            <a:r>
              <a:rPr lang="cs-CZ" sz="1400" dirty="0" err="1"/>
              <a:t>Rates</a:t>
            </a:r>
            <a:r>
              <a:rPr lang="cs-CZ" sz="1400" dirty="0"/>
              <a:t>: </a:t>
            </a:r>
            <a:r>
              <a:rPr lang="cs-CZ" sz="1400" dirty="0" err="1"/>
              <a:t>Finnish</a:t>
            </a:r>
            <a:r>
              <a:rPr lang="cs-CZ" sz="1400" dirty="0"/>
              <a:t> </a:t>
            </a:r>
            <a:r>
              <a:rPr lang="cs-CZ" sz="1400" dirty="0" err="1"/>
              <a:t>Adult</a:t>
            </a:r>
            <a:r>
              <a:rPr lang="cs-CZ" sz="1400" dirty="0"/>
              <a:t> </a:t>
            </a:r>
            <a:r>
              <a:rPr lang="cs-CZ" sz="1400" dirty="0" err="1"/>
              <a:t>Health</a:t>
            </a:r>
            <a:r>
              <a:rPr lang="cs-CZ" sz="1400" dirty="0"/>
              <a:t> </a:t>
            </a:r>
            <a:r>
              <a:rPr lang="cs-CZ" sz="1400" dirty="0" err="1"/>
              <a:t>Behaviour</a:t>
            </a:r>
            <a:r>
              <a:rPr lang="cs-CZ" sz="1400" dirty="0"/>
              <a:t> </a:t>
            </a:r>
            <a:r>
              <a:rPr lang="cs-CZ" sz="1400" dirty="0" err="1"/>
              <a:t>Survey</a:t>
            </a:r>
            <a:r>
              <a:rPr lang="cs-CZ" sz="1400" dirty="0"/>
              <a:t>. </a:t>
            </a:r>
            <a:r>
              <a:rPr lang="cs-CZ" sz="1400" dirty="0" err="1"/>
              <a:t>European</a:t>
            </a:r>
            <a:r>
              <a:rPr lang="cs-CZ" sz="1400" dirty="0"/>
              <a:t> </a:t>
            </a:r>
            <a:r>
              <a:rPr lang="cs-CZ" sz="1400" dirty="0" err="1"/>
              <a:t>Journal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Epidemiology, 21(6), 409–415. doi:10.1007/s10654-006-9019-8 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4C40E05-A678-4B6C-95B9-B2D1DA3D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70661"/>
            <a:ext cx="2372323" cy="1188720"/>
          </a:xfrm>
        </p:spPr>
        <p:txBody>
          <a:bodyPr/>
          <a:lstStyle/>
          <a:p>
            <a:r>
              <a:rPr lang="cs-CZ" dirty="0"/>
              <a:t>Finsko</a:t>
            </a:r>
          </a:p>
        </p:txBody>
      </p:sp>
    </p:spTree>
    <p:extLst>
      <p:ext uri="{BB962C8B-B14F-4D97-AF65-F5344CB8AC3E}">
        <p14:creationId xmlns:p14="http://schemas.microsoft.com/office/powerpoint/2010/main" val="2849878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BB109-1FB0-40CC-8212-283E018A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04" y="394199"/>
            <a:ext cx="3842493" cy="1188720"/>
          </a:xfrm>
        </p:spPr>
        <p:txBody>
          <a:bodyPr/>
          <a:lstStyle/>
          <a:p>
            <a:r>
              <a:rPr lang="cs-CZ" dirty="0"/>
              <a:t>Módy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6CBA869-19F7-41F7-B57A-9AC3BACA16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799" y="385852"/>
            <a:ext cx="6900285" cy="581715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C0C782E-B242-459E-969D-1C4279EFE220}"/>
              </a:ext>
            </a:extLst>
          </p:cNvPr>
          <p:cNvSpPr txBox="1"/>
          <p:nvPr/>
        </p:nvSpPr>
        <p:spPr>
          <a:xfrm>
            <a:off x="5618181" y="6203008"/>
            <a:ext cx="687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https://surveyanyplace.com/average-survey-response-rate/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86CA93B-FD16-486F-A337-5746A63C593C}"/>
              </a:ext>
            </a:extLst>
          </p:cNvPr>
          <p:cNvSpPr txBox="1"/>
          <p:nvPr/>
        </p:nvSpPr>
        <p:spPr>
          <a:xfrm>
            <a:off x="681946" y="2057082"/>
            <a:ext cx="3685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 z toho plyne: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Preferovaný mód je jednoznačně </a:t>
            </a:r>
            <a:r>
              <a:rPr lang="cs-CZ" dirty="0" err="1"/>
              <a:t>FtF</a:t>
            </a:r>
            <a:r>
              <a:rPr lang="cs-CZ" dirty="0"/>
              <a:t> (ale časově a finančně nejnáročnější)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dnešní době je ale zajímavý i poštovní (</a:t>
            </a:r>
            <a:r>
              <a:rPr lang="cs-CZ" dirty="0" err="1"/>
              <a:t>scarcity</a:t>
            </a:r>
            <a:r>
              <a:rPr lang="cs-CZ" dirty="0"/>
              <a:t> efekt)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Pokud děláme náhodný výběr, a víme, že potřebujeme určité N ke konkrétní analýze, je dobré nadsadit počet oslovených o očekávanou NRR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Online vzorky jsou nejvíc </a:t>
            </a:r>
            <a:r>
              <a:rPr lang="cs-CZ" dirty="0" err="1"/>
              <a:t>self-selected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21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21013-3E73-417C-A1BD-79D6CF06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Délka dotazníku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4EA40-308F-4EA9-843A-F985E886ED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Kratší dotazník má často vyšší response </a:t>
            </a:r>
            <a:r>
              <a:rPr lang="cs-CZ" dirty="0" err="1"/>
              <a:t>rate</a:t>
            </a:r>
            <a:endParaRPr lang="cs-CZ" dirty="0"/>
          </a:p>
          <a:p>
            <a:pPr lvl="1"/>
            <a:r>
              <a:rPr lang="cs-CZ" dirty="0"/>
              <a:t>V různých studiích různé délky</a:t>
            </a:r>
          </a:p>
          <a:p>
            <a:pPr lvl="2"/>
            <a:r>
              <a:rPr lang="cs-CZ" dirty="0"/>
              <a:t>Např. „</a:t>
            </a:r>
            <a:r>
              <a:rPr lang="cs-CZ" dirty="0" err="1"/>
              <a:t>short</a:t>
            </a:r>
            <a:r>
              <a:rPr lang="cs-CZ" dirty="0"/>
              <a:t>“ – 1-16 stran, „long“ 2-36 stran</a:t>
            </a:r>
          </a:p>
          <a:p>
            <a:r>
              <a:rPr lang="cs-CZ" dirty="0"/>
              <a:t>V hodně studiích efekt nesignifikantní</a:t>
            </a:r>
          </a:p>
          <a:p>
            <a:pPr lvl="1"/>
            <a:r>
              <a:rPr lang="cs-CZ" dirty="0"/>
              <a:t>Patrně hrají významnější roli jiné faktory, které RR ovlivňují</a:t>
            </a:r>
          </a:p>
          <a:p>
            <a:pPr lvl="1"/>
            <a:r>
              <a:rPr lang="cs-CZ" dirty="0"/>
              <a:t>Nebo je vztah nelineární a do určitého </a:t>
            </a:r>
            <a:r>
              <a:rPr lang="cs-CZ" dirty="0" err="1"/>
              <a:t>breaking</a:t>
            </a:r>
            <a:r>
              <a:rPr lang="cs-CZ" dirty="0"/>
              <a:t> pointu na délce příliš nezáleží, ale po něm už ano </a:t>
            </a:r>
          </a:p>
          <a:p>
            <a:pPr lvl="1"/>
            <a:endParaRPr lang="cs-CZ" dirty="0"/>
          </a:p>
          <a:p>
            <a:r>
              <a:rPr lang="cs-CZ" dirty="0"/>
              <a:t>V DP: obvykle krátké dotazníky </a:t>
            </a:r>
          </a:p>
          <a:p>
            <a:pPr lvl="1"/>
            <a:r>
              <a:rPr lang="cs-CZ" dirty="0"/>
              <a:t>Do 13 minut je naprosto ok, spousta respondentů snese i delší</a:t>
            </a:r>
          </a:p>
          <a:p>
            <a:pPr lvl="1"/>
            <a:r>
              <a:rPr lang="cs-CZ" dirty="0"/>
              <a:t>Respondent zvládne v průměru 6-7 položek za minutu</a:t>
            </a:r>
          </a:p>
          <a:p>
            <a:pPr lvl="2"/>
            <a:r>
              <a:rPr lang="cs-CZ" dirty="0"/>
              <a:t>Záleží na obtížnost položek a jejich formulacích, na psychomotorickém tempu, klidném/rušivém prostředí atd.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455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2ABBF-0ECC-461D-965D-444DEE35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37F8F-4528-46A1-86B3-C385AEF5E5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97494"/>
          </a:xfrm>
        </p:spPr>
        <p:txBody>
          <a:bodyPr>
            <a:normAutofit/>
          </a:bodyPr>
          <a:lstStyle/>
          <a:p>
            <a:r>
              <a:rPr lang="cs-CZ" b="1" dirty="0"/>
              <a:t>Zájem o téma</a:t>
            </a:r>
          </a:p>
          <a:p>
            <a:pPr lvl="1"/>
            <a:r>
              <a:rPr lang="cs-CZ" dirty="0"/>
              <a:t>Konzistentní a silný efekt – čím větší má člověk zájem o téma, tím pravděpodobněji se zúčastní</a:t>
            </a:r>
          </a:p>
          <a:p>
            <a:pPr lvl="1"/>
            <a:r>
              <a:rPr lang="cs-CZ" dirty="0"/>
              <a:t>Tzn. velký potenciál pro zkreslení, pokud je téma v pozvánce</a:t>
            </a:r>
          </a:p>
          <a:p>
            <a:pPr lvl="2"/>
            <a:r>
              <a:rPr lang="cs-CZ" dirty="0"/>
              <a:t>Etika – v nějaké podobě tam být musí, i když do nějaké míry může být „fuzzy“</a:t>
            </a:r>
          </a:p>
          <a:p>
            <a:pPr lvl="1"/>
            <a:r>
              <a:rPr lang="cs-CZ" dirty="0"/>
              <a:t>VŽDY přemýšlejte o tom, jak se tento efekt projevuje ve vašich datech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Kdo se spíš ne/zúčastní výzkumu o pornografii mezi seniory?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Kdo se spíš ne/zúčastní výzkumu o očkování dětí mezi obecnou populací?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2286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30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2ABBF-0ECC-461D-965D-444DEE35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37F8F-4528-46A1-86B3-C385AEF5E5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Zájem o téma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Některá témata můžou vyvolat silný pozitivní zájem i silný a jasný odpor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Některé témata jsou výrazně polarizující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Většina ale spadá někam mezi – „</a:t>
            </a:r>
            <a:r>
              <a:rPr lang="cs-CZ" dirty="0" err="1">
                <a:solidFill>
                  <a:schemeClr val="tx1"/>
                </a:solidFill>
              </a:rPr>
              <a:t>bleh</a:t>
            </a:r>
            <a:r>
              <a:rPr lang="cs-CZ" dirty="0">
                <a:solidFill>
                  <a:schemeClr val="tx1"/>
                </a:solidFill>
              </a:rPr>
              <a:t>“ témata, lhostejná témata</a:t>
            </a:r>
          </a:p>
          <a:p>
            <a:pPr lvl="3"/>
            <a:r>
              <a:rPr lang="cs-CZ" dirty="0">
                <a:solidFill>
                  <a:schemeClr val="tx1"/>
                </a:solidFill>
              </a:rPr>
              <a:t>U takových témat zvyšuje response </a:t>
            </a:r>
            <a:r>
              <a:rPr lang="cs-CZ" dirty="0" err="1">
                <a:solidFill>
                  <a:schemeClr val="tx1"/>
                </a:solidFill>
              </a:rPr>
              <a:t>rate</a:t>
            </a:r>
            <a:r>
              <a:rPr lang="cs-CZ" dirty="0">
                <a:solidFill>
                  <a:schemeClr val="tx1"/>
                </a:solidFill>
              </a:rPr>
              <a:t> např. nabídka personalizovaných výsledků</a:t>
            </a:r>
          </a:p>
          <a:p>
            <a:pPr lvl="3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 pozvánce je dobré zájem o téma zvýšit (probudit)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„Mediální gramotnost předškolních dětí je důležitá, protože tak připravujeme budoucí generaci na pohyb v čím dál komplexnější mediální sféře. Je to důležité téma i pokud sami nemáte děti v tomto věku.“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„Zajímá vás, jak vaše používání technologií ovlivňuje kvalitu vašeho spánku? Vyplňte dotazník a já vám po zpracování dat zašlu výsledky“</a:t>
            </a:r>
          </a:p>
          <a:p>
            <a:pPr lvl="3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75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2ABBF-0ECC-461D-965D-444DEE35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37F8F-4528-46A1-86B3-C385AEF5E5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Citlivost tématu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Citlivé téma – takové, které v lidech může budit obavy o dopady v případě, že by se odpověď zveřejnila, nebo budí pocit „do toho jim nic není“ (</a:t>
            </a:r>
            <a:r>
              <a:rPr lang="cs-CZ" dirty="0" err="1">
                <a:solidFill>
                  <a:schemeClr val="tx1"/>
                </a:solidFill>
              </a:rPr>
              <a:t>intrusiveness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Často se pojí s efektem sociální žádoucnosti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Je individuální, ale některé témata jsou obecně považována za citlivá</a:t>
            </a:r>
          </a:p>
          <a:p>
            <a:pPr lvl="2"/>
            <a:r>
              <a:rPr lang="cs-CZ" dirty="0">
                <a:solidFill>
                  <a:srgbClr val="0070C0"/>
                </a:solidFill>
              </a:rPr>
              <a:t>Jaká témata vás napadají? Pro jaké skupiny respondentů mohu být citlivá?</a:t>
            </a:r>
          </a:p>
          <a:p>
            <a:pPr lvl="2"/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Kdo se spíš ne/zúčastní výzkumu o sexuální orientaci na obecné populaci?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Co když ho budeme dělat v Polsku?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Co když v zemích, které homosexuální styky kriminalizují? (https://www.humandignitytrust.org/</a:t>
            </a:r>
            <a:r>
              <a:rPr lang="cs-CZ" dirty="0" err="1">
                <a:solidFill>
                  <a:srgbClr val="0070C0"/>
                </a:solidFill>
              </a:rPr>
              <a:t>lgbt-the-law</a:t>
            </a:r>
            <a:r>
              <a:rPr lang="cs-CZ" dirty="0">
                <a:solidFill>
                  <a:srgbClr val="0070C0"/>
                </a:solidFill>
              </a:rPr>
              <a:t>/map-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cs-CZ" dirty="0" err="1">
                <a:solidFill>
                  <a:srgbClr val="0070C0"/>
                </a:solidFill>
              </a:rPr>
              <a:t>criminalisation</a:t>
            </a:r>
            <a:r>
              <a:rPr lang="cs-CZ" dirty="0">
                <a:solidFill>
                  <a:srgbClr val="0070C0"/>
                </a:solidFill>
              </a:rPr>
              <a:t>/)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Co když takový výzkum bude provádět/financovat nezisková organizace (</a:t>
            </a:r>
            <a:r>
              <a:rPr lang="cs-CZ" dirty="0" err="1">
                <a:solidFill>
                  <a:srgbClr val="0070C0"/>
                </a:solidFill>
              </a:rPr>
              <a:t>Hatefree</a:t>
            </a:r>
            <a:r>
              <a:rPr lang="cs-CZ" dirty="0">
                <a:solidFill>
                  <a:srgbClr val="0070C0"/>
                </a:solidFill>
              </a:rPr>
              <a:t>,  </a:t>
            </a:r>
            <a:r>
              <a:rPr lang="cs-CZ" dirty="0" err="1">
                <a:solidFill>
                  <a:srgbClr val="0070C0"/>
                </a:solidFill>
              </a:rPr>
              <a:t>Amnesty</a:t>
            </a:r>
            <a:r>
              <a:rPr lang="cs-CZ" dirty="0">
                <a:solidFill>
                  <a:srgbClr val="0070C0"/>
                </a:solidFill>
              </a:rPr>
              <a:t> International)? Co když ho bude provádět/financovat vláda? Co když armáda?</a:t>
            </a:r>
          </a:p>
          <a:p>
            <a:pPr lvl="2"/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42129-F1C0-42FD-AB5D-A6E467EC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276" y="559460"/>
            <a:ext cx="9567099" cy="1188720"/>
          </a:xfrm>
        </p:spPr>
        <p:txBody>
          <a:bodyPr/>
          <a:lstStyle/>
          <a:p>
            <a:r>
              <a:rPr lang="cs-CZ" dirty="0"/>
              <a:t>ÚKOL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5D94D5-14D7-456E-B10D-2EF2644434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490826" cy="430675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Zajímavé studie:</a:t>
            </a:r>
          </a:p>
          <a:p>
            <a:r>
              <a:rPr lang="cs-CZ" dirty="0" err="1"/>
              <a:t>Agrawal</a:t>
            </a:r>
            <a:r>
              <a:rPr lang="cs-CZ" dirty="0"/>
              <a:t>, A. W., </a:t>
            </a:r>
            <a:r>
              <a:rPr lang="cs-CZ" dirty="0" err="1"/>
              <a:t>Granger-Bevan</a:t>
            </a:r>
            <a:r>
              <a:rPr lang="cs-CZ" dirty="0"/>
              <a:t>, S., </a:t>
            </a:r>
            <a:r>
              <a:rPr lang="cs-CZ" dirty="0" err="1"/>
              <a:t>Newmark</a:t>
            </a:r>
            <a:r>
              <a:rPr lang="cs-CZ" dirty="0"/>
              <a:t>, G. L., &amp; </a:t>
            </a:r>
            <a:r>
              <a:rPr lang="cs-CZ" dirty="0" err="1"/>
              <a:t>Nixon</a:t>
            </a:r>
            <a:r>
              <a:rPr lang="cs-CZ" dirty="0"/>
              <a:t>, H. (2017). </a:t>
            </a:r>
            <a:r>
              <a:rPr lang="cs-CZ" dirty="0" err="1"/>
              <a:t>Comparing</a:t>
            </a:r>
            <a:r>
              <a:rPr lang="cs-CZ" dirty="0"/>
              <a:t> data </a:t>
            </a:r>
            <a:r>
              <a:rPr lang="cs-CZ" dirty="0" err="1"/>
              <a:t>quality</a:t>
            </a:r>
            <a:r>
              <a:rPr lang="cs-CZ" dirty="0"/>
              <a:t> and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modes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on-</a:t>
            </a:r>
            <a:r>
              <a:rPr lang="cs-CZ" dirty="0" err="1"/>
              <a:t>board</a:t>
            </a:r>
            <a:r>
              <a:rPr lang="cs-CZ" dirty="0"/>
              <a:t> transit </a:t>
            </a:r>
            <a:r>
              <a:rPr lang="cs-CZ" dirty="0" err="1"/>
              <a:t>surveys</a:t>
            </a:r>
            <a:r>
              <a:rPr lang="cs-CZ" dirty="0"/>
              <a:t>. </a:t>
            </a:r>
            <a:r>
              <a:rPr lang="cs-CZ" i="1" dirty="0"/>
              <a:t>Transport </a:t>
            </a:r>
            <a:r>
              <a:rPr lang="cs-CZ" i="1" dirty="0" err="1"/>
              <a:t>Policy</a:t>
            </a:r>
            <a:r>
              <a:rPr lang="cs-CZ" dirty="0"/>
              <a:t>,</a:t>
            </a:r>
            <a:r>
              <a:rPr lang="cs-CZ" i="1" dirty="0"/>
              <a:t> 54</a:t>
            </a:r>
            <a:r>
              <a:rPr lang="cs-CZ" dirty="0"/>
              <a:t>(C), 70-79. </a:t>
            </a:r>
            <a:r>
              <a:rPr lang="cs-CZ" u="sng" dirty="0">
                <a:hlinkClick r:id="rId2"/>
              </a:rPr>
              <a:t>https://doi.org/10.1016/j.tranpol.2016.06.010</a:t>
            </a:r>
            <a:r>
              <a:rPr lang="cs-CZ" dirty="0"/>
              <a:t> </a:t>
            </a:r>
          </a:p>
          <a:p>
            <a:r>
              <a:rPr lang="cs-CZ" dirty="0" err="1"/>
              <a:t>Crow</a:t>
            </a:r>
            <a:r>
              <a:rPr lang="cs-CZ" dirty="0"/>
              <a:t>, G., </a:t>
            </a:r>
            <a:r>
              <a:rPr lang="cs-CZ" dirty="0" err="1"/>
              <a:t>Wiles</a:t>
            </a:r>
            <a:r>
              <a:rPr lang="cs-CZ" dirty="0"/>
              <a:t>, R., </a:t>
            </a:r>
            <a:r>
              <a:rPr lang="cs-CZ" dirty="0" err="1"/>
              <a:t>Heath</a:t>
            </a:r>
            <a:r>
              <a:rPr lang="cs-CZ" dirty="0"/>
              <a:t>, S., &amp; Charles, V. (2006).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ethics</a:t>
            </a:r>
            <a:r>
              <a:rPr lang="cs-CZ" dirty="0"/>
              <a:t> and data </a:t>
            </a:r>
            <a:r>
              <a:rPr lang="cs-CZ" dirty="0" err="1"/>
              <a:t>quality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implications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informed</a:t>
            </a:r>
            <a:r>
              <a:rPr lang="cs-CZ" dirty="0"/>
              <a:t> </a:t>
            </a:r>
            <a:r>
              <a:rPr lang="cs-CZ" dirty="0" err="1"/>
              <a:t>consent</a:t>
            </a:r>
            <a:r>
              <a:rPr lang="cs-CZ" dirty="0"/>
              <a:t>. </a:t>
            </a:r>
            <a:r>
              <a:rPr lang="cs-CZ" i="1" dirty="0"/>
              <a:t>International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Methodology</a:t>
            </a:r>
            <a:r>
              <a:rPr lang="cs-CZ" dirty="0"/>
              <a:t>, </a:t>
            </a:r>
            <a:r>
              <a:rPr lang="cs-CZ" i="1" dirty="0"/>
              <a:t>9</a:t>
            </a:r>
            <a:r>
              <a:rPr lang="cs-CZ" dirty="0"/>
              <a:t>(2), 83-95. </a:t>
            </a:r>
            <a:r>
              <a:rPr lang="cs-CZ" u="sng" dirty="0">
                <a:hlinkClick r:id="rId3"/>
              </a:rPr>
              <a:t>https://doi.org/10.1080/13645570600595231</a:t>
            </a:r>
            <a:r>
              <a:rPr lang="cs-CZ" dirty="0"/>
              <a:t> </a:t>
            </a:r>
          </a:p>
          <a:p>
            <a:r>
              <a:rPr lang="cs-CZ" dirty="0" err="1"/>
              <a:t>Heerwegh</a:t>
            </a:r>
            <a:r>
              <a:rPr lang="cs-CZ" dirty="0"/>
              <a:t>, D. (2005). </a:t>
            </a:r>
            <a:r>
              <a:rPr lang="cs-CZ" dirty="0" err="1"/>
              <a:t>Effects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salutations</a:t>
            </a:r>
            <a:r>
              <a:rPr lang="cs-CZ" dirty="0"/>
              <a:t> in e-mail </a:t>
            </a:r>
            <a:r>
              <a:rPr lang="cs-CZ" dirty="0" err="1"/>
              <a:t>invitations</a:t>
            </a:r>
            <a:r>
              <a:rPr lang="cs-CZ" dirty="0"/>
              <a:t> to </a:t>
            </a:r>
            <a:r>
              <a:rPr lang="cs-CZ" dirty="0" err="1"/>
              <a:t>participate</a:t>
            </a:r>
            <a:r>
              <a:rPr lang="cs-CZ" dirty="0"/>
              <a:t> in a web </a:t>
            </a:r>
            <a:r>
              <a:rPr lang="cs-CZ" dirty="0" err="1"/>
              <a:t>survey</a:t>
            </a:r>
            <a:r>
              <a:rPr lang="cs-CZ" dirty="0"/>
              <a:t>. </a:t>
            </a:r>
            <a:r>
              <a:rPr lang="cs-CZ" i="1" dirty="0" err="1"/>
              <a:t>The</a:t>
            </a:r>
            <a:r>
              <a:rPr lang="cs-CZ" i="1" dirty="0"/>
              <a:t> Public </a:t>
            </a:r>
            <a:r>
              <a:rPr lang="cs-CZ" i="1" dirty="0" err="1"/>
              <a:t>Opinion</a:t>
            </a:r>
            <a:r>
              <a:rPr lang="cs-CZ" i="1" dirty="0"/>
              <a:t> </a:t>
            </a:r>
            <a:r>
              <a:rPr lang="cs-CZ" i="1" dirty="0" err="1"/>
              <a:t>Quarterly</a:t>
            </a:r>
            <a:r>
              <a:rPr lang="cs-CZ" dirty="0"/>
              <a:t>, </a:t>
            </a:r>
            <a:r>
              <a:rPr lang="cs-CZ" i="1" dirty="0"/>
              <a:t>69</a:t>
            </a:r>
            <a:r>
              <a:rPr lang="cs-CZ" dirty="0"/>
              <a:t>(4), 588-598. </a:t>
            </a:r>
            <a:r>
              <a:rPr lang="cs-CZ" u="sng" dirty="0">
                <a:hlinkClick r:id="rId4"/>
              </a:rPr>
              <a:t>https://doi.org/10.1080/1364557042000203107</a:t>
            </a:r>
            <a:r>
              <a:rPr lang="cs-CZ" dirty="0"/>
              <a:t> </a:t>
            </a:r>
          </a:p>
          <a:p>
            <a:r>
              <a:rPr lang="cs-CZ" dirty="0" err="1"/>
              <a:t>Kaplowitz</a:t>
            </a:r>
            <a:r>
              <a:rPr lang="cs-CZ" dirty="0"/>
              <a:t>, M. D., </a:t>
            </a:r>
            <a:r>
              <a:rPr lang="cs-CZ" dirty="0" err="1"/>
              <a:t>Lupi</a:t>
            </a:r>
            <a:r>
              <a:rPr lang="cs-CZ" dirty="0"/>
              <a:t>, F., </a:t>
            </a:r>
            <a:r>
              <a:rPr lang="cs-CZ" dirty="0" err="1"/>
              <a:t>Couper</a:t>
            </a:r>
            <a:r>
              <a:rPr lang="cs-CZ" dirty="0"/>
              <a:t>, M. P., &amp; </a:t>
            </a:r>
            <a:r>
              <a:rPr lang="cs-CZ" dirty="0" err="1"/>
              <a:t>Thorp</a:t>
            </a:r>
            <a:r>
              <a:rPr lang="cs-CZ" dirty="0"/>
              <a:t>, L. (2012).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invitation</a:t>
            </a:r>
            <a:r>
              <a:rPr lang="cs-CZ" dirty="0"/>
              <a:t> design on web </a:t>
            </a:r>
            <a:r>
              <a:rPr lang="cs-CZ" dirty="0" err="1"/>
              <a:t>survey</a:t>
            </a:r>
            <a:r>
              <a:rPr lang="cs-CZ" dirty="0"/>
              <a:t> response </a:t>
            </a:r>
            <a:r>
              <a:rPr lang="cs-CZ" dirty="0" err="1"/>
              <a:t>rates</a:t>
            </a:r>
            <a:r>
              <a:rPr lang="cs-CZ" dirty="0"/>
              <a:t>. </a:t>
            </a:r>
            <a:r>
              <a:rPr lang="cs-CZ" i="1" dirty="0" err="1"/>
              <a:t>Social</a:t>
            </a:r>
            <a:r>
              <a:rPr lang="cs-CZ" i="1" dirty="0"/>
              <a:t> Science </a:t>
            </a:r>
            <a:r>
              <a:rPr lang="cs-CZ" i="1" dirty="0" err="1"/>
              <a:t>Computer</a:t>
            </a:r>
            <a:r>
              <a:rPr lang="cs-CZ" i="1" dirty="0"/>
              <a:t> </a:t>
            </a:r>
            <a:r>
              <a:rPr lang="cs-CZ" i="1" dirty="0" err="1"/>
              <a:t>Review</a:t>
            </a:r>
            <a:r>
              <a:rPr lang="cs-CZ" dirty="0"/>
              <a:t>, </a:t>
            </a:r>
            <a:r>
              <a:rPr lang="cs-CZ" i="1" dirty="0"/>
              <a:t>30</a:t>
            </a:r>
            <a:r>
              <a:rPr lang="cs-CZ" dirty="0"/>
              <a:t>(3), 339-349. </a:t>
            </a:r>
            <a:r>
              <a:rPr lang="cs-CZ" u="sng" dirty="0">
                <a:hlinkClick r:id="rId5"/>
              </a:rPr>
              <a:t>https://doi.org/10.1177/0894439311419084</a:t>
            </a:r>
            <a:endParaRPr lang="cs-CZ" dirty="0"/>
          </a:p>
          <a:p>
            <a:r>
              <a:rPr lang="cs-CZ" dirty="0" err="1"/>
              <a:t>Liu</a:t>
            </a:r>
            <a:r>
              <a:rPr lang="cs-CZ" dirty="0"/>
              <a:t>, C., </a:t>
            </a:r>
            <a:r>
              <a:rPr lang="cs-CZ" dirty="0" err="1"/>
              <a:t>Cox</a:t>
            </a:r>
            <a:r>
              <a:rPr lang="cs-CZ" dirty="0"/>
              <a:t>, R. B., </a:t>
            </a:r>
            <a:r>
              <a:rPr lang="cs-CZ" dirty="0" err="1"/>
              <a:t>Washburn</a:t>
            </a:r>
            <a:r>
              <a:rPr lang="cs-CZ" dirty="0"/>
              <a:t>, I. J., </a:t>
            </a:r>
            <a:r>
              <a:rPr lang="cs-CZ" dirty="0" err="1"/>
              <a:t>Croff</a:t>
            </a:r>
            <a:r>
              <a:rPr lang="cs-CZ" dirty="0"/>
              <a:t>, J. M., &amp; </a:t>
            </a:r>
            <a:r>
              <a:rPr lang="cs-CZ" dirty="0" err="1"/>
              <a:t>Crethar</a:t>
            </a:r>
            <a:r>
              <a:rPr lang="cs-CZ" dirty="0"/>
              <a:t>, H. C. (2017).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requiring</a:t>
            </a:r>
            <a:r>
              <a:rPr lang="cs-CZ" dirty="0"/>
              <a:t> </a:t>
            </a:r>
            <a:r>
              <a:rPr lang="cs-CZ" dirty="0" err="1"/>
              <a:t>parental</a:t>
            </a:r>
            <a:r>
              <a:rPr lang="cs-CZ" dirty="0"/>
              <a:t> </a:t>
            </a:r>
            <a:r>
              <a:rPr lang="cs-CZ" dirty="0" err="1"/>
              <a:t>consent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on </a:t>
            </a:r>
            <a:r>
              <a:rPr lang="cs-CZ" dirty="0" err="1"/>
              <a:t>adolescents</a:t>
            </a:r>
            <a:r>
              <a:rPr lang="cs-CZ" dirty="0"/>
              <a:t>’ risk </a:t>
            </a:r>
            <a:r>
              <a:rPr lang="cs-CZ" dirty="0" err="1"/>
              <a:t>behaviors</a:t>
            </a:r>
            <a:r>
              <a:rPr lang="cs-CZ" dirty="0"/>
              <a:t>: A meta-</a:t>
            </a:r>
            <a:r>
              <a:rPr lang="cs-CZ" dirty="0" err="1"/>
              <a:t>analysis</a:t>
            </a:r>
            <a:r>
              <a:rPr lang="cs-CZ" dirty="0"/>
              <a:t>.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Adolescent </a:t>
            </a:r>
            <a:r>
              <a:rPr lang="cs-CZ" i="1" dirty="0" err="1"/>
              <a:t>Health</a:t>
            </a:r>
            <a:r>
              <a:rPr lang="cs-CZ" dirty="0"/>
              <a:t>, </a:t>
            </a:r>
            <a:r>
              <a:rPr lang="cs-CZ" i="1" dirty="0"/>
              <a:t>61</a:t>
            </a:r>
            <a:r>
              <a:rPr lang="cs-CZ" dirty="0"/>
              <a:t>(1), 45–52. </a:t>
            </a:r>
            <a:r>
              <a:rPr lang="cs-CZ" u="sng" dirty="0">
                <a:hlinkClick r:id="rId6"/>
              </a:rPr>
              <a:t>https://doi.org/10.1016/j.jadohealth.2017.01.015</a:t>
            </a:r>
            <a:endParaRPr lang="cs-CZ" dirty="0"/>
          </a:p>
          <a:p>
            <a:r>
              <a:rPr lang="cs-CZ" dirty="0" err="1"/>
              <a:t>Petrovčič</a:t>
            </a:r>
            <a:r>
              <a:rPr lang="cs-CZ" dirty="0"/>
              <a:t>, A., </a:t>
            </a:r>
            <a:r>
              <a:rPr lang="cs-CZ" dirty="0" err="1"/>
              <a:t>Petrič</a:t>
            </a:r>
            <a:r>
              <a:rPr lang="cs-CZ" dirty="0"/>
              <a:t>, G., &amp; Manfreda, K. L. (2016).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email </a:t>
            </a:r>
            <a:r>
              <a:rPr lang="cs-CZ" dirty="0" err="1"/>
              <a:t>invitation</a:t>
            </a:r>
            <a:r>
              <a:rPr lang="cs-CZ" dirty="0"/>
              <a:t> </a:t>
            </a:r>
            <a:r>
              <a:rPr lang="cs-CZ" dirty="0" err="1"/>
              <a:t>elements</a:t>
            </a:r>
            <a:r>
              <a:rPr lang="cs-CZ" dirty="0"/>
              <a:t> on response </a:t>
            </a:r>
            <a:r>
              <a:rPr lang="cs-CZ" dirty="0" err="1"/>
              <a:t>rate</a:t>
            </a:r>
            <a:r>
              <a:rPr lang="cs-CZ" dirty="0"/>
              <a:t> in a web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online </a:t>
            </a:r>
            <a:r>
              <a:rPr lang="cs-CZ" dirty="0" err="1"/>
              <a:t>community</a:t>
            </a:r>
            <a:r>
              <a:rPr lang="cs-CZ" dirty="0"/>
              <a:t>. </a:t>
            </a:r>
            <a:r>
              <a:rPr lang="cs-CZ" i="1" dirty="0" err="1"/>
              <a:t>Computers</a:t>
            </a:r>
            <a:r>
              <a:rPr lang="cs-CZ" i="1" dirty="0"/>
              <a:t> in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Behavior</a:t>
            </a:r>
            <a:r>
              <a:rPr lang="cs-CZ" i="1" dirty="0"/>
              <a:t> (56)</a:t>
            </a:r>
            <a:r>
              <a:rPr lang="cs-CZ" dirty="0"/>
              <a:t>, 320-329. </a:t>
            </a:r>
            <a:r>
              <a:rPr lang="cs-CZ" u="sng" dirty="0">
                <a:hlinkClick r:id="rId7"/>
              </a:rPr>
              <a:t>https://doi.org/10.1016/j.chb.2015.11.025</a:t>
            </a:r>
            <a:r>
              <a:rPr lang="cs-CZ" dirty="0"/>
              <a:t> </a:t>
            </a:r>
          </a:p>
          <a:p>
            <a:r>
              <a:rPr lang="cs-CZ" dirty="0" err="1"/>
              <a:t>Shao</a:t>
            </a:r>
            <a:r>
              <a:rPr lang="cs-CZ" dirty="0"/>
              <a:t>, S., </a:t>
            </a:r>
            <a:r>
              <a:rPr lang="cs-CZ" dirty="0" err="1"/>
              <a:t>Wu</a:t>
            </a:r>
            <a:r>
              <a:rPr lang="cs-CZ" dirty="0"/>
              <a:t>, S., </a:t>
            </a:r>
            <a:r>
              <a:rPr lang="cs-CZ" dirty="0" err="1"/>
              <a:t>Zou</a:t>
            </a:r>
            <a:r>
              <a:rPr lang="cs-CZ" dirty="0"/>
              <a:t>, G., &amp; </a:t>
            </a:r>
            <a:r>
              <a:rPr lang="cs-CZ" dirty="0" err="1"/>
              <a:t>Chen</a:t>
            </a:r>
            <a:r>
              <a:rPr lang="cs-CZ" dirty="0"/>
              <a:t>, L. (2015) </a:t>
            </a:r>
            <a:r>
              <a:rPr lang="cs-CZ" dirty="0" err="1"/>
              <a:t>Effective</a:t>
            </a:r>
            <a:r>
              <a:rPr lang="cs-CZ" dirty="0"/>
              <a:t> user </a:t>
            </a:r>
            <a:r>
              <a:rPr lang="cs-CZ" dirty="0" err="1"/>
              <a:t>invitation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online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clustering</a:t>
            </a:r>
            <a:r>
              <a:rPr lang="cs-CZ" dirty="0"/>
              <a:t> </a:t>
            </a:r>
            <a:r>
              <a:rPr lang="cs-CZ" dirty="0" err="1"/>
              <a:t>algorithm</a:t>
            </a:r>
            <a:r>
              <a:rPr lang="cs-CZ" dirty="0"/>
              <a:t>. </a:t>
            </a:r>
            <a:r>
              <a:rPr lang="cs-CZ" i="1" dirty="0"/>
              <a:t>2015 </a:t>
            </a:r>
            <a:r>
              <a:rPr lang="cs-CZ" i="1" dirty="0" err="1"/>
              <a:t>Fifth</a:t>
            </a:r>
            <a:r>
              <a:rPr lang="cs-CZ" i="1" dirty="0"/>
              <a:t> International </a:t>
            </a:r>
            <a:r>
              <a:rPr lang="cs-CZ" i="1" dirty="0" err="1"/>
              <a:t>Conference</a:t>
            </a:r>
            <a:r>
              <a:rPr lang="cs-CZ" i="1" dirty="0"/>
              <a:t> on </a:t>
            </a:r>
            <a:r>
              <a:rPr lang="cs-CZ" i="1" dirty="0" err="1"/>
              <a:t>Instrumentation</a:t>
            </a:r>
            <a:r>
              <a:rPr lang="cs-CZ" i="1" dirty="0"/>
              <a:t> and </a:t>
            </a:r>
            <a:r>
              <a:rPr lang="cs-CZ" i="1" dirty="0" err="1"/>
              <a:t>Measurement</a:t>
            </a:r>
            <a:r>
              <a:rPr lang="cs-CZ" i="1" dirty="0"/>
              <a:t>, </a:t>
            </a:r>
            <a:r>
              <a:rPr lang="cs-CZ" i="1" dirty="0" err="1"/>
              <a:t>Computer</a:t>
            </a:r>
            <a:r>
              <a:rPr lang="cs-CZ" i="1" dirty="0"/>
              <a:t>, </a:t>
            </a:r>
            <a:r>
              <a:rPr lang="cs-CZ" i="1" dirty="0" err="1"/>
              <a:t>Communication</a:t>
            </a:r>
            <a:r>
              <a:rPr lang="cs-CZ" i="1" dirty="0"/>
              <a:t> and </a:t>
            </a:r>
            <a:r>
              <a:rPr lang="cs-CZ" i="1" dirty="0" err="1"/>
              <a:t>Control</a:t>
            </a:r>
            <a:r>
              <a:rPr lang="cs-CZ" i="1" dirty="0"/>
              <a:t> (IMCCC)</a:t>
            </a:r>
            <a:r>
              <a:rPr lang="cs-CZ" dirty="0"/>
              <a:t>, 1445-1449. </a:t>
            </a:r>
            <a:r>
              <a:rPr lang="cs-CZ" u="sng" dirty="0">
                <a:hlinkClick r:id="rId8"/>
              </a:rPr>
              <a:t>https://doi.org/10.1109/IMCCC.2015.307</a:t>
            </a:r>
            <a:endParaRPr lang="cs-CZ" dirty="0"/>
          </a:p>
          <a:p>
            <a:r>
              <a:rPr lang="cs-CZ" dirty="0" err="1"/>
              <a:t>Trespalacios</a:t>
            </a:r>
            <a:r>
              <a:rPr lang="cs-CZ" dirty="0"/>
              <a:t>, J. H., &amp; </a:t>
            </a:r>
            <a:r>
              <a:rPr lang="cs-CZ" dirty="0" err="1"/>
              <a:t>Perkins</a:t>
            </a:r>
            <a:r>
              <a:rPr lang="cs-CZ" dirty="0"/>
              <a:t>, R. A. (2016). </a:t>
            </a:r>
            <a:r>
              <a:rPr lang="cs-CZ" dirty="0" err="1"/>
              <a:t>Effects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personalization</a:t>
            </a:r>
            <a:r>
              <a:rPr lang="cs-CZ" dirty="0"/>
              <a:t> and </a:t>
            </a:r>
            <a:r>
              <a:rPr lang="cs-CZ" dirty="0" err="1"/>
              <a:t>invitation</a:t>
            </a:r>
            <a:r>
              <a:rPr lang="cs-CZ" dirty="0"/>
              <a:t> email </a:t>
            </a:r>
            <a:r>
              <a:rPr lang="cs-CZ" dirty="0" err="1"/>
              <a:t>length</a:t>
            </a:r>
            <a:r>
              <a:rPr lang="cs-CZ" dirty="0"/>
              <a:t> on web-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 response </a:t>
            </a:r>
            <a:r>
              <a:rPr lang="cs-CZ" dirty="0" err="1"/>
              <a:t>rates</a:t>
            </a:r>
            <a:r>
              <a:rPr lang="cs-CZ" dirty="0"/>
              <a:t>. </a:t>
            </a:r>
            <a:r>
              <a:rPr lang="cs-CZ" i="1" dirty="0" err="1"/>
              <a:t>TechTrends</a:t>
            </a:r>
            <a:r>
              <a:rPr lang="cs-CZ" i="1" dirty="0"/>
              <a:t>, 60</a:t>
            </a:r>
            <a:r>
              <a:rPr lang="cs-CZ" dirty="0"/>
              <a:t>, 330-335. </a:t>
            </a:r>
            <a:r>
              <a:rPr lang="cs-CZ" u="sng" dirty="0">
                <a:hlinkClick r:id="rId9"/>
              </a:rPr>
              <a:t>https://doi.org/10.1007/S11528-016-0058-Z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007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88CE-D679-4D41-B531-D60E6715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745017-E4A9-4C3C-B054-DD632937BB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28600" lvl="1" indent="0">
              <a:buNone/>
            </a:pPr>
            <a:r>
              <a:rPr lang="cs-CZ" sz="1800" b="1" dirty="0"/>
              <a:t>Citlivá témata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Mohou se lišit kulturně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Např. citlivost příjmu na škále 1-5 – USA 2,7, Hong Kong 4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Často máme ve výzkumu jen některé položky, které mohou být citlivé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Tady pak záleží na míře citlivosti – zda jsou to položky, o kterých by měli být informování předem nebo je možné je specificky nezmiňovat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 položkách se budeme bavit v dalších hodinách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102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B35FD-98BE-44A2-BF46-BC2C3A26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5" y="703881"/>
            <a:ext cx="4164991" cy="1188720"/>
          </a:xfrm>
        </p:spPr>
        <p:txBody>
          <a:bodyPr/>
          <a:lstStyle/>
          <a:p>
            <a:r>
              <a:rPr lang="cs-CZ" dirty="0"/>
              <a:t>Citlivost tématu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8A43A-A1DB-45BE-97CA-284667D66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067" y="2157543"/>
            <a:ext cx="2808633" cy="1100008"/>
          </a:xfrm>
        </p:spPr>
        <p:txBody>
          <a:bodyPr/>
          <a:lstStyle/>
          <a:p>
            <a:r>
              <a:rPr lang="cs-CZ" dirty="0"/>
              <a:t>Citlivá témata poměrně konzistentně vedou k nižším RR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2DBE689C-6144-4B01-8D4C-CDB6E8930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84" y="703881"/>
            <a:ext cx="6697010" cy="442021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B55184F-05EB-481B-9BEF-967433C9E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67" y="4288987"/>
            <a:ext cx="1107670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err="1"/>
              <a:t>Couper</a:t>
            </a:r>
            <a:r>
              <a:rPr lang="cs-CZ" dirty="0"/>
              <a:t> et al. (2010):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Manipulace risk/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 pozvánce: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dirty="0">
                <a:latin typeface="Arial" panose="020B0604020202020204" pitchFamily="34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information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confidential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Based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experience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think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one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in ten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chance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(vs. 1 in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million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someone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name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answers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were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here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things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might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happen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a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spouse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partner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finds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respondent has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been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cheating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them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F68DE725-9854-4705-AC42-1B371BAC7921}"/>
              </a:ext>
            </a:extLst>
          </p:cNvPr>
          <p:cNvSpPr/>
          <p:nvPr/>
        </p:nvSpPr>
        <p:spPr>
          <a:xfrm>
            <a:off x="10621992" y="4192708"/>
            <a:ext cx="1371600" cy="847725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Manipulace </a:t>
            </a:r>
            <a:r>
              <a:rPr lang="cs-CZ" dirty="0" err="1"/>
              <a:t>high</a:t>
            </a:r>
            <a:r>
              <a:rPr lang="cs-CZ" dirty="0"/>
              <a:t>/</a:t>
            </a:r>
            <a:r>
              <a:rPr lang="cs-CZ" dirty="0" err="1"/>
              <a:t>low</a:t>
            </a:r>
            <a:r>
              <a:rPr lang="cs-CZ" dirty="0"/>
              <a:t> risk</a:t>
            </a:r>
          </a:p>
        </p:txBody>
      </p:sp>
      <p:sp>
        <p:nvSpPr>
          <p:cNvPr id="8" name="Řečová bublina: obdélníkový bublinový popisek 7">
            <a:extLst>
              <a:ext uri="{FF2B5EF4-FFF2-40B4-BE49-F238E27FC236}">
                <a16:creationId xmlns:a16="http://schemas.microsoft.com/office/drawing/2014/main" id="{39FBADB8-AD7C-428D-A77E-3E1A058DDC1A}"/>
              </a:ext>
            </a:extLst>
          </p:cNvPr>
          <p:cNvSpPr/>
          <p:nvPr/>
        </p:nvSpPr>
        <p:spPr>
          <a:xfrm>
            <a:off x="9440892" y="5861553"/>
            <a:ext cx="1371600" cy="847725"/>
          </a:xfrm>
          <a:prstGeom prst="wedgeRectCallout">
            <a:avLst>
              <a:gd name="adj1" fmla="val -65277"/>
              <a:gd name="adj2" fmla="val 141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Manipulace </a:t>
            </a:r>
            <a:r>
              <a:rPr lang="cs-CZ" dirty="0" err="1"/>
              <a:t>mention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harm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7322B0-D7FE-4653-8FCE-EE843759D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6"/>
          <a:stretch/>
        </p:blipFill>
        <p:spPr>
          <a:xfrm>
            <a:off x="8330851" y="80894"/>
            <a:ext cx="3763518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658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FDAC1-AA8E-4EFC-B207-3E5BCB56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Citlivé téma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FF89CD-A1B0-4ACD-91D5-1DFFCE560D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86793"/>
          </a:xfrm>
        </p:spPr>
        <p:txBody>
          <a:bodyPr>
            <a:normAutofit/>
          </a:bodyPr>
          <a:lstStyle/>
          <a:p>
            <a:r>
              <a:rPr lang="cs-CZ" dirty="0"/>
              <a:t>Citlivé téma – opravdu důležité zajistit anonymitu a důvěru respondenta v to, že jeho data jsou důvěrná i pokud výzkum probíhá s tazatelem</a:t>
            </a:r>
          </a:p>
          <a:p>
            <a:pPr lvl="1"/>
            <a:r>
              <a:rPr lang="cs-CZ" dirty="0"/>
              <a:t>Celkově se u citlivých témat víc osvědčují pocitově víc anonymní módy – především internet</a:t>
            </a:r>
          </a:p>
          <a:p>
            <a:pPr lvl="1"/>
            <a:r>
              <a:rPr lang="cs-CZ" dirty="0"/>
              <a:t>V pozvánce dát na anonymitu větší důraz </a:t>
            </a:r>
          </a:p>
          <a:p>
            <a:pPr lvl="1"/>
            <a:r>
              <a:rPr lang="cs-CZ" dirty="0"/>
              <a:t>Při </a:t>
            </a:r>
            <a:r>
              <a:rPr lang="cs-CZ" dirty="0" err="1"/>
              <a:t>FtF</a:t>
            </a:r>
            <a:r>
              <a:rPr lang="cs-CZ" dirty="0"/>
              <a:t> sběru citlivé otázky dát jako </a:t>
            </a:r>
            <a:r>
              <a:rPr lang="cs-CZ" dirty="0" err="1"/>
              <a:t>self-completion</a:t>
            </a:r>
            <a:r>
              <a:rPr lang="cs-CZ" dirty="0"/>
              <a:t> a zajistit, že do dotazníku nikdo nenahlíží</a:t>
            </a:r>
          </a:p>
          <a:p>
            <a:pPr lvl="1"/>
            <a:endParaRPr lang="cs-CZ" dirty="0"/>
          </a:p>
          <a:p>
            <a:r>
              <a:rPr lang="cs-CZ" dirty="0"/>
              <a:t>Přílišný důraz na důvěryhodnost dat může v necitlivém výzkumu vést spíše k nižší RR (budí podezření), zatímco u citlivých témat RR zvyšuje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472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0EB7C-01B1-4EED-B38E-FDC2ADAC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„neovlivnitelné“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FAD0BC-8284-4F0A-B27C-3C010E679E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Nejčastěji se zkoumají základní sociodemografické proměnné – protože o těch typicky máme v cílové populaci nějakou představu a/nebo jsou „dostupné“ při samotném aktu odmítnutí</a:t>
            </a:r>
          </a:p>
          <a:p>
            <a:pPr lvl="1"/>
            <a:r>
              <a:rPr lang="cs-CZ" dirty="0"/>
              <a:t>Aspoň rámcově – věk, pohlaví, barva pleti</a:t>
            </a:r>
          </a:p>
          <a:p>
            <a:pPr lvl="1"/>
            <a:r>
              <a:rPr lang="cs-CZ" dirty="0"/>
              <a:t>Nicméně – tyto proměnné nám moc neříkají o důvodech odmítnutí a tím pádem o očekávatelném zkreslení; často jsou to spíš koreláty reálných důvodů</a:t>
            </a:r>
          </a:p>
          <a:p>
            <a:pPr lvl="2"/>
            <a:r>
              <a:rPr lang="cs-CZ" dirty="0"/>
              <a:t>Senioři a šetření v domácnosti: starší lidé častěji odmítají, ale ne kvůli věku samotnému, ale protože jsou např. víc opatrní v tom, koho pustí domů</a:t>
            </a:r>
          </a:p>
          <a:p>
            <a:r>
              <a:rPr lang="cs-CZ" dirty="0"/>
              <a:t>Kdo je méně ochotný:</a:t>
            </a:r>
          </a:p>
          <a:p>
            <a:pPr lvl="1"/>
            <a:r>
              <a:rPr lang="cs-CZ" dirty="0"/>
              <a:t>Lidé s nižším vzděláním</a:t>
            </a:r>
          </a:p>
          <a:p>
            <a:pPr lvl="1"/>
            <a:r>
              <a:rPr lang="cs-CZ" dirty="0"/>
              <a:t>Starší lidé</a:t>
            </a:r>
          </a:p>
          <a:p>
            <a:pPr lvl="1"/>
            <a:r>
              <a:rPr lang="cs-CZ" dirty="0"/>
              <a:t>Muži (ale efekty jsou slabé a někdy žádné)</a:t>
            </a:r>
          </a:p>
          <a:p>
            <a:pPr lvl="2"/>
            <a:r>
              <a:rPr lang="cs-CZ" dirty="0"/>
              <a:t>Pozor: jsme ve výzkumech, kde je respondent osloven „přímo“ – u </a:t>
            </a:r>
            <a:r>
              <a:rPr lang="cs-CZ" dirty="0" err="1"/>
              <a:t>convenience</a:t>
            </a:r>
            <a:r>
              <a:rPr lang="cs-CZ" dirty="0"/>
              <a:t> samplů nejde spočítat, ale například ženy jsou v naprosté většině </a:t>
            </a:r>
            <a:r>
              <a:rPr lang="cs-CZ" dirty="0" err="1"/>
              <a:t>convenience</a:t>
            </a:r>
            <a:r>
              <a:rPr lang="cs-CZ" dirty="0"/>
              <a:t> vzorků výrazně </a:t>
            </a:r>
            <a:r>
              <a:rPr lang="cs-CZ" dirty="0" err="1"/>
              <a:t>nadreprezentovány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1007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0EB7C-01B1-4EED-B38E-FDC2ADAC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„neovlivnitelné“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FAD0BC-8284-4F0A-B27C-3C010E679E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Individuální </a:t>
            </a:r>
            <a:r>
              <a:rPr lang="cs-CZ" dirty="0" err="1"/>
              <a:t>charakteritiky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Vyšší občanská participace, vyšší pocit "</a:t>
            </a:r>
            <a:r>
              <a:rPr lang="cs-CZ" dirty="0" err="1"/>
              <a:t>civic</a:t>
            </a:r>
            <a:r>
              <a:rPr lang="cs-CZ" dirty="0"/>
              <a:t> duty" - částečně spojeno s tím, že hodně výzkumů, kde se zkoumala, byly výzkumy vládních organizací (národní statistické úřady apod.)</a:t>
            </a:r>
          </a:p>
          <a:p>
            <a:pPr lvl="1"/>
            <a:r>
              <a:rPr lang="cs-CZ" dirty="0"/>
              <a:t>Vyšší „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involvement</a:t>
            </a:r>
            <a:r>
              <a:rPr lang="cs-CZ" dirty="0"/>
              <a:t>“ </a:t>
            </a:r>
          </a:p>
          <a:p>
            <a:pPr lvl="1"/>
            <a:r>
              <a:rPr lang="cs-CZ" dirty="0"/>
              <a:t>Vyšší svědomitost, otevřenost vůči novým zkušenostem, přívětivost</a:t>
            </a:r>
          </a:p>
          <a:p>
            <a:pPr lvl="1"/>
            <a:r>
              <a:rPr lang="cs-CZ" dirty="0"/>
              <a:t>Vyšší altruistické tendence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53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D9B7C-70A3-4D25-85A6-430A0B56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environment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E9242-B194-46B3-BEF7-2C4F0D220E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“  - obecný postoj k </a:t>
            </a:r>
            <a:r>
              <a:rPr lang="cs-CZ" dirty="0" err="1"/>
              <a:t>surveys</a:t>
            </a:r>
            <a:endParaRPr lang="cs-CZ" dirty="0"/>
          </a:p>
          <a:p>
            <a:pPr lvl="1"/>
            <a:r>
              <a:rPr lang="cs-CZ" dirty="0"/>
              <a:t>V zemích (obtížné zjistit), v různých subpopulacích (studenti vs. manažeři)</a:t>
            </a:r>
          </a:p>
          <a:p>
            <a:pPr lvl="1"/>
            <a:r>
              <a:rPr lang="cs-CZ" dirty="0"/>
              <a:t>Může být ovlivněn např. celospolečenskými problémy nebo mediálními skandály (FB Cambridge </a:t>
            </a:r>
            <a:r>
              <a:rPr lang="cs-CZ" dirty="0" err="1"/>
              <a:t>Analytica</a:t>
            </a:r>
            <a:r>
              <a:rPr lang="cs-CZ" dirty="0"/>
              <a:t>)</a:t>
            </a:r>
          </a:p>
          <a:p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scarcity</a:t>
            </a:r>
            <a:r>
              <a:rPr lang="cs-CZ" dirty="0"/>
              <a:t> a „</a:t>
            </a:r>
            <a:r>
              <a:rPr lang="cs-CZ" dirty="0" err="1"/>
              <a:t>oversurveying</a:t>
            </a:r>
            <a:r>
              <a:rPr lang="cs-CZ" dirty="0"/>
              <a:t>“ </a:t>
            </a:r>
            <a:r>
              <a:rPr lang="cs-CZ" dirty="0" err="1"/>
              <a:t>effect</a:t>
            </a:r>
            <a:r>
              <a:rPr lang="cs-CZ" dirty="0"/>
              <a:t> – </a:t>
            </a:r>
            <a:r>
              <a:rPr lang="cs-CZ" dirty="0" err="1"/>
              <a:t>přehlcenost</a:t>
            </a:r>
            <a:r>
              <a:rPr lang="cs-CZ" dirty="0"/>
              <a:t> dotazníky</a:t>
            </a:r>
          </a:p>
          <a:p>
            <a:pPr lvl="1"/>
            <a:r>
              <a:rPr lang="cs-CZ" dirty="0"/>
              <a:t>Individuální charakteristika, ale je ovlivněna širším sociokulturním prostředím</a:t>
            </a:r>
          </a:p>
          <a:p>
            <a:pPr lvl="1"/>
            <a:r>
              <a:rPr lang="cs-CZ" dirty="0"/>
              <a:t>Různé subpopulace: </a:t>
            </a:r>
          </a:p>
          <a:p>
            <a:pPr lvl="2"/>
            <a:r>
              <a:rPr lang="cs-CZ" dirty="0"/>
              <a:t>Např. sběry přes školy ve velkých městech vs. v menších okresech</a:t>
            </a:r>
          </a:p>
          <a:p>
            <a:pPr lvl="2"/>
            <a:r>
              <a:rPr lang="cs-CZ" dirty="0"/>
              <a:t>Neziskovky starající se o klienty se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(např. autismus)</a:t>
            </a:r>
          </a:p>
        </p:txBody>
      </p:sp>
    </p:spTree>
    <p:extLst>
      <p:ext uri="{BB962C8B-B14F-4D97-AF65-F5344CB8AC3E}">
        <p14:creationId xmlns:p14="http://schemas.microsoft.com/office/powerpoint/2010/main" val="2281785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72B6C-1E88-425E-B1C5-18EE84A9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na zvýšení response </a:t>
            </a:r>
            <a:r>
              <a:rPr lang="cs-CZ" dirty="0" err="1"/>
              <a:t>rate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BCF65-E2A2-4294-93D1-47C41123FE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Kontaktování respondenta</a:t>
            </a:r>
          </a:p>
          <a:p>
            <a:r>
              <a:rPr lang="cs-CZ" b="1" dirty="0" err="1"/>
              <a:t>Advance</a:t>
            </a:r>
            <a:r>
              <a:rPr lang="cs-CZ" b="1" dirty="0"/>
              <a:t> </a:t>
            </a:r>
            <a:r>
              <a:rPr lang="cs-CZ" b="1" dirty="0" err="1"/>
              <a:t>notice</a:t>
            </a:r>
            <a:r>
              <a:rPr lang="cs-CZ" b="1" dirty="0"/>
              <a:t> / </a:t>
            </a:r>
            <a:r>
              <a:rPr lang="cs-CZ" b="1" dirty="0" err="1"/>
              <a:t>prenotification</a:t>
            </a:r>
            <a:r>
              <a:rPr lang="cs-CZ" b="1" dirty="0"/>
              <a:t> </a:t>
            </a:r>
            <a:r>
              <a:rPr lang="cs-CZ" dirty="0"/>
              <a:t>– respondenti dopředu dostanou informaci o tom, že budou pozváni k výzkumu</a:t>
            </a:r>
          </a:p>
          <a:p>
            <a:pPr lvl="1"/>
            <a:r>
              <a:rPr lang="cs-CZ" dirty="0"/>
              <a:t>Dopis, SMS, případně v médiích</a:t>
            </a:r>
          </a:p>
          <a:p>
            <a:r>
              <a:rPr lang="cs-CZ" b="1" dirty="0" err="1"/>
              <a:t>Reminders</a:t>
            </a:r>
            <a:r>
              <a:rPr lang="cs-CZ" b="1" dirty="0"/>
              <a:t> and </a:t>
            </a:r>
            <a:r>
              <a:rPr lang="cs-CZ" b="1" dirty="0" err="1"/>
              <a:t>follow</a:t>
            </a:r>
            <a:r>
              <a:rPr lang="cs-CZ" b="1" dirty="0"/>
              <a:t> </a:t>
            </a:r>
            <a:r>
              <a:rPr lang="cs-CZ" b="1" dirty="0" err="1"/>
              <a:t>ups</a:t>
            </a:r>
            <a:r>
              <a:rPr lang="cs-CZ" b="1" dirty="0"/>
              <a:t> </a:t>
            </a:r>
            <a:r>
              <a:rPr lang="cs-CZ" dirty="0"/>
              <a:t>– nejen připomenutí, ale obvykle informace navíc, zdůrazňující přínos studie/účasti, případně navýšenou </a:t>
            </a:r>
            <a:r>
              <a:rPr lang="cs-CZ" dirty="0" err="1"/>
              <a:t>incentivu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Obě jsou základní a zásadní, především </a:t>
            </a:r>
            <a:r>
              <a:rPr lang="cs-CZ" dirty="0" err="1"/>
              <a:t>reminders</a:t>
            </a:r>
            <a:r>
              <a:rPr lang="cs-CZ" dirty="0"/>
              <a:t> hrají velkou roli</a:t>
            </a:r>
          </a:p>
          <a:p>
            <a:pPr marL="0" indent="0">
              <a:buNone/>
            </a:pPr>
            <a:r>
              <a:rPr lang="cs-CZ" dirty="0"/>
              <a:t>V </a:t>
            </a:r>
            <a:r>
              <a:rPr lang="cs-CZ" dirty="0" err="1"/>
              <a:t>convenience</a:t>
            </a:r>
            <a:r>
              <a:rPr lang="cs-CZ" dirty="0"/>
              <a:t> vzorcích, kde neoslovujeme „přímo“ – limitované využití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„Soft“ techniky – na základě teorií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973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9E489-0CA9-4B5A-A0AD-95C0DC37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cs-CZ" dirty="0"/>
              <a:t>Obecné teorie</a:t>
            </a:r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9E7FBA-EA05-40D3-8EBF-2EB7B54AF5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708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err="1"/>
              <a:t>Social</a:t>
            </a:r>
            <a:r>
              <a:rPr lang="cs-CZ" b="1" dirty="0"/>
              <a:t> </a:t>
            </a:r>
            <a:r>
              <a:rPr lang="cs-CZ" b="1" dirty="0" err="1"/>
              <a:t>exchange</a:t>
            </a:r>
            <a:r>
              <a:rPr lang="cs-CZ" b="1" dirty="0"/>
              <a:t> teorie</a:t>
            </a:r>
            <a:r>
              <a:rPr lang="cs-CZ" dirty="0"/>
              <a:t>: založené na vážení poměru mezi zisky a ztrátami (kognitivní proces) </a:t>
            </a:r>
          </a:p>
          <a:p>
            <a:r>
              <a:rPr lang="cs-CZ" b="1" dirty="0"/>
              <a:t>Ztráty</a:t>
            </a:r>
            <a:r>
              <a:rPr lang="cs-CZ" dirty="0"/>
              <a:t>: čas, námaha, obavy o zneužití dat, pravděpodobnost a dopad případného porušení důvěrnosti dat, případného jiného negativa (jde o výzkum nebo o snahu dostat se mi do domu, aby mě dotyčný okradl?)</a:t>
            </a:r>
          </a:p>
          <a:p>
            <a:r>
              <a:rPr lang="cs-CZ" b="1" dirty="0"/>
              <a:t>Zisky</a:t>
            </a:r>
            <a:r>
              <a:rPr lang="cs-CZ" dirty="0"/>
              <a:t>: benefity z účasti, </a:t>
            </a:r>
            <a:r>
              <a:rPr lang="cs-CZ" dirty="0" err="1"/>
              <a:t>incentivy</a:t>
            </a:r>
            <a:r>
              <a:rPr lang="cs-CZ" dirty="0"/>
              <a:t> (</a:t>
            </a:r>
            <a:r>
              <a:rPr lang="cs-CZ" dirty="0" err="1"/>
              <a:t>pěněžní</a:t>
            </a:r>
            <a:r>
              <a:rPr lang="cs-CZ" dirty="0"/>
              <a:t>, nepeněžní), dobrý pocit, možnost vyjádřit názor, popovídat si, zábava, zabít čas</a:t>
            </a:r>
          </a:p>
          <a:p>
            <a:pPr marL="0" indent="0">
              <a:buNone/>
            </a:pPr>
            <a:r>
              <a:rPr lang="cs-CZ" b="1" dirty="0" err="1"/>
              <a:t>Decision-making</a:t>
            </a:r>
            <a:r>
              <a:rPr lang="cs-CZ" b="1" dirty="0"/>
              <a:t> teorie </a:t>
            </a:r>
            <a:r>
              <a:rPr lang="cs-CZ" dirty="0"/>
              <a:t>- dva způsoby rozhodování</a:t>
            </a:r>
          </a:p>
          <a:p>
            <a:r>
              <a:rPr lang="cs-CZ" b="1" dirty="0"/>
              <a:t>Centrální cesta – systematické uvažování</a:t>
            </a:r>
            <a:r>
              <a:rPr lang="cs-CZ" dirty="0"/>
              <a:t>: založené na argumentech a zvážení pro a proti </a:t>
            </a:r>
          </a:p>
          <a:p>
            <a:pPr lvl="1"/>
            <a:r>
              <a:rPr lang="cs-CZ" dirty="0"/>
              <a:t>Kognitivně náročnější, trvá delší dobu – naproti tomu rozhodnutí o účasti na výzkumu je často ultrarychlé</a:t>
            </a:r>
          </a:p>
          <a:p>
            <a:pPr lvl="1"/>
            <a:r>
              <a:rPr lang="cs-CZ" dirty="0"/>
              <a:t>Systematické přesvědčování vyžaduje poměrně silné argumenty </a:t>
            </a:r>
          </a:p>
          <a:p>
            <a:r>
              <a:rPr lang="cs-CZ" b="1" dirty="0"/>
              <a:t>Periferní cesta – heuristické uvažování</a:t>
            </a:r>
            <a:r>
              <a:rPr lang="cs-CZ" dirty="0"/>
              <a:t>: založené na „zkratkách“ </a:t>
            </a:r>
          </a:p>
          <a:p>
            <a:pPr lvl="1"/>
            <a:r>
              <a:rPr lang="cs-CZ" dirty="0"/>
              <a:t>Rychlejší, méně náročné</a:t>
            </a:r>
          </a:p>
          <a:p>
            <a:r>
              <a:rPr lang="cs-CZ" dirty="0"/>
              <a:t>Preference stylu rozhodování se může individuálně lišit (např. podle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congition</a:t>
            </a:r>
            <a:r>
              <a:rPr lang="cs-CZ" dirty="0"/>
              <a:t>)</a:t>
            </a:r>
          </a:p>
          <a:p>
            <a:r>
              <a:rPr lang="cs-CZ" dirty="0"/>
              <a:t>Pro témata s vysokou relevancí nebo citlivostí pro respondenta častěji systematické, pro nízkou relevanci častěji heuristické</a:t>
            </a:r>
          </a:p>
          <a:p>
            <a:r>
              <a:rPr lang="cs-CZ" b="1" dirty="0" err="1"/>
              <a:t>Compliance</a:t>
            </a:r>
            <a:r>
              <a:rPr lang="cs-CZ" b="1" dirty="0"/>
              <a:t> teorie </a:t>
            </a:r>
            <a:r>
              <a:rPr lang="cs-CZ" dirty="0"/>
              <a:t>(vyhovění), teorie o </a:t>
            </a:r>
            <a:r>
              <a:rPr lang="cs-CZ" b="1" dirty="0" err="1"/>
              <a:t>helping</a:t>
            </a:r>
            <a:r>
              <a:rPr lang="cs-CZ" b="1" dirty="0"/>
              <a:t> </a:t>
            </a:r>
            <a:r>
              <a:rPr lang="cs-CZ" b="1" dirty="0" err="1"/>
              <a:t>behavior</a:t>
            </a:r>
            <a:r>
              <a:rPr lang="cs-CZ" b="1" dirty="0"/>
              <a:t> </a:t>
            </a:r>
            <a:r>
              <a:rPr lang="cs-CZ" dirty="0"/>
              <a:t>(v ne-</a:t>
            </a:r>
            <a:r>
              <a:rPr lang="cs-CZ" dirty="0" err="1"/>
              <a:t>emergency</a:t>
            </a:r>
            <a:r>
              <a:rPr lang="cs-CZ" dirty="0"/>
              <a:t> situacích), </a:t>
            </a:r>
            <a:r>
              <a:rPr lang="cs-CZ" b="1" dirty="0" err="1"/>
              <a:t>opinion</a:t>
            </a:r>
            <a:r>
              <a:rPr lang="cs-CZ" b="1" dirty="0"/>
              <a:t> </a:t>
            </a:r>
            <a:r>
              <a:rPr lang="cs-CZ" b="1" dirty="0" err="1"/>
              <a:t>change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186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9E489-0CA9-4B5A-A0AD-95C0DC37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přímo o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decisions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9E7FBA-EA05-40D3-8EBF-2EB7B54AF5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708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Vycházejí z obecnějších teorií, aplikují a rozvíjejí je pro oblast rozhodování o účasti na </a:t>
            </a:r>
            <a:r>
              <a:rPr lang="cs-CZ" dirty="0" err="1"/>
              <a:t>survey</a:t>
            </a:r>
            <a:endParaRPr lang="cs-CZ" dirty="0"/>
          </a:p>
          <a:p>
            <a:r>
              <a:rPr lang="cs-CZ" b="1" dirty="0" err="1"/>
              <a:t>Groves</a:t>
            </a:r>
            <a:r>
              <a:rPr lang="cs-CZ" b="1" dirty="0"/>
              <a:t> – </a:t>
            </a:r>
            <a:r>
              <a:rPr lang="cs-CZ" b="1" dirty="0" err="1"/>
              <a:t>leverage-saliency</a:t>
            </a:r>
            <a:r>
              <a:rPr lang="cs-CZ" b="1" dirty="0"/>
              <a:t> </a:t>
            </a:r>
            <a:r>
              <a:rPr lang="cs-CZ" b="1" dirty="0" err="1"/>
              <a:t>theory</a:t>
            </a:r>
            <a:endParaRPr lang="cs-CZ" b="1" dirty="0"/>
          </a:p>
          <a:p>
            <a:pPr lvl="1"/>
            <a:r>
              <a:rPr lang="cs-CZ" dirty="0" err="1"/>
              <a:t>Leverage</a:t>
            </a:r>
            <a:r>
              <a:rPr lang="cs-CZ" dirty="0"/>
              <a:t>: „páka“ na respondenta (co na něj platí, de facto zisk podle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Faktory výzkumu (délka, téma, </a:t>
            </a:r>
            <a:r>
              <a:rPr lang="cs-CZ" dirty="0" err="1"/>
              <a:t>incentivy</a:t>
            </a:r>
            <a:r>
              <a:rPr lang="cs-CZ" dirty="0"/>
              <a:t>…) mají pro každého respondenta různou </a:t>
            </a:r>
            <a:r>
              <a:rPr lang="cs-CZ" dirty="0" err="1"/>
              <a:t>leverage</a:t>
            </a:r>
            <a:r>
              <a:rPr lang="cs-CZ" dirty="0"/>
              <a:t> (různou váhu)</a:t>
            </a:r>
          </a:p>
          <a:p>
            <a:pPr lvl="1"/>
            <a:r>
              <a:rPr lang="cs-CZ" dirty="0"/>
              <a:t>Různé </a:t>
            </a:r>
            <a:r>
              <a:rPr lang="cs-CZ" dirty="0" err="1"/>
              <a:t>leverage</a:t>
            </a:r>
            <a:r>
              <a:rPr lang="cs-CZ" dirty="0"/>
              <a:t> mají pro respondenty různou váhu (</a:t>
            </a:r>
            <a:r>
              <a:rPr lang="cs-CZ" dirty="0" err="1"/>
              <a:t>salience</a:t>
            </a:r>
            <a:r>
              <a:rPr lang="cs-CZ" dirty="0"/>
              <a:t>) a mohou být v pozvánce různě zdůrazněné</a:t>
            </a:r>
          </a:p>
          <a:p>
            <a:pPr lvl="2"/>
            <a:r>
              <a:rPr lang="cs-CZ" dirty="0"/>
              <a:t>„Výzkum se zaměřuje na pomoc obětem domácího násilí“ VS „Výzkum se zaměřuje na v této době velmi důležité téma – jak pomoci obětem domácího násilí“ </a:t>
            </a:r>
          </a:p>
          <a:p>
            <a:pPr lvl="1"/>
            <a:r>
              <a:rPr lang="cs-CZ" dirty="0"/>
              <a:t>Teorie pak doporučuje udělat </a:t>
            </a:r>
            <a:r>
              <a:rPr lang="cs-CZ" dirty="0" err="1"/>
              <a:t>salientními</a:t>
            </a:r>
            <a:r>
              <a:rPr lang="cs-CZ" dirty="0"/>
              <a:t> ty aspekty výzkumu, které by měly mít vyšší </a:t>
            </a:r>
            <a:r>
              <a:rPr lang="cs-CZ" dirty="0" err="1"/>
              <a:t>leverage</a:t>
            </a:r>
            <a:r>
              <a:rPr lang="cs-CZ" dirty="0"/>
              <a:t> u konkrétní skupiny respondentů</a:t>
            </a:r>
          </a:p>
          <a:p>
            <a:pPr lvl="2"/>
            <a:r>
              <a:rPr lang="cs-CZ" dirty="0"/>
              <a:t>Např. pro respondenty s vyšším vzděláním víc zdůraznit, že výzkum provádí univerzita</a:t>
            </a:r>
          </a:p>
          <a:p>
            <a:pPr lvl="2"/>
            <a:r>
              <a:rPr lang="cs-CZ" dirty="0"/>
              <a:t>Pro respondenty s nižším SES dát finanční odměnu</a:t>
            </a:r>
          </a:p>
          <a:p>
            <a:pPr lvl="2"/>
            <a:r>
              <a:rPr lang="cs-CZ" dirty="0"/>
              <a:t>V podstatě teorie doporučuje personalizaci a využívá se především v designech, které ji umožnují – je v ní velký důraz na roli tazatele, který má uzpůsobit představení a pozvánku výzkumu tomu, kdo je respondent</a:t>
            </a:r>
          </a:p>
          <a:p>
            <a:pPr lvl="2"/>
            <a:endParaRPr lang="cs-CZ" dirty="0"/>
          </a:p>
          <a:p>
            <a:pPr marL="2286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68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D88EF-6A38-47C6-8322-7069EC5F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Tazatel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DF86D5-BB0D-469B-B298-81AA9E0DE6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9790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Sběry </a:t>
            </a:r>
            <a:r>
              <a:rPr lang="cs-CZ" dirty="0" err="1"/>
              <a:t>FtF</a:t>
            </a:r>
            <a:r>
              <a:rPr lang="cs-CZ" dirty="0"/>
              <a:t> nebo telefonické </a:t>
            </a:r>
          </a:p>
          <a:p>
            <a:r>
              <a:rPr lang="cs-CZ" dirty="0"/>
              <a:t>Důležité školení a zkušenost</a:t>
            </a:r>
          </a:p>
          <a:p>
            <a:pPr lvl="1"/>
            <a:r>
              <a:rPr lang="cs-CZ" dirty="0"/>
              <a:t>Školení nejen zaměřené na </a:t>
            </a:r>
            <a:r>
              <a:rPr lang="cs-CZ" dirty="0" err="1"/>
              <a:t>recruitment</a:t>
            </a:r>
            <a:r>
              <a:rPr lang="cs-CZ" dirty="0"/>
              <a:t>, ale i na to, jak získat nezkreslená data</a:t>
            </a:r>
          </a:p>
          <a:p>
            <a:r>
              <a:rPr lang="cs-CZ" dirty="0"/>
              <a:t>Výhody: </a:t>
            </a:r>
          </a:p>
          <a:p>
            <a:pPr lvl="1"/>
            <a:r>
              <a:rPr lang="cs-CZ" dirty="0"/>
              <a:t>Výzkum může být delší – s tazatelem lidé déle udrží pozornost a je to pro ně živější forma vyplňování</a:t>
            </a:r>
          </a:p>
          <a:p>
            <a:pPr lvl="1"/>
            <a:r>
              <a:rPr lang="cs-CZ" b="1" dirty="0" err="1"/>
              <a:t>Tailoring</a:t>
            </a:r>
            <a:r>
              <a:rPr lang="cs-CZ" b="1" dirty="0"/>
              <a:t>: přizpůsobení respondentovi </a:t>
            </a:r>
            <a:r>
              <a:rPr lang="cs-CZ" dirty="0"/>
              <a:t>– zkušení tazatelé přizpůsobují strategii oslovení konkrétnímu respondentovi</a:t>
            </a:r>
          </a:p>
          <a:p>
            <a:pPr lvl="2"/>
            <a:r>
              <a:rPr lang="cs-CZ" dirty="0"/>
              <a:t>Např. pozvánka a vysvětlení účelu v jednodušší podobě a komplexnější podobě podle SES</a:t>
            </a:r>
          </a:p>
          <a:p>
            <a:pPr lvl="1"/>
            <a:r>
              <a:rPr lang="cs-CZ" dirty="0"/>
              <a:t>Co hraje roli (byť někdy malou): </a:t>
            </a:r>
            <a:r>
              <a:rPr lang="cs-CZ" b="1" dirty="0"/>
              <a:t>zkušenost</a:t>
            </a:r>
            <a:r>
              <a:rPr lang="cs-CZ" dirty="0"/>
              <a:t> (koreluje s věkem), pozitivní postoje vůči přesvědčování, důvěryhodnost, míra ochoty překonávat překážky (tj. nevzdávat se), víra v důležitost přesvědčit odmítavé respondenty, extraverze, asertivita</a:t>
            </a:r>
          </a:p>
          <a:p>
            <a:pPr lvl="1"/>
            <a:r>
              <a:rPr lang="cs-CZ" dirty="0"/>
              <a:t>„</a:t>
            </a:r>
            <a:r>
              <a:rPr lang="cs-CZ" dirty="0" err="1"/>
              <a:t>Match</a:t>
            </a:r>
            <a:r>
              <a:rPr lang="cs-CZ" dirty="0"/>
              <a:t>“ mezi tazatelem a respondentem</a:t>
            </a:r>
          </a:p>
          <a:p>
            <a:pPr lvl="2"/>
            <a:r>
              <a:rPr lang="cs-CZ" dirty="0"/>
              <a:t>Korelace věku (tazatelé jsou o něco úspěšnější ve vlastní věkové skupině)</a:t>
            </a:r>
          </a:p>
          <a:p>
            <a:pPr lvl="2"/>
            <a:r>
              <a:rPr lang="cs-CZ" dirty="0"/>
              <a:t>Korelace vzdělání (nejhorší response </a:t>
            </a:r>
            <a:r>
              <a:rPr lang="cs-CZ" dirty="0" err="1"/>
              <a:t>rate</a:t>
            </a:r>
            <a:r>
              <a:rPr lang="cs-CZ" dirty="0"/>
              <a:t> v případě, že tazatel má vzdělání nízké a respondent vysoké)</a:t>
            </a:r>
          </a:p>
          <a:p>
            <a:pPr lvl="2"/>
            <a:r>
              <a:rPr lang="cs-CZ" dirty="0"/>
              <a:t>Pro respondentky lépe funguje žena tazatelka, pro respondenty efekt genderu slabý</a:t>
            </a:r>
          </a:p>
        </p:txBody>
      </p:sp>
    </p:spTree>
    <p:extLst>
      <p:ext uri="{BB962C8B-B14F-4D97-AF65-F5344CB8AC3E}">
        <p14:creationId xmlns:p14="http://schemas.microsoft.com/office/powerpoint/2010/main" val="225241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42129-F1C0-42FD-AB5D-A6E467EC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276" y="559460"/>
            <a:ext cx="9567099" cy="1188720"/>
          </a:xfrm>
        </p:spPr>
        <p:txBody>
          <a:bodyPr/>
          <a:lstStyle/>
          <a:p>
            <a:r>
              <a:rPr lang="cs-CZ" dirty="0"/>
              <a:t>Non response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5D94D5-14D7-456E-B10D-2EF2644434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82226" cy="3424107"/>
          </a:xfrm>
        </p:spPr>
        <p:txBody>
          <a:bodyPr/>
          <a:lstStyle/>
          <a:p>
            <a:r>
              <a:rPr lang="cs-CZ" dirty="0"/>
              <a:t>Response </a:t>
            </a:r>
            <a:r>
              <a:rPr lang="cs-CZ" dirty="0" err="1"/>
              <a:t>rate</a:t>
            </a:r>
            <a:r>
              <a:rPr lang="cs-CZ" dirty="0"/>
              <a:t> a non-response </a:t>
            </a:r>
            <a:r>
              <a:rPr lang="cs-CZ" dirty="0" err="1"/>
              <a:t>bias</a:t>
            </a:r>
            <a:endParaRPr lang="cs-CZ" dirty="0"/>
          </a:p>
          <a:p>
            <a:r>
              <a:rPr lang="cs-CZ" dirty="0"/>
              <a:t>Faktory ovlivňující response </a:t>
            </a:r>
            <a:r>
              <a:rPr lang="cs-CZ" dirty="0" err="1"/>
              <a:t>rate</a:t>
            </a:r>
            <a:r>
              <a:rPr lang="cs-CZ" dirty="0"/>
              <a:t> a techniky na její zlepšení</a:t>
            </a:r>
          </a:p>
          <a:p>
            <a:r>
              <a:rPr lang="cs-CZ" dirty="0"/>
              <a:t>Teorie vysvětlující rozhodnutí účastnit se výzkumu</a:t>
            </a:r>
          </a:p>
          <a:p>
            <a:endParaRPr lang="cs-CZ" dirty="0"/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2B05C093-9AF0-4712-99B2-27D6E1C2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3" y="2165756"/>
            <a:ext cx="5050766" cy="443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4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9E489-0CA9-4B5A-A0AD-95C0DC37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přímo o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decisions</a:t>
            </a:r>
            <a:r>
              <a:rPr lang="cs-CZ" dirty="0"/>
              <a:t>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9E7FBA-EA05-40D3-8EBF-2EB7B54AF5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70868"/>
          </a:xfrm>
        </p:spPr>
        <p:txBody>
          <a:bodyPr>
            <a:normAutofit/>
          </a:bodyPr>
          <a:lstStyle/>
          <a:p>
            <a:r>
              <a:rPr lang="cs-CZ" b="1" dirty="0"/>
              <a:t>Singer: benefit-</a:t>
            </a:r>
            <a:r>
              <a:rPr lang="cs-CZ" b="1" dirty="0" err="1"/>
              <a:t>costs</a:t>
            </a:r>
            <a:endParaRPr lang="cs-CZ" b="1" dirty="0"/>
          </a:p>
          <a:p>
            <a:pPr lvl="1"/>
            <a:r>
              <a:rPr lang="cs-CZ" dirty="0"/>
              <a:t>Důraz především na vnímané zisky, které by se měly respondentovi specificky zdůrazňovat</a:t>
            </a:r>
          </a:p>
          <a:p>
            <a:pPr lvl="1"/>
            <a:r>
              <a:rPr lang="cs-CZ" dirty="0"/>
              <a:t>Cílem je, aby pro respondenta převážily vnímané zisky nad vnímanými ztrátami</a:t>
            </a:r>
          </a:p>
          <a:p>
            <a:pPr lvl="1"/>
            <a:r>
              <a:rPr lang="cs-CZ" dirty="0"/>
              <a:t>(ale ne za cenu skrývání potenciálních rizik – naopak, rizika pečlivě zvažovat a minimalizovat je – etika!)</a:t>
            </a:r>
          </a:p>
          <a:p>
            <a:pPr lvl="1"/>
            <a:r>
              <a:rPr lang="cs-CZ" dirty="0"/>
              <a:t>Její výzkumy ukazují, že pro rozhodování skutečně větší roli hrají vnímané zisky a vnímaná rizika jen malou</a:t>
            </a:r>
          </a:p>
          <a:p>
            <a:pPr lvl="2"/>
            <a:r>
              <a:rPr lang="cs-CZ" dirty="0"/>
              <a:t>Proto se teorie jmenuje „benefit-</a:t>
            </a:r>
            <a:r>
              <a:rPr lang="cs-CZ" dirty="0" err="1"/>
              <a:t>cost</a:t>
            </a:r>
            <a:r>
              <a:rPr lang="cs-CZ" dirty="0"/>
              <a:t>“ a ne „</a:t>
            </a:r>
            <a:r>
              <a:rPr lang="cs-CZ" dirty="0" err="1"/>
              <a:t>cost</a:t>
            </a:r>
            <a:r>
              <a:rPr lang="cs-CZ" dirty="0"/>
              <a:t>-benefit“:)</a:t>
            </a:r>
          </a:p>
          <a:p>
            <a:pPr lvl="1"/>
            <a:r>
              <a:rPr lang="cs-CZ" dirty="0"/>
              <a:t>Podle Singer se snižují RR, protože tento poměr se časem obrátil</a:t>
            </a:r>
          </a:p>
          <a:p>
            <a:pPr lvl="2"/>
            <a:r>
              <a:rPr lang="cs-CZ" dirty="0"/>
              <a:t>Dřív na žádost o účast lidé přemýšleli v kontextu „</a:t>
            </a:r>
            <a:r>
              <a:rPr lang="en-US" dirty="0"/>
              <a:t> say yes, unless…</a:t>
            </a:r>
            <a:r>
              <a:rPr lang="cs-CZ" dirty="0"/>
              <a:t>,“ zatímco dnešní defaultní nastavení lidí bývá „</a:t>
            </a:r>
            <a:r>
              <a:rPr lang="cs-CZ" dirty="0" err="1"/>
              <a:t>say</a:t>
            </a:r>
            <a:r>
              <a:rPr lang="cs-CZ" dirty="0"/>
              <a:t> no, </a:t>
            </a:r>
            <a:r>
              <a:rPr lang="cs-CZ" dirty="0" err="1"/>
              <a:t>unless</a:t>
            </a:r>
            <a:r>
              <a:rPr lang="cs-CZ" dirty="0"/>
              <a:t>…“</a:t>
            </a:r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marL="2286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802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CAA36-0529-4B36-9593-1A790377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Přesvědčování pomocí heuristik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AED1C-72B2-49E6-984F-C95AD92FA7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8840" y="2367092"/>
            <a:ext cx="10698760" cy="417856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Reciprocita</a:t>
            </a:r>
            <a:r>
              <a:rPr lang="cs-CZ" dirty="0"/>
              <a:t> – lidé cítí povinnost oplatit pozitivní chování pozitivním chováním</a:t>
            </a:r>
          </a:p>
          <a:p>
            <a:pPr lvl="1"/>
            <a:r>
              <a:rPr lang="cs-CZ" dirty="0"/>
              <a:t>Role </a:t>
            </a:r>
            <a:r>
              <a:rPr lang="cs-CZ" b="1" dirty="0" err="1"/>
              <a:t>incentiv</a:t>
            </a:r>
            <a:r>
              <a:rPr lang="cs-CZ" dirty="0"/>
              <a:t> - </a:t>
            </a:r>
            <a:r>
              <a:rPr lang="cs-CZ" dirty="0" err="1"/>
              <a:t>incentiva</a:t>
            </a:r>
            <a:r>
              <a:rPr lang="cs-CZ" dirty="0"/>
              <a:t> nesmí být vnímaná jako úplatek nebo nemístný tlak – pak potřebu reciprocity necítíme</a:t>
            </a:r>
          </a:p>
          <a:p>
            <a:pPr lvl="1"/>
            <a:r>
              <a:rPr lang="cs-CZ" b="1" dirty="0"/>
              <a:t>Nejenom </a:t>
            </a:r>
            <a:r>
              <a:rPr lang="cs-CZ" b="1" dirty="0" err="1"/>
              <a:t>incentivy</a:t>
            </a:r>
            <a:r>
              <a:rPr lang="cs-CZ" dirty="0"/>
              <a:t>: jakýkoliv zmíněný (realistický) benefit může vyvolat reciprocitu </a:t>
            </a:r>
          </a:p>
          <a:p>
            <a:pPr lvl="2"/>
            <a:r>
              <a:rPr lang="cs-CZ" dirty="0"/>
              <a:t>Lepší, pokud je přímo cílený na člověka</a:t>
            </a:r>
          </a:p>
          <a:p>
            <a:pPr lvl="2"/>
            <a:r>
              <a:rPr lang="cs-CZ" dirty="0"/>
              <a:t>„Díky výzkumu zjistíme, jaký typ výuky lidem více vyhovuje a podle toho výuku upravíme. Naše další školení tak pro vás budou zajímavější a podnětnější“</a:t>
            </a:r>
          </a:p>
          <a:p>
            <a:pPr lvl="1"/>
            <a:r>
              <a:rPr lang="cs-CZ" dirty="0"/>
              <a:t>Zadavatel, se kterým má respondent pozitivní zkušenost – něco od něj v minulosti získal</a:t>
            </a:r>
          </a:p>
          <a:p>
            <a:pPr lvl="2"/>
            <a:r>
              <a:rPr lang="cs-CZ" dirty="0"/>
              <a:t>Výzkum mezi absolventy univerzity, klienty neziskovek… </a:t>
            </a:r>
          </a:p>
          <a:p>
            <a:pPr lvl="1"/>
            <a:r>
              <a:rPr lang="cs-CZ" b="1" dirty="0" err="1"/>
              <a:t>Door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face </a:t>
            </a:r>
            <a:r>
              <a:rPr lang="cs-CZ" b="1" dirty="0" err="1"/>
              <a:t>technique</a:t>
            </a:r>
            <a:r>
              <a:rPr lang="cs-CZ" dirty="0"/>
              <a:t>: nejprve větší požadavek, který participant patrně odmítne, následně menší požadavek</a:t>
            </a:r>
          </a:p>
          <a:p>
            <a:pPr lvl="2"/>
            <a:r>
              <a:rPr lang="cs-CZ" dirty="0"/>
              <a:t>Respondent má pocit, že jste pro něj něco udělali (snížili svoji žádost) – a recipročně pro vás častěji žádosti vyhoví</a:t>
            </a:r>
          </a:p>
          <a:p>
            <a:pPr lvl="2"/>
            <a:r>
              <a:rPr lang="cs-CZ" dirty="0"/>
              <a:t>Ve výzkumu se nepoužívá „marketingově“ – neděláme schválně delší a protivnější dotazníky, aby respondenti vyplnili „reálný“ dotazník</a:t>
            </a:r>
          </a:p>
          <a:p>
            <a:pPr lvl="2"/>
            <a:r>
              <a:rPr lang="cs-CZ" dirty="0"/>
              <a:t>Může pomoci v tom, že i krátká verze dotazníku poskytne nějaké informace nebo se např. dozvíme o důvodech pro odmítnutí</a:t>
            </a:r>
          </a:p>
        </p:txBody>
      </p:sp>
    </p:spTree>
    <p:extLst>
      <p:ext uri="{BB962C8B-B14F-4D97-AF65-F5344CB8AC3E}">
        <p14:creationId xmlns:p14="http://schemas.microsoft.com/office/powerpoint/2010/main" val="1428264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CAA36-0529-4B36-9593-1A790377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Přesvědčování pomocí heuristik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AED1C-72B2-49E6-984F-C95AD92FA7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8840" y="2367092"/>
            <a:ext cx="10698760" cy="4142766"/>
          </a:xfrm>
        </p:spPr>
        <p:txBody>
          <a:bodyPr>
            <a:normAutofit/>
          </a:bodyPr>
          <a:lstStyle/>
          <a:p>
            <a:r>
              <a:rPr lang="cs-CZ" b="1" dirty="0"/>
              <a:t>Konzistence</a:t>
            </a:r>
            <a:r>
              <a:rPr lang="cs-CZ" dirty="0"/>
              <a:t> – lidé se obvykle snaží chovat (nebo jevit) konzistentně se svými postoji, hodnotami a minulým chováním</a:t>
            </a:r>
          </a:p>
          <a:p>
            <a:pPr lvl="1"/>
            <a:r>
              <a:rPr lang="cs-CZ" dirty="0"/>
              <a:t>Pokud se podaří propojit účast výzkumu s postoji/hodnotami respondenta, jeho ochota je vyšší</a:t>
            </a:r>
          </a:p>
          <a:p>
            <a:pPr lvl="1"/>
            <a:r>
              <a:rPr lang="cs-CZ" dirty="0"/>
              <a:t>Pravděpodobný mechanismus za </a:t>
            </a:r>
            <a:r>
              <a:rPr lang="cs-CZ" dirty="0" err="1"/>
              <a:t>foot</a:t>
            </a:r>
            <a:r>
              <a:rPr lang="cs-CZ" dirty="0"/>
              <a:t>-in-</a:t>
            </a:r>
            <a:r>
              <a:rPr lang="cs-CZ" dirty="0" err="1"/>
              <a:t>the</a:t>
            </a:r>
            <a:r>
              <a:rPr lang="cs-CZ" dirty="0"/>
              <a:t>-</a:t>
            </a:r>
            <a:r>
              <a:rPr lang="cs-CZ" dirty="0" err="1"/>
              <a:t>door</a:t>
            </a:r>
            <a:r>
              <a:rPr lang="cs-CZ" dirty="0"/>
              <a:t> technikou</a:t>
            </a:r>
          </a:p>
          <a:p>
            <a:pPr lvl="1"/>
            <a:r>
              <a:rPr lang="cs-CZ" dirty="0"/>
              <a:t>„Věříme, že zodpovědní občané by měli mít možnost vyjádřit svůj názor na současnou politickou situaci. Prosíme, vyplňte výzkum týkající se…“</a:t>
            </a:r>
          </a:p>
          <a:p>
            <a:pPr lvl="1"/>
            <a:r>
              <a:rPr lang="cs-CZ" dirty="0"/>
              <a:t>„Pomáháte ostatním studentům? Pomozte mi s diplomkou vyplněním dotazníku“</a:t>
            </a:r>
          </a:p>
          <a:p>
            <a:pPr lvl="1"/>
            <a:r>
              <a:rPr lang="cs-CZ" dirty="0"/>
              <a:t>„Obracíme se na Vás, protože jste v minulosti vyplnili podobný výzkum.“ </a:t>
            </a:r>
          </a:p>
          <a:p>
            <a:pPr lvl="2"/>
            <a:r>
              <a:rPr lang="cs-CZ" dirty="0"/>
              <a:t>Zároveň ale může nastat </a:t>
            </a:r>
            <a:r>
              <a:rPr lang="cs-CZ" dirty="0" err="1"/>
              <a:t>oversurveying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a pocit, že z hlediska vyplňování dotazníků už jste svoji „kvótu dobra“ naplnili</a:t>
            </a:r>
          </a:p>
          <a:p>
            <a:pPr lvl="1"/>
            <a:r>
              <a:rPr lang="cs-CZ" dirty="0"/>
              <a:t>Při re-kontaktu: „Minule jste říkal, že se neúčastníte, protože se vám to časově nehodí..“ 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691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CAA36-0529-4B36-9593-1A790377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Přesvědčování pomocí heuristik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AED1C-72B2-49E6-984F-C95AD92FA7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8840" y="2367092"/>
            <a:ext cx="10698760" cy="4142766"/>
          </a:xfrm>
        </p:spPr>
        <p:txBody>
          <a:bodyPr>
            <a:normAutofit/>
          </a:bodyPr>
          <a:lstStyle/>
          <a:p>
            <a:r>
              <a:rPr lang="cs-CZ" b="1" dirty="0" err="1"/>
              <a:t>Scarcity</a:t>
            </a:r>
            <a:r>
              <a:rPr lang="cs-CZ" b="1" dirty="0"/>
              <a:t> </a:t>
            </a:r>
            <a:r>
              <a:rPr lang="cs-CZ" dirty="0"/>
              <a:t>– lidé vnímají vzácné příležitosti jako více hodnotné</a:t>
            </a:r>
          </a:p>
          <a:p>
            <a:pPr lvl="1"/>
            <a:r>
              <a:rPr lang="cs-CZ" dirty="0"/>
              <a:t>„K účasti zveme jen omezené množství lidí“</a:t>
            </a:r>
          </a:p>
          <a:p>
            <a:pPr lvl="1"/>
            <a:r>
              <a:rPr lang="cs-CZ" dirty="0"/>
              <a:t>„Nenechte si ujít příležitost, aby se váš názor počítal“</a:t>
            </a:r>
          </a:p>
          <a:p>
            <a:pPr lvl="1"/>
            <a:r>
              <a:rPr lang="cs-CZ" dirty="0"/>
              <a:t>„Tohle je vaše šance, jak dát najevo, co si myslíte“ </a:t>
            </a:r>
          </a:p>
          <a:p>
            <a:pPr lvl="1"/>
            <a:r>
              <a:rPr lang="cs-CZ" dirty="0"/>
              <a:t>„Tento výzkum je zcela jedinečný, protože využívá novou metodu, která v ČR zatím nebyla dostupná“</a:t>
            </a:r>
          </a:p>
          <a:p>
            <a:pPr lvl="1"/>
            <a:r>
              <a:rPr lang="cs-CZ" dirty="0"/>
              <a:t>Trochu pootočená </a:t>
            </a:r>
            <a:r>
              <a:rPr lang="cs-CZ" dirty="0" err="1"/>
              <a:t>scarcity</a:t>
            </a:r>
            <a:r>
              <a:rPr lang="cs-CZ" dirty="0"/>
              <a:t> – dát respondentovi najevo, že on je pro vás vzácný</a:t>
            </a:r>
          </a:p>
          <a:p>
            <a:pPr lvl="2"/>
            <a:r>
              <a:rPr lang="cs-CZ" dirty="0"/>
              <a:t>„Hledáme do výzkumu právě a jenom ty, kteří mají alespoň XY </a:t>
            </a:r>
            <a:r>
              <a:rPr lang="cs-CZ" dirty="0" err="1"/>
              <a:t>followerů</a:t>
            </a:r>
            <a:r>
              <a:rPr lang="cs-CZ" dirty="0"/>
              <a:t>. Takových lidí není mnoho a každý z vás nám velmi pomůže“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 množstvím </a:t>
            </a:r>
            <a:r>
              <a:rPr lang="cs-CZ" dirty="0" err="1"/>
              <a:t>surveys</a:t>
            </a:r>
            <a:r>
              <a:rPr lang="cs-CZ" dirty="0"/>
              <a:t> bohužel pocit vzácnosti účasti na výzkumu klesá</a:t>
            </a:r>
          </a:p>
        </p:txBody>
      </p:sp>
    </p:spTree>
    <p:extLst>
      <p:ext uri="{BB962C8B-B14F-4D97-AF65-F5344CB8AC3E}">
        <p14:creationId xmlns:p14="http://schemas.microsoft.com/office/powerpoint/2010/main" val="1104115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CAA36-0529-4B36-9593-1A790377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Přesvědčování pomocí heuristik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AED1C-72B2-49E6-984F-C95AD92FA7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8840" y="2367092"/>
            <a:ext cx="10698760" cy="4142766"/>
          </a:xfrm>
        </p:spPr>
        <p:txBody>
          <a:bodyPr>
            <a:normAutofit/>
          </a:bodyPr>
          <a:lstStyle/>
          <a:p>
            <a:r>
              <a:rPr lang="cs-CZ" b="1" dirty="0" err="1"/>
              <a:t>Social</a:t>
            </a:r>
            <a:r>
              <a:rPr lang="cs-CZ" b="1" dirty="0"/>
              <a:t> </a:t>
            </a:r>
            <a:r>
              <a:rPr lang="cs-CZ" b="1" dirty="0" err="1"/>
              <a:t>validation</a:t>
            </a:r>
            <a:r>
              <a:rPr lang="cs-CZ" dirty="0"/>
              <a:t> – lidé se často rozhodují o chování na základě toho, co považují za normu chování (jak se chovají ostatní lidé, ke kterým se vztahují)</a:t>
            </a:r>
          </a:p>
          <a:p>
            <a:pPr lvl="1"/>
            <a:r>
              <a:rPr lang="cs-CZ" dirty="0"/>
              <a:t>„Většina studentů už studentskou anketu vyplnila. Vyplňte ji i vy!“</a:t>
            </a:r>
          </a:p>
          <a:p>
            <a:pPr lvl="1"/>
            <a:r>
              <a:rPr lang="cs-CZ" dirty="0"/>
              <a:t>„80% žen mělo z vyplnění dotazníku dobrý pocit“</a:t>
            </a:r>
          </a:p>
          <a:p>
            <a:pPr lvl="1"/>
            <a:r>
              <a:rPr lang="cs-CZ" dirty="0"/>
              <a:t>Ale v </a:t>
            </a:r>
            <a:r>
              <a:rPr lang="cs-CZ" dirty="0" err="1"/>
              <a:t>surveys</a:t>
            </a:r>
            <a:r>
              <a:rPr lang="cs-CZ" dirty="0"/>
              <a:t> potenciální velké nevýhody:</a:t>
            </a:r>
          </a:p>
          <a:p>
            <a:pPr lvl="2"/>
            <a:r>
              <a:rPr lang="cs-CZ" dirty="0"/>
              <a:t>Pocit, že když už to vyplnila většina lidí, můj názor už potřeba není – zrušení „</a:t>
            </a:r>
            <a:r>
              <a:rPr lang="cs-CZ" dirty="0" err="1"/>
              <a:t>scarcity</a:t>
            </a:r>
            <a:r>
              <a:rPr lang="cs-CZ" dirty="0"/>
              <a:t>“ principu</a:t>
            </a:r>
          </a:p>
          <a:p>
            <a:pPr lvl="2"/>
            <a:r>
              <a:rPr lang="cs-CZ" dirty="0"/>
              <a:t>Etika – nelhat! Ale přitom nemusí být eticky možné uvést reálné % (důvěrnost dat)</a:t>
            </a:r>
          </a:p>
          <a:p>
            <a:pPr lvl="2"/>
            <a:r>
              <a:rPr lang="cs-CZ" dirty="0"/>
              <a:t>Tato technika může až moc připomínat marketingové techniky </a:t>
            </a:r>
          </a:p>
          <a:p>
            <a:pPr lvl="3"/>
            <a:r>
              <a:rPr lang="cs-CZ" i="1" dirty="0"/>
              <a:t>Devět z deseti zubních lékařů</a:t>
            </a:r>
            <a:r>
              <a:rPr lang="cs-CZ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4238637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CAA36-0529-4B36-9593-1A790377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Přesvědčování pomocí heuristik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AED1C-72B2-49E6-984F-C95AD92FA7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8840" y="2367092"/>
            <a:ext cx="10698760" cy="4142766"/>
          </a:xfrm>
        </p:spPr>
        <p:txBody>
          <a:bodyPr>
            <a:normAutofit/>
          </a:bodyPr>
          <a:lstStyle/>
          <a:p>
            <a:r>
              <a:rPr lang="cs-CZ" b="1" dirty="0"/>
              <a:t>Autorita </a:t>
            </a:r>
            <a:r>
              <a:rPr lang="cs-CZ" dirty="0"/>
              <a:t>– lidé častěji vyslyší požadavek od subjektu, jež považují za (legitimní) autoritu</a:t>
            </a:r>
          </a:p>
          <a:p>
            <a:pPr lvl="1"/>
            <a:r>
              <a:rPr lang="cs-CZ" dirty="0"/>
              <a:t>Vyšší response </a:t>
            </a:r>
            <a:r>
              <a:rPr lang="cs-CZ" dirty="0" err="1"/>
              <a:t>rate</a:t>
            </a:r>
            <a:r>
              <a:rPr lang="cs-CZ" dirty="0"/>
              <a:t> mívají univerzitní </a:t>
            </a:r>
            <a:r>
              <a:rPr lang="cs-CZ" dirty="0" err="1"/>
              <a:t>surveys</a:t>
            </a:r>
            <a:r>
              <a:rPr lang="cs-CZ" dirty="0"/>
              <a:t> než komerční</a:t>
            </a:r>
          </a:p>
          <a:p>
            <a:pPr lvl="1"/>
            <a:endParaRPr lang="cs-CZ" dirty="0"/>
          </a:p>
          <a:p>
            <a:r>
              <a:rPr lang="cs-CZ" b="1" dirty="0"/>
              <a:t>Závazek</a:t>
            </a:r>
          </a:p>
          <a:p>
            <a:pPr lvl="1"/>
            <a:r>
              <a:rPr lang="cs-CZ" dirty="0"/>
              <a:t>Vyšší účast mají lidé, kteří cítí vůči zadavateli nebo tématu vyšší závazek</a:t>
            </a:r>
          </a:p>
          <a:p>
            <a:pPr lvl="2"/>
            <a:r>
              <a:rPr lang="cs-CZ" dirty="0"/>
              <a:t>Např. výzkum o aktivismu a respondent je sám aktivista</a:t>
            </a:r>
          </a:p>
          <a:p>
            <a:pPr lvl="1"/>
            <a:endParaRPr lang="cs-CZ" dirty="0"/>
          </a:p>
          <a:p>
            <a:r>
              <a:rPr lang="cs-CZ" b="1" dirty="0"/>
              <a:t>Pomoc – </a:t>
            </a:r>
            <a:r>
              <a:rPr lang="cs-CZ" dirty="0"/>
              <a:t>jsme socializovaní k tomu, že když někdo žádá o pomoc, pomůžeme</a:t>
            </a:r>
          </a:p>
          <a:p>
            <a:pPr lvl="1"/>
            <a:r>
              <a:rPr lang="cs-CZ" dirty="0"/>
              <a:t>„Svojí účastí mi opravdu velmi pomůžete“</a:t>
            </a:r>
          </a:p>
          <a:p>
            <a:pPr lvl="1"/>
            <a:r>
              <a:rPr lang="cs-CZ" dirty="0"/>
              <a:t>„Prosím vás o pomoc s výzkumem“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658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CAA36-0529-4B36-9593-1A790377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Přesvědčování pomocí heuristik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AED1C-72B2-49E6-984F-C95AD92FA7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8840" y="2367092"/>
            <a:ext cx="10698760" cy="4142766"/>
          </a:xfrm>
        </p:spPr>
        <p:txBody>
          <a:bodyPr>
            <a:normAutofit/>
          </a:bodyPr>
          <a:lstStyle/>
          <a:p>
            <a:r>
              <a:rPr lang="cs-CZ" b="1" dirty="0" err="1"/>
              <a:t>Liking</a:t>
            </a:r>
            <a:r>
              <a:rPr lang="cs-CZ" b="1" dirty="0"/>
              <a:t> </a:t>
            </a:r>
            <a:r>
              <a:rPr lang="cs-CZ" dirty="0"/>
              <a:t>– lidé častěji vyhovují lidem, které mají raději + raději máme lidi, které vnímáme jako podobné  </a:t>
            </a:r>
          </a:p>
          <a:p>
            <a:pPr lvl="1"/>
            <a:r>
              <a:rPr lang="cs-CZ" dirty="0"/>
              <a:t>Líbit se může zadavatel (kdo za výzkum platí) nebo tazatel (kdo reálně hledá a oslovuje)</a:t>
            </a:r>
          </a:p>
          <a:p>
            <a:pPr lvl="1"/>
            <a:r>
              <a:rPr lang="cs-CZ" dirty="0"/>
              <a:t>V </a:t>
            </a:r>
            <a:r>
              <a:rPr lang="cs-CZ" dirty="0" err="1"/>
              <a:t>offline</a:t>
            </a:r>
            <a:r>
              <a:rPr lang="cs-CZ" dirty="0"/>
              <a:t> podmínkách: tazatelé podobní věkem, stylem oblékání, stylem mluvy (např. přízvuk), atraktivnější tazatelé mají vyšší šanci, že jimi oslovený respondent vyhoví </a:t>
            </a:r>
          </a:p>
          <a:p>
            <a:pPr lvl="1"/>
            <a:r>
              <a:rPr lang="cs-CZ" dirty="0"/>
              <a:t>V online prostředí (sebe)prezentace zadavatele </a:t>
            </a:r>
          </a:p>
          <a:p>
            <a:pPr lvl="2"/>
            <a:r>
              <a:rPr lang="cs-CZ" dirty="0"/>
              <a:t>„Jsem student jako vy a hledám respondenty pro svoji diplomku“</a:t>
            </a:r>
          </a:p>
          <a:p>
            <a:pPr lvl="2"/>
            <a:r>
              <a:rPr lang="cs-CZ" dirty="0"/>
              <a:t>„Dlouhodobě se zajímám o anime, a proto provádím výzkum mezi fanoušky.“ </a:t>
            </a:r>
          </a:p>
        </p:txBody>
      </p:sp>
    </p:spTree>
    <p:extLst>
      <p:ext uri="{BB962C8B-B14F-4D97-AF65-F5344CB8AC3E}">
        <p14:creationId xmlns:p14="http://schemas.microsoft.com/office/powerpoint/2010/main" val="73606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36D08-DED7-4CEA-A05B-97F65908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813CA-3548-4C93-9B3B-11864C68C2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Výzkum o </a:t>
            </a:r>
            <a:r>
              <a:rPr lang="cs-CZ" dirty="0" err="1"/>
              <a:t>helping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: 3 emoce spojené s vyšší/nižší ochotou pomoci</a:t>
            </a:r>
          </a:p>
          <a:p>
            <a:pPr lvl="1"/>
            <a:r>
              <a:rPr lang="cs-CZ" dirty="0"/>
              <a:t>Zlost, vztek </a:t>
            </a:r>
            <a:r>
              <a:rPr lang="cs-CZ" dirty="0">
                <a:sym typeface="Wingdings" panose="05000000000000000000" pitchFamily="2" charset="2"/>
              </a:rPr>
              <a:t> nižší ochota (odmítnutí pomoci může být formou pasivní agrese, kterou si vztek vybíjíme)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Veselost, štěstí (</a:t>
            </a:r>
            <a:r>
              <a:rPr lang="cs-CZ" dirty="0" err="1">
                <a:sym typeface="Wingdings" panose="05000000000000000000" pitchFamily="2" charset="2"/>
              </a:rPr>
              <a:t>happinnes</a:t>
            </a:r>
            <a:r>
              <a:rPr lang="cs-CZ" dirty="0">
                <a:sym typeface="Wingdings" panose="05000000000000000000" pitchFamily="2" charset="2"/>
              </a:rPr>
              <a:t>)  vyšší ochota (pozitivní nálada patrně vede k lepšímu hodnocení celé žádosti, benefitů,..)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Smutek  ne tak jasné, někdy k vyšší, jiny k nižší, patrně v závislosti na vnímaném poměru </a:t>
            </a:r>
            <a:r>
              <a:rPr lang="cs-CZ" dirty="0" err="1">
                <a:sym typeface="Wingdings" panose="05000000000000000000" pitchFamily="2" charset="2"/>
              </a:rPr>
              <a:t>costs</a:t>
            </a:r>
            <a:r>
              <a:rPr lang="cs-CZ" dirty="0">
                <a:sym typeface="Wingdings" panose="05000000000000000000" pitchFamily="2" charset="2"/>
              </a:rPr>
              <a:t>/</a:t>
            </a:r>
            <a:r>
              <a:rPr lang="cs-CZ" dirty="0" err="1">
                <a:sym typeface="Wingdings" panose="05000000000000000000" pitchFamily="2" charset="2"/>
              </a:rPr>
              <a:t>benefits</a:t>
            </a:r>
            <a:endParaRPr lang="cs-CZ" dirty="0">
              <a:sym typeface="Wingdings" panose="05000000000000000000" pitchFamily="2" charset="2"/>
            </a:endParaRPr>
          </a:p>
          <a:p>
            <a:pPr lvl="2"/>
            <a:r>
              <a:rPr lang="cs-CZ" dirty="0">
                <a:sym typeface="Wingdings" panose="05000000000000000000" pitchFamily="2" charset="2"/>
              </a:rPr>
              <a:t>Pokud je poměr výhodný, může být benefit vnímán jako něco, co pomůže ze smutné nálady a tím zvýšit ochotu</a:t>
            </a:r>
          </a:p>
          <a:p>
            <a:pPr lvl="2"/>
            <a:endParaRPr lang="cs-CZ" dirty="0">
              <a:sym typeface="Wingdings" panose="05000000000000000000" pitchFamily="2" charset="2"/>
            </a:endParaRPr>
          </a:p>
          <a:p>
            <a:r>
              <a:rPr lang="cs-CZ" dirty="0"/>
              <a:t>Pro praxi – spíš pro </a:t>
            </a:r>
            <a:r>
              <a:rPr lang="cs-CZ" dirty="0" err="1"/>
              <a:t>offline</a:t>
            </a:r>
            <a:r>
              <a:rPr lang="cs-CZ" dirty="0"/>
              <a:t> výzkum s tazateli, ale obecně pokud pozvánkou dokážete vzbudit pozitivní emoce, měli byste mí vyšší účast</a:t>
            </a:r>
          </a:p>
          <a:p>
            <a:pPr lvl="1"/>
            <a:r>
              <a:rPr lang="cs-CZ" dirty="0"/>
              <a:t>Nepřehánět to – příliš silné emoce se pak odrážejí i v odpovídání na položky</a:t>
            </a:r>
          </a:p>
        </p:txBody>
      </p:sp>
    </p:spTree>
    <p:extLst>
      <p:ext uri="{BB962C8B-B14F-4D97-AF65-F5344CB8AC3E}">
        <p14:creationId xmlns:p14="http://schemas.microsoft.com/office/powerpoint/2010/main" val="4142996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1B865-9342-4A2C-BA2D-D1DE9E09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Incentivy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4DB30C-4DC7-43DB-A0EA-8F74AA3DE8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9667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Řešili jsme minule z hlediska etiky</a:t>
            </a:r>
          </a:p>
          <a:p>
            <a:endParaRPr lang="cs-CZ" dirty="0"/>
          </a:p>
          <a:p>
            <a:r>
              <a:rPr lang="cs-CZ" dirty="0"/>
              <a:t>Atraktivní </a:t>
            </a:r>
            <a:r>
              <a:rPr lang="cs-CZ" dirty="0" err="1"/>
              <a:t>incentivy</a:t>
            </a:r>
            <a:r>
              <a:rPr lang="cs-CZ" dirty="0"/>
              <a:t> mohou vést k vyšší účasti u lidí, kteří chtějí </a:t>
            </a:r>
            <a:r>
              <a:rPr lang="cs-CZ" dirty="0" err="1"/>
              <a:t>incentivu</a:t>
            </a:r>
            <a:r>
              <a:rPr lang="cs-CZ" dirty="0"/>
              <a:t> získat, ale nejsou ochotni za ni poskytnout kvalitní odpovědi</a:t>
            </a:r>
          </a:p>
          <a:p>
            <a:pPr lvl="1"/>
            <a:r>
              <a:rPr lang="cs-CZ" dirty="0"/>
              <a:t>Lhaní u </a:t>
            </a:r>
            <a:r>
              <a:rPr lang="cs-CZ" dirty="0" err="1"/>
              <a:t>eligibility</a:t>
            </a:r>
            <a:r>
              <a:rPr lang="cs-CZ" dirty="0"/>
              <a:t> kritérií, snaha vyplnit dotazník vícekrát </a:t>
            </a:r>
          </a:p>
          <a:p>
            <a:pPr lvl="1"/>
            <a:r>
              <a:rPr lang="cs-CZ" dirty="0" err="1"/>
              <a:t>Satisficing</a:t>
            </a:r>
            <a:r>
              <a:rPr lang="cs-CZ" dirty="0"/>
              <a:t> – odpovídání tak, aby respondent minimalizoval svoji námahu a zároveň se kvalifikoval na odměnu</a:t>
            </a:r>
          </a:p>
          <a:p>
            <a:pPr lvl="2"/>
            <a:r>
              <a:rPr lang="cs-CZ" dirty="0"/>
              <a:t>Např. vybírání střední možnosti u postojových škál bez přemýšlení</a:t>
            </a:r>
          </a:p>
          <a:p>
            <a:r>
              <a:rPr lang="cs-CZ" dirty="0"/>
              <a:t>Nicméně u rozumných </a:t>
            </a:r>
            <a:r>
              <a:rPr lang="cs-CZ" dirty="0" err="1"/>
              <a:t>incentiv</a:t>
            </a:r>
            <a:r>
              <a:rPr lang="cs-CZ" dirty="0"/>
              <a:t> studie neukazují rozdíl v kvalitě dat mezi no </a:t>
            </a:r>
            <a:r>
              <a:rPr lang="cs-CZ" dirty="0" err="1"/>
              <a:t>incentive</a:t>
            </a:r>
            <a:r>
              <a:rPr lang="cs-CZ" dirty="0"/>
              <a:t> a </a:t>
            </a:r>
            <a:r>
              <a:rPr lang="cs-CZ" dirty="0" err="1"/>
              <a:t>incentive</a:t>
            </a:r>
            <a:r>
              <a:rPr lang="cs-CZ" dirty="0"/>
              <a:t> </a:t>
            </a:r>
            <a:r>
              <a:rPr lang="cs-CZ" dirty="0" err="1"/>
              <a:t>conditions</a:t>
            </a:r>
            <a:endParaRPr lang="cs-CZ" dirty="0"/>
          </a:p>
          <a:p>
            <a:r>
              <a:rPr lang="cs-CZ" dirty="0" err="1"/>
              <a:t>Incentivy</a:t>
            </a:r>
            <a:r>
              <a:rPr lang="cs-CZ" dirty="0"/>
              <a:t> mohou ovlivňovat složení finální vzorku – vyšší response </a:t>
            </a:r>
            <a:r>
              <a:rPr lang="cs-CZ" dirty="0" err="1"/>
              <a:t>rate</a:t>
            </a:r>
            <a:r>
              <a:rPr lang="cs-CZ" dirty="0"/>
              <a:t> u některých skupin – např. nižší SES</a:t>
            </a:r>
          </a:p>
          <a:p>
            <a:pPr lvl="1"/>
            <a:r>
              <a:rPr lang="cs-CZ" dirty="0"/>
              <a:t>Někdy tak mohou zkreslení ve vzorku přidávat namísto toho, aby ho snižovaly </a:t>
            </a:r>
          </a:p>
          <a:p>
            <a:r>
              <a:rPr lang="cs-CZ" dirty="0" err="1"/>
              <a:t>Incentiva</a:t>
            </a:r>
            <a:r>
              <a:rPr lang="cs-CZ" dirty="0"/>
              <a:t> dopředu vytváří jednak tlak na reciprocitu a jednak kognitivní disonanci – rozpor mezi postojem a chováním, který je nepříjemný a člověk ho má tendenci vyřešit úpravou postoje nebo úpravou chování</a:t>
            </a:r>
          </a:p>
          <a:p>
            <a:pPr lvl="2"/>
            <a:r>
              <a:rPr lang="cs-CZ" dirty="0"/>
              <a:t>VS. </a:t>
            </a:r>
            <a:r>
              <a:rPr lang="cs-CZ" dirty="0" err="1"/>
              <a:t>postpaid</a:t>
            </a:r>
            <a:r>
              <a:rPr lang="cs-CZ" dirty="0"/>
              <a:t> </a:t>
            </a:r>
            <a:r>
              <a:rPr lang="cs-CZ" dirty="0" err="1"/>
              <a:t>incentivy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412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1B865-9342-4A2C-BA2D-D1DE9E09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Incentivy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4DB30C-4DC7-43DB-A0EA-8F74AA3DE8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9667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Singer &amp; </a:t>
            </a:r>
            <a:r>
              <a:rPr lang="cs-CZ" dirty="0" err="1"/>
              <a:t>Ye</a:t>
            </a:r>
            <a:r>
              <a:rPr lang="cs-CZ" dirty="0"/>
              <a:t> (2013): </a:t>
            </a:r>
            <a:r>
              <a:rPr lang="cs-CZ" dirty="0" err="1"/>
              <a:t>přehledovka</a:t>
            </a:r>
            <a:r>
              <a:rPr lang="cs-CZ" dirty="0"/>
              <a:t> o </a:t>
            </a:r>
            <a:r>
              <a:rPr lang="cs-CZ" dirty="0" err="1"/>
              <a:t>incentivách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Pre-paid</a:t>
            </a:r>
            <a:r>
              <a:rPr lang="cs-CZ" dirty="0"/>
              <a:t> (</a:t>
            </a:r>
            <a:r>
              <a:rPr lang="cs-CZ" dirty="0" err="1"/>
              <a:t>unconditional</a:t>
            </a:r>
            <a:r>
              <a:rPr lang="cs-CZ" dirty="0"/>
              <a:t>) </a:t>
            </a:r>
            <a:r>
              <a:rPr lang="cs-CZ" dirty="0" err="1"/>
              <a:t>incentivy</a:t>
            </a:r>
            <a:r>
              <a:rPr lang="cs-CZ" dirty="0"/>
              <a:t> fungují lépe než post-</a:t>
            </a:r>
            <a:r>
              <a:rPr lang="cs-CZ" dirty="0" err="1"/>
              <a:t>paid</a:t>
            </a:r>
            <a:r>
              <a:rPr lang="cs-CZ" dirty="0"/>
              <a:t> a peněžní fungují lépe než nepeněžní</a:t>
            </a:r>
          </a:p>
          <a:p>
            <a:r>
              <a:rPr lang="cs-CZ" dirty="0" err="1"/>
              <a:t>Church</a:t>
            </a:r>
            <a:r>
              <a:rPr lang="cs-CZ" dirty="0"/>
              <a:t>, 1993 - meta-analýza poštovních </a:t>
            </a:r>
            <a:r>
              <a:rPr lang="cs-CZ" dirty="0" err="1"/>
              <a:t>surveys</a:t>
            </a:r>
            <a:endParaRPr lang="cs-CZ" dirty="0"/>
          </a:p>
          <a:p>
            <a:pPr lvl="1"/>
            <a:r>
              <a:rPr lang="cs-CZ" dirty="0" err="1"/>
              <a:t>Pre-paid</a:t>
            </a:r>
            <a:r>
              <a:rPr lang="cs-CZ" dirty="0"/>
              <a:t> peněžní </a:t>
            </a:r>
            <a:r>
              <a:rPr lang="cs-CZ" dirty="0" err="1"/>
              <a:t>incentiva</a:t>
            </a:r>
            <a:r>
              <a:rPr lang="cs-CZ" dirty="0"/>
              <a:t> až +19 % bodů RR</a:t>
            </a:r>
          </a:p>
          <a:p>
            <a:pPr lvl="1"/>
            <a:r>
              <a:rPr lang="cs-CZ" dirty="0" err="1"/>
              <a:t>Prepaid</a:t>
            </a:r>
            <a:r>
              <a:rPr lang="cs-CZ" dirty="0"/>
              <a:t> nepeněžní +8 pp</a:t>
            </a:r>
          </a:p>
          <a:p>
            <a:pPr lvl="1"/>
            <a:r>
              <a:rPr lang="cs-CZ" dirty="0"/>
              <a:t>Post-</a:t>
            </a:r>
            <a:r>
              <a:rPr lang="cs-CZ" dirty="0" err="1"/>
              <a:t>paid</a:t>
            </a:r>
            <a:r>
              <a:rPr lang="cs-CZ" dirty="0"/>
              <a:t> peněžní +5 pp</a:t>
            </a:r>
          </a:p>
          <a:p>
            <a:pPr lvl="1"/>
            <a:r>
              <a:rPr lang="cs-CZ" dirty="0"/>
              <a:t>Post-</a:t>
            </a:r>
            <a:r>
              <a:rPr lang="cs-CZ" dirty="0" err="1"/>
              <a:t>paid</a:t>
            </a:r>
            <a:r>
              <a:rPr lang="cs-CZ" dirty="0"/>
              <a:t> nepeněžní +1 pp</a:t>
            </a:r>
          </a:p>
          <a:p>
            <a:r>
              <a:rPr lang="cs-CZ" dirty="0"/>
              <a:t>Podobné výsledky i novější meta-analýzy u </a:t>
            </a:r>
            <a:r>
              <a:rPr lang="cs-CZ" dirty="0" err="1"/>
              <a:t>FtF</a:t>
            </a:r>
            <a:r>
              <a:rPr lang="cs-CZ" dirty="0"/>
              <a:t> </a:t>
            </a:r>
            <a:r>
              <a:rPr lang="cs-CZ" dirty="0" err="1"/>
              <a:t>surveys</a:t>
            </a:r>
            <a:r>
              <a:rPr lang="cs-CZ" dirty="0"/>
              <a:t> </a:t>
            </a:r>
          </a:p>
          <a:p>
            <a:r>
              <a:rPr lang="cs-CZ" dirty="0"/>
              <a:t>Online </a:t>
            </a:r>
            <a:r>
              <a:rPr lang="cs-CZ" dirty="0" err="1"/>
              <a:t>surveys</a:t>
            </a:r>
            <a:r>
              <a:rPr lang="cs-CZ" dirty="0"/>
              <a:t> – nepeněžní </a:t>
            </a:r>
            <a:r>
              <a:rPr lang="cs-CZ" dirty="0" err="1"/>
              <a:t>incentivy</a:t>
            </a:r>
            <a:r>
              <a:rPr lang="cs-CZ" dirty="0"/>
              <a:t> fungují lépe než u poštovních a </a:t>
            </a:r>
            <a:r>
              <a:rPr lang="cs-CZ" dirty="0" err="1"/>
              <a:t>FtF</a:t>
            </a:r>
            <a:r>
              <a:rPr lang="cs-CZ" dirty="0"/>
              <a:t> </a:t>
            </a:r>
            <a:r>
              <a:rPr lang="cs-CZ" dirty="0" err="1"/>
              <a:t>surveys</a:t>
            </a:r>
            <a:r>
              <a:rPr lang="cs-CZ" dirty="0"/>
              <a:t> a lidé jsou zvyklejší na post-</a:t>
            </a:r>
            <a:r>
              <a:rPr lang="cs-CZ" dirty="0" err="1"/>
              <a:t>paid</a:t>
            </a:r>
            <a:r>
              <a:rPr lang="cs-CZ" dirty="0"/>
              <a:t> </a:t>
            </a:r>
            <a:r>
              <a:rPr lang="cs-CZ" dirty="0" err="1"/>
              <a:t>incentivy</a:t>
            </a:r>
            <a:endParaRPr lang="cs-CZ" dirty="0"/>
          </a:p>
          <a:p>
            <a:pPr lvl="1"/>
            <a:r>
              <a:rPr lang="cs-CZ" dirty="0"/>
              <a:t>Patrně kvůli online panelům a obtížnosti </a:t>
            </a:r>
            <a:r>
              <a:rPr lang="cs-CZ" dirty="0" err="1"/>
              <a:t>pre-paid</a:t>
            </a:r>
            <a:r>
              <a:rPr lang="cs-CZ" dirty="0"/>
              <a:t> </a:t>
            </a:r>
            <a:r>
              <a:rPr lang="cs-CZ" dirty="0" err="1"/>
              <a:t>incentiv</a:t>
            </a:r>
            <a:r>
              <a:rPr lang="cs-CZ" dirty="0"/>
              <a:t> (ale např. voucher lze poslat předem v emailu, SMS)</a:t>
            </a:r>
          </a:p>
        </p:txBody>
      </p:sp>
    </p:spTree>
    <p:extLst>
      <p:ext uri="{BB962C8B-B14F-4D97-AF65-F5344CB8AC3E}">
        <p14:creationId xmlns:p14="http://schemas.microsoft.com/office/powerpoint/2010/main" val="108337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6905D-D998-4D63-800C-78267073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dotazníkového šetření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DB046C1-35A1-4B8A-95EC-97CC1545557E}"/>
              </a:ext>
            </a:extLst>
          </p:cNvPr>
          <p:cNvGrpSpPr/>
          <p:nvPr/>
        </p:nvGrpSpPr>
        <p:grpSpPr>
          <a:xfrm>
            <a:off x="1421923" y="3097908"/>
            <a:ext cx="9546966" cy="2650013"/>
            <a:chOff x="1504116" y="3868470"/>
            <a:chExt cx="9546966" cy="2650013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D00A13EE-7375-447E-A3AF-9E5A25318803}"/>
                </a:ext>
              </a:extLst>
            </p:cNvPr>
            <p:cNvGrpSpPr/>
            <p:nvPr/>
          </p:nvGrpSpPr>
          <p:grpSpPr>
            <a:xfrm>
              <a:off x="1504116" y="3906954"/>
              <a:ext cx="9546966" cy="2611529"/>
              <a:chOff x="1504116" y="3906954"/>
              <a:chExt cx="9546966" cy="2611529"/>
            </a:xfrm>
          </p:grpSpPr>
          <p:pic>
            <p:nvPicPr>
              <p:cNvPr id="8" name="Grafický objekt 7" descr="Psací podložka s klipsou se souvislou výplní">
                <a:extLst>
                  <a:ext uri="{FF2B5EF4-FFF2-40B4-BE49-F238E27FC236}">
                    <a16:creationId xmlns:a16="http://schemas.microsoft.com/office/drawing/2014/main" id="{B1AA3C47-3908-4B54-AB6B-0FD26F508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069166" y="4190056"/>
                <a:ext cx="1806819" cy="1806819"/>
              </a:xfrm>
              <a:prstGeom prst="rect">
                <a:avLst/>
              </a:prstGeom>
              <a:effectLst>
                <a:glow rad="228600">
                  <a:srgbClr val="FFFF00">
                    <a:alpha val="40000"/>
                  </a:srgbClr>
                </a:glow>
              </a:effectLst>
            </p:spPr>
          </p:pic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57CC86E3-015C-4F2B-932B-61510EA348CC}"/>
                  </a:ext>
                </a:extLst>
              </p:cNvPr>
              <p:cNvGrpSpPr/>
              <p:nvPr/>
            </p:nvGrpSpPr>
            <p:grpSpPr>
              <a:xfrm>
                <a:off x="1504116" y="3934097"/>
                <a:ext cx="2229612" cy="2584386"/>
                <a:chOff x="1739344" y="3885316"/>
                <a:chExt cx="1643477" cy="1843079"/>
              </a:xfrm>
            </p:grpSpPr>
            <p:pic>
              <p:nvPicPr>
                <p:cNvPr id="24" name="Grafický objekt 23" descr="Knihy se souvislou výplní">
                  <a:extLst>
                    <a:ext uri="{FF2B5EF4-FFF2-40B4-BE49-F238E27FC236}">
                      <a16:creationId xmlns:a16="http://schemas.microsoft.com/office/drawing/2014/main" id="{0C56C3A3-8CFA-4E17-A9A9-0DD086EC1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68421" y="481399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5" name="Grafický objekt 24" descr="Školačka obrys">
                  <a:extLst>
                    <a:ext uri="{FF2B5EF4-FFF2-40B4-BE49-F238E27FC236}">
                      <a16:creationId xmlns:a16="http://schemas.microsoft.com/office/drawing/2014/main" id="{C3BB65FC-EB55-400D-AD73-718FF91393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9344" y="3885316"/>
                  <a:ext cx="1458155" cy="1458155"/>
                </a:xfrm>
                <a:prstGeom prst="rect">
                  <a:avLst/>
                </a:prstGeom>
              </p:spPr>
            </p:pic>
          </p:grpSp>
          <p:pic>
            <p:nvPicPr>
              <p:cNvPr id="10" name="Grafický objekt 9" descr="Skupina lidí  se souvislou výplní">
                <a:extLst>
                  <a:ext uri="{FF2B5EF4-FFF2-40B4-BE49-F238E27FC236}">
                    <a16:creationId xmlns:a16="http://schemas.microsoft.com/office/drawing/2014/main" id="{8C479097-E46C-435E-B7E3-4230DE24E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334453" y="3988308"/>
                <a:ext cx="2115312" cy="2115312"/>
              </a:xfrm>
              <a:prstGeom prst="rect">
                <a:avLst/>
              </a:prstGeom>
            </p:spPr>
          </p:pic>
          <p:cxnSp>
            <p:nvCxnSpPr>
              <p:cNvPr id="11" name="Přímá spojnice se šipkou 10">
                <a:extLst>
                  <a:ext uri="{FF2B5EF4-FFF2-40B4-BE49-F238E27FC236}">
                    <a16:creationId xmlns:a16="http://schemas.microsoft.com/office/drawing/2014/main" id="{2963F428-1056-4A0B-8368-B37BFEDF7F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6141" y="4588802"/>
                <a:ext cx="1866484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9E171398-17D5-4056-AFD4-A6C6D8169D03}"/>
                  </a:ext>
                </a:extLst>
              </p:cNvPr>
              <p:cNvSpPr txBox="1"/>
              <p:nvPr/>
            </p:nvSpPr>
            <p:spPr>
              <a:xfrm>
                <a:off x="3145324" y="4216110"/>
                <a:ext cx="197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VO a tvorba dotazníku</a:t>
                </a:r>
              </a:p>
            </p:txBody>
          </p:sp>
          <p:cxnSp>
            <p:nvCxnSpPr>
              <p:cNvPr id="13" name="Přímá spojnice se šipkou 12">
                <a:extLst>
                  <a:ext uri="{FF2B5EF4-FFF2-40B4-BE49-F238E27FC236}">
                    <a16:creationId xmlns:a16="http://schemas.microsoft.com/office/drawing/2014/main" id="{E0DCFA0A-8842-4AB4-8601-865C36224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2065" y="4484040"/>
                <a:ext cx="180655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2967ACD-4127-43EA-9F66-848177673FB3}"/>
                  </a:ext>
                </a:extLst>
              </p:cNvPr>
              <p:cNvSpPr txBox="1"/>
              <p:nvPr/>
            </p:nvSpPr>
            <p:spPr>
              <a:xfrm>
                <a:off x="7039491" y="3906954"/>
                <a:ext cx="197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Výběr respondentů a poslání pozvánky</a:t>
                </a:r>
              </a:p>
            </p:txBody>
          </p:sp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F76BBAA3-26D9-4FEB-B91C-9ED1066D11ED}"/>
                  </a:ext>
                </a:extLst>
              </p:cNvPr>
              <p:cNvSpPr txBox="1"/>
              <p:nvPr/>
            </p:nvSpPr>
            <p:spPr>
              <a:xfrm>
                <a:off x="3733749" y="5909471"/>
                <a:ext cx="197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Odeslání dotazníku, zpracování dat</a:t>
                </a:r>
              </a:p>
            </p:txBody>
          </p:sp>
          <p:cxnSp>
            <p:nvCxnSpPr>
              <p:cNvPr id="16" name="Přímá spojnice se šipkou 15">
                <a:extLst>
                  <a:ext uri="{FF2B5EF4-FFF2-40B4-BE49-F238E27FC236}">
                    <a16:creationId xmlns:a16="http://schemas.microsoft.com/office/drawing/2014/main" id="{B898F8C9-C4A6-43ED-BBD2-94BB7739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25386" y="5759724"/>
                <a:ext cx="1492667" cy="438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se šipkou 16">
                <a:extLst>
                  <a:ext uri="{FF2B5EF4-FFF2-40B4-BE49-F238E27FC236}">
                    <a16:creationId xmlns:a16="http://schemas.microsoft.com/office/drawing/2014/main" id="{E2D8B6F3-7F32-4494-8C82-F398AE119B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10270" y="5703654"/>
                <a:ext cx="118235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112582A-F1BA-4545-A3C6-663DAD6254CB}"/>
                  </a:ext>
                </a:extLst>
              </p:cNvPr>
              <p:cNvSpPr txBox="1"/>
              <p:nvPr/>
            </p:nvSpPr>
            <p:spPr>
              <a:xfrm>
                <a:off x="6952526" y="5918627"/>
                <a:ext cx="197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Tvorba odpovědí</a:t>
                </a:r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8478617-58CC-4976-903C-7275F26152D1}"/>
                  </a:ext>
                </a:extLst>
              </p:cNvPr>
              <p:cNvSpPr txBox="1"/>
              <p:nvPr/>
            </p:nvSpPr>
            <p:spPr>
              <a:xfrm rot="19070870">
                <a:off x="6520588" y="5552685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Measurement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1E30B011-FE6C-4227-A17D-B11628F484C4}"/>
                  </a:ext>
                </a:extLst>
              </p:cNvPr>
              <p:cNvSpPr txBox="1"/>
              <p:nvPr/>
            </p:nvSpPr>
            <p:spPr>
              <a:xfrm rot="19070870">
                <a:off x="8608237" y="4643728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Non-response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58E1BB32-B3EB-4AD1-9B91-6C4BFF4B9C49}"/>
                  </a:ext>
                </a:extLst>
              </p:cNvPr>
              <p:cNvSpPr txBox="1"/>
              <p:nvPr/>
            </p:nvSpPr>
            <p:spPr>
              <a:xfrm rot="19070870">
                <a:off x="3474878" y="4068680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Validita měření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5D35E51F-741C-44CD-96AA-1DF9FB38BC24}"/>
                  </a:ext>
                </a:extLst>
              </p:cNvPr>
              <p:cNvSpPr txBox="1"/>
              <p:nvPr/>
            </p:nvSpPr>
            <p:spPr>
              <a:xfrm rot="19070870">
                <a:off x="3383282" y="5626386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Processing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29B52232-34F6-4923-B295-67079BAADAD0}"/>
                  </a:ext>
                </a:extLst>
              </p:cNvPr>
              <p:cNvSpPr txBox="1"/>
              <p:nvPr/>
            </p:nvSpPr>
            <p:spPr>
              <a:xfrm rot="19070870">
                <a:off x="2818294" y="3974586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Specification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CC1F1324-5754-4B99-8062-81F35CD6CEEC}"/>
                </a:ext>
              </a:extLst>
            </p:cNvPr>
            <p:cNvSpPr txBox="1"/>
            <p:nvPr/>
          </p:nvSpPr>
          <p:spPr>
            <a:xfrm rot="19070870">
              <a:off x="6447452" y="3868470"/>
              <a:ext cx="244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rgbClr val="00B050"/>
                  </a:solidFill>
                </a:rPr>
                <a:t>Coverage</a:t>
              </a:r>
              <a:r>
                <a:rPr lang="cs-CZ" b="1" dirty="0">
                  <a:solidFill>
                    <a:srgbClr val="00B050"/>
                  </a:solidFill>
                </a:rPr>
                <a:t> </a:t>
              </a:r>
              <a:r>
                <a:rPr lang="cs-CZ" b="1" dirty="0" err="1">
                  <a:solidFill>
                    <a:srgbClr val="00B050"/>
                  </a:solidFill>
                </a:rPr>
                <a:t>error</a:t>
              </a:r>
              <a:endParaRPr lang="cs-CZ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CFFD252-1498-4A21-B041-3505E0592D22}"/>
                </a:ext>
              </a:extLst>
            </p:cNvPr>
            <p:cNvSpPr txBox="1"/>
            <p:nvPr/>
          </p:nvSpPr>
          <p:spPr>
            <a:xfrm rot="19070870">
              <a:off x="7379746" y="3874762"/>
              <a:ext cx="244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rgbClr val="00B050"/>
                  </a:solidFill>
                </a:rPr>
                <a:t>Sampling</a:t>
              </a:r>
              <a:r>
                <a:rPr lang="cs-CZ" b="1" dirty="0">
                  <a:solidFill>
                    <a:srgbClr val="FF0000"/>
                  </a:solidFill>
                </a:rPr>
                <a:t> </a:t>
              </a:r>
              <a:r>
                <a:rPr lang="cs-CZ" b="1" dirty="0" err="1">
                  <a:solidFill>
                    <a:srgbClr val="00B050"/>
                  </a:solidFill>
                </a:rPr>
                <a:t>error</a:t>
              </a:r>
              <a:endParaRPr lang="cs-CZ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7" name="Ovál 26">
            <a:extLst>
              <a:ext uri="{FF2B5EF4-FFF2-40B4-BE49-F238E27FC236}">
                <a16:creationId xmlns:a16="http://schemas.microsoft.com/office/drawing/2014/main" id="{1C71BDF5-7F84-4E5A-AACF-83E688ACAF9F}"/>
              </a:ext>
            </a:extLst>
          </p:cNvPr>
          <p:cNvSpPr/>
          <p:nvPr/>
        </p:nvSpPr>
        <p:spPr>
          <a:xfrm>
            <a:off x="8145684" y="3175605"/>
            <a:ext cx="4046316" cy="229459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3A05005-8BE9-4C3B-AB4A-3DCDA8E323EE}"/>
              </a:ext>
            </a:extLst>
          </p:cNvPr>
          <p:cNvSpPr txBox="1"/>
          <p:nvPr/>
        </p:nvSpPr>
        <p:spPr>
          <a:xfrm>
            <a:off x="10041160" y="3999737"/>
            <a:ext cx="2284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Unit non-response</a:t>
            </a:r>
          </a:p>
          <a:p>
            <a:r>
              <a:rPr lang="cs-CZ" dirty="0" err="1">
                <a:solidFill>
                  <a:srgbClr val="FF0000"/>
                </a:solidFill>
              </a:rPr>
              <a:t>Item</a:t>
            </a:r>
            <a:r>
              <a:rPr lang="cs-CZ" dirty="0">
                <a:solidFill>
                  <a:srgbClr val="FF0000"/>
                </a:solidFill>
              </a:rPr>
              <a:t> non-response</a:t>
            </a:r>
          </a:p>
        </p:txBody>
      </p:sp>
    </p:spTree>
    <p:extLst>
      <p:ext uri="{BB962C8B-B14F-4D97-AF65-F5344CB8AC3E}">
        <p14:creationId xmlns:p14="http://schemas.microsoft.com/office/powerpoint/2010/main" val="4019083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6BA4B-E451-4C85-8CF3-9FDF5C8E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Incentivy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A75293-8D6A-4385-A045-BE6FDC56A0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Charita jako </a:t>
            </a:r>
            <a:r>
              <a:rPr lang="cs-CZ" dirty="0" err="1"/>
              <a:t>incentiva</a:t>
            </a:r>
            <a:r>
              <a:rPr lang="cs-CZ" dirty="0"/>
              <a:t> – žádný, někdy i negativní efekt (snižuje response </a:t>
            </a:r>
            <a:r>
              <a:rPr lang="cs-CZ" dirty="0" err="1"/>
              <a:t>rate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Platí, pokud je to jediná </a:t>
            </a:r>
            <a:r>
              <a:rPr lang="cs-CZ" dirty="0" err="1"/>
              <a:t>incentiva</a:t>
            </a:r>
            <a:endParaRPr lang="cs-CZ" dirty="0"/>
          </a:p>
          <a:p>
            <a:pPr lvl="1"/>
            <a:r>
              <a:rPr lang="cs-CZ" dirty="0"/>
              <a:t>Slabší efekt, pokud si respondent nemůže charitu vybrat</a:t>
            </a:r>
          </a:p>
          <a:p>
            <a:pPr lvl="1"/>
            <a:r>
              <a:rPr lang="cs-CZ" dirty="0"/>
              <a:t>Vysvětlení – </a:t>
            </a:r>
            <a:r>
              <a:rPr lang="cs-CZ" dirty="0" err="1"/>
              <a:t>cost</a:t>
            </a:r>
            <a:r>
              <a:rPr lang="cs-CZ" dirty="0"/>
              <a:t>/benefit – respondenti oddřou práci, tak raději chtějí benefit pro sebe</a:t>
            </a:r>
          </a:p>
          <a:p>
            <a:pPr lvl="1"/>
            <a:endParaRPr lang="cs-CZ" dirty="0"/>
          </a:p>
          <a:p>
            <a:r>
              <a:rPr lang="cs-CZ" dirty="0"/>
              <a:t>Loterie jako </a:t>
            </a:r>
            <a:r>
              <a:rPr lang="cs-CZ" dirty="0" err="1"/>
              <a:t>incentiva</a:t>
            </a:r>
            <a:r>
              <a:rPr lang="cs-CZ" dirty="0"/>
              <a:t> – malý nebo žádný efekt, přesto je hodně používaná</a:t>
            </a:r>
          </a:p>
          <a:p>
            <a:endParaRPr lang="cs-CZ" dirty="0"/>
          </a:p>
          <a:p>
            <a:r>
              <a:rPr lang="cs-CZ" dirty="0"/>
              <a:t>Peníze – jak velká částka?</a:t>
            </a:r>
          </a:p>
          <a:p>
            <a:pPr lvl="1"/>
            <a:r>
              <a:rPr lang="cs-CZ" dirty="0"/>
              <a:t>Nejčastější jsou malé částky – 1-5 USD/EUR</a:t>
            </a:r>
          </a:p>
          <a:p>
            <a:pPr lvl="1"/>
            <a:r>
              <a:rPr lang="cs-CZ" dirty="0"/>
              <a:t>Do nějaké míry platí, že vyšší částka vede k vyšší účasti, ale nelineární – cca od 5 USD se response </a:t>
            </a:r>
            <a:r>
              <a:rPr lang="cs-CZ" dirty="0" err="1"/>
              <a:t>rate</a:t>
            </a:r>
            <a:r>
              <a:rPr lang="cs-CZ" dirty="0"/>
              <a:t> zvyšuje pomaleji</a:t>
            </a:r>
          </a:p>
        </p:txBody>
      </p:sp>
    </p:spTree>
    <p:extLst>
      <p:ext uri="{BB962C8B-B14F-4D97-AF65-F5344CB8AC3E}">
        <p14:creationId xmlns:p14="http://schemas.microsoft.com/office/powerpoint/2010/main" val="2882521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C4D7A-61AD-47A6-BDD4-3043AF9A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Incentivy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236A3CC-EE37-4596-823A-BD7B850F98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r>
              <a:rPr lang="cs-CZ" dirty="0"/>
              <a:t>Proč nepeněžní </a:t>
            </a:r>
            <a:r>
              <a:rPr lang="cs-CZ" dirty="0" err="1"/>
              <a:t>incentivy</a:t>
            </a:r>
            <a:r>
              <a:rPr lang="cs-CZ" dirty="0"/>
              <a:t> nefungují tak dobře?</a:t>
            </a:r>
          </a:p>
          <a:p>
            <a:pPr lvl="1"/>
            <a:r>
              <a:rPr lang="cs-CZ" dirty="0"/>
              <a:t>Peníze a jejich hodnota je univerzálně srozumitelná</a:t>
            </a:r>
          </a:p>
          <a:p>
            <a:pPr lvl="1"/>
            <a:r>
              <a:rPr lang="cs-CZ" dirty="0"/>
              <a:t>Hodně výzkumů na obecné populaci a meta-analýzy neberou v potaz téma studie a to, do jaké míry např. nepeněžní </a:t>
            </a:r>
            <a:r>
              <a:rPr lang="cs-CZ" dirty="0" err="1"/>
              <a:t>incentiva</a:t>
            </a:r>
            <a:r>
              <a:rPr lang="cs-CZ" dirty="0"/>
              <a:t> „ladí“ s výzkumem nebo populací</a:t>
            </a:r>
          </a:p>
          <a:p>
            <a:pPr lvl="2"/>
            <a:r>
              <a:rPr lang="cs-CZ" dirty="0"/>
              <a:t>Nicméně pokud není populace tak specifická, že by nějaká nepeněžní </a:t>
            </a:r>
            <a:r>
              <a:rPr lang="cs-CZ" dirty="0" err="1"/>
              <a:t>incentiva</a:t>
            </a:r>
            <a:r>
              <a:rPr lang="cs-CZ" dirty="0"/>
              <a:t> byla pro všechny relevantní, efekty nebudou tak silné</a:t>
            </a:r>
          </a:p>
        </p:txBody>
      </p:sp>
    </p:spTree>
    <p:extLst>
      <p:ext uri="{BB962C8B-B14F-4D97-AF65-F5344CB8AC3E}">
        <p14:creationId xmlns:p14="http://schemas.microsoft.com/office/powerpoint/2010/main" val="28552344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5E2EF-FB49-48CD-8F74-470209D8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823" y="964692"/>
            <a:ext cx="7729728" cy="1188720"/>
          </a:xfrm>
        </p:spPr>
        <p:txBody>
          <a:bodyPr/>
          <a:lstStyle/>
          <a:p>
            <a:r>
              <a:rPr lang="cs-CZ" dirty="0"/>
              <a:t>Úkol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5C2A3-34AE-4E45-93BE-7F00A445E6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Úkol má opět dvě části:</a:t>
            </a:r>
          </a:p>
          <a:p>
            <a:pPr marL="0" indent="0">
              <a:buNone/>
            </a:pPr>
            <a:r>
              <a:rPr lang="cs-CZ" dirty="0"/>
              <a:t>Část 1:</a:t>
            </a:r>
          </a:p>
          <a:p>
            <a:r>
              <a:rPr lang="cs-CZ" dirty="0"/>
              <a:t>Účast na studentské anketě se pohybuje kolem 40%. </a:t>
            </a:r>
          </a:p>
          <a:p>
            <a:r>
              <a:rPr lang="cs-CZ" dirty="0"/>
              <a:t>Navrhněte celkovou strategii, která by měla vést k vyšší RR.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Část 2: </a:t>
            </a:r>
          </a:p>
          <a:p>
            <a:pPr marL="0" indent="0">
              <a:buNone/>
            </a:pPr>
            <a:r>
              <a:rPr lang="cs-CZ" dirty="0"/>
              <a:t>Vraťte se ke své pozvánce z minulého úkolu. Popište, jak (pokud) byste ji revidovali na základě nových znalostí (nejen na základě zpětné vazby na úkol)? Upravte pozvánku, případně vysvětlete, proč nebyla úprava potřeba. </a:t>
            </a:r>
          </a:p>
        </p:txBody>
      </p:sp>
    </p:spTree>
    <p:extLst>
      <p:ext uri="{BB962C8B-B14F-4D97-AF65-F5344CB8AC3E}">
        <p14:creationId xmlns:p14="http://schemas.microsoft.com/office/powerpoint/2010/main" val="72727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58815-7694-47D4-AE3A-ADD2C4DA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25565-3E75-4D85-835E-A6F3EED7FE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1601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Couper, M. P., Singer, E., Conrad, F. G., &amp; Groves, R. M. (2010). Experimental studies of disclosure risk, disclosure harm, topic sensitivity, and survey participation. </a:t>
            </a:r>
            <a:r>
              <a:rPr lang="en-US" i="1" dirty="0"/>
              <a:t>Journal of Official Statistics</a:t>
            </a:r>
            <a:r>
              <a:rPr lang="en-US" dirty="0"/>
              <a:t>, </a:t>
            </a:r>
            <a:r>
              <a:rPr lang="en-US" i="1" dirty="0"/>
              <a:t>26</a:t>
            </a:r>
            <a:r>
              <a:rPr lang="en-US" dirty="0"/>
              <a:t>(2), 287.</a:t>
            </a:r>
            <a:endParaRPr lang="cs-CZ" dirty="0"/>
          </a:p>
          <a:p>
            <a:r>
              <a:rPr lang="cs-CZ" dirty="0" err="1"/>
              <a:t>Daikeler</a:t>
            </a:r>
            <a:r>
              <a:rPr lang="cs-CZ" dirty="0"/>
              <a:t>, J., </a:t>
            </a:r>
            <a:r>
              <a:rPr lang="cs-CZ" dirty="0" err="1"/>
              <a:t>Bošnjak</a:t>
            </a:r>
            <a:r>
              <a:rPr lang="cs-CZ" dirty="0"/>
              <a:t>, M., &amp; </a:t>
            </a:r>
            <a:r>
              <a:rPr lang="cs-CZ" dirty="0" err="1"/>
              <a:t>Lozar</a:t>
            </a:r>
            <a:r>
              <a:rPr lang="cs-CZ" dirty="0"/>
              <a:t> Manfreda, K. (2020). Web versus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modes</a:t>
            </a:r>
            <a:r>
              <a:rPr lang="cs-CZ" dirty="0"/>
              <a:t>: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updated</a:t>
            </a:r>
            <a:r>
              <a:rPr lang="cs-CZ" dirty="0"/>
              <a:t> and </a:t>
            </a:r>
            <a:r>
              <a:rPr lang="cs-CZ" dirty="0" err="1"/>
              <a:t>extended</a:t>
            </a:r>
            <a:r>
              <a:rPr lang="cs-CZ" dirty="0"/>
              <a:t> meta-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comparing</a:t>
            </a:r>
            <a:r>
              <a:rPr lang="cs-CZ" dirty="0"/>
              <a:t> response </a:t>
            </a:r>
            <a:r>
              <a:rPr lang="cs-CZ" dirty="0" err="1"/>
              <a:t>rates</a:t>
            </a:r>
            <a:r>
              <a:rPr lang="cs-CZ" dirty="0"/>
              <a:t>.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Survey</a:t>
            </a:r>
            <a:r>
              <a:rPr lang="cs-CZ" i="1" dirty="0"/>
              <a:t> </a:t>
            </a:r>
            <a:r>
              <a:rPr lang="cs-CZ" i="1" dirty="0" err="1"/>
              <a:t>Statistics</a:t>
            </a:r>
            <a:r>
              <a:rPr lang="cs-CZ" i="1" dirty="0"/>
              <a:t> and </a:t>
            </a:r>
            <a:r>
              <a:rPr lang="cs-CZ" i="1" dirty="0" err="1"/>
              <a:t>Methodology</a:t>
            </a:r>
            <a:r>
              <a:rPr lang="cs-CZ" dirty="0"/>
              <a:t>, </a:t>
            </a:r>
            <a:r>
              <a:rPr lang="cs-CZ" i="1" dirty="0"/>
              <a:t>8</a:t>
            </a:r>
            <a:r>
              <a:rPr lang="cs-CZ" dirty="0"/>
              <a:t>(3), 513-539.</a:t>
            </a:r>
          </a:p>
          <a:p>
            <a:r>
              <a:rPr lang="en-US" dirty="0" err="1"/>
              <a:t>Durrant</a:t>
            </a:r>
            <a:r>
              <a:rPr lang="en-US" dirty="0"/>
              <a:t>, G. B., Groves, R. M., </a:t>
            </a:r>
            <a:r>
              <a:rPr lang="en-US" dirty="0" err="1"/>
              <a:t>Staetsky</a:t>
            </a:r>
            <a:r>
              <a:rPr lang="en-US" dirty="0"/>
              <a:t>, L., &amp; Steele, F. (2010). Effects of interviewer attitudes and behaviors on refusal in household surveys. Public Opinion Quarterly, 74(1), 1–36.</a:t>
            </a:r>
            <a:endParaRPr lang="cs-CZ" dirty="0"/>
          </a:p>
          <a:p>
            <a:r>
              <a:rPr lang="cs-CZ" dirty="0"/>
              <a:t>Edwards et al.2002; Edwards,  P.,  </a:t>
            </a:r>
            <a:r>
              <a:rPr lang="cs-CZ" dirty="0" err="1"/>
              <a:t>Roberts</a:t>
            </a:r>
            <a:r>
              <a:rPr lang="cs-CZ" dirty="0"/>
              <a:t>,  I.,  </a:t>
            </a:r>
            <a:r>
              <a:rPr lang="cs-CZ" dirty="0" err="1"/>
              <a:t>Clarke</a:t>
            </a:r>
            <a:r>
              <a:rPr lang="cs-CZ" dirty="0"/>
              <a:t>,  M.,  </a:t>
            </a:r>
            <a:r>
              <a:rPr lang="cs-CZ" dirty="0" err="1"/>
              <a:t>DiGuiseppi</a:t>
            </a:r>
            <a:r>
              <a:rPr lang="cs-CZ" dirty="0"/>
              <a:t>,  C.,  </a:t>
            </a:r>
            <a:r>
              <a:rPr lang="cs-CZ" dirty="0" err="1"/>
              <a:t>Pratap</a:t>
            </a:r>
            <a:r>
              <a:rPr lang="cs-CZ" dirty="0"/>
              <a:t>,  C.,</a:t>
            </a:r>
            <a:r>
              <a:rPr lang="cs-CZ" dirty="0" err="1"/>
              <a:t>Wentz</a:t>
            </a:r>
            <a:r>
              <a:rPr lang="cs-CZ" dirty="0"/>
              <a:t>,  R.,  et  al.  (2002).  </a:t>
            </a:r>
            <a:r>
              <a:rPr lang="cs-CZ" dirty="0" err="1"/>
              <a:t>Increasing</a:t>
            </a:r>
            <a:r>
              <a:rPr lang="cs-CZ" dirty="0"/>
              <a:t>  response  </a:t>
            </a:r>
            <a:r>
              <a:rPr lang="cs-CZ" dirty="0" err="1"/>
              <a:t>rates</a:t>
            </a:r>
            <a:r>
              <a:rPr lang="cs-CZ" dirty="0"/>
              <a:t>  to  </a:t>
            </a:r>
            <a:r>
              <a:rPr lang="cs-CZ" dirty="0" err="1"/>
              <a:t>postal</a:t>
            </a:r>
            <a:r>
              <a:rPr lang="cs-CZ" dirty="0"/>
              <a:t> </a:t>
            </a:r>
            <a:r>
              <a:rPr lang="cs-CZ" dirty="0" err="1"/>
              <a:t>questionnaires</a:t>
            </a:r>
            <a:r>
              <a:rPr lang="cs-CZ" dirty="0"/>
              <a:t>: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review.British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, 324,1–9.</a:t>
            </a:r>
          </a:p>
          <a:p>
            <a:r>
              <a:rPr lang="en-US" dirty="0"/>
              <a:t>Fan, W., &amp; Yan, Z. (2010). Factors affecting response rates of the web survey: A systematic review. </a:t>
            </a:r>
            <a:r>
              <a:rPr lang="en-US" i="1" dirty="0"/>
              <a:t>Computers in human behavior</a:t>
            </a:r>
            <a:r>
              <a:rPr lang="en-US" dirty="0"/>
              <a:t>, </a:t>
            </a:r>
            <a:r>
              <a:rPr lang="en-US" i="1" dirty="0"/>
              <a:t>26</a:t>
            </a:r>
            <a:r>
              <a:rPr lang="en-US" dirty="0"/>
              <a:t>(2), 132-139.</a:t>
            </a:r>
          </a:p>
          <a:p>
            <a:r>
              <a:rPr lang="en-US" dirty="0"/>
              <a:t>Gideon, L. (Ed.). (2012). </a:t>
            </a:r>
            <a:r>
              <a:rPr lang="en-US" i="1" dirty="0"/>
              <a:t>Handbook of survey methodology for the social sciences</a:t>
            </a:r>
            <a:r>
              <a:rPr lang="en-US" dirty="0"/>
              <a:t>. New York: Springer.</a:t>
            </a:r>
            <a:endParaRPr lang="cs-CZ" dirty="0"/>
          </a:p>
          <a:p>
            <a:r>
              <a:rPr lang="cs-CZ" dirty="0" err="1"/>
              <a:t>Groves</a:t>
            </a:r>
            <a:r>
              <a:rPr lang="cs-CZ" dirty="0"/>
              <a:t>, R. M., </a:t>
            </a:r>
            <a:r>
              <a:rPr lang="cs-CZ" dirty="0" err="1"/>
              <a:t>Fowler</a:t>
            </a:r>
            <a:r>
              <a:rPr lang="cs-CZ" dirty="0"/>
              <a:t> </a:t>
            </a:r>
            <a:r>
              <a:rPr lang="cs-CZ" dirty="0" err="1"/>
              <a:t>Jr</a:t>
            </a:r>
            <a:r>
              <a:rPr lang="cs-CZ" dirty="0"/>
              <a:t>, F. J., </a:t>
            </a:r>
            <a:r>
              <a:rPr lang="cs-CZ" dirty="0" err="1"/>
              <a:t>Couper</a:t>
            </a:r>
            <a:r>
              <a:rPr lang="cs-CZ" dirty="0"/>
              <a:t>, M. P., </a:t>
            </a:r>
            <a:r>
              <a:rPr lang="cs-CZ" dirty="0" err="1"/>
              <a:t>Lepkowski</a:t>
            </a:r>
            <a:r>
              <a:rPr lang="cs-CZ" dirty="0"/>
              <a:t>, J. M., Singer, E., &amp; </a:t>
            </a:r>
            <a:r>
              <a:rPr lang="cs-CZ" dirty="0" err="1"/>
              <a:t>Tourangeau</a:t>
            </a:r>
            <a:r>
              <a:rPr lang="cs-CZ" dirty="0"/>
              <a:t>, R. (2009). </a:t>
            </a:r>
            <a:r>
              <a:rPr lang="cs-CZ" i="1" dirty="0" err="1"/>
              <a:t>Survey</a:t>
            </a:r>
            <a:r>
              <a:rPr lang="cs-CZ" i="1" dirty="0"/>
              <a:t> </a:t>
            </a:r>
            <a:r>
              <a:rPr lang="cs-CZ" i="1" dirty="0" err="1"/>
              <a:t>Methodology</a:t>
            </a:r>
            <a:r>
              <a:rPr lang="cs-CZ" dirty="0"/>
              <a:t> (Vol. 561). John </a:t>
            </a:r>
            <a:r>
              <a:rPr lang="cs-CZ" dirty="0" err="1"/>
              <a:t>Wiley</a:t>
            </a:r>
            <a:r>
              <a:rPr lang="cs-CZ" dirty="0"/>
              <a:t> &amp; </a:t>
            </a:r>
            <a:r>
              <a:rPr lang="cs-CZ" dirty="0" err="1"/>
              <a:t>Sons</a:t>
            </a:r>
            <a:r>
              <a:rPr lang="cs-CZ" dirty="0"/>
              <a:t>.</a:t>
            </a:r>
          </a:p>
          <a:p>
            <a:r>
              <a:rPr lang="en-US" dirty="0"/>
              <a:t>Groves, R. M., Cialdini, R. B., &amp; Couper, M. P. (1992). Understanding the decision to participate in a survey. </a:t>
            </a:r>
            <a:r>
              <a:rPr lang="en-US" i="1" dirty="0"/>
              <a:t>Public opinion quarterly</a:t>
            </a:r>
            <a:r>
              <a:rPr lang="en-US" dirty="0"/>
              <a:t>, </a:t>
            </a:r>
            <a:r>
              <a:rPr lang="en-US" i="1" dirty="0"/>
              <a:t>56</a:t>
            </a:r>
            <a:r>
              <a:rPr lang="en-US" dirty="0"/>
              <a:t>(4), 475-495.</a:t>
            </a:r>
            <a:endParaRPr lang="cs-CZ" dirty="0"/>
          </a:p>
          <a:p>
            <a:r>
              <a:rPr lang="en-US" dirty="0" err="1"/>
              <a:t>Rolstad</a:t>
            </a:r>
            <a:r>
              <a:rPr lang="en-US" dirty="0"/>
              <a:t>, S., Adler, J., &amp; </a:t>
            </a:r>
            <a:r>
              <a:rPr lang="en-US" dirty="0" err="1"/>
              <a:t>Rydén</a:t>
            </a:r>
            <a:r>
              <a:rPr lang="en-US" dirty="0"/>
              <a:t>, A. (2011). Response burden and questionnaire length: is shorter better? A review and meta-analysis. </a:t>
            </a:r>
            <a:r>
              <a:rPr lang="en-US" i="1" dirty="0"/>
              <a:t>Value in Health</a:t>
            </a:r>
            <a:r>
              <a:rPr lang="en-US" dirty="0"/>
              <a:t>, </a:t>
            </a:r>
            <a:r>
              <a:rPr lang="en-US" i="1" dirty="0"/>
              <a:t>14</a:t>
            </a:r>
            <a:r>
              <a:rPr lang="en-US" dirty="0"/>
              <a:t>(8), 1101-1108.</a:t>
            </a:r>
            <a:endParaRPr lang="cs-CZ" dirty="0"/>
          </a:p>
          <a:p>
            <a:r>
              <a:rPr lang="en-US" dirty="0"/>
              <a:t>Singer, E. (2011). Towards a cost-benefit theory of survey participation: Evidence, further test, and implications. Journal </a:t>
            </a:r>
            <a:r>
              <a:rPr lang="en-US" dirty="0" err="1"/>
              <a:t>ofOfficial</a:t>
            </a:r>
            <a:r>
              <a:rPr lang="en-US" dirty="0"/>
              <a:t> Statistics, 27(2), 379–392.</a:t>
            </a:r>
            <a:endParaRPr lang="cs-CZ" dirty="0"/>
          </a:p>
          <a:p>
            <a:r>
              <a:rPr lang="en-US" dirty="0"/>
              <a:t>Singer, E., &amp; Ye, C. (2013). The use and effects of incentives in surveys. </a:t>
            </a:r>
            <a:r>
              <a:rPr lang="en-US" i="1" dirty="0"/>
              <a:t>The ANNALS of the American Academy of Political and Social Science</a:t>
            </a:r>
            <a:r>
              <a:rPr lang="en-US" dirty="0"/>
              <a:t>, </a:t>
            </a:r>
            <a:r>
              <a:rPr lang="en-US" i="1" dirty="0"/>
              <a:t>645</a:t>
            </a:r>
            <a:r>
              <a:rPr lang="en-US" dirty="0"/>
              <a:t>(1), 112-141.</a:t>
            </a:r>
            <a:endParaRPr lang="cs-CZ" dirty="0"/>
          </a:p>
          <a:p>
            <a:r>
              <a:rPr lang="en-US" dirty="0"/>
              <a:t>Stedman, R. C., Connelly, N. A., </a:t>
            </a:r>
            <a:r>
              <a:rPr lang="en-US" dirty="0" err="1"/>
              <a:t>Heberlein</a:t>
            </a:r>
            <a:r>
              <a:rPr lang="en-US" dirty="0"/>
              <a:t>, T. A., Decker, D. J., &amp; Allred, S. B. (2019). The end of the (research) world as we know it? Understanding and coping with declining response rates to mail surveys. </a:t>
            </a:r>
            <a:r>
              <a:rPr lang="en-US" i="1" dirty="0"/>
              <a:t>Society &amp; Natural Resources</a:t>
            </a:r>
            <a:r>
              <a:rPr lang="en-US" dirty="0"/>
              <a:t>, </a:t>
            </a:r>
            <a:r>
              <a:rPr lang="en-US" i="1" dirty="0"/>
              <a:t>32</a:t>
            </a:r>
            <a:r>
              <a:rPr lang="en-US" dirty="0"/>
              <a:t>(10), 1139-1154.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05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EE6A1-05C5-467C-8F2D-80C64BD3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(Non) response </a:t>
            </a:r>
            <a:r>
              <a:rPr lang="cs-CZ" dirty="0" err="1"/>
              <a:t>rate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1140F-1556-4E5D-8726-9519AD980C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1513" y="2394253"/>
            <a:ext cx="10363826" cy="3424107"/>
          </a:xfrm>
        </p:spPr>
        <p:txBody>
          <a:bodyPr>
            <a:normAutofit/>
          </a:bodyPr>
          <a:lstStyle/>
          <a:p>
            <a:r>
              <a:rPr lang="cs-CZ" b="1" dirty="0"/>
              <a:t>Response </a:t>
            </a:r>
            <a:r>
              <a:rPr lang="cs-CZ" b="1" dirty="0" err="1"/>
              <a:t>rate</a:t>
            </a:r>
            <a:r>
              <a:rPr lang="cs-CZ" b="1" dirty="0"/>
              <a:t> </a:t>
            </a:r>
            <a:r>
              <a:rPr lang="cs-CZ" dirty="0"/>
              <a:t>= počet kompletních dotazníků od vhodných respondentů / počet plánovaných vhodných respondentů (*100 pro %) (AAPOR definice)</a:t>
            </a:r>
          </a:p>
          <a:p>
            <a:pPr lvl="2"/>
            <a:r>
              <a:rPr lang="cs-CZ" dirty="0"/>
              <a:t>Částečné dotazníky se počítají jako nevyplněné </a:t>
            </a:r>
          </a:p>
          <a:p>
            <a:pPr lvl="2"/>
            <a:r>
              <a:rPr lang="cs-CZ" dirty="0"/>
              <a:t>Nezáleží na důvodech pro neúčast kromě </a:t>
            </a:r>
            <a:r>
              <a:rPr lang="cs-CZ" dirty="0" err="1"/>
              <a:t>eligibility</a:t>
            </a:r>
            <a:endParaRPr lang="cs-CZ" dirty="0"/>
          </a:p>
          <a:p>
            <a:endParaRPr lang="cs-CZ" dirty="0"/>
          </a:p>
          <a:p>
            <a:r>
              <a:rPr lang="cs-CZ" dirty="0"/>
              <a:t>V některých typech výběrů počet oslovených neznáme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Ve kterých ne a ve kterých ano?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takových případech nelze pravou response </a:t>
            </a:r>
            <a:r>
              <a:rPr lang="cs-CZ" dirty="0" err="1">
                <a:solidFill>
                  <a:schemeClr val="tx1"/>
                </a:solidFill>
              </a:rPr>
              <a:t>rate</a:t>
            </a:r>
            <a:r>
              <a:rPr lang="cs-CZ" dirty="0">
                <a:solidFill>
                  <a:schemeClr val="tx1"/>
                </a:solidFill>
              </a:rPr>
              <a:t> spočítat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Jiné „</a:t>
            </a:r>
            <a:r>
              <a:rPr lang="cs-CZ" dirty="0" err="1">
                <a:solidFill>
                  <a:schemeClr val="tx1"/>
                </a:solidFill>
              </a:rPr>
              <a:t>rates</a:t>
            </a:r>
            <a:r>
              <a:rPr lang="cs-CZ" dirty="0">
                <a:solidFill>
                  <a:schemeClr val="tx1"/>
                </a:solidFill>
              </a:rPr>
              <a:t>“</a:t>
            </a:r>
          </a:p>
          <a:p>
            <a:pPr lvl="2"/>
            <a:endParaRPr lang="cs-CZ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pPr lvl="1"/>
            <a:endParaRPr lang="cs-CZ" b="1" dirty="0"/>
          </a:p>
          <a:p>
            <a:endParaRPr lang="cs-CZ" dirty="0"/>
          </a:p>
          <a:p>
            <a:pPr marL="228600" lvl="1" indent="0">
              <a:buNone/>
            </a:pP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ABDA2682-9084-481A-AB5A-F75119793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89" y="3144203"/>
            <a:ext cx="5580454" cy="34242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86A5873-9D43-410A-B7B4-B210048B2621}"/>
              </a:ext>
            </a:extLst>
          </p:cNvPr>
          <p:cNvSpPr txBox="1"/>
          <p:nvPr/>
        </p:nvSpPr>
        <p:spPr>
          <a:xfrm>
            <a:off x="10655808" y="6550223"/>
            <a:ext cx="1330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Gideon</a:t>
            </a:r>
            <a:r>
              <a:rPr lang="cs-CZ" sz="1400" dirty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38994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372B8-9C6D-4CD4-B54E-4FA271C8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„</a:t>
            </a:r>
            <a:r>
              <a:rPr lang="cs-CZ" dirty="0" err="1"/>
              <a:t>rates</a:t>
            </a:r>
            <a:r>
              <a:rPr lang="cs-CZ" dirty="0"/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6FDD98-2296-4D12-8E90-CFDE827E1A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796" y="2367092"/>
            <a:ext cx="10752499" cy="40156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Participation rate </a:t>
            </a:r>
            <a:r>
              <a:rPr lang="en-US" dirty="0"/>
              <a:t>(</a:t>
            </a:r>
            <a:r>
              <a:rPr lang="cs-CZ" dirty="0"/>
              <a:t>nebo </a:t>
            </a:r>
            <a:r>
              <a:rPr lang="en-US" dirty="0"/>
              <a:t>“completion rate”): </a:t>
            </a:r>
            <a:endParaRPr lang="cs-CZ" dirty="0"/>
          </a:p>
          <a:p>
            <a:pPr lvl="1"/>
            <a:r>
              <a:rPr lang="cs-CZ" dirty="0"/>
              <a:t>Počet lidí s použitelně vyplněným dotazníkem / celkový počet pozvánek</a:t>
            </a:r>
          </a:p>
          <a:p>
            <a:pPr lvl="1"/>
            <a:r>
              <a:rPr lang="cs-CZ" dirty="0"/>
              <a:t>Rozdíl oproti RR je v tom, že tady často neznáme počet „</a:t>
            </a:r>
            <a:r>
              <a:rPr lang="cs-CZ" dirty="0" err="1"/>
              <a:t>eligible</a:t>
            </a:r>
            <a:r>
              <a:rPr lang="cs-CZ" dirty="0"/>
              <a:t>“ respondentů mezi těmi, které oslovujeme – např. online panely</a:t>
            </a:r>
          </a:p>
          <a:p>
            <a:pPr lvl="1"/>
            <a:r>
              <a:rPr lang="cs-CZ" dirty="0"/>
              <a:t>Pokud </a:t>
            </a:r>
            <a:r>
              <a:rPr lang="cs-CZ" dirty="0" err="1"/>
              <a:t>eligibility</a:t>
            </a:r>
            <a:r>
              <a:rPr lang="cs-CZ" dirty="0"/>
              <a:t> známe, může </a:t>
            </a:r>
            <a:r>
              <a:rPr lang="cs-CZ" dirty="0" err="1"/>
              <a:t>participation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vyjadřovat podíl vyplněných dotazníků mezi </a:t>
            </a:r>
            <a:r>
              <a:rPr lang="cs-CZ" dirty="0" err="1"/>
              <a:t>eligible</a:t>
            </a:r>
            <a:r>
              <a:rPr lang="cs-CZ" dirty="0"/>
              <a:t> respondenty</a:t>
            </a:r>
          </a:p>
          <a:p>
            <a:r>
              <a:rPr lang="cs-CZ" b="1" dirty="0" err="1"/>
              <a:t>Absorption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r>
              <a:rPr lang="cs-CZ" b="1" dirty="0"/>
              <a:t>: </a:t>
            </a:r>
            <a:r>
              <a:rPr lang="cs-CZ" dirty="0"/>
              <a:t>specifické pro online sběry, kde máme údaje o tom, zda pozvánka dorazila (např. upozornění na neexistující email), podíl doručených pozvánek v rámci všech pozvánek</a:t>
            </a:r>
            <a:endParaRPr lang="cs-CZ" b="1" dirty="0"/>
          </a:p>
          <a:p>
            <a:r>
              <a:rPr lang="en-US" b="1" dirty="0"/>
              <a:t>Screening completion rate </a:t>
            </a:r>
            <a:r>
              <a:rPr lang="cs-CZ" dirty="0"/>
              <a:t>(nebo „profile </a:t>
            </a:r>
            <a:r>
              <a:rPr lang="cs-CZ" dirty="0" err="1"/>
              <a:t>rate</a:t>
            </a:r>
            <a:r>
              <a:rPr lang="cs-CZ" dirty="0"/>
              <a:t>“):</a:t>
            </a:r>
            <a:r>
              <a:rPr lang="cs-CZ" b="1" dirty="0"/>
              <a:t> </a:t>
            </a:r>
            <a:r>
              <a:rPr lang="cs-CZ" dirty="0"/>
              <a:t>podíl těch, kteří vyplní </a:t>
            </a:r>
            <a:r>
              <a:rPr lang="cs-CZ" dirty="0" err="1"/>
              <a:t>profiling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 (zjišťující, zda je respondent vhodný) v rámci oslovených</a:t>
            </a:r>
            <a:endParaRPr lang="cs-CZ" b="1" dirty="0"/>
          </a:p>
          <a:p>
            <a:r>
              <a:rPr lang="en-US" b="1" dirty="0"/>
              <a:t>Eligibility rate </a:t>
            </a:r>
            <a:r>
              <a:rPr lang="en-US" dirty="0"/>
              <a:t>(</a:t>
            </a:r>
            <a:r>
              <a:rPr lang="cs-CZ" dirty="0"/>
              <a:t>nebo „incidence </a:t>
            </a:r>
            <a:r>
              <a:rPr lang="cs-CZ" dirty="0" err="1"/>
              <a:t>rate</a:t>
            </a:r>
            <a:r>
              <a:rPr lang="cs-CZ" dirty="0"/>
              <a:t>“</a:t>
            </a:r>
            <a:r>
              <a:rPr lang="en-US" dirty="0"/>
              <a:t>)</a:t>
            </a:r>
            <a:r>
              <a:rPr lang="cs-CZ" dirty="0"/>
              <a:t>: podíl </a:t>
            </a:r>
            <a:r>
              <a:rPr lang="cs-CZ" dirty="0" err="1"/>
              <a:t>eligible</a:t>
            </a:r>
            <a:r>
              <a:rPr lang="cs-CZ" dirty="0"/>
              <a:t> respondentů v rámci těch, kteří vyplnili </a:t>
            </a:r>
            <a:r>
              <a:rPr lang="cs-CZ" dirty="0" err="1"/>
              <a:t>profiling</a:t>
            </a:r>
            <a:r>
              <a:rPr lang="cs-CZ" dirty="0"/>
              <a:t> </a:t>
            </a:r>
            <a:r>
              <a:rPr lang="cs-CZ" dirty="0" err="1"/>
              <a:t>items</a:t>
            </a:r>
            <a:endParaRPr lang="cs-CZ" dirty="0"/>
          </a:p>
          <a:p>
            <a:r>
              <a:rPr lang="en-US" b="1" dirty="0"/>
              <a:t>Break-off rate</a:t>
            </a:r>
            <a:r>
              <a:rPr lang="en-US" dirty="0"/>
              <a:t>:</a:t>
            </a:r>
            <a:r>
              <a:rPr lang="cs-CZ" dirty="0"/>
              <a:t> (nebo „</a:t>
            </a:r>
            <a:r>
              <a:rPr lang="cs-CZ" dirty="0" err="1"/>
              <a:t>attrition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“)</a:t>
            </a:r>
            <a:r>
              <a:rPr lang="en-US" dirty="0"/>
              <a:t> </a:t>
            </a:r>
            <a:r>
              <a:rPr lang="cs-CZ" dirty="0"/>
              <a:t>podíl </a:t>
            </a:r>
            <a:r>
              <a:rPr lang="cs-CZ" dirty="0" err="1"/>
              <a:t>eligible</a:t>
            </a:r>
            <a:r>
              <a:rPr lang="cs-CZ" dirty="0"/>
              <a:t> respondentů, kteří dotazník začnou, ale nedokončí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cs-CZ" dirty="0"/>
              <a:t>Většinou jediná spočitatelná </a:t>
            </a:r>
            <a:r>
              <a:rPr lang="cs-CZ" dirty="0" err="1"/>
              <a:t>rate</a:t>
            </a:r>
            <a:r>
              <a:rPr lang="cs-CZ" dirty="0"/>
              <a:t> pro online </a:t>
            </a:r>
            <a:r>
              <a:rPr lang="cs-CZ" dirty="0" err="1"/>
              <a:t>convenience</a:t>
            </a:r>
            <a:r>
              <a:rPr lang="cs-CZ" dirty="0"/>
              <a:t> vzorky</a:t>
            </a:r>
          </a:p>
          <a:p>
            <a:pPr lvl="1"/>
            <a:endParaRPr lang="cs-CZ" dirty="0"/>
          </a:p>
          <a:p>
            <a:r>
              <a:rPr lang="cs-CZ" dirty="0"/>
              <a:t>Pojmy nejsou používané konzistentně napříč výzkumy, vždy by ale mělo být vysvětleno, o jaký podíl se jedná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5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6096E-D289-4A8E-9B12-93554DEC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(Non) response </a:t>
            </a:r>
            <a:r>
              <a:rPr lang="cs-CZ" dirty="0" err="1"/>
              <a:t>rate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F647A3-29D3-4E9D-86FC-A0EE48FDEB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Uvažovat o poměru mezi oslovenými a zúčastněnými má smysl i v designech, kde RR reálně nedokážeme spočítat</a:t>
            </a:r>
          </a:p>
          <a:p>
            <a:pPr lvl="1"/>
            <a:r>
              <a:rPr lang="cs-CZ" b="1" dirty="0"/>
              <a:t>Vždy je užitečné se ptát: kdo nám asi častěji neodpoví na výzvu k výzkumu? Jak to může zkreslit výsledky?</a:t>
            </a:r>
          </a:p>
          <a:p>
            <a:pPr lvl="1"/>
            <a:r>
              <a:rPr lang="cs-CZ" dirty="0"/>
              <a:t>Podobně jako uvažujeme o </a:t>
            </a:r>
            <a:r>
              <a:rPr lang="cs-CZ" dirty="0" err="1"/>
              <a:t>coverage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 i v případně výzkumů, kde nemáme jasný výběrový rámec a nepoužíváme pravděpodobnostní </a:t>
            </a:r>
            <a:r>
              <a:rPr lang="cs-CZ" dirty="0" err="1"/>
              <a:t>sampling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5336761-70BB-4AF1-B3CF-AA9BF7769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85" y="4218915"/>
            <a:ext cx="1788031" cy="20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8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F231D-2E32-467F-9774-4C77CADB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(Non) response </a:t>
            </a:r>
            <a:r>
              <a:rPr lang="cs-CZ" dirty="0" err="1"/>
              <a:t>rate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64FDD0-B056-4FD9-A6DD-35CCDEDACE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42761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Response </a:t>
            </a:r>
            <a:r>
              <a:rPr lang="cs-CZ" b="1" dirty="0" err="1">
                <a:solidFill>
                  <a:schemeClr val="tx1"/>
                </a:solidFill>
              </a:rPr>
              <a:t>rate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se někdy (mylně) považuje za míru kvality vzorku, ale:</a:t>
            </a:r>
          </a:p>
          <a:p>
            <a:pPr lvl="1"/>
            <a:r>
              <a:rPr lang="cs-CZ" dirty="0"/>
              <a:t>Vysoká response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b="1" dirty="0"/>
              <a:t>snižuje</a:t>
            </a:r>
            <a:r>
              <a:rPr lang="cs-CZ" dirty="0"/>
              <a:t> riziko non-response </a:t>
            </a:r>
            <a:r>
              <a:rPr lang="cs-CZ" dirty="0" err="1"/>
              <a:t>bias</a:t>
            </a:r>
            <a:r>
              <a:rPr lang="cs-CZ" dirty="0"/>
              <a:t>, ale </a:t>
            </a:r>
            <a:r>
              <a:rPr lang="cs-CZ" b="1" dirty="0"/>
              <a:t>nezaručuje</a:t>
            </a:r>
            <a:r>
              <a:rPr lang="cs-CZ" dirty="0"/>
              <a:t> jeho absenci (pokud není 100%)</a:t>
            </a:r>
          </a:p>
          <a:p>
            <a:pPr lvl="1"/>
            <a:r>
              <a:rPr lang="cs-CZ" dirty="0"/>
              <a:t>Zároveň nízká response </a:t>
            </a:r>
            <a:r>
              <a:rPr lang="cs-CZ" dirty="0" err="1"/>
              <a:t>rate</a:t>
            </a:r>
            <a:r>
              <a:rPr lang="cs-CZ" dirty="0"/>
              <a:t> se nemusí vždy rovnat zkreslenému vzorku – ale často to tak je. Náhodný výběr s velmi nízkou RR se v podstatě charakteristikami rovná </a:t>
            </a:r>
            <a:r>
              <a:rPr lang="cs-CZ" dirty="0" err="1"/>
              <a:t>convenience</a:t>
            </a:r>
            <a:r>
              <a:rPr lang="cs-CZ" dirty="0"/>
              <a:t> vzorku </a:t>
            </a:r>
          </a:p>
          <a:p>
            <a:pPr lvl="1"/>
            <a:r>
              <a:rPr lang="cs-CZ" dirty="0"/>
              <a:t>I výzkum se 100% response </a:t>
            </a:r>
            <a:r>
              <a:rPr lang="cs-CZ" dirty="0" err="1"/>
              <a:t>rate</a:t>
            </a:r>
            <a:r>
              <a:rPr lang="cs-CZ" dirty="0"/>
              <a:t> je jen tak dobrý, jak dobrý byl </a:t>
            </a:r>
            <a:r>
              <a:rPr lang="cs-CZ" dirty="0" err="1"/>
              <a:t>sampling</a:t>
            </a:r>
            <a:r>
              <a:rPr lang="cs-CZ" dirty="0"/>
              <a:t> (a další chyby)</a:t>
            </a:r>
          </a:p>
          <a:p>
            <a:r>
              <a:rPr lang="cs-CZ" b="1" dirty="0"/>
              <a:t>Non-response </a:t>
            </a:r>
            <a:r>
              <a:rPr lang="cs-CZ" b="1" dirty="0" err="1"/>
              <a:t>error</a:t>
            </a:r>
            <a:r>
              <a:rPr lang="cs-CZ" b="1" dirty="0"/>
              <a:t> </a:t>
            </a:r>
            <a:r>
              <a:rPr lang="cs-CZ" dirty="0"/>
              <a:t>= část rozdílu mezi pravou hodnotou v populaci a statistikou vzorku, která vzniká v důsledku toho, že část respondentů odmítá účast</a:t>
            </a:r>
          </a:p>
          <a:p>
            <a:r>
              <a:rPr lang="cs-CZ" b="1" dirty="0"/>
              <a:t>Non-response </a:t>
            </a:r>
            <a:r>
              <a:rPr lang="cs-CZ" b="1" dirty="0" err="1"/>
              <a:t>bias</a:t>
            </a:r>
            <a:r>
              <a:rPr lang="cs-CZ" b="1" dirty="0"/>
              <a:t> </a:t>
            </a:r>
            <a:r>
              <a:rPr lang="cs-CZ" dirty="0"/>
              <a:t>= pokud neochota účastnit se výzkumu koreluje s proměnnou, která nás zajímá</a:t>
            </a:r>
          </a:p>
          <a:p>
            <a:r>
              <a:rPr lang="cs-CZ" dirty="0"/>
              <a:t>Protože nám nejde ani tak o response </a:t>
            </a:r>
            <a:r>
              <a:rPr lang="cs-CZ" dirty="0" err="1"/>
              <a:t>rate</a:t>
            </a:r>
            <a:r>
              <a:rPr lang="cs-CZ" dirty="0"/>
              <a:t> samu o sobě, ale právě o kvalitu dat, je nemožné stanovit nějaký univerzální </a:t>
            </a:r>
            <a:r>
              <a:rPr lang="cs-CZ" dirty="0" err="1"/>
              <a:t>cut-off</a:t>
            </a:r>
            <a:r>
              <a:rPr lang="cs-CZ" dirty="0"/>
              <a:t> point</a:t>
            </a:r>
          </a:p>
          <a:p>
            <a:pPr lvl="1"/>
            <a:r>
              <a:rPr lang="cs-CZ" dirty="0"/>
              <a:t>Tj. do jaké míry RR je výzkum ok do jaké není – </a:t>
            </a:r>
            <a:r>
              <a:rPr lang="cs-CZ" dirty="0">
                <a:solidFill>
                  <a:srgbClr val="0070C0"/>
                </a:solidFill>
              </a:rPr>
              <a:t>jak vysoká RR by vám pocitově přišla dobrá/špatná?</a:t>
            </a:r>
          </a:p>
          <a:p>
            <a:pPr lvl="1"/>
            <a:r>
              <a:rPr lang="cs-CZ" dirty="0"/>
              <a:t>Některé zdroje uvádí jako cca hranici 70%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2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3692</TotalTime>
  <Words>5962</Words>
  <Application>Microsoft Office PowerPoint</Application>
  <PresentationFormat>Širokoúhlá obrazovka</PresentationFormat>
  <Paragraphs>481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6" baseType="lpstr">
      <vt:lpstr>Arial</vt:lpstr>
      <vt:lpstr>Gill Sans MT</vt:lpstr>
      <vt:lpstr>Parcel</vt:lpstr>
      <vt:lpstr>ZURn6311 Dotazníkový výzkum: Non response</vt:lpstr>
      <vt:lpstr>Úkol 3</vt:lpstr>
      <vt:lpstr>ÚKOL 3</vt:lpstr>
      <vt:lpstr>Non response</vt:lpstr>
      <vt:lpstr>Proces dotazníkového šetření</vt:lpstr>
      <vt:lpstr>(Non) response rate </vt:lpstr>
      <vt:lpstr>Jiné „rates“</vt:lpstr>
      <vt:lpstr>(Non) response rate </vt:lpstr>
      <vt:lpstr>(Non) response rate </vt:lpstr>
      <vt:lpstr>Typy Missings</vt:lpstr>
      <vt:lpstr>Studentská anketa</vt:lpstr>
      <vt:lpstr>Důvody pro (Non) response</vt:lpstr>
      <vt:lpstr>Důvody pro (Non) response</vt:lpstr>
      <vt:lpstr>Důvody neúčasti</vt:lpstr>
      <vt:lpstr>Důvody pro účast</vt:lpstr>
      <vt:lpstr>Módy </vt:lpstr>
      <vt:lpstr>TRendy</vt:lpstr>
      <vt:lpstr>Pevné linky</vt:lpstr>
      <vt:lpstr>Face to face, EU</vt:lpstr>
      <vt:lpstr>FtF, USA</vt:lpstr>
      <vt:lpstr>Mail surveys</vt:lpstr>
      <vt:lpstr>Mail surveys</vt:lpstr>
      <vt:lpstr>Rozdíly mezi online a ostatními módy</vt:lpstr>
      <vt:lpstr>Finsko</vt:lpstr>
      <vt:lpstr>Módy </vt:lpstr>
      <vt:lpstr>Délka dotazníku</vt:lpstr>
      <vt:lpstr>Téma výzkumu</vt:lpstr>
      <vt:lpstr>Téma výzkumu</vt:lpstr>
      <vt:lpstr>Téma výzkumu</vt:lpstr>
      <vt:lpstr>Téma výzkumu</vt:lpstr>
      <vt:lpstr>Citlivost tématu</vt:lpstr>
      <vt:lpstr>Citlivé téma</vt:lpstr>
      <vt:lpstr>„neovlivnitelné“ faktory</vt:lpstr>
      <vt:lpstr>„neovlivnitelné“ faktory</vt:lpstr>
      <vt:lpstr>Social environment</vt:lpstr>
      <vt:lpstr>Techniky na zvýšení response rate</vt:lpstr>
      <vt:lpstr>Obecné teorie</vt:lpstr>
      <vt:lpstr>Teorie přímo o survey decisions </vt:lpstr>
      <vt:lpstr>Tazatel</vt:lpstr>
      <vt:lpstr>Teorie přímo o survey decisions  </vt:lpstr>
      <vt:lpstr>Přesvědčování pomocí heuristik</vt:lpstr>
      <vt:lpstr>Přesvědčování pomocí heuristik</vt:lpstr>
      <vt:lpstr>Přesvědčování pomocí heuristik</vt:lpstr>
      <vt:lpstr>Přesvědčování pomocí heuristik</vt:lpstr>
      <vt:lpstr>Přesvědčování pomocí heuristik</vt:lpstr>
      <vt:lpstr>Přesvědčování pomocí heuristik</vt:lpstr>
      <vt:lpstr>Emoce</vt:lpstr>
      <vt:lpstr>Incentivy</vt:lpstr>
      <vt:lpstr>Incentivy</vt:lpstr>
      <vt:lpstr>Incentivy</vt:lpstr>
      <vt:lpstr>Incentivy</vt:lpstr>
      <vt:lpstr>Úkol 4</vt:lpstr>
      <vt:lpstr>Literatura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ZURn6311 Dotazníkový výzkum: úvod</dc:title>
  <dc:creator>lenka dedkova</dc:creator>
  <cp:lastModifiedBy>lenka dedkova</cp:lastModifiedBy>
  <cp:revision>329</cp:revision>
  <dcterms:created xsi:type="dcterms:W3CDTF">2021-01-22T08:55:11Z</dcterms:created>
  <dcterms:modified xsi:type="dcterms:W3CDTF">2021-04-09T08:23:50Z</dcterms:modified>
</cp:coreProperties>
</file>