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59" r:id="rId2"/>
    <p:sldId id="303" r:id="rId3"/>
    <p:sldId id="419" r:id="rId4"/>
    <p:sldId id="422" r:id="rId5"/>
    <p:sldId id="421" r:id="rId6"/>
    <p:sldId id="423" r:id="rId7"/>
    <p:sldId id="424" r:id="rId8"/>
    <p:sldId id="417" r:id="rId9"/>
    <p:sldId id="290" r:id="rId10"/>
    <p:sldId id="360" r:id="rId11"/>
    <p:sldId id="361" r:id="rId12"/>
    <p:sldId id="364" r:id="rId13"/>
    <p:sldId id="372" r:id="rId14"/>
    <p:sldId id="381" r:id="rId15"/>
    <p:sldId id="410" r:id="rId16"/>
    <p:sldId id="404" r:id="rId17"/>
    <p:sldId id="396" r:id="rId18"/>
    <p:sldId id="401" r:id="rId19"/>
    <p:sldId id="406" r:id="rId20"/>
    <p:sldId id="409" r:id="rId21"/>
    <p:sldId id="412" r:id="rId22"/>
    <p:sldId id="405" r:id="rId23"/>
    <p:sldId id="384" r:id="rId24"/>
    <p:sldId id="380" r:id="rId25"/>
    <p:sldId id="392" r:id="rId26"/>
    <p:sldId id="397" r:id="rId27"/>
    <p:sldId id="399" r:id="rId28"/>
    <p:sldId id="385" r:id="rId29"/>
    <p:sldId id="393" r:id="rId30"/>
    <p:sldId id="394" r:id="rId31"/>
    <p:sldId id="407" r:id="rId32"/>
    <p:sldId id="411" r:id="rId33"/>
    <p:sldId id="415" r:id="rId34"/>
    <p:sldId id="416" r:id="rId35"/>
    <p:sldId id="363" r:id="rId36"/>
    <p:sldId id="365" r:id="rId37"/>
    <p:sldId id="358" r:id="rId38"/>
    <p:sldId id="371" r:id="rId39"/>
    <p:sldId id="373" r:id="rId40"/>
    <p:sldId id="378" r:id="rId41"/>
    <p:sldId id="366" r:id="rId42"/>
    <p:sldId id="367" r:id="rId43"/>
    <p:sldId id="369" r:id="rId44"/>
    <p:sldId id="370" r:id="rId45"/>
    <p:sldId id="374" r:id="rId46"/>
    <p:sldId id="375" r:id="rId47"/>
    <p:sldId id="379" r:id="rId48"/>
    <p:sldId id="377" r:id="rId49"/>
    <p:sldId id="408" r:id="rId50"/>
    <p:sldId id="37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2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6" autoAdjust="0"/>
    <p:restoredTop sz="94424" autoAdjust="0"/>
  </p:normalViewPr>
  <p:slideViewPr>
    <p:cSldViewPr snapToGrid="0">
      <p:cViewPr varScale="1">
        <p:scale>
          <a:sx n="103" d="100"/>
          <a:sy n="103" d="100"/>
        </p:scale>
        <p:origin x="192" y="114"/>
      </p:cViewPr>
      <p:guideLst/>
    </p:cSldViewPr>
  </p:slideViewPr>
  <p:notesTextViewPr>
    <p:cViewPr>
      <p:scale>
        <a:sx n="1" d="1"/>
        <a:sy n="1" d="1"/>
      </p:scale>
      <p:origin x="0" y="0"/>
    </p:cViewPr>
  </p:notesTextViewPr>
  <p:sorterViewPr>
    <p:cViewPr>
      <p:scale>
        <a:sx n="100" d="100"/>
        <a:sy n="100" d="100"/>
      </p:scale>
      <p:origin x="0" y="-19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B0D185EE-3D3B-4788-B84D-6D58FB5F363E}" type="datetimeFigureOut">
              <a:rPr lang="cs-CZ" smtClean="0"/>
              <a:t>30.04.2021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17345590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0D185EE-3D3B-4788-B84D-6D58FB5F363E}" type="datetimeFigureOut">
              <a:rPr lang="cs-CZ" smtClean="0"/>
              <a:t>30.04.2021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145360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0D185EE-3D3B-4788-B84D-6D58FB5F363E}" type="datetimeFigureOut">
              <a:rPr lang="cs-CZ" smtClean="0"/>
              <a:t>30.04.2021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42381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19CAFF5-B0F8-49E6-A59A-6573F3EE67E8}" type="datetimeFigureOut">
              <a:rPr lang="cs-CZ" smtClean="0"/>
              <a:t>30.04.2021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BAB546A-BC03-4CB9-9BD5-090E0DA59435}" type="slidenum">
              <a:rPr lang="cs-CZ" smtClean="0"/>
              <a:t>‹#›</a:t>
            </a:fld>
            <a:endParaRPr lang="cs-CZ"/>
          </a:p>
        </p:txBody>
      </p:sp>
    </p:spTree>
    <p:extLst>
      <p:ext uri="{BB962C8B-B14F-4D97-AF65-F5344CB8AC3E}">
        <p14:creationId xmlns:p14="http://schemas.microsoft.com/office/powerpoint/2010/main" val="34879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0D185EE-3D3B-4788-B84D-6D58FB5F363E}" type="datetimeFigureOut">
              <a:rPr lang="cs-CZ" smtClean="0"/>
              <a:t>30.04.2021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71677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0D185EE-3D3B-4788-B84D-6D58FB5F363E}" type="datetimeFigureOut">
              <a:rPr lang="cs-CZ" smtClean="0"/>
              <a:t>30.04.2021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162730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B0D185EE-3D3B-4788-B84D-6D58FB5F363E}" type="datetimeFigureOut">
              <a:rPr lang="cs-CZ" smtClean="0"/>
              <a:t>30.04.2021</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244400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B0D185EE-3D3B-4788-B84D-6D58FB5F363E}" type="datetimeFigureOut">
              <a:rPr lang="cs-CZ" smtClean="0"/>
              <a:t>30.04.2021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27FA72B-0457-41F9-956D-A8A6D4BA56D8}"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9110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0D185EE-3D3B-4788-B84D-6D58FB5F363E}" type="datetimeFigureOut">
              <a:rPr lang="cs-CZ" smtClean="0"/>
              <a:t>30.04.2021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52282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185EE-3D3B-4788-B84D-6D58FB5F363E}" type="datetimeFigureOut">
              <a:rPr lang="cs-CZ" smtClean="0"/>
              <a:t>30.04.2021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57253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B0D185EE-3D3B-4788-B84D-6D58FB5F363E}" type="datetimeFigureOut">
              <a:rPr lang="cs-CZ" smtClean="0"/>
              <a:t>30.04.2021</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194608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0D185EE-3D3B-4788-B84D-6D58FB5F363E}" type="datetimeFigureOut">
              <a:rPr lang="cs-CZ" smtClean="0"/>
              <a:t>30.04.2021</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527FA72B-0457-41F9-956D-A8A6D4BA56D8}" type="slidenum">
              <a:rPr lang="cs-CZ" smtClean="0"/>
              <a:t>‹#›</a:t>
            </a:fld>
            <a:endParaRPr lang="cs-CZ"/>
          </a:p>
        </p:txBody>
      </p:sp>
    </p:spTree>
    <p:extLst>
      <p:ext uri="{BB962C8B-B14F-4D97-AF65-F5344CB8AC3E}">
        <p14:creationId xmlns:p14="http://schemas.microsoft.com/office/powerpoint/2010/main" val="263345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0D185EE-3D3B-4788-B84D-6D58FB5F363E}" type="datetimeFigureOut">
              <a:rPr lang="cs-CZ" smtClean="0"/>
              <a:t>30.04.2021</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27FA72B-0457-41F9-956D-A8A6D4BA56D8}" type="slidenum">
              <a:rPr lang="cs-CZ" smtClean="0"/>
              <a:t>‹#›</a:t>
            </a:fld>
            <a:endParaRPr lang="cs-CZ"/>
          </a:p>
        </p:txBody>
      </p:sp>
    </p:spTree>
    <p:extLst>
      <p:ext uri="{BB962C8B-B14F-4D97-AF65-F5344CB8AC3E}">
        <p14:creationId xmlns:p14="http://schemas.microsoft.com/office/powerpoint/2010/main" val="34230381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t>ZURn6311 Dotazníkový výzkum: Kognitivní testování, pilotáž</a:t>
            </a:r>
          </a:p>
        </p:txBody>
      </p:sp>
      <p:sp>
        <p:nvSpPr>
          <p:cNvPr id="3" name="Podnadpis 2"/>
          <p:cNvSpPr>
            <a:spLocks noGrp="1"/>
          </p:cNvSpPr>
          <p:nvPr>
            <p:ph type="subTitle" idx="1"/>
          </p:nvPr>
        </p:nvSpPr>
        <p:spPr/>
        <p:txBody>
          <a:bodyPr/>
          <a:lstStyle/>
          <a:p>
            <a:r>
              <a:rPr lang="cs-CZ" dirty="0"/>
              <a:t>Marie </a:t>
            </a:r>
            <a:r>
              <a:rPr lang="cs-CZ" dirty="0" err="1"/>
              <a:t>Bedrošová</a:t>
            </a:r>
            <a:endParaRPr lang="cs-CZ" dirty="0"/>
          </a:p>
          <a:p>
            <a:r>
              <a:rPr lang="cs-CZ" dirty="0"/>
              <a:t>Lenka Dědková</a:t>
            </a:r>
          </a:p>
        </p:txBody>
      </p:sp>
    </p:spTree>
    <p:extLst>
      <p:ext uri="{BB962C8B-B14F-4D97-AF65-F5344CB8AC3E}">
        <p14:creationId xmlns:p14="http://schemas.microsoft.com/office/powerpoint/2010/main" val="1494318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F7C2D-225E-4C42-A5B6-88CC07C25491}"/>
              </a:ext>
            </a:extLst>
          </p:cNvPr>
          <p:cNvSpPr>
            <a:spLocks noGrp="1"/>
          </p:cNvSpPr>
          <p:nvPr>
            <p:ph type="title"/>
          </p:nvPr>
        </p:nvSpPr>
        <p:spPr/>
        <p:txBody>
          <a:bodyPr/>
          <a:lstStyle/>
          <a:p>
            <a:r>
              <a:rPr lang="cs-CZ" dirty="0"/>
              <a:t>Jak ověřit, že dotazník funguje před ostrým sběrem</a:t>
            </a:r>
          </a:p>
        </p:txBody>
      </p:sp>
      <p:sp>
        <p:nvSpPr>
          <p:cNvPr id="3" name="Zástupný obsah 2">
            <a:extLst>
              <a:ext uri="{FF2B5EF4-FFF2-40B4-BE49-F238E27FC236}">
                <a16:creationId xmlns:a16="http://schemas.microsoft.com/office/drawing/2014/main" id="{20539662-AB57-497E-BC7B-AC8E6C6BCA38}"/>
              </a:ext>
            </a:extLst>
          </p:cNvPr>
          <p:cNvSpPr>
            <a:spLocks noGrp="1"/>
          </p:cNvSpPr>
          <p:nvPr>
            <p:ph sz="quarter" idx="13"/>
          </p:nvPr>
        </p:nvSpPr>
        <p:spPr>
          <a:xfrm>
            <a:off x="913774" y="2367092"/>
            <a:ext cx="10363826" cy="4244020"/>
          </a:xfrm>
        </p:spPr>
        <p:txBody>
          <a:bodyPr>
            <a:normAutofit lnSpcReduction="10000"/>
          </a:bodyPr>
          <a:lstStyle/>
          <a:p>
            <a:pPr marL="0" indent="0">
              <a:buNone/>
            </a:pPr>
            <a:r>
              <a:rPr lang="cs-CZ" b="1" dirty="0"/>
              <a:t>Kontrola funkčnosti dotazníku pro cílovou populaci</a:t>
            </a:r>
          </a:p>
          <a:p>
            <a:r>
              <a:rPr lang="cs-CZ" dirty="0"/>
              <a:t>Srozumitelnost a adekvátní odpovědi</a:t>
            </a:r>
          </a:p>
          <a:p>
            <a:r>
              <a:rPr lang="cs-CZ" dirty="0" err="1"/>
              <a:t>Flow</a:t>
            </a:r>
            <a:r>
              <a:rPr lang="cs-CZ" dirty="0"/>
              <a:t> v dotazníku, snadnost vyplnění </a:t>
            </a:r>
          </a:p>
          <a:p>
            <a:r>
              <a:rPr lang="cs-CZ" dirty="0"/>
              <a:t>Sociální žádoucnost, přijatelnost otázek</a:t>
            </a:r>
          </a:p>
          <a:p>
            <a:r>
              <a:rPr lang="cs-CZ" dirty="0"/>
              <a:t>Pokud hypotetické otázky - jak snadno se na ně odpovídá</a:t>
            </a:r>
          </a:p>
          <a:p>
            <a:r>
              <a:rPr lang="cs-CZ" dirty="0"/>
              <a:t>Délka vyplňování dotazníku </a:t>
            </a:r>
          </a:p>
          <a:p>
            <a:pPr marL="0" indent="0">
              <a:buNone/>
            </a:pPr>
            <a:endParaRPr lang="cs-CZ" dirty="0"/>
          </a:p>
          <a:p>
            <a:pPr marL="0" indent="0">
              <a:buNone/>
            </a:pPr>
            <a:r>
              <a:rPr lang="cs-CZ" b="1" dirty="0"/>
              <a:t>Kontrola funkčnosti z hlediska analytických potřeb</a:t>
            </a:r>
          </a:p>
          <a:p>
            <a:r>
              <a:rPr lang="cs-CZ" dirty="0"/>
              <a:t>Jak vypadají odpovědi na otázky - rozptyl</a:t>
            </a:r>
          </a:p>
          <a:p>
            <a:r>
              <a:rPr lang="cs-CZ" dirty="0"/>
              <a:t>Chybějící hodnoty </a:t>
            </a:r>
          </a:p>
          <a:p>
            <a:r>
              <a:rPr lang="cs-CZ" dirty="0"/>
              <a:t>(funkčnost škál)</a:t>
            </a:r>
          </a:p>
          <a:p>
            <a:pPr marL="228600" lvl="1" indent="0">
              <a:buNone/>
            </a:pPr>
            <a:endParaRPr lang="cs-CZ" dirty="0"/>
          </a:p>
          <a:p>
            <a:pPr lvl="1"/>
            <a:endParaRPr lang="cs-CZ" dirty="0"/>
          </a:p>
          <a:p>
            <a:pPr lvl="1"/>
            <a:endParaRPr lang="cs-CZ" dirty="0"/>
          </a:p>
          <a:p>
            <a:endParaRPr lang="cs-CZ" dirty="0"/>
          </a:p>
        </p:txBody>
      </p:sp>
      <p:sp>
        <p:nvSpPr>
          <p:cNvPr id="4" name="Pravá složená závorka 3">
            <a:extLst>
              <a:ext uri="{FF2B5EF4-FFF2-40B4-BE49-F238E27FC236}">
                <a16:creationId xmlns:a16="http://schemas.microsoft.com/office/drawing/2014/main" id="{45911B56-D5CB-4BF3-BC02-00515463BC21}"/>
              </a:ext>
            </a:extLst>
          </p:cNvPr>
          <p:cNvSpPr/>
          <p:nvPr/>
        </p:nvSpPr>
        <p:spPr>
          <a:xfrm>
            <a:off x="7645391" y="2531684"/>
            <a:ext cx="512064" cy="391483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5" name="Obdélník 4">
            <a:extLst>
              <a:ext uri="{FF2B5EF4-FFF2-40B4-BE49-F238E27FC236}">
                <a16:creationId xmlns:a16="http://schemas.microsoft.com/office/drawing/2014/main" id="{F37FDF5C-1322-41C6-82EB-C251E1F59F2F}"/>
              </a:ext>
            </a:extLst>
          </p:cNvPr>
          <p:cNvSpPr/>
          <p:nvPr/>
        </p:nvSpPr>
        <p:spPr>
          <a:xfrm>
            <a:off x="8400288" y="3725578"/>
            <a:ext cx="2651760" cy="1527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Potřebujete lidi z cílové populace, kteří dotazník předtím neviděli</a:t>
            </a:r>
          </a:p>
        </p:txBody>
      </p:sp>
    </p:spTree>
    <p:extLst>
      <p:ext uri="{BB962C8B-B14F-4D97-AF65-F5344CB8AC3E}">
        <p14:creationId xmlns:p14="http://schemas.microsoft.com/office/powerpoint/2010/main" val="121485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4A772F-CAE9-4D3D-B309-47F9549D411F}"/>
              </a:ext>
            </a:extLst>
          </p:cNvPr>
          <p:cNvSpPr>
            <a:spLocks noGrp="1"/>
          </p:cNvSpPr>
          <p:nvPr>
            <p:ph type="title"/>
          </p:nvPr>
        </p:nvSpPr>
        <p:spPr/>
        <p:txBody>
          <a:bodyPr/>
          <a:lstStyle/>
          <a:p>
            <a:r>
              <a:rPr lang="cs-CZ" dirty="0"/>
              <a:t>Jak ověřit, že dotazník funguje před ostrým sběrem</a:t>
            </a:r>
          </a:p>
        </p:txBody>
      </p:sp>
      <p:sp>
        <p:nvSpPr>
          <p:cNvPr id="3" name="Zástupný obsah 2">
            <a:extLst>
              <a:ext uri="{FF2B5EF4-FFF2-40B4-BE49-F238E27FC236}">
                <a16:creationId xmlns:a16="http://schemas.microsoft.com/office/drawing/2014/main" id="{4D712EAA-A754-4839-99E8-4FD908DD7761}"/>
              </a:ext>
            </a:extLst>
          </p:cNvPr>
          <p:cNvSpPr>
            <a:spLocks noGrp="1"/>
          </p:cNvSpPr>
          <p:nvPr>
            <p:ph sz="quarter" idx="13"/>
          </p:nvPr>
        </p:nvSpPr>
        <p:spPr>
          <a:xfrm>
            <a:off x="913774" y="2367092"/>
            <a:ext cx="10363826" cy="4167932"/>
          </a:xfrm>
        </p:spPr>
        <p:txBody>
          <a:bodyPr>
            <a:normAutofit fontScale="85000" lnSpcReduction="20000"/>
          </a:bodyPr>
          <a:lstStyle/>
          <a:p>
            <a:pPr marL="0" indent="0">
              <a:buNone/>
            </a:pPr>
            <a:r>
              <a:rPr lang="cs-CZ" b="1" dirty="0"/>
              <a:t>Před využitím cílových respondentů:</a:t>
            </a:r>
          </a:p>
          <a:p>
            <a:r>
              <a:rPr lang="cs-CZ" dirty="0"/>
              <a:t>Hodnocení expertů</a:t>
            </a:r>
          </a:p>
          <a:p>
            <a:r>
              <a:rPr lang="cs-CZ" dirty="0" err="1"/>
              <a:t>Question</a:t>
            </a:r>
            <a:r>
              <a:rPr lang="cs-CZ" dirty="0"/>
              <a:t> </a:t>
            </a:r>
            <a:r>
              <a:rPr lang="cs-CZ" dirty="0" err="1"/>
              <a:t>appraisal</a:t>
            </a:r>
            <a:r>
              <a:rPr lang="cs-CZ" dirty="0"/>
              <a:t> </a:t>
            </a:r>
            <a:r>
              <a:rPr lang="cs-CZ" dirty="0" err="1"/>
              <a:t>system</a:t>
            </a:r>
            <a:r>
              <a:rPr lang="cs-CZ" dirty="0"/>
              <a:t> (QAS) – budeme řešit v dalších hodinách</a:t>
            </a:r>
          </a:p>
          <a:p>
            <a:pPr marL="0" indent="0">
              <a:buNone/>
            </a:pPr>
            <a:r>
              <a:rPr lang="cs-CZ" b="1" dirty="0"/>
              <a:t>S využitím cílových respondentů:</a:t>
            </a:r>
          </a:p>
          <a:p>
            <a:r>
              <a:rPr lang="cs-CZ" dirty="0"/>
              <a:t>Kognitivní testování</a:t>
            </a:r>
          </a:p>
          <a:p>
            <a:pPr lvl="1"/>
            <a:r>
              <a:rPr lang="cs-CZ" dirty="0"/>
              <a:t>Individuální</a:t>
            </a:r>
          </a:p>
          <a:p>
            <a:pPr lvl="1"/>
            <a:r>
              <a:rPr lang="cs-CZ" dirty="0" err="1"/>
              <a:t>Fokusky</a:t>
            </a:r>
            <a:endParaRPr lang="cs-CZ" dirty="0"/>
          </a:p>
          <a:p>
            <a:r>
              <a:rPr lang="cs-CZ" dirty="0"/>
              <a:t>Pilotáž </a:t>
            </a:r>
          </a:p>
          <a:p>
            <a:endParaRPr lang="cs-CZ" dirty="0"/>
          </a:p>
          <a:p>
            <a:pPr marL="0" indent="0">
              <a:buNone/>
            </a:pPr>
            <a:r>
              <a:rPr lang="cs-CZ" b="1" dirty="0" err="1"/>
              <a:t>Pretesting</a:t>
            </a:r>
            <a:r>
              <a:rPr lang="cs-CZ" b="1" dirty="0"/>
              <a:t> je hodně flexibilní postup</a:t>
            </a:r>
          </a:p>
          <a:p>
            <a:r>
              <a:rPr lang="cs-CZ" dirty="0"/>
              <a:t>Je potřeba ho přizpůsobit konkrétnímu výzkumu</a:t>
            </a:r>
          </a:p>
          <a:p>
            <a:r>
              <a:rPr lang="cs-CZ" dirty="0"/>
              <a:t>Ne pro všechny studie je nezbytné všechno, pro každou může být vhodné jiné pořadí</a:t>
            </a:r>
          </a:p>
          <a:p>
            <a:r>
              <a:rPr lang="cs-CZ" dirty="0"/>
              <a:t>Často iterativní postup – pilotáž může ukázat, že některé položky nefungují, přestože prošly kognitivním testování </a:t>
            </a:r>
            <a:r>
              <a:rPr lang="cs-CZ" dirty="0">
                <a:sym typeface="Wingdings" panose="05000000000000000000" pitchFamily="2" charset="2"/>
              </a:rPr>
              <a:t> tvorba nových položek  nové kognitivní testování apod.</a:t>
            </a:r>
          </a:p>
          <a:p>
            <a:endParaRPr lang="cs-CZ" dirty="0"/>
          </a:p>
        </p:txBody>
      </p:sp>
    </p:spTree>
    <p:extLst>
      <p:ext uri="{BB962C8B-B14F-4D97-AF65-F5344CB8AC3E}">
        <p14:creationId xmlns:p14="http://schemas.microsoft.com/office/powerpoint/2010/main" val="98988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D8208-478C-484D-8978-D85497264FF6}"/>
              </a:ext>
            </a:extLst>
          </p:cNvPr>
          <p:cNvSpPr>
            <a:spLocks noGrp="1"/>
          </p:cNvSpPr>
          <p:nvPr>
            <p:ph type="title"/>
          </p:nvPr>
        </p:nvSpPr>
        <p:spPr/>
        <p:txBody>
          <a:bodyPr/>
          <a:lstStyle/>
          <a:p>
            <a:r>
              <a:rPr lang="cs-CZ" dirty="0"/>
              <a:t>Hodnocení expertů</a:t>
            </a:r>
          </a:p>
        </p:txBody>
      </p:sp>
      <p:sp>
        <p:nvSpPr>
          <p:cNvPr id="3" name="Zástupný obsah 2">
            <a:extLst>
              <a:ext uri="{FF2B5EF4-FFF2-40B4-BE49-F238E27FC236}">
                <a16:creationId xmlns:a16="http://schemas.microsoft.com/office/drawing/2014/main" id="{CBC7EC53-EA6B-4696-8622-8FA11AE2299D}"/>
              </a:ext>
            </a:extLst>
          </p:cNvPr>
          <p:cNvSpPr>
            <a:spLocks noGrp="1"/>
          </p:cNvSpPr>
          <p:nvPr>
            <p:ph sz="quarter" idx="13"/>
          </p:nvPr>
        </p:nvSpPr>
        <p:spPr/>
        <p:txBody>
          <a:bodyPr>
            <a:normAutofit lnSpcReduction="10000"/>
          </a:bodyPr>
          <a:lstStyle/>
          <a:p>
            <a:r>
              <a:rPr lang="cs-CZ" b="1" dirty="0"/>
              <a:t>Dotazník by mě vidět alespoň 1 odborník</a:t>
            </a:r>
            <a:r>
              <a:rPr lang="cs-CZ" dirty="0"/>
              <a:t>, který se vyzná v </a:t>
            </a:r>
            <a:r>
              <a:rPr lang="cs-CZ" dirty="0" err="1"/>
              <a:t>survey</a:t>
            </a:r>
            <a:r>
              <a:rPr lang="cs-CZ" dirty="0"/>
              <a:t> </a:t>
            </a:r>
            <a:r>
              <a:rPr lang="cs-CZ" dirty="0" err="1"/>
              <a:t>methodology</a:t>
            </a:r>
            <a:r>
              <a:rPr lang="cs-CZ" dirty="0"/>
              <a:t> a ve zkoumaném tématu</a:t>
            </a:r>
          </a:p>
          <a:p>
            <a:pPr lvl="1"/>
            <a:r>
              <a:rPr lang="cs-CZ" dirty="0"/>
              <a:t>Pokud není v jedné osobě, potřebujete lidi alespoň dva</a:t>
            </a:r>
          </a:p>
          <a:p>
            <a:pPr lvl="1"/>
            <a:r>
              <a:rPr lang="cs-CZ" dirty="0"/>
              <a:t>Pro DP: typicky vedoucí práce, ale před ním např. i spolužáci</a:t>
            </a:r>
          </a:p>
          <a:p>
            <a:pPr lvl="1"/>
            <a:endParaRPr lang="cs-CZ" dirty="0"/>
          </a:p>
          <a:p>
            <a:r>
              <a:rPr lang="cs-CZ" dirty="0"/>
              <a:t>Pro adekvátní zhodnocení </a:t>
            </a:r>
            <a:r>
              <a:rPr lang="cs-CZ" b="1" dirty="0"/>
              <a:t>odborník potřebuje</a:t>
            </a:r>
            <a:r>
              <a:rPr lang="cs-CZ" dirty="0"/>
              <a:t>:</a:t>
            </a:r>
          </a:p>
          <a:p>
            <a:pPr lvl="1"/>
            <a:r>
              <a:rPr lang="cs-CZ" dirty="0"/>
              <a:t>Znát váš výzkumný cíl („pozice“ proměnných), cílovou populaci a mód sběru</a:t>
            </a:r>
          </a:p>
          <a:p>
            <a:pPr lvl="1"/>
            <a:r>
              <a:rPr lang="cs-CZ" dirty="0"/>
              <a:t>Vědět, jak chcete data analyzovat</a:t>
            </a:r>
          </a:p>
          <a:p>
            <a:pPr lvl="1"/>
            <a:r>
              <a:rPr lang="cs-CZ" dirty="0"/>
              <a:t>Vědět, jaké položky mají měřit jaké konstrukty</a:t>
            </a:r>
          </a:p>
          <a:p>
            <a:pPr lvl="1"/>
            <a:r>
              <a:rPr lang="cs-CZ" dirty="0"/>
              <a:t>Vidět „finální“ podobu – tj. pořadí položek, úvodní instrukce, </a:t>
            </a:r>
            <a:r>
              <a:rPr lang="cs-CZ" dirty="0" err="1"/>
              <a:t>odpověďové</a:t>
            </a:r>
            <a:r>
              <a:rPr lang="cs-CZ" dirty="0"/>
              <a:t> škály</a:t>
            </a:r>
          </a:p>
          <a:p>
            <a:pPr lvl="1"/>
            <a:endParaRPr lang="cs-CZ" dirty="0"/>
          </a:p>
          <a:p>
            <a:pPr marL="228600" lvl="1" indent="0">
              <a:buNone/>
            </a:pPr>
            <a:endParaRPr lang="cs-CZ" dirty="0"/>
          </a:p>
        </p:txBody>
      </p:sp>
    </p:spTree>
    <p:extLst>
      <p:ext uri="{BB962C8B-B14F-4D97-AF65-F5344CB8AC3E}">
        <p14:creationId xmlns:p14="http://schemas.microsoft.com/office/powerpoint/2010/main" val="6562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BD8208-478C-484D-8978-D85497264FF6}"/>
              </a:ext>
            </a:extLst>
          </p:cNvPr>
          <p:cNvSpPr>
            <a:spLocks noGrp="1"/>
          </p:cNvSpPr>
          <p:nvPr>
            <p:ph type="title"/>
          </p:nvPr>
        </p:nvSpPr>
        <p:spPr/>
        <p:txBody>
          <a:bodyPr/>
          <a:lstStyle/>
          <a:p>
            <a:r>
              <a:rPr lang="cs-CZ" dirty="0"/>
              <a:t>Hodnocení expertů</a:t>
            </a:r>
          </a:p>
        </p:txBody>
      </p:sp>
      <p:sp>
        <p:nvSpPr>
          <p:cNvPr id="3" name="Zástupný obsah 2">
            <a:extLst>
              <a:ext uri="{FF2B5EF4-FFF2-40B4-BE49-F238E27FC236}">
                <a16:creationId xmlns:a16="http://schemas.microsoft.com/office/drawing/2014/main" id="{CBC7EC53-EA6B-4696-8622-8FA11AE2299D}"/>
              </a:ext>
            </a:extLst>
          </p:cNvPr>
          <p:cNvSpPr>
            <a:spLocks noGrp="1"/>
          </p:cNvSpPr>
          <p:nvPr>
            <p:ph sz="quarter" idx="13"/>
          </p:nvPr>
        </p:nvSpPr>
        <p:spPr/>
        <p:txBody>
          <a:bodyPr>
            <a:normAutofit/>
          </a:bodyPr>
          <a:lstStyle/>
          <a:p>
            <a:r>
              <a:rPr lang="cs-CZ" dirty="0"/>
              <a:t>Je důležité – dokáže výrazně zlepšit výzkum a pomoci identifikovat problematické položky/instrukce, navrhnout řešení a identifikovat položky, na které je vhodné se zaměřit během kognitivního testování</a:t>
            </a:r>
          </a:p>
          <a:p>
            <a:pPr lvl="1"/>
            <a:r>
              <a:rPr lang="cs-CZ" dirty="0"/>
              <a:t>Některé výzkumy ukazují, že odborníci identifikují víc problémů než jiné metody</a:t>
            </a:r>
          </a:p>
          <a:p>
            <a:pPr lvl="1"/>
            <a:r>
              <a:rPr lang="cs-CZ" dirty="0"/>
              <a:t>Ale často mezi odborníky nízká shoda v identifikování problematických položek</a:t>
            </a:r>
          </a:p>
          <a:p>
            <a:endParaRPr lang="cs-CZ" dirty="0"/>
          </a:p>
          <a:p>
            <a:r>
              <a:rPr lang="cs-CZ" dirty="0"/>
              <a:t>Není dostatečné spoléhat jen na něj</a:t>
            </a:r>
            <a:r>
              <a:rPr lang="cs-CZ" dirty="0">
                <a:sym typeface="Wingdings" panose="05000000000000000000" pitchFamily="2" charset="2"/>
              </a:rPr>
              <a:t> </a:t>
            </a:r>
          </a:p>
          <a:p>
            <a:r>
              <a:rPr lang="cs-CZ" dirty="0">
                <a:sym typeface="Wingdings" panose="05000000000000000000" pitchFamily="2" charset="2"/>
              </a:rPr>
              <a:t>Odborníci už znají všechny termíny, často nejsou ani členy cílové populace, chápou celkovou logiku dotazníků a nemají problém vyznat se v různých formátech odpovědí</a:t>
            </a:r>
          </a:p>
          <a:p>
            <a:pPr lvl="1"/>
            <a:r>
              <a:rPr lang="cs-CZ" dirty="0">
                <a:sym typeface="Wingdings" panose="05000000000000000000" pitchFamily="2" charset="2"/>
              </a:rPr>
              <a:t>Takže snadno přehlédnou něco, co jim i vám může připadat jasné a srozumitelné, ale cílovce ne</a:t>
            </a:r>
          </a:p>
          <a:p>
            <a:pPr lvl="1"/>
            <a:endParaRPr lang="cs-CZ" dirty="0">
              <a:sym typeface="Wingdings" panose="05000000000000000000" pitchFamily="2" charset="2"/>
            </a:endParaRPr>
          </a:p>
          <a:p>
            <a:endParaRPr lang="cs-CZ" dirty="0">
              <a:sym typeface="Wingdings" panose="05000000000000000000" pitchFamily="2" charset="2"/>
            </a:endParaRPr>
          </a:p>
          <a:p>
            <a:endParaRPr lang="cs-CZ" dirty="0"/>
          </a:p>
          <a:p>
            <a:pPr lvl="1"/>
            <a:endParaRPr lang="cs-CZ" dirty="0"/>
          </a:p>
          <a:p>
            <a:pPr marL="228600" lvl="1" indent="0">
              <a:buNone/>
            </a:pPr>
            <a:endParaRPr lang="cs-CZ" dirty="0"/>
          </a:p>
        </p:txBody>
      </p:sp>
    </p:spTree>
    <p:extLst>
      <p:ext uri="{BB962C8B-B14F-4D97-AF65-F5344CB8AC3E}">
        <p14:creationId xmlns:p14="http://schemas.microsoft.com/office/powerpoint/2010/main" val="356733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Kognitivní testování</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6826876" cy="3424107"/>
          </a:xfrm>
        </p:spPr>
        <p:txBody>
          <a:bodyPr>
            <a:normAutofit/>
          </a:bodyPr>
          <a:lstStyle/>
          <a:p>
            <a:pPr lvl="1"/>
            <a:r>
              <a:rPr lang="cs-CZ" dirty="0">
                <a:solidFill>
                  <a:srgbClr val="0070C0"/>
                </a:solidFill>
              </a:rPr>
              <a:t>Jaký problém mohly mít děti (9-17 let) s následující otázkou o šikaně?</a:t>
            </a:r>
          </a:p>
          <a:p>
            <a:pPr lvl="2"/>
            <a:r>
              <a:rPr lang="cs-CZ" b="1" dirty="0">
                <a:solidFill>
                  <a:srgbClr val="002060"/>
                </a:solidFill>
                <a:ea typeface="Times New Roman" panose="02020603050405020304" pitchFamily="18" charset="0"/>
                <a:cs typeface="Times New Roman" panose="02020603050405020304" pitchFamily="18" charset="0"/>
              </a:rPr>
              <a:t>Když se k tobě takto na internetu nebo mobilním zařízení zachoval, udělal to některým z následujících způsobů? </a:t>
            </a:r>
            <a:r>
              <a:rPr lang="cs-CZ" dirty="0">
                <a:solidFill>
                  <a:srgbClr val="002060"/>
                </a:solidFill>
                <a:ea typeface="Times New Roman" panose="02020603050405020304" pitchFamily="18" charset="0"/>
                <a:cs typeface="Times New Roman" panose="02020603050405020304" pitchFamily="18" charset="0"/>
              </a:rPr>
              <a:t>ZAŠKRTNI VŠE, CO PLATÍ</a:t>
            </a:r>
          </a:p>
          <a:p>
            <a:pPr lvl="1"/>
            <a:endParaRPr lang="cs-CZ" dirty="0">
              <a:solidFill>
                <a:srgbClr val="0070C0"/>
              </a:solidFill>
            </a:endParaRPr>
          </a:p>
          <a:p>
            <a:endParaRPr lang="cs-CZ" dirty="0"/>
          </a:p>
        </p:txBody>
      </p:sp>
      <p:pic>
        <p:nvPicPr>
          <p:cNvPr id="5" name="Obrázek 4">
            <a:extLst>
              <a:ext uri="{FF2B5EF4-FFF2-40B4-BE49-F238E27FC236}">
                <a16:creationId xmlns:a16="http://schemas.microsoft.com/office/drawing/2014/main" id="{007FC33C-CF33-4712-A690-96D469455B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300" y="2339471"/>
            <a:ext cx="3644899" cy="3644899"/>
          </a:xfrm>
          <a:prstGeom prst="rect">
            <a:avLst/>
          </a:prstGeom>
        </p:spPr>
      </p:pic>
      <p:sp>
        <p:nvSpPr>
          <p:cNvPr id="7" name="Obdélník 6">
            <a:extLst>
              <a:ext uri="{FF2B5EF4-FFF2-40B4-BE49-F238E27FC236}">
                <a16:creationId xmlns:a16="http://schemas.microsoft.com/office/drawing/2014/main" id="{A482A4B5-BCC7-454F-BC10-49AD8C71B910}"/>
              </a:ext>
            </a:extLst>
          </p:cNvPr>
          <p:cNvSpPr/>
          <p:nvPr/>
        </p:nvSpPr>
        <p:spPr>
          <a:xfrm>
            <a:off x="1676400" y="3604222"/>
            <a:ext cx="6159500" cy="3963073"/>
          </a:xfrm>
          <a:prstGeom prst="rect">
            <a:avLst/>
          </a:prstGeom>
        </p:spPr>
        <p:txBody>
          <a:bodyPr wrap="square" numCol="2">
            <a:spAutoFit/>
          </a:bodyPr>
          <a:lstStyle/>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Na sociální síti (např. na </a:t>
            </a:r>
            <a:r>
              <a:rPr lang="cs-CZ" sz="1400" dirty="0" err="1">
                <a:solidFill>
                  <a:srgbClr val="002060"/>
                </a:solidFill>
                <a:latin typeface="+mj-lt"/>
                <a:ea typeface="Times New Roman" panose="02020603050405020304" pitchFamily="18" charset="0"/>
              </a:rPr>
              <a:t>Facebooku</a:t>
            </a:r>
            <a:r>
              <a:rPr lang="cs-CZ" sz="1400" dirty="0">
                <a:solidFill>
                  <a:srgbClr val="002060"/>
                </a:solidFill>
                <a:latin typeface="+mj-lt"/>
                <a:ea typeface="Times New Roman" panose="02020603050405020304" pitchFamily="18" charset="0"/>
              </a:rPr>
              <a:t>, </a:t>
            </a:r>
            <a:r>
              <a:rPr lang="cs-CZ" sz="1400" dirty="0" err="1">
                <a:solidFill>
                  <a:srgbClr val="002060"/>
                </a:solidFill>
                <a:latin typeface="+mj-lt"/>
                <a:ea typeface="Times New Roman" panose="02020603050405020304" pitchFamily="18" charset="0"/>
              </a:rPr>
              <a:t>Twitteru</a:t>
            </a:r>
            <a:r>
              <a:rPr lang="cs-CZ" sz="1400" dirty="0">
                <a:solidFill>
                  <a:srgbClr val="002060"/>
                </a:solidFill>
                <a:latin typeface="+mj-lt"/>
                <a:ea typeface="Times New Roman" panose="02020603050405020304" pitchFamily="18" charset="0"/>
              </a:rPr>
              <a:t>)</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Na stránkách pro sdílení fotek a videí (např. </a:t>
            </a:r>
            <a:r>
              <a:rPr lang="cs-CZ" sz="1400" dirty="0" err="1">
                <a:solidFill>
                  <a:srgbClr val="002060"/>
                </a:solidFill>
                <a:latin typeface="+mj-lt"/>
                <a:ea typeface="Times New Roman" panose="02020603050405020304" pitchFamily="18" charset="0"/>
              </a:rPr>
              <a:t>YouTube</a:t>
            </a:r>
            <a:r>
              <a:rPr lang="cs-CZ" sz="1400" dirty="0">
                <a:solidFill>
                  <a:srgbClr val="002060"/>
                </a:solidFill>
                <a:latin typeface="+mj-lt"/>
                <a:ea typeface="Times New Roman" panose="02020603050405020304" pitchFamily="18" charset="0"/>
              </a:rPr>
              <a:t>, </a:t>
            </a:r>
            <a:r>
              <a:rPr lang="cs-CZ" sz="1400" dirty="0" err="1">
                <a:solidFill>
                  <a:srgbClr val="002060"/>
                </a:solidFill>
                <a:latin typeface="+mj-lt"/>
                <a:ea typeface="Times New Roman" panose="02020603050405020304" pitchFamily="18" charset="0"/>
              </a:rPr>
              <a:t>Instragramu</a:t>
            </a:r>
            <a:r>
              <a:rPr lang="cs-CZ" sz="1400" dirty="0">
                <a:solidFill>
                  <a:srgbClr val="002060"/>
                </a:solidFill>
                <a:latin typeface="+mj-lt"/>
                <a:ea typeface="Times New Roman" panose="02020603050405020304" pitchFamily="18" charset="0"/>
              </a:rPr>
              <a:t>, </a:t>
            </a:r>
            <a:r>
              <a:rPr lang="cs-CZ" sz="1400" dirty="0" err="1">
                <a:solidFill>
                  <a:srgbClr val="002060"/>
                </a:solidFill>
                <a:latin typeface="+mj-lt"/>
                <a:ea typeface="Times New Roman" panose="02020603050405020304" pitchFamily="18" charset="0"/>
              </a:rPr>
              <a:t>Flickru</a:t>
            </a:r>
            <a:r>
              <a:rPr lang="cs-CZ" sz="1400" dirty="0">
                <a:solidFill>
                  <a:srgbClr val="002060"/>
                </a:solidFill>
                <a:latin typeface="+mj-lt"/>
                <a:ea typeface="Times New Roman" panose="02020603050405020304" pitchFamily="18" charset="0"/>
              </a:rPr>
              <a:t> )</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Pomocí instant messengeru (MSN,  </a:t>
            </a:r>
            <a:r>
              <a:rPr lang="cs-CZ" sz="1400" dirty="0" err="1">
                <a:solidFill>
                  <a:srgbClr val="002060"/>
                </a:solidFill>
                <a:latin typeface="+mj-lt"/>
                <a:ea typeface="Times New Roman" panose="02020603050405020304" pitchFamily="18" charset="0"/>
              </a:rPr>
              <a:t>WhatsApp</a:t>
            </a:r>
            <a:r>
              <a:rPr lang="cs-CZ" sz="1400" dirty="0">
                <a:solidFill>
                  <a:srgbClr val="002060"/>
                </a:solidFill>
                <a:latin typeface="+mj-lt"/>
                <a:ea typeface="Times New Roman" panose="02020603050405020304" pitchFamily="18" charset="0"/>
              </a:rPr>
              <a:t>, Skype, atd.)</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V chatovací místnosti</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V online hře</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Jiným způsobem</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Nevím</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r>
              <a:rPr lang="cs-CZ" sz="1400" dirty="0">
                <a:solidFill>
                  <a:srgbClr val="002060"/>
                </a:solidFill>
                <a:latin typeface="+mj-lt"/>
                <a:ea typeface="Times New Roman" panose="02020603050405020304" pitchFamily="18" charset="0"/>
              </a:rPr>
              <a:t>Nechci odpovědět</a:t>
            </a: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a:p>
            <a:pPr marL="285750" indent="-285750">
              <a:lnSpc>
                <a:spcPts val="1800"/>
              </a:lnSpc>
              <a:spcBef>
                <a:spcPts val="300"/>
              </a:spcBef>
              <a:spcAft>
                <a:spcPts val="0"/>
              </a:spcAft>
              <a:buFont typeface="Wingdings" panose="05000000000000000000" pitchFamily="2" charset="2"/>
              <a:buChar char="q"/>
              <a:tabLst>
                <a:tab pos="228600" algn="l"/>
                <a:tab pos="2971800" algn="l"/>
              </a:tabLst>
            </a:pPr>
            <a:endParaRPr lang="cs-CZ" sz="1400" dirty="0">
              <a:solidFill>
                <a:srgbClr val="002060"/>
              </a:solidFill>
              <a:latin typeface="+mj-lt"/>
              <a:ea typeface="Times New Roman" panose="02020603050405020304" pitchFamily="18" charset="0"/>
            </a:endParaRPr>
          </a:p>
        </p:txBody>
      </p:sp>
    </p:spTree>
    <p:extLst>
      <p:ext uri="{BB962C8B-B14F-4D97-AF65-F5344CB8AC3E}">
        <p14:creationId xmlns:p14="http://schemas.microsoft.com/office/powerpoint/2010/main" val="197361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Kognitivní testování</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9520546" cy="4262308"/>
          </a:xfrm>
        </p:spPr>
        <p:txBody>
          <a:bodyPr>
            <a:normAutofit fontScale="92500" lnSpcReduction="20000"/>
          </a:bodyPr>
          <a:lstStyle/>
          <a:p>
            <a:r>
              <a:rPr lang="cs-CZ" sz="1900" b="1" dirty="0"/>
              <a:t>Co je to kognitivní testování a proč ho potřebujeme?</a:t>
            </a:r>
          </a:p>
          <a:p>
            <a:pPr lvl="1"/>
            <a:r>
              <a:rPr lang="cs-CZ" sz="1700" dirty="0"/>
              <a:t>Hloubkové nebo </a:t>
            </a:r>
            <a:r>
              <a:rPr lang="cs-CZ" sz="1700" dirty="0" err="1"/>
              <a:t>polostrukturované</a:t>
            </a:r>
            <a:r>
              <a:rPr lang="cs-CZ" sz="1700" dirty="0"/>
              <a:t> rozhovory, případně </a:t>
            </a:r>
            <a:r>
              <a:rPr lang="cs-CZ" sz="1700" dirty="0" err="1"/>
              <a:t>focus</a:t>
            </a:r>
            <a:r>
              <a:rPr lang="cs-CZ" sz="1700" dirty="0"/>
              <a:t> </a:t>
            </a:r>
            <a:r>
              <a:rPr lang="cs-CZ" sz="1700" dirty="0" err="1"/>
              <a:t>groups</a:t>
            </a:r>
            <a:endParaRPr lang="cs-CZ" sz="1700" dirty="0"/>
          </a:p>
          <a:p>
            <a:pPr lvl="1"/>
            <a:r>
              <a:rPr lang="cs-CZ" sz="1700" dirty="0"/>
              <a:t>Dotazník „testujeme“ s představiteli naší cílové populace</a:t>
            </a:r>
          </a:p>
          <a:p>
            <a:pPr lvl="1"/>
            <a:r>
              <a:rPr lang="cs-CZ" sz="1700" dirty="0"/>
              <a:t>Cílem je odhalit problémy související s kognitivními procesy: myšlení, paměť, vzpomínání, posuzování, rozhodování, …</a:t>
            </a:r>
          </a:p>
          <a:p>
            <a:pPr lvl="1"/>
            <a:r>
              <a:rPr lang="cs-CZ" sz="1700" dirty="0"/>
              <a:t>Rozumí respondenti našim položkám? Dokáží na ně odpovědět? Jaké problémy s dotazníkem mají a proč?</a:t>
            </a:r>
          </a:p>
          <a:p>
            <a:r>
              <a:rPr lang="cs-CZ" sz="1900" dirty="0">
                <a:solidFill>
                  <a:srgbClr val="0070C0"/>
                </a:solidFill>
              </a:rPr>
              <a:t>Chceme otestovat dotazník pro děti a dospívající (11-17 let) v České republice. S kým bychom provedli kognitivní rozhovory?</a:t>
            </a:r>
          </a:p>
          <a:p>
            <a:pPr lvl="1"/>
            <a:r>
              <a:rPr lang="cs-CZ" sz="1700" dirty="0">
                <a:solidFill>
                  <a:schemeClr val="tx1"/>
                </a:solidFill>
              </a:rPr>
              <a:t>Např. bychom si vybrali chlapce a dívky z každé věkové kategorie: 11-12, 13-15, 16-17</a:t>
            </a:r>
          </a:p>
          <a:p>
            <a:pPr lvl="1"/>
            <a:r>
              <a:rPr lang="cs-CZ" sz="1700" dirty="0">
                <a:solidFill>
                  <a:schemeClr val="tx1"/>
                </a:solidFill>
              </a:rPr>
              <a:t>Důležité je testovat s nejmladšími i nejstaršími</a:t>
            </a:r>
          </a:p>
          <a:p>
            <a:pPr lvl="1"/>
            <a:r>
              <a:rPr lang="cs-CZ" sz="1700" dirty="0">
                <a:solidFill>
                  <a:schemeClr val="tx1"/>
                </a:solidFill>
              </a:rPr>
              <a:t>A vybrat z různých rodin – s nízkým i vysokým SES, a z různých škol (gymnázia vs. učiliště), abychom měli i variabilitu v tom, jaké zkušenosti s internetem pravděpodobně mají</a:t>
            </a:r>
          </a:p>
          <a:p>
            <a:r>
              <a:rPr lang="cs-CZ" sz="1900" dirty="0">
                <a:solidFill>
                  <a:srgbClr val="0070C0"/>
                </a:solidFill>
              </a:rPr>
              <a:t>Kde bychom je hledali?</a:t>
            </a:r>
            <a:r>
              <a:rPr lang="cs-CZ" sz="1900" dirty="0">
                <a:solidFill>
                  <a:srgbClr val="0070C0"/>
                </a:solidFill>
                <a:sym typeface="Wingdings" panose="05000000000000000000" pitchFamily="2" charset="2"/>
              </a:rPr>
              <a:t>  </a:t>
            </a:r>
            <a:endParaRPr lang="cs-CZ" sz="1900" dirty="0">
              <a:solidFill>
                <a:srgbClr val="0070C0"/>
              </a:solidFill>
            </a:endParaRPr>
          </a:p>
          <a:p>
            <a:r>
              <a:rPr lang="cs-CZ" sz="1900" dirty="0">
                <a:solidFill>
                  <a:srgbClr val="0070C0"/>
                </a:solidFill>
              </a:rPr>
              <a:t>A co kdybychom chtěli otestovat dotazník o zkušenostech s diskriminací na univerzitě? </a:t>
            </a:r>
            <a:endParaRPr lang="cs-CZ" sz="1900" dirty="0"/>
          </a:p>
        </p:txBody>
      </p:sp>
    </p:spTree>
    <p:extLst>
      <p:ext uri="{BB962C8B-B14F-4D97-AF65-F5344CB8AC3E}">
        <p14:creationId xmlns:p14="http://schemas.microsoft.com/office/powerpoint/2010/main" val="20887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Proces odpovídání</a:t>
            </a:r>
          </a:p>
        </p:txBody>
      </p:sp>
      <p:graphicFrame>
        <p:nvGraphicFramePr>
          <p:cNvPr id="5" name="Zástupný symbol pro obsah 4">
            <a:extLst>
              <a:ext uri="{FF2B5EF4-FFF2-40B4-BE49-F238E27FC236}">
                <a16:creationId xmlns:a16="http://schemas.microsoft.com/office/drawing/2014/main" id="{AE5E032C-53D4-48CE-80DF-115E0A517146}"/>
              </a:ext>
            </a:extLst>
          </p:cNvPr>
          <p:cNvGraphicFramePr>
            <a:graphicFrameLocks noGrp="1"/>
          </p:cNvGraphicFramePr>
          <p:nvPr>
            <p:ph sz="quarter" idx="13"/>
          </p:nvPr>
        </p:nvGraphicFramePr>
        <p:xfrm>
          <a:off x="758190" y="2886694"/>
          <a:ext cx="8336280" cy="2954036"/>
        </p:xfrm>
        <a:graphic>
          <a:graphicData uri="http://schemas.openxmlformats.org/drawingml/2006/table">
            <a:tbl>
              <a:tblPr firstRow="1" bandRow="1">
                <a:tableStyleId>{21E4AEA4-8DFA-4A89-87EB-49C32662AFE0}</a:tableStyleId>
              </a:tblPr>
              <a:tblGrid>
                <a:gridCol w="1908810">
                  <a:extLst>
                    <a:ext uri="{9D8B030D-6E8A-4147-A177-3AD203B41FA5}">
                      <a16:colId xmlns:a16="http://schemas.microsoft.com/office/drawing/2014/main" val="2647338324"/>
                    </a:ext>
                  </a:extLst>
                </a:gridCol>
                <a:gridCol w="6427470">
                  <a:extLst>
                    <a:ext uri="{9D8B030D-6E8A-4147-A177-3AD203B41FA5}">
                      <a16:colId xmlns:a16="http://schemas.microsoft.com/office/drawing/2014/main" val="3621350637"/>
                    </a:ext>
                  </a:extLst>
                </a:gridCol>
              </a:tblGrid>
              <a:tr h="402849">
                <a:tc>
                  <a:txBody>
                    <a:bodyPr/>
                    <a:lstStyle/>
                    <a:p>
                      <a:r>
                        <a:rPr lang="cs-CZ" sz="1400" dirty="0"/>
                        <a:t>Komponenta</a:t>
                      </a:r>
                      <a:endParaRPr lang="en-GB" sz="1400" dirty="0"/>
                    </a:p>
                  </a:txBody>
                  <a:tcPr/>
                </a:tc>
                <a:tc>
                  <a:txBody>
                    <a:bodyPr/>
                    <a:lstStyle/>
                    <a:p>
                      <a:r>
                        <a:rPr lang="cs-CZ" sz="1400" dirty="0"/>
                        <a:t>Specifické procesy</a:t>
                      </a:r>
                      <a:endParaRPr lang="en-GB" sz="1400" dirty="0"/>
                    </a:p>
                  </a:txBody>
                  <a:tcPr/>
                </a:tc>
                <a:extLst>
                  <a:ext uri="{0D108BD9-81ED-4DB2-BD59-A6C34878D82A}">
                    <a16:rowId xmlns:a16="http://schemas.microsoft.com/office/drawing/2014/main" val="3090731058"/>
                  </a:ext>
                </a:extLst>
              </a:tr>
              <a:tr h="682808">
                <a:tc>
                  <a:txBody>
                    <a:bodyPr/>
                    <a:lstStyle/>
                    <a:p>
                      <a:r>
                        <a:rPr lang="cs-CZ" sz="1400" b="1" dirty="0"/>
                        <a:t>Pochopení</a:t>
                      </a:r>
                      <a:endParaRPr lang="en-GB" sz="1400" b="1" dirty="0"/>
                    </a:p>
                  </a:txBody>
                  <a:tcPr/>
                </a:tc>
                <a:tc>
                  <a:txBody>
                    <a:bodyPr/>
                    <a:lstStyle/>
                    <a:p>
                      <a:pPr marL="285750" indent="-285750">
                        <a:buFont typeface="Arial" panose="020B0604020202020204" pitchFamily="34" charset="0"/>
                        <a:buChar char="•"/>
                      </a:pPr>
                      <a:r>
                        <a:rPr lang="cs-CZ" sz="1400" dirty="0"/>
                        <a:t>Věnujeme pozornost otázce a instrukcím</a:t>
                      </a:r>
                    </a:p>
                    <a:p>
                      <a:pPr marL="285750" indent="-285750">
                        <a:buFont typeface="Arial" panose="020B0604020202020204" pitchFamily="34" charset="0"/>
                        <a:buChar char="•"/>
                      </a:pPr>
                      <a:r>
                        <a:rPr lang="cs-CZ" sz="1400" dirty="0"/>
                        <a:t>Rozumíme významu otázky</a:t>
                      </a:r>
                    </a:p>
                    <a:p>
                      <a:pPr marL="285750" indent="-285750">
                        <a:buFont typeface="Arial" panose="020B0604020202020204" pitchFamily="34" charset="0"/>
                        <a:buChar char="•"/>
                      </a:pPr>
                      <a:r>
                        <a:rPr lang="cs-CZ" sz="1400" dirty="0"/>
                        <a:t>Dokážeme určit, na jakou informaci se nás otázka ptá</a:t>
                      </a:r>
                      <a:endParaRPr lang="en-GB" sz="1400" dirty="0"/>
                    </a:p>
                  </a:txBody>
                  <a:tcPr/>
                </a:tc>
                <a:extLst>
                  <a:ext uri="{0D108BD9-81ED-4DB2-BD59-A6C34878D82A}">
                    <a16:rowId xmlns:a16="http://schemas.microsoft.com/office/drawing/2014/main" val="835885094"/>
                  </a:ext>
                </a:extLst>
              </a:tr>
              <a:tr h="569987">
                <a:tc>
                  <a:txBody>
                    <a:bodyPr/>
                    <a:lstStyle/>
                    <a:p>
                      <a:r>
                        <a:rPr lang="cs-CZ" sz="1400" b="1" dirty="0"/>
                        <a:t>Vybavení si a paměť</a:t>
                      </a:r>
                      <a:endParaRPr lang="en-GB" sz="1400" b="1" dirty="0"/>
                    </a:p>
                  </a:txBody>
                  <a:tcPr/>
                </a:tc>
                <a:tc>
                  <a:txBody>
                    <a:bodyPr/>
                    <a:lstStyle/>
                    <a:p>
                      <a:pPr marL="285750" indent="-285750">
                        <a:buFont typeface="Arial" panose="020B0604020202020204" pitchFamily="34" charset="0"/>
                        <a:buChar char="•"/>
                      </a:pPr>
                      <a:r>
                        <a:rPr lang="cs-CZ" sz="1400" dirty="0"/>
                        <a:t>Jsme schopní si požadovanou vzpomínku vybavit, odpovědět na otázku</a:t>
                      </a:r>
                    </a:p>
                    <a:p>
                      <a:pPr marL="285750" indent="-285750">
                        <a:buFont typeface="Arial" panose="020B0604020202020204" pitchFamily="34" charset="0"/>
                        <a:buChar char="•"/>
                      </a:pPr>
                      <a:r>
                        <a:rPr lang="cs-CZ" sz="1400" dirty="0"/>
                        <a:t>Dokážeme doplnit chybějící detaily</a:t>
                      </a:r>
                      <a:endParaRPr lang="en-GB" sz="1400" dirty="0"/>
                    </a:p>
                  </a:txBody>
                  <a:tcPr/>
                </a:tc>
                <a:extLst>
                  <a:ext uri="{0D108BD9-81ED-4DB2-BD59-A6C34878D82A}">
                    <a16:rowId xmlns:a16="http://schemas.microsoft.com/office/drawing/2014/main" val="2817338175"/>
                  </a:ext>
                </a:extLst>
              </a:tr>
              <a:tr h="682808">
                <a:tc>
                  <a:txBody>
                    <a:bodyPr/>
                    <a:lstStyle/>
                    <a:p>
                      <a:r>
                        <a:rPr lang="cs-CZ" sz="1400" b="1" dirty="0"/>
                        <a:t>Posouzení</a:t>
                      </a:r>
                      <a:endParaRPr lang="en-GB" sz="1400" b="1" dirty="0"/>
                    </a:p>
                  </a:txBody>
                  <a:tcPr/>
                </a:tc>
                <a:tc>
                  <a:txBody>
                    <a:bodyPr/>
                    <a:lstStyle/>
                    <a:p>
                      <a:pPr marL="285750" indent="-285750">
                        <a:buFont typeface="Arial" panose="020B0604020202020204" pitchFamily="34" charset="0"/>
                        <a:buChar char="•"/>
                      </a:pPr>
                      <a:r>
                        <a:rPr lang="cs-CZ" sz="1400" dirty="0"/>
                        <a:t>Zhodnotíme celistvost a relevanci vzpomínky/informace</a:t>
                      </a:r>
                    </a:p>
                    <a:p>
                      <a:pPr marL="285750" indent="-285750">
                        <a:buFont typeface="Arial" panose="020B0604020202020204" pitchFamily="34" charset="0"/>
                        <a:buChar char="•"/>
                      </a:pPr>
                      <a:r>
                        <a:rPr lang="cs-CZ" sz="1400" dirty="0"/>
                        <a:t>Rozhodneme se, jestli se nám chce si na danou věc vzpomínat nebo na otázku odpovídat</a:t>
                      </a:r>
                      <a:endParaRPr lang="en-GB" sz="1400" dirty="0"/>
                    </a:p>
                  </a:txBody>
                  <a:tcPr/>
                </a:tc>
                <a:extLst>
                  <a:ext uri="{0D108BD9-81ED-4DB2-BD59-A6C34878D82A}">
                    <a16:rowId xmlns:a16="http://schemas.microsoft.com/office/drawing/2014/main" val="3040347776"/>
                  </a:ext>
                </a:extLst>
              </a:tr>
              <a:tr h="477965">
                <a:tc>
                  <a:txBody>
                    <a:bodyPr/>
                    <a:lstStyle/>
                    <a:p>
                      <a:r>
                        <a:rPr lang="cs-CZ" sz="1400" b="1" dirty="0"/>
                        <a:t>Zodpovězení</a:t>
                      </a:r>
                      <a:endParaRPr lang="en-GB" sz="1400" b="1" dirty="0"/>
                    </a:p>
                  </a:txBody>
                  <a:tcPr/>
                </a:tc>
                <a:tc>
                  <a:txBody>
                    <a:bodyPr/>
                    <a:lstStyle/>
                    <a:p>
                      <a:pPr marL="285750" indent="-285750">
                        <a:buFont typeface="Arial" panose="020B0604020202020204" pitchFamily="34" charset="0"/>
                        <a:buChar char="•"/>
                      </a:pPr>
                      <a:r>
                        <a:rPr lang="cs-CZ" sz="1400" dirty="0"/>
                        <a:t>Vybíráme z nabízených </a:t>
                      </a:r>
                      <a:r>
                        <a:rPr lang="cs-CZ" sz="1400" dirty="0" err="1"/>
                        <a:t>odpověďových</a:t>
                      </a:r>
                      <a:r>
                        <a:rPr lang="cs-CZ" sz="1400" dirty="0"/>
                        <a:t> možností</a:t>
                      </a:r>
                    </a:p>
                    <a:p>
                      <a:pPr marL="285750" indent="-285750">
                        <a:buFont typeface="Arial" panose="020B0604020202020204" pitchFamily="34" charset="0"/>
                        <a:buChar char="•"/>
                      </a:pPr>
                      <a:r>
                        <a:rPr lang="cs-CZ" sz="1400" dirty="0"/>
                        <a:t>„Upravujeme“ a dáváme naši odpověď (</a:t>
                      </a:r>
                      <a:r>
                        <a:rPr lang="cs-CZ" sz="1400" dirty="0" err="1"/>
                        <a:t>e.g</a:t>
                      </a:r>
                      <a:r>
                        <a:rPr lang="cs-CZ" sz="1400" dirty="0"/>
                        <a:t>., </a:t>
                      </a:r>
                      <a:r>
                        <a:rPr lang="cs-CZ" sz="1400" dirty="0" err="1"/>
                        <a:t>social</a:t>
                      </a:r>
                      <a:r>
                        <a:rPr lang="cs-CZ" sz="1400" dirty="0"/>
                        <a:t> </a:t>
                      </a:r>
                      <a:r>
                        <a:rPr lang="cs-CZ" sz="1400" dirty="0" err="1"/>
                        <a:t>desirability</a:t>
                      </a:r>
                      <a:r>
                        <a:rPr lang="cs-CZ" sz="1400" dirty="0"/>
                        <a:t>)</a:t>
                      </a:r>
                      <a:endParaRPr lang="en-GB" sz="1400" dirty="0"/>
                    </a:p>
                  </a:txBody>
                  <a:tcPr/>
                </a:tc>
                <a:extLst>
                  <a:ext uri="{0D108BD9-81ED-4DB2-BD59-A6C34878D82A}">
                    <a16:rowId xmlns:a16="http://schemas.microsoft.com/office/drawing/2014/main" val="3234522447"/>
                  </a:ext>
                </a:extLst>
              </a:tr>
            </a:tbl>
          </a:graphicData>
        </a:graphic>
      </p:graphicFrame>
      <p:sp>
        <p:nvSpPr>
          <p:cNvPr id="6" name="TextovéPole 5">
            <a:extLst>
              <a:ext uri="{FF2B5EF4-FFF2-40B4-BE49-F238E27FC236}">
                <a16:creationId xmlns:a16="http://schemas.microsoft.com/office/drawing/2014/main" id="{78472424-E2D1-40E5-AB1E-21A4A9272569}"/>
              </a:ext>
            </a:extLst>
          </p:cNvPr>
          <p:cNvSpPr txBox="1"/>
          <p:nvPr/>
        </p:nvSpPr>
        <p:spPr>
          <a:xfrm>
            <a:off x="528320" y="2335387"/>
            <a:ext cx="8566150" cy="369332"/>
          </a:xfrm>
          <a:prstGeom prst="rect">
            <a:avLst/>
          </a:prstGeom>
          <a:noFill/>
        </p:spPr>
        <p:txBody>
          <a:bodyPr wrap="square" rtlCol="0">
            <a:spAutoFit/>
          </a:bodyPr>
          <a:lstStyle/>
          <a:p>
            <a:r>
              <a:rPr lang="cs-CZ" b="1" dirty="0" err="1"/>
              <a:t>Components</a:t>
            </a:r>
            <a:r>
              <a:rPr lang="cs-CZ" b="1" dirty="0"/>
              <a:t> </a:t>
            </a:r>
            <a:r>
              <a:rPr lang="cs-CZ" b="1" dirty="0" err="1"/>
              <a:t>of</a:t>
            </a:r>
            <a:r>
              <a:rPr lang="cs-CZ" b="1" dirty="0"/>
              <a:t> </a:t>
            </a:r>
            <a:r>
              <a:rPr lang="cs-CZ" b="1" dirty="0" err="1"/>
              <a:t>the</a:t>
            </a:r>
            <a:r>
              <a:rPr lang="cs-CZ" b="1" dirty="0"/>
              <a:t> Response </a:t>
            </a:r>
            <a:r>
              <a:rPr lang="cs-CZ" b="1" dirty="0" err="1"/>
              <a:t>Process</a:t>
            </a:r>
            <a:r>
              <a:rPr lang="cs-CZ" b="1" dirty="0"/>
              <a:t> </a:t>
            </a:r>
            <a:r>
              <a:rPr lang="cs-CZ" dirty="0"/>
              <a:t>(</a:t>
            </a:r>
            <a:r>
              <a:rPr lang="cs-CZ" dirty="0" err="1"/>
              <a:t>Tourangeau</a:t>
            </a:r>
            <a:r>
              <a:rPr lang="cs-CZ" dirty="0"/>
              <a:t>, </a:t>
            </a:r>
            <a:r>
              <a:rPr lang="cs-CZ" dirty="0" err="1"/>
              <a:t>Rips</a:t>
            </a:r>
            <a:r>
              <a:rPr lang="cs-CZ" dirty="0"/>
              <a:t>, &amp; </a:t>
            </a:r>
            <a:r>
              <a:rPr lang="cs-CZ" dirty="0" err="1"/>
              <a:t>Rasinski</a:t>
            </a:r>
            <a:r>
              <a:rPr lang="cs-CZ" dirty="0"/>
              <a:t>, 2000)</a:t>
            </a:r>
            <a:endParaRPr lang="en-GB" dirty="0"/>
          </a:p>
        </p:txBody>
      </p:sp>
      <p:sp>
        <p:nvSpPr>
          <p:cNvPr id="7" name="TextovéPole 6">
            <a:extLst>
              <a:ext uri="{FF2B5EF4-FFF2-40B4-BE49-F238E27FC236}">
                <a16:creationId xmlns:a16="http://schemas.microsoft.com/office/drawing/2014/main" id="{C05D55D4-70E7-4142-9712-B025729F8739}"/>
              </a:ext>
            </a:extLst>
          </p:cNvPr>
          <p:cNvSpPr txBox="1"/>
          <p:nvPr/>
        </p:nvSpPr>
        <p:spPr>
          <a:xfrm>
            <a:off x="528320" y="6134100"/>
            <a:ext cx="11663680" cy="369332"/>
          </a:xfrm>
          <a:prstGeom prst="rect">
            <a:avLst/>
          </a:prstGeom>
          <a:noFill/>
        </p:spPr>
        <p:txBody>
          <a:bodyPr wrap="square" rtlCol="0">
            <a:spAutoFit/>
          </a:bodyPr>
          <a:lstStyle/>
          <a:p>
            <a:r>
              <a:rPr lang="cs-CZ" dirty="0"/>
              <a:t>V každé „komponentě“/ fázi odpovídání mohou nastat různé problémy, které ovlivní to, jak odpovíme nebo neodpovíme</a:t>
            </a:r>
            <a:endParaRPr lang="en-GB" dirty="0"/>
          </a:p>
        </p:txBody>
      </p:sp>
      <p:pic>
        <p:nvPicPr>
          <p:cNvPr id="1026" name="Picture 2" descr="Woman lift her hand with confused face Premium Vector">
            <a:extLst>
              <a:ext uri="{FF2B5EF4-FFF2-40B4-BE49-F238E27FC236}">
                <a16:creationId xmlns:a16="http://schemas.microsoft.com/office/drawing/2014/main" id="{23545FFE-9CB6-4AE2-B86A-BA2A23FE0E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66225" y="2762249"/>
            <a:ext cx="3240014" cy="324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2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Techniky kognitivního testování</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p:txBody>
          <a:bodyPr>
            <a:normAutofit fontScale="85000" lnSpcReduction="20000"/>
          </a:bodyPr>
          <a:lstStyle/>
          <a:p>
            <a:r>
              <a:rPr lang="cs-CZ" b="1" dirty="0"/>
              <a:t>„</a:t>
            </a:r>
            <a:r>
              <a:rPr lang="cs-CZ" b="1" dirty="0" err="1"/>
              <a:t>Think</a:t>
            </a:r>
            <a:r>
              <a:rPr lang="cs-CZ" b="1" dirty="0"/>
              <a:t> </a:t>
            </a:r>
            <a:r>
              <a:rPr lang="cs-CZ" b="1" dirty="0" err="1"/>
              <a:t>aloud</a:t>
            </a:r>
            <a:r>
              <a:rPr lang="cs-CZ" b="1" dirty="0"/>
              <a:t>“ technika</a:t>
            </a:r>
          </a:p>
          <a:p>
            <a:pPr lvl="1"/>
            <a:r>
              <a:rPr lang="cs-CZ" dirty="0"/>
              <a:t>Respondent si prochází dotazník a popisuje nám svůj kognitivní proces – sám říká, co ho napadá, jakým způsobem o otázkách přemýšlí apod.</a:t>
            </a:r>
          </a:p>
          <a:p>
            <a:pPr lvl="1"/>
            <a:r>
              <a:rPr lang="cs-CZ" dirty="0"/>
              <a:t>Tazatel se ho pořád může ptát, ale spíše nechává mluvit respondenta</a:t>
            </a:r>
          </a:p>
          <a:p>
            <a:pPr lvl="1"/>
            <a:r>
              <a:rPr lang="cs-CZ" dirty="0"/>
              <a:t>ALE: pro mnohé respondenty může být tato technika příliš náročná a nevyhovující; je složité popsat, jak přemýšlíme</a:t>
            </a:r>
          </a:p>
          <a:p>
            <a:r>
              <a:rPr lang="cs-CZ" b="1" dirty="0"/>
              <a:t>„</a:t>
            </a:r>
            <a:r>
              <a:rPr lang="cs-CZ" b="1" dirty="0" err="1"/>
              <a:t>Active</a:t>
            </a:r>
            <a:r>
              <a:rPr lang="cs-CZ" b="1" dirty="0"/>
              <a:t> </a:t>
            </a:r>
            <a:r>
              <a:rPr lang="cs-CZ" b="1" dirty="0" err="1"/>
              <a:t>probing</a:t>
            </a:r>
            <a:r>
              <a:rPr lang="cs-CZ" b="1" dirty="0"/>
              <a:t>“ technika</a:t>
            </a:r>
          </a:p>
          <a:p>
            <a:pPr lvl="1"/>
            <a:r>
              <a:rPr lang="cs-CZ" dirty="0"/>
              <a:t>Tazatel se respondenta aktivně ptá a vybízí ho k odpovědím</a:t>
            </a:r>
          </a:p>
          <a:p>
            <a:pPr lvl="1"/>
            <a:r>
              <a:rPr lang="cs-CZ" dirty="0"/>
              <a:t>Např. po každé otázce nebo po sekci otázek, kterou si respondent přečte se zastaví a tazatel se jej doptává</a:t>
            </a:r>
          </a:p>
          <a:p>
            <a:pPr lvl="1"/>
            <a:r>
              <a:rPr lang="cs-CZ" dirty="0"/>
              <a:t>Může být více či méně strukturované dotazování (např. tušíme, že některé položky mohou být problematické, tak si připravíme doplňující otázky přímo k nim)</a:t>
            </a:r>
          </a:p>
          <a:p>
            <a:r>
              <a:rPr lang="cs-CZ" b="1" dirty="0"/>
              <a:t>„Něco mezi“</a:t>
            </a:r>
          </a:p>
          <a:p>
            <a:r>
              <a:rPr lang="cs-CZ" dirty="0"/>
              <a:t>Každý respondent je jiný a může být vhodnější zvolit pro něj jinou metodu dotazování</a:t>
            </a:r>
          </a:p>
        </p:txBody>
      </p:sp>
    </p:spTree>
    <p:extLst>
      <p:ext uri="{BB962C8B-B14F-4D97-AF65-F5344CB8AC3E}">
        <p14:creationId xmlns:p14="http://schemas.microsoft.com/office/powerpoint/2010/main" val="40246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Jak to probíhá?</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6941176" cy="4090858"/>
          </a:xfrm>
        </p:spPr>
        <p:txBody>
          <a:bodyPr>
            <a:normAutofit lnSpcReduction="10000"/>
          </a:bodyPr>
          <a:lstStyle/>
          <a:p>
            <a:r>
              <a:rPr lang="cs-CZ" b="1" dirty="0"/>
              <a:t>Máme respondenty, kteří reprezentují populaci</a:t>
            </a:r>
            <a:r>
              <a:rPr lang="cs-CZ" dirty="0"/>
              <a:t>, na které budeme dotazník testovat</a:t>
            </a:r>
          </a:p>
          <a:p>
            <a:pPr lvl="1"/>
            <a:r>
              <a:rPr lang="cs-CZ" dirty="0"/>
              <a:t>Snažíme se o variabilitu a o testování s lidmi, kteří mohou mít více problémů s porozuměním dotazníku (např. 9ti leté dítě </a:t>
            </a:r>
            <a:r>
              <a:rPr lang="cs-CZ" dirty="0" err="1"/>
              <a:t>vs</a:t>
            </a:r>
            <a:r>
              <a:rPr lang="cs-CZ" dirty="0"/>
              <a:t> 16ti leté)</a:t>
            </a:r>
          </a:p>
          <a:p>
            <a:pPr lvl="1"/>
            <a:r>
              <a:rPr lang="cs-CZ" dirty="0"/>
              <a:t>Jako u jiných rozhovorů, i tady potřebujeme informovaný souhlas od respondenta</a:t>
            </a:r>
          </a:p>
          <a:p>
            <a:r>
              <a:rPr lang="cs-CZ" dirty="0"/>
              <a:t>Domluvíme rozhovor (nebo </a:t>
            </a:r>
            <a:r>
              <a:rPr lang="cs-CZ" dirty="0" err="1"/>
              <a:t>focus</a:t>
            </a:r>
            <a:r>
              <a:rPr lang="cs-CZ" dirty="0"/>
              <a:t> </a:t>
            </a:r>
            <a:r>
              <a:rPr lang="cs-CZ" dirty="0" err="1"/>
              <a:t>group</a:t>
            </a:r>
            <a:r>
              <a:rPr lang="cs-CZ" dirty="0"/>
              <a:t>), </a:t>
            </a:r>
            <a:r>
              <a:rPr lang="cs-CZ" b="1" dirty="0"/>
              <a:t>připravíme si materiály </a:t>
            </a:r>
            <a:r>
              <a:rPr lang="cs-CZ" dirty="0"/>
              <a:t>pro respondenta i pro tazatele</a:t>
            </a:r>
          </a:p>
          <a:p>
            <a:pPr lvl="2"/>
            <a:r>
              <a:rPr lang="cs-CZ" dirty="0"/>
              <a:t>Např. vytištěný dotazník, který bude respondent moci číst + jeden dotazník pro tazatele, kam si bude psát poznámky</a:t>
            </a:r>
          </a:p>
          <a:p>
            <a:pPr lvl="2"/>
            <a:r>
              <a:rPr lang="cs-CZ" dirty="0"/>
              <a:t>Doporučujeme rozhovory (se souhlasem respondenta) nahrávat</a:t>
            </a:r>
          </a:p>
          <a:p>
            <a:pPr lvl="3"/>
            <a:r>
              <a:rPr lang="cs-CZ" dirty="0"/>
              <a:t>Tazatel pak může jen označovat problematické části v dotazníku a konkrétní útržky z kognitivního rozhovoru, návrhy respondenta na přidání odpovědí apod., pak najít na nahrávce a přepsat</a:t>
            </a:r>
          </a:p>
        </p:txBody>
      </p:sp>
      <p:pic>
        <p:nvPicPr>
          <p:cNvPr id="2050" name="Picture 2" descr="Job Interview Vector Art &amp; Graphics | freevector.com">
            <a:extLst>
              <a:ext uri="{FF2B5EF4-FFF2-40B4-BE49-F238E27FC236}">
                <a16:creationId xmlns:a16="http://schemas.microsoft.com/office/drawing/2014/main" id="{5E4EEE68-08B9-4D78-94CB-8B133CDDB3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43" t="30392" r="9041" b="7726"/>
          <a:stretch/>
        </p:blipFill>
        <p:spPr bwMode="auto">
          <a:xfrm>
            <a:off x="8185150" y="2584450"/>
            <a:ext cx="3785519" cy="281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7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Jak to probíhá?</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6941176" cy="4090858"/>
          </a:xfrm>
        </p:spPr>
        <p:txBody>
          <a:bodyPr>
            <a:normAutofit/>
          </a:bodyPr>
          <a:lstStyle/>
          <a:p>
            <a:r>
              <a:rPr lang="cs-CZ" dirty="0"/>
              <a:t>Jako u jiných výzkumných rozhovorů je třeba představit výzkum, na konci nabídnout </a:t>
            </a:r>
            <a:r>
              <a:rPr lang="cs-CZ" dirty="0" err="1"/>
              <a:t>debriefing</a:t>
            </a:r>
            <a:endParaRPr lang="cs-CZ" dirty="0"/>
          </a:p>
          <a:p>
            <a:r>
              <a:rPr lang="cs-CZ" dirty="0"/>
              <a:t>Zvažujeme </a:t>
            </a:r>
            <a:r>
              <a:rPr lang="cs-CZ" b="1" dirty="0"/>
              <a:t>etiku</a:t>
            </a:r>
            <a:r>
              <a:rPr lang="cs-CZ" dirty="0"/>
              <a:t> – dáme možnost respondentovi neodpovědět nebo nekomentovat danou otázku, pokud nechce; rozhovor zbytečně neprotahujeme; apod.</a:t>
            </a:r>
          </a:p>
          <a:p>
            <a:r>
              <a:rPr lang="cs-CZ" dirty="0"/>
              <a:t>Můžeme mít odměny i pro respondenty v rámci kognitivního testování</a:t>
            </a:r>
          </a:p>
          <a:p>
            <a:r>
              <a:rPr lang="cs-CZ" dirty="0"/>
              <a:t>Kognitivní rozhovor obvykle trvá cca 30-60 min</a:t>
            </a:r>
          </a:p>
          <a:p>
            <a:r>
              <a:rPr lang="cs-CZ" dirty="0"/>
              <a:t>Není třeba testovat celý dotazník</a:t>
            </a:r>
          </a:p>
          <a:p>
            <a:pPr lvl="1"/>
            <a:r>
              <a:rPr lang="cs-CZ" dirty="0"/>
              <a:t>Můžeme se zaměřit jen na některé části (např. nové položky)</a:t>
            </a:r>
          </a:p>
          <a:p>
            <a:pPr lvl="1"/>
            <a:r>
              <a:rPr lang="cs-CZ" dirty="0"/>
              <a:t>Můžeme dotazník rozdělit na více sekcí a s každým respondentem testovat jen jednu z nich</a:t>
            </a:r>
          </a:p>
        </p:txBody>
      </p:sp>
      <p:pic>
        <p:nvPicPr>
          <p:cNvPr id="2050" name="Picture 2" descr="Job Interview Vector Art &amp; Graphics | freevector.com">
            <a:extLst>
              <a:ext uri="{FF2B5EF4-FFF2-40B4-BE49-F238E27FC236}">
                <a16:creationId xmlns:a16="http://schemas.microsoft.com/office/drawing/2014/main" id="{5E4EEE68-08B9-4D78-94CB-8B133CDDB3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43" t="30392" r="9041" b="7726"/>
          <a:stretch/>
        </p:blipFill>
        <p:spPr bwMode="auto">
          <a:xfrm>
            <a:off x="8185150" y="2584450"/>
            <a:ext cx="3785519" cy="281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7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6905D-D998-4D63-800C-78267073D615}"/>
              </a:ext>
            </a:extLst>
          </p:cNvPr>
          <p:cNvSpPr>
            <a:spLocks noGrp="1"/>
          </p:cNvSpPr>
          <p:nvPr>
            <p:ph type="title"/>
          </p:nvPr>
        </p:nvSpPr>
        <p:spPr/>
        <p:txBody>
          <a:bodyPr/>
          <a:lstStyle/>
          <a:p>
            <a:r>
              <a:rPr lang="cs-CZ" dirty="0"/>
              <a:t>ÚKOLY 5</a:t>
            </a:r>
          </a:p>
        </p:txBody>
      </p:sp>
      <p:sp>
        <p:nvSpPr>
          <p:cNvPr id="30" name="Zástupný obsah 2">
            <a:extLst>
              <a:ext uri="{FF2B5EF4-FFF2-40B4-BE49-F238E27FC236}">
                <a16:creationId xmlns:a16="http://schemas.microsoft.com/office/drawing/2014/main" id="{40BCA547-92D9-4890-A62C-08191733F1B8}"/>
              </a:ext>
            </a:extLst>
          </p:cNvPr>
          <p:cNvSpPr>
            <a:spLocks noGrp="1"/>
          </p:cNvSpPr>
          <p:nvPr>
            <p:ph sz="quarter" idx="13"/>
          </p:nvPr>
        </p:nvSpPr>
        <p:spPr>
          <a:xfrm>
            <a:off x="913774" y="2367092"/>
            <a:ext cx="10363826" cy="4244020"/>
          </a:xfrm>
        </p:spPr>
        <p:txBody>
          <a:bodyPr>
            <a:normAutofit/>
          </a:bodyPr>
          <a:lstStyle/>
          <a:p>
            <a:r>
              <a:rPr lang="cs-CZ" dirty="0">
                <a:solidFill>
                  <a:srgbClr val="0070C0"/>
                </a:solidFill>
              </a:rPr>
              <a:t>Každá skupinka: shrňte nám, jak to šlo</a:t>
            </a:r>
          </a:p>
          <a:p>
            <a:r>
              <a:rPr lang="cs-CZ" dirty="0">
                <a:solidFill>
                  <a:srgbClr val="0070C0"/>
                </a:solidFill>
              </a:rPr>
              <a:t>S jakými problémy jste při překládání nejvíce bojovali?</a:t>
            </a:r>
          </a:p>
          <a:p>
            <a:r>
              <a:rPr lang="cs-CZ" dirty="0"/>
              <a:t>2 dokumenty – „pracovní“ </a:t>
            </a:r>
            <a:r>
              <a:rPr lang="cs-CZ" dirty="0" err="1"/>
              <a:t>excel</a:t>
            </a:r>
            <a:r>
              <a:rPr lang="cs-CZ" dirty="0"/>
              <a:t> (pro vás) + „report“ (pro cizího čtenáře – přehledně a jasně, s úvodem a vysvětlením procesu)</a:t>
            </a:r>
          </a:p>
          <a:p>
            <a:r>
              <a:rPr lang="cs-CZ" dirty="0"/>
              <a:t>Někdy je lepší trochu se vzdálit od původního znění, ale „znít lépe“ přirozeněji v češtině/slovenštině</a:t>
            </a:r>
          </a:p>
          <a:p>
            <a:r>
              <a:rPr lang="cs-CZ" dirty="0"/>
              <a:t>Pokud pouhý překlad nestačí, může být vhodné přidat k položce příklady</a:t>
            </a:r>
          </a:p>
          <a:p>
            <a:r>
              <a:rPr lang="cs-CZ" dirty="0"/>
              <a:t>Excel s finálními překlady všech skupin ve studijních materiálech</a:t>
            </a:r>
          </a:p>
          <a:p>
            <a:pPr lvl="1"/>
            <a:endParaRPr lang="cs-CZ" dirty="0"/>
          </a:p>
          <a:p>
            <a:endParaRPr lang="cs-CZ" dirty="0"/>
          </a:p>
        </p:txBody>
      </p:sp>
      <p:pic>
        <p:nvPicPr>
          <p:cNvPr id="1026" name="Picture 2" descr="Television content rating system - Wikiwand">
            <a:extLst>
              <a:ext uri="{FF2B5EF4-FFF2-40B4-BE49-F238E27FC236}">
                <a16:creationId xmlns:a16="http://schemas.microsoft.com/office/drawing/2014/main" id="{6B06D664-9526-4065-ACB3-37804C9EEA8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220201" y="5215445"/>
            <a:ext cx="2267364" cy="1243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rror Movie News: Suspiria Gets a Rating – And It's Extreme – The Scariest  Things">
            <a:extLst>
              <a:ext uri="{FF2B5EF4-FFF2-40B4-BE49-F238E27FC236}">
                <a16:creationId xmlns:a16="http://schemas.microsoft.com/office/drawing/2014/main" id="{72B5F59C-830B-4273-BD95-F23D5A03FBE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52029" y="5209805"/>
            <a:ext cx="2770095" cy="124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725531-24CF-496B-9459-FCAB55876128}"/>
              </a:ext>
            </a:extLst>
          </p:cNvPr>
          <p:cNvSpPr>
            <a:spLocks noGrp="1"/>
          </p:cNvSpPr>
          <p:nvPr>
            <p:ph type="title"/>
          </p:nvPr>
        </p:nvSpPr>
        <p:spPr/>
        <p:txBody>
          <a:bodyPr/>
          <a:lstStyle/>
          <a:p>
            <a:r>
              <a:rPr lang="cs-CZ" dirty="0"/>
              <a:t>Jazyk</a:t>
            </a:r>
          </a:p>
        </p:txBody>
      </p:sp>
      <p:sp>
        <p:nvSpPr>
          <p:cNvPr id="3" name="Zástupný obsah 2">
            <a:extLst>
              <a:ext uri="{FF2B5EF4-FFF2-40B4-BE49-F238E27FC236}">
                <a16:creationId xmlns:a16="http://schemas.microsoft.com/office/drawing/2014/main" id="{38204454-5666-4119-9CB6-D180872ACDBE}"/>
              </a:ext>
            </a:extLst>
          </p:cNvPr>
          <p:cNvSpPr>
            <a:spLocks noGrp="1"/>
          </p:cNvSpPr>
          <p:nvPr>
            <p:ph sz="quarter" idx="13"/>
          </p:nvPr>
        </p:nvSpPr>
        <p:spPr/>
        <p:txBody>
          <a:bodyPr>
            <a:normAutofit/>
          </a:bodyPr>
          <a:lstStyle/>
          <a:p>
            <a:r>
              <a:rPr lang="cs-CZ" dirty="0"/>
              <a:t>Respondenta je potřeba se ptát tak, aby vám rozuměl</a:t>
            </a:r>
          </a:p>
          <a:p>
            <a:pPr lvl="1"/>
            <a:r>
              <a:rPr lang="cs-CZ" dirty="0"/>
              <a:t>Slovo „položky“ normální člověk nepoužívá. Pro něj to jsou otázky nebo tvrzení</a:t>
            </a:r>
          </a:p>
          <a:p>
            <a:pPr lvl="1"/>
            <a:r>
              <a:rPr lang="cs-CZ" dirty="0"/>
              <a:t>„Respondent,“ „</a:t>
            </a:r>
            <a:r>
              <a:rPr lang="cs-CZ" dirty="0" err="1"/>
              <a:t>odpověďová</a:t>
            </a:r>
            <a:r>
              <a:rPr lang="cs-CZ" dirty="0"/>
              <a:t> škála,“ „baterie položek,“ „škála“</a:t>
            </a:r>
          </a:p>
          <a:p>
            <a:pPr lvl="1"/>
            <a:endParaRPr lang="cs-CZ" dirty="0"/>
          </a:p>
          <a:p>
            <a:r>
              <a:rPr lang="cs-CZ" dirty="0"/>
              <a:t>Nejen metodologické pojmy, ale občas i věci, které vy máte zaužívané, ale respondenti v cílovce ne</a:t>
            </a:r>
          </a:p>
          <a:p>
            <a:pPr lvl="1"/>
            <a:r>
              <a:rPr lang="cs-CZ" dirty="0"/>
              <a:t>„</a:t>
            </a:r>
            <a:r>
              <a:rPr lang="cs-CZ" dirty="0" err="1"/>
              <a:t>Offline</a:t>
            </a:r>
            <a:r>
              <a:rPr lang="cs-CZ" dirty="0"/>
              <a:t>“ (</a:t>
            </a:r>
            <a:r>
              <a:rPr lang="cs-CZ" dirty="0" err="1"/>
              <a:t>offline</a:t>
            </a:r>
            <a:r>
              <a:rPr lang="cs-CZ" dirty="0"/>
              <a:t> svět, </a:t>
            </a:r>
            <a:r>
              <a:rPr lang="cs-CZ" dirty="0" err="1"/>
              <a:t>offline</a:t>
            </a:r>
            <a:r>
              <a:rPr lang="cs-CZ" dirty="0"/>
              <a:t> život) </a:t>
            </a:r>
          </a:p>
          <a:p>
            <a:pPr lvl="1"/>
            <a:r>
              <a:rPr lang="cs-CZ" dirty="0"/>
              <a:t>„Online obtěžování“ („online </a:t>
            </a:r>
            <a:r>
              <a:rPr lang="cs-CZ" dirty="0" err="1"/>
              <a:t>harassment</a:t>
            </a:r>
            <a:r>
              <a:rPr lang="cs-CZ" dirty="0"/>
              <a:t>“ je v odborné literatuře označení pro jakoukoliv online agresi, někdy jako lehčí forma kyberšikany; v ČJ „obtěžování“ silně implikuje sexuální obtěžování)</a:t>
            </a:r>
          </a:p>
          <a:p>
            <a:pPr lvl="1"/>
            <a:r>
              <a:rPr lang="cs-CZ" dirty="0"/>
              <a:t>„Rizika a </a:t>
            </a:r>
            <a:r>
              <a:rPr lang="cs-CZ" i="1" dirty="0"/>
              <a:t>příležitosti</a:t>
            </a:r>
            <a:r>
              <a:rPr lang="cs-CZ" dirty="0"/>
              <a:t>“ (nešikovný překlad „</a:t>
            </a:r>
            <a:r>
              <a:rPr lang="cs-CZ" dirty="0" err="1"/>
              <a:t>risks</a:t>
            </a:r>
            <a:r>
              <a:rPr lang="cs-CZ" dirty="0"/>
              <a:t> and </a:t>
            </a:r>
            <a:r>
              <a:rPr lang="cs-CZ" dirty="0" err="1"/>
              <a:t>opportunities</a:t>
            </a:r>
            <a:r>
              <a:rPr lang="cs-CZ" dirty="0"/>
              <a:t>“ – v ČJ spíš benefity, možné pozitivní dopady)</a:t>
            </a:r>
          </a:p>
          <a:p>
            <a:pPr lvl="1"/>
            <a:endParaRPr lang="cs-CZ" dirty="0">
              <a:highlight>
                <a:srgbClr val="FFFF00"/>
              </a:highlight>
              <a:sym typeface="Wingdings" panose="05000000000000000000" pitchFamily="2" charset="2"/>
            </a:endParaRPr>
          </a:p>
        </p:txBody>
      </p:sp>
    </p:spTree>
    <p:extLst>
      <p:ext uri="{BB962C8B-B14F-4D97-AF65-F5344CB8AC3E}">
        <p14:creationId xmlns:p14="http://schemas.microsoft.com/office/powerpoint/2010/main" val="342638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Proces odpovídání</a:t>
            </a:r>
          </a:p>
        </p:txBody>
      </p:sp>
      <p:graphicFrame>
        <p:nvGraphicFramePr>
          <p:cNvPr id="5" name="Zástupný symbol pro obsah 4">
            <a:extLst>
              <a:ext uri="{FF2B5EF4-FFF2-40B4-BE49-F238E27FC236}">
                <a16:creationId xmlns:a16="http://schemas.microsoft.com/office/drawing/2014/main" id="{AE5E032C-53D4-48CE-80DF-115E0A517146}"/>
              </a:ext>
            </a:extLst>
          </p:cNvPr>
          <p:cNvGraphicFramePr>
            <a:graphicFrameLocks noGrp="1"/>
          </p:cNvGraphicFramePr>
          <p:nvPr>
            <p:ph sz="quarter" idx="13"/>
          </p:nvPr>
        </p:nvGraphicFramePr>
        <p:xfrm>
          <a:off x="758190" y="2886694"/>
          <a:ext cx="8336280" cy="2954036"/>
        </p:xfrm>
        <a:graphic>
          <a:graphicData uri="http://schemas.openxmlformats.org/drawingml/2006/table">
            <a:tbl>
              <a:tblPr firstRow="1" bandRow="1">
                <a:tableStyleId>{21E4AEA4-8DFA-4A89-87EB-49C32662AFE0}</a:tableStyleId>
              </a:tblPr>
              <a:tblGrid>
                <a:gridCol w="1908810">
                  <a:extLst>
                    <a:ext uri="{9D8B030D-6E8A-4147-A177-3AD203B41FA5}">
                      <a16:colId xmlns:a16="http://schemas.microsoft.com/office/drawing/2014/main" val="2647338324"/>
                    </a:ext>
                  </a:extLst>
                </a:gridCol>
                <a:gridCol w="6427470">
                  <a:extLst>
                    <a:ext uri="{9D8B030D-6E8A-4147-A177-3AD203B41FA5}">
                      <a16:colId xmlns:a16="http://schemas.microsoft.com/office/drawing/2014/main" val="3621350637"/>
                    </a:ext>
                  </a:extLst>
                </a:gridCol>
              </a:tblGrid>
              <a:tr h="402849">
                <a:tc>
                  <a:txBody>
                    <a:bodyPr/>
                    <a:lstStyle/>
                    <a:p>
                      <a:r>
                        <a:rPr lang="cs-CZ" sz="1400" dirty="0"/>
                        <a:t>Komponenta</a:t>
                      </a:r>
                      <a:endParaRPr lang="en-GB" sz="1400" dirty="0"/>
                    </a:p>
                  </a:txBody>
                  <a:tcPr/>
                </a:tc>
                <a:tc>
                  <a:txBody>
                    <a:bodyPr/>
                    <a:lstStyle/>
                    <a:p>
                      <a:r>
                        <a:rPr lang="cs-CZ" sz="1400" dirty="0"/>
                        <a:t>Specifické procesy</a:t>
                      </a:r>
                      <a:endParaRPr lang="en-GB" sz="1400" dirty="0"/>
                    </a:p>
                  </a:txBody>
                  <a:tcPr/>
                </a:tc>
                <a:extLst>
                  <a:ext uri="{0D108BD9-81ED-4DB2-BD59-A6C34878D82A}">
                    <a16:rowId xmlns:a16="http://schemas.microsoft.com/office/drawing/2014/main" val="3090731058"/>
                  </a:ext>
                </a:extLst>
              </a:tr>
              <a:tr h="682808">
                <a:tc>
                  <a:txBody>
                    <a:bodyPr/>
                    <a:lstStyle/>
                    <a:p>
                      <a:r>
                        <a:rPr lang="cs-CZ" sz="1400" b="1" dirty="0"/>
                        <a:t>Pochopení</a:t>
                      </a:r>
                      <a:endParaRPr lang="en-GB" sz="1400" b="1" dirty="0"/>
                    </a:p>
                  </a:txBody>
                  <a:tcPr/>
                </a:tc>
                <a:tc>
                  <a:txBody>
                    <a:bodyPr/>
                    <a:lstStyle/>
                    <a:p>
                      <a:pPr marL="285750" indent="-285750">
                        <a:buFont typeface="Arial" panose="020B0604020202020204" pitchFamily="34" charset="0"/>
                        <a:buChar char="•"/>
                      </a:pPr>
                      <a:r>
                        <a:rPr lang="cs-CZ" sz="1400" dirty="0"/>
                        <a:t>Věnujeme pozornost otázce a instrukcím</a:t>
                      </a:r>
                    </a:p>
                    <a:p>
                      <a:pPr marL="285750" indent="-285750">
                        <a:buFont typeface="Arial" panose="020B0604020202020204" pitchFamily="34" charset="0"/>
                        <a:buChar char="•"/>
                      </a:pPr>
                      <a:r>
                        <a:rPr lang="cs-CZ" sz="1400" dirty="0"/>
                        <a:t>Rozumíme významu otázky</a:t>
                      </a:r>
                    </a:p>
                    <a:p>
                      <a:pPr marL="285750" indent="-285750">
                        <a:buFont typeface="Arial" panose="020B0604020202020204" pitchFamily="34" charset="0"/>
                        <a:buChar char="•"/>
                      </a:pPr>
                      <a:r>
                        <a:rPr lang="cs-CZ" sz="1400" dirty="0"/>
                        <a:t>Dokážeme určit, na jakou informaci se nás otázka ptá</a:t>
                      </a:r>
                      <a:endParaRPr lang="en-GB" sz="1400" dirty="0"/>
                    </a:p>
                  </a:txBody>
                  <a:tcPr/>
                </a:tc>
                <a:extLst>
                  <a:ext uri="{0D108BD9-81ED-4DB2-BD59-A6C34878D82A}">
                    <a16:rowId xmlns:a16="http://schemas.microsoft.com/office/drawing/2014/main" val="835885094"/>
                  </a:ext>
                </a:extLst>
              </a:tr>
              <a:tr h="569987">
                <a:tc>
                  <a:txBody>
                    <a:bodyPr/>
                    <a:lstStyle/>
                    <a:p>
                      <a:r>
                        <a:rPr lang="cs-CZ" sz="1400" b="1" dirty="0"/>
                        <a:t>Vybavení si a paměť</a:t>
                      </a:r>
                      <a:endParaRPr lang="en-GB" sz="1400" b="1" dirty="0"/>
                    </a:p>
                  </a:txBody>
                  <a:tcPr/>
                </a:tc>
                <a:tc>
                  <a:txBody>
                    <a:bodyPr/>
                    <a:lstStyle/>
                    <a:p>
                      <a:pPr marL="285750" indent="-285750">
                        <a:buFont typeface="Arial" panose="020B0604020202020204" pitchFamily="34" charset="0"/>
                        <a:buChar char="•"/>
                      </a:pPr>
                      <a:r>
                        <a:rPr lang="cs-CZ" sz="1400" dirty="0"/>
                        <a:t>Jsme schopní si požadovanou vzpomínku vybavit, odpovědět na otázku</a:t>
                      </a:r>
                    </a:p>
                    <a:p>
                      <a:pPr marL="285750" indent="-285750">
                        <a:buFont typeface="Arial" panose="020B0604020202020204" pitchFamily="34" charset="0"/>
                        <a:buChar char="•"/>
                      </a:pPr>
                      <a:r>
                        <a:rPr lang="cs-CZ" sz="1400" dirty="0"/>
                        <a:t>Dokážeme doplnit chybějící detaily</a:t>
                      </a:r>
                      <a:endParaRPr lang="en-GB" sz="1400" dirty="0"/>
                    </a:p>
                  </a:txBody>
                  <a:tcPr/>
                </a:tc>
                <a:extLst>
                  <a:ext uri="{0D108BD9-81ED-4DB2-BD59-A6C34878D82A}">
                    <a16:rowId xmlns:a16="http://schemas.microsoft.com/office/drawing/2014/main" val="2817338175"/>
                  </a:ext>
                </a:extLst>
              </a:tr>
              <a:tr h="682808">
                <a:tc>
                  <a:txBody>
                    <a:bodyPr/>
                    <a:lstStyle/>
                    <a:p>
                      <a:r>
                        <a:rPr lang="cs-CZ" sz="1400" b="1" dirty="0"/>
                        <a:t>Posouzení</a:t>
                      </a:r>
                      <a:endParaRPr lang="en-GB" sz="1400" b="1" dirty="0"/>
                    </a:p>
                  </a:txBody>
                  <a:tcPr/>
                </a:tc>
                <a:tc>
                  <a:txBody>
                    <a:bodyPr/>
                    <a:lstStyle/>
                    <a:p>
                      <a:pPr marL="285750" indent="-285750">
                        <a:buFont typeface="Arial" panose="020B0604020202020204" pitchFamily="34" charset="0"/>
                        <a:buChar char="•"/>
                      </a:pPr>
                      <a:r>
                        <a:rPr lang="cs-CZ" sz="1400" dirty="0"/>
                        <a:t>Zhodnotíme celistvost a relevanci vzpomínky/informace</a:t>
                      </a:r>
                    </a:p>
                    <a:p>
                      <a:pPr marL="285750" indent="-285750">
                        <a:buFont typeface="Arial" panose="020B0604020202020204" pitchFamily="34" charset="0"/>
                        <a:buChar char="•"/>
                      </a:pPr>
                      <a:r>
                        <a:rPr lang="cs-CZ" sz="1400" dirty="0"/>
                        <a:t>Rozhodneme se, jestli se nám chce si na danou věc vzpomínat nebo na otázku odpovídat</a:t>
                      </a:r>
                      <a:endParaRPr lang="en-GB" sz="1400" dirty="0"/>
                    </a:p>
                  </a:txBody>
                  <a:tcPr/>
                </a:tc>
                <a:extLst>
                  <a:ext uri="{0D108BD9-81ED-4DB2-BD59-A6C34878D82A}">
                    <a16:rowId xmlns:a16="http://schemas.microsoft.com/office/drawing/2014/main" val="3040347776"/>
                  </a:ext>
                </a:extLst>
              </a:tr>
              <a:tr h="477965">
                <a:tc>
                  <a:txBody>
                    <a:bodyPr/>
                    <a:lstStyle/>
                    <a:p>
                      <a:r>
                        <a:rPr lang="cs-CZ" sz="1400" b="1" dirty="0"/>
                        <a:t>Zodpovězení</a:t>
                      </a:r>
                      <a:endParaRPr lang="en-GB" sz="1400" b="1" dirty="0"/>
                    </a:p>
                  </a:txBody>
                  <a:tcPr/>
                </a:tc>
                <a:tc>
                  <a:txBody>
                    <a:bodyPr/>
                    <a:lstStyle/>
                    <a:p>
                      <a:pPr marL="285750" indent="-285750">
                        <a:buFont typeface="Arial" panose="020B0604020202020204" pitchFamily="34" charset="0"/>
                        <a:buChar char="•"/>
                      </a:pPr>
                      <a:r>
                        <a:rPr lang="cs-CZ" sz="1400" dirty="0"/>
                        <a:t>Vybíráme z nabízených </a:t>
                      </a:r>
                      <a:r>
                        <a:rPr lang="cs-CZ" sz="1400" dirty="0" err="1"/>
                        <a:t>odpověďových</a:t>
                      </a:r>
                      <a:r>
                        <a:rPr lang="cs-CZ" sz="1400" dirty="0"/>
                        <a:t> možností</a:t>
                      </a:r>
                    </a:p>
                    <a:p>
                      <a:pPr marL="285750" indent="-285750">
                        <a:buFont typeface="Arial" panose="020B0604020202020204" pitchFamily="34" charset="0"/>
                        <a:buChar char="•"/>
                      </a:pPr>
                      <a:r>
                        <a:rPr lang="cs-CZ" sz="1400" dirty="0"/>
                        <a:t>„Upravujeme“ a dáváme naši odpověď (</a:t>
                      </a:r>
                      <a:r>
                        <a:rPr lang="cs-CZ" sz="1400" dirty="0" err="1"/>
                        <a:t>e.g</a:t>
                      </a:r>
                      <a:r>
                        <a:rPr lang="cs-CZ" sz="1400" dirty="0"/>
                        <a:t>., </a:t>
                      </a:r>
                      <a:r>
                        <a:rPr lang="cs-CZ" sz="1400" dirty="0" err="1"/>
                        <a:t>social</a:t>
                      </a:r>
                      <a:r>
                        <a:rPr lang="cs-CZ" sz="1400" dirty="0"/>
                        <a:t> </a:t>
                      </a:r>
                      <a:r>
                        <a:rPr lang="cs-CZ" sz="1400" dirty="0" err="1"/>
                        <a:t>desirability</a:t>
                      </a:r>
                      <a:r>
                        <a:rPr lang="cs-CZ" sz="1400" dirty="0"/>
                        <a:t>)</a:t>
                      </a:r>
                      <a:endParaRPr lang="en-GB" sz="1400" dirty="0"/>
                    </a:p>
                  </a:txBody>
                  <a:tcPr/>
                </a:tc>
                <a:extLst>
                  <a:ext uri="{0D108BD9-81ED-4DB2-BD59-A6C34878D82A}">
                    <a16:rowId xmlns:a16="http://schemas.microsoft.com/office/drawing/2014/main" val="3234522447"/>
                  </a:ext>
                </a:extLst>
              </a:tr>
            </a:tbl>
          </a:graphicData>
        </a:graphic>
      </p:graphicFrame>
      <p:sp>
        <p:nvSpPr>
          <p:cNvPr id="6" name="TextovéPole 5">
            <a:extLst>
              <a:ext uri="{FF2B5EF4-FFF2-40B4-BE49-F238E27FC236}">
                <a16:creationId xmlns:a16="http://schemas.microsoft.com/office/drawing/2014/main" id="{78472424-E2D1-40E5-AB1E-21A4A9272569}"/>
              </a:ext>
            </a:extLst>
          </p:cNvPr>
          <p:cNvSpPr txBox="1"/>
          <p:nvPr/>
        </p:nvSpPr>
        <p:spPr>
          <a:xfrm>
            <a:off x="528320" y="2335387"/>
            <a:ext cx="8566150" cy="369332"/>
          </a:xfrm>
          <a:prstGeom prst="rect">
            <a:avLst/>
          </a:prstGeom>
          <a:noFill/>
        </p:spPr>
        <p:txBody>
          <a:bodyPr wrap="square" rtlCol="0">
            <a:spAutoFit/>
          </a:bodyPr>
          <a:lstStyle/>
          <a:p>
            <a:r>
              <a:rPr lang="cs-CZ" b="1" dirty="0" err="1"/>
              <a:t>Components</a:t>
            </a:r>
            <a:r>
              <a:rPr lang="cs-CZ" b="1" dirty="0"/>
              <a:t> </a:t>
            </a:r>
            <a:r>
              <a:rPr lang="cs-CZ" b="1" dirty="0" err="1"/>
              <a:t>of</a:t>
            </a:r>
            <a:r>
              <a:rPr lang="cs-CZ" b="1" dirty="0"/>
              <a:t> </a:t>
            </a:r>
            <a:r>
              <a:rPr lang="cs-CZ" b="1" dirty="0" err="1"/>
              <a:t>the</a:t>
            </a:r>
            <a:r>
              <a:rPr lang="cs-CZ" b="1" dirty="0"/>
              <a:t> Response </a:t>
            </a:r>
            <a:r>
              <a:rPr lang="cs-CZ" b="1" dirty="0" err="1"/>
              <a:t>Process</a:t>
            </a:r>
            <a:r>
              <a:rPr lang="cs-CZ" b="1" dirty="0"/>
              <a:t> </a:t>
            </a:r>
            <a:r>
              <a:rPr lang="cs-CZ" dirty="0"/>
              <a:t>(</a:t>
            </a:r>
            <a:r>
              <a:rPr lang="cs-CZ" dirty="0" err="1"/>
              <a:t>Tourangeau</a:t>
            </a:r>
            <a:r>
              <a:rPr lang="cs-CZ" dirty="0"/>
              <a:t>, </a:t>
            </a:r>
            <a:r>
              <a:rPr lang="cs-CZ" dirty="0" err="1"/>
              <a:t>Rips</a:t>
            </a:r>
            <a:r>
              <a:rPr lang="cs-CZ" dirty="0"/>
              <a:t>, &amp; </a:t>
            </a:r>
            <a:r>
              <a:rPr lang="cs-CZ" dirty="0" err="1"/>
              <a:t>Rasinski</a:t>
            </a:r>
            <a:r>
              <a:rPr lang="cs-CZ" dirty="0"/>
              <a:t>, 2000)</a:t>
            </a:r>
            <a:endParaRPr lang="en-GB" dirty="0"/>
          </a:p>
        </p:txBody>
      </p:sp>
      <p:sp>
        <p:nvSpPr>
          <p:cNvPr id="7" name="TextovéPole 6">
            <a:extLst>
              <a:ext uri="{FF2B5EF4-FFF2-40B4-BE49-F238E27FC236}">
                <a16:creationId xmlns:a16="http://schemas.microsoft.com/office/drawing/2014/main" id="{C05D55D4-70E7-4142-9712-B025729F8739}"/>
              </a:ext>
            </a:extLst>
          </p:cNvPr>
          <p:cNvSpPr txBox="1"/>
          <p:nvPr/>
        </p:nvSpPr>
        <p:spPr>
          <a:xfrm>
            <a:off x="528320" y="6134100"/>
            <a:ext cx="11663680" cy="369332"/>
          </a:xfrm>
          <a:prstGeom prst="rect">
            <a:avLst/>
          </a:prstGeom>
          <a:noFill/>
        </p:spPr>
        <p:txBody>
          <a:bodyPr wrap="square" rtlCol="0">
            <a:spAutoFit/>
          </a:bodyPr>
          <a:lstStyle/>
          <a:p>
            <a:r>
              <a:rPr lang="cs-CZ" dirty="0"/>
              <a:t>V každé „komponentě“/ fázi odpovídání mohou nastat různé problémy, které ovlivní to, jak odpovíme nebo neodpovíme</a:t>
            </a:r>
            <a:endParaRPr lang="en-GB" dirty="0"/>
          </a:p>
        </p:txBody>
      </p:sp>
      <p:pic>
        <p:nvPicPr>
          <p:cNvPr id="1026" name="Picture 2" descr="Woman lift her hand with confused face Premium Vector">
            <a:extLst>
              <a:ext uri="{FF2B5EF4-FFF2-40B4-BE49-F238E27FC236}">
                <a16:creationId xmlns:a16="http://schemas.microsoft.com/office/drawing/2014/main" id="{23545FFE-9CB6-4AE2-B86A-BA2A23FE0E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66225" y="2762249"/>
            <a:ext cx="3240014" cy="324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4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PROBLÉMY S POCHOPENÍM</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9189076" cy="3424107"/>
          </a:xfrm>
        </p:spPr>
        <p:txBody>
          <a:bodyPr>
            <a:normAutofit/>
          </a:bodyPr>
          <a:lstStyle/>
          <a:p>
            <a:r>
              <a:rPr lang="cs-CZ" sz="2200" dirty="0"/>
              <a:t>Nepochopíme význam otázky, odpovídáme na něco jiného</a:t>
            </a:r>
          </a:p>
          <a:p>
            <a:r>
              <a:rPr lang="cs-CZ" sz="2200" dirty="0"/>
              <a:t>Nepochopíme výzkumníkem zamýšlený význam, odpovídáme doslovně</a:t>
            </a:r>
          </a:p>
          <a:p>
            <a:pPr lvl="1"/>
            <a:r>
              <a:rPr lang="cs-CZ" sz="2000" dirty="0">
                <a:solidFill>
                  <a:srgbClr val="0070C0"/>
                </a:solidFill>
              </a:rPr>
              <a:t>Chat </a:t>
            </a:r>
            <a:r>
              <a:rPr lang="cs-CZ" sz="2000" dirty="0" err="1">
                <a:solidFill>
                  <a:srgbClr val="0070C0"/>
                </a:solidFill>
              </a:rPr>
              <a:t>room</a:t>
            </a:r>
            <a:r>
              <a:rPr lang="cs-CZ" sz="2000" dirty="0"/>
              <a:t> </a:t>
            </a:r>
            <a:r>
              <a:rPr lang="cs-CZ" sz="2000" dirty="0">
                <a:solidFill>
                  <a:srgbClr val="0070C0"/>
                </a:solidFill>
              </a:rPr>
              <a:t>– jaký význam může mít pojem pro děti? </a:t>
            </a:r>
          </a:p>
          <a:p>
            <a:r>
              <a:rPr lang="cs-CZ" sz="2200" dirty="0"/>
              <a:t>Nepochopíme nebo špatně interpretujeme nabízenou </a:t>
            </a:r>
            <a:r>
              <a:rPr lang="cs-CZ" sz="2200" dirty="0" err="1"/>
              <a:t>odpověďovou</a:t>
            </a:r>
            <a:r>
              <a:rPr lang="cs-CZ" sz="2200" dirty="0"/>
              <a:t> škálu</a:t>
            </a:r>
          </a:p>
          <a:p>
            <a:r>
              <a:rPr lang="cs-CZ" sz="2200" dirty="0"/>
              <a:t>Neznáme některé výrazy a slovíčka a nerozumíme jim</a:t>
            </a:r>
          </a:p>
          <a:p>
            <a:r>
              <a:rPr lang="cs-CZ" sz="2200" dirty="0"/>
              <a:t>Otázka nebo instrukce je příliš dlouhá nebo komplikovaná a ztratíme se v ní</a:t>
            </a:r>
          </a:p>
          <a:p>
            <a:r>
              <a:rPr lang="cs-CZ" sz="2200" dirty="0"/>
              <a:t>V otázce jsou ambivalentní pojmy</a:t>
            </a:r>
          </a:p>
          <a:p>
            <a:endParaRPr lang="cs-CZ" sz="2200" dirty="0"/>
          </a:p>
        </p:txBody>
      </p:sp>
    </p:spTree>
    <p:extLst>
      <p:ext uri="{BB962C8B-B14F-4D97-AF65-F5344CB8AC3E}">
        <p14:creationId xmlns:p14="http://schemas.microsoft.com/office/powerpoint/2010/main" val="410161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Interview </a:t>
            </a:r>
            <a:r>
              <a:rPr lang="cs-CZ" dirty="0" err="1"/>
              <a:t>probes</a:t>
            </a:r>
            <a:endParaRPr lang="cs-CZ" dirty="0"/>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4087" y="2367092"/>
            <a:ext cx="10363826" cy="3424107"/>
          </a:xfrm>
        </p:spPr>
        <p:txBody>
          <a:bodyPr>
            <a:noAutofit/>
          </a:bodyPr>
          <a:lstStyle/>
          <a:p>
            <a:r>
              <a:rPr lang="cs-CZ" i="1" dirty="0"/>
              <a:t>Mohl byste mi vlastními slovy říci, na co se podle vás otázka ptá?</a:t>
            </a:r>
          </a:p>
          <a:p>
            <a:r>
              <a:rPr lang="cs-CZ" i="1" dirty="0"/>
              <a:t>Co pro vás výraz „veřejnoprávní médium“ znamená? Jaké příklady „veřejnoprávních médií“ vás napadají?</a:t>
            </a:r>
          </a:p>
          <a:p>
            <a:r>
              <a:rPr lang="cs-CZ" i="1" dirty="0"/>
              <a:t>Co všechno se vám vybaví pod pojmem „informační a komunikační technologie“?</a:t>
            </a:r>
          </a:p>
          <a:p>
            <a:r>
              <a:rPr lang="cs-CZ" i="1" dirty="0"/>
              <a:t>Když jste odpovídal na otázku, jaké zkušenosti nebo situace jste si vybavil?</a:t>
            </a:r>
          </a:p>
          <a:p>
            <a:r>
              <a:rPr lang="cs-CZ" i="1" dirty="0"/>
              <a:t>Myslíte, že lidé budou mít problémy s odpovídáním na tuto otázku? Jaké problémy a proč?</a:t>
            </a:r>
          </a:p>
          <a:p>
            <a:endParaRPr lang="cs-CZ" dirty="0"/>
          </a:p>
          <a:p>
            <a:endParaRPr lang="cs-CZ" dirty="0"/>
          </a:p>
        </p:txBody>
      </p:sp>
      <p:pic>
        <p:nvPicPr>
          <p:cNvPr id="1028" name="Picture 4" descr="https://img.freepik.com/free-vector/job-interview-conversation_74855-7566.jpg?size=626&amp;ext=jpg">
            <a:extLst>
              <a:ext uri="{FF2B5EF4-FFF2-40B4-BE49-F238E27FC236}">
                <a16:creationId xmlns:a16="http://schemas.microsoft.com/office/drawing/2014/main" id="{B8630914-0EA5-4C6E-9566-C617921A5D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19" b="89770" l="5591" r="91534">
                        <a14:foregroundMark x1="35942" y1="42199" x2="31470" y2="53708"/>
                        <a14:foregroundMark x1="31470" y1="53708" x2="38978" y2="59079"/>
                        <a14:foregroundMark x1="38978" y1="59079" x2="44888" y2="49361"/>
                        <a14:foregroundMark x1="44888" y1="49361" x2="40575" y2="38363"/>
                        <a14:foregroundMark x1="40575" y1="38363" x2="31629" y2="41176"/>
                        <a14:foregroundMark x1="31629" y1="41176" x2="29712" y2="54987"/>
                        <a14:foregroundMark x1="29712" y1="54987" x2="37380" y2="61381"/>
                        <a14:foregroundMark x1="37380" y1="61381" x2="42492" y2="57545"/>
                        <a14:foregroundMark x1="10543" y1="43223" x2="7764" y2="49304"/>
                        <a14:foregroundMark x1="13254" y1="88235" x2="13419" y2="88491"/>
                        <a14:foregroundMark x1="11869" y1="86080" x2="13254" y2="88235"/>
                        <a14:foregroundMark x1="88818" y1="70844" x2="91693" y2="84143"/>
                        <a14:foregroundMark x1="91693" y1="84143" x2="89457" y2="82609"/>
                        <a14:foregroundMark x1="8147" y1="49361" x2="7474" y2="52593"/>
                        <a14:foregroundMark x1="7554" y1="52602" x2="8147" y2="49872"/>
                        <a14:backgroundMark x1="10863" y1="88235" x2="10863" y2="88235"/>
                        <a14:backgroundMark x1="8626" y1="81586" x2="5112" y2="68542"/>
                        <a14:backgroundMark x1="5238" y1="63059" x2="5275" y2="61474"/>
                        <a14:backgroundMark x1="5112" y1="68542" x2="5234" y2="63240"/>
                        <a14:backgroundMark x1="6846" y1="48690" x2="6869" y2="48593"/>
                        <a14:backgroundMark x1="5474" y1="61576" x2="5431" y2="61893"/>
                        <a14:backgroundMark x1="5461" y1="62222" x2="6709" y2="75959"/>
                        <a14:backgroundMark x1="5431" y1="61893" x2="5449" y2="62090"/>
                        <a14:backgroundMark x1="6709" y1="75959" x2="10863" y2="86957"/>
                        <a14:backgroundMark x1="5195" y1="63261" x2="5112" y2="62916"/>
                        <a14:backgroundMark x1="10863" y1="86957" x2="5213" y2="63337"/>
                        <a14:backgroundMark x1="5084" y1="63917" x2="4952" y2="68542"/>
                        <a14:backgroundMark x1="5112" y1="62916" x2="5088" y2="63750"/>
                        <a14:backgroundMark x1="5272" y1="52941" x2="5272" y2="66240"/>
                        <a14:backgroundMark x1="5272" y1="66240" x2="6070" y2="52430"/>
                        <a14:backgroundMark x1="6070" y1="52430" x2="5431" y2="66496"/>
                        <a14:backgroundMark x1="5431" y1="66496" x2="6070" y2="52941"/>
                        <a14:backgroundMark x1="6070" y1="52941" x2="5591" y2="72123"/>
                      </a14:backgroundRemoval>
                    </a14:imgEffect>
                  </a14:imgLayer>
                </a14:imgProps>
              </a:ext>
              <a:ext uri="{28A0092B-C50C-407E-A947-70E740481C1C}">
                <a14:useLocalDpi xmlns:a14="http://schemas.microsoft.com/office/drawing/2010/main" val="0"/>
              </a:ext>
            </a:extLst>
          </a:blip>
          <a:srcRect/>
          <a:stretch>
            <a:fillRect/>
          </a:stretch>
        </p:blipFill>
        <p:spPr bwMode="auto">
          <a:xfrm>
            <a:off x="7750175" y="4079145"/>
            <a:ext cx="4912960" cy="306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Problémy s vybavením si a pamětí</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p:txBody>
          <a:bodyPr>
            <a:normAutofit/>
          </a:bodyPr>
          <a:lstStyle/>
          <a:p>
            <a:r>
              <a:rPr lang="cs-CZ" dirty="0"/>
              <a:t>Nedokážeme si vzpomenout na informaci, na kterou se nás otázka ptá</a:t>
            </a:r>
          </a:p>
          <a:p>
            <a:pPr lvl="1"/>
            <a:r>
              <a:rPr lang="cs-CZ" dirty="0"/>
              <a:t>(a) není to pro nás dostatečně důležitá informace, (b) stalo se to příliš dávno, (c) děje se to příliš často</a:t>
            </a:r>
          </a:p>
          <a:p>
            <a:r>
              <a:rPr lang="cs-CZ" dirty="0"/>
              <a:t>Nechceme si na danou věc vzpomínat</a:t>
            </a:r>
          </a:p>
          <a:p>
            <a:pPr lvl="1"/>
            <a:r>
              <a:rPr lang="cs-CZ" dirty="0"/>
              <a:t>Může být kognitivně příliš náročné, si na to vzpomenout</a:t>
            </a:r>
          </a:p>
          <a:p>
            <a:pPr lvl="2"/>
            <a:r>
              <a:rPr lang="cs-CZ" dirty="0">
                <a:solidFill>
                  <a:srgbClr val="002060"/>
                </a:solidFill>
              </a:rPr>
              <a:t>Jaké známky jste měl na vysvědčení v páté třídě?</a:t>
            </a:r>
          </a:p>
          <a:p>
            <a:pPr lvl="1"/>
            <a:r>
              <a:rPr lang="cs-CZ" dirty="0"/>
              <a:t>Může být nepříjemné si na to vzpomenout (např. traumatické události)</a:t>
            </a:r>
          </a:p>
          <a:p>
            <a:endParaRPr lang="cs-CZ" dirty="0"/>
          </a:p>
        </p:txBody>
      </p:sp>
    </p:spTree>
    <p:extLst>
      <p:ext uri="{BB962C8B-B14F-4D97-AF65-F5344CB8AC3E}">
        <p14:creationId xmlns:p14="http://schemas.microsoft.com/office/powerpoint/2010/main" val="3599652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Interview </a:t>
            </a:r>
            <a:r>
              <a:rPr lang="cs-CZ" dirty="0" err="1"/>
              <a:t>probes</a:t>
            </a:r>
            <a:endParaRPr lang="cs-CZ" dirty="0"/>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p:txBody>
          <a:bodyPr>
            <a:noAutofit/>
          </a:bodyPr>
          <a:lstStyle/>
          <a:p>
            <a:r>
              <a:rPr lang="cs-CZ" i="1" dirty="0"/>
              <a:t>Jak jste si vzpomněl na to, kolikrát jste byl letos v kině?</a:t>
            </a:r>
          </a:p>
          <a:p>
            <a:r>
              <a:rPr lang="cs-CZ" i="1" dirty="0"/>
              <a:t>Na jaké situace jste myslel, když jste odpovídal na tuto otázku?</a:t>
            </a:r>
          </a:p>
          <a:p>
            <a:r>
              <a:rPr lang="cs-CZ" i="1" dirty="0"/>
              <a:t>Když jste odpovídal na tuto otázku, myslel jste specificky na poslední měsíc nebo jste zprůměroval vaši zkušenost za několik měsíců? Nebo jste o tom přemýšlel jinak?</a:t>
            </a:r>
          </a:p>
          <a:p>
            <a:pPr marL="0" indent="0">
              <a:buNone/>
            </a:pPr>
            <a:endParaRPr lang="cs-CZ" dirty="0"/>
          </a:p>
        </p:txBody>
      </p:sp>
    </p:spTree>
    <p:extLst>
      <p:ext uri="{BB962C8B-B14F-4D97-AF65-F5344CB8AC3E}">
        <p14:creationId xmlns:p14="http://schemas.microsoft.com/office/powerpoint/2010/main" val="171162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Problémy s posouzením</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p:txBody>
          <a:bodyPr>
            <a:normAutofit/>
          </a:bodyPr>
          <a:lstStyle/>
          <a:p>
            <a:r>
              <a:rPr lang="cs-CZ" dirty="0"/>
              <a:t>Nedokážeme posoudit, neznáme dané téma nebo jsme o něm ještě nepřemýšleli</a:t>
            </a:r>
          </a:p>
          <a:p>
            <a:pPr lvl="1"/>
            <a:r>
              <a:rPr lang="cs-CZ" dirty="0">
                <a:solidFill>
                  <a:srgbClr val="002060"/>
                </a:solidFill>
              </a:rPr>
              <a:t>Nakolik souhlasíte s tvrzením, že </a:t>
            </a:r>
            <a:r>
              <a:rPr lang="cs-CZ" dirty="0" err="1">
                <a:solidFill>
                  <a:srgbClr val="002060"/>
                </a:solidFill>
              </a:rPr>
              <a:t>koronavirová</a:t>
            </a:r>
            <a:r>
              <a:rPr lang="cs-CZ" dirty="0">
                <a:solidFill>
                  <a:srgbClr val="002060"/>
                </a:solidFill>
              </a:rPr>
              <a:t> situace v Laosu je neúnosná?</a:t>
            </a:r>
          </a:p>
          <a:p>
            <a:r>
              <a:rPr lang="cs-CZ" dirty="0"/>
              <a:t>Jsme k tématu ambivalentní, nemáme na něj názor</a:t>
            </a:r>
          </a:p>
          <a:p>
            <a:pPr lvl="1"/>
            <a:r>
              <a:rPr lang="cs-CZ" dirty="0">
                <a:solidFill>
                  <a:srgbClr val="002060"/>
                </a:solidFill>
              </a:rPr>
              <a:t>Seřaďte následující způsoby loupání banánu od nejlepšího po nejhorší.</a:t>
            </a:r>
          </a:p>
          <a:p>
            <a:r>
              <a:rPr lang="cs-CZ" dirty="0"/>
              <a:t>Máme jiná hodnotící kritéria a standardy než ostatní</a:t>
            </a:r>
          </a:p>
          <a:p>
            <a:pPr lvl="1"/>
            <a:r>
              <a:rPr lang="cs-CZ" dirty="0">
                <a:solidFill>
                  <a:srgbClr val="002060"/>
                </a:solidFill>
              </a:rPr>
              <a:t>Myslíte si, že jste závislý na internetu?</a:t>
            </a:r>
            <a:endParaRPr lang="cs-CZ" dirty="0">
              <a:solidFill>
                <a:srgbClr val="002060"/>
              </a:solidFill>
              <a:highlight>
                <a:srgbClr val="FFFF00"/>
              </a:highlight>
            </a:endParaRPr>
          </a:p>
        </p:txBody>
      </p:sp>
    </p:spTree>
    <p:extLst>
      <p:ext uri="{BB962C8B-B14F-4D97-AF65-F5344CB8AC3E}">
        <p14:creationId xmlns:p14="http://schemas.microsoft.com/office/powerpoint/2010/main" val="4185814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Interview </a:t>
            </a:r>
            <a:r>
              <a:rPr lang="cs-CZ" dirty="0" err="1"/>
              <a:t>probes</a:t>
            </a:r>
            <a:endParaRPr lang="cs-CZ" dirty="0"/>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p:txBody>
          <a:bodyPr>
            <a:noAutofit/>
          </a:bodyPr>
          <a:lstStyle/>
          <a:p>
            <a:r>
              <a:rPr lang="cs-CZ" i="1" dirty="0"/>
              <a:t>Proč si myslíte, že jste závislý na internetu?</a:t>
            </a:r>
          </a:p>
          <a:p>
            <a:r>
              <a:rPr lang="cs-CZ" i="1" dirty="0"/>
              <a:t>Srovnával jste se při odpovídání s jinými lidmi? Jak?</a:t>
            </a:r>
          </a:p>
          <a:p>
            <a:r>
              <a:rPr lang="cs-CZ" i="1" dirty="0"/>
              <a:t>Je to něco, o čem jste přemýšlel už předtím, než jste odpovídal na naši otázku?</a:t>
            </a:r>
          </a:p>
          <a:p>
            <a:r>
              <a:rPr lang="cs-CZ" i="1" dirty="0"/>
              <a:t>Jak jistý jste si vaší odpovědí na otázku ohledně </a:t>
            </a:r>
            <a:r>
              <a:rPr lang="cs-CZ" i="1" dirty="0" err="1"/>
              <a:t>koronavirové</a:t>
            </a:r>
            <a:r>
              <a:rPr lang="cs-CZ" i="1" dirty="0"/>
              <a:t> krize v Laosu?</a:t>
            </a:r>
          </a:p>
          <a:p>
            <a:endParaRPr lang="cs-CZ" dirty="0"/>
          </a:p>
        </p:txBody>
      </p:sp>
    </p:spTree>
    <p:extLst>
      <p:ext uri="{BB962C8B-B14F-4D97-AF65-F5344CB8AC3E}">
        <p14:creationId xmlns:p14="http://schemas.microsoft.com/office/powerpoint/2010/main" val="1470953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Problémy související s </a:t>
            </a:r>
            <a:r>
              <a:rPr lang="cs-CZ" dirty="0" err="1"/>
              <a:t>odpověďovými</a:t>
            </a:r>
            <a:r>
              <a:rPr lang="cs-CZ" dirty="0"/>
              <a:t> škálami</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6668126" cy="3424107"/>
          </a:xfrm>
        </p:spPr>
        <p:txBody>
          <a:bodyPr>
            <a:normAutofit/>
          </a:bodyPr>
          <a:lstStyle/>
          <a:p>
            <a:r>
              <a:rPr lang="cs-CZ" dirty="0"/>
              <a:t>Různé interpretace škál</a:t>
            </a:r>
          </a:p>
          <a:p>
            <a:r>
              <a:rPr lang="cs-CZ" dirty="0"/>
              <a:t>Nenabízí relevantní odpovědi pro respondenty</a:t>
            </a:r>
          </a:p>
          <a:p>
            <a:r>
              <a:rPr lang="cs-CZ" dirty="0"/>
              <a:t>Nějaká odpověď tam respondentům chybí</a:t>
            </a:r>
          </a:p>
          <a:p>
            <a:r>
              <a:rPr lang="cs-CZ" dirty="0"/>
              <a:t>Příliš dlouhé a složité si vybavit, jaké hodnoty škála má</a:t>
            </a:r>
          </a:p>
          <a:p>
            <a:pPr lvl="1"/>
            <a:r>
              <a:rPr lang="cs-CZ" dirty="0"/>
              <a:t>Např. máme škálu vysvětlenou pouze v instrukci ke dlouhé baterii otázek</a:t>
            </a:r>
          </a:p>
        </p:txBody>
      </p:sp>
      <p:sp>
        <p:nvSpPr>
          <p:cNvPr id="4" name="Obdélník 3">
            <a:extLst>
              <a:ext uri="{FF2B5EF4-FFF2-40B4-BE49-F238E27FC236}">
                <a16:creationId xmlns:a16="http://schemas.microsoft.com/office/drawing/2014/main" id="{07F25AD1-5387-4DEC-BB0D-B3EC9B8C6373}"/>
              </a:ext>
            </a:extLst>
          </p:cNvPr>
          <p:cNvSpPr/>
          <p:nvPr/>
        </p:nvSpPr>
        <p:spPr>
          <a:xfrm>
            <a:off x="1092200" y="4490135"/>
            <a:ext cx="8756650" cy="2000548"/>
          </a:xfrm>
          <a:prstGeom prst="rect">
            <a:avLst/>
          </a:prstGeom>
        </p:spPr>
        <p:txBody>
          <a:bodyPr wrap="square">
            <a:spAutoFit/>
          </a:bodyPr>
          <a:lstStyle/>
          <a:p>
            <a:r>
              <a:rPr lang="en-US" dirty="0">
                <a:solidFill>
                  <a:srgbClr val="002060"/>
                </a:solidFill>
                <a:latin typeface="+mj-lt"/>
              </a:rPr>
              <a:t>What did you feel when you saw the</a:t>
            </a:r>
            <a:r>
              <a:rPr lang="cs-CZ" dirty="0">
                <a:solidFill>
                  <a:srgbClr val="002060"/>
                </a:solidFill>
                <a:latin typeface="+mj-lt"/>
              </a:rPr>
              <a:t> </a:t>
            </a:r>
            <a:r>
              <a:rPr lang="en-GB" dirty="0">
                <a:solidFill>
                  <a:srgbClr val="002060"/>
                </a:solidFill>
                <a:latin typeface="+mj-lt"/>
              </a:rPr>
              <a:t>[</a:t>
            </a:r>
            <a:r>
              <a:rPr lang="cs-CZ" dirty="0" err="1">
                <a:solidFill>
                  <a:srgbClr val="002060"/>
                </a:solidFill>
                <a:latin typeface="+mj-lt"/>
              </a:rPr>
              <a:t>hateful</a:t>
            </a:r>
            <a:r>
              <a:rPr lang="en-GB" dirty="0">
                <a:solidFill>
                  <a:srgbClr val="002060"/>
                </a:solidFill>
                <a:latin typeface="+mj-lt"/>
              </a:rPr>
              <a:t>]</a:t>
            </a:r>
            <a:r>
              <a:rPr lang="en-US" dirty="0">
                <a:solidFill>
                  <a:srgbClr val="002060"/>
                </a:solidFill>
                <a:latin typeface="+mj-lt"/>
              </a:rPr>
              <a:t> messages, comments, or pictures? </a:t>
            </a:r>
            <a:endParaRPr lang="cs-CZ" dirty="0">
              <a:solidFill>
                <a:srgbClr val="002060"/>
              </a:solidFill>
              <a:latin typeface="+mj-lt"/>
            </a:endParaRPr>
          </a:p>
          <a:p>
            <a:r>
              <a:rPr lang="en-US" sz="1400" dirty="0">
                <a:solidFill>
                  <a:srgbClr val="002060"/>
                </a:solidFill>
                <a:latin typeface="+mj-lt"/>
              </a:rPr>
              <a:t>a)</a:t>
            </a:r>
            <a:r>
              <a:rPr lang="cs-CZ" sz="1400" dirty="0">
                <a:solidFill>
                  <a:srgbClr val="002060"/>
                </a:solidFill>
                <a:latin typeface="+mj-lt"/>
              </a:rPr>
              <a:t> </a:t>
            </a:r>
            <a:r>
              <a:rPr lang="en-US" sz="1400" dirty="0">
                <a:solidFill>
                  <a:srgbClr val="002060"/>
                </a:solidFill>
                <a:latin typeface="+mj-lt"/>
              </a:rPr>
              <a:t>Hatred</a:t>
            </a:r>
            <a:r>
              <a:rPr lang="cs-CZ" sz="1400" dirty="0">
                <a:solidFill>
                  <a:srgbClr val="002060"/>
                </a:solidFill>
                <a:latin typeface="+mj-lt"/>
              </a:rPr>
              <a:t> 	</a:t>
            </a:r>
            <a:r>
              <a:rPr lang="en-US" sz="1400" dirty="0">
                <a:solidFill>
                  <a:srgbClr val="002060"/>
                </a:solidFill>
                <a:latin typeface="+mj-lt"/>
              </a:rPr>
              <a:t>b)</a:t>
            </a:r>
            <a:r>
              <a:rPr lang="cs-CZ" sz="1400" dirty="0">
                <a:solidFill>
                  <a:srgbClr val="002060"/>
                </a:solidFill>
                <a:latin typeface="+mj-lt"/>
              </a:rPr>
              <a:t> </a:t>
            </a:r>
            <a:r>
              <a:rPr lang="en-US" sz="1400" dirty="0">
                <a:solidFill>
                  <a:srgbClr val="002060"/>
                </a:solidFill>
                <a:latin typeface="+mj-lt"/>
              </a:rPr>
              <a:t>Shame</a:t>
            </a:r>
            <a:r>
              <a:rPr lang="cs-CZ" sz="1400" dirty="0">
                <a:solidFill>
                  <a:srgbClr val="002060"/>
                </a:solidFill>
                <a:latin typeface="+mj-lt"/>
              </a:rPr>
              <a:t> 	</a:t>
            </a:r>
            <a:r>
              <a:rPr lang="en-US" sz="1400" dirty="0">
                <a:solidFill>
                  <a:srgbClr val="002060"/>
                </a:solidFill>
                <a:latin typeface="+mj-lt"/>
              </a:rPr>
              <a:t>c)</a:t>
            </a:r>
            <a:r>
              <a:rPr lang="cs-CZ" sz="1400" dirty="0">
                <a:solidFill>
                  <a:srgbClr val="002060"/>
                </a:solidFill>
                <a:latin typeface="+mj-lt"/>
              </a:rPr>
              <a:t> </a:t>
            </a:r>
            <a:r>
              <a:rPr lang="en-US" sz="1400" dirty="0">
                <a:solidFill>
                  <a:srgbClr val="002060"/>
                </a:solidFill>
                <a:latin typeface="+mj-lt"/>
              </a:rPr>
              <a:t>Anger</a:t>
            </a:r>
            <a:r>
              <a:rPr lang="cs-CZ" sz="1400" dirty="0">
                <a:solidFill>
                  <a:srgbClr val="002060"/>
                </a:solidFill>
                <a:latin typeface="+mj-lt"/>
              </a:rPr>
              <a:t> 	</a:t>
            </a:r>
            <a:r>
              <a:rPr lang="en-US" sz="1400" dirty="0">
                <a:solidFill>
                  <a:srgbClr val="002060"/>
                </a:solidFill>
                <a:latin typeface="+mj-lt"/>
              </a:rPr>
              <a:t>d)</a:t>
            </a:r>
            <a:r>
              <a:rPr lang="cs-CZ" sz="1400" dirty="0">
                <a:solidFill>
                  <a:srgbClr val="002060"/>
                </a:solidFill>
                <a:latin typeface="+mj-lt"/>
              </a:rPr>
              <a:t> </a:t>
            </a:r>
            <a:r>
              <a:rPr lang="en-US" sz="1400" dirty="0">
                <a:solidFill>
                  <a:srgbClr val="002060"/>
                </a:solidFill>
                <a:latin typeface="+mj-lt"/>
              </a:rPr>
              <a:t>Humiliation</a:t>
            </a:r>
          </a:p>
          <a:p>
            <a:r>
              <a:rPr lang="en-US" sz="1400" dirty="0">
                <a:solidFill>
                  <a:srgbClr val="002060"/>
                </a:solidFill>
                <a:latin typeface="+mj-lt"/>
              </a:rPr>
              <a:t>e)</a:t>
            </a:r>
            <a:r>
              <a:rPr lang="cs-CZ" sz="1400" dirty="0">
                <a:solidFill>
                  <a:srgbClr val="002060"/>
                </a:solidFill>
                <a:latin typeface="+mj-lt"/>
              </a:rPr>
              <a:t> </a:t>
            </a:r>
            <a:r>
              <a:rPr lang="en-US" sz="1400" dirty="0">
                <a:solidFill>
                  <a:srgbClr val="002060"/>
                </a:solidFill>
                <a:latin typeface="+mj-lt"/>
              </a:rPr>
              <a:t>Fear</a:t>
            </a:r>
            <a:r>
              <a:rPr lang="cs-CZ" sz="1400" dirty="0">
                <a:solidFill>
                  <a:srgbClr val="002060"/>
                </a:solidFill>
                <a:latin typeface="+mj-lt"/>
              </a:rPr>
              <a:t> 	</a:t>
            </a:r>
            <a:r>
              <a:rPr lang="en-US" sz="1400" dirty="0">
                <a:solidFill>
                  <a:srgbClr val="002060"/>
                </a:solidFill>
                <a:latin typeface="+mj-lt"/>
              </a:rPr>
              <a:t>f)</a:t>
            </a:r>
            <a:r>
              <a:rPr lang="cs-CZ" sz="1400" dirty="0">
                <a:solidFill>
                  <a:srgbClr val="002060"/>
                </a:solidFill>
                <a:latin typeface="+mj-lt"/>
              </a:rPr>
              <a:t> </a:t>
            </a:r>
            <a:r>
              <a:rPr lang="en-US" sz="1400" dirty="0">
                <a:solidFill>
                  <a:srgbClr val="002060"/>
                </a:solidFill>
                <a:latin typeface="+mj-lt"/>
              </a:rPr>
              <a:t>Sadness</a:t>
            </a:r>
            <a:r>
              <a:rPr lang="cs-CZ" sz="1400" dirty="0">
                <a:solidFill>
                  <a:srgbClr val="002060"/>
                </a:solidFill>
                <a:latin typeface="+mj-lt"/>
              </a:rPr>
              <a:t> 	</a:t>
            </a:r>
            <a:r>
              <a:rPr lang="en-US" sz="1400" dirty="0">
                <a:solidFill>
                  <a:srgbClr val="002060"/>
                </a:solidFill>
                <a:latin typeface="+mj-lt"/>
              </a:rPr>
              <a:t>g)</a:t>
            </a:r>
            <a:r>
              <a:rPr lang="cs-CZ" sz="1400" dirty="0">
                <a:solidFill>
                  <a:srgbClr val="002060"/>
                </a:solidFill>
                <a:latin typeface="+mj-lt"/>
              </a:rPr>
              <a:t> </a:t>
            </a:r>
            <a:r>
              <a:rPr lang="en-US" sz="1400" dirty="0">
                <a:solidFill>
                  <a:srgbClr val="002060"/>
                </a:solidFill>
                <a:latin typeface="+mj-lt"/>
              </a:rPr>
              <a:t>Fun/excitement</a:t>
            </a:r>
          </a:p>
          <a:p>
            <a:r>
              <a:rPr lang="en-US" sz="1400" dirty="0">
                <a:solidFill>
                  <a:srgbClr val="002060"/>
                </a:solidFill>
                <a:latin typeface="+mj-lt"/>
              </a:rPr>
              <a:t>h)</a:t>
            </a:r>
            <a:r>
              <a:rPr lang="cs-CZ" sz="1400" dirty="0">
                <a:solidFill>
                  <a:srgbClr val="002060"/>
                </a:solidFill>
                <a:latin typeface="+mj-lt"/>
              </a:rPr>
              <a:t> </a:t>
            </a:r>
            <a:r>
              <a:rPr lang="en-US" sz="1400" dirty="0">
                <a:solidFill>
                  <a:srgbClr val="002060"/>
                </a:solidFill>
                <a:latin typeface="+mj-lt"/>
              </a:rPr>
              <a:t>Nothing</a:t>
            </a:r>
            <a:r>
              <a:rPr lang="cs-CZ" sz="1400" dirty="0">
                <a:solidFill>
                  <a:srgbClr val="002060"/>
                </a:solidFill>
                <a:latin typeface="+mj-lt"/>
              </a:rPr>
              <a:t> 	</a:t>
            </a:r>
            <a:r>
              <a:rPr lang="en-US" sz="1400" dirty="0">
                <a:solidFill>
                  <a:srgbClr val="002060"/>
                </a:solidFill>
                <a:latin typeface="+mj-lt"/>
              </a:rPr>
              <a:t>j)</a:t>
            </a:r>
            <a:r>
              <a:rPr lang="cs-CZ" sz="1400" dirty="0">
                <a:solidFill>
                  <a:srgbClr val="002060"/>
                </a:solidFill>
                <a:latin typeface="+mj-lt"/>
              </a:rPr>
              <a:t> </a:t>
            </a:r>
            <a:r>
              <a:rPr lang="en-US" sz="1400" dirty="0">
                <a:solidFill>
                  <a:srgbClr val="002060"/>
                </a:solidFill>
                <a:latin typeface="+mj-lt"/>
              </a:rPr>
              <a:t>I don’t know</a:t>
            </a:r>
          </a:p>
          <a:p>
            <a:endParaRPr lang="cs-CZ" dirty="0">
              <a:solidFill>
                <a:srgbClr val="0070C0"/>
              </a:solidFill>
              <a:latin typeface="+mj-lt"/>
            </a:endParaRPr>
          </a:p>
          <a:p>
            <a:pPr marL="285750" indent="-285750">
              <a:buFont typeface="Arial" panose="020B0604020202020204" pitchFamily="34" charset="0"/>
              <a:buChar char="•"/>
            </a:pPr>
            <a:r>
              <a:rPr lang="en-US" sz="1400" dirty="0">
                <a:latin typeface="+mj-lt"/>
              </a:rPr>
              <a:t> The respondents would prefer if they could choose and tick more response options, not just one. </a:t>
            </a:r>
          </a:p>
          <a:p>
            <a:pPr marL="285750" indent="-285750">
              <a:buFont typeface="Arial" panose="020B0604020202020204" pitchFamily="34" charset="0"/>
              <a:buChar char="•"/>
            </a:pPr>
            <a:r>
              <a:rPr lang="en-US" sz="1400" dirty="0">
                <a:latin typeface="+mj-lt"/>
              </a:rPr>
              <a:t> Two of the children also missed an option which would represent ‘a desire to avoid people’. </a:t>
            </a:r>
          </a:p>
          <a:p>
            <a:endParaRPr lang="en-GB" dirty="0">
              <a:solidFill>
                <a:srgbClr val="0070C0"/>
              </a:solidFill>
              <a:latin typeface="+mj-lt"/>
            </a:endParaRPr>
          </a:p>
        </p:txBody>
      </p:sp>
    </p:spTree>
    <p:extLst>
      <p:ext uri="{BB962C8B-B14F-4D97-AF65-F5344CB8AC3E}">
        <p14:creationId xmlns:p14="http://schemas.microsoft.com/office/powerpoint/2010/main" val="276125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Interview </a:t>
            </a:r>
            <a:r>
              <a:rPr lang="cs-CZ" dirty="0" err="1"/>
              <a:t>probes</a:t>
            </a:r>
            <a:endParaRPr lang="cs-CZ" dirty="0"/>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p:txBody>
          <a:bodyPr>
            <a:normAutofit/>
          </a:bodyPr>
          <a:lstStyle/>
          <a:p>
            <a:r>
              <a:rPr lang="cs-CZ" i="1" dirty="0"/>
              <a:t>Odpovídalo by se vám lépe, kdybychom vám nabídli jiný formát odpovědí?</a:t>
            </a:r>
          </a:p>
          <a:p>
            <a:r>
              <a:rPr lang="cs-CZ" i="1" dirty="0"/>
              <a:t>Chybí vám v nabízených odpovědích nějaká možnost? Jaká?</a:t>
            </a:r>
          </a:p>
          <a:p>
            <a:r>
              <a:rPr lang="cs-CZ" i="1" dirty="0"/>
              <a:t>Jak chápete v kontextu otázky odpověď „párkrát“? Co pro vás u této otázky znamená „ani souhlasím, ani nesouhlasím“?</a:t>
            </a:r>
          </a:p>
          <a:p>
            <a:endParaRPr lang="cs-CZ" i="1" dirty="0"/>
          </a:p>
          <a:p>
            <a:endParaRPr lang="cs-CZ" i="1" dirty="0"/>
          </a:p>
          <a:p>
            <a:endParaRPr lang="cs-CZ" dirty="0"/>
          </a:p>
        </p:txBody>
      </p:sp>
    </p:spTree>
    <p:extLst>
      <p:ext uri="{BB962C8B-B14F-4D97-AF65-F5344CB8AC3E}">
        <p14:creationId xmlns:p14="http://schemas.microsoft.com/office/powerpoint/2010/main" val="130222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BE7483-4C90-4F89-B2C1-B134E21095E5}"/>
              </a:ext>
            </a:extLst>
          </p:cNvPr>
          <p:cNvSpPr>
            <a:spLocks noGrp="1"/>
          </p:cNvSpPr>
          <p:nvPr>
            <p:ph type="title"/>
          </p:nvPr>
        </p:nvSpPr>
        <p:spPr/>
        <p:txBody>
          <a:bodyPr/>
          <a:lstStyle/>
          <a:p>
            <a:r>
              <a:rPr lang="cs-CZ" dirty="0"/>
              <a:t>1. Nebo 3. osoba?</a:t>
            </a:r>
          </a:p>
        </p:txBody>
      </p:sp>
      <p:graphicFrame>
        <p:nvGraphicFramePr>
          <p:cNvPr id="10" name="Tabulka 10">
            <a:extLst>
              <a:ext uri="{FF2B5EF4-FFF2-40B4-BE49-F238E27FC236}">
                <a16:creationId xmlns:a16="http://schemas.microsoft.com/office/drawing/2014/main" id="{FB0B23A7-42CC-4ED2-9F31-BE35DD49E799}"/>
              </a:ext>
            </a:extLst>
          </p:cNvPr>
          <p:cNvGraphicFramePr>
            <a:graphicFrameLocks noGrp="1"/>
          </p:cNvGraphicFramePr>
          <p:nvPr>
            <p:ph sz="quarter" idx="13"/>
            <p:extLst>
              <p:ext uri="{D42A27DB-BD31-4B8C-83A1-F6EECF244321}">
                <p14:modId xmlns:p14="http://schemas.microsoft.com/office/powerpoint/2010/main" val="1323266908"/>
              </p:ext>
            </p:extLst>
          </p:nvPr>
        </p:nvGraphicFramePr>
        <p:xfrm>
          <a:off x="711200" y="2366963"/>
          <a:ext cx="10566400" cy="1062038"/>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3163427879"/>
                    </a:ext>
                  </a:extLst>
                </a:gridCol>
                <a:gridCol w="2641600">
                  <a:extLst>
                    <a:ext uri="{9D8B030D-6E8A-4147-A177-3AD203B41FA5}">
                      <a16:colId xmlns:a16="http://schemas.microsoft.com/office/drawing/2014/main" val="2937647294"/>
                    </a:ext>
                  </a:extLst>
                </a:gridCol>
                <a:gridCol w="2641600">
                  <a:extLst>
                    <a:ext uri="{9D8B030D-6E8A-4147-A177-3AD203B41FA5}">
                      <a16:colId xmlns:a16="http://schemas.microsoft.com/office/drawing/2014/main" val="573989022"/>
                    </a:ext>
                  </a:extLst>
                </a:gridCol>
                <a:gridCol w="2641600">
                  <a:extLst>
                    <a:ext uri="{9D8B030D-6E8A-4147-A177-3AD203B41FA5}">
                      <a16:colId xmlns:a16="http://schemas.microsoft.com/office/drawing/2014/main" val="457509980"/>
                    </a:ext>
                  </a:extLst>
                </a:gridCol>
              </a:tblGrid>
              <a:tr h="1062038">
                <a:tc>
                  <a:txBody>
                    <a:bodyPr/>
                    <a:lstStyle/>
                    <a:p>
                      <a:pPr algn="l" fontAlgn="t"/>
                      <a:r>
                        <a:rPr lang="en-US" sz="1600" b="1" i="0" u="none" strike="noStrike" dirty="0">
                          <a:solidFill>
                            <a:srgbClr val="000000"/>
                          </a:solidFill>
                          <a:effectLst/>
                          <a:latin typeface="Calibri" panose="020F0502020204030204" pitchFamily="34" charset="0"/>
                        </a:rPr>
                        <a:t>FC3: Make use of various media environments to reach information.</a:t>
                      </a:r>
                    </a:p>
                  </a:txBody>
                  <a:tcPr marL="36000" marR="36000" marT="36000" marB="36000">
                    <a:solidFill>
                      <a:schemeClr val="accent1">
                        <a:lumMod val="60000"/>
                        <a:lumOff val="40000"/>
                      </a:schemeClr>
                    </a:solidFill>
                  </a:tcPr>
                </a:tc>
                <a:tc>
                  <a:txBody>
                    <a:bodyPr/>
                    <a:lstStyle/>
                    <a:p>
                      <a:pPr algn="l" fontAlgn="t"/>
                      <a:r>
                        <a:rPr lang="cs-CZ" sz="1600" b="0" i="0" u="none" strike="noStrike" dirty="0" err="1">
                          <a:solidFill>
                            <a:srgbClr val="000000"/>
                          </a:solidFill>
                          <a:effectLst/>
                          <a:latin typeface="Calibri" panose="020F0502020204030204" pitchFamily="34" charset="0"/>
                        </a:rPr>
                        <a:t>Vie</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sa</a:t>
                      </a:r>
                      <a:r>
                        <a:rPr lang="cs-CZ" sz="1600" b="0" i="0" u="none" strike="noStrike" dirty="0">
                          <a:solidFill>
                            <a:srgbClr val="000000"/>
                          </a:solidFill>
                          <a:effectLst/>
                          <a:latin typeface="Calibri" panose="020F0502020204030204" pitchFamily="34" charset="0"/>
                        </a:rPr>
                        <a:t> v </a:t>
                      </a:r>
                      <a:r>
                        <a:rPr lang="cs-CZ" sz="1600" b="0" i="0" u="none" strike="noStrike" dirty="0" err="1">
                          <a:solidFill>
                            <a:srgbClr val="000000"/>
                          </a:solidFill>
                          <a:effectLst/>
                          <a:latin typeface="Calibri" panose="020F0502020204030204" pitchFamily="34" charset="0"/>
                        </a:rPr>
                        <a:t>mediálnom</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prostredí</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pohybovať</a:t>
                      </a:r>
                      <a:r>
                        <a:rPr lang="cs-CZ" sz="1600" b="0" i="0" u="none" strike="noStrike" dirty="0">
                          <a:solidFill>
                            <a:srgbClr val="000000"/>
                          </a:solidFill>
                          <a:effectLst/>
                          <a:latin typeface="Calibri" panose="020F0502020204030204" pitchFamily="34" charset="0"/>
                        </a:rPr>
                        <a:t> tak, aby získal/a </a:t>
                      </a:r>
                      <a:r>
                        <a:rPr lang="cs-CZ" sz="1600" b="0" i="0" u="none" strike="noStrike" dirty="0" err="1">
                          <a:solidFill>
                            <a:srgbClr val="000000"/>
                          </a:solidFill>
                          <a:effectLst/>
                          <a:latin typeface="Calibri" panose="020F0502020204030204" pitchFamily="34" charset="0"/>
                        </a:rPr>
                        <a:t>chcené</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informácie</a:t>
                      </a:r>
                      <a:r>
                        <a:rPr lang="cs-CZ" sz="1600" b="0" i="0" u="none" strike="noStrike" dirty="0">
                          <a:solidFill>
                            <a:srgbClr val="000000"/>
                          </a:solidFill>
                          <a:effectLst/>
                          <a:latin typeface="Calibri" panose="020F0502020204030204" pitchFamily="34" charset="0"/>
                        </a:rPr>
                        <a:t>.</a:t>
                      </a:r>
                    </a:p>
                  </a:txBody>
                  <a:tcPr marL="36000" marR="36000" marT="36000" marB="36000">
                    <a:solidFill>
                      <a:schemeClr val="accent1">
                        <a:lumMod val="60000"/>
                        <a:lumOff val="40000"/>
                      </a:schemeClr>
                    </a:solidFill>
                  </a:tcPr>
                </a:tc>
                <a:tc>
                  <a:txBody>
                    <a:bodyPr/>
                    <a:lstStyle/>
                    <a:p>
                      <a:pPr algn="l" fontAlgn="t"/>
                      <a:r>
                        <a:rPr lang="cs-CZ" sz="1600" b="0" i="0" u="none" strike="noStrike" dirty="0">
                          <a:solidFill>
                            <a:srgbClr val="000000"/>
                          </a:solidFill>
                          <a:effectLst/>
                          <a:latin typeface="Calibri" panose="020F0502020204030204" pitchFamily="34" charset="0"/>
                        </a:rPr>
                        <a:t>Je pro mě snadné používat různá mediální prostředí, abych našel/našla potřebné informace.</a:t>
                      </a:r>
                    </a:p>
                  </a:txBody>
                  <a:tcPr marL="36000" marR="36000" marT="36000" marB="36000">
                    <a:solidFill>
                      <a:schemeClr val="accent1">
                        <a:lumMod val="60000"/>
                        <a:lumOff val="40000"/>
                      </a:schemeClr>
                    </a:solidFill>
                  </a:tcPr>
                </a:tc>
                <a:tc>
                  <a:txBody>
                    <a:bodyPr/>
                    <a:lstStyle/>
                    <a:p>
                      <a:pPr algn="l" fontAlgn="t"/>
                      <a:r>
                        <a:rPr lang="cs-CZ" sz="1600" b="0" i="0" u="none" strike="noStrike" dirty="0">
                          <a:solidFill>
                            <a:srgbClr val="000000"/>
                          </a:solidFill>
                          <a:effectLst/>
                          <a:latin typeface="Calibri" panose="020F0502020204030204" pitchFamily="34" charset="0"/>
                        </a:rPr>
                        <a:t>Využívám různá mediální prostředí k dosažení informací</a:t>
                      </a:r>
                    </a:p>
                  </a:txBody>
                  <a:tcPr marL="36000" marR="36000" marT="36000" marB="36000">
                    <a:solidFill>
                      <a:schemeClr val="accent1">
                        <a:lumMod val="60000"/>
                        <a:lumOff val="40000"/>
                      </a:schemeClr>
                    </a:solidFill>
                  </a:tcPr>
                </a:tc>
                <a:extLst>
                  <a:ext uri="{0D108BD9-81ED-4DB2-BD59-A6C34878D82A}">
                    <a16:rowId xmlns:a16="http://schemas.microsoft.com/office/drawing/2014/main" val="1410780556"/>
                  </a:ext>
                </a:extLst>
              </a:tr>
            </a:tbl>
          </a:graphicData>
        </a:graphic>
      </p:graphicFrame>
      <p:sp>
        <p:nvSpPr>
          <p:cNvPr id="11" name="Zástupný obsah 2">
            <a:extLst>
              <a:ext uri="{FF2B5EF4-FFF2-40B4-BE49-F238E27FC236}">
                <a16:creationId xmlns:a16="http://schemas.microsoft.com/office/drawing/2014/main" id="{F1A7CE18-9AB7-495C-A1EB-EF28AFD524BA}"/>
              </a:ext>
            </a:extLst>
          </p:cNvPr>
          <p:cNvSpPr txBox="1">
            <a:spLocks/>
          </p:cNvSpPr>
          <p:nvPr/>
        </p:nvSpPr>
        <p:spPr>
          <a:xfrm>
            <a:off x="711199" y="3491202"/>
            <a:ext cx="10649527" cy="326981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cs-CZ" b="1" dirty="0"/>
              <a:t>Instrukce!</a:t>
            </a:r>
          </a:p>
          <a:p>
            <a:pPr algn="l"/>
            <a:r>
              <a:rPr lang="cs-CZ" sz="1800" b="0" i="0" u="none" strike="noStrike" baseline="0" dirty="0">
                <a:latin typeface="AdvOT863180fb"/>
              </a:rPr>
              <a:t>(…) </a:t>
            </a:r>
            <a:r>
              <a:rPr lang="en-US" sz="1800" b="0" i="0" u="none" strike="noStrike" baseline="0" dirty="0">
                <a:latin typeface="AdvOT863180fb"/>
              </a:rPr>
              <a:t>Please indicate how you feel about your</a:t>
            </a:r>
            <a:r>
              <a:rPr lang="cs-CZ" sz="1800" b="0" i="0" u="none" strike="noStrike" baseline="0" dirty="0">
                <a:latin typeface="AdvOT863180fb"/>
              </a:rPr>
              <a:t> </a:t>
            </a:r>
            <a:r>
              <a:rPr lang="en-US" sz="1800" b="0" i="0" u="none" strike="noStrike" baseline="0" dirty="0">
                <a:latin typeface="AdvOT863180fb"/>
              </a:rPr>
              <a:t>knowledge and skills for each of the following statements</a:t>
            </a:r>
            <a:r>
              <a:rPr lang="cs-CZ" dirty="0"/>
              <a:t> </a:t>
            </a:r>
          </a:p>
          <a:p>
            <a:pPr algn="l"/>
            <a:r>
              <a:rPr lang="en-US" sz="1800" b="0" i="0" u="none" strike="noStrike" baseline="0" dirty="0">
                <a:latin typeface="AdvOT863180fb"/>
              </a:rPr>
              <a:t>1 Strongly disagree, 2 Disagree, 3 Neither agree nor</a:t>
            </a:r>
            <a:r>
              <a:rPr lang="cs-CZ" sz="1800" b="0" i="0" u="none" strike="noStrike" baseline="0" dirty="0">
                <a:latin typeface="AdvOT863180fb"/>
              </a:rPr>
              <a:t> </a:t>
            </a:r>
            <a:r>
              <a:rPr lang="en-US" sz="1800" b="0" i="0" u="none" strike="noStrike" baseline="0" dirty="0">
                <a:latin typeface="AdvOT863180fb"/>
              </a:rPr>
              <a:t>disagree, 4 </a:t>
            </a:r>
            <a:r>
              <a:rPr lang="cs-CZ" sz="1800" b="0" i="0" u="none" strike="noStrike" baseline="0" dirty="0">
                <a:latin typeface="AdvOT863180fb"/>
              </a:rPr>
              <a:t>A</a:t>
            </a:r>
            <a:r>
              <a:rPr lang="en-US" sz="1800" b="0" i="0" u="none" strike="noStrike" baseline="0" dirty="0" err="1">
                <a:latin typeface="AdvOT863180fb"/>
              </a:rPr>
              <a:t>gree</a:t>
            </a:r>
            <a:r>
              <a:rPr lang="en-US" sz="1800" b="0" i="0" u="none" strike="noStrike" baseline="0" dirty="0">
                <a:latin typeface="AdvOT863180fb"/>
              </a:rPr>
              <a:t>, 5 Strongly agree</a:t>
            </a:r>
            <a:endParaRPr lang="cs-CZ" sz="1800" b="0" i="0" u="none" strike="noStrike" baseline="0" dirty="0">
              <a:latin typeface="AdvOT863180fb"/>
            </a:endParaRPr>
          </a:p>
          <a:p>
            <a:pPr algn="l"/>
            <a:endParaRPr lang="cs-CZ" dirty="0">
              <a:latin typeface="AdvOT863180fb"/>
            </a:endParaRPr>
          </a:p>
          <a:p>
            <a:pPr algn="l"/>
            <a:r>
              <a:rPr lang="cs-CZ" dirty="0"/>
              <a:t>Instrukce směřuje na 1. osobu (SK skupinka před kognitivním testováním ještě přepíše)</a:t>
            </a:r>
          </a:p>
          <a:p>
            <a:pPr algn="l"/>
            <a:r>
              <a:rPr lang="cs-CZ" dirty="0"/>
              <a:t>Obecně je to lepší – respondent si snadněji vztáhne tvrzení přímo na sebe</a:t>
            </a:r>
          </a:p>
          <a:p>
            <a:pPr lvl="1"/>
            <a:r>
              <a:rPr lang="cs-CZ" dirty="0"/>
              <a:t>Mohou být případy, kdy je vhodnější 3. osoba (ale specifické, např. škály, ke kterým se snadněji</a:t>
            </a:r>
            <a:br>
              <a:rPr lang="cs-CZ" dirty="0"/>
            </a:br>
            <a:r>
              <a:rPr lang="cs-CZ" dirty="0"/>
              <a:t>přiznává ve třetí osobě: Jak moc se považujete za člověka, který: </a:t>
            </a:r>
          </a:p>
          <a:p>
            <a:pPr lvl="2"/>
            <a:r>
              <a:rPr lang="cs-CZ" dirty="0"/>
              <a:t>…nechodí pro ránu daleko</a:t>
            </a:r>
          </a:p>
          <a:p>
            <a:pPr lvl="2"/>
            <a:r>
              <a:rPr lang="cs-CZ" dirty="0"/>
              <a:t>…v naštvání hází věcmi</a:t>
            </a:r>
          </a:p>
          <a:p>
            <a:pPr lvl="2"/>
            <a:r>
              <a:rPr lang="cs-CZ" dirty="0"/>
              <a:t>…</a:t>
            </a:r>
          </a:p>
          <a:p>
            <a:pPr marL="0" indent="0" algn="l">
              <a:buNone/>
            </a:pPr>
            <a:endParaRPr lang="cs-CZ" dirty="0"/>
          </a:p>
        </p:txBody>
      </p:sp>
      <p:sp>
        <p:nvSpPr>
          <p:cNvPr id="5" name="Obdélník 4">
            <a:extLst>
              <a:ext uri="{FF2B5EF4-FFF2-40B4-BE49-F238E27FC236}">
                <a16:creationId xmlns:a16="http://schemas.microsoft.com/office/drawing/2014/main" id="{674913DF-63D2-4298-9DCB-E8CB3B0A3307}"/>
              </a:ext>
            </a:extLst>
          </p:cNvPr>
          <p:cNvSpPr/>
          <p:nvPr/>
        </p:nvSpPr>
        <p:spPr>
          <a:xfrm>
            <a:off x="9015854" y="4362585"/>
            <a:ext cx="2651760" cy="152704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Bez instrukce a odpovědí se položky komentují obtížně</a:t>
            </a:r>
            <a:r>
              <a:rPr lang="cs-CZ" dirty="0">
                <a:solidFill>
                  <a:schemeClr val="tx1"/>
                </a:solidFill>
                <a:sym typeface="Wingdings" panose="05000000000000000000" pitchFamily="2" charset="2"/>
              </a:rPr>
              <a:t></a:t>
            </a:r>
            <a:endParaRPr lang="cs-CZ" dirty="0">
              <a:solidFill>
                <a:schemeClr val="tx1"/>
              </a:solidFill>
            </a:endParaRPr>
          </a:p>
        </p:txBody>
      </p:sp>
    </p:spTree>
    <p:extLst>
      <p:ext uri="{BB962C8B-B14F-4D97-AF65-F5344CB8AC3E}">
        <p14:creationId xmlns:p14="http://schemas.microsoft.com/office/powerpoint/2010/main" val="239542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Problémy s „upravováním odpovědí“</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10363826" cy="4173408"/>
          </a:xfrm>
        </p:spPr>
        <p:txBody>
          <a:bodyPr>
            <a:normAutofit/>
          </a:bodyPr>
          <a:lstStyle/>
          <a:p>
            <a:r>
              <a:rPr lang="cs-CZ" dirty="0"/>
              <a:t>Sociální </a:t>
            </a:r>
            <a:r>
              <a:rPr lang="cs-CZ" dirty="0" err="1"/>
              <a:t>desirabilita</a:t>
            </a:r>
            <a:r>
              <a:rPr lang="cs-CZ" dirty="0"/>
              <a:t> a sebe-prezentace</a:t>
            </a:r>
          </a:p>
          <a:p>
            <a:r>
              <a:rPr lang="cs-CZ" dirty="0"/>
              <a:t>Vliv raportu mezi respondentem a tazatelem</a:t>
            </a:r>
          </a:p>
          <a:p>
            <a:r>
              <a:rPr lang="cs-CZ" dirty="0"/>
              <a:t>Obavy ohledně anonymity a soukromí</a:t>
            </a:r>
          </a:p>
          <a:p>
            <a:r>
              <a:rPr lang="cs-CZ" b="1" dirty="0"/>
              <a:t>Co s tím?</a:t>
            </a:r>
          </a:p>
          <a:p>
            <a:pPr lvl="1"/>
            <a:r>
              <a:rPr lang="cs-CZ" dirty="0"/>
              <a:t>Trénování a zkušení tazatelé</a:t>
            </a:r>
          </a:p>
          <a:p>
            <a:pPr lvl="1"/>
            <a:r>
              <a:rPr lang="cs-CZ" dirty="0"/>
              <a:t>Při kognitivním testování můžeme respondenta ujistit, že nám jde o testování dotazníku a nemusí nám pravdivě odpovídat</a:t>
            </a:r>
          </a:p>
          <a:p>
            <a:pPr lvl="1"/>
            <a:r>
              <a:rPr lang="cs-CZ" dirty="0"/>
              <a:t>Můžeme ho vybídnout, aby si představil ostatní lidi, vyplňující dotazník a zamyslel se nad tím, jaké problémy by s porozuměním dotazníku mohli mít</a:t>
            </a:r>
          </a:p>
          <a:p>
            <a:pPr lvl="1"/>
            <a:r>
              <a:rPr lang="cs-CZ" i="1" dirty="0"/>
              <a:t>Myslíte si, že se jedná o citlivou otázku na kterou by lidé záměrně odpovídali nepravdivě? Mohla by podle vás být tato otázka pro odpovídající trapná nebo citlivá? Jak bychom mohli otázku položit, aby se vám na ni odpovídalo lépe?</a:t>
            </a:r>
          </a:p>
          <a:p>
            <a:endParaRPr lang="cs-CZ" b="1" dirty="0"/>
          </a:p>
        </p:txBody>
      </p:sp>
    </p:spTree>
    <p:extLst>
      <p:ext uri="{BB962C8B-B14F-4D97-AF65-F5344CB8AC3E}">
        <p14:creationId xmlns:p14="http://schemas.microsoft.com/office/powerpoint/2010/main" val="408658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CO po skončení rozhovoru</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6941176" cy="4090858"/>
          </a:xfrm>
        </p:spPr>
        <p:txBody>
          <a:bodyPr>
            <a:normAutofit fontScale="92500" lnSpcReduction="10000"/>
          </a:bodyPr>
          <a:lstStyle/>
          <a:p>
            <a:r>
              <a:rPr lang="cs-CZ" dirty="0"/>
              <a:t>Sepíšeme poznámky ze všech kognitivních testování</a:t>
            </a:r>
          </a:p>
          <a:p>
            <a:pPr lvl="1"/>
            <a:r>
              <a:rPr lang="cs-CZ" dirty="0"/>
              <a:t>Můžeme využít přepisu celých rozhovorů</a:t>
            </a:r>
          </a:p>
          <a:p>
            <a:pPr lvl="1"/>
            <a:r>
              <a:rPr lang="cs-CZ" dirty="0"/>
              <a:t>Nebo můžeme pouze přepsat části rozhovorů, které se týkají problematických položek</a:t>
            </a:r>
          </a:p>
          <a:p>
            <a:pPr lvl="1"/>
            <a:r>
              <a:rPr lang="cs-CZ" dirty="0" err="1"/>
              <a:t>Zesumarizujeme</a:t>
            </a:r>
            <a:r>
              <a:rPr lang="cs-CZ" dirty="0"/>
              <a:t> naše poznámky – ke každé položce v dotazníku napíšeme, jestli byla bez problémů nebo problematická</a:t>
            </a:r>
          </a:p>
          <a:p>
            <a:pPr lvl="1"/>
            <a:r>
              <a:rPr lang="cs-CZ" dirty="0"/>
              <a:t>U problematických položek specifikujeme, co bylo problematické a případně také, jak respondenti navrhli položku změnit</a:t>
            </a:r>
          </a:p>
          <a:p>
            <a:pPr lvl="1"/>
            <a:r>
              <a:rPr lang="cs-CZ" dirty="0"/>
              <a:t>Důležité je poznamenat i údaje o respondentovi (např. věk, pohlaví, SES) a na výsledné poznámky se díváme i optikou toho, jaké věci byly problematické např. jen pro mladší děti nebo jen pro muže</a:t>
            </a:r>
          </a:p>
          <a:p>
            <a:r>
              <a:rPr lang="cs-CZ" b="1" dirty="0"/>
              <a:t>Kolik rozhovorů stačí?</a:t>
            </a:r>
          </a:p>
          <a:p>
            <a:pPr lvl="1"/>
            <a:r>
              <a:rPr lang="cs-CZ" b="1" dirty="0"/>
              <a:t>Princip saturace dat </a:t>
            </a:r>
            <a:r>
              <a:rPr lang="cs-CZ" dirty="0"/>
              <a:t>+ naše časové a finanční možnosti</a:t>
            </a:r>
          </a:p>
          <a:p>
            <a:pPr lvl="2"/>
            <a:r>
              <a:rPr lang="cs-CZ" dirty="0"/>
              <a:t>Už nezískáváme nové informace, odpovědi se opakují</a:t>
            </a:r>
          </a:p>
        </p:txBody>
      </p:sp>
      <p:pic>
        <p:nvPicPr>
          <p:cNvPr id="3074" name="Picture 2" descr="https://static.vecteezy.com/system/resources/thumbnails/001/214/805/small/hands-taking-notes-during-online-course.jpg">
            <a:extLst>
              <a:ext uri="{FF2B5EF4-FFF2-40B4-BE49-F238E27FC236}">
                <a16:creationId xmlns:a16="http://schemas.microsoft.com/office/drawing/2014/main" id="{663A1C3D-791F-44A6-B98B-0C92F71EF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3060700"/>
            <a:ext cx="32956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3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8C59A8E-F216-4BE9-90D0-993C7DF91FC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8913" y="307753"/>
            <a:ext cx="6261100" cy="6058344"/>
          </a:xfrm>
          <a:prstGeom prst="rect">
            <a:avLst/>
          </a:prstGeom>
        </p:spPr>
      </p:pic>
      <p:pic>
        <p:nvPicPr>
          <p:cNvPr id="4" name="Obrázek 3">
            <a:extLst>
              <a:ext uri="{FF2B5EF4-FFF2-40B4-BE49-F238E27FC236}">
                <a16:creationId xmlns:a16="http://schemas.microsoft.com/office/drawing/2014/main" id="{A305B74C-38BE-4710-B315-653E7C4853B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15125" y="711200"/>
            <a:ext cx="4876800" cy="5251450"/>
          </a:xfrm>
          <a:prstGeom prst="rect">
            <a:avLst/>
          </a:prstGeom>
        </p:spPr>
      </p:pic>
    </p:spTree>
    <p:extLst>
      <p:ext uri="{BB962C8B-B14F-4D97-AF65-F5344CB8AC3E}">
        <p14:creationId xmlns:p14="http://schemas.microsoft.com/office/powerpoint/2010/main" val="86926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8C59A8E-F216-4BE9-90D0-993C7DF91FC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88913" y="307753"/>
            <a:ext cx="6261100" cy="6058344"/>
          </a:xfrm>
          <a:prstGeom prst="rect">
            <a:avLst/>
          </a:prstGeom>
        </p:spPr>
      </p:pic>
      <p:pic>
        <p:nvPicPr>
          <p:cNvPr id="4" name="Obrázek 3">
            <a:extLst>
              <a:ext uri="{FF2B5EF4-FFF2-40B4-BE49-F238E27FC236}">
                <a16:creationId xmlns:a16="http://schemas.microsoft.com/office/drawing/2014/main" id="{A305B74C-38BE-4710-B315-653E7C4853B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715125" y="711200"/>
            <a:ext cx="4876800" cy="5251450"/>
          </a:xfrm>
          <a:prstGeom prst="rect">
            <a:avLst/>
          </a:prstGeom>
        </p:spPr>
      </p:pic>
      <p:pic>
        <p:nvPicPr>
          <p:cNvPr id="2" name="Obrázek 1">
            <a:extLst>
              <a:ext uri="{FF2B5EF4-FFF2-40B4-BE49-F238E27FC236}">
                <a16:creationId xmlns:a16="http://schemas.microsoft.com/office/drawing/2014/main" id="{623F8B88-91FA-4CEA-8470-D634BE192E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57175" y="1663700"/>
            <a:ext cx="11530357" cy="353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443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CB12A-B7EB-4559-883B-4B405B5627B8}"/>
              </a:ext>
            </a:extLst>
          </p:cNvPr>
          <p:cNvSpPr>
            <a:spLocks noGrp="1"/>
          </p:cNvSpPr>
          <p:nvPr>
            <p:ph type="title"/>
          </p:nvPr>
        </p:nvSpPr>
        <p:spPr/>
        <p:txBody>
          <a:bodyPr/>
          <a:lstStyle/>
          <a:p>
            <a:r>
              <a:rPr lang="cs-CZ" dirty="0"/>
              <a:t>LIMITY kognitivního testování</a:t>
            </a:r>
          </a:p>
        </p:txBody>
      </p:sp>
      <p:sp>
        <p:nvSpPr>
          <p:cNvPr id="3" name="Zástupný obsah 2">
            <a:extLst>
              <a:ext uri="{FF2B5EF4-FFF2-40B4-BE49-F238E27FC236}">
                <a16:creationId xmlns:a16="http://schemas.microsoft.com/office/drawing/2014/main" id="{5C2B8455-D9A6-44F2-9BAB-248DE8AD88CD}"/>
              </a:ext>
            </a:extLst>
          </p:cNvPr>
          <p:cNvSpPr>
            <a:spLocks noGrp="1"/>
          </p:cNvSpPr>
          <p:nvPr>
            <p:ph sz="quarter" idx="13"/>
          </p:nvPr>
        </p:nvSpPr>
        <p:spPr>
          <a:xfrm>
            <a:off x="913774" y="2367092"/>
            <a:ext cx="10313026" cy="4090858"/>
          </a:xfrm>
        </p:spPr>
        <p:txBody>
          <a:bodyPr>
            <a:normAutofit/>
          </a:bodyPr>
          <a:lstStyle/>
          <a:p>
            <a:r>
              <a:rPr lang="cs-CZ" dirty="0"/>
              <a:t>Závisí na respondentech a jejich schopnosti zprostředkovat nám jejich kognitivní procesy – může být velmi složité</a:t>
            </a:r>
          </a:p>
          <a:p>
            <a:r>
              <a:rPr lang="cs-CZ" dirty="0"/>
              <a:t>Situace rozhovoru je jiná než situace při vyplňování dotazníku</a:t>
            </a:r>
          </a:p>
          <a:p>
            <a:pPr lvl="1"/>
            <a:r>
              <a:rPr lang="cs-CZ" dirty="0"/>
              <a:t>Respondent o otázkách a odpovědích záměrně více přemýšlí a snaží se nalézt nějaké problémy</a:t>
            </a:r>
          </a:p>
          <a:p>
            <a:r>
              <a:rPr lang="cs-CZ" dirty="0"/>
              <a:t>Kvalitativní přístup, nedá nám kvantitativní informace o možných problémech a jejich rozsahu</a:t>
            </a:r>
          </a:p>
          <a:p>
            <a:r>
              <a:rPr lang="cs-CZ" dirty="0"/>
              <a:t>Není třeba revidovat náš dotazník podle všech komentářů, které dostaneme – je na našem zvážení, co je vhodné měnit a co ne!</a:t>
            </a:r>
          </a:p>
          <a:p>
            <a:endParaRPr lang="cs-CZ" dirty="0"/>
          </a:p>
        </p:txBody>
      </p:sp>
      <p:pic>
        <p:nvPicPr>
          <p:cNvPr id="4" name="Obrázek 3">
            <a:extLst>
              <a:ext uri="{FF2B5EF4-FFF2-40B4-BE49-F238E27FC236}">
                <a16:creationId xmlns:a16="http://schemas.microsoft.com/office/drawing/2014/main" id="{A09AD48D-3DF8-4C42-8ED4-2190823B636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1450" y="4863062"/>
            <a:ext cx="5829300" cy="1030246"/>
          </a:xfrm>
          <a:prstGeom prst="rect">
            <a:avLst/>
          </a:prstGeom>
        </p:spPr>
      </p:pic>
      <p:pic>
        <p:nvPicPr>
          <p:cNvPr id="5" name="Obrázek 4">
            <a:extLst>
              <a:ext uri="{FF2B5EF4-FFF2-40B4-BE49-F238E27FC236}">
                <a16:creationId xmlns:a16="http://schemas.microsoft.com/office/drawing/2014/main" id="{375BA1E4-680A-4225-98A0-412A052140E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91252" y="4865008"/>
            <a:ext cx="5708648" cy="1028299"/>
          </a:xfrm>
          <a:prstGeom prst="rect">
            <a:avLst/>
          </a:prstGeom>
        </p:spPr>
      </p:pic>
      <p:pic>
        <p:nvPicPr>
          <p:cNvPr id="6" name="Obrázek 5">
            <a:extLst>
              <a:ext uri="{FF2B5EF4-FFF2-40B4-BE49-F238E27FC236}">
                <a16:creationId xmlns:a16="http://schemas.microsoft.com/office/drawing/2014/main" id="{A4FCB1A0-FEDA-4874-BC04-DABFFFF868B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36900" y="6073086"/>
            <a:ext cx="5918200" cy="784914"/>
          </a:xfrm>
          <a:prstGeom prst="rect">
            <a:avLst/>
          </a:prstGeom>
        </p:spPr>
      </p:pic>
    </p:spTree>
    <p:extLst>
      <p:ext uri="{BB962C8B-B14F-4D97-AF65-F5344CB8AC3E}">
        <p14:creationId xmlns:p14="http://schemas.microsoft.com/office/powerpoint/2010/main" val="2073564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83903F-8338-46BD-ACC7-B6193C18073D}"/>
              </a:ext>
            </a:extLst>
          </p:cNvPr>
          <p:cNvSpPr>
            <a:spLocks noGrp="1"/>
          </p:cNvSpPr>
          <p:nvPr>
            <p:ph type="title"/>
          </p:nvPr>
        </p:nvSpPr>
        <p:spPr/>
        <p:txBody>
          <a:bodyPr/>
          <a:lstStyle/>
          <a:p>
            <a:r>
              <a:rPr lang="cs-CZ" dirty="0"/>
              <a:t>Pilotáž – co to je</a:t>
            </a:r>
          </a:p>
        </p:txBody>
      </p:sp>
      <p:sp>
        <p:nvSpPr>
          <p:cNvPr id="3" name="Zástupný obsah 2">
            <a:extLst>
              <a:ext uri="{FF2B5EF4-FFF2-40B4-BE49-F238E27FC236}">
                <a16:creationId xmlns:a16="http://schemas.microsoft.com/office/drawing/2014/main" id="{752ABF94-154E-4758-B64D-CB01B5B7F8EA}"/>
              </a:ext>
            </a:extLst>
          </p:cNvPr>
          <p:cNvSpPr>
            <a:spLocks noGrp="1"/>
          </p:cNvSpPr>
          <p:nvPr>
            <p:ph sz="quarter" idx="13"/>
          </p:nvPr>
        </p:nvSpPr>
        <p:spPr>
          <a:xfrm>
            <a:off x="913774" y="2367092"/>
            <a:ext cx="10363826" cy="3886952"/>
          </a:xfrm>
        </p:spPr>
        <p:txBody>
          <a:bodyPr>
            <a:normAutofit lnSpcReduction="10000"/>
          </a:bodyPr>
          <a:lstStyle/>
          <a:p>
            <a:r>
              <a:rPr lang="cs-CZ" dirty="0"/>
              <a:t>Administrování dotazníku </a:t>
            </a:r>
            <a:r>
              <a:rPr lang="cs-CZ" b="1" dirty="0"/>
              <a:t>cílovým respondentům s využití stejného módu sběru</a:t>
            </a:r>
          </a:p>
          <a:p>
            <a:pPr lvl="1"/>
            <a:r>
              <a:rPr lang="cs-CZ" dirty="0"/>
              <a:t>Nestačí k tomu </a:t>
            </a:r>
            <a:r>
              <a:rPr lang="cs-CZ" dirty="0" err="1"/>
              <a:t>hypermotivovaní</a:t>
            </a:r>
            <a:r>
              <a:rPr lang="cs-CZ" dirty="0"/>
              <a:t> kamarádi – budou se chovat jinak než normální respondent </a:t>
            </a:r>
          </a:p>
          <a:p>
            <a:pPr lvl="1"/>
            <a:r>
              <a:rPr lang="cs-CZ" dirty="0"/>
              <a:t>Celý dotazník nebo jen část</a:t>
            </a:r>
          </a:p>
          <a:p>
            <a:pPr lvl="1"/>
            <a:r>
              <a:rPr lang="cs-CZ" dirty="0"/>
              <a:t>I zde etika: nezatěžujeme respondenty otázkami, které pro pilotáž nepotřebujeme</a:t>
            </a:r>
          </a:p>
          <a:p>
            <a:pPr lvl="1"/>
            <a:r>
              <a:rPr lang="cs-CZ" dirty="0"/>
              <a:t>Pro DP: typicky krátké dotazníky - je možné pilotovat celé</a:t>
            </a:r>
          </a:p>
          <a:p>
            <a:pPr lvl="1"/>
            <a:endParaRPr lang="cs-CZ" dirty="0"/>
          </a:p>
          <a:p>
            <a:r>
              <a:rPr lang="cs-CZ" dirty="0"/>
              <a:t>Ujasnit si, co chci pilotáží zjistit a tomu ji přizpůsobit </a:t>
            </a:r>
          </a:p>
          <a:p>
            <a:pPr lvl="1"/>
            <a:r>
              <a:rPr lang="cs-CZ" dirty="0"/>
              <a:t>Ověření funkčnosti škály vyžaduje větší množství respondentů (záleží, čím a co chcete ověřovat)</a:t>
            </a:r>
          </a:p>
          <a:p>
            <a:pPr lvl="1"/>
            <a:r>
              <a:rPr lang="cs-CZ" dirty="0"/>
              <a:t>Pro „základ“ a DP stačí pár desítek lidí (od +- 30) – záleží na obtížnosti položek, komplikovanosti tématu a heterogenitě cílové populace</a:t>
            </a:r>
          </a:p>
          <a:p>
            <a:pPr lvl="1"/>
            <a:r>
              <a:rPr lang="cs-CZ" dirty="0"/>
              <a:t>Pro velké sběry řádově stovky respondentů</a:t>
            </a:r>
          </a:p>
          <a:p>
            <a:pPr lvl="1"/>
            <a:endParaRPr lang="cs-CZ" dirty="0"/>
          </a:p>
          <a:p>
            <a:pPr lvl="2"/>
            <a:endParaRPr lang="cs-CZ" dirty="0"/>
          </a:p>
          <a:p>
            <a:pPr lvl="2"/>
            <a:endParaRPr lang="cs-CZ" dirty="0"/>
          </a:p>
        </p:txBody>
      </p:sp>
    </p:spTree>
    <p:extLst>
      <p:ext uri="{BB962C8B-B14F-4D97-AF65-F5344CB8AC3E}">
        <p14:creationId xmlns:p14="http://schemas.microsoft.com/office/powerpoint/2010/main" val="2755633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73F6F5-9201-46CF-B131-43AB3C70EE44}"/>
              </a:ext>
            </a:extLst>
          </p:cNvPr>
          <p:cNvSpPr>
            <a:spLocks noGrp="1"/>
          </p:cNvSpPr>
          <p:nvPr>
            <p:ph type="title"/>
          </p:nvPr>
        </p:nvSpPr>
        <p:spPr/>
        <p:txBody>
          <a:bodyPr/>
          <a:lstStyle/>
          <a:p>
            <a:r>
              <a:rPr lang="cs-CZ" dirty="0"/>
              <a:t>Pilotáž</a:t>
            </a:r>
          </a:p>
        </p:txBody>
      </p:sp>
      <p:sp>
        <p:nvSpPr>
          <p:cNvPr id="3" name="Zástupný obsah 2">
            <a:extLst>
              <a:ext uri="{FF2B5EF4-FFF2-40B4-BE49-F238E27FC236}">
                <a16:creationId xmlns:a16="http://schemas.microsoft.com/office/drawing/2014/main" id="{7883EFCE-F5BB-4E0E-9755-D596435365AA}"/>
              </a:ext>
            </a:extLst>
          </p:cNvPr>
          <p:cNvSpPr>
            <a:spLocks noGrp="1"/>
          </p:cNvSpPr>
          <p:nvPr>
            <p:ph sz="quarter" idx="13"/>
          </p:nvPr>
        </p:nvSpPr>
        <p:spPr>
          <a:xfrm>
            <a:off x="913774" y="2367093"/>
            <a:ext cx="10363826" cy="696148"/>
          </a:xfrm>
        </p:spPr>
        <p:txBody>
          <a:bodyPr>
            <a:normAutofit/>
          </a:bodyPr>
          <a:lstStyle/>
          <a:p>
            <a:r>
              <a:rPr lang="cs-CZ" dirty="0"/>
              <a:t>Různé typy dotazníkového šetření mají různě silnou „potřebu“ pilotáže</a:t>
            </a:r>
          </a:p>
          <a:p>
            <a:pPr lvl="1"/>
            <a:endParaRPr lang="cs-CZ" dirty="0"/>
          </a:p>
        </p:txBody>
      </p:sp>
      <p:sp>
        <p:nvSpPr>
          <p:cNvPr id="4" name="Zástupný obsah 2">
            <a:extLst>
              <a:ext uri="{FF2B5EF4-FFF2-40B4-BE49-F238E27FC236}">
                <a16:creationId xmlns:a16="http://schemas.microsoft.com/office/drawing/2014/main" id="{1AE56CEC-D120-4517-9FE1-3943C2306DCC}"/>
              </a:ext>
            </a:extLst>
          </p:cNvPr>
          <p:cNvSpPr txBox="1">
            <a:spLocks/>
          </p:cNvSpPr>
          <p:nvPr/>
        </p:nvSpPr>
        <p:spPr>
          <a:xfrm>
            <a:off x="7458458" y="4050792"/>
            <a:ext cx="4251960" cy="20848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cs-CZ" dirty="0"/>
              <a:t>Zcela nový dotazník s novými měřeními, položkami náročnými na přemýšlení, neověřený na cílové populaci</a:t>
            </a:r>
          </a:p>
          <a:p>
            <a:pPr lvl="1"/>
            <a:r>
              <a:rPr lang="cs-CZ" dirty="0"/>
              <a:t>Pilotáž důležitá </a:t>
            </a:r>
          </a:p>
          <a:p>
            <a:pPr lvl="1"/>
            <a:r>
              <a:rPr lang="cs-CZ" dirty="0"/>
              <a:t>(Někdy může stačit kognitivní testování)</a:t>
            </a:r>
          </a:p>
          <a:p>
            <a:endParaRPr lang="cs-CZ" dirty="0"/>
          </a:p>
          <a:p>
            <a:pPr lvl="1"/>
            <a:endParaRPr lang="cs-CZ" dirty="0"/>
          </a:p>
        </p:txBody>
      </p:sp>
      <p:sp>
        <p:nvSpPr>
          <p:cNvPr id="5" name="Zástupný obsah 2">
            <a:extLst>
              <a:ext uri="{FF2B5EF4-FFF2-40B4-BE49-F238E27FC236}">
                <a16:creationId xmlns:a16="http://schemas.microsoft.com/office/drawing/2014/main" id="{00A890E3-5F30-47E4-B74D-D19C7B8E8AC6}"/>
              </a:ext>
            </a:extLst>
          </p:cNvPr>
          <p:cNvSpPr txBox="1">
            <a:spLocks/>
          </p:cNvSpPr>
          <p:nvPr/>
        </p:nvSpPr>
        <p:spPr>
          <a:xfrm>
            <a:off x="481583" y="4050791"/>
            <a:ext cx="4251960" cy="20848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cs-CZ" dirty="0"/>
              <a:t>Dotazník s využitím už v daném jazyce a na dané populaci ověřených měření a módu sběru</a:t>
            </a:r>
          </a:p>
          <a:p>
            <a:pPr lvl="1"/>
            <a:r>
              <a:rPr lang="cs-CZ" dirty="0"/>
              <a:t>Pilotáž spíš zbytečná</a:t>
            </a:r>
          </a:p>
          <a:p>
            <a:pPr lvl="1"/>
            <a:endParaRPr lang="cs-CZ" dirty="0"/>
          </a:p>
          <a:p>
            <a:endParaRPr lang="cs-CZ" dirty="0"/>
          </a:p>
          <a:p>
            <a:endParaRPr lang="cs-CZ" dirty="0"/>
          </a:p>
          <a:p>
            <a:pPr lvl="1"/>
            <a:endParaRPr lang="cs-CZ" dirty="0"/>
          </a:p>
        </p:txBody>
      </p:sp>
      <p:sp>
        <p:nvSpPr>
          <p:cNvPr id="13" name="Šipka: doprava 12">
            <a:extLst>
              <a:ext uri="{FF2B5EF4-FFF2-40B4-BE49-F238E27FC236}">
                <a16:creationId xmlns:a16="http://schemas.microsoft.com/office/drawing/2014/main" id="{A6E5B807-C15D-4476-AD5B-B8FE504D3B6D}"/>
              </a:ext>
            </a:extLst>
          </p:cNvPr>
          <p:cNvSpPr/>
          <p:nvPr/>
        </p:nvSpPr>
        <p:spPr>
          <a:xfrm>
            <a:off x="749808" y="3364992"/>
            <a:ext cx="10960610" cy="557784"/>
          </a:xfrm>
          <a:prstGeom prst="rightArrow">
            <a:avLst/>
          </a:prstGeom>
          <a:gradFill flip="none" rotWithShape="1">
            <a:gsLst>
              <a:gs pos="0">
                <a:srgbClr val="C00000"/>
              </a:gs>
              <a:gs pos="100000">
                <a:schemeClr val="accent3">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93548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C57F66-D74E-4DD2-A83A-8D3313D47318}"/>
              </a:ext>
            </a:extLst>
          </p:cNvPr>
          <p:cNvSpPr>
            <a:spLocks noGrp="1"/>
          </p:cNvSpPr>
          <p:nvPr>
            <p:ph type="title"/>
          </p:nvPr>
        </p:nvSpPr>
        <p:spPr/>
        <p:txBody>
          <a:bodyPr/>
          <a:lstStyle/>
          <a:p>
            <a:r>
              <a:rPr lang="cs-CZ" dirty="0"/>
              <a:t>Pilotáž</a:t>
            </a:r>
          </a:p>
        </p:txBody>
      </p:sp>
      <p:sp>
        <p:nvSpPr>
          <p:cNvPr id="3" name="Zástupný obsah 2">
            <a:extLst>
              <a:ext uri="{FF2B5EF4-FFF2-40B4-BE49-F238E27FC236}">
                <a16:creationId xmlns:a16="http://schemas.microsoft.com/office/drawing/2014/main" id="{505DFEA2-AF84-4E20-A237-A14868745CE8}"/>
              </a:ext>
            </a:extLst>
          </p:cNvPr>
          <p:cNvSpPr>
            <a:spLocks noGrp="1"/>
          </p:cNvSpPr>
          <p:nvPr>
            <p:ph sz="quarter" idx="13"/>
          </p:nvPr>
        </p:nvSpPr>
        <p:spPr/>
        <p:txBody>
          <a:bodyPr>
            <a:normAutofit/>
          </a:bodyPr>
          <a:lstStyle/>
          <a:p>
            <a:r>
              <a:rPr lang="cs-CZ" dirty="0"/>
              <a:t>Dva typy informací</a:t>
            </a:r>
          </a:p>
          <a:p>
            <a:pPr lvl="1"/>
            <a:r>
              <a:rPr lang="cs-CZ" dirty="0"/>
              <a:t>O procesu sběru – jak fungoval dotazník po stránce formátu, jak dlouho trvalo vyplnění apod.</a:t>
            </a:r>
          </a:p>
          <a:p>
            <a:pPr lvl="1"/>
            <a:r>
              <a:rPr lang="cs-CZ" dirty="0"/>
              <a:t>Data! – basic </a:t>
            </a:r>
            <a:r>
              <a:rPr lang="cs-CZ" dirty="0" err="1"/>
              <a:t>info</a:t>
            </a:r>
            <a:r>
              <a:rPr lang="cs-CZ" dirty="0"/>
              <a:t> o tom, jak fungují položky</a:t>
            </a:r>
          </a:p>
          <a:p>
            <a:pPr lvl="2"/>
            <a:r>
              <a:rPr lang="cs-CZ" dirty="0"/>
              <a:t>I malá pilotáž může ukázat na velké problémy – např. efekt stropu, výrazný podíl </a:t>
            </a:r>
            <a:r>
              <a:rPr lang="cs-CZ" dirty="0" err="1"/>
              <a:t>missings</a:t>
            </a:r>
            <a:r>
              <a:rPr lang="cs-CZ" dirty="0"/>
              <a:t> u některých položek</a:t>
            </a:r>
          </a:p>
          <a:p>
            <a:endParaRPr lang="cs-CZ" dirty="0"/>
          </a:p>
          <a:p>
            <a:r>
              <a:rPr lang="cs-CZ" dirty="0"/>
              <a:t>Lze využít i v případě, kdy se testují dvě formulace položky nebo odpovědí</a:t>
            </a:r>
          </a:p>
          <a:p>
            <a:pPr lvl="1"/>
            <a:r>
              <a:rPr lang="cs-CZ" dirty="0"/>
              <a:t>Náhodné rozdělení vzorku na dva a porovnání</a:t>
            </a:r>
          </a:p>
        </p:txBody>
      </p:sp>
    </p:spTree>
    <p:extLst>
      <p:ext uri="{BB962C8B-B14F-4D97-AF65-F5344CB8AC3E}">
        <p14:creationId xmlns:p14="http://schemas.microsoft.com/office/powerpoint/2010/main" val="3553169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83903F-8338-46BD-ACC7-B6193C18073D}"/>
              </a:ext>
            </a:extLst>
          </p:cNvPr>
          <p:cNvSpPr>
            <a:spLocks noGrp="1"/>
          </p:cNvSpPr>
          <p:nvPr>
            <p:ph type="title"/>
          </p:nvPr>
        </p:nvSpPr>
        <p:spPr/>
        <p:txBody>
          <a:bodyPr/>
          <a:lstStyle/>
          <a:p>
            <a:r>
              <a:rPr lang="cs-CZ" dirty="0"/>
              <a:t>Pilotáž</a:t>
            </a:r>
          </a:p>
        </p:txBody>
      </p:sp>
      <p:sp>
        <p:nvSpPr>
          <p:cNvPr id="3" name="Zástupný obsah 2">
            <a:extLst>
              <a:ext uri="{FF2B5EF4-FFF2-40B4-BE49-F238E27FC236}">
                <a16:creationId xmlns:a16="http://schemas.microsoft.com/office/drawing/2014/main" id="{752ABF94-154E-4758-B64D-CB01B5B7F8EA}"/>
              </a:ext>
            </a:extLst>
          </p:cNvPr>
          <p:cNvSpPr>
            <a:spLocks noGrp="1"/>
          </p:cNvSpPr>
          <p:nvPr>
            <p:ph sz="quarter" idx="13"/>
          </p:nvPr>
        </p:nvSpPr>
        <p:spPr>
          <a:xfrm>
            <a:off x="913774" y="2367092"/>
            <a:ext cx="10363826" cy="3886952"/>
          </a:xfrm>
        </p:spPr>
        <p:txBody>
          <a:bodyPr>
            <a:normAutofit/>
          </a:bodyPr>
          <a:lstStyle/>
          <a:p>
            <a:r>
              <a:rPr lang="cs-CZ" dirty="0"/>
              <a:t>(typicky) obsahuje otázky navíc – aktivní požadování feedbacku podle potřeby pilotáže</a:t>
            </a:r>
          </a:p>
          <a:p>
            <a:r>
              <a:rPr lang="cs-CZ" dirty="0"/>
              <a:t>Vytipujte si položky, které jsou pro vás specificky důležité, jsou citlivé nebo náchylné na sociální žádoucnost nebo si nejste zcela jistí jejich srozumitelností </a:t>
            </a:r>
          </a:p>
          <a:p>
            <a:pPr lvl="1"/>
            <a:r>
              <a:rPr lang="cs-CZ" dirty="0"/>
              <a:t>Na ty se ptejte konkrétně, ale nechte možnost vyjádřit se k jakékoliv položce</a:t>
            </a:r>
          </a:p>
          <a:p>
            <a:endParaRPr lang="cs-CZ" dirty="0"/>
          </a:p>
          <a:p>
            <a:endParaRPr lang="cs-CZ" dirty="0"/>
          </a:p>
          <a:p>
            <a:pPr lvl="1"/>
            <a:endParaRPr lang="cs-CZ" dirty="0"/>
          </a:p>
          <a:p>
            <a:pPr lvl="2"/>
            <a:endParaRPr lang="cs-CZ" dirty="0"/>
          </a:p>
          <a:p>
            <a:pPr lvl="2"/>
            <a:endParaRPr lang="cs-CZ" dirty="0"/>
          </a:p>
        </p:txBody>
      </p:sp>
    </p:spTree>
    <p:extLst>
      <p:ext uri="{BB962C8B-B14F-4D97-AF65-F5344CB8AC3E}">
        <p14:creationId xmlns:p14="http://schemas.microsoft.com/office/powerpoint/2010/main" val="2600159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3E0B0-0F3F-4842-A563-5D35F0FE98E4}"/>
              </a:ext>
            </a:extLst>
          </p:cNvPr>
          <p:cNvSpPr>
            <a:spLocks noGrp="1"/>
          </p:cNvSpPr>
          <p:nvPr>
            <p:ph type="title"/>
          </p:nvPr>
        </p:nvSpPr>
        <p:spPr/>
        <p:txBody>
          <a:bodyPr/>
          <a:lstStyle/>
          <a:p>
            <a:r>
              <a:rPr lang="cs-CZ" dirty="0"/>
              <a:t>Na co se lze ptát</a:t>
            </a:r>
          </a:p>
        </p:txBody>
      </p:sp>
      <p:sp>
        <p:nvSpPr>
          <p:cNvPr id="3" name="Zástupný obsah 2">
            <a:extLst>
              <a:ext uri="{FF2B5EF4-FFF2-40B4-BE49-F238E27FC236}">
                <a16:creationId xmlns:a16="http://schemas.microsoft.com/office/drawing/2014/main" id="{87748338-EAC4-4E07-BF99-E06DF4DF03FB}"/>
              </a:ext>
            </a:extLst>
          </p:cNvPr>
          <p:cNvSpPr>
            <a:spLocks noGrp="1"/>
          </p:cNvSpPr>
          <p:nvPr>
            <p:ph sz="quarter" idx="13"/>
          </p:nvPr>
        </p:nvSpPr>
        <p:spPr>
          <a:xfrm>
            <a:off x="274320" y="2367092"/>
            <a:ext cx="11003280" cy="4112730"/>
          </a:xfrm>
        </p:spPr>
        <p:txBody>
          <a:bodyPr>
            <a:normAutofit/>
          </a:bodyPr>
          <a:lstStyle/>
          <a:p>
            <a:r>
              <a:rPr lang="cs-CZ" b="1" dirty="0"/>
              <a:t>Uzavřené otázky na konkrétní položky </a:t>
            </a:r>
          </a:p>
          <a:p>
            <a:pPr lvl="1"/>
            <a:r>
              <a:rPr lang="cs-CZ" dirty="0"/>
              <a:t>Mohou být na konci dotazníku nebo ihned poté, co na položku měli odpovědět</a:t>
            </a:r>
          </a:p>
          <a:p>
            <a:pPr lvl="2"/>
            <a:r>
              <a:rPr lang="cs-CZ" dirty="0"/>
              <a:t>Pokud je jich málo, nechte na konec, ať vyplní celý dotazník ideálně tak, jak ho bude vyplňovat reálný respondent</a:t>
            </a:r>
          </a:p>
          <a:p>
            <a:pPr lvl="1"/>
            <a:r>
              <a:rPr lang="cs-CZ" i="1" dirty="0"/>
              <a:t>Jak se vám odpovídalo na XYZ? Velmi snadno  -  -  -  Velmi obtížně</a:t>
            </a:r>
          </a:p>
          <a:p>
            <a:pPr lvl="1"/>
            <a:r>
              <a:rPr lang="cs-CZ" i="1" dirty="0"/>
              <a:t>Do jaké míry pro vás bylo jednoduché či obtížné přiznat závistivé pocity/ odpovědět na otázky ohledně frekvence sledování pornografie/ …? Velmi snadné  -  -  -  Velmi obtížné</a:t>
            </a:r>
          </a:p>
          <a:p>
            <a:pPr lvl="1"/>
            <a:r>
              <a:rPr lang="cs-CZ" i="1" dirty="0"/>
              <a:t>Jak jistí si jste přesností svojí odpovědi na otázku „Kolik hodin obvykle trávíte na internetu během víkendu“? Zcela jistý/á - - - Zcela nejistý/á</a:t>
            </a:r>
          </a:p>
          <a:p>
            <a:pPr lvl="1"/>
            <a:r>
              <a:rPr lang="cs-CZ" i="1" dirty="0"/>
              <a:t>Jak snadné nebo obtížné bylo vybavit si, kdy jste naposled viděl/a XYZ? </a:t>
            </a:r>
          </a:p>
          <a:p>
            <a:pPr lvl="1"/>
            <a:r>
              <a:rPr lang="cs-CZ" i="1" dirty="0"/>
              <a:t>Zadali jste u některé otázky úmyslně lživou odpověď? </a:t>
            </a:r>
            <a:r>
              <a:rPr lang="cs-CZ" dirty="0"/>
              <a:t>(doplněno o identifikaci položky v </a:t>
            </a:r>
            <a:r>
              <a:rPr lang="cs-CZ" dirty="0" err="1"/>
              <a:t>follow</a:t>
            </a:r>
            <a:r>
              <a:rPr lang="cs-CZ" dirty="0"/>
              <a:t> up otázce)</a:t>
            </a:r>
          </a:p>
          <a:p>
            <a:pPr lvl="1"/>
            <a:r>
              <a:rPr lang="cs-CZ" i="1" dirty="0"/>
              <a:t>Váhali jste u některé položky, zda na ní chcete odpovídat, např. proto, že se ptala na věci, o kterých neradi mluvíte nebo přemýšlíte? </a:t>
            </a:r>
            <a:r>
              <a:rPr lang="cs-CZ" dirty="0"/>
              <a:t>(doplněno o identifikaci položky v </a:t>
            </a:r>
            <a:r>
              <a:rPr lang="cs-CZ" dirty="0" err="1"/>
              <a:t>follow</a:t>
            </a:r>
            <a:r>
              <a:rPr lang="cs-CZ" dirty="0"/>
              <a:t> up otázce)</a:t>
            </a:r>
          </a:p>
          <a:p>
            <a:pPr lvl="1"/>
            <a:endParaRPr lang="cs-CZ" dirty="0"/>
          </a:p>
          <a:p>
            <a:pPr lvl="1"/>
            <a:endParaRPr lang="cs-CZ" dirty="0"/>
          </a:p>
          <a:p>
            <a:pPr lvl="1"/>
            <a:endParaRPr lang="cs-CZ" i="1" dirty="0"/>
          </a:p>
          <a:p>
            <a:pPr lvl="1"/>
            <a:endParaRPr lang="cs-CZ" i="1" dirty="0"/>
          </a:p>
          <a:p>
            <a:endParaRPr lang="cs-CZ" dirty="0"/>
          </a:p>
        </p:txBody>
      </p:sp>
      <p:sp>
        <p:nvSpPr>
          <p:cNvPr id="4" name="Obdélník 3">
            <a:extLst>
              <a:ext uri="{FF2B5EF4-FFF2-40B4-BE49-F238E27FC236}">
                <a16:creationId xmlns:a16="http://schemas.microsoft.com/office/drawing/2014/main" id="{EDBDD9D4-FE56-4181-B977-6209079CA4D0}"/>
              </a:ext>
            </a:extLst>
          </p:cNvPr>
          <p:cNvSpPr/>
          <p:nvPr/>
        </p:nvSpPr>
        <p:spPr>
          <a:xfrm>
            <a:off x="9265920" y="263492"/>
            <a:ext cx="2651760" cy="1188720"/>
          </a:xfrm>
          <a:prstGeom prst="rect">
            <a:avLst/>
          </a:prstGeom>
          <a:ln>
            <a:solidFill>
              <a:srgbClr val="F6A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Jen ukázky rozsahu, co může být zajímavé (neznamená to, že na vše se vždy musíte ptát)</a:t>
            </a:r>
          </a:p>
        </p:txBody>
      </p:sp>
      <p:sp>
        <p:nvSpPr>
          <p:cNvPr id="5" name="Obdélník 4">
            <a:extLst>
              <a:ext uri="{FF2B5EF4-FFF2-40B4-BE49-F238E27FC236}">
                <a16:creationId xmlns:a16="http://schemas.microsoft.com/office/drawing/2014/main" id="{694DB56B-D6E4-4650-9E48-2EB805A5E4AD}"/>
              </a:ext>
            </a:extLst>
          </p:cNvPr>
          <p:cNvSpPr/>
          <p:nvPr/>
        </p:nvSpPr>
        <p:spPr>
          <a:xfrm>
            <a:off x="9265920" y="1559052"/>
            <a:ext cx="2651760" cy="1188720"/>
          </a:xfrm>
          <a:prstGeom prst="rect">
            <a:avLst/>
          </a:prstGeom>
          <a:ln>
            <a:solidFill>
              <a:srgbClr val="F6A2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Pilotáž vždy přizpůsobte potřebám konkrétního výzkumu!</a:t>
            </a:r>
          </a:p>
        </p:txBody>
      </p:sp>
    </p:spTree>
    <p:extLst>
      <p:ext uri="{BB962C8B-B14F-4D97-AF65-F5344CB8AC3E}">
        <p14:creationId xmlns:p14="http://schemas.microsoft.com/office/powerpoint/2010/main" val="304938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BE7483-4C90-4F89-B2C1-B134E21095E5}"/>
              </a:ext>
            </a:extLst>
          </p:cNvPr>
          <p:cNvSpPr>
            <a:spLocks noGrp="1"/>
          </p:cNvSpPr>
          <p:nvPr>
            <p:ph type="title"/>
          </p:nvPr>
        </p:nvSpPr>
        <p:spPr/>
        <p:txBody>
          <a:bodyPr/>
          <a:lstStyle/>
          <a:p>
            <a:r>
              <a:rPr lang="cs-CZ" dirty="0"/>
              <a:t>Nebo </a:t>
            </a:r>
            <a:r>
              <a:rPr lang="cs-CZ" dirty="0" err="1"/>
              <a:t>infitiv</a:t>
            </a:r>
            <a:r>
              <a:rPr lang="cs-CZ" dirty="0"/>
              <a:t>!</a:t>
            </a:r>
          </a:p>
        </p:txBody>
      </p:sp>
      <p:graphicFrame>
        <p:nvGraphicFramePr>
          <p:cNvPr id="10" name="Tabulka 10">
            <a:extLst>
              <a:ext uri="{FF2B5EF4-FFF2-40B4-BE49-F238E27FC236}">
                <a16:creationId xmlns:a16="http://schemas.microsoft.com/office/drawing/2014/main" id="{FB0B23A7-42CC-4ED2-9F31-BE35DD49E799}"/>
              </a:ext>
            </a:extLst>
          </p:cNvPr>
          <p:cNvGraphicFramePr>
            <a:graphicFrameLocks noGrp="1"/>
          </p:cNvGraphicFramePr>
          <p:nvPr>
            <p:ph sz="quarter" idx="13"/>
          </p:nvPr>
        </p:nvGraphicFramePr>
        <p:xfrm>
          <a:off x="711200" y="2366963"/>
          <a:ext cx="10566400" cy="1062038"/>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3163427879"/>
                    </a:ext>
                  </a:extLst>
                </a:gridCol>
                <a:gridCol w="2641600">
                  <a:extLst>
                    <a:ext uri="{9D8B030D-6E8A-4147-A177-3AD203B41FA5}">
                      <a16:colId xmlns:a16="http://schemas.microsoft.com/office/drawing/2014/main" val="2937647294"/>
                    </a:ext>
                  </a:extLst>
                </a:gridCol>
                <a:gridCol w="2641600">
                  <a:extLst>
                    <a:ext uri="{9D8B030D-6E8A-4147-A177-3AD203B41FA5}">
                      <a16:colId xmlns:a16="http://schemas.microsoft.com/office/drawing/2014/main" val="573989022"/>
                    </a:ext>
                  </a:extLst>
                </a:gridCol>
                <a:gridCol w="2641600">
                  <a:extLst>
                    <a:ext uri="{9D8B030D-6E8A-4147-A177-3AD203B41FA5}">
                      <a16:colId xmlns:a16="http://schemas.microsoft.com/office/drawing/2014/main" val="457509980"/>
                    </a:ext>
                  </a:extLst>
                </a:gridCol>
              </a:tblGrid>
              <a:tr h="1062038">
                <a:tc>
                  <a:txBody>
                    <a:bodyPr/>
                    <a:lstStyle/>
                    <a:p>
                      <a:pPr algn="l" fontAlgn="t"/>
                      <a:r>
                        <a:rPr lang="en-US" sz="1600" b="1" i="0" u="none" strike="noStrike" dirty="0">
                          <a:solidFill>
                            <a:srgbClr val="000000"/>
                          </a:solidFill>
                          <a:effectLst/>
                          <a:latin typeface="Calibri" panose="020F0502020204030204" pitchFamily="34" charset="0"/>
                        </a:rPr>
                        <a:t>FC3: Make use of various media environments to reach information.</a:t>
                      </a:r>
                    </a:p>
                  </a:txBody>
                  <a:tcPr marL="36000" marR="36000" marT="36000" marB="36000">
                    <a:solidFill>
                      <a:schemeClr val="accent1">
                        <a:lumMod val="60000"/>
                        <a:lumOff val="40000"/>
                      </a:schemeClr>
                    </a:solidFill>
                  </a:tcPr>
                </a:tc>
                <a:tc>
                  <a:txBody>
                    <a:bodyPr/>
                    <a:lstStyle/>
                    <a:p>
                      <a:pPr algn="l" fontAlgn="t"/>
                      <a:r>
                        <a:rPr lang="cs-CZ" sz="1600" b="0" i="0" u="none" strike="noStrike" dirty="0" err="1">
                          <a:solidFill>
                            <a:srgbClr val="000000"/>
                          </a:solidFill>
                          <a:effectLst/>
                          <a:latin typeface="Calibri" panose="020F0502020204030204" pitchFamily="34" charset="0"/>
                        </a:rPr>
                        <a:t>Vie</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sa</a:t>
                      </a:r>
                      <a:r>
                        <a:rPr lang="cs-CZ" sz="1600" b="0" i="0" u="none" strike="noStrike" dirty="0">
                          <a:solidFill>
                            <a:srgbClr val="000000"/>
                          </a:solidFill>
                          <a:effectLst/>
                          <a:latin typeface="Calibri" panose="020F0502020204030204" pitchFamily="34" charset="0"/>
                        </a:rPr>
                        <a:t> v </a:t>
                      </a:r>
                      <a:r>
                        <a:rPr lang="cs-CZ" sz="1600" b="0" i="0" u="none" strike="noStrike" dirty="0" err="1">
                          <a:solidFill>
                            <a:srgbClr val="000000"/>
                          </a:solidFill>
                          <a:effectLst/>
                          <a:latin typeface="Calibri" panose="020F0502020204030204" pitchFamily="34" charset="0"/>
                        </a:rPr>
                        <a:t>mediálnom</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prostredí</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pohybovať</a:t>
                      </a:r>
                      <a:r>
                        <a:rPr lang="cs-CZ" sz="1600" b="0" i="0" u="none" strike="noStrike" dirty="0">
                          <a:solidFill>
                            <a:srgbClr val="000000"/>
                          </a:solidFill>
                          <a:effectLst/>
                          <a:latin typeface="Calibri" panose="020F0502020204030204" pitchFamily="34" charset="0"/>
                        </a:rPr>
                        <a:t> tak, aby získal/a </a:t>
                      </a:r>
                      <a:r>
                        <a:rPr lang="cs-CZ" sz="1600" b="0" i="0" u="none" strike="noStrike" dirty="0" err="1">
                          <a:solidFill>
                            <a:srgbClr val="000000"/>
                          </a:solidFill>
                          <a:effectLst/>
                          <a:latin typeface="Calibri" panose="020F0502020204030204" pitchFamily="34" charset="0"/>
                        </a:rPr>
                        <a:t>chcené</a:t>
                      </a:r>
                      <a:r>
                        <a:rPr lang="cs-CZ" sz="1600" b="0" i="0" u="none" strike="noStrike" dirty="0">
                          <a:solidFill>
                            <a:srgbClr val="000000"/>
                          </a:solidFill>
                          <a:effectLst/>
                          <a:latin typeface="Calibri" panose="020F0502020204030204" pitchFamily="34" charset="0"/>
                        </a:rPr>
                        <a:t> </a:t>
                      </a:r>
                      <a:r>
                        <a:rPr lang="cs-CZ" sz="1600" b="0" i="0" u="none" strike="noStrike" dirty="0" err="1">
                          <a:solidFill>
                            <a:srgbClr val="000000"/>
                          </a:solidFill>
                          <a:effectLst/>
                          <a:latin typeface="Calibri" panose="020F0502020204030204" pitchFamily="34" charset="0"/>
                        </a:rPr>
                        <a:t>informácie</a:t>
                      </a:r>
                      <a:r>
                        <a:rPr lang="cs-CZ" sz="1600" b="0" i="0" u="none" strike="noStrike" dirty="0">
                          <a:solidFill>
                            <a:srgbClr val="000000"/>
                          </a:solidFill>
                          <a:effectLst/>
                          <a:latin typeface="Calibri" panose="020F0502020204030204" pitchFamily="34" charset="0"/>
                        </a:rPr>
                        <a:t>.</a:t>
                      </a:r>
                    </a:p>
                  </a:txBody>
                  <a:tcPr marL="36000" marR="36000" marT="36000" marB="36000">
                    <a:solidFill>
                      <a:schemeClr val="accent1">
                        <a:lumMod val="60000"/>
                        <a:lumOff val="40000"/>
                      </a:schemeClr>
                    </a:solidFill>
                  </a:tcPr>
                </a:tc>
                <a:tc>
                  <a:txBody>
                    <a:bodyPr/>
                    <a:lstStyle/>
                    <a:p>
                      <a:pPr algn="l" fontAlgn="t"/>
                      <a:r>
                        <a:rPr lang="cs-CZ" sz="1600" b="0" i="0" u="none" strike="noStrike" dirty="0">
                          <a:solidFill>
                            <a:srgbClr val="000000"/>
                          </a:solidFill>
                          <a:effectLst/>
                          <a:latin typeface="Calibri" panose="020F0502020204030204" pitchFamily="34" charset="0"/>
                        </a:rPr>
                        <a:t>Je pro mě snadné používat různá mediální prostředí, abych našel/našla potřebné informace.</a:t>
                      </a:r>
                    </a:p>
                  </a:txBody>
                  <a:tcPr marL="36000" marR="36000" marT="36000" marB="36000">
                    <a:solidFill>
                      <a:schemeClr val="accent1">
                        <a:lumMod val="60000"/>
                        <a:lumOff val="40000"/>
                      </a:schemeClr>
                    </a:solidFill>
                  </a:tcPr>
                </a:tc>
                <a:tc>
                  <a:txBody>
                    <a:bodyPr/>
                    <a:lstStyle/>
                    <a:p>
                      <a:pPr algn="l" fontAlgn="t"/>
                      <a:r>
                        <a:rPr lang="cs-CZ" sz="1600" b="0" i="0" u="none" strike="noStrike" dirty="0">
                          <a:solidFill>
                            <a:srgbClr val="000000"/>
                          </a:solidFill>
                          <a:effectLst/>
                          <a:latin typeface="Calibri" panose="020F0502020204030204" pitchFamily="34" charset="0"/>
                        </a:rPr>
                        <a:t>Využívám různá mediální prostředí k dosažení informací</a:t>
                      </a:r>
                    </a:p>
                  </a:txBody>
                  <a:tcPr marL="36000" marR="36000" marT="36000" marB="36000">
                    <a:solidFill>
                      <a:schemeClr val="accent1">
                        <a:lumMod val="60000"/>
                        <a:lumOff val="40000"/>
                      </a:schemeClr>
                    </a:solidFill>
                  </a:tcPr>
                </a:tc>
                <a:extLst>
                  <a:ext uri="{0D108BD9-81ED-4DB2-BD59-A6C34878D82A}">
                    <a16:rowId xmlns:a16="http://schemas.microsoft.com/office/drawing/2014/main" val="1410780556"/>
                  </a:ext>
                </a:extLst>
              </a:tr>
            </a:tbl>
          </a:graphicData>
        </a:graphic>
      </p:graphicFrame>
      <p:sp>
        <p:nvSpPr>
          <p:cNvPr id="11" name="Zástupný obsah 2">
            <a:extLst>
              <a:ext uri="{FF2B5EF4-FFF2-40B4-BE49-F238E27FC236}">
                <a16:creationId xmlns:a16="http://schemas.microsoft.com/office/drawing/2014/main" id="{F1A7CE18-9AB7-495C-A1EB-EF28AFD524BA}"/>
              </a:ext>
            </a:extLst>
          </p:cNvPr>
          <p:cNvSpPr txBox="1">
            <a:spLocks/>
          </p:cNvSpPr>
          <p:nvPr/>
        </p:nvSpPr>
        <p:spPr>
          <a:xfrm>
            <a:off x="711199" y="3491202"/>
            <a:ext cx="10649527" cy="32698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cs-CZ" b="1" dirty="0"/>
              <a:t>Ptáme se na schopnosti, dovednosti, lze tím pádem přeložit ve formě infinitivu</a:t>
            </a:r>
          </a:p>
          <a:p>
            <a:pPr lvl="1"/>
            <a:r>
              <a:rPr lang="cs-CZ" dirty="0"/>
              <a:t>Využívat různá mediální prostředí…</a:t>
            </a:r>
          </a:p>
          <a:p>
            <a:pPr lvl="1"/>
            <a:r>
              <a:rPr lang="cs-CZ" dirty="0"/>
              <a:t>Zaznamenávat mediální obsahy…</a:t>
            </a:r>
          </a:p>
          <a:p>
            <a:pPr lvl="1"/>
            <a:r>
              <a:rPr lang="cs-CZ" dirty="0"/>
              <a:t>Rozlišovat různé funkce…</a:t>
            </a:r>
          </a:p>
          <a:p>
            <a:pPr lvl="1"/>
            <a:endParaRPr lang="cs-CZ" dirty="0"/>
          </a:p>
          <a:p>
            <a:pPr lvl="1"/>
            <a:r>
              <a:rPr lang="cs-CZ" dirty="0"/>
              <a:t>Odpovědi: Naprosto nesouhlasím až Naprosto souhlasím</a:t>
            </a:r>
          </a:p>
          <a:p>
            <a:pPr lvl="1"/>
            <a:r>
              <a:rPr lang="cs-CZ" dirty="0">
                <a:solidFill>
                  <a:srgbClr val="0070C0"/>
                </a:solidFill>
              </a:rPr>
              <a:t>Jak by pak měla (mohla) znít instrukce?</a:t>
            </a:r>
          </a:p>
        </p:txBody>
      </p:sp>
      <p:sp>
        <p:nvSpPr>
          <p:cNvPr id="5" name="Obdélník 4">
            <a:extLst>
              <a:ext uri="{FF2B5EF4-FFF2-40B4-BE49-F238E27FC236}">
                <a16:creationId xmlns:a16="http://schemas.microsoft.com/office/drawing/2014/main" id="{674913DF-63D2-4298-9DCB-E8CB3B0A3307}"/>
              </a:ext>
            </a:extLst>
          </p:cNvPr>
          <p:cNvSpPr/>
          <p:nvPr/>
        </p:nvSpPr>
        <p:spPr>
          <a:xfrm>
            <a:off x="8829041" y="4287325"/>
            <a:ext cx="2651760" cy="15270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Takto je to myšleno v článku</a:t>
            </a:r>
          </a:p>
        </p:txBody>
      </p:sp>
    </p:spTree>
    <p:extLst>
      <p:ext uri="{BB962C8B-B14F-4D97-AF65-F5344CB8AC3E}">
        <p14:creationId xmlns:p14="http://schemas.microsoft.com/office/powerpoint/2010/main" val="1122960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3E0B0-0F3F-4842-A563-5D35F0FE98E4}"/>
              </a:ext>
            </a:extLst>
          </p:cNvPr>
          <p:cNvSpPr>
            <a:spLocks noGrp="1"/>
          </p:cNvSpPr>
          <p:nvPr>
            <p:ph type="title"/>
          </p:nvPr>
        </p:nvSpPr>
        <p:spPr/>
        <p:txBody>
          <a:bodyPr/>
          <a:lstStyle/>
          <a:p>
            <a:r>
              <a:rPr lang="cs-CZ" dirty="0"/>
              <a:t>Na co se lze ptát</a:t>
            </a:r>
          </a:p>
        </p:txBody>
      </p:sp>
      <p:sp>
        <p:nvSpPr>
          <p:cNvPr id="3" name="Zástupný obsah 2">
            <a:extLst>
              <a:ext uri="{FF2B5EF4-FFF2-40B4-BE49-F238E27FC236}">
                <a16:creationId xmlns:a16="http://schemas.microsoft.com/office/drawing/2014/main" id="{87748338-EAC4-4E07-BF99-E06DF4DF03FB}"/>
              </a:ext>
            </a:extLst>
          </p:cNvPr>
          <p:cNvSpPr>
            <a:spLocks noGrp="1"/>
          </p:cNvSpPr>
          <p:nvPr>
            <p:ph sz="quarter" idx="13"/>
          </p:nvPr>
        </p:nvSpPr>
        <p:spPr>
          <a:xfrm>
            <a:off x="913774" y="2367092"/>
            <a:ext cx="10363826" cy="4112730"/>
          </a:xfrm>
        </p:spPr>
        <p:txBody>
          <a:bodyPr>
            <a:normAutofit fontScale="92500" lnSpcReduction="10000"/>
          </a:bodyPr>
          <a:lstStyle/>
          <a:p>
            <a:r>
              <a:rPr lang="cs-CZ" b="1" dirty="0"/>
              <a:t>Otázky na celý průběh vyplňování</a:t>
            </a:r>
          </a:p>
          <a:p>
            <a:pPr lvl="1"/>
            <a:r>
              <a:rPr lang="cs-CZ" i="1" dirty="0"/>
              <a:t>Jaké pro vás bylo vyplňování dotazníku?</a:t>
            </a:r>
          </a:p>
          <a:p>
            <a:pPr lvl="2"/>
            <a:r>
              <a:rPr lang="cs-CZ" dirty="0"/>
              <a:t>Snadné / obtížné</a:t>
            </a:r>
          </a:p>
          <a:p>
            <a:pPr lvl="2"/>
            <a:r>
              <a:rPr lang="cs-CZ" dirty="0"/>
              <a:t>Zajímavé / nezajímavé</a:t>
            </a:r>
          </a:p>
          <a:p>
            <a:pPr lvl="1"/>
            <a:r>
              <a:rPr lang="cs-CZ" i="1" dirty="0"/>
              <a:t>Jak hodnotíte délku dotazníku / formát dotazníku </a:t>
            </a:r>
          </a:p>
          <a:p>
            <a:pPr lvl="1"/>
            <a:r>
              <a:rPr lang="cs-CZ" i="1" dirty="0"/>
              <a:t>Dělal/a jste během vyplňování jiné věci, např. mluvila/ s někým nebo se díval/a na jiné webové stránky?</a:t>
            </a:r>
          </a:p>
          <a:p>
            <a:pPr lvl="1"/>
            <a:r>
              <a:rPr lang="cs-CZ" i="1" dirty="0"/>
              <a:t>Na jakém zařízení jste dotazník vyplnil/a? </a:t>
            </a:r>
          </a:p>
          <a:p>
            <a:pPr marL="457200" lvl="2" indent="0">
              <a:buNone/>
            </a:pPr>
            <a:endParaRPr lang="cs-CZ" i="1" dirty="0"/>
          </a:p>
          <a:p>
            <a:r>
              <a:rPr lang="cs-CZ" b="1" dirty="0"/>
              <a:t>Otevřené otázky</a:t>
            </a:r>
          </a:p>
          <a:p>
            <a:pPr lvl="1"/>
            <a:r>
              <a:rPr lang="cs-CZ" i="1" dirty="0"/>
              <a:t>Měli jste s odpovědí na některou otázku potíže? Prosím, napište, o jakou otázku/otázky šlo a popište, co bylo na ní pro vás obtížné…</a:t>
            </a:r>
          </a:p>
          <a:p>
            <a:pPr lvl="1"/>
            <a:r>
              <a:rPr lang="cs-CZ" dirty="0"/>
              <a:t>Nebo otevřená ke konkrétní položce</a:t>
            </a:r>
          </a:p>
          <a:p>
            <a:pPr lvl="1"/>
            <a:r>
              <a:rPr lang="cs-CZ" dirty="0"/>
              <a:t>Otevřené jsou fajn, když jich není moc</a:t>
            </a:r>
          </a:p>
          <a:p>
            <a:pPr lvl="1"/>
            <a:endParaRPr lang="cs-CZ" i="1" dirty="0"/>
          </a:p>
          <a:p>
            <a:endParaRPr lang="cs-CZ" dirty="0"/>
          </a:p>
        </p:txBody>
      </p:sp>
    </p:spTree>
    <p:extLst>
      <p:ext uri="{BB962C8B-B14F-4D97-AF65-F5344CB8AC3E}">
        <p14:creationId xmlns:p14="http://schemas.microsoft.com/office/powerpoint/2010/main" val="3890886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45A651-AE10-45B2-B49A-38FC97816380}"/>
              </a:ext>
            </a:extLst>
          </p:cNvPr>
          <p:cNvSpPr>
            <a:spLocks noGrp="1"/>
          </p:cNvSpPr>
          <p:nvPr>
            <p:ph type="title"/>
          </p:nvPr>
        </p:nvSpPr>
        <p:spPr/>
        <p:txBody>
          <a:bodyPr/>
          <a:lstStyle/>
          <a:p>
            <a:r>
              <a:rPr lang="cs-CZ" dirty="0"/>
              <a:t>Podnětové materiály</a:t>
            </a:r>
          </a:p>
        </p:txBody>
      </p:sp>
      <p:sp>
        <p:nvSpPr>
          <p:cNvPr id="3" name="Zástupný obsah 2">
            <a:extLst>
              <a:ext uri="{FF2B5EF4-FFF2-40B4-BE49-F238E27FC236}">
                <a16:creationId xmlns:a16="http://schemas.microsoft.com/office/drawing/2014/main" id="{0D804088-A53F-4C1A-8EAC-8E07F6FEDF0B}"/>
              </a:ext>
            </a:extLst>
          </p:cNvPr>
          <p:cNvSpPr>
            <a:spLocks noGrp="1"/>
          </p:cNvSpPr>
          <p:nvPr>
            <p:ph sz="quarter" idx="13"/>
          </p:nvPr>
        </p:nvSpPr>
        <p:spPr>
          <a:xfrm>
            <a:off x="913774" y="2367092"/>
            <a:ext cx="10363826" cy="3931071"/>
          </a:xfrm>
        </p:spPr>
        <p:txBody>
          <a:bodyPr>
            <a:normAutofit fontScale="92500" lnSpcReduction="10000"/>
          </a:bodyPr>
          <a:lstStyle/>
          <a:p>
            <a:r>
              <a:rPr lang="cs-CZ" dirty="0"/>
              <a:t>Fotky</a:t>
            </a:r>
          </a:p>
          <a:p>
            <a:r>
              <a:rPr lang="cs-CZ" dirty="0"/>
              <a:t>Videa</a:t>
            </a:r>
          </a:p>
          <a:p>
            <a:r>
              <a:rPr lang="cs-CZ" dirty="0"/>
              <a:t>Hypotetické scénáře</a:t>
            </a:r>
          </a:p>
          <a:p>
            <a:r>
              <a:rPr lang="cs-CZ" dirty="0"/>
              <a:t>Vytvořené FB profily </a:t>
            </a:r>
          </a:p>
          <a:p>
            <a:r>
              <a:rPr lang="cs-CZ" dirty="0"/>
              <a:t>Fiktivní reklamy </a:t>
            </a:r>
          </a:p>
          <a:p>
            <a:r>
              <a:rPr lang="cs-CZ" dirty="0"/>
              <a:t>…</a:t>
            </a:r>
          </a:p>
          <a:p>
            <a:endParaRPr lang="cs-CZ" dirty="0"/>
          </a:p>
          <a:p>
            <a:r>
              <a:rPr lang="cs-CZ" dirty="0"/>
              <a:t>Pokud má daný podnětový materiál v respondentech vyvolat určitou reakci nebo je potřeba, aby jej hodnotili jako realistický, …  </a:t>
            </a:r>
          </a:p>
          <a:p>
            <a:r>
              <a:rPr lang="cs-CZ" b="1" dirty="0"/>
              <a:t>V pilotáži ověříte, že funguje, jak má – pilotáž je tady zcela zásadní</a:t>
            </a:r>
          </a:p>
          <a:p>
            <a:pPr lvl="1"/>
            <a:r>
              <a:rPr lang="cs-CZ" dirty="0"/>
              <a:t>Na správném „fungování“ podnětu typicky stojí celý výzkum</a:t>
            </a:r>
          </a:p>
          <a:p>
            <a:pPr lvl="1"/>
            <a:endParaRPr lang="cs-CZ" dirty="0"/>
          </a:p>
        </p:txBody>
      </p:sp>
    </p:spTree>
    <p:extLst>
      <p:ext uri="{BB962C8B-B14F-4D97-AF65-F5344CB8AC3E}">
        <p14:creationId xmlns:p14="http://schemas.microsoft.com/office/powerpoint/2010/main" val="2279969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45A651-AE10-45B2-B49A-38FC97816380}"/>
              </a:ext>
            </a:extLst>
          </p:cNvPr>
          <p:cNvSpPr>
            <a:spLocks noGrp="1"/>
          </p:cNvSpPr>
          <p:nvPr>
            <p:ph type="title"/>
          </p:nvPr>
        </p:nvSpPr>
        <p:spPr/>
        <p:txBody>
          <a:bodyPr/>
          <a:lstStyle/>
          <a:p>
            <a:r>
              <a:rPr lang="cs-CZ" dirty="0"/>
              <a:t>Podnětové materiály</a:t>
            </a:r>
          </a:p>
        </p:txBody>
      </p:sp>
      <p:sp>
        <p:nvSpPr>
          <p:cNvPr id="3" name="Zástupný obsah 2">
            <a:extLst>
              <a:ext uri="{FF2B5EF4-FFF2-40B4-BE49-F238E27FC236}">
                <a16:creationId xmlns:a16="http://schemas.microsoft.com/office/drawing/2014/main" id="{0D804088-A53F-4C1A-8EAC-8E07F6FEDF0B}"/>
              </a:ext>
            </a:extLst>
          </p:cNvPr>
          <p:cNvSpPr>
            <a:spLocks noGrp="1"/>
          </p:cNvSpPr>
          <p:nvPr>
            <p:ph sz="quarter" idx="13"/>
          </p:nvPr>
        </p:nvSpPr>
        <p:spPr/>
        <p:txBody>
          <a:bodyPr>
            <a:normAutofit/>
          </a:bodyPr>
          <a:lstStyle/>
          <a:p>
            <a:r>
              <a:rPr lang="cs-CZ" dirty="0"/>
              <a:t>Tento popis/profil.. jsme vytvořili jen pro účely tohoto výzkumu. Naší snahou bylo vytvořit jej tak, aby lidé nepoznali, že je fiktivní. Prosím, ohodnoťte, zda podle vás tento popis/profil… byl: </a:t>
            </a:r>
          </a:p>
          <a:p>
            <a:endParaRPr lang="cs-CZ" dirty="0"/>
          </a:p>
          <a:p>
            <a:endParaRPr lang="cs-CZ" dirty="0"/>
          </a:p>
        </p:txBody>
      </p:sp>
      <p:graphicFrame>
        <p:nvGraphicFramePr>
          <p:cNvPr id="4" name="Tabulka 3">
            <a:extLst>
              <a:ext uri="{FF2B5EF4-FFF2-40B4-BE49-F238E27FC236}">
                <a16:creationId xmlns:a16="http://schemas.microsoft.com/office/drawing/2014/main" id="{6FBB24B8-38BD-4906-821C-03BD8DED5306}"/>
              </a:ext>
            </a:extLst>
          </p:cNvPr>
          <p:cNvGraphicFramePr>
            <a:graphicFrameLocks noGrp="1"/>
          </p:cNvGraphicFramePr>
          <p:nvPr>
            <p:extLst>
              <p:ext uri="{D42A27DB-BD31-4B8C-83A1-F6EECF244321}">
                <p14:modId xmlns:p14="http://schemas.microsoft.com/office/powerpoint/2010/main" val="1138328338"/>
              </p:ext>
            </p:extLst>
          </p:nvPr>
        </p:nvGraphicFramePr>
        <p:xfrm>
          <a:off x="1151468" y="3234898"/>
          <a:ext cx="6723945" cy="3282001"/>
        </p:xfrm>
        <a:graphic>
          <a:graphicData uri="http://schemas.openxmlformats.org/drawingml/2006/table">
            <a:tbl>
              <a:tblPr>
                <a:tableStyleId>{5C22544A-7EE6-4342-B048-85BDC9FD1C3A}</a:tableStyleId>
              </a:tblPr>
              <a:tblGrid>
                <a:gridCol w="2063433">
                  <a:extLst>
                    <a:ext uri="{9D8B030D-6E8A-4147-A177-3AD203B41FA5}">
                      <a16:colId xmlns:a16="http://schemas.microsoft.com/office/drawing/2014/main" val="3727741154"/>
                    </a:ext>
                  </a:extLst>
                </a:gridCol>
                <a:gridCol w="498070">
                  <a:extLst>
                    <a:ext uri="{9D8B030D-6E8A-4147-A177-3AD203B41FA5}">
                      <a16:colId xmlns:a16="http://schemas.microsoft.com/office/drawing/2014/main" val="615242847"/>
                    </a:ext>
                  </a:extLst>
                </a:gridCol>
                <a:gridCol w="498070">
                  <a:extLst>
                    <a:ext uri="{9D8B030D-6E8A-4147-A177-3AD203B41FA5}">
                      <a16:colId xmlns:a16="http://schemas.microsoft.com/office/drawing/2014/main" val="4055029298"/>
                    </a:ext>
                  </a:extLst>
                </a:gridCol>
                <a:gridCol w="498070">
                  <a:extLst>
                    <a:ext uri="{9D8B030D-6E8A-4147-A177-3AD203B41FA5}">
                      <a16:colId xmlns:a16="http://schemas.microsoft.com/office/drawing/2014/main" val="660528981"/>
                    </a:ext>
                  </a:extLst>
                </a:gridCol>
                <a:gridCol w="498070">
                  <a:extLst>
                    <a:ext uri="{9D8B030D-6E8A-4147-A177-3AD203B41FA5}">
                      <a16:colId xmlns:a16="http://schemas.microsoft.com/office/drawing/2014/main" val="1954292511"/>
                    </a:ext>
                  </a:extLst>
                </a:gridCol>
                <a:gridCol w="498070">
                  <a:extLst>
                    <a:ext uri="{9D8B030D-6E8A-4147-A177-3AD203B41FA5}">
                      <a16:colId xmlns:a16="http://schemas.microsoft.com/office/drawing/2014/main" val="264266433"/>
                    </a:ext>
                  </a:extLst>
                </a:gridCol>
                <a:gridCol w="2170162">
                  <a:extLst>
                    <a:ext uri="{9D8B030D-6E8A-4147-A177-3AD203B41FA5}">
                      <a16:colId xmlns:a16="http://schemas.microsoft.com/office/drawing/2014/main" val="2066224090"/>
                    </a:ext>
                  </a:extLst>
                </a:gridCol>
              </a:tblGrid>
              <a:tr h="397828">
                <a:tc>
                  <a:txBody>
                    <a:bodyPr/>
                    <a:lstStyle/>
                    <a:p>
                      <a:pPr algn="l" fontAlgn="b"/>
                      <a:r>
                        <a:rPr lang="cs-CZ" sz="1600" u="none" strike="noStrike" dirty="0">
                          <a:effectLst/>
                        </a:rPr>
                        <a:t>Realistický</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Nerealistický</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3015973"/>
                  </a:ext>
                </a:extLst>
              </a:tr>
              <a:tr h="397828">
                <a:tc>
                  <a:txBody>
                    <a:bodyPr/>
                    <a:lstStyle/>
                    <a:p>
                      <a:pPr algn="l" fontAlgn="b"/>
                      <a:r>
                        <a:rPr lang="cs-CZ" sz="1600" u="none" strike="noStrike" dirty="0">
                          <a:effectLst/>
                        </a:rPr>
                        <a:t>Snadno představitelný </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Obtížně představitelný </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4110558"/>
                  </a:ext>
                </a:extLst>
              </a:tr>
              <a:tr h="397828">
                <a:tc>
                  <a:txBody>
                    <a:bodyPr/>
                    <a:lstStyle/>
                    <a:p>
                      <a:pPr algn="l" fontAlgn="b"/>
                      <a:r>
                        <a:rPr lang="cs-CZ" sz="1600" u="none" strike="noStrike" dirty="0">
                          <a:effectLst/>
                        </a:rPr>
                        <a:t>Uvěřitelný</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Očividně fiktivní</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8084845"/>
                  </a:ext>
                </a:extLst>
              </a:tr>
              <a:tr h="397828">
                <a:tc>
                  <a:txBody>
                    <a:bodyPr/>
                    <a:lstStyle/>
                    <a:p>
                      <a:pPr algn="l" fontAlgn="b"/>
                      <a:r>
                        <a:rPr lang="cs-CZ" sz="1600" u="none" strike="noStrike">
                          <a:effectLst/>
                        </a:rPr>
                        <a:t>Takto se lidé chovají</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Takto se lidé nechovají</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9476188"/>
                  </a:ext>
                </a:extLst>
              </a:tr>
              <a:tr h="397828">
                <a:tc>
                  <a:txBody>
                    <a:bodyPr/>
                    <a:lstStyle/>
                    <a:p>
                      <a:pPr algn="l" fontAlgn="b"/>
                      <a:r>
                        <a:rPr lang="cs-CZ" sz="1600" u="none" strike="noStrike" dirty="0">
                          <a:effectLst/>
                        </a:rPr>
                        <a:t>Mohlo by se to stát</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Nemohlo by se to stát</a:t>
                      </a:r>
                    </a:p>
                  </a:txBody>
                  <a:tcPr marL="9525" marR="9525" marT="9525" marB="0" anchor="b"/>
                </a:tc>
                <a:extLst>
                  <a:ext uri="{0D108BD9-81ED-4DB2-BD59-A6C34878D82A}">
                    <a16:rowId xmlns:a16="http://schemas.microsoft.com/office/drawing/2014/main" val="2969127712"/>
                  </a:ext>
                </a:extLst>
              </a:tr>
              <a:tr h="397828">
                <a:tc>
                  <a:txBody>
                    <a:bodyPr/>
                    <a:lstStyle/>
                    <a:p>
                      <a:pPr algn="l" fontAlgn="b"/>
                      <a:r>
                        <a:rPr lang="cs-CZ" sz="1600" u="none" strike="noStrike" kern="1200" dirty="0">
                          <a:solidFill>
                            <a:schemeClr val="dk1"/>
                          </a:solidFill>
                          <a:effectLst/>
                          <a:latin typeface="+mn-lt"/>
                          <a:ea typeface="+mn-ea"/>
                          <a:cs typeface="+mn-cs"/>
                        </a:rPr>
                        <a:t>Relevantní</a:t>
                      </a: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Nerelevantní</a:t>
                      </a:r>
                    </a:p>
                  </a:txBody>
                  <a:tcPr marL="9525" marR="9525" marT="9525" marB="0" anchor="b"/>
                </a:tc>
                <a:extLst>
                  <a:ext uri="{0D108BD9-81ED-4DB2-BD59-A6C34878D82A}">
                    <a16:rowId xmlns:a16="http://schemas.microsoft.com/office/drawing/2014/main" val="2085729625"/>
                  </a:ext>
                </a:extLst>
              </a:tr>
              <a:tr h="397828">
                <a:tc>
                  <a:txBody>
                    <a:bodyPr/>
                    <a:lstStyle/>
                    <a:p>
                      <a:pPr algn="l" fontAlgn="b"/>
                      <a:r>
                        <a:rPr lang="cs-CZ" sz="1600" u="none" strike="noStrike" kern="1200" dirty="0">
                          <a:solidFill>
                            <a:schemeClr val="dk1"/>
                          </a:solidFill>
                          <a:effectLst/>
                          <a:latin typeface="+mn-lt"/>
                          <a:ea typeface="+mn-ea"/>
                          <a:cs typeface="+mn-cs"/>
                        </a:rPr>
                        <a:t>Věrohodný</a:t>
                      </a: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Nevěrohodný</a:t>
                      </a:r>
                    </a:p>
                  </a:txBody>
                  <a:tcPr marL="9525" marR="9525" marT="9525" marB="0" anchor="b"/>
                </a:tc>
                <a:extLst>
                  <a:ext uri="{0D108BD9-81ED-4DB2-BD59-A6C34878D82A}">
                    <a16:rowId xmlns:a16="http://schemas.microsoft.com/office/drawing/2014/main" val="552131768"/>
                  </a:ext>
                </a:extLst>
              </a:tr>
              <a:tr h="424854">
                <a:tc>
                  <a:txBody>
                    <a:bodyPr/>
                    <a:lstStyle/>
                    <a:p>
                      <a:pPr algn="l" fontAlgn="b"/>
                      <a:r>
                        <a:rPr lang="cs-CZ" sz="1600" u="none" strike="noStrike" kern="1200" dirty="0">
                          <a:solidFill>
                            <a:schemeClr val="dk1"/>
                          </a:solidFill>
                          <a:effectLst/>
                          <a:latin typeface="+mn-lt"/>
                          <a:ea typeface="+mn-ea"/>
                          <a:cs typeface="+mn-cs"/>
                        </a:rPr>
                        <a:t>Podobné profily vídám</a:t>
                      </a: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x</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x</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kern="1200" dirty="0">
                          <a:solidFill>
                            <a:schemeClr val="dk1"/>
                          </a:solidFill>
                          <a:effectLst/>
                          <a:latin typeface="+mn-lt"/>
                          <a:ea typeface="+mn-ea"/>
                          <a:cs typeface="+mn-cs"/>
                        </a:rPr>
                        <a:t>Podobné profily jsem nikdy neviděl/a</a:t>
                      </a:r>
                    </a:p>
                  </a:txBody>
                  <a:tcPr marL="9525" marR="9525" marT="9525" marB="0" anchor="b"/>
                </a:tc>
                <a:extLst>
                  <a:ext uri="{0D108BD9-81ED-4DB2-BD59-A6C34878D82A}">
                    <a16:rowId xmlns:a16="http://schemas.microsoft.com/office/drawing/2014/main" val="2026115127"/>
                  </a:ext>
                </a:extLst>
              </a:tr>
            </a:tbl>
          </a:graphicData>
        </a:graphic>
      </p:graphicFrame>
      <p:sp>
        <p:nvSpPr>
          <p:cNvPr id="5" name="Obdélník 4">
            <a:extLst>
              <a:ext uri="{FF2B5EF4-FFF2-40B4-BE49-F238E27FC236}">
                <a16:creationId xmlns:a16="http://schemas.microsoft.com/office/drawing/2014/main" id="{9AF424B6-1501-4F24-99F6-31A25424EA3F}"/>
              </a:ext>
            </a:extLst>
          </p:cNvPr>
          <p:cNvSpPr/>
          <p:nvPr/>
        </p:nvSpPr>
        <p:spPr>
          <a:xfrm>
            <a:off x="8938965" y="3834191"/>
            <a:ext cx="2651760" cy="1527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Jen příklady, na co by se dalo ptát v případě, že by to bylo relevantní pro daný podnětový materiál</a:t>
            </a:r>
          </a:p>
        </p:txBody>
      </p:sp>
    </p:spTree>
    <p:extLst>
      <p:ext uri="{BB962C8B-B14F-4D97-AF65-F5344CB8AC3E}">
        <p14:creationId xmlns:p14="http://schemas.microsoft.com/office/powerpoint/2010/main" val="2344119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45A651-AE10-45B2-B49A-38FC97816380}"/>
              </a:ext>
            </a:extLst>
          </p:cNvPr>
          <p:cNvSpPr>
            <a:spLocks noGrp="1"/>
          </p:cNvSpPr>
          <p:nvPr>
            <p:ph type="title"/>
          </p:nvPr>
        </p:nvSpPr>
        <p:spPr/>
        <p:txBody>
          <a:bodyPr/>
          <a:lstStyle/>
          <a:p>
            <a:r>
              <a:rPr lang="cs-CZ" dirty="0"/>
              <a:t>Podnětové materiály</a:t>
            </a:r>
          </a:p>
        </p:txBody>
      </p:sp>
      <p:sp>
        <p:nvSpPr>
          <p:cNvPr id="3" name="Zástupný obsah 2">
            <a:extLst>
              <a:ext uri="{FF2B5EF4-FFF2-40B4-BE49-F238E27FC236}">
                <a16:creationId xmlns:a16="http://schemas.microsoft.com/office/drawing/2014/main" id="{0D804088-A53F-4C1A-8EAC-8E07F6FEDF0B}"/>
              </a:ext>
            </a:extLst>
          </p:cNvPr>
          <p:cNvSpPr>
            <a:spLocks noGrp="1"/>
          </p:cNvSpPr>
          <p:nvPr>
            <p:ph sz="quarter" idx="13"/>
          </p:nvPr>
        </p:nvSpPr>
        <p:spPr/>
        <p:txBody>
          <a:bodyPr>
            <a:normAutofit/>
          </a:bodyPr>
          <a:lstStyle/>
          <a:p>
            <a:r>
              <a:rPr lang="cs-CZ" dirty="0"/>
              <a:t>Pomozte nám ohodnotit zobrazenou fotografii. Do jaké míry ve vás budí následující emoce?</a:t>
            </a:r>
          </a:p>
          <a:p>
            <a:pPr lvl="1"/>
            <a:r>
              <a:rPr lang="cs-CZ" dirty="0"/>
              <a:t>Radost</a:t>
            </a:r>
          </a:p>
          <a:p>
            <a:pPr lvl="1"/>
            <a:r>
              <a:rPr lang="cs-CZ" dirty="0"/>
              <a:t>Smutek</a:t>
            </a:r>
          </a:p>
          <a:p>
            <a:pPr lvl="1"/>
            <a:r>
              <a:rPr lang="cs-CZ" dirty="0"/>
              <a:t>Vztek</a:t>
            </a:r>
          </a:p>
          <a:p>
            <a:pPr lvl="1"/>
            <a:r>
              <a:rPr lang="cs-CZ" dirty="0"/>
              <a:t>Spokojenost</a:t>
            </a:r>
          </a:p>
          <a:p>
            <a:pPr lvl="1"/>
            <a:r>
              <a:rPr lang="cs-CZ" dirty="0"/>
              <a:t>Lítost</a:t>
            </a:r>
          </a:p>
          <a:p>
            <a:pPr lvl="1"/>
            <a:r>
              <a:rPr lang="cs-CZ" dirty="0"/>
              <a:t>Soucit</a:t>
            </a:r>
          </a:p>
          <a:p>
            <a:pPr lvl="1"/>
            <a:r>
              <a:rPr lang="cs-CZ" dirty="0"/>
              <a:t>Lhostejnost</a:t>
            </a:r>
          </a:p>
          <a:p>
            <a:pPr lvl="1"/>
            <a:r>
              <a:rPr lang="cs-CZ" dirty="0"/>
              <a:t>…</a:t>
            </a:r>
          </a:p>
          <a:p>
            <a:endParaRPr lang="cs-CZ" dirty="0"/>
          </a:p>
          <a:p>
            <a:endParaRPr lang="cs-CZ" dirty="0"/>
          </a:p>
        </p:txBody>
      </p:sp>
      <p:pic>
        <p:nvPicPr>
          <p:cNvPr id="7" name="Obrázek 6">
            <a:extLst>
              <a:ext uri="{FF2B5EF4-FFF2-40B4-BE49-F238E27FC236}">
                <a16:creationId xmlns:a16="http://schemas.microsoft.com/office/drawing/2014/main" id="{D88B3268-01FE-437C-AD72-F0394378ADE8}"/>
              </a:ext>
            </a:extLst>
          </p:cNvPr>
          <p:cNvPicPr>
            <a:picLocks noChangeAspect="1"/>
          </p:cNvPicPr>
          <p:nvPr/>
        </p:nvPicPr>
        <p:blipFill rotWithShape="1">
          <a:blip r:embed="rId2">
            <a:extLst>
              <a:ext uri="{28A0092B-C50C-407E-A947-70E740481C1C}">
                <a14:useLocalDpi xmlns:a14="http://schemas.microsoft.com/office/drawing/2010/main" val="0"/>
              </a:ext>
            </a:extLst>
          </a:blip>
          <a:srcRect l="7600" r="10569"/>
          <a:stretch/>
        </p:blipFill>
        <p:spPr>
          <a:xfrm>
            <a:off x="3403443" y="2971800"/>
            <a:ext cx="2646680" cy="3308350"/>
          </a:xfrm>
          <a:prstGeom prst="rect">
            <a:avLst/>
          </a:prstGeom>
        </p:spPr>
      </p:pic>
      <p:pic>
        <p:nvPicPr>
          <p:cNvPr id="9" name="Obrázek 8">
            <a:extLst>
              <a:ext uri="{FF2B5EF4-FFF2-40B4-BE49-F238E27FC236}">
                <a16:creationId xmlns:a16="http://schemas.microsoft.com/office/drawing/2014/main" id="{3209DCCA-145E-4DF2-A5F0-7ABCA186AF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87386" y="2971800"/>
            <a:ext cx="2646680" cy="3308350"/>
          </a:xfrm>
          <a:prstGeom prst="rect">
            <a:avLst/>
          </a:prstGeom>
        </p:spPr>
      </p:pic>
      <p:pic>
        <p:nvPicPr>
          <p:cNvPr id="12" name="Obrázek 11">
            <a:extLst>
              <a:ext uri="{FF2B5EF4-FFF2-40B4-BE49-F238E27FC236}">
                <a16:creationId xmlns:a16="http://schemas.microsoft.com/office/drawing/2014/main" id="{91D71249-EDDA-480C-BF63-24F302986E5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3503"/>
          <a:stretch/>
        </p:blipFill>
        <p:spPr>
          <a:xfrm>
            <a:off x="9371330" y="2971800"/>
            <a:ext cx="2553970" cy="3308350"/>
          </a:xfrm>
          <a:prstGeom prst="rect">
            <a:avLst/>
          </a:prstGeom>
        </p:spPr>
      </p:pic>
    </p:spTree>
    <p:extLst>
      <p:ext uri="{BB962C8B-B14F-4D97-AF65-F5344CB8AC3E}">
        <p14:creationId xmlns:p14="http://schemas.microsoft.com/office/powerpoint/2010/main" val="412740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45A651-AE10-45B2-B49A-38FC97816380}"/>
              </a:ext>
            </a:extLst>
          </p:cNvPr>
          <p:cNvSpPr>
            <a:spLocks noGrp="1"/>
          </p:cNvSpPr>
          <p:nvPr>
            <p:ph type="title"/>
          </p:nvPr>
        </p:nvSpPr>
        <p:spPr/>
        <p:txBody>
          <a:bodyPr/>
          <a:lstStyle/>
          <a:p>
            <a:r>
              <a:rPr lang="cs-CZ" dirty="0"/>
              <a:t>Podnětové materiály</a:t>
            </a:r>
          </a:p>
        </p:txBody>
      </p:sp>
      <p:sp>
        <p:nvSpPr>
          <p:cNvPr id="3" name="Zástupný obsah 2">
            <a:extLst>
              <a:ext uri="{FF2B5EF4-FFF2-40B4-BE49-F238E27FC236}">
                <a16:creationId xmlns:a16="http://schemas.microsoft.com/office/drawing/2014/main" id="{0D804088-A53F-4C1A-8EAC-8E07F6FEDF0B}"/>
              </a:ext>
            </a:extLst>
          </p:cNvPr>
          <p:cNvSpPr>
            <a:spLocks noGrp="1"/>
          </p:cNvSpPr>
          <p:nvPr>
            <p:ph sz="quarter" idx="13"/>
          </p:nvPr>
        </p:nvSpPr>
        <p:spPr/>
        <p:txBody>
          <a:bodyPr>
            <a:normAutofit/>
          </a:bodyPr>
          <a:lstStyle/>
          <a:p>
            <a:r>
              <a:rPr lang="cs-CZ" dirty="0"/>
              <a:t>Často potřebujeme jednoznačný efekt podnětového materiálu</a:t>
            </a:r>
          </a:p>
          <a:p>
            <a:pPr lvl="1"/>
            <a:r>
              <a:rPr lang="cs-CZ" dirty="0"/>
              <a:t>Chceme, aby všichni respondenti vnímali podnětový materiál podobně </a:t>
            </a:r>
          </a:p>
          <a:p>
            <a:pPr lvl="1"/>
            <a:r>
              <a:rPr lang="cs-CZ" dirty="0"/>
              <a:t>A aby do toho nelezly i jiné věci</a:t>
            </a:r>
          </a:p>
          <a:p>
            <a:endParaRPr lang="cs-CZ" dirty="0"/>
          </a:p>
          <a:p>
            <a:r>
              <a:rPr lang="cs-CZ" dirty="0"/>
              <a:t>Př. vytvoříte článek o léčbě </a:t>
            </a:r>
            <a:r>
              <a:rPr lang="cs-CZ" dirty="0" err="1"/>
              <a:t>covid</a:t>
            </a:r>
            <a:r>
              <a:rPr lang="cs-CZ" dirty="0"/>
              <a:t> a rámujete ho podle žánru – vaše hypotéza je, že žánr ovlivní míru důvěryhodnosti informací</a:t>
            </a:r>
          </a:p>
          <a:p>
            <a:pPr lvl="1"/>
            <a:r>
              <a:rPr lang="cs-CZ" dirty="0"/>
              <a:t>Potřebujete, aby každý jednotlivý podnětový materiál implikoval nejsilněji jen jeden žánr</a:t>
            </a:r>
          </a:p>
          <a:p>
            <a:pPr lvl="1"/>
            <a:r>
              <a:rPr lang="cs-CZ" dirty="0"/>
              <a:t>Ptejte se proto i na jiné žánry: pokud se v pilotáži zeptáte jen na jeden, nedozvíte se, zda a do jaké míry implikuje i jiný (a to vám ztíží interpretaci)</a:t>
            </a:r>
          </a:p>
          <a:p>
            <a:pPr marL="228600" lvl="1" indent="0">
              <a:buNone/>
            </a:pPr>
            <a:endParaRPr lang="cs-CZ" dirty="0"/>
          </a:p>
          <a:p>
            <a:pPr lvl="1"/>
            <a:endParaRPr lang="cs-CZ" dirty="0"/>
          </a:p>
          <a:p>
            <a:endParaRPr lang="cs-CZ" dirty="0"/>
          </a:p>
          <a:p>
            <a:endParaRPr lang="cs-CZ" dirty="0"/>
          </a:p>
        </p:txBody>
      </p:sp>
    </p:spTree>
    <p:extLst>
      <p:ext uri="{BB962C8B-B14F-4D97-AF65-F5344CB8AC3E}">
        <p14:creationId xmlns:p14="http://schemas.microsoft.com/office/powerpoint/2010/main" val="2470250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8EE99-7DBB-4101-A3D1-F741E94A6F62}"/>
              </a:ext>
            </a:extLst>
          </p:cNvPr>
          <p:cNvSpPr>
            <a:spLocks noGrp="1"/>
          </p:cNvSpPr>
          <p:nvPr>
            <p:ph type="title"/>
          </p:nvPr>
        </p:nvSpPr>
        <p:spPr/>
        <p:txBody>
          <a:bodyPr/>
          <a:lstStyle/>
          <a:p>
            <a:r>
              <a:rPr lang="cs-CZ" dirty="0"/>
              <a:t>Na co se dívat v datech?</a:t>
            </a:r>
          </a:p>
        </p:txBody>
      </p:sp>
      <p:sp>
        <p:nvSpPr>
          <p:cNvPr id="3" name="Zástupný obsah 2">
            <a:extLst>
              <a:ext uri="{FF2B5EF4-FFF2-40B4-BE49-F238E27FC236}">
                <a16:creationId xmlns:a16="http://schemas.microsoft.com/office/drawing/2014/main" id="{AE27F8E8-44EB-47F6-B0FD-C913BB96CD8C}"/>
              </a:ext>
            </a:extLst>
          </p:cNvPr>
          <p:cNvSpPr>
            <a:spLocks noGrp="1"/>
          </p:cNvSpPr>
          <p:nvPr>
            <p:ph sz="quarter" idx="13"/>
          </p:nvPr>
        </p:nvSpPr>
        <p:spPr>
          <a:xfrm>
            <a:off x="372533" y="2378381"/>
            <a:ext cx="11446933" cy="4124019"/>
          </a:xfrm>
        </p:spPr>
        <p:txBody>
          <a:bodyPr>
            <a:normAutofit/>
          </a:bodyPr>
          <a:lstStyle/>
          <a:p>
            <a:r>
              <a:rPr lang="cs-CZ" b="1" dirty="0"/>
              <a:t>Typická kontrola po jednotlivých položkách</a:t>
            </a:r>
            <a:r>
              <a:rPr lang="cs-CZ" dirty="0"/>
              <a:t>:</a:t>
            </a:r>
          </a:p>
          <a:p>
            <a:pPr lvl="1"/>
            <a:r>
              <a:rPr lang="cs-CZ" dirty="0"/>
              <a:t>Jak vypadá rozložení položek? Je u všech položek nějaký rozptyl? Mrkněte se na histogram</a:t>
            </a:r>
          </a:p>
          <a:p>
            <a:pPr lvl="1"/>
            <a:r>
              <a:rPr lang="cs-CZ" dirty="0"/>
              <a:t>Etika: respondenti musí mít možnost neodpovědět na jakoukoliv otázku (žádné </a:t>
            </a:r>
            <a:r>
              <a:rPr lang="cs-CZ" dirty="0" err="1"/>
              <a:t>forced</a:t>
            </a:r>
            <a:r>
              <a:rPr lang="cs-CZ" dirty="0"/>
              <a:t> </a:t>
            </a:r>
            <a:r>
              <a:rPr lang="cs-CZ" dirty="0" err="1"/>
              <a:t>answers</a:t>
            </a:r>
            <a:r>
              <a:rPr lang="cs-CZ" dirty="0"/>
              <a:t>) – podívejte se na </a:t>
            </a:r>
            <a:r>
              <a:rPr lang="cs-CZ" dirty="0" err="1"/>
              <a:t>missing</a:t>
            </a:r>
            <a:r>
              <a:rPr lang="cs-CZ" dirty="0"/>
              <a:t> </a:t>
            </a:r>
            <a:r>
              <a:rPr lang="cs-CZ" dirty="0" err="1"/>
              <a:t>values</a:t>
            </a:r>
            <a:endParaRPr lang="cs-CZ" dirty="0"/>
          </a:p>
          <a:p>
            <a:pPr lvl="2"/>
            <a:r>
              <a:rPr lang="cs-CZ" dirty="0"/>
              <a:t>Je jich u některé položky nezvykle hodně? </a:t>
            </a:r>
          </a:p>
          <a:p>
            <a:pPr lvl="3"/>
            <a:r>
              <a:rPr lang="cs-CZ" dirty="0"/>
              <a:t>Je to citlivá položka? Zvažte úpravu instrukce, abyste podpořili odpovídání </a:t>
            </a:r>
          </a:p>
          <a:p>
            <a:pPr lvl="3"/>
            <a:r>
              <a:rPr lang="cs-CZ" dirty="0"/>
              <a:t>Je to nesrozumitelná položka? Přeformulujte</a:t>
            </a:r>
          </a:p>
          <a:p>
            <a:pPr lvl="3"/>
            <a:r>
              <a:rPr lang="cs-CZ" dirty="0"/>
              <a:t>Chybí tam respondentům relevantní možnost odpovědi? Přidejte ji</a:t>
            </a:r>
          </a:p>
          <a:p>
            <a:pPr lvl="4"/>
            <a:r>
              <a:rPr lang="cs-CZ" dirty="0"/>
              <a:t>„Na svém tabletu mám nainstalovaný antivir,“ odpovědi – ano – ne. Co když dotyčný nemá tablet? </a:t>
            </a:r>
          </a:p>
          <a:p>
            <a:pPr lvl="3"/>
            <a:r>
              <a:rPr lang="cs-CZ" dirty="0"/>
              <a:t>Mohli ji jen častěji přehlédnout? Zvažte úpravu vizuálu nebo zadejte </a:t>
            </a:r>
            <a:r>
              <a:rPr lang="cs-CZ" dirty="0" err="1"/>
              <a:t>forced</a:t>
            </a:r>
            <a:r>
              <a:rPr lang="cs-CZ" dirty="0"/>
              <a:t> odpovědi, ale dejte „nechci odpovědět“ jako jednu z odpovědí</a:t>
            </a:r>
          </a:p>
          <a:p>
            <a:pPr lvl="3"/>
            <a:r>
              <a:rPr lang="cs-CZ" dirty="0"/>
              <a:t>Mají různé skupiny respondentů stejný podíl </a:t>
            </a:r>
            <a:r>
              <a:rPr lang="cs-CZ" dirty="0" err="1"/>
              <a:t>missings</a:t>
            </a:r>
            <a:r>
              <a:rPr lang="cs-CZ" dirty="0"/>
              <a:t>? (např. chybí odpovědi jen u žen? Jaký důvod to může mít?)</a:t>
            </a:r>
          </a:p>
          <a:p>
            <a:pPr lvl="1"/>
            <a:endParaRPr lang="cs-CZ" dirty="0"/>
          </a:p>
        </p:txBody>
      </p:sp>
      <p:sp>
        <p:nvSpPr>
          <p:cNvPr id="4" name="Obdélník 3">
            <a:extLst>
              <a:ext uri="{FF2B5EF4-FFF2-40B4-BE49-F238E27FC236}">
                <a16:creationId xmlns:a16="http://schemas.microsoft.com/office/drawing/2014/main" id="{FB5CE112-9937-4F6E-AE93-CA23CEE40F25}"/>
              </a:ext>
            </a:extLst>
          </p:cNvPr>
          <p:cNvSpPr/>
          <p:nvPr/>
        </p:nvSpPr>
        <p:spPr>
          <a:xfrm>
            <a:off x="9167706" y="1642160"/>
            <a:ext cx="2651760" cy="1022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(kromě toho, že se díváte na odpovědi na otázky navíc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3114144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8EE99-7DBB-4101-A3D1-F741E94A6F62}"/>
              </a:ext>
            </a:extLst>
          </p:cNvPr>
          <p:cNvSpPr>
            <a:spLocks noGrp="1"/>
          </p:cNvSpPr>
          <p:nvPr>
            <p:ph type="title"/>
          </p:nvPr>
        </p:nvSpPr>
        <p:spPr/>
        <p:txBody>
          <a:bodyPr/>
          <a:lstStyle/>
          <a:p>
            <a:r>
              <a:rPr lang="cs-CZ" dirty="0"/>
              <a:t>Na co se dívat v datech?</a:t>
            </a:r>
          </a:p>
        </p:txBody>
      </p:sp>
      <p:sp>
        <p:nvSpPr>
          <p:cNvPr id="3" name="Zástupný obsah 2">
            <a:extLst>
              <a:ext uri="{FF2B5EF4-FFF2-40B4-BE49-F238E27FC236}">
                <a16:creationId xmlns:a16="http://schemas.microsoft.com/office/drawing/2014/main" id="{AE27F8E8-44EB-47F6-B0FD-C913BB96CD8C}"/>
              </a:ext>
            </a:extLst>
          </p:cNvPr>
          <p:cNvSpPr>
            <a:spLocks noGrp="1"/>
          </p:cNvSpPr>
          <p:nvPr>
            <p:ph sz="quarter" idx="13"/>
          </p:nvPr>
        </p:nvSpPr>
        <p:spPr>
          <a:xfrm>
            <a:off x="372533" y="2378381"/>
            <a:ext cx="11446933" cy="4124019"/>
          </a:xfrm>
        </p:spPr>
        <p:txBody>
          <a:bodyPr>
            <a:normAutofit/>
          </a:bodyPr>
          <a:lstStyle/>
          <a:p>
            <a:r>
              <a:rPr lang="cs-CZ" b="1" dirty="0"/>
              <a:t>Konzistence v odpovědích</a:t>
            </a:r>
          </a:p>
          <a:p>
            <a:pPr lvl="1"/>
            <a:r>
              <a:rPr lang="cs-CZ" dirty="0"/>
              <a:t>Pokud jsou položky, kde platí, že pokud odpoví jednou tak, v další položce by měl odpovědět tak, kontrolujte, zda to v datech je</a:t>
            </a:r>
          </a:p>
          <a:p>
            <a:pPr lvl="1"/>
            <a:r>
              <a:rPr lang="cs-CZ" dirty="0"/>
              <a:t>Kontingenční tabulka</a:t>
            </a:r>
          </a:p>
          <a:p>
            <a:endParaRPr lang="cs-CZ" dirty="0"/>
          </a:p>
          <a:p>
            <a:r>
              <a:rPr lang="cs-CZ" b="1" dirty="0"/>
              <a:t>U položek v baterii (škále): podívejte se na korelace</a:t>
            </a:r>
          </a:p>
          <a:p>
            <a:pPr lvl="1"/>
            <a:r>
              <a:rPr lang="cs-CZ" dirty="0"/>
              <a:t>Jsou smysluplné? Ve správném směru? </a:t>
            </a:r>
          </a:p>
          <a:p>
            <a:pPr lvl="1"/>
            <a:r>
              <a:rPr lang="cs-CZ" dirty="0"/>
              <a:t>Příliš silná korelace (&gt; 0.9) znamená, že jedna z položek je zbytečná – podívejte se na jejich formulace, nejsou si příliš podobné? </a:t>
            </a:r>
          </a:p>
          <a:p>
            <a:pPr lvl="1"/>
            <a:r>
              <a:rPr lang="cs-CZ" dirty="0"/>
              <a:t>Ale u malé pilotáže nepřeceňujte výsledky (korelace mají široké konfidenční intervaly)</a:t>
            </a:r>
          </a:p>
          <a:p>
            <a:pPr lvl="1"/>
            <a:r>
              <a:rPr lang="cs-CZ" dirty="0"/>
              <a:t>Informačně se můžete podívat i na </a:t>
            </a:r>
            <a:r>
              <a:rPr lang="cs-CZ" dirty="0" err="1"/>
              <a:t>Cronbachovu</a:t>
            </a:r>
            <a:r>
              <a:rPr lang="cs-CZ" dirty="0"/>
              <a:t> alfu nebo na faktorku, ale platí totéž: u malých vzorků nestabilní výsledky</a:t>
            </a:r>
          </a:p>
          <a:p>
            <a:endParaRPr lang="cs-CZ" dirty="0"/>
          </a:p>
          <a:p>
            <a:endParaRPr lang="cs-CZ" dirty="0"/>
          </a:p>
        </p:txBody>
      </p:sp>
    </p:spTree>
    <p:extLst>
      <p:ext uri="{BB962C8B-B14F-4D97-AF65-F5344CB8AC3E}">
        <p14:creationId xmlns:p14="http://schemas.microsoft.com/office/powerpoint/2010/main" val="1464697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78EE99-7DBB-4101-A3D1-F741E94A6F62}"/>
              </a:ext>
            </a:extLst>
          </p:cNvPr>
          <p:cNvSpPr>
            <a:spLocks noGrp="1"/>
          </p:cNvSpPr>
          <p:nvPr>
            <p:ph type="title"/>
          </p:nvPr>
        </p:nvSpPr>
        <p:spPr/>
        <p:txBody>
          <a:bodyPr/>
          <a:lstStyle/>
          <a:p>
            <a:r>
              <a:rPr lang="cs-CZ" dirty="0"/>
              <a:t>Na co se dívat v datech?</a:t>
            </a:r>
          </a:p>
        </p:txBody>
      </p:sp>
      <p:sp>
        <p:nvSpPr>
          <p:cNvPr id="3" name="Zástupný obsah 2">
            <a:extLst>
              <a:ext uri="{FF2B5EF4-FFF2-40B4-BE49-F238E27FC236}">
                <a16:creationId xmlns:a16="http://schemas.microsoft.com/office/drawing/2014/main" id="{AE27F8E8-44EB-47F6-B0FD-C913BB96CD8C}"/>
              </a:ext>
            </a:extLst>
          </p:cNvPr>
          <p:cNvSpPr>
            <a:spLocks noGrp="1"/>
          </p:cNvSpPr>
          <p:nvPr>
            <p:ph sz="quarter" idx="13"/>
          </p:nvPr>
        </p:nvSpPr>
        <p:spPr>
          <a:xfrm>
            <a:off x="372533" y="2378381"/>
            <a:ext cx="11446933" cy="4124019"/>
          </a:xfrm>
        </p:spPr>
        <p:txBody>
          <a:bodyPr>
            <a:normAutofit/>
          </a:bodyPr>
          <a:lstStyle/>
          <a:p>
            <a:r>
              <a:rPr lang="cs-CZ" b="1" dirty="0"/>
              <a:t>Metadata</a:t>
            </a:r>
          </a:p>
          <a:p>
            <a:pPr lvl="1"/>
            <a:r>
              <a:rPr lang="cs-CZ" dirty="0"/>
              <a:t>Jak dlouho trvalo celé vyplnění dotazníku </a:t>
            </a:r>
          </a:p>
          <a:p>
            <a:pPr lvl="1"/>
            <a:r>
              <a:rPr lang="cs-CZ" dirty="0"/>
              <a:t>Pokud je k dispozici – jak dlouho trvalo vyplnění jednotlivých položek (nebo stránek dotazníku) </a:t>
            </a:r>
          </a:p>
          <a:p>
            <a:pPr lvl="1"/>
            <a:r>
              <a:rPr lang="cs-CZ" dirty="0"/>
              <a:t>Pokud systém měří čas po stránkách a v pilotáži není moc položek, můžete zvážit dát jednu položku na jednu stránku</a:t>
            </a:r>
          </a:p>
          <a:p>
            <a:pPr lvl="2"/>
            <a:r>
              <a:rPr lang="cs-CZ" dirty="0"/>
              <a:t>Dlouhá doba může indikovat obtížnou srozumitelnost (ale u online sběrů bez administrátora také multitasking</a:t>
            </a:r>
            <a:r>
              <a:rPr lang="cs-CZ" dirty="0">
                <a:sym typeface="Wingdings" panose="05000000000000000000" pitchFamily="2" charset="2"/>
              </a:rPr>
              <a:t>)</a:t>
            </a:r>
            <a:r>
              <a:rPr lang="cs-CZ" dirty="0"/>
              <a:t> </a:t>
            </a:r>
          </a:p>
          <a:p>
            <a:pPr lvl="2"/>
            <a:r>
              <a:rPr lang="cs-CZ" dirty="0"/>
              <a:t>Příliš krátká doba může značit nekvalitní vyplňování </a:t>
            </a:r>
          </a:p>
          <a:p>
            <a:pPr lvl="1"/>
            <a:endParaRPr lang="cs-CZ" dirty="0"/>
          </a:p>
          <a:p>
            <a:r>
              <a:rPr lang="cs-CZ" b="1" dirty="0"/>
              <a:t>Co naopak nedělat</a:t>
            </a:r>
            <a:r>
              <a:rPr lang="cs-CZ" dirty="0"/>
              <a:t>: neřešte testování hypotéz a neupravujte hypotézy na základě pilotáže</a:t>
            </a:r>
            <a:r>
              <a:rPr lang="cs-CZ" dirty="0">
                <a:sym typeface="Wingdings" panose="05000000000000000000" pitchFamily="2" charset="2"/>
              </a:rPr>
              <a:t> (leda byste zcela mazali měření nějakého konstruktu), počkejte s tím až na ostrá data</a:t>
            </a:r>
            <a:endParaRPr lang="cs-CZ" dirty="0"/>
          </a:p>
        </p:txBody>
      </p:sp>
    </p:spTree>
    <p:extLst>
      <p:ext uri="{BB962C8B-B14F-4D97-AF65-F5344CB8AC3E}">
        <p14:creationId xmlns:p14="http://schemas.microsoft.com/office/powerpoint/2010/main" val="1735273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4D6686-26DB-4CA4-ADF0-5B5BAC046B10}"/>
              </a:ext>
            </a:extLst>
          </p:cNvPr>
          <p:cNvSpPr>
            <a:spLocks noGrp="1"/>
          </p:cNvSpPr>
          <p:nvPr>
            <p:ph type="title"/>
          </p:nvPr>
        </p:nvSpPr>
        <p:spPr/>
        <p:txBody>
          <a:bodyPr/>
          <a:lstStyle/>
          <a:p>
            <a:r>
              <a:rPr lang="cs-CZ" dirty="0"/>
              <a:t>Pilotáž</a:t>
            </a:r>
          </a:p>
        </p:txBody>
      </p:sp>
      <p:sp>
        <p:nvSpPr>
          <p:cNvPr id="3" name="Zástupný obsah 2">
            <a:extLst>
              <a:ext uri="{FF2B5EF4-FFF2-40B4-BE49-F238E27FC236}">
                <a16:creationId xmlns:a16="http://schemas.microsoft.com/office/drawing/2014/main" id="{595DAB7C-74D8-4E02-807E-56FE2979FE87}"/>
              </a:ext>
            </a:extLst>
          </p:cNvPr>
          <p:cNvSpPr>
            <a:spLocks noGrp="1"/>
          </p:cNvSpPr>
          <p:nvPr>
            <p:ph sz="quarter" idx="13"/>
          </p:nvPr>
        </p:nvSpPr>
        <p:spPr>
          <a:xfrm>
            <a:off x="913774" y="2367092"/>
            <a:ext cx="10363826" cy="3994519"/>
          </a:xfrm>
        </p:spPr>
        <p:txBody>
          <a:bodyPr>
            <a:normAutofit fontScale="92500" lnSpcReduction="10000"/>
          </a:bodyPr>
          <a:lstStyle/>
          <a:p>
            <a:r>
              <a:rPr lang="cs-CZ" dirty="0"/>
              <a:t>Poskytuje spoustu informací, ale i ty je potřeba interpretovat s ohledem na to, koho v pilotáži mám</a:t>
            </a:r>
          </a:p>
          <a:p>
            <a:pPr lvl="1"/>
            <a:r>
              <a:rPr lang="cs-CZ" dirty="0"/>
              <a:t>Často to nebude odpovídat přesně ostrému vzorku</a:t>
            </a:r>
          </a:p>
          <a:p>
            <a:pPr lvl="1"/>
            <a:r>
              <a:rPr lang="cs-CZ" dirty="0"/>
              <a:t>Respondenti často odpovídají i na otázky, kterým nerozumí – malé množství </a:t>
            </a:r>
            <a:r>
              <a:rPr lang="cs-CZ" dirty="0" err="1"/>
              <a:t>missing</a:t>
            </a:r>
            <a:r>
              <a:rPr lang="cs-CZ" dirty="0"/>
              <a:t> </a:t>
            </a:r>
            <a:r>
              <a:rPr lang="cs-CZ" dirty="0" err="1"/>
              <a:t>values</a:t>
            </a:r>
            <a:r>
              <a:rPr lang="cs-CZ" dirty="0"/>
              <a:t> nemusí znamenat, že otázka byla srozumitelná</a:t>
            </a:r>
          </a:p>
          <a:p>
            <a:pPr lvl="2"/>
            <a:r>
              <a:rPr lang="cs-CZ" dirty="0"/>
              <a:t>V pilotáži může být dobré zvážit přidání dalších možností odpovědí („nerozumím otázce“, „nedokážu odpovědět“ apod.)</a:t>
            </a:r>
          </a:p>
          <a:p>
            <a:pPr lvl="1"/>
            <a:r>
              <a:rPr lang="cs-CZ" dirty="0"/>
              <a:t>Není nezbytné upravovat každou drobnost, která se nelíbí jednomu člověku</a:t>
            </a:r>
          </a:p>
          <a:p>
            <a:pPr lvl="2"/>
            <a:r>
              <a:rPr lang="cs-CZ" dirty="0"/>
              <a:t>Osobní preference… </a:t>
            </a:r>
          </a:p>
          <a:p>
            <a:pPr lvl="1"/>
            <a:r>
              <a:rPr lang="cs-CZ" dirty="0"/>
              <a:t>Ale nad každou drobností se zamyslete než ji budete ignorovat</a:t>
            </a:r>
          </a:p>
          <a:p>
            <a:pPr lvl="1"/>
            <a:endParaRPr lang="cs-CZ" dirty="0"/>
          </a:p>
          <a:p>
            <a:r>
              <a:rPr lang="cs-CZ" dirty="0"/>
              <a:t>Když se bude zdát, že něco moc nefunguje, ale vy to potřebujete ve výzkumu použít</a:t>
            </a:r>
          </a:p>
          <a:p>
            <a:pPr lvl="1"/>
            <a:r>
              <a:rPr lang="cs-CZ" dirty="0"/>
              <a:t>Někdy se může stát, že v ostrém sběru fungovat bude (různé chyby měření se ve větším vzorku mohou vzájemně vynulovat)</a:t>
            </a:r>
          </a:p>
          <a:p>
            <a:pPr lvl="1"/>
            <a:r>
              <a:rPr lang="cs-CZ" dirty="0"/>
              <a:t>Nicméně lepší strategie je najít/vytvořit jiné měření</a:t>
            </a:r>
          </a:p>
          <a:p>
            <a:endParaRPr lang="cs-CZ" dirty="0"/>
          </a:p>
        </p:txBody>
      </p:sp>
    </p:spTree>
    <p:extLst>
      <p:ext uri="{BB962C8B-B14F-4D97-AF65-F5344CB8AC3E}">
        <p14:creationId xmlns:p14="http://schemas.microsoft.com/office/powerpoint/2010/main" val="4226712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B0710A-12C2-4C32-9F59-15B694D0DFE6}"/>
              </a:ext>
            </a:extLst>
          </p:cNvPr>
          <p:cNvSpPr>
            <a:spLocks noGrp="1"/>
          </p:cNvSpPr>
          <p:nvPr>
            <p:ph type="title"/>
          </p:nvPr>
        </p:nvSpPr>
        <p:spPr/>
        <p:txBody>
          <a:bodyPr/>
          <a:lstStyle/>
          <a:p>
            <a:r>
              <a:rPr lang="cs-CZ" dirty="0"/>
              <a:t>Úkol 6</a:t>
            </a:r>
          </a:p>
        </p:txBody>
      </p:sp>
      <p:sp>
        <p:nvSpPr>
          <p:cNvPr id="3" name="Zástupný obsah 2">
            <a:extLst>
              <a:ext uri="{FF2B5EF4-FFF2-40B4-BE49-F238E27FC236}">
                <a16:creationId xmlns:a16="http://schemas.microsoft.com/office/drawing/2014/main" id="{CB5AA017-9E86-4EB8-9929-DFEE39EDDC4F}"/>
              </a:ext>
            </a:extLst>
          </p:cNvPr>
          <p:cNvSpPr>
            <a:spLocks noGrp="1"/>
          </p:cNvSpPr>
          <p:nvPr>
            <p:ph sz="quarter" idx="13"/>
          </p:nvPr>
        </p:nvSpPr>
        <p:spPr/>
        <p:txBody>
          <a:bodyPr/>
          <a:lstStyle/>
          <a:p>
            <a:r>
              <a:rPr lang="cs-CZ" b="1" dirty="0"/>
              <a:t>Vyzkoušejte si kognitivní testování škály, kterou jste překládali minule</a:t>
            </a:r>
          </a:p>
          <a:p>
            <a:pPr lvl="1"/>
            <a:r>
              <a:rPr lang="cs-CZ" dirty="0"/>
              <a:t>Cílovka:  VŠ studenti (ale pro účely úkolu sneseme jakékoliv mladé dospělé, pokud by pro vás bylo těžké najít VŠ studenty)</a:t>
            </a:r>
          </a:p>
          <a:p>
            <a:pPr lvl="2"/>
            <a:r>
              <a:rPr lang="cs-CZ" b="1" dirty="0"/>
              <a:t>NESMÍ to být studenti tohoto kurzu </a:t>
            </a:r>
            <a:r>
              <a:rPr lang="cs-CZ" dirty="0"/>
              <a:t>– musí to být někdo, kdo položky ještě neviděl!</a:t>
            </a:r>
          </a:p>
          <a:p>
            <a:pPr lvl="1"/>
            <a:r>
              <a:rPr lang="cs-CZ" b="1" dirty="0"/>
              <a:t>Každý jednotlivě</a:t>
            </a:r>
            <a:r>
              <a:rPr lang="cs-CZ" dirty="0"/>
              <a:t>: udělat alespoň 2 kognitivní interview celé škály </a:t>
            </a:r>
          </a:p>
          <a:p>
            <a:pPr lvl="1"/>
            <a:r>
              <a:rPr lang="cs-CZ" b="1" dirty="0"/>
              <a:t>Ve stejné skupině jako předtím</a:t>
            </a:r>
            <a:r>
              <a:rPr lang="cs-CZ" dirty="0"/>
              <a:t>: sejít se, probrat identifikované problematické položky, sepsat a odevzdat jeden </a:t>
            </a:r>
            <a:r>
              <a:rPr lang="cs-CZ"/>
              <a:t>souhrnný report a celé znění dotazníku</a:t>
            </a:r>
            <a:endParaRPr lang="cs-CZ" dirty="0"/>
          </a:p>
        </p:txBody>
      </p:sp>
    </p:spTree>
    <p:extLst>
      <p:ext uri="{BB962C8B-B14F-4D97-AF65-F5344CB8AC3E}">
        <p14:creationId xmlns:p14="http://schemas.microsoft.com/office/powerpoint/2010/main" val="130315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BE7483-4C90-4F89-B2C1-B134E21095E5}"/>
              </a:ext>
            </a:extLst>
          </p:cNvPr>
          <p:cNvSpPr>
            <a:spLocks noGrp="1"/>
          </p:cNvSpPr>
          <p:nvPr>
            <p:ph type="title"/>
          </p:nvPr>
        </p:nvSpPr>
        <p:spPr/>
        <p:txBody>
          <a:bodyPr/>
          <a:lstStyle/>
          <a:p>
            <a:r>
              <a:rPr lang="cs-CZ" dirty="0"/>
              <a:t>Přidávat slova nebo ne?</a:t>
            </a:r>
          </a:p>
        </p:txBody>
      </p:sp>
      <p:graphicFrame>
        <p:nvGraphicFramePr>
          <p:cNvPr id="10" name="Tabulka 10">
            <a:extLst>
              <a:ext uri="{FF2B5EF4-FFF2-40B4-BE49-F238E27FC236}">
                <a16:creationId xmlns:a16="http://schemas.microsoft.com/office/drawing/2014/main" id="{FB0B23A7-42CC-4ED2-9F31-BE35DD49E799}"/>
              </a:ext>
            </a:extLst>
          </p:cNvPr>
          <p:cNvGraphicFramePr>
            <a:graphicFrameLocks noGrp="1"/>
          </p:cNvGraphicFramePr>
          <p:nvPr>
            <p:ph sz="quarter" idx="13"/>
            <p:extLst>
              <p:ext uri="{D42A27DB-BD31-4B8C-83A1-F6EECF244321}">
                <p14:modId xmlns:p14="http://schemas.microsoft.com/office/powerpoint/2010/main" val="4042599891"/>
              </p:ext>
            </p:extLst>
          </p:nvPr>
        </p:nvGraphicFramePr>
        <p:xfrm>
          <a:off x="711200" y="2366963"/>
          <a:ext cx="10566400" cy="1062038"/>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3163427879"/>
                    </a:ext>
                  </a:extLst>
                </a:gridCol>
                <a:gridCol w="2641600">
                  <a:extLst>
                    <a:ext uri="{9D8B030D-6E8A-4147-A177-3AD203B41FA5}">
                      <a16:colId xmlns:a16="http://schemas.microsoft.com/office/drawing/2014/main" val="2937647294"/>
                    </a:ext>
                  </a:extLst>
                </a:gridCol>
                <a:gridCol w="2641600">
                  <a:extLst>
                    <a:ext uri="{9D8B030D-6E8A-4147-A177-3AD203B41FA5}">
                      <a16:colId xmlns:a16="http://schemas.microsoft.com/office/drawing/2014/main" val="573989022"/>
                    </a:ext>
                  </a:extLst>
                </a:gridCol>
                <a:gridCol w="2641600">
                  <a:extLst>
                    <a:ext uri="{9D8B030D-6E8A-4147-A177-3AD203B41FA5}">
                      <a16:colId xmlns:a16="http://schemas.microsoft.com/office/drawing/2014/main" val="457509980"/>
                    </a:ext>
                  </a:extLst>
                </a:gridCol>
              </a:tblGrid>
              <a:tr h="1062038">
                <a:tc>
                  <a:txBody>
                    <a:bodyPr/>
                    <a:lstStyle/>
                    <a:p>
                      <a:pPr algn="l" fontAlgn="t"/>
                      <a:r>
                        <a:rPr lang="en-US" sz="1600" b="1" i="0" u="none" strike="noStrike" dirty="0">
                          <a:solidFill>
                            <a:schemeClr val="bg1">
                              <a:lumMod val="50000"/>
                            </a:schemeClr>
                          </a:solidFill>
                          <a:effectLst/>
                          <a:latin typeface="Calibri" panose="020F0502020204030204" pitchFamily="34" charset="0"/>
                        </a:rPr>
                        <a:t>FC3: Make use of various media environments to reach information.</a:t>
                      </a:r>
                    </a:p>
                  </a:txBody>
                  <a:tcPr marL="36000" marR="36000" marT="36000" marB="36000">
                    <a:solidFill>
                      <a:schemeClr val="accent1">
                        <a:lumMod val="60000"/>
                        <a:lumOff val="40000"/>
                      </a:schemeClr>
                    </a:solidFill>
                  </a:tcPr>
                </a:tc>
                <a:tc>
                  <a:txBody>
                    <a:bodyPr/>
                    <a:lstStyle/>
                    <a:p>
                      <a:pPr algn="l" fontAlgn="t"/>
                      <a:r>
                        <a:rPr lang="cs-CZ" sz="1600" b="0" i="0" u="none" strike="noStrike" dirty="0" err="1">
                          <a:solidFill>
                            <a:schemeClr val="bg1">
                              <a:lumMod val="50000"/>
                            </a:schemeClr>
                          </a:solidFill>
                          <a:effectLst/>
                          <a:latin typeface="Calibri" panose="020F0502020204030204" pitchFamily="34" charset="0"/>
                        </a:rPr>
                        <a:t>Vie</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sa</a:t>
                      </a:r>
                      <a:r>
                        <a:rPr lang="cs-CZ" sz="1600" b="0" i="0" u="none" strike="noStrike" dirty="0">
                          <a:solidFill>
                            <a:schemeClr val="bg1">
                              <a:lumMod val="50000"/>
                            </a:schemeClr>
                          </a:solidFill>
                          <a:effectLst/>
                          <a:latin typeface="Calibri" panose="020F0502020204030204" pitchFamily="34" charset="0"/>
                        </a:rPr>
                        <a:t> v </a:t>
                      </a:r>
                      <a:r>
                        <a:rPr lang="cs-CZ" sz="1600" b="0" i="0" u="none" strike="noStrike" dirty="0" err="1">
                          <a:solidFill>
                            <a:schemeClr val="bg1">
                              <a:lumMod val="50000"/>
                            </a:schemeClr>
                          </a:solidFill>
                          <a:effectLst/>
                          <a:latin typeface="Calibri" panose="020F0502020204030204" pitchFamily="34" charset="0"/>
                        </a:rPr>
                        <a:t>mediálnom</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prostredí</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pohybovať</a:t>
                      </a:r>
                      <a:r>
                        <a:rPr lang="cs-CZ" sz="1600" b="0" i="0" u="none" strike="noStrike" dirty="0">
                          <a:solidFill>
                            <a:schemeClr val="bg1">
                              <a:lumMod val="50000"/>
                            </a:schemeClr>
                          </a:solidFill>
                          <a:effectLst/>
                          <a:latin typeface="Calibri" panose="020F0502020204030204" pitchFamily="34" charset="0"/>
                        </a:rPr>
                        <a:t> tak, aby získal/a </a:t>
                      </a:r>
                      <a:r>
                        <a:rPr lang="cs-CZ" sz="1600" b="0" i="0" u="none" strike="noStrike" dirty="0" err="1">
                          <a:solidFill>
                            <a:schemeClr val="bg1">
                              <a:lumMod val="50000"/>
                            </a:schemeClr>
                          </a:solidFill>
                          <a:effectLst/>
                          <a:latin typeface="Calibri" panose="020F0502020204030204" pitchFamily="34" charset="0"/>
                        </a:rPr>
                        <a:t>chcené</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informácie</a:t>
                      </a:r>
                      <a:r>
                        <a:rPr lang="cs-CZ" sz="1600" b="0" i="0" u="none" strike="noStrike" dirty="0">
                          <a:solidFill>
                            <a:schemeClr val="bg1">
                              <a:lumMod val="50000"/>
                            </a:schemeClr>
                          </a:solidFill>
                          <a:effectLst/>
                          <a:latin typeface="Calibri" panose="020F0502020204030204" pitchFamily="34" charset="0"/>
                        </a:rPr>
                        <a:t>.</a:t>
                      </a:r>
                    </a:p>
                  </a:txBody>
                  <a:tcPr marL="36000" marR="36000" marT="36000" marB="36000">
                    <a:solidFill>
                      <a:schemeClr val="accent1">
                        <a:lumMod val="60000"/>
                        <a:lumOff val="40000"/>
                      </a:schemeClr>
                    </a:solidFill>
                  </a:tcPr>
                </a:tc>
                <a:tc>
                  <a:txBody>
                    <a:bodyPr/>
                    <a:lstStyle/>
                    <a:p>
                      <a:pPr algn="l" fontAlgn="t"/>
                      <a:r>
                        <a:rPr lang="cs-CZ" sz="1600" b="1" i="0" u="none" strike="noStrike" dirty="0">
                          <a:solidFill>
                            <a:srgbClr val="000000"/>
                          </a:solidFill>
                          <a:effectLst/>
                          <a:latin typeface="Calibri" panose="020F0502020204030204" pitchFamily="34" charset="0"/>
                        </a:rPr>
                        <a:t>Je pro mě snadné používat různá mediální prostředí</a:t>
                      </a:r>
                      <a:r>
                        <a:rPr lang="cs-CZ" sz="1600" b="0" i="0" u="none" strike="noStrike" dirty="0">
                          <a:solidFill>
                            <a:srgbClr val="000000"/>
                          </a:solidFill>
                          <a:effectLst/>
                          <a:latin typeface="Calibri" panose="020F0502020204030204" pitchFamily="34" charset="0"/>
                        </a:rPr>
                        <a:t>, abych našel/našla potřebné informace.</a:t>
                      </a:r>
                    </a:p>
                  </a:txBody>
                  <a:tcPr marL="36000" marR="36000" marT="36000" marB="36000">
                    <a:solidFill>
                      <a:schemeClr val="accent1">
                        <a:lumMod val="60000"/>
                        <a:lumOff val="40000"/>
                      </a:schemeClr>
                    </a:solidFill>
                  </a:tcPr>
                </a:tc>
                <a:tc>
                  <a:txBody>
                    <a:bodyPr/>
                    <a:lstStyle/>
                    <a:p>
                      <a:pPr algn="l" fontAlgn="t"/>
                      <a:r>
                        <a:rPr lang="cs-CZ" sz="1600" b="1" i="0" u="none" strike="noStrike" dirty="0">
                          <a:solidFill>
                            <a:srgbClr val="000000"/>
                          </a:solidFill>
                          <a:effectLst/>
                          <a:latin typeface="Calibri" panose="020F0502020204030204" pitchFamily="34" charset="0"/>
                        </a:rPr>
                        <a:t>Využívám různá mediální prostředí k dosažení informací</a:t>
                      </a:r>
                    </a:p>
                  </a:txBody>
                  <a:tcPr marL="36000" marR="36000" marT="36000" marB="36000">
                    <a:solidFill>
                      <a:schemeClr val="accent1">
                        <a:lumMod val="60000"/>
                        <a:lumOff val="40000"/>
                      </a:schemeClr>
                    </a:solidFill>
                  </a:tcPr>
                </a:tc>
                <a:extLst>
                  <a:ext uri="{0D108BD9-81ED-4DB2-BD59-A6C34878D82A}">
                    <a16:rowId xmlns:a16="http://schemas.microsoft.com/office/drawing/2014/main" val="1410780556"/>
                  </a:ext>
                </a:extLst>
              </a:tr>
            </a:tbl>
          </a:graphicData>
        </a:graphic>
      </p:graphicFrame>
      <p:sp>
        <p:nvSpPr>
          <p:cNvPr id="11" name="Zástupný obsah 2">
            <a:extLst>
              <a:ext uri="{FF2B5EF4-FFF2-40B4-BE49-F238E27FC236}">
                <a16:creationId xmlns:a16="http://schemas.microsoft.com/office/drawing/2014/main" id="{F1A7CE18-9AB7-495C-A1EB-EF28AFD524BA}"/>
              </a:ext>
            </a:extLst>
          </p:cNvPr>
          <p:cNvSpPr txBox="1">
            <a:spLocks/>
          </p:cNvSpPr>
          <p:nvPr/>
        </p:nvSpPr>
        <p:spPr>
          <a:xfrm>
            <a:off x="711199" y="3491202"/>
            <a:ext cx="10649527" cy="32698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l"/>
            <a:r>
              <a:rPr lang="cs-CZ" b="1" dirty="0">
                <a:latin typeface="AdvOT863180fb"/>
              </a:rPr>
              <a:t>V čem jsou tyto položky jiné? Co měří?</a:t>
            </a:r>
          </a:p>
          <a:p>
            <a:pPr algn="l"/>
            <a:r>
              <a:rPr lang="cs-CZ" sz="1800" b="0" i="0" u="none" strike="noStrike" baseline="0" dirty="0">
                <a:latin typeface="AdvOT863180fb"/>
              </a:rPr>
              <a:t>„je pro mě snadné využívat….“</a:t>
            </a:r>
          </a:p>
          <a:p>
            <a:pPr algn="l"/>
            <a:r>
              <a:rPr lang="cs-CZ" dirty="0">
                <a:latin typeface="AdvOT863180fb"/>
              </a:rPr>
              <a:t>„využívám…“</a:t>
            </a:r>
            <a:endParaRPr lang="cs-CZ" sz="1800" b="0" i="0" u="none" strike="noStrike" baseline="0" dirty="0">
              <a:latin typeface="AdvOT863180fb"/>
            </a:endParaRPr>
          </a:p>
          <a:p>
            <a:pPr algn="l"/>
            <a:endParaRPr lang="cs-CZ" dirty="0">
              <a:latin typeface="AdvOT863180fb"/>
            </a:endParaRPr>
          </a:p>
          <a:p>
            <a:r>
              <a:rPr lang="cs-CZ" b="1" dirty="0"/>
              <a:t>Instrukce!</a:t>
            </a:r>
          </a:p>
          <a:p>
            <a:pPr algn="l"/>
            <a:r>
              <a:rPr lang="cs-CZ" sz="1800" b="0" i="0" u="none" strike="noStrike" baseline="0" dirty="0">
                <a:latin typeface="AdvOT863180fb"/>
              </a:rPr>
              <a:t>(…) </a:t>
            </a:r>
            <a:r>
              <a:rPr lang="en-US" sz="1800" b="0" i="0" u="none" strike="noStrike" baseline="0" dirty="0">
                <a:latin typeface="AdvOT863180fb"/>
              </a:rPr>
              <a:t>Please indicate how you feel about your</a:t>
            </a:r>
            <a:r>
              <a:rPr lang="cs-CZ" sz="1800" b="0" i="0" u="none" strike="noStrike" baseline="0" dirty="0">
                <a:latin typeface="AdvOT863180fb"/>
              </a:rPr>
              <a:t> </a:t>
            </a:r>
            <a:r>
              <a:rPr lang="en-US" sz="1800" b="0" i="0" u="none" strike="noStrike" baseline="0" dirty="0">
                <a:latin typeface="AdvOT863180fb"/>
              </a:rPr>
              <a:t>knowledge and skills for each of the following statements</a:t>
            </a:r>
            <a:r>
              <a:rPr lang="cs-CZ" dirty="0"/>
              <a:t> </a:t>
            </a:r>
          </a:p>
          <a:p>
            <a:pPr algn="l"/>
            <a:r>
              <a:rPr lang="en-US" sz="1800" b="0" i="0" u="none" strike="noStrike" baseline="0" dirty="0">
                <a:latin typeface="AdvOT863180fb"/>
              </a:rPr>
              <a:t>1 Strongly disagree, 2 Disagree, 3 Neither agree nor</a:t>
            </a:r>
            <a:r>
              <a:rPr lang="cs-CZ" sz="1800" b="0" i="0" u="none" strike="noStrike" baseline="0" dirty="0">
                <a:latin typeface="AdvOT863180fb"/>
              </a:rPr>
              <a:t> </a:t>
            </a:r>
            <a:r>
              <a:rPr lang="en-US" sz="1800" b="0" i="0" u="none" strike="noStrike" baseline="0" dirty="0">
                <a:latin typeface="AdvOT863180fb"/>
              </a:rPr>
              <a:t>disagree, 4 </a:t>
            </a:r>
            <a:r>
              <a:rPr lang="cs-CZ" sz="1800" b="0" i="0" u="none" strike="noStrike" baseline="0" dirty="0">
                <a:latin typeface="AdvOT863180fb"/>
              </a:rPr>
              <a:t>A</a:t>
            </a:r>
            <a:r>
              <a:rPr lang="en-US" sz="1800" b="0" i="0" u="none" strike="noStrike" baseline="0" dirty="0" err="1">
                <a:latin typeface="AdvOT863180fb"/>
              </a:rPr>
              <a:t>gree</a:t>
            </a:r>
            <a:r>
              <a:rPr lang="en-US" sz="1800" b="0" i="0" u="none" strike="noStrike" baseline="0" dirty="0">
                <a:latin typeface="AdvOT863180fb"/>
              </a:rPr>
              <a:t>, 5 Strongly agree</a:t>
            </a:r>
            <a:endParaRPr lang="cs-CZ" sz="1800" b="0" i="0" u="none" strike="noStrike" baseline="0" dirty="0">
              <a:latin typeface="AdvOT863180fb"/>
            </a:endParaRPr>
          </a:p>
          <a:p>
            <a:pPr algn="l"/>
            <a:r>
              <a:rPr lang="cs-CZ" dirty="0">
                <a:latin typeface="AdvOT863180fb"/>
              </a:rPr>
              <a:t>Chceme se ptát na to, co dokáží/umí/zvládnou/vědí/jsou schopní/poznají, ne na frekvenci toho, jak často to dělají</a:t>
            </a:r>
            <a:endParaRPr lang="cs-CZ" sz="1800" b="0" i="0" u="none" strike="noStrike" baseline="0" dirty="0">
              <a:latin typeface="AdvOT863180fb"/>
            </a:endParaRPr>
          </a:p>
          <a:p>
            <a:pPr marL="0" indent="0" algn="l">
              <a:buNone/>
            </a:pPr>
            <a:endParaRPr lang="cs-CZ" dirty="0"/>
          </a:p>
        </p:txBody>
      </p:sp>
    </p:spTree>
    <p:extLst>
      <p:ext uri="{BB962C8B-B14F-4D97-AF65-F5344CB8AC3E}">
        <p14:creationId xmlns:p14="http://schemas.microsoft.com/office/powerpoint/2010/main" val="7357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16746-2242-4847-9C48-07C20024B0C0}"/>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7523D928-BAC0-4443-9761-40318FFEF72D}"/>
              </a:ext>
            </a:extLst>
          </p:cNvPr>
          <p:cNvSpPr>
            <a:spLocks noGrp="1"/>
          </p:cNvSpPr>
          <p:nvPr>
            <p:ph sz="quarter" idx="13"/>
          </p:nvPr>
        </p:nvSpPr>
        <p:spPr/>
        <p:txBody>
          <a:bodyPr/>
          <a:lstStyle/>
          <a:p>
            <a:r>
              <a:rPr lang="en-US" dirty="0"/>
              <a:t>Beatty, P. C., Collins, D., Kaye, L., Padilla, J. L., Willis, G. B., &amp; Wilmot, A. (Eds.). (2019). </a:t>
            </a:r>
            <a:r>
              <a:rPr lang="en-US" i="1" dirty="0"/>
              <a:t>Advances in Questionnaire Design, Development, Evaluation and Testing</a:t>
            </a:r>
            <a:r>
              <a:rPr lang="en-US" dirty="0"/>
              <a:t>. John Wiley &amp; Sons.</a:t>
            </a:r>
            <a:endParaRPr lang="cs-CZ" dirty="0"/>
          </a:p>
          <a:p>
            <a:r>
              <a:rPr lang="cs-CZ" dirty="0" err="1"/>
              <a:t>Collins</a:t>
            </a:r>
            <a:r>
              <a:rPr lang="cs-CZ" dirty="0"/>
              <a:t>, D. (2003). </a:t>
            </a:r>
            <a:r>
              <a:rPr lang="en-US" dirty="0"/>
              <a:t>Pretesting survey instruments: An overview of cognitive methods</a:t>
            </a:r>
            <a:r>
              <a:rPr lang="cs-CZ" dirty="0"/>
              <a:t>. </a:t>
            </a:r>
            <a:r>
              <a:rPr lang="en-US" i="1" dirty="0"/>
              <a:t>Quality of Life Research</a:t>
            </a:r>
            <a:r>
              <a:rPr lang="cs-CZ" dirty="0"/>
              <a:t>,</a:t>
            </a:r>
            <a:r>
              <a:rPr lang="en-US" dirty="0"/>
              <a:t> </a:t>
            </a:r>
            <a:r>
              <a:rPr lang="en-US" i="1" dirty="0"/>
              <a:t>12</a:t>
            </a:r>
            <a:r>
              <a:rPr lang="cs-CZ" dirty="0"/>
              <a:t>, </a:t>
            </a:r>
            <a:r>
              <a:rPr lang="en-US" dirty="0"/>
              <a:t>229–238</a:t>
            </a:r>
            <a:r>
              <a:rPr lang="cs-CZ" dirty="0"/>
              <a:t>.</a:t>
            </a:r>
            <a:endParaRPr lang="en-US" dirty="0"/>
          </a:p>
          <a:p>
            <a:r>
              <a:rPr lang="en-US" dirty="0"/>
              <a:t>Miller, K., </a:t>
            </a:r>
            <a:r>
              <a:rPr lang="en-US" dirty="0" err="1"/>
              <a:t>Chepp</a:t>
            </a:r>
            <a:r>
              <a:rPr lang="en-US" dirty="0"/>
              <a:t>, V., </a:t>
            </a:r>
            <a:r>
              <a:rPr lang="en-US" dirty="0" err="1"/>
              <a:t>Willson</a:t>
            </a:r>
            <a:r>
              <a:rPr lang="en-US" dirty="0"/>
              <a:t>, S., &amp; Padilla, J. L. (Eds.). (2014). Cognitive interviewing methodology. John Wiley &amp; Sons.</a:t>
            </a:r>
            <a:endParaRPr lang="cs-CZ" dirty="0"/>
          </a:p>
          <a:p>
            <a:r>
              <a:rPr lang="cs-CZ" dirty="0" err="1"/>
              <a:t>Tourangeau</a:t>
            </a:r>
            <a:r>
              <a:rPr lang="cs-CZ" dirty="0"/>
              <a:t>, R., </a:t>
            </a:r>
            <a:r>
              <a:rPr lang="cs-CZ" dirty="0" err="1"/>
              <a:t>Ripps</a:t>
            </a:r>
            <a:r>
              <a:rPr lang="cs-CZ" dirty="0"/>
              <a:t>, L. J., </a:t>
            </a:r>
            <a:r>
              <a:rPr lang="cs-CZ" dirty="0" err="1"/>
              <a:t>Rasinski</a:t>
            </a:r>
            <a:r>
              <a:rPr lang="cs-CZ" dirty="0"/>
              <a:t>, K. (2000). </a:t>
            </a:r>
            <a:r>
              <a:rPr lang="cs-CZ" i="1" dirty="0" err="1"/>
              <a:t>The</a:t>
            </a:r>
            <a:r>
              <a:rPr lang="cs-CZ" i="1" dirty="0"/>
              <a:t> psychology </a:t>
            </a:r>
            <a:r>
              <a:rPr lang="cs-CZ" i="1" dirty="0" err="1"/>
              <a:t>of</a:t>
            </a:r>
            <a:r>
              <a:rPr lang="cs-CZ" i="1" dirty="0"/>
              <a:t> </a:t>
            </a:r>
            <a:r>
              <a:rPr lang="cs-CZ" i="1" dirty="0" err="1"/>
              <a:t>survey</a:t>
            </a:r>
            <a:r>
              <a:rPr lang="cs-CZ" i="1" dirty="0"/>
              <a:t> response</a:t>
            </a:r>
            <a:r>
              <a:rPr lang="cs-CZ" dirty="0"/>
              <a:t>. Cambridge University </a:t>
            </a:r>
            <a:r>
              <a:rPr lang="cs-CZ" dirty="0" err="1"/>
              <a:t>Press</a:t>
            </a:r>
            <a:r>
              <a:rPr lang="cs-CZ" dirty="0"/>
              <a:t>.</a:t>
            </a:r>
            <a:endParaRPr lang="en-GB"/>
          </a:p>
          <a:p>
            <a:endParaRPr lang="cs-CZ" dirty="0"/>
          </a:p>
        </p:txBody>
      </p:sp>
    </p:spTree>
    <p:extLst>
      <p:ext uri="{BB962C8B-B14F-4D97-AF65-F5344CB8AC3E}">
        <p14:creationId xmlns:p14="http://schemas.microsoft.com/office/powerpoint/2010/main" val="23251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BE7483-4C90-4F89-B2C1-B134E21095E5}"/>
              </a:ext>
            </a:extLst>
          </p:cNvPr>
          <p:cNvSpPr>
            <a:spLocks noGrp="1"/>
          </p:cNvSpPr>
          <p:nvPr>
            <p:ph type="title"/>
          </p:nvPr>
        </p:nvSpPr>
        <p:spPr/>
        <p:txBody>
          <a:bodyPr/>
          <a:lstStyle/>
          <a:p>
            <a:r>
              <a:rPr lang="cs-CZ" dirty="0"/>
              <a:t>Přidávat slova nebo ne?</a:t>
            </a:r>
          </a:p>
        </p:txBody>
      </p:sp>
      <p:graphicFrame>
        <p:nvGraphicFramePr>
          <p:cNvPr id="10" name="Tabulka 10">
            <a:extLst>
              <a:ext uri="{FF2B5EF4-FFF2-40B4-BE49-F238E27FC236}">
                <a16:creationId xmlns:a16="http://schemas.microsoft.com/office/drawing/2014/main" id="{FB0B23A7-42CC-4ED2-9F31-BE35DD49E799}"/>
              </a:ext>
            </a:extLst>
          </p:cNvPr>
          <p:cNvGraphicFramePr>
            <a:graphicFrameLocks noGrp="1"/>
          </p:cNvGraphicFramePr>
          <p:nvPr>
            <p:ph sz="quarter" idx="13"/>
            <p:extLst>
              <p:ext uri="{D42A27DB-BD31-4B8C-83A1-F6EECF244321}">
                <p14:modId xmlns:p14="http://schemas.microsoft.com/office/powerpoint/2010/main" val="3240077835"/>
              </p:ext>
            </p:extLst>
          </p:nvPr>
        </p:nvGraphicFramePr>
        <p:xfrm>
          <a:off x="711200" y="2366963"/>
          <a:ext cx="10566400" cy="1062038"/>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3163427879"/>
                    </a:ext>
                  </a:extLst>
                </a:gridCol>
                <a:gridCol w="2641600">
                  <a:extLst>
                    <a:ext uri="{9D8B030D-6E8A-4147-A177-3AD203B41FA5}">
                      <a16:colId xmlns:a16="http://schemas.microsoft.com/office/drawing/2014/main" val="2937647294"/>
                    </a:ext>
                  </a:extLst>
                </a:gridCol>
                <a:gridCol w="2641600">
                  <a:extLst>
                    <a:ext uri="{9D8B030D-6E8A-4147-A177-3AD203B41FA5}">
                      <a16:colId xmlns:a16="http://schemas.microsoft.com/office/drawing/2014/main" val="573989022"/>
                    </a:ext>
                  </a:extLst>
                </a:gridCol>
                <a:gridCol w="2641600">
                  <a:extLst>
                    <a:ext uri="{9D8B030D-6E8A-4147-A177-3AD203B41FA5}">
                      <a16:colId xmlns:a16="http://schemas.microsoft.com/office/drawing/2014/main" val="457509980"/>
                    </a:ext>
                  </a:extLst>
                </a:gridCol>
              </a:tblGrid>
              <a:tr h="1062038">
                <a:tc>
                  <a:txBody>
                    <a:bodyPr/>
                    <a:lstStyle/>
                    <a:p>
                      <a:pPr algn="l" fontAlgn="t"/>
                      <a:r>
                        <a:rPr lang="en-US" sz="1600" b="1" i="0" u="none" strike="noStrike" dirty="0">
                          <a:solidFill>
                            <a:schemeClr val="bg1">
                              <a:lumMod val="50000"/>
                            </a:schemeClr>
                          </a:solidFill>
                          <a:effectLst/>
                          <a:latin typeface="Calibri" panose="020F0502020204030204" pitchFamily="34" charset="0"/>
                        </a:rPr>
                        <a:t>FC3: Make use of various media environments to reach information.</a:t>
                      </a:r>
                    </a:p>
                  </a:txBody>
                  <a:tcPr marL="36000" marR="36000" marT="36000" marB="36000">
                    <a:solidFill>
                      <a:schemeClr val="accent1">
                        <a:lumMod val="60000"/>
                        <a:lumOff val="40000"/>
                      </a:schemeClr>
                    </a:solidFill>
                  </a:tcPr>
                </a:tc>
                <a:tc>
                  <a:txBody>
                    <a:bodyPr/>
                    <a:lstStyle/>
                    <a:p>
                      <a:pPr algn="l" fontAlgn="t"/>
                      <a:r>
                        <a:rPr lang="cs-CZ" sz="1600" b="0" i="0" u="none" strike="noStrike" dirty="0" err="1">
                          <a:solidFill>
                            <a:schemeClr val="bg1">
                              <a:lumMod val="50000"/>
                            </a:schemeClr>
                          </a:solidFill>
                          <a:effectLst/>
                          <a:latin typeface="Calibri" panose="020F0502020204030204" pitchFamily="34" charset="0"/>
                        </a:rPr>
                        <a:t>Vie</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sa</a:t>
                      </a:r>
                      <a:r>
                        <a:rPr lang="cs-CZ" sz="1600" b="0" i="0" u="none" strike="noStrike" dirty="0">
                          <a:solidFill>
                            <a:schemeClr val="bg1">
                              <a:lumMod val="50000"/>
                            </a:schemeClr>
                          </a:solidFill>
                          <a:effectLst/>
                          <a:latin typeface="Calibri" panose="020F0502020204030204" pitchFamily="34" charset="0"/>
                        </a:rPr>
                        <a:t> v </a:t>
                      </a:r>
                      <a:r>
                        <a:rPr lang="cs-CZ" sz="1600" b="0" i="0" u="none" strike="noStrike" dirty="0" err="1">
                          <a:solidFill>
                            <a:schemeClr val="bg1">
                              <a:lumMod val="50000"/>
                            </a:schemeClr>
                          </a:solidFill>
                          <a:effectLst/>
                          <a:latin typeface="Calibri" panose="020F0502020204030204" pitchFamily="34" charset="0"/>
                        </a:rPr>
                        <a:t>mediálnom</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prostredí</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pohybovať</a:t>
                      </a:r>
                      <a:r>
                        <a:rPr lang="cs-CZ" sz="1600" b="0" i="0" u="none" strike="noStrike" dirty="0">
                          <a:solidFill>
                            <a:schemeClr val="bg1">
                              <a:lumMod val="50000"/>
                            </a:schemeClr>
                          </a:solidFill>
                          <a:effectLst/>
                          <a:latin typeface="Calibri" panose="020F0502020204030204" pitchFamily="34" charset="0"/>
                        </a:rPr>
                        <a:t> tak, aby získal/a </a:t>
                      </a:r>
                      <a:r>
                        <a:rPr lang="cs-CZ" sz="1600" b="0" i="0" u="none" strike="noStrike" dirty="0" err="1">
                          <a:solidFill>
                            <a:schemeClr val="bg1">
                              <a:lumMod val="50000"/>
                            </a:schemeClr>
                          </a:solidFill>
                          <a:effectLst/>
                          <a:latin typeface="Calibri" panose="020F0502020204030204" pitchFamily="34" charset="0"/>
                        </a:rPr>
                        <a:t>chcené</a:t>
                      </a:r>
                      <a:r>
                        <a:rPr lang="cs-CZ" sz="1600" b="0" i="0" u="none" strike="noStrike" dirty="0">
                          <a:solidFill>
                            <a:schemeClr val="bg1">
                              <a:lumMod val="50000"/>
                            </a:schemeClr>
                          </a:solidFill>
                          <a:effectLst/>
                          <a:latin typeface="Calibri" panose="020F0502020204030204" pitchFamily="34" charset="0"/>
                        </a:rPr>
                        <a:t> </a:t>
                      </a:r>
                      <a:r>
                        <a:rPr lang="cs-CZ" sz="1600" b="0" i="0" u="none" strike="noStrike" dirty="0" err="1">
                          <a:solidFill>
                            <a:schemeClr val="bg1">
                              <a:lumMod val="50000"/>
                            </a:schemeClr>
                          </a:solidFill>
                          <a:effectLst/>
                          <a:latin typeface="Calibri" panose="020F0502020204030204" pitchFamily="34" charset="0"/>
                        </a:rPr>
                        <a:t>informácie</a:t>
                      </a:r>
                      <a:r>
                        <a:rPr lang="cs-CZ" sz="1600" b="0" i="0" u="none" strike="noStrike" dirty="0">
                          <a:solidFill>
                            <a:schemeClr val="bg1">
                              <a:lumMod val="50000"/>
                            </a:schemeClr>
                          </a:solidFill>
                          <a:effectLst/>
                          <a:latin typeface="Calibri" panose="020F0502020204030204" pitchFamily="34" charset="0"/>
                        </a:rPr>
                        <a:t>.</a:t>
                      </a:r>
                    </a:p>
                  </a:txBody>
                  <a:tcPr marL="36000" marR="36000" marT="36000" marB="36000">
                    <a:solidFill>
                      <a:schemeClr val="accent1">
                        <a:lumMod val="60000"/>
                        <a:lumOff val="40000"/>
                      </a:schemeClr>
                    </a:solidFill>
                  </a:tcPr>
                </a:tc>
                <a:tc>
                  <a:txBody>
                    <a:bodyPr/>
                    <a:lstStyle/>
                    <a:p>
                      <a:pPr algn="l" fontAlgn="t"/>
                      <a:r>
                        <a:rPr lang="cs-CZ" sz="1600" b="1" i="0" u="none" strike="noStrike" dirty="0">
                          <a:solidFill>
                            <a:srgbClr val="000000"/>
                          </a:solidFill>
                          <a:effectLst/>
                          <a:latin typeface="Calibri" panose="020F0502020204030204" pitchFamily="34" charset="0"/>
                        </a:rPr>
                        <a:t>Je pro mě snadné používat různá mediální prostředí</a:t>
                      </a:r>
                      <a:r>
                        <a:rPr lang="cs-CZ" sz="1600" b="0" i="0" u="none" strike="noStrike" dirty="0">
                          <a:solidFill>
                            <a:srgbClr val="000000"/>
                          </a:solidFill>
                          <a:effectLst/>
                          <a:latin typeface="Calibri" panose="020F0502020204030204" pitchFamily="34" charset="0"/>
                        </a:rPr>
                        <a:t>, abych našel/našla potřebné informace.</a:t>
                      </a:r>
                    </a:p>
                  </a:txBody>
                  <a:tcPr marL="36000" marR="36000" marT="36000" marB="36000">
                    <a:solidFill>
                      <a:srgbClr val="92D050"/>
                    </a:solidFill>
                  </a:tcPr>
                </a:tc>
                <a:tc>
                  <a:txBody>
                    <a:bodyPr/>
                    <a:lstStyle/>
                    <a:p>
                      <a:pPr algn="l" fontAlgn="t"/>
                      <a:r>
                        <a:rPr lang="cs-CZ" sz="1600" b="1" i="0" u="none" strike="noStrike" dirty="0">
                          <a:solidFill>
                            <a:srgbClr val="000000"/>
                          </a:solidFill>
                          <a:effectLst/>
                          <a:latin typeface="Calibri" panose="020F0502020204030204" pitchFamily="34" charset="0"/>
                        </a:rPr>
                        <a:t>Využívám různá mediální prostředí k dosažení informací</a:t>
                      </a:r>
                    </a:p>
                  </a:txBody>
                  <a:tcPr marL="36000" marR="36000" marT="36000" marB="36000">
                    <a:solidFill>
                      <a:schemeClr val="accent1">
                        <a:lumMod val="60000"/>
                        <a:lumOff val="40000"/>
                      </a:schemeClr>
                    </a:solidFill>
                  </a:tcPr>
                </a:tc>
                <a:extLst>
                  <a:ext uri="{0D108BD9-81ED-4DB2-BD59-A6C34878D82A}">
                    <a16:rowId xmlns:a16="http://schemas.microsoft.com/office/drawing/2014/main" val="1410780556"/>
                  </a:ext>
                </a:extLst>
              </a:tr>
            </a:tbl>
          </a:graphicData>
        </a:graphic>
      </p:graphicFrame>
      <p:sp>
        <p:nvSpPr>
          <p:cNvPr id="11" name="Zástupný obsah 2">
            <a:extLst>
              <a:ext uri="{FF2B5EF4-FFF2-40B4-BE49-F238E27FC236}">
                <a16:creationId xmlns:a16="http://schemas.microsoft.com/office/drawing/2014/main" id="{F1A7CE18-9AB7-495C-A1EB-EF28AFD524BA}"/>
              </a:ext>
            </a:extLst>
          </p:cNvPr>
          <p:cNvSpPr txBox="1">
            <a:spLocks/>
          </p:cNvSpPr>
          <p:nvPr/>
        </p:nvSpPr>
        <p:spPr>
          <a:xfrm>
            <a:off x="711199" y="3491202"/>
            <a:ext cx="10649527" cy="32698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l"/>
            <a:r>
              <a:rPr lang="cs-CZ" dirty="0">
                <a:latin typeface="AdvOT863180fb"/>
              </a:rPr>
              <a:t>2 možné způsoby:</a:t>
            </a:r>
          </a:p>
          <a:p>
            <a:pPr lvl="1"/>
            <a:r>
              <a:rPr lang="cs-CZ" dirty="0">
                <a:latin typeface="AdvOT863180fb"/>
              </a:rPr>
              <a:t>Nechat to jen v hlavní otázce (slajd 4)</a:t>
            </a:r>
          </a:p>
          <a:p>
            <a:pPr lvl="2"/>
            <a:r>
              <a:rPr lang="cs-CZ" dirty="0">
                <a:latin typeface="AdvOT863180fb"/>
              </a:rPr>
              <a:t>Funguje obvykle celkem hezky, protože to krátí počet slov (šetříme respondentovi čas)</a:t>
            </a:r>
          </a:p>
          <a:p>
            <a:pPr lvl="2"/>
            <a:r>
              <a:rPr lang="cs-CZ" dirty="0">
                <a:latin typeface="AdvOT863180fb"/>
              </a:rPr>
              <a:t>Respondent je obvykle schopen hlavní otázku udržet (zvláště v kratším dotazníku)</a:t>
            </a:r>
          </a:p>
          <a:p>
            <a:pPr lvl="2"/>
            <a:r>
              <a:rPr lang="cs-CZ" dirty="0">
                <a:latin typeface="AdvOT863180fb"/>
              </a:rPr>
              <a:t>Můžeme mu případně pomoci tím, že se připomeneme formulací v </a:t>
            </a:r>
            <a:r>
              <a:rPr lang="cs-CZ" dirty="0" err="1">
                <a:latin typeface="AdvOT863180fb"/>
              </a:rPr>
              <a:t>odpověďovce</a:t>
            </a:r>
            <a:endParaRPr lang="cs-CZ" dirty="0">
              <a:latin typeface="AdvOT863180fb"/>
            </a:endParaRPr>
          </a:p>
          <a:p>
            <a:pPr lvl="3"/>
            <a:r>
              <a:rPr lang="cs-CZ" dirty="0">
                <a:latin typeface="AdvOT863180fb"/>
              </a:rPr>
              <a:t>Namísto </a:t>
            </a:r>
            <a:r>
              <a:rPr lang="cs-CZ" dirty="0" err="1">
                <a:latin typeface="AdvOT863180fb"/>
              </a:rPr>
              <a:t>souhlasím-nesouhlasím</a:t>
            </a:r>
            <a:r>
              <a:rPr lang="cs-CZ" dirty="0">
                <a:latin typeface="AdvOT863180fb"/>
              </a:rPr>
              <a:t> např. „vůbec nedokážu“ – „určitě dokážu“, „je pro mě velmi snadné“ – „velmi obtížné“ apod. </a:t>
            </a:r>
          </a:p>
          <a:p>
            <a:pPr lvl="1"/>
            <a:r>
              <a:rPr lang="cs-CZ" dirty="0">
                <a:latin typeface="AdvOT863180fb"/>
              </a:rPr>
              <a:t>Mít dovednost nějak podchycenou v každé položce (dělala zelená skupina)</a:t>
            </a:r>
          </a:p>
          <a:p>
            <a:pPr lvl="2"/>
            <a:r>
              <a:rPr lang="cs-CZ" dirty="0">
                <a:latin typeface="AdvOT863180fb"/>
              </a:rPr>
              <a:t>Funguje dobře, když nám jazyk dává dost slov, aby to nevedlo k očividné repetici</a:t>
            </a:r>
          </a:p>
          <a:p>
            <a:pPr lvl="2"/>
            <a:endParaRPr lang="cs-CZ" dirty="0">
              <a:latin typeface="AdvOT863180fb"/>
            </a:endParaRPr>
          </a:p>
          <a:p>
            <a:pPr algn="l"/>
            <a:endParaRPr lang="cs-CZ" sz="1800" b="0" i="0" u="none" strike="noStrike" baseline="0" dirty="0">
              <a:latin typeface="AdvOT863180fb"/>
            </a:endParaRPr>
          </a:p>
          <a:p>
            <a:pPr marL="0" indent="0" algn="l">
              <a:buNone/>
            </a:pPr>
            <a:endParaRPr lang="cs-CZ" dirty="0"/>
          </a:p>
        </p:txBody>
      </p:sp>
    </p:spTree>
    <p:extLst>
      <p:ext uri="{BB962C8B-B14F-4D97-AF65-F5344CB8AC3E}">
        <p14:creationId xmlns:p14="http://schemas.microsoft.com/office/powerpoint/2010/main" val="303183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může pomoci?</a:t>
            </a:r>
          </a:p>
        </p:txBody>
      </p:sp>
      <p:sp>
        <p:nvSpPr>
          <p:cNvPr id="3" name="Zástupný symbol pro obsah 2"/>
          <p:cNvSpPr>
            <a:spLocks noGrp="1"/>
          </p:cNvSpPr>
          <p:nvPr>
            <p:ph sz="quarter" idx="13"/>
          </p:nvPr>
        </p:nvSpPr>
        <p:spPr>
          <a:xfrm>
            <a:off x="913774" y="2367092"/>
            <a:ext cx="10363826" cy="4240185"/>
          </a:xfrm>
        </p:spPr>
        <p:txBody>
          <a:bodyPr>
            <a:normAutofit lnSpcReduction="10000"/>
          </a:bodyPr>
          <a:lstStyle/>
          <a:p>
            <a:r>
              <a:rPr lang="cs-CZ" b="1" dirty="0"/>
              <a:t>Zkuste si na položku sami odpovědět – jde to? Jde to snadno? </a:t>
            </a:r>
          </a:p>
          <a:p>
            <a:endParaRPr lang="cs-CZ" dirty="0"/>
          </a:p>
          <a:p>
            <a:r>
              <a:rPr lang="cs-CZ" dirty="0"/>
              <a:t>Všimněte si:</a:t>
            </a:r>
          </a:p>
          <a:p>
            <a:endParaRPr lang="cs-CZ" dirty="0"/>
          </a:p>
          <a:p>
            <a:endParaRPr lang="cs-CZ" dirty="0"/>
          </a:p>
          <a:p>
            <a:endParaRPr lang="cs-CZ" dirty="0"/>
          </a:p>
          <a:p>
            <a:endParaRPr lang="cs-CZ" dirty="0"/>
          </a:p>
          <a:p>
            <a:endParaRPr lang="cs-CZ" dirty="0"/>
          </a:p>
          <a:p>
            <a:r>
              <a:rPr lang="cs-CZ" dirty="0"/>
              <a:t>Článek z Turecka – sice nezmiňuje jazyk originálu (to je chyba), ale je možné, že AJ položky jsou ve skutečnosti překladem tureckých položek</a:t>
            </a:r>
          </a:p>
          <a:p>
            <a:pPr lvl="1"/>
            <a:r>
              <a:rPr lang="cs-CZ" dirty="0"/>
              <a:t>Aj položky mohou být už posunuté od tureckého originálu – o to víc je důležité zamýšlet se nad jejich významem spíš než nad čistým překladem</a:t>
            </a:r>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208" y="3173103"/>
            <a:ext cx="9141823" cy="2096987"/>
          </a:xfrm>
          <a:prstGeom prst="rect">
            <a:avLst/>
          </a:prstGeom>
        </p:spPr>
      </p:pic>
      <p:sp>
        <p:nvSpPr>
          <p:cNvPr id="5" name="Obdélník 4"/>
          <p:cNvSpPr/>
          <p:nvPr/>
        </p:nvSpPr>
        <p:spPr>
          <a:xfrm>
            <a:off x="8327923" y="4748979"/>
            <a:ext cx="1357638" cy="481780"/>
          </a:xfrm>
          <a:prstGeom prst="rect">
            <a:avLst/>
          </a:prstGeom>
          <a:solidFill>
            <a:srgbClr val="F6A21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474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6905D-D998-4D63-800C-78267073D615}"/>
              </a:ext>
            </a:extLst>
          </p:cNvPr>
          <p:cNvSpPr>
            <a:spLocks noGrp="1"/>
          </p:cNvSpPr>
          <p:nvPr>
            <p:ph type="title"/>
          </p:nvPr>
        </p:nvSpPr>
        <p:spPr/>
        <p:txBody>
          <a:bodyPr/>
          <a:lstStyle/>
          <a:p>
            <a:r>
              <a:rPr lang="cs-CZ" dirty="0"/>
              <a:t>Proces dotazníkového šetření</a:t>
            </a:r>
          </a:p>
        </p:txBody>
      </p:sp>
      <p:grpSp>
        <p:nvGrpSpPr>
          <p:cNvPr id="4" name="Skupina 3">
            <a:extLst>
              <a:ext uri="{FF2B5EF4-FFF2-40B4-BE49-F238E27FC236}">
                <a16:creationId xmlns:a16="http://schemas.microsoft.com/office/drawing/2014/main" id="{6DB046C1-35A1-4B8A-95EC-97CC1545557E}"/>
              </a:ext>
            </a:extLst>
          </p:cNvPr>
          <p:cNvGrpSpPr/>
          <p:nvPr/>
        </p:nvGrpSpPr>
        <p:grpSpPr>
          <a:xfrm>
            <a:off x="1421923" y="3097908"/>
            <a:ext cx="9546966" cy="2650013"/>
            <a:chOff x="1504116" y="3868470"/>
            <a:chExt cx="9546966" cy="2650013"/>
          </a:xfrm>
        </p:grpSpPr>
        <p:grpSp>
          <p:nvGrpSpPr>
            <p:cNvPr id="5" name="Skupina 4">
              <a:extLst>
                <a:ext uri="{FF2B5EF4-FFF2-40B4-BE49-F238E27FC236}">
                  <a16:creationId xmlns:a16="http://schemas.microsoft.com/office/drawing/2014/main" id="{D00A13EE-7375-447E-A3AF-9E5A25318803}"/>
                </a:ext>
              </a:extLst>
            </p:cNvPr>
            <p:cNvGrpSpPr/>
            <p:nvPr/>
          </p:nvGrpSpPr>
          <p:grpSpPr>
            <a:xfrm>
              <a:off x="1504116" y="3906954"/>
              <a:ext cx="9546966" cy="2611529"/>
              <a:chOff x="1504116" y="3906954"/>
              <a:chExt cx="9546966" cy="2611529"/>
            </a:xfrm>
          </p:grpSpPr>
          <p:pic>
            <p:nvPicPr>
              <p:cNvPr id="8" name="Grafický objekt 7" descr="Psací podložka s klipsou se souvislou výplní">
                <a:extLst>
                  <a:ext uri="{FF2B5EF4-FFF2-40B4-BE49-F238E27FC236}">
                    <a16:creationId xmlns:a16="http://schemas.microsoft.com/office/drawing/2014/main" id="{B1AA3C47-3908-4B54-AB6B-0FD26F5087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9166" y="4190056"/>
                <a:ext cx="1806819" cy="1806819"/>
              </a:xfrm>
              <a:prstGeom prst="rect">
                <a:avLst/>
              </a:prstGeom>
              <a:effectLst>
                <a:glow rad="228600">
                  <a:srgbClr val="FFFF00">
                    <a:alpha val="40000"/>
                  </a:srgbClr>
                </a:glow>
              </a:effectLst>
            </p:spPr>
          </p:pic>
          <p:grpSp>
            <p:nvGrpSpPr>
              <p:cNvPr id="9" name="Skupina 8">
                <a:extLst>
                  <a:ext uri="{FF2B5EF4-FFF2-40B4-BE49-F238E27FC236}">
                    <a16:creationId xmlns:a16="http://schemas.microsoft.com/office/drawing/2014/main" id="{57CC86E3-015C-4F2B-932B-61510EA348CC}"/>
                  </a:ext>
                </a:extLst>
              </p:cNvPr>
              <p:cNvGrpSpPr/>
              <p:nvPr/>
            </p:nvGrpSpPr>
            <p:grpSpPr>
              <a:xfrm>
                <a:off x="1504116" y="3934097"/>
                <a:ext cx="2229612" cy="2584386"/>
                <a:chOff x="1739344" y="3885316"/>
                <a:chExt cx="1643477" cy="1843079"/>
              </a:xfrm>
            </p:grpSpPr>
            <p:pic>
              <p:nvPicPr>
                <p:cNvPr id="24" name="Grafický objekt 23" descr="Knihy se souvislou výplní">
                  <a:extLst>
                    <a:ext uri="{FF2B5EF4-FFF2-40B4-BE49-F238E27FC236}">
                      <a16:creationId xmlns:a16="http://schemas.microsoft.com/office/drawing/2014/main" id="{0C56C3A3-8CFA-4E17-A9A9-0DD086EC1CB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8421" y="4813995"/>
                  <a:ext cx="914400" cy="914400"/>
                </a:xfrm>
                <a:prstGeom prst="rect">
                  <a:avLst/>
                </a:prstGeom>
              </p:spPr>
            </p:pic>
            <p:pic>
              <p:nvPicPr>
                <p:cNvPr id="25" name="Grafický objekt 24" descr="Školačka obrys">
                  <a:extLst>
                    <a:ext uri="{FF2B5EF4-FFF2-40B4-BE49-F238E27FC236}">
                      <a16:creationId xmlns:a16="http://schemas.microsoft.com/office/drawing/2014/main" id="{C3BB65FC-EB55-400D-AD73-718FF91393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39344" y="3885316"/>
                  <a:ext cx="1458155" cy="1458155"/>
                </a:xfrm>
                <a:prstGeom prst="rect">
                  <a:avLst/>
                </a:prstGeom>
              </p:spPr>
            </p:pic>
          </p:grpSp>
          <p:pic>
            <p:nvPicPr>
              <p:cNvPr id="10" name="Grafický objekt 9" descr="Skupina lidí  se souvislou výplní">
                <a:extLst>
                  <a:ext uri="{FF2B5EF4-FFF2-40B4-BE49-F238E27FC236}">
                    <a16:creationId xmlns:a16="http://schemas.microsoft.com/office/drawing/2014/main" id="{8C479097-E46C-435E-B7E3-4230DE24E3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4453" y="3988308"/>
                <a:ext cx="2115312" cy="2115312"/>
              </a:xfrm>
              <a:prstGeom prst="rect">
                <a:avLst/>
              </a:prstGeom>
            </p:spPr>
          </p:pic>
          <p:cxnSp>
            <p:nvCxnSpPr>
              <p:cNvPr id="11" name="Přímá spojnice se šipkou 10">
                <a:extLst>
                  <a:ext uri="{FF2B5EF4-FFF2-40B4-BE49-F238E27FC236}">
                    <a16:creationId xmlns:a16="http://schemas.microsoft.com/office/drawing/2014/main" id="{2963F428-1056-4A0B-8368-B37BFEDF7F75}"/>
                  </a:ext>
                </a:extLst>
              </p:cNvPr>
              <p:cNvCxnSpPr>
                <a:cxnSpLocks/>
              </p:cNvCxnSpPr>
              <p:nvPr/>
            </p:nvCxnSpPr>
            <p:spPr>
              <a:xfrm>
                <a:off x="3126141" y="4588802"/>
                <a:ext cx="18664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9E171398-17D5-4056-AFD4-A6C6D8169D03}"/>
                  </a:ext>
                </a:extLst>
              </p:cNvPr>
              <p:cNvSpPr txBox="1"/>
              <p:nvPr/>
            </p:nvSpPr>
            <p:spPr>
              <a:xfrm>
                <a:off x="3145324" y="4216110"/>
                <a:ext cx="1978152" cy="307777"/>
              </a:xfrm>
              <a:prstGeom prst="rect">
                <a:avLst/>
              </a:prstGeom>
              <a:noFill/>
            </p:spPr>
            <p:txBody>
              <a:bodyPr wrap="square" rtlCol="0">
                <a:spAutoFit/>
              </a:bodyPr>
              <a:lstStyle/>
              <a:p>
                <a:r>
                  <a:rPr lang="cs-CZ" sz="1400" dirty="0"/>
                  <a:t>VO a tvorba dotazníku</a:t>
                </a:r>
              </a:p>
            </p:txBody>
          </p:sp>
          <p:cxnSp>
            <p:nvCxnSpPr>
              <p:cNvPr id="13" name="Přímá spojnice se šipkou 12">
                <a:extLst>
                  <a:ext uri="{FF2B5EF4-FFF2-40B4-BE49-F238E27FC236}">
                    <a16:creationId xmlns:a16="http://schemas.microsoft.com/office/drawing/2014/main" id="{E0DCFA0A-8842-4AB4-8601-865C36224D8F}"/>
                  </a:ext>
                </a:extLst>
              </p:cNvPr>
              <p:cNvCxnSpPr>
                <a:cxnSpLocks/>
              </p:cNvCxnSpPr>
              <p:nvPr/>
            </p:nvCxnSpPr>
            <p:spPr>
              <a:xfrm>
                <a:off x="6902065" y="4484040"/>
                <a:ext cx="18065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B2967ACD-4127-43EA-9F66-848177673FB3}"/>
                  </a:ext>
                </a:extLst>
              </p:cNvPr>
              <p:cNvSpPr txBox="1"/>
              <p:nvPr/>
            </p:nvSpPr>
            <p:spPr>
              <a:xfrm>
                <a:off x="7039491" y="3906954"/>
                <a:ext cx="1978152" cy="523220"/>
              </a:xfrm>
              <a:prstGeom prst="rect">
                <a:avLst/>
              </a:prstGeom>
              <a:noFill/>
            </p:spPr>
            <p:txBody>
              <a:bodyPr wrap="square" rtlCol="0">
                <a:spAutoFit/>
              </a:bodyPr>
              <a:lstStyle/>
              <a:p>
                <a:r>
                  <a:rPr lang="cs-CZ" sz="1400" dirty="0"/>
                  <a:t>Výběr respondentů a poslání pozvánky</a:t>
                </a:r>
              </a:p>
            </p:txBody>
          </p:sp>
          <p:sp>
            <p:nvSpPr>
              <p:cNvPr id="15" name="TextovéPole 14">
                <a:extLst>
                  <a:ext uri="{FF2B5EF4-FFF2-40B4-BE49-F238E27FC236}">
                    <a16:creationId xmlns:a16="http://schemas.microsoft.com/office/drawing/2014/main" id="{F76BBAA3-26D9-4FEB-B91C-9ED1066D11ED}"/>
                  </a:ext>
                </a:extLst>
              </p:cNvPr>
              <p:cNvSpPr txBox="1"/>
              <p:nvPr/>
            </p:nvSpPr>
            <p:spPr>
              <a:xfrm>
                <a:off x="3733749" y="5909471"/>
                <a:ext cx="1978152" cy="523220"/>
              </a:xfrm>
              <a:prstGeom prst="rect">
                <a:avLst/>
              </a:prstGeom>
              <a:noFill/>
            </p:spPr>
            <p:txBody>
              <a:bodyPr wrap="square" rtlCol="0">
                <a:spAutoFit/>
              </a:bodyPr>
              <a:lstStyle/>
              <a:p>
                <a:r>
                  <a:rPr lang="cs-CZ" sz="1400" dirty="0"/>
                  <a:t>Odeslání dotazníku, zpracování dat</a:t>
                </a:r>
              </a:p>
            </p:txBody>
          </p:sp>
          <p:cxnSp>
            <p:nvCxnSpPr>
              <p:cNvPr id="16" name="Přímá spojnice se šipkou 15">
                <a:extLst>
                  <a:ext uri="{FF2B5EF4-FFF2-40B4-BE49-F238E27FC236}">
                    <a16:creationId xmlns:a16="http://schemas.microsoft.com/office/drawing/2014/main" id="{B898F8C9-C4A6-43ED-BBD2-94BB773937E8}"/>
                  </a:ext>
                </a:extLst>
              </p:cNvPr>
              <p:cNvCxnSpPr>
                <a:cxnSpLocks/>
              </p:cNvCxnSpPr>
              <p:nvPr/>
            </p:nvCxnSpPr>
            <p:spPr>
              <a:xfrm flipH="1" flipV="1">
                <a:off x="6825386" y="5759724"/>
                <a:ext cx="1492667" cy="43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E2D8B6F3-7F32-4494-8C82-F398AE119B96}"/>
                  </a:ext>
                </a:extLst>
              </p:cNvPr>
              <p:cNvCxnSpPr>
                <a:cxnSpLocks/>
              </p:cNvCxnSpPr>
              <p:nvPr/>
            </p:nvCxnSpPr>
            <p:spPr>
              <a:xfrm flipH="1">
                <a:off x="3810270" y="5703654"/>
                <a:ext cx="11823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D112582A-F1BA-4545-A3C6-663DAD6254CB}"/>
                  </a:ext>
                </a:extLst>
              </p:cNvPr>
              <p:cNvSpPr txBox="1"/>
              <p:nvPr/>
            </p:nvSpPr>
            <p:spPr>
              <a:xfrm>
                <a:off x="6952526" y="5918627"/>
                <a:ext cx="1978152" cy="307777"/>
              </a:xfrm>
              <a:prstGeom prst="rect">
                <a:avLst/>
              </a:prstGeom>
              <a:noFill/>
            </p:spPr>
            <p:txBody>
              <a:bodyPr wrap="square" rtlCol="0">
                <a:spAutoFit/>
              </a:bodyPr>
              <a:lstStyle/>
              <a:p>
                <a:r>
                  <a:rPr lang="cs-CZ" sz="1400" dirty="0"/>
                  <a:t>Tvorba odpovědí</a:t>
                </a:r>
              </a:p>
            </p:txBody>
          </p:sp>
          <p:sp>
            <p:nvSpPr>
              <p:cNvPr id="19" name="TextovéPole 18">
                <a:extLst>
                  <a:ext uri="{FF2B5EF4-FFF2-40B4-BE49-F238E27FC236}">
                    <a16:creationId xmlns:a16="http://schemas.microsoft.com/office/drawing/2014/main" id="{18478617-58CC-4976-903C-7275F26152D1}"/>
                  </a:ext>
                </a:extLst>
              </p:cNvPr>
              <p:cNvSpPr txBox="1"/>
              <p:nvPr/>
            </p:nvSpPr>
            <p:spPr>
              <a:xfrm rot="19070870">
                <a:off x="6520588" y="5552685"/>
                <a:ext cx="2442845" cy="369332"/>
              </a:xfrm>
              <a:prstGeom prst="rect">
                <a:avLst/>
              </a:prstGeom>
              <a:noFill/>
            </p:spPr>
            <p:txBody>
              <a:bodyPr wrap="square" rtlCol="0">
                <a:spAutoFit/>
              </a:bodyPr>
              <a:lstStyle/>
              <a:p>
                <a:r>
                  <a:rPr lang="cs-CZ" b="1" dirty="0" err="1">
                    <a:solidFill>
                      <a:srgbClr val="FF0000"/>
                    </a:solidFill>
                  </a:rPr>
                  <a:t>Measurement</a:t>
                </a:r>
                <a:r>
                  <a:rPr lang="cs-CZ" b="1" dirty="0">
                    <a:solidFill>
                      <a:srgbClr val="FF0000"/>
                    </a:solidFill>
                  </a:rPr>
                  <a:t> </a:t>
                </a:r>
                <a:r>
                  <a:rPr lang="cs-CZ" b="1" dirty="0" err="1">
                    <a:solidFill>
                      <a:srgbClr val="FF0000"/>
                    </a:solidFill>
                  </a:rPr>
                  <a:t>error</a:t>
                </a:r>
                <a:endParaRPr lang="cs-CZ" b="1" dirty="0">
                  <a:solidFill>
                    <a:srgbClr val="FF0000"/>
                  </a:solidFill>
                </a:endParaRPr>
              </a:p>
            </p:txBody>
          </p:sp>
          <p:sp>
            <p:nvSpPr>
              <p:cNvPr id="20" name="TextovéPole 19">
                <a:extLst>
                  <a:ext uri="{FF2B5EF4-FFF2-40B4-BE49-F238E27FC236}">
                    <a16:creationId xmlns:a16="http://schemas.microsoft.com/office/drawing/2014/main" id="{1E30B011-FE6C-4227-A17D-B11628F484C4}"/>
                  </a:ext>
                </a:extLst>
              </p:cNvPr>
              <p:cNvSpPr txBox="1"/>
              <p:nvPr/>
            </p:nvSpPr>
            <p:spPr>
              <a:xfrm rot="19070870">
                <a:off x="8608237" y="4643728"/>
                <a:ext cx="2442845" cy="369332"/>
              </a:xfrm>
              <a:prstGeom prst="rect">
                <a:avLst/>
              </a:prstGeom>
              <a:noFill/>
            </p:spPr>
            <p:txBody>
              <a:bodyPr wrap="square" rtlCol="0">
                <a:spAutoFit/>
              </a:bodyPr>
              <a:lstStyle/>
              <a:p>
                <a:r>
                  <a:rPr lang="cs-CZ" b="1" dirty="0">
                    <a:solidFill>
                      <a:srgbClr val="00B050"/>
                    </a:solidFill>
                  </a:rPr>
                  <a:t>Non-response </a:t>
                </a:r>
                <a:r>
                  <a:rPr lang="cs-CZ" b="1" dirty="0" err="1">
                    <a:solidFill>
                      <a:srgbClr val="00B050"/>
                    </a:solidFill>
                  </a:rPr>
                  <a:t>error</a:t>
                </a:r>
                <a:endParaRPr lang="cs-CZ" b="1" dirty="0">
                  <a:solidFill>
                    <a:srgbClr val="00B050"/>
                  </a:solidFill>
                </a:endParaRPr>
              </a:p>
            </p:txBody>
          </p:sp>
          <p:sp>
            <p:nvSpPr>
              <p:cNvPr id="21" name="TextovéPole 20">
                <a:extLst>
                  <a:ext uri="{FF2B5EF4-FFF2-40B4-BE49-F238E27FC236}">
                    <a16:creationId xmlns:a16="http://schemas.microsoft.com/office/drawing/2014/main" id="{58E1BB32-B3EB-4AD1-9B91-6C4BFF4B9C49}"/>
                  </a:ext>
                </a:extLst>
              </p:cNvPr>
              <p:cNvSpPr txBox="1"/>
              <p:nvPr/>
            </p:nvSpPr>
            <p:spPr>
              <a:xfrm rot="19070870">
                <a:off x="3474878" y="4068680"/>
                <a:ext cx="2442845" cy="369332"/>
              </a:xfrm>
              <a:prstGeom prst="rect">
                <a:avLst/>
              </a:prstGeom>
              <a:noFill/>
            </p:spPr>
            <p:txBody>
              <a:bodyPr wrap="square" rtlCol="0">
                <a:spAutoFit/>
              </a:bodyPr>
              <a:lstStyle/>
              <a:p>
                <a:r>
                  <a:rPr lang="cs-CZ" b="1" dirty="0">
                    <a:solidFill>
                      <a:srgbClr val="FF0000"/>
                    </a:solidFill>
                  </a:rPr>
                  <a:t>Validita měření</a:t>
                </a:r>
              </a:p>
            </p:txBody>
          </p:sp>
          <p:sp>
            <p:nvSpPr>
              <p:cNvPr id="22" name="TextovéPole 21">
                <a:extLst>
                  <a:ext uri="{FF2B5EF4-FFF2-40B4-BE49-F238E27FC236}">
                    <a16:creationId xmlns:a16="http://schemas.microsoft.com/office/drawing/2014/main" id="{5D35E51F-741C-44CD-96AA-1DF9FB38BC24}"/>
                  </a:ext>
                </a:extLst>
              </p:cNvPr>
              <p:cNvSpPr txBox="1"/>
              <p:nvPr/>
            </p:nvSpPr>
            <p:spPr>
              <a:xfrm rot="19070870">
                <a:off x="3383282" y="5626386"/>
                <a:ext cx="2442845" cy="369332"/>
              </a:xfrm>
              <a:prstGeom prst="rect">
                <a:avLst/>
              </a:prstGeom>
              <a:noFill/>
            </p:spPr>
            <p:txBody>
              <a:bodyPr wrap="square" rtlCol="0">
                <a:spAutoFit/>
              </a:bodyPr>
              <a:lstStyle/>
              <a:p>
                <a:r>
                  <a:rPr lang="cs-CZ" b="1" dirty="0" err="1">
                    <a:solidFill>
                      <a:srgbClr val="FF0000"/>
                    </a:solidFill>
                  </a:rPr>
                  <a:t>Processing</a:t>
                </a:r>
                <a:r>
                  <a:rPr lang="cs-CZ" b="1" dirty="0">
                    <a:solidFill>
                      <a:srgbClr val="FF0000"/>
                    </a:solidFill>
                  </a:rPr>
                  <a:t> </a:t>
                </a:r>
                <a:r>
                  <a:rPr lang="cs-CZ" b="1" dirty="0" err="1">
                    <a:solidFill>
                      <a:srgbClr val="FF0000"/>
                    </a:solidFill>
                  </a:rPr>
                  <a:t>error</a:t>
                </a:r>
                <a:endParaRPr lang="cs-CZ" b="1" dirty="0">
                  <a:solidFill>
                    <a:srgbClr val="FF0000"/>
                  </a:solidFill>
                </a:endParaRPr>
              </a:p>
            </p:txBody>
          </p:sp>
          <p:sp>
            <p:nvSpPr>
              <p:cNvPr id="23" name="TextovéPole 22">
                <a:extLst>
                  <a:ext uri="{FF2B5EF4-FFF2-40B4-BE49-F238E27FC236}">
                    <a16:creationId xmlns:a16="http://schemas.microsoft.com/office/drawing/2014/main" id="{29B52232-34F6-4923-B295-67079BAADAD0}"/>
                  </a:ext>
                </a:extLst>
              </p:cNvPr>
              <p:cNvSpPr txBox="1"/>
              <p:nvPr/>
            </p:nvSpPr>
            <p:spPr>
              <a:xfrm rot="19070870">
                <a:off x="2818294" y="3974586"/>
                <a:ext cx="2442845" cy="369332"/>
              </a:xfrm>
              <a:prstGeom prst="rect">
                <a:avLst/>
              </a:prstGeom>
              <a:noFill/>
            </p:spPr>
            <p:txBody>
              <a:bodyPr wrap="square" rtlCol="0">
                <a:spAutoFit/>
              </a:bodyPr>
              <a:lstStyle/>
              <a:p>
                <a:r>
                  <a:rPr lang="cs-CZ" b="1" dirty="0" err="1">
                    <a:solidFill>
                      <a:srgbClr val="FF0000"/>
                    </a:solidFill>
                  </a:rPr>
                  <a:t>Specification</a:t>
                </a:r>
                <a:r>
                  <a:rPr lang="cs-CZ" b="1" dirty="0">
                    <a:solidFill>
                      <a:srgbClr val="FF0000"/>
                    </a:solidFill>
                  </a:rPr>
                  <a:t> </a:t>
                </a:r>
                <a:r>
                  <a:rPr lang="cs-CZ" b="1" dirty="0" err="1">
                    <a:solidFill>
                      <a:srgbClr val="FF0000"/>
                    </a:solidFill>
                  </a:rPr>
                  <a:t>error</a:t>
                </a:r>
                <a:endParaRPr lang="cs-CZ" b="1" dirty="0">
                  <a:solidFill>
                    <a:srgbClr val="FF0000"/>
                  </a:solidFill>
                </a:endParaRPr>
              </a:p>
            </p:txBody>
          </p:sp>
        </p:grpSp>
        <p:sp>
          <p:nvSpPr>
            <p:cNvPr id="6" name="TextovéPole 5">
              <a:extLst>
                <a:ext uri="{FF2B5EF4-FFF2-40B4-BE49-F238E27FC236}">
                  <a16:creationId xmlns:a16="http://schemas.microsoft.com/office/drawing/2014/main" id="{CC1F1324-5754-4B99-8062-81F35CD6CEEC}"/>
                </a:ext>
              </a:extLst>
            </p:cNvPr>
            <p:cNvSpPr txBox="1"/>
            <p:nvPr/>
          </p:nvSpPr>
          <p:spPr>
            <a:xfrm rot="19070870">
              <a:off x="6447452" y="3868470"/>
              <a:ext cx="2442845" cy="369332"/>
            </a:xfrm>
            <a:prstGeom prst="rect">
              <a:avLst/>
            </a:prstGeom>
            <a:noFill/>
          </p:spPr>
          <p:txBody>
            <a:bodyPr wrap="square" rtlCol="0">
              <a:spAutoFit/>
            </a:bodyPr>
            <a:lstStyle/>
            <a:p>
              <a:r>
                <a:rPr lang="cs-CZ" b="1" dirty="0" err="1">
                  <a:solidFill>
                    <a:srgbClr val="00B050"/>
                  </a:solidFill>
                </a:rPr>
                <a:t>Coverage</a:t>
              </a:r>
              <a:r>
                <a:rPr lang="cs-CZ" b="1" dirty="0">
                  <a:solidFill>
                    <a:srgbClr val="00B050"/>
                  </a:solidFill>
                </a:rPr>
                <a:t> </a:t>
              </a:r>
              <a:r>
                <a:rPr lang="cs-CZ" b="1" dirty="0" err="1">
                  <a:solidFill>
                    <a:srgbClr val="00B050"/>
                  </a:solidFill>
                </a:rPr>
                <a:t>error</a:t>
              </a:r>
              <a:endParaRPr lang="cs-CZ" b="1" dirty="0">
                <a:solidFill>
                  <a:srgbClr val="00B050"/>
                </a:solidFill>
              </a:endParaRPr>
            </a:p>
          </p:txBody>
        </p:sp>
        <p:sp>
          <p:nvSpPr>
            <p:cNvPr id="7" name="TextovéPole 6">
              <a:extLst>
                <a:ext uri="{FF2B5EF4-FFF2-40B4-BE49-F238E27FC236}">
                  <a16:creationId xmlns:a16="http://schemas.microsoft.com/office/drawing/2014/main" id="{3CFFD252-1498-4A21-B041-3505E0592D22}"/>
                </a:ext>
              </a:extLst>
            </p:cNvPr>
            <p:cNvSpPr txBox="1"/>
            <p:nvPr/>
          </p:nvSpPr>
          <p:spPr>
            <a:xfrm rot="19070870">
              <a:off x="7379746" y="3874762"/>
              <a:ext cx="2442845" cy="369332"/>
            </a:xfrm>
            <a:prstGeom prst="rect">
              <a:avLst/>
            </a:prstGeom>
            <a:noFill/>
          </p:spPr>
          <p:txBody>
            <a:bodyPr wrap="square" rtlCol="0">
              <a:spAutoFit/>
            </a:bodyPr>
            <a:lstStyle/>
            <a:p>
              <a:r>
                <a:rPr lang="cs-CZ" b="1" dirty="0" err="1">
                  <a:solidFill>
                    <a:srgbClr val="00B050"/>
                  </a:solidFill>
                </a:rPr>
                <a:t>Sampling</a:t>
              </a:r>
              <a:r>
                <a:rPr lang="cs-CZ" b="1" dirty="0">
                  <a:solidFill>
                    <a:srgbClr val="FF0000"/>
                  </a:solidFill>
                </a:rPr>
                <a:t> </a:t>
              </a:r>
              <a:r>
                <a:rPr lang="cs-CZ" b="1" dirty="0" err="1">
                  <a:solidFill>
                    <a:srgbClr val="00B050"/>
                  </a:solidFill>
                </a:rPr>
                <a:t>error</a:t>
              </a:r>
              <a:endParaRPr lang="cs-CZ" b="1" dirty="0">
                <a:solidFill>
                  <a:srgbClr val="00B050"/>
                </a:solidFill>
              </a:endParaRPr>
            </a:p>
          </p:txBody>
        </p:sp>
      </p:grpSp>
      <p:sp>
        <p:nvSpPr>
          <p:cNvPr id="27" name="Ovál 26">
            <a:extLst>
              <a:ext uri="{FF2B5EF4-FFF2-40B4-BE49-F238E27FC236}">
                <a16:creationId xmlns:a16="http://schemas.microsoft.com/office/drawing/2014/main" id="{1C71BDF5-7F84-4E5A-AACF-83E688ACAF9F}"/>
              </a:ext>
            </a:extLst>
          </p:cNvPr>
          <p:cNvSpPr/>
          <p:nvPr/>
        </p:nvSpPr>
        <p:spPr>
          <a:xfrm>
            <a:off x="2202684" y="2355147"/>
            <a:ext cx="4046316" cy="229459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8" name="TextovéPole 27">
            <a:extLst>
              <a:ext uri="{FF2B5EF4-FFF2-40B4-BE49-F238E27FC236}">
                <a16:creationId xmlns:a16="http://schemas.microsoft.com/office/drawing/2014/main" id="{03A05005-8BE9-4C3B-AB4A-3DCDA8E323EE}"/>
              </a:ext>
            </a:extLst>
          </p:cNvPr>
          <p:cNvSpPr txBox="1"/>
          <p:nvPr/>
        </p:nvSpPr>
        <p:spPr>
          <a:xfrm>
            <a:off x="10041160" y="3999737"/>
            <a:ext cx="2284255" cy="646331"/>
          </a:xfrm>
          <a:prstGeom prst="rect">
            <a:avLst/>
          </a:prstGeom>
          <a:noFill/>
        </p:spPr>
        <p:txBody>
          <a:bodyPr wrap="square">
            <a:spAutoFit/>
          </a:bodyPr>
          <a:lstStyle/>
          <a:p>
            <a:r>
              <a:rPr lang="cs-CZ" b="1" dirty="0">
                <a:solidFill>
                  <a:srgbClr val="00B050"/>
                </a:solidFill>
              </a:rPr>
              <a:t>Unit non-response</a:t>
            </a:r>
          </a:p>
          <a:p>
            <a:r>
              <a:rPr lang="cs-CZ" dirty="0" err="1">
                <a:solidFill>
                  <a:srgbClr val="FF0000"/>
                </a:solidFill>
              </a:rPr>
              <a:t>Item</a:t>
            </a:r>
            <a:r>
              <a:rPr lang="cs-CZ" dirty="0">
                <a:solidFill>
                  <a:srgbClr val="FF0000"/>
                </a:solidFill>
              </a:rPr>
              <a:t> non-response</a:t>
            </a:r>
          </a:p>
        </p:txBody>
      </p:sp>
      <p:sp>
        <p:nvSpPr>
          <p:cNvPr id="29" name="Ovál 28">
            <a:extLst>
              <a:ext uri="{FF2B5EF4-FFF2-40B4-BE49-F238E27FC236}">
                <a16:creationId xmlns:a16="http://schemas.microsoft.com/office/drawing/2014/main" id="{9383ED3D-4711-4ABE-901E-44CAD331DFD7}"/>
              </a:ext>
            </a:extLst>
          </p:cNvPr>
          <p:cNvSpPr/>
          <p:nvPr/>
        </p:nvSpPr>
        <p:spPr>
          <a:xfrm>
            <a:off x="5302861" y="4051534"/>
            <a:ext cx="4046316" cy="229459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84137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F7C2D-225E-4C42-A5B6-88CC07C25491}"/>
              </a:ext>
            </a:extLst>
          </p:cNvPr>
          <p:cNvSpPr>
            <a:spLocks noGrp="1"/>
          </p:cNvSpPr>
          <p:nvPr>
            <p:ph type="title"/>
          </p:nvPr>
        </p:nvSpPr>
        <p:spPr/>
        <p:txBody>
          <a:bodyPr/>
          <a:lstStyle/>
          <a:p>
            <a:r>
              <a:rPr lang="cs-CZ" dirty="0"/>
              <a:t>Jak ověřit, že dotazník funguje před ostrým sběrem</a:t>
            </a:r>
          </a:p>
        </p:txBody>
      </p:sp>
      <p:sp>
        <p:nvSpPr>
          <p:cNvPr id="3" name="Zástupný obsah 2">
            <a:extLst>
              <a:ext uri="{FF2B5EF4-FFF2-40B4-BE49-F238E27FC236}">
                <a16:creationId xmlns:a16="http://schemas.microsoft.com/office/drawing/2014/main" id="{20539662-AB57-497E-BC7B-AC8E6C6BCA38}"/>
              </a:ext>
            </a:extLst>
          </p:cNvPr>
          <p:cNvSpPr>
            <a:spLocks noGrp="1"/>
          </p:cNvSpPr>
          <p:nvPr>
            <p:ph sz="quarter" idx="13"/>
          </p:nvPr>
        </p:nvSpPr>
        <p:spPr>
          <a:xfrm>
            <a:off x="913774" y="2367092"/>
            <a:ext cx="10363826" cy="4244020"/>
          </a:xfrm>
        </p:spPr>
        <p:txBody>
          <a:bodyPr>
            <a:normAutofit/>
          </a:bodyPr>
          <a:lstStyle/>
          <a:p>
            <a:r>
              <a:rPr lang="cs-CZ" dirty="0"/>
              <a:t>Proč je potřeba? Duh!</a:t>
            </a:r>
          </a:p>
          <a:p>
            <a:r>
              <a:rPr lang="cs-CZ" dirty="0" err="1"/>
              <a:t>Pre</a:t>
            </a:r>
            <a:r>
              <a:rPr lang="cs-CZ" dirty="0"/>
              <a:t>-testing, </a:t>
            </a:r>
            <a:r>
              <a:rPr lang="cs-CZ" dirty="0" err="1"/>
              <a:t>piloting</a:t>
            </a:r>
            <a:endParaRPr lang="cs-CZ" dirty="0"/>
          </a:p>
          <a:p>
            <a:r>
              <a:rPr lang="cs-CZ" dirty="0"/>
              <a:t>Řada aspektů</a:t>
            </a:r>
          </a:p>
          <a:p>
            <a:endParaRPr lang="cs-CZ" dirty="0"/>
          </a:p>
          <a:p>
            <a:pPr marL="0" indent="0">
              <a:buNone/>
            </a:pPr>
            <a:r>
              <a:rPr lang="cs-CZ" b="1" dirty="0"/>
              <a:t>Kontrola technické funkčnosti dotazníku </a:t>
            </a:r>
            <a:r>
              <a:rPr lang="cs-CZ" dirty="0"/>
              <a:t>– specificky důležité v online sběrech</a:t>
            </a:r>
          </a:p>
          <a:p>
            <a:r>
              <a:rPr lang="cs-CZ" dirty="0"/>
              <a:t>Správné zobrazení otázek (ideálně na různých zařízeních, prohlížečích)</a:t>
            </a:r>
          </a:p>
          <a:p>
            <a:r>
              <a:rPr lang="cs-CZ" dirty="0"/>
              <a:t>Správné ukládání dat </a:t>
            </a:r>
          </a:p>
          <a:p>
            <a:r>
              <a:rPr lang="cs-CZ" dirty="0"/>
              <a:t>Funkčnost filtrů </a:t>
            </a:r>
          </a:p>
          <a:p>
            <a:r>
              <a:rPr lang="cs-CZ" dirty="0"/>
              <a:t>Funkčnost možností „nechci odpovědět,“ zvláště v baterii položek  </a:t>
            </a:r>
          </a:p>
          <a:p>
            <a:pPr lvl="1"/>
            <a:endParaRPr lang="cs-CZ" dirty="0"/>
          </a:p>
          <a:p>
            <a:pPr lvl="1"/>
            <a:endParaRPr lang="cs-CZ" dirty="0"/>
          </a:p>
          <a:p>
            <a:endParaRPr lang="cs-CZ" dirty="0"/>
          </a:p>
        </p:txBody>
      </p:sp>
      <p:sp>
        <p:nvSpPr>
          <p:cNvPr id="4" name="Pravá složená závorka 3">
            <a:extLst>
              <a:ext uri="{FF2B5EF4-FFF2-40B4-BE49-F238E27FC236}">
                <a16:creationId xmlns:a16="http://schemas.microsoft.com/office/drawing/2014/main" id="{45911B56-D5CB-4BF3-BC02-00515463BC21}"/>
              </a:ext>
            </a:extLst>
          </p:cNvPr>
          <p:cNvSpPr/>
          <p:nvPr/>
        </p:nvSpPr>
        <p:spPr>
          <a:xfrm>
            <a:off x="8823773" y="3843933"/>
            <a:ext cx="512064" cy="243230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dirty="0"/>
          </a:p>
        </p:txBody>
      </p:sp>
      <p:sp>
        <p:nvSpPr>
          <p:cNvPr id="5" name="Obdélník 4">
            <a:extLst>
              <a:ext uri="{FF2B5EF4-FFF2-40B4-BE49-F238E27FC236}">
                <a16:creationId xmlns:a16="http://schemas.microsoft.com/office/drawing/2014/main" id="{F37FDF5C-1322-41C6-82EB-C251E1F59F2F}"/>
              </a:ext>
            </a:extLst>
          </p:cNvPr>
          <p:cNvSpPr/>
          <p:nvPr/>
        </p:nvSpPr>
        <p:spPr>
          <a:xfrm>
            <a:off x="9474925" y="4296561"/>
            <a:ext cx="2651760" cy="1527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Zvládnete sami, nebo s pomocí kamaráda</a:t>
            </a:r>
          </a:p>
        </p:txBody>
      </p:sp>
    </p:spTree>
    <p:extLst>
      <p:ext uri="{BB962C8B-B14F-4D97-AF65-F5344CB8AC3E}">
        <p14:creationId xmlns:p14="http://schemas.microsoft.com/office/powerpoint/2010/main" val="2912091872"/>
      </p:ext>
    </p:extLst>
  </p:cSld>
  <p:clrMapOvr>
    <a:masterClrMapping/>
  </p:clrMapOvr>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TM10001115[[fn=Balík]]</Template>
  <TotalTime>829</TotalTime>
  <Words>4834</Words>
  <Application>Microsoft Office PowerPoint</Application>
  <PresentationFormat>Širokoúhlá obrazovka</PresentationFormat>
  <Paragraphs>552</Paragraphs>
  <Slides>50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50</vt:i4>
      </vt:variant>
    </vt:vector>
  </HeadingPairs>
  <TitlesOfParts>
    <vt:vector size="56" baseType="lpstr">
      <vt:lpstr>AdvOT863180fb</vt:lpstr>
      <vt:lpstr>Arial</vt:lpstr>
      <vt:lpstr>Calibri</vt:lpstr>
      <vt:lpstr>Gill Sans MT</vt:lpstr>
      <vt:lpstr>Wingdings</vt:lpstr>
      <vt:lpstr>Balík</vt:lpstr>
      <vt:lpstr>ZURn6311 Dotazníkový výzkum: Kognitivní testování, pilotáž</vt:lpstr>
      <vt:lpstr>ÚKOLY 5</vt:lpstr>
      <vt:lpstr>1. Nebo 3. osoba?</vt:lpstr>
      <vt:lpstr>Nebo infitiv!</vt:lpstr>
      <vt:lpstr>Přidávat slova nebo ne?</vt:lpstr>
      <vt:lpstr>Přidávat slova nebo ne?</vt:lpstr>
      <vt:lpstr>Co může pomoci?</vt:lpstr>
      <vt:lpstr>Proces dotazníkového šetření</vt:lpstr>
      <vt:lpstr>Jak ověřit, že dotazník funguje před ostrým sběrem</vt:lpstr>
      <vt:lpstr>Jak ověřit, že dotazník funguje před ostrým sběrem</vt:lpstr>
      <vt:lpstr>Jak ověřit, že dotazník funguje před ostrým sběrem</vt:lpstr>
      <vt:lpstr>Hodnocení expertů</vt:lpstr>
      <vt:lpstr>Hodnocení expertů</vt:lpstr>
      <vt:lpstr>Kognitivní testování</vt:lpstr>
      <vt:lpstr>Kognitivní testování</vt:lpstr>
      <vt:lpstr>Proces odpovídání</vt:lpstr>
      <vt:lpstr>Techniky kognitivního testování</vt:lpstr>
      <vt:lpstr>Jak to probíhá?</vt:lpstr>
      <vt:lpstr>Jak to probíhá?</vt:lpstr>
      <vt:lpstr>Jazyk</vt:lpstr>
      <vt:lpstr>Proces odpovídání</vt:lpstr>
      <vt:lpstr>PROBLÉMY S POCHOPENÍM</vt:lpstr>
      <vt:lpstr>Interview probes</vt:lpstr>
      <vt:lpstr>Problémy s vybavením si a pamětí</vt:lpstr>
      <vt:lpstr>Interview probes</vt:lpstr>
      <vt:lpstr>Problémy s posouzením</vt:lpstr>
      <vt:lpstr>Interview probes</vt:lpstr>
      <vt:lpstr>Problémy související s odpověďovými škálami</vt:lpstr>
      <vt:lpstr>Interview probes</vt:lpstr>
      <vt:lpstr>Problémy s „upravováním odpovědí“</vt:lpstr>
      <vt:lpstr>CO po skončení rozhovoru</vt:lpstr>
      <vt:lpstr>Prezentace aplikace PowerPoint</vt:lpstr>
      <vt:lpstr>Prezentace aplikace PowerPoint</vt:lpstr>
      <vt:lpstr>LIMITY kognitivního testování</vt:lpstr>
      <vt:lpstr>Pilotáž – co to je</vt:lpstr>
      <vt:lpstr>Pilotáž</vt:lpstr>
      <vt:lpstr>Pilotáž</vt:lpstr>
      <vt:lpstr>Pilotáž</vt:lpstr>
      <vt:lpstr>Na co se lze ptát</vt:lpstr>
      <vt:lpstr>Na co se lze ptát</vt:lpstr>
      <vt:lpstr>Podnětové materiály</vt:lpstr>
      <vt:lpstr>Podnětové materiály</vt:lpstr>
      <vt:lpstr>Podnětové materiály</vt:lpstr>
      <vt:lpstr>Podnětové materiály</vt:lpstr>
      <vt:lpstr>Na co se dívat v datech?</vt:lpstr>
      <vt:lpstr>Na co se dívat v datech?</vt:lpstr>
      <vt:lpstr>Na co se dívat v datech?</vt:lpstr>
      <vt:lpstr>Pilotáž</vt:lpstr>
      <vt:lpstr>Úkol 6</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dedkova</dc:creator>
  <cp:lastModifiedBy>lenka dedkova</cp:lastModifiedBy>
  <cp:revision>126</cp:revision>
  <dcterms:created xsi:type="dcterms:W3CDTF">2021-04-13T17:34:39Z</dcterms:created>
  <dcterms:modified xsi:type="dcterms:W3CDTF">2021-04-30T09:13:09Z</dcterms:modified>
</cp:coreProperties>
</file>