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452" r:id="rId2"/>
    <p:sldId id="373" r:id="rId3"/>
    <p:sldId id="427" r:id="rId4"/>
    <p:sldId id="460" r:id="rId5"/>
    <p:sldId id="376" r:id="rId6"/>
    <p:sldId id="374" r:id="rId7"/>
    <p:sldId id="377" r:id="rId8"/>
    <p:sldId id="387" r:id="rId9"/>
    <p:sldId id="378" r:id="rId10"/>
    <p:sldId id="381" r:id="rId11"/>
    <p:sldId id="461" r:id="rId12"/>
    <p:sldId id="383" r:id="rId13"/>
    <p:sldId id="382" r:id="rId14"/>
    <p:sldId id="414" r:id="rId15"/>
    <p:sldId id="458" r:id="rId16"/>
    <p:sldId id="459" r:id="rId17"/>
    <p:sldId id="388" r:id="rId18"/>
    <p:sldId id="35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6" autoAdjust="0"/>
    <p:restoredTop sz="94660"/>
  </p:normalViewPr>
  <p:slideViewPr>
    <p:cSldViewPr snapToGrid="0">
      <p:cViewPr varScale="1">
        <p:scale>
          <a:sx n="84" d="100"/>
          <a:sy n="84" d="100"/>
        </p:scale>
        <p:origin x="102"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B0D185EE-3D3B-4788-B84D-6D58FB5F363E}" type="datetimeFigureOut">
              <a:rPr lang="cs-CZ" smtClean="0"/>
              <a:t>07.05.2021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17345590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0D185EE-3D3B-4788-B84D-6D58FB5F363E}" type="datetimeFigureOut">
              <a:rPr lang="cs-CZ" smtClean="0"/>
              <a:t>07.05.2021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1453609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0D185EE-3D3B-4788-B84D-6D58FB5F363E}" type="datetimeFigureOut">
              <a:rPr lang="cs-CZ" smtClean="0"/>
              <a:t>07.05.2021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423818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19CAFF5-B0F8-49E6-A59A-6573F3EE67E8}" type="datetimeFigureOut">
              <a:rPr lang="cs-CZ" smtClean="0"/>
              <a:t>07.05.2021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BAB546A-BC03-4CB9-9BD5-090E0DA59435}" type="slidenum">
              <a:rPr lang="cs-CZ" smtClean="0"/>
              <a:t>‹#›</a:t>
            </a:fld>
            <a:endParaRPr lang="cs-CZ"/>
          </a:p>
        </p:txBody>
      </p:sp>
    </p:spTree>
    <p:extLst>
      <p:ext uri="{BB962C8B-B14F-4D97-AF65-F5344CB8AC3E}">
        <p14:creationId xmlns:p14="http://schemas.microsoft.com/office/powerpoint/2010/main" val="34879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0D185EE-3D3B-4788-B84D-6D58FB5F363E}" type="datetimeFigureOut">
              <a:rPr lang="cs-CZ" smtClean="0"/>
              <a:t>07.05.2021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716779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B0D185EE-3D3B-4788-B84D-6D58FB5F363E}" type="datetimeFigureOut">
              <a:rPr lang="cs-CZ" smtClean="0"/>
              <a:t>07.05.2021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162730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B0D185EE-3D3B-4788-B84D-6D58FB5F363E}" type="datetimeFigureOut">
              <a:rPr lang="cs-CZ" smtClean="0"/>
              <a:t>07.05.2021</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244400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583436" y="3143250"/>
            <a:ext cx="4270248"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B0D185EE-3D3B-4788-B84D-6D58FB5F363E}" type="datetimeFigureOut">
              <a:rPr lang="cs-CZ" smtClean="0"/>
              <a:t>07.05.2021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27FA72B-0457-41F9-956D-A8A6D4BA56D8}" type="slidenum">
              <a:rPr lang="cs-CZ" smtClean="0"/>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391106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0D185EE-3D3B-4788-B84D-6D58FB5F363E}" type="datetimeFigureOut">
              <a:rPr lang="cs-CZ" smtClean="0"/>
              <a:t>07.05.2021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52282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185EE-3D3B-4788-B84D-6D58FB5F363E}" type="datetimeFigureOut">
              <a:rPr lang="cs-CZ" smtClean="0"/>
              <a:t>07.05.2021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57253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9" name="Date Placeholder 8"/>
          <p:cNvSpPr>
            <a:spLocks noGrp="1"/>
          </p:cNvSpPr>
          <p:nvPr>
            <p:ph type="dt" sz="half" idx="10"/>
          </p:nvPr>
        </p:nvSpPr>
        <p:spPr/>
        <p:txBody>
          <a:bodyPr/>
          <a:lstStyle/>
          <a:p>
            <a:fld id="{B0D185EE-3D3B-4788-B84D-6D58FB5F363E}" type="datetimeFigureOut">
              <a:rPr lang="cs-CZ" smtClean="0"/>
              <a:t>07.05.2021</a:t>
            </a:fld>
            <a:endParaRPr lang="cs-CZ"/>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1" name="Slide Number Placeholder 10"/>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1946085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0D185EE-3D3B-4788-B84D-6D58FB5F363E}" type="datetimeFigureOut">
              <a:rPr lang="cs-CZ" smtClean="0"/>
              <a:t>07.05.2021</a:t>
            </a:fld>
            <a:endParaRPr lang="cs-CZ"/>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0" name="Slide Number Placeholder 9"/>
          <p:cNvSpPr>
            <a:spLocks noGrp="1"/>
          </p:cNvSpPr>
          <p:nvPr>
            <p:ph type="sldNum" sz="quarter" idx="12"/>
          </p:nvPr>
        </p:nvSpPr>
        <p:spPr/>
        <p:txBody>
          <a:bodyPr/>
          <a:lstStyle/>
          <a:p>
            <a:fld id="{527FA72B-0457-41F9-956D-A8A6D4BA56D8}" type="slidenum">
              <a:rPr lang="cs-CZ" smtClean="0"/>
              <a:t>‹#›</a:t>
            </a:fld>
            <a:endParaRPr lang="cs-CZ"/>
          </a:p>
        </p:txBody>
      </p:sp>
    </p:spTree>
    <p:extLst>
      <p:ext uri="{BB962C8B-B14F-4D97-AF65-F5344CB8AC3E}">
        <p14:creationId xmlns:p14="http://schemas.microsoft.com/office/powerpoint/2010/main" val="263345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0D185EE-3D3B-4788-B84D-6D58FB5F363E}" type="datetimeFigureOut">
              <a:rPr lang="cs-CZ" smtClean="0"/>
              <a:t>07.05.2021</a:t>
            </a:fld>
            <a:endParaRPr lang="cs-CZ"/>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cs-CZ"/>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27FA72B-0457-41F9-956D-A8A6D4BA56D8}" type="slidenum">
              <a:rPr lang="cs-CZ" smtClean="0"/>
              <a:t>‹#›</a:t>
            </a:fld>
            <a:endParaRPr lang="cs-CZ"/>
          </a:p>
        </p:txBody>
      </p:sp>
    </p:spTree>
    <p:extLst>
      <p:ext uri="{BB962C8B-B14F-4D97-AF65-F5344CB8AC3E}">
        <p14:creationId xmlns:p14="http://schemas.microsoft.com/office/powerpoint/2010/main" val="342303816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zso.cz/csu/czso/klasifikace_zamestnani_-cz_isco-"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www.nuv.cz/vystupy/nova-klasifikace-vzdelani-v-europassu"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ZURn6311 Dotazníkový výzkum: Struktura dotazníku</a:t>
            </a:r>
          </a:p>
        </p:txBody>
      </p:sp>
      <p:sp>
        <p:nvSpPr>
          <p:cNvPr id="3" name="Podnadpis 2"/>
          <p:cNvSpPr>
            <a:spLocks noGrp="1"/>
          </p:cNvSpPr>
          <p:nvPr>
            <p:ph type="subTitle" idx="1"/>
          </p:nvPr>
        </p:nvSpPr>
        <p:spPr/>
        <p:txBody>
          <a:bodyPr/>
          <a:lstStyle/>
          <a:p>
            <a:r>
              <a:rPr lang="cs-CZ" dirty="0"/>
              <a:t>Lenka Dědková</a:t>
            </a:r>
          </a:p>
        </p:txBody>
      </p:sp>
    </p:spTree>
    <p:extLst>
      <p:ext uri="{BB962C8B-B14F-4D97-AF65-F5344CB8AC3E}">
        <p14:creationId xmlns:p14="http://schemas.microsoft.com/office/powerpoint/2010/main" val="1494318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CBB0CB-9489-4817-A7D3-9F74D6DD769E}"/>
              </a:ext>
            </a:extLst>
          </p:cNvPr>
          <p:cNvSpPr>
            <a:spLocks noGrp="1"/>
          </p:cNvSpPr>
          <p:nvPr>
            <p:ph type="title"/>
          </p:nvPr>
        </p:nvSpPr>
        <p:spPr/>
        <p:txBody>
          <a:bodyPr/>
          <a:lstStyle/>
          <a:p>
            <a:r>
              <a:rPr lang="cs-CZ" dirty="0"/>
              <a:t>Jak se ptát: Socioekonomický status</a:t>
            </a:r>
          </a:p>
        </p:txBody>
      </p:sp>
      <p:sp>
        <p:nvSpPr>
          <p:cNvPr id="3" name="Zástupný obsah 2">
            <a:extLst>
              <a:ext uri="{FF2B5EF4-FFF2-40B4-BE49-F238E27FC236}">
                <a16:creationId xmlns:a16="http://schemas.microsoft.com/office/drawing/2014/main" id="{34B9ED2C-1856-4E82-9225-772A4BB034E6}"/>
              </a:ext>
            </a:extLst>
          </p:cNvPr>
          <p:cNvSpPr>
            <a:spLocks noGrp="1"/>
          </p:cNvSpPr>
          <p:nvPr>
            <p:ph sz="quarter" idx="13"/>
          </p:nvPr>
        </p:nvSpPr>
        <p:spPr/>
        <p:txBody>
          <a:bodyPr>
            <a:normAutofit fontScale="85000" lnSpcReduction="20000"/>
          </a:bodyPr>
          <a:lstStyle/>
          <a:p>
            <a:r>
              <a:rPr lang="cs-CZ" dirty="0"/>
              <a:t>Různé indikátory, ze kterých si lze vybrat</a:t>
            </a:r>
          </a:p>
          <a:p>
            <a:r>
              <a:rPr lang="cs-CZ" b="1" dirty="0"/>
              <a:t>Zaměstnání</a:t>
            </a:r>
          </a:p>
          <a:p>
            <a:pPr lvl="1"/>
            <a:r>
              <a:rPr lang="cs-CZ" dirty="0"/>
              <a:t>Typ pracovního poměru (částečný, plný úvazek), OSVČ nebo se lze zeptat, kolik hodin pracují týdně (plný úvazek 40)</a:t>
            </a:r>
          </a:p>
          <a:p>
            <a:pPr lvl="1"/>
            <a:r>
              <a:rPr lang="cs-CZ" dirty="0"/>
              <a:t>Klasifikace zaměstnání: různé kategorie, CZ-ISCO (</a:t>
            </a:r>
            <a:r>
              <a:rPr lang="cs-CZ" dirty="0">
                <a:hlinkClick r:id="rId2"/>
              </a:rPr>
              <a:t>https://www.czso.cz/</a:t>
            </a:r>
            <a:r>
              <a:rPr lang="cs-CZ" dirty="0" err="1">
                <a:hlinkClick r:id="rId2"/>
              </a:rPr>
              <a:t>csu</a:t>
            </a:r>
            <a:r>
              <a:rPr lang="cs-CZ" dirty="0">
                <a:hlinkClick r:id="rId2"/>
              </a:rPr>
              <a:t>/</a:t>
            </a:r>
            <a:r>
              <a:rPr lang="cs-CZ" dirty="0" err="1">
                <a:hlinkClick r:id="rId2"/>
              </a:rPr>
              <a:t>czso</a:t>
            </a:r>
            <a:r>
              <a:rPr lang="cs-CZ" dirty="0">
                <a:hlinkClick r:id="rId2"/>
              </a:rPr>
              <a:t>/klasifikace_</a:t>
            </a:r>
            <a:r>
              <a:rPr lang="cs-CZ" dirty="0" err="1">
                <a:hlinkClick r:id="rId2"/>
              </a:rPr>
              <a:t>zamestnani</a:t>
            </a:r>
            <a:r>
              <a:rPr lang="cs-CZ" dirty="0">
                <a:hlinkClick r:id="rId2"/>
              </a:rPr>
              <a:t>_-</a:t>
            </a:r>
            <a:r>
              <a:rPr lang="cs-CZ" dirty="0" err="1">
                <a:hlinkClick r:id="rId2"/>
              </a:rPr>
              <a:t>cz_isco</a:t>
            </a:r>
            <a:r>
              <a:rPr lang="cs-CZ" dirty="0">
                <a:hlinkClick r:id="rId2"/>
              </a:rPr>
              <a:t>-</a:t>
            </a:r>
            <a:r>
              <a:rPr lang="cs-CZ" dirty="0"/>
              <a:t>)</a:t>
            </a:r>
          </a:p>
          <a:p>
            <a:pPr lvl="1"/>
            <a:r>
              <a:rPr lang="cs-CZ" dirty="0"/>
              <a:t>Místo „nezaměstnaný“ je lepší „v současnosti bez zaměstnání“ </a:t>
            </a:r>
          </a:p>
          <a:p>
            <a:pPr lvl="1"/>
            <a:r>
              <a:rPr lang="cs-CZ" dirty="0"/>
              <a:t>Nezapomenout na specifické kategorie (rodičovská dovolená, důchod, dát možnost „</a:t>
            </a:r>
            <a:r>
              <a:rPr lang="cs-CZ" dirty="0" err="1"/>
              <a:t>else</a:t>
            </a:r>
            <a:r>
              <a:rPr lang="cs-CZ" dirty="0"/>
              <a:t>“)</a:t>
            </a:r>
          </a:p>
          <a:p>
            <a:r>
              <a:rPr lang="cs-CZ" b="1" dirty="0"/>
              <a:t>Výše příjmů</a:t>
            </a:r>
          </a:p>
          <a:p>
            <a:pPr lvl="1"/>
            <a:r>
              <a:rPr lang="cs-CZ" dirty="0"/>
              <a:t>Tady je lepší ptát se v kategoriích než na konkrétní příjem</a:t>
            </a:r>
          </a:p>
          <a:p>
            <a:pPr lvl="1"/>
            <a:r>
              <a:rPr lang="cs-CZ" dirty="0"/>
              <a:t>Citlivá otázka – vždy poskytnout možnost neodpovědět</a:t>
            </a:r>
          </a:p>
          <a:p>
            <a:pPr lvl="1"/>
            <a:r>
              <a:rPr lang="cs-CZ" dirty="0"/>
              <a:t>Případně se lze ptát subjektivně: Jak vychází vaše domácnost s celkovým měsíčním příjmem?</a:t>
            </a:r>
          </a:p>
          <a:p>
            <a:pPr lvl="2"/>
            <a:r>
              <a:rPr lang="cs-CZ" dirty="0"/>
              <a:t>(1) s velkými obtížemi; (2) s obtížemi, (3) s menšími obtížemi; (4) docela snadno; (5) snadno; (6) velmi snadno (ČSÚ položka)</a:t>
            </a:r>
          </a:p>
        </p:txBody>
      </p:sp>
    </p:spTree>
    <p:extLst>
      <p:ext uri="{BB962C8B-B14F-4D97-AF65-F5344CB8AC3E}">
        <p14:creationId xmlns:p14="http://schemas.microsoft.com/office/powerpoint/2010/main" val="2983905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CBB0CB-9489-4817-A7D3-9F74D6DD769E}"/>
              </a:ext>
            </a:extLst>
          </p:cNvPr>
          <p:cNvSpPr>
            <a:spLocks noGrp="1"/>
          </p:cNvSpPr>
          <p:nvPr>
            <p:ph type="title"/>
          </p:nvPr>
        </p:nvSpPr>
        <p:spPr/>
        <p:txBody>
          <a:bodyPr/>
          <a:lstStyle/>
          <a:p>
            <a:r>
              <a:rPr lang="cs-CZ" dirty="0"/>
              <a:t>Jak se ptát: Socioekonomický status</a:t>
            </a:r>
          </a:p>
        </p:txBody>
      </p:sp>
      <p:sp>
        <p:nvSpPr>
          <p:cNvPr id="3" name="Zástupný obsah 2">
            <a:extLst>
              <a:ext uri="{FF2B5EF4-FFF2-40B4-BE49-F238E27FC236}">
                <a16:creationId xmlns:a16="http://schemas.microsoft.com/office/drawing/2014/main" id="{34B9ED2C-1856-4E82-9225-772A4BB034E6}"/>
              </a:ext>
            </a:extLst>
          </p:cNvPr>
          <p:cNvSpPr>
            <a:spLocks noGrp="1"/>
          </p:cNvSpPr>
          <p:nvPr>
            <p:ph sz="quarter" idx="13"/>
          </p:nvPr>
        </p:nvSpPr>
        <p:spPr>
          <a:xfrm>
            <a:off x="913774" y="2367092"/>
            <a:ext cx="10363826" cy="3907978"/>
          </a:xfrm>
        </p:spPr>
        <p:txBody>
          <a:bodyPr>
            <a:normAutofit fontScale="92500" lnSpcReduction="20000"/>
          </a:bodyPr>
          <a:lstStyle/>
          <a:p>
            <a:r>
              <a:rPr lang="cs-CZ" b="1" dirty="0"/>
              <a:t>Vzdělání</a:t>
            </a:r>
          </a:p>
          <a:p>
            <a:pPr lvl="1"/>
            <a:r>
              <a:rPr lang="cs-CZ" dirty="0"/>
              <a:t>Mezinárodní klasifikace vzdělání ISCED: </a:t>
            </a:r>
            <a:r>
              <a:rPr lang="cs-CZ" dirty="0">
                <a:hlinkClick r:id="rId2"/>
              </a:rPr>
              <a:t>http://www.nuv.cz/vystupy/nova-klasifikace-vzdelani-v-europassu</a:t>
            </a:r>
            <a:endParaRPr lang="cs-CZ" dirty="0"/>
          </a:p>
          <a:p>
            <a:pPr lvl="1"/>
            <a:r>
              <a:rPr lang="cs-CZ" dirty="0"/>
              <a:t>Pro výzkumy moc podrobná, stačí: </a:t>
            </a:r>
          </a:p>
          <a:p>
            <a:pPr lvl="2"/>
            <a:r>
              <a:rPr lang="cs-CZ" dirty="0"/>
              <a:t>(1) neukončené základní, </a:t>
            </a:r>
          </a:p>
          <a:p>
            <a:pPr lvl="2"/>
            <a:r>
              <a:rPr lang="cs-CZ" dirty="0"/>
              <a:t>(2) základní, </a:t>
            </a:r>
          </a:p>
          <a:p>
            <a:pPr lvl="2"/>
            <a:r>
              <a:rPr lang="cs-CZ" dirty="0"/>
              <a:t>(3) středoškolské bez maturity, </a:t>
            </a:r>
          </a:p>
          <a:p>
            <a:pPr lvl="2"/>
            <a:r>
              <a:rPr lang="cs-CZ" dirty="0"/>
              <a:t>(4) středoškolské s maturitou, </a:t>
            </a:r>
          </a:p>
          <a:p>
            <a:pPr lvl="2"/>
            <a:r>
              <a:rPr lang="cs-CZ" dirty="0"/>
              <a:t>(5) vysokoškolské (vč. vyšší odborné školy)</a:t>
            </a:r>
          </a:p>
          <a:p>
            <a:pPr lvl="1"/>
            <a:r>
              <a:rPr lang="cs-CZ" dirty="0"/>
              <a:t>Někdy i dělní jen primární, sekundární, terciární (do závorky příklady, co tam patří)</a:t>
            </a:r>
          </a:p>
          <a:p>
            <a:endParaRPr lang="cs-CZ" dirty="0"/>
          </a:p>
          <a:p>
            <a:r>
              <a:rPr lang="cs-CZ" dirty="0"/>
              <a:t>Pozor u vzorků, které získáváte ve vaší sociální bublině:</a:t>
            </a:r>
          </a:p>
          <a:p>
            <a:pPr lvl="2"/>
            <a:r>
              <a:rPr lang="cs-CZ" dirty="0"/>
              <a:t>Zajímá vás nejen dokončené – potřebuje typicky zachytit i podíl aktuálních studentů VŠ</a:t>
            </a:r>
          </a:p>
          <a:p>
            <a:pPr lvl="1"/>
            <a:endParaRPr lang="cs-CZ" dirty="0"/>
          </a:p>
        </p:txBody>
      </p:sp>
    </p:spTree>
    <p:extLst>
      <p:ext uri="{BB962C8B-B14F-4D97-AF65-F5344CB8AC3E}">
        <p14:creationId xmlns:p14="http://schemas.microsoft.com/office/powerpoint/2010/main" val="282992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14307E-D47C-4CF4-ACDE-EFF0B6B25B17}"/>
              </a:ext>
            </a:extLst>
          </p:cNvPr>
          <p:cNvSpPr>
            <a:spLocks noGrp="1"/>
          </p:cNvSpPr>
          <p:nvPr>
            <p:ph type="title"/>
          </p:nvPr>
        </p:nvSpPr>
        <p:spPr/>
        <p:txBody>
          <a:bodyPr/>
          <a:lstStyle/>
          <a:p>
            <a:r>
              <a:rPr lang="cs-CZ" dirty="0"/>
              <a:t>Jak se ptát: Socioekonomický status</a:t>
            </a:r>
          </a:p>
        </p:txBody>
      </p:sp>
      <p:sp>
        <p:nvSpPr>
          <p:cNvPr id="3" name="Zástupný obsah 2">
            <a:extLst>
              <a:ext uri="{FF2B5EF4-FFF2-40B4-BE49-F238E27FC236}">
                <a16:creationId xmlns:a16="http://schemas.microsoft.com/office/drawing/2014/main" id="{4498DD97-0B9E-4060-B243-BAB2ECE93A2A}"/>
              </a:ext>
            </a:extLst>
          </p:cNvPr>
          <p:cNvSpPr>
            <a:spLocks noGrp="1"/>
          </p:cNvSpPr>
          <p:nvPr>
            <p:ph sz="quarter" idx="13"/>
          </p:nvPr>
        </p:nvSpPr>
        <p:spPr/>
        <p:txBody>
          <a:bodyPr>
            <a:normAutofit/>
          </a:bodyPr>
          <a:lstStyle/>
          <a:p>
            <a:r>
              <a:rPr lang="cs-CZ" dirty="0"/>
              <a:t>Žebřík</a:t>
            </a:r>
          </a:p>
          <a:p>
            <a:pPr lvl="1"/>
            <a:r>
              <a:rPr lang="en-US" dirty="0"/>
              <a:t>The MacArthur Scale of Subjective Social Sta</a:t>
            </a:r>
            <a:r>
              <a:rPr lang="cs-CZ" dirty="0"/>
              <a:t>t</a:t>
            </a:r>
            <a:r>
              <a:rPr lang="en-US" dirty="0"/>
              <a:t>us (Adler &amp; Stewart, 2007)</a:t>
            </a:r>
            <a:endParaRPr lang="cs-CZ" dirty="0"/>
          </a:p>
          <a:p>
            <a:r>
              <a:rPr lang="en-US" dirty="0"/>
              <a:t>Think of the ladder as representing where people stand in their communities. People define community in different ways, please define it in whatever way is most meaning-</a:t>
            </a:r>
            <a:r>
              <a:rPr lang="en-US" dirty="0" err="1"/>
              <a:t>ful</a:t>
            </a:r>
            <a:r>
              <a:rPr lang="en-US" dirty="0"/>
              <a:t> to you. At the top of the ladder are the people who have the highest standing in their community. At the bottom are the people who have the lowest standing in their community. Where would you place yourself on the ladder? Please place a large ‘X’ on the rung where you think you stand in this time in your life, relative to other people in your community (MacArthur Research Net-work on SES and Health, 2008, question 1)</a:t>
            </a:r>
            <a:endParaRPr lang="cs-CZ" dirty="0"/>
          </a:p>
          <a:p>
            <a:endParaRPr lang="cs-CZ" dirty="0"/>
          </a:p>
        </p:txBody>
      </p:sp>
    </p:spTree>
    <p:extLst>
      <p:ext uri="{BB962C8B-B14F-4D97-AF65-F5344CB8AC3E}">
        <p14:creationId xmlns:p14="http://schemas.microsoft.com/office/powerpoint/2010/main" val="2591868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CBB0CB-9489-4817-A7D3-9F74D6DD769E}"/>
              </a:ext>
            </a:extLst>
          </p:cNvPr>
          <p:cNvSpPr>
            <a:spLocks noGrp="1"/>
          </p:cNvSpPr>
          <p:nvPr>
            <p:ph type="title"/>
          </p:nvPr>
        </p:nvSpPr>
        <p:spPr/>
        <p:txBody>
          <a:bodyPr/>
          <a:lstStyle/>
          <a:p>
            <a:r>
              <a:rPr lang="cs-CZ" dirty="0"/>
              <a:t>Jak se ptát: partnerský Vztah</a:t>
            </a:r>
          </a:p>
        </p:txBody>
      </p:sp>
      <p:graphicFrame>
        <p:nvGraphicFramePr>
          <p:cNvPr id="4" name="Tabulka 3">
            <a:extLst>
              <a:ext uri="{FF2B5EF4-FFF2-40B4-BE49-F238E27FC236}">
                <a16:creationId xmlns:a16="http://schemas.microsoft.com/office/drawing/2014/main" id="{54A677E6-D18B-4969-9438-DA500E0732B4}"/>
              </a:ext>
            </a:extLst>
          </p:cNvPr>
          <p:cNvGraphicFramePr>
            <a:graphicFrameLocks noGrp="1"/>
          </p:cNvGraphicFramePr>
          <p:nvPr>
            <p:extLst>
              <p:ext uri="{D42A27DB-BD31-4B8C-83A1-F6EECF244321}">
                <p14:modId xmlns:p14="http://schemas.microsoft.com/office/powerpoint/2010/main" val="827022608"/>
              </p:ext>
            </p:extLst>
          </p:nvPr>
        </p:nvGraphicFramePr>
        <p:xfrm>
          <a:off x="2118111" y="2344796"/>
          <a:ext cx="7955777" cy="3101976"/>
        </p:xfrm>
        <a:graphic>
          <a:graphicData uri="http://schemas.openxmlformats.org/drawingml/2006/table">
            <a:tbl>
              <a:tblPr/>
              <a:tblGrid>
                <a:gridCol w="7955777">
                  <a:extLst>
                    <a:ext uri="{9D8B030D-6E8A-4147-A177-3AD203B41FA5}">
                      <a16:colId xmlns:a16="http://schemas.microsoft.com/office/drawing/2014/main" val="3437286067"/>
                    </a:ext>
                  </a:extLst>
                </a:gridCol>
              </a:tblGrid>
              <a:tr h="490456">
                <a:tc>
                  <a:txBody>
                    <a:bodyPr/>
                    <a:lstStyle/>
                    <a:p>
                      <a:pPr rtl="0" fontAlgn="b"/>
                      <a:r>
                        <a:rPr lang="en-US" sz="1500" b="1">
                          <a:effectLst/>
                        </a:rPr>
                        <a:t>Are you currently in a romantic relationship with a partner or partners?</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07644277"/>
                  </a:ext>
                </a:extLst>
              </a:tr>
              <a:tr h="261152">
                <a:tc>
                  <a:txBody>
                    <a:bodyPr/>
                    <a:lstStyle/>
                    <a:p>
                      <a:pPr rtl="0" fontAlgn="b"/>
                      <a:r>
                        <a:rPr lang="cs-CZ" sz="1500">
                          <a:effectLst/>
                        </a:rPr>
                        <a:t>No</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598213"/>
                  </a:ext>
                </a:extLst>
              </a:tr>
              <a:tr h="261152">
                <a:tc>
                  <a:txBody>
                    <a:bodyPr/>
                    <a:lstStyle/>
                    <a:p>
                      <a:pPr rtl="0" fontAlgn="b"/>
                      <a:r>
                        <a:rPr lang="cs-CZ" sz="1500">
                          <a:effectLst/>
                        </a:rPr>
                        <a:t>Yes, one partner</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29007646"/>
                  </a:ext>
                </a:extLst>
              </a:tr>
              <a:tr h="261152">
                <a:tc>
                  <a:txBody>
                    <a:bodyPr/>
                    <a:lstStyle/>
                    <a:p>
                      <a:pPr rtl="0" fontAlgn="b"/>
                      <a:r>
                        <a:rPr lang="en-US" sz="1500">
                          <a:effectLst/>
                        </a:rPr>
                        <a:t>Yes, I have multiple partners</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59274968"/>
                  </a:ext>
                </a:extLst>
              </a:tr>
              <a:tr h="261152">
                <a:tc>
                  <a:txBody>
                    <a:bodyPr/>
                    <a:lstStyle/>
                    <a:p>
                      <a:pPr rtl="0" fontAlgn="b"/>
                      <a:endParaRPr lang="cs-CZ" sz="1500" dirty="0">
                        <a:effectLst/>
                      </a:endParaRP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66407519"/>
                  </a:ext>
                </a:extLst>
              </a:tr>
              <a:tr h="261152">
                <a:tc>
                  <a:txBody>
                    <a:bodyPr/>
                    <a:lstStyle/>
                    <a:p>
                      <a:pPr rtl="0" fontAlgn="b"/>
                      <a:r>
                        <a:rPr lang="en-US" sz="1500" b="1">
                          <a:effectLst/>
                        </a:rPr>
                        <a:t>If you answered yes, are you? (Mark all that apply):</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10161376"/>
                  </a:ext>
                </a:extLst>
              </a:tr>
              <a:tr h="261152">
                <a:tc>
                  <a:txBody>
                    <a:bodyPr/>
                    <a:lstStyle/>
                    <a:p>
                      <a:pPr rtl="0" fontAlgn="b"/>
                      <a:r>
                        <a:rPr lang="cs-CZ" sz="1500" dirty="0">
                          <a:effectLst/>
                        </a:rPr>
                        <a:t>Not </a:t>
                      </a:r>
                      <a:r>
                        <a:rPr lang="cs-CZ" sz="1500" dirty="0" err="1">
                          <a:effectLst/>
                        </a:rPr>
                        <a:t>applicable</a:t>
                      </a:r>
                      <a:endParaRPr lang="cs-CZ" sz="1500" dirty="0">
                        <a:effectLst/>
                      </a:endParaRP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400486254"/>
                  </a:ext>
                </a:extLst>
              </a:tr>
              <a:tr h="261152">
                <a:tc>
                  <a:txBody>
                    <a:bodyPr/>
                    <a:lstStyle/>
                    <a:p>
                      <a:pPr rtl="0" fontAlgn="b"/>
                      <a:r>
                        <a:rPr lang="en-US" sz="1500">
                          <a:effectLst/>
                        </a:rPr>
                        <a:t>Married or in a civil union, and living together</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72570347"/>
                  </a:ext>
                </a:extLst>
              </a:tr>
              <a:tr h="261152">
                <a:tc>
                  <a:txBody>
                    <a:bodyPr/>
                    <a:lstStyle/>
                    <a:p>
                      <a:pPr rtl="0" fontAlgn="b"/>
                      <a:r>
                        <a:rPr lang="en-US" sz="1500">
                          <a:effectLst/>
                        </a:rPr>
                        <a:t>Married or in a civil union, and living apart</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8947497"/>
                  </a:ext>
                </a:extLst>
              </a:tr>
              <a:tr h="261152">
                <a:tc>
                  <a:txBody>
                    <a:bodyPr/>
                    <a:lstStyle/>
                    <a:p>
                      <a:pPr rtl="0" fontAlgn="b"/>
                      <a:r>
                        <a:rPr lang="en-US" sz="1500">
                          <a:effectLst/>
                        </a:rPr>
                        <a:t>Not married or in a civil union, and living together</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97414855"/>
                  </a:ext>
                </a:extLst>
              </a:tr>
              <a:tr h="261152">
                <a:tc>
                  <a:txBody>
                    <a:bodyPr/>
                    <a:lstStyle/>
                    <a:p>
                      <a:pPr rtl="0" fontAlgn="b"/>
                      <a:r>
                        <a:rPr lang="en-US" sz="1500" dirty="0">
                          <a:effectLst/>
                        </a:rPr>
                        <a:t>Not married or in a civil union, and living apart</a:t>
                      </a:r>
                    </a:p>
                  </a:txBody>
                  <a:tcPr marL="23886" marR="23886" marT="15924" marB="159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46129320"/>
                  </a:ext>
                </a:extLst>
              </a:tr>
            </a:tbl>
          </a:graphicData>
        </a:graphic>
      </p:graphicFrame>
      <p:sp>
        <p:nvSpPr>
          <p:cNvPr id="5" name="Zástupný obsah 2">
            <a:extLst>
              <a:ext uri="{FF2B5EF4-FFF2-40B4-BE49-F238E27FC236}">
                <a16:creationId xmlns:a16="http://schemas.microsoft.com/office/drawing/2014/main" id="{83EAE3F9-E51B-4EC9-A43F-128F8A1DBCAE}"/>
              </a:ext>
            </a:extLst>
          </p:cNvPr>
          <p:cNvSpPr>
            <a:spLocks noGrp="1"/>
          </p:cNvSpPr>
          <p:nvPr>
            <p:ph sz="quarter" idx="13"/>
          </p:nvPr>
        </p:nvSpPr>
        <p:spPr>
          <a:xfrm>
            <a:off x="502294" y="5893308"/>
            <a:ext cx="10363826" cy="606551"/>
          </a:xfrm>
        </p:spPr>
        <p:txBody>
          <a:bodyPr>
            <a:normAutofit fontScale="77500" lnSpcReduction="20000"/>
          </a:bodyPr>
          <a:lstStyle/>
          <a:p>
            <a:r>
              <a:rPr lang="cs-CZ" dirty="0" err="1"/>
              <a:t>Editorial</a:t>
            </a:r>
            <a:r>
              <a:rPr lang="cs-CZ" dirty="0"/>
              <a:t> </a:t>
            </a:r>
            <a:r>
              <a:rPr lang="cs-CZ" dirty="0" err="1"/>
              <a:t>Hughes</a:t>
            </a:r>
            <a:r>
              <a:rPr lang="cs-CZ" dirty="0"/>
              <a:t> et al. (2016): </a:t>
            </a:r>
            <a:r>
              <a:rPr lang="en-US" dirty="0"/>
              <a:t>Rethinking and updating demographic questions: Guidance to improve descriptions of research samples</a:t>
            </a:r>
            <a:endParaRPr lang="cs-CZ" dirty="0"/>
          </a:p>
          <a:p>
            <a:pPr lvl="1"/>
            <a:r>
              <a:rPr lang="cs-CZ" b="1" dirty="0"/>
              <a:t>Víc proměnných: věk dětí, bydliště, handicapy, sexuální orientace (detailně popsaná)</a:t>
            </a:r>
          </a:p>
        </p:txBody>
      </p:sp>
    </p:spTree>
    <p:extLst>
      <p:ext uri="{BB962C8B-B14F-4D97-AF65-F5344CB8AC3E}">
        <p14:creationId xmlns:p14="http://schemas.microsoft.com/office/powerpoint/2010/main" val="3747344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0CD5334-A38B-4457-A13B-08C0600540C8}"/>
              </a:ext>
            </a:extLst>
          </p:cNvPr>
          <p:cNvSpPr>
            <a:spLocks noGrp="1"/>
          </p:cNvSpPr>
          <p:nvPr>
            <p:ph sz="quarter" idx="13"/>
          </p:nvPr>
        </p:nvSpPr>
        <p:spPr>
          <a:xfrm>
            <a:off x="230216" y="2139193"/>
            <a:ext cx="5084690" cy="4395831"/>
          </a:xfrm>
        </p:spPr>
        <p:txBody>
          <a:bodyPr>
            <a:normAutofit/>
          </a:bodyPr>
          <a:lstStyle/>
          <a:p>
            <a:r>
              <a:rPr lang="cs-CZ" dirty="0"/>
              <a:t>Porozumění celkové logiky a instrukcím dotazníku výrazně ovlivňuje odpovědi (jak se odpovídá, jak to celé funguje, které otázky odpovídají první)</a:t>
            </a:r>
          </a:p>
          <a:p>
            <a:r>
              <a:rPr lang="cs-CZ" b="1" dirty="0" err="1"/>
              <a:t>Self-completion</a:t>
            </a:r>
            <a:r>
              <a:rPr lang="cs-CZ" b="1" dirty="0"/>
              <a:t>: </a:t>
            </a:r>
            <a:r>
              <a:rPr lang="cs-CZ" dirty="0"/>
              <a:t>větší důraz na dobré instrukce než pokud máme tazatele</a:t>
            </a:r>
          </a:p>
          <a:p>
            <a:pPr lvl="1"/>
            <a:endParaRPr lang="cs-CZ" dirty="0"/>
          </a:p>
        </p:txBody>
      </p:sp>
      <p:pic>
        <p:nvPicPr>
          <p:cNvPr id="6" name="Obrázek 5" descr="Obsah obrázku text&#10;&#10;Popis byl vytvořen automaticky">
            <a:extLst>
              <a:ext uri="{FF2B5EF4-FFF2-40B4-BE49-F238E27FC236}">
                <a16:creationId xmlns:a16="http://schemas.microsoft.com/office/drawing/2014/main" id="{4C6CECE8-9C4F-4A84-A833-17244BB907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527" y="458791"/>
            <a:ext cx="6516009" cy="6134956"/>
          </a:xfrm>
          <a:prstGeom prst="rect">
            <a:avLst/>
          </a:prstGeom>
        </p:spPr>
      </p:pic>
      <p:sp>
        <p:nvSpPr>
          <p:cNvPr id="8" name="Nadpis 7">
            <a:extLst>
              <a:ext uri="{FF2B5EF4-FFF2-40B4-BE49-F238E27FC236}">
                <a16:creationId xmlns:a16="http://schemas.microsoft.com/office/drawing/2014/main" id="{00EB6BBF-E60F-4626-9968-1E451C338D89}"/>
              </a:ext>
            </a:extLst>
          </p:cNvPr>
          <p:cNvSpPr>
            <a:spLocks noGrp="1"/>
          </p:cNvSpPr>
          <p:nvPr>
            <p:ph type="title"/>
          </p:nvPr>
        </p:nvSpPr>
        <p:spPr>
          <a:xfrm>
            <a:off x="612396" y="562020"/>
            <a:ext cx="4320331" cy="1188720"/>
          </a:xfrm>
        </p:spPr>
        <p:txBody>
          <a:bodyPr/>
          <a:lstStyle/>
          <a:p>
            <a:r>
              <a:rPr lang="cs-CZ" dirty="0"/>
              <a:t>Instrukce</a:t>
            </a:r>
          </a:p>
        </p:txBody>
      </p:sp>
    </p:spTree>
    <p:extLst>
      <p:ext uri="{BB962C8B-B14F-4D97-AF65-F5344CB8AC3E}">
        <p14:creationId xmlns:p14="http://schemas.microsoft.com/office/powerpoint/2010/main" val="4194882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0CD5334-A38B-4457-A13B-08C0600540C8}"/>
              </a:ext>
            </a:extLst>
          </p:cNvPr>
          <p:cNvSpPr>
            <a:spLocks noGrp="1"/>
          </p:cNvSpPr>
          <p:nvPr>
            <p:ph sz="quarter" idx="13"/>
          </p:nvPr>
        </p:nvSpPr>
        <p:spPr>
          <a:xfrm>
            <a:off x="230216" y="2139193"/>
            <a:ext cx="5084690" cy="4395831"/>
          </a:xfrm>
        </p:spPr>
        <p:txBody>
          <a:bodyPr>
            <a:normAutofit/>
          </a:bodyPr>
          <a:lstStyle/>
          <a:p>
            <a:r>
              <a:rPr lang="cs-CZ" dirty="0"/>
              <a:t>Filtrovací otázky a </a:t>
            </a:r>
            <a:r>
              <a:rPr lang="cs-CZ" dirty="0" err="1"/>
              <a:t>follow</a:t>
            </a:r>
            <a:r>
              <a:rPr lang="cs-CZ" dirty="0"/>
              <a:t>-up otázky</a:t>
            </a:r>
          </a:p>
          <a:p>
            <a:pPr lvl="1"/>
            <a:r>
              <a:rPr lang="cs-CZ" dirty="0"/>
              <a:t>Je potřeba respondenta opravdu dobře navést</a:t>
            </a:r>
          </a:p>
          <a:p>
            <a:r>
              <a:rPr lang="cs-CZ" dirty="0"/>
              <a:t>Online jednodušší díky možnosti adaptivního testování (automatické vyfiltrování ne/relevantních otázek)</a:t>
            </a:r>
          </a:p>
          <a:p>
            <a:pPr lvl="1"/>
            <a:endParaRPr lang="cs-CZ" dirty="0"/>
          </a:p>
        </p:txBody>
      </p:sp>
      <p:sp>
        <p:nvSpPr>
          <p:cNvPr id="8" name="Nadpis 7">
            <a:extLst>
              <a:ext uri="{FF2B5EF4-FFF2-40B4-BE49-F238E27FC236}">
                <a16:creationId xmlns:a16="http://schemas.microsoft.com/office/drawing/2014/main" id="{00EB6BBF-E60F-4626-9968-1E451C338D89}"/>
              </a:ext>
            </a:extLst>
          </p:cNvPr>
          <p:cNvSpPr>
            <a:spLocks noGrp="1"/>
          </p:cNvSpPr>
          <p:nvPr>
            <p:ph type="title"/>
          </p:nvPr>
        </p:nvSpPr>
        <p:spPr>
          <a:xfrm>
            <a:off x="612396" y="562020"/>
            <a:ext cx="4320331" cy="1188720"/>
          </a:xfrm>
        </p:spPr>
        <p:txBody>
          <a:bodyPr/>
          <a:lstStyle/>
          <a:p>
            <a:r>
              <a:rPr lang="cs-CZ" dirty="0"/>
              <a:t>Instrukce</a:t>
            </a:r>
          </a:p>
        </p:txBody>
      </p:sp>
      <p:pic>
        <p:nvPicPr>
          <p:cNvPr id="5" name="Obrázek 4" descr="Obsah obrázku text&#10;&#10;Popis byl vytvořen automaticky">
            <a:extLst>
              <a:ext uri="{FF2B5EF4-FFF2-40B4-BE49-F238E27FC236}">
                <a16:creationId xmlns:a16="http://schemas.microsoft.com/office/drawing/2014/main" id="{7B161422-835C-47CC-8BA4-FA02083140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4906" y="322976"/>
            <a:ext cx="6453344" cy="4680447"/>
          </a:xfrm>
          <a:prstGeom prst="rect">
            <a:avLst/>
          </a:prstGeom>
        </p:spPr>
      </p:pic>
      <p:pic>
        <p:nvPicPr>
          <p:cNvPr id="4" name="Obrázek 3" descr="Obsah obrázku text, rostlina, strom, snímek obrazovky&#10;&#10;Popis byl vytvořen automaticky">
            <a:extLst>
              <a:ext uri="{FF2B5EF4-FFF2-40B4-BE49-F238E27FC236}">
                <a16:creationId xmlns:a16="http://schemas.microsoft.com/office/drawing/2014/main" id="{B0F93886-A260-46AD-9DDD-887230700A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216" y="4516237"/>
            <a:ext cx="6996039" cy="2237840"/>
          </a:xfrm>
          <a:prstGeom prst="rect">
            <a:avLst/>
          </a:prstGeom>
          <a:ln>
            <a:noFill/>
          </a:ln>
          <a:effectLst>
            <a:outerShdw blurRad="190500" algn="tl" rotWithShape="0">
              <a:srgbClr val="000000">
                <a:alpha val="70000"/>
              </a:srgbClr>
            </a:outerShdw>
          </a:effectLst>
        </p:spPr>
      </p:pic>
      <p:sp>
        <p:nvSpPr>
          <p:cNvPr id="7" name="TextovéPole 6">
            <a:extLst>
              <a:ext uri="{FF2B5EF4-FFF2-40B4-BE49-F238E27FC236}">
                <a16:creationId xmlns:a16="http://schemas.microsoft.com/office/drawing/2014/main" id="{A3824442-F5F9-4F83-969D-EAC6DCC21428}"/>
              </a:ext>
            </a:extLst>
          </p:cNvPr>
          <p:cNvSpPr txBox="1"/>
          <p:nvPr/>
        </p:nvSpPr>
        <p:spPr>
          <a:xfrm>
            <a:off x="230216" y="4168122"/>
            <a:ext cx="4554305" cy="307777"/>
          </a:xfrm>
          <a:prstGeom prst="rect">
            <a:avLst/>
          </a:prstGeom>
          <a:noFill/>
        </p:spPr>
        <p:txBody>
          <a:bodyPr wrap="square" rtlCol="0">
            <a:spAutoFit/>
          </a:bodyPr>
          <a:lstStyle/>
          <a:p>
            <a:r>
              <a:rPr lang="cs-CZ" sz="1400" dirty="0"/>
              <a:t>Populace: dospělí lidé s bankovním účtem </a:t>
            </a:r>
          </a:p>
        </p:txBody>
      </p:sp>
    </p:spTree>
    <p:extLst>
      <p:ext uri="{BB962C8B-B14F-4D97-AF65-F5344CB8AC3E}">
        <p14:creationId xmlns:p14="http://schemas.microsoft.com/office/powerpoint/2010/main" val="4036631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0CD5334-A38B-4457-A13B-08C0600540C8}"/>
              </a:ext>
            </a:extLst>
          </p:cNvPr>
          <p:cNvSpPr>
            <a:spLocks noGrp="1"/>
          </p:cNvSpPr>
          <p:nvPr>
            <p:ph sz="quarter" idx="13"/>
          </p:nvPr>
        </p:nvSpPr>
        <p:spPr>
          <a:xfrm>
            <a:off x="230216" y="2139193"/>
            <a:ext cx="5084690" cy="4395831"/>
          </a:xfrm>
        </p:spPr>
        <p:txBody>
          <a:bodyPr>
            <a:normAutofit/>
          </a:bodyPr>
          <a:lstStyle/>
          <a:p>
            <a:r>
              <a:rPr lang="cs-CZ" dirty="0"/>
              <a:t>U neobvyklých formátů odpovědí nebo u populací, kde lze očekávat malou zkušenost s dotazníky - přidat cvičné otázky.</a:t>
            </a:r>
          </a:p>
        </p:txBody>
      </p:sp>
      <p:sp>
        <p:nvSpPr>
          <p:cNvPr id="8" name="Nadpis 7">
            <a:extLst>
              <a:ext uri="{FF2B5EF4-FFF2-40B4-BE49-F238E27FC236}">
                <a16:creationId xmlns:a16="http://schemas.microsoft.com/office/drawing/2014/main" id="{00EB6BBF-E60F-4626-9968-1E451C338D89}"/>
              </a:ext>
            </a:extLst>
          </p:cNvPr>
          <p:cNvSpPr>
            <a:spLocks noGrp="1"/>
          </p:cNvSpPr>
          <p:nvPr>
            <p:ph type="title"/>
          </p:nvPr>
        </p:nvSpPr>
        <p:spPr>
          <a:xfrm>
            <a:off x="612396" y="562020"/>
            <a:ext cx="4320331" cy="1188720"/>
          </a:xfrm>
        </p:spPr>
        <p:txBody>
          <a:bodyPr/>
          <a:lstStyle/>
          <a:p>
            <a:r>
              <a:rPr lang="cs-CZ" dirty="0"/>
              <a:t>Instrukce</a:t>
            </a:r>
          </a:p>
        </p:txBody>
      </p:sp>
      <p:sp>
        <p:nvSpPr>
          <p:cNvPr id="5" name="Obdélník 4">
            <a:extLst>
              <a:ext uri="{FF2B5EF4-FFF2-40B4-BE49-F238E27FC236}">
                <a16:creationId xmlns:a16="http://schemas.microsoft.com/office/drawing/2014/main" id="{054FE3CC-66C5-4D3F-9551-5CAA8E407AB6}"/>
              </a:ext>
            </a:extLst>
          </p:cNvPr>
          <p:cNvSpPr/>
          <p:nvPr/>
        </p:nvSpPr>
        <p:spPr>
          <a:xfrm>
            <a:off x="6584950" y="37033"/>
            <a:ext cx="4762500" cy="1118255"/>
          </a:xfrm>
          <a:prstGeom prst="rect">
            <a:avLst/>
          </a:prstGeom>
        </p:spPr>
        <p:txBody>
          <a:bodyPr wrap="square">
            <a:spAutoFit/>
          </a:bodyPr>
          <a:lstStyle/>
          <a:p>
            <a:pPr lvl="0">
              <a:lnSpc>
                <a:spcPts val="1600"/>
              </a:lnSpc>
              <a:spcBef>
                <a:spcPts val="1800"/>
              </a:spcBef>
              <a:spcAft>
                <a:spcPts val="600"/>
              </a:spcAft>
              <a:buSzPts val="1000"/>
            </a:pPr>
            <a:r>
              <a:rPr lang="cs-CZ" sz="1400" b="1" dirty="0">
                <a:latin typeface="+mj-lt"/>
                <a:ea typeface="Times New Roman" panose="02020603050405020304" pitchFamily="18" charset="0"/>
                <a:cs typeface="Times New Roman" panose="02020603050405020304" pitchFamily="18" charset="0"/>
              </a:rPr>
              <a:t>Tady je obrázek žebříku. Představ si, že tento žebřík znázorňuje postavení lidí v naší zemi.</a:t>
            </a:r>
            <a:br>
              <a:rPr lang="cs-CZ" sz="1400" b="1" dirty="0">
                <a:latin typeface="+mj-lt"/>
                <a:ea typeface="Times New Roman" panose="02020603050405020304" pitchFamily="18" charset="0"/>
                <a:cs typeface="Times New Roman" panose="02020603050405020304" pitchFamily="18" charset="0"/>
              </a:rPr>
            </a:br>
            <a:r>
              <a:rPr lang="cs-CZ" sz="1400" b="1" dirty="0">
                <a:latin typeface="+mj-lt"/>
                <a:ea typeface="Times New Roman" panose="02020603050405020304" pitchFamily="18" charset="0"/>
                <a:cs typeface="Times New Roman" panose="02020603050405020304" pitchFamily="18" charset="0"/>
              </a:rPr>
              <a:t>ZAŠKRTNI PROSÍM POLÍČKO, KDE SI MYSLÍŠ, ŽE JSI TY A TVÁ RODINA.</a:t>
            </a:r>
            <a:br>
              <a:rPr lang="cs-CZ" sz="1400" b="1" dirty="0">
                <a:latin typeface="+mj-lt"/>
                <a:ea typeface="Times New Roman" panose="02020603050405020304" pitchFamily="18" charset="0"/>
                <a:cs typeface="Times New Roman" panose="02020603050405020304" pitchFamily="18" charset="0"/>
              </a:rPr>
            </a:br>
            <a:endParaRPr lang="cs-CZ" sz="1400" dirty="0">
              <a:effectLst/>
              <a:latin typeface="+mj-lt"/>
              <a:ea typeface="Times New Roman" panose="02020603050405020304" pitchFamily="18" charset="0"/>
              <a:cs typeface="Times New Roman" panose="02020603050405020304" pitchFamily="18" charset="0"/>
            </a:endParaRPr>
          </a:p>
        </p:txBody>
      </p:sp>
      <p:graphicFrame>
        <p:nvGraphicFramePr>
          <p:cNvPr id="10" name="Tabulka 9">
            <a:extLst>
              <a:ext uri="{FF2B5EF4-FFF2-40B4-BE49-F238E27FC236}">
                <a16:creationId xmlns:a16="http://schemas.microsoft.com/office/drawing/2014/main" id="{568D719C-3C4D-4B14-B1AD-1212555F1356}"/>
              </a:ext>
            </a:extLst>
          </p:cNvPr>
          <p:cNvGraphicFramePr>
            <a:graphicFrameLocks noGrp="1"/>
          </p:cNvGraphicFramePr>
          <p:nvPr>
            <p:extLst>
              <p:ext uri="{D42A27DB-BD31-4B8C-83A1-F6EECF244321}">
                <p14:modId xmlns:p14="http://schemas.microsoft.com/office/powerpoint/2010/main" val="2121813756"/>
              </p:ext>
            </p:extLst>
          </p:nvPr>
        </p:nvGraphicFramePr>
        <p:xfrm>
          <a:off x="9455152" y="1016000"/>
          <a:ext cx="1320798" cy="5046129"/>
        </p:xfrm>
        <a:graphic>
          <a:graphicData uri="http://schemas.openxmlformats.org/drawingml/2006/table">
            <a:tbl>
              <a:tblPr firstRow="1" bandRow="1">
                <a:tableStyleId>{5940675A-B579-460E-94D1-54222C63F5DA}</a:tableStyleId>
              </a:tblPr>
              <a:tblGrid>
                <a:gridCol w="660399">
                  <a:extLst>
                    <a:ext uri="{9D8B030D-6E8A-4147-A177-3AD203B41FA5}">
                      <a16:colId xmlns:a16="http://schemas.microsoft.com/office/drawing/2014/main" val="2383460043"/>
                    </a:ext>
                  </a:extLst>
                </a:gridCol>
                <a:gridCol w="660399">
                  <a:extLst>
                    <a:ext uri="{9D8B030D-6E8A-4147-A177-3AD203B41FA5}">
                      <a16:colId xmlns:a16="http://schemas.microsoft.com/office/drawing/2014/main" val="1251397753"/>
                    </a:ext>
                  </a:extLst>
                </a:gridCol>
              </a:tblGrid>
              <a:tr h="458739">
                <a:tc>
                  <a:txBody>
                    <a:bodyPr/>
                    <a:lstStyle/>
                    <a:p>
                      <a:pPr algn="ctr"/>
                      <a:r>
                        <a:rPr lang="cs-CZ"/>
                        <a:t>□</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10</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1477251"/>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9</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68097408"/>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8</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69110604"/>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7</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22367893"/>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6</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05086126"/>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5</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62533247"/>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4</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9030946"/>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3</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4509900"/>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2</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79665422"/>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1</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06467732"/>
                  </a:ext>
                </a:extLst>
              </a:tr>
              <a:tr h="458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000000"/>
                          </a:solidFill>
                          <a:effectLst/>
                          <a:uLnTx/>
                          <a:uFillTx/>
                          <a:latin typeface="Gill Sans MT" panose="020B0502020104020203"/>
                          <a:ea typeface="+mn-ea"/>
                          <a:cs typeface="+mn-cs"/>
                        </a:rPr>
                        <a:t>□</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cs-CZ" sz="1200" dirty="0"/>
                        <a:t>0</a:t>
                      </a:r>
                      <a:endParaRPr lang="en-GB" sz="12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96434561"/>
                  </a:ext>
                </a:extLst>
              </a:tr>
            </a:tbl>
          </a:graphicData>
        </a:graphic>
      </p:graphicFrame>
      <p:sp>
        <p:nvSpPr>
          <p:cNvPr id="11" name="TextovéPole 10">
            <a:extLst>
              <a:ext uri="{FF2B5EF4-FFF2-40B4-BE49-F238E27FC236}">
                <a16:creationId xmlns:a16="http://schemas.microsoft.com/office/drawing/2014/main" id="{428B844D-A004-4B8E-8F81-F0151C9577EB}"/>
              </a:ext>
            </a:extLst>
          </p:cNvPr>
          <p:cNvSpPr txBox="1"/>
          <p:nvPr/>
        </p:nvSpPr>
        <p:spPr>
          <a:xfrm>
            <a:off x="6631556" y="938864"/>
            <a:ext cx="2664843" cy="1015663"/>
          </a:xfrm>
          <a:prstGeom prst="rect">
            <a:avLst/>
          </a:prstGeom>
          <a:noFill/>
        </p:spPr>
        <p:txBody>
          <a:bodyPr wrap="square" rtlCol="0">
            <a:spAutoFit/>
          </a:bodyPr>
          <a:lstStyle/>
          <a:p>
            <a:r>
              <a:rPr lang="cs-CZ" sz="1200" dirty="0"/>
              <a:t>Na vrcholu žebříku jsou lidé, kteří se mají nejlépe - ti, kteří mají nejvíce peněz, nejlepší vzdělání a nejuznávanější zaměstnání</a:t>
            </a:r>
          </a:p>
          <a:p>
            <a:endParaRPr lang="en-GB" sz="1200" dirty="0"/>
          </a:p>
        </p:txBody>
      </p:sp>
      <p:sp>
        <p:nvSpPr>
          <p:cNvPr id="12" name="TextovéPole 11">
            <a:extLst>
              <a:ext uri="{FF2B5EF4-FFF2-40B4-BE49-F238E27FC236}">
                <a16:creationId xmlns:a16="http://schemas.microsoft.com/office/drawing/2014/main" id="{A596B56B-C092-424A-9F03-3C230B195E61}"/>
              </a:ext>
            </a:extLst>
          </p:cNvPr>
          <p:cNvSpPr txBox="1"/>
          <p:nvPr/>
        </p:nvSpPr>
        <p:spPr>
          <a:xfrm>
            <a:off x="6845299" y="5054090"/>
            <a:ext cx="2451100" cy="1015663"/>
          </a:xfrm>
          <a:prstGeom prst="rect">
            <a:avLst/>
          </a:prstGeom>
          <a:noFill/>
        </p:spPr>
        <p:txBody>
          <a:bodyPr wrap="square" rtlCol="0">
            <a:spAutoFit/>
          </a:bodyPr>
          <a:lstStyle/>
          <a:p>
            <a:r>
              <a:rPr lang="cs-CZ" sz="1200" dirty="0"/>
              <a:t>V dolní části jsou lidé, kteří se mají nejhůř - ti, kteří mají nejméně peněz, jsou nejméně vzdělaní a mají nejméně uznávané nebo žádné zaměstnání</a:t>
            </a:r>
            <a:endParaRPr lang="en-GB" sz="1200" dirty="0"/>
          </a:p>
        </p:txBody>
      </p:sp>
      <p:sp>
        <p:nvSpPr>
          <p:cNvPr id="13" name="TextovéPole 12">
            <a:extLst>
              <a:ext uri="{FF2B5EF4-FFF2-40B4-BE49-F238E27FC236}">
                <a16:creationId xmlns:a16="http://schemas.microsoft.com/office/drawing/2014/main" id="{8CDADAFA-C760-4FE9-ACAB-31C3FE2E9E92}"/>
              </a:ext>
            </a:extLst>
          </p:cNvPr>
          <p:cNvSpPr txBox="1"/>
          <p:nvPr/>
        </p:nvSpPr>
        <p:spPr>
          <a:xfrm>
            <a:off x="9636126" y="6155586"/>
            <a:ext cx="2228848" cy="646331"/>
          </a:xfrm>
          <a:prstGeom prst="rect">
            <a:avLst/>
          </a:prstGeom>
          <a:noFill/>
        </p:spPr>
        <p:txBody>
          <a:bodyPr wrap="square" rtlCol="0">
            <a:spAutoFit/>
          </a:bodyPr>
          <a:lstStyle/>
          <a:p>
            <a:r>
              <a:rPr lang="cs-CZ" dirty="0"/>
              <a:t>□</a:t>
            </a:r>
            <a:r>
              <a:rPr lang="cs-CZ" sz="1200" dirty="0"/>
              <a:t> Nevím</a:t>
            </a:r>
            <a:br>
              <a:rPr lang="cs-CZ" sz="1200" dirty="0"/>
            </a:br>
            <a:r>
              <a:rPr lang="cs-CZ" dirty="0"/>
              <a:t>□</a:t>
            </a:r>
            <a:r>
              <a:rPr lang="cs-CZ" sz="1200" dirty="0"/>
              <a:t> Nechci odpovědět</a:t>
            </a:r>
            <a:endParaRPr lang="en-GB" sz="1200" dirty="0"/>
          </a:p>
        </p:txBody>
      </p:sp>
    </p:spTree>
    <p:extLst>
      <p:ext uri="{BB962C8B-B14F-4D97-AF65-F5344CB8AC3E}">
        <p14:creationId xmlns:p14="http://schemas.microsoft.com/office/powerpoint/2010/main" val="156978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E52CDF-DF9A-4E3C-9542-C451261CF6CC}"/>
              </a:ext>
            </a:extLst>
          </p:cNvPr>
          <p:cNvSpPr>
            <a:spLocks noGrp="1"/>
          </p:cNvSpPr>
          <p:nvPr>
            <p:ph type="title"/>
          </p:nvPr>
        </p:nvSpPr>
        <p:spPr/>
        <p:txBody>
          <a:bodyPr/>
          <a:lstStyle/>
          <a:p>
            <a:r>
              <a:rPr lang="cs-CZ" dirty="0" err="1"/>
              <a:t>Attention</a:t>
            </a:r>
            <a:r>
              <a:rPr lang="cs-CZ" dirty="0"/>
              <a:t> </a:t>
            </a:r>
            <a:r>
              <a:rPr lang="cs-CZ" dirty="0" err="1"/>
              <a:t>checks</a:t>
            </a:r>
            <a:endParaRPr lang="cs-CZ" dirty="0"/>
          </a:p>
        </p:txBody>
      </p:sp>
      <p:sp>
        <p:nvSpPr>
          <p:cNvPr id="3" name="Zástupný obsah 2">
            <a:extLst>
              <a:ext uri="{FF2B5EF4-FFF2-40B4-BE49-F238E27FC236}">
                <a16:creationId xmlns:a16="http://schemas.microsoft.com/office/drawing/2014/main" id="{170D9E0F-6D08-4F72-A068-35893BD8C622}"/>
              </a:ext>
            </a:extLst>
          </p:cNvPr>
          <p:cNvSpPr>
            <a:spLocks noGrp="1"/>
          </p:cNvSpPr>
          <p:nvPr>
            <p:ph sz="quarter" idx="13"/>
          </p:nvPr>
        </p:nvSpPr>
        <p:spPr>
          <a:xfrm>
            <a:off x="913774" y="2367093"/>
            <a:ext cx="10363826" cy="490408"/>
          </a:xfrm>
        </p:spPr>
        <p:txBody>
          <a:bodyPr/>
          <a:lstStyle/>
          <a:p>
            <a:r>
              <a:rPr lang="cs-CZ" dirty="0"/>
              <a:t>Používají se hlavně v online panelech </a:t>
            </a:r>
          </a:p>
          <a:p>
            <a:endParaRPr lang="cs-CZ" dirty="0"/>
          </a:p>
          <a:p>
            <a:endParaRPr lang="cs-CZ" dirty="0"/>
          </a:p>
        </p:txBody>
      </p:sp>
      <p:graphicFrame>
        <p:nvGraphicFramePr>
          <p:cNvPr id="5" name="Tabulka 4">
            <a:extLst>
              <a:ext uri="{FF2B5EF4-FFF2-40B4-BE49-F238E27FC236}">
                <a16:creationId xmlns:a16="http://schemas.microsoft.com/office/drawing/2014/main" id="{AA78A98E-3E0F-4103-B5FF-2BADD6E988E5}"/>
              </a:ext>
            </a:extLst>
          </p:cNvPr>
          <p:cNvGraphicFramePr>
            <a:graphicFrameLocks noGrp="1"/>
          </p:cNvGraphicFramePr>
          <p:nvPr>
            <p:extLst>
              <p:ext uri="{D42A27DB-BD31-4B8C-83A1-F6EECF244321}">
                <p14:modId xmlns:p14="http://schemas.microsoft.com/office/powerpoint/2010/main" val="392832157"/>
              </p:ext>
            </p:extLst>
          </p:nvPr>
        </p:nvGraphicFramePr>
        <p:xfrm>
          <a:off x="596901" y="3078161"/>
          <a:ext cx="11328398" cy="3451930"/>
        </p:xfrm>
        <a:graphic>
          <a:graphicData uri="http://schemas.openxmlformats.org/drawingml/2006/table">
            <a:tbl>
              <a:tblPr>
                <a:tableStyleId>{5C22544A-7EE6-4342-B048-85BDC9FD1C3A}</a:tableStyleId>
              </a:tblPr>
              <a:tblGrid>
                <a:gridCol w="5376762">
                  <a:extLst>
                    <a:ext uri="{9D8B030D-6E8A-4147-A177-3AD203B41FA5}">
                      <a16:colId xmlns:a16="http://schemas.microsoft.com/office/drawing/2014/main" val="3075645851"/>
                    </a:ext>
                  </a:extLst>
                </a:gridCol>
                <a:gridCol w="1487909">
                  <a:extLst>
                    <a:ext uri="{9D8B030D-6E8A-4147-A177-3AD203B41FA5}">
                      <a16:colId xmlns:a16="http://schemas.microsoft.com/office/drawing/2014/main" val="2060735452"/>
                    </a:ext>
                  </a:extLst>
                </a:gridCol>
                <a:gridCol w="1487909">
                  <a:extLst>
                    <a:ext uri="{9D8B030D-6E8A-4147-A177-3AD203B41FA5}">
                      <a16:colId xmlns:a16="http://schemas.microsoft.com/office/drawing/2014/main" val="2488619370"/>
                    </a:ext>
                  </a:extLst>
                </a:gridCol>
                <a:gridCol w="1147019">
                  <a:extLst>
                    <a:ext uri="{9D8B030D-6E8A-4147-A177-3AD203B41FA5}">
                      <a16:colId xmlns:a16="http://schemas.microsoft.com/office/drawing/2014/main" val="1588254472"/>
                    </a:ext>
                  </a:extLst>
                </a:gridCol>
                <a:gridCol w="1828799">
                  <a:extLst>
                    <a:ext uri="{9D8B030D-6E8A-4147-A177-3AD203B41FA5}">
                      <a16:colId xmlns:a16="http://schemas.microsoft.com/office/drawing/2014/main" val="4043705174"/>
                    </a:ext>
                  </a:extLst>
                </a:gridCol>
              </a:tblGrid>
              <a:tr h="345193">
                <a:tc>
                  <a:txBody>
                    <a:bodyPr/>
                    <a:lstStyle/>
                    <a:p>
                      <a:pPr algn="l" fontAlgn="b"/>
                      <a:r>
                        <a:rPr lang="cs-CZ" sz="1600" b="1" u="none" strike="noStrike" kern="1200" dirty="0">
                          <a:solidFill>
                            <a:schemeClr val="dk1"/>
                          </a:solidFill>
                          <a:effectLst/>
                          <a:latin typeface="+mn-lt"/>
                          <a:ea typeface="+mn-ea"/>
                          <a:cs typeface="+mn-cs"/>
                        </a:rPr>
                        <a:t>Co platí pro tvé rodiče?</a:t>
                      </a:r>
                    </a:p>
                  </a:txBody>
                  <a:tcPr marL="9525" marR="9525" marT="9525" marB="0" anchor="b"/>
                </a:tc>
                <a:tc>
                  <a:txBody>
                    <a:bodyPr/>
                    <a:lstStyle/>
                    <a:p>
                      <a:pPr algn="l" fontAlgn="b"/>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49275842"/>
                  </a:ext>
                </a:extLst>
              </a:tr>
              <a:tr h="345193">
                <a:tc>
                  <a:txBody>
                    <a:bodyPr/>
                    <a:lstStyle/>
                    <a:p>
                      <a:pPr algn="l" fontAlgn="b"/>
                      <a:r>
                        <a:rPr lang="cs-CZ" sz="1600" u="none" strike="noStrike" dirty="0">
                          <a:effectLst/>
                        </a:rPr>
                        <a:t>Můžu jim říct téměř cokoliv</a:t>
                      </a:r>
                      <a:endParaRPr lang="cs-CZ"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dirty="0">
                          <a:effectLst/>
                        </a:rPr>
                        <a:t>vůbec neplatí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naprosto platí</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3056458"/>
                  </a:ext>
                </a:extLst>
              </a:tr>
              <a:tr h="345193">
                <a:tc>
                  <a:txBody>
                    <a:bodyPr/>
                    <a:lstStyle/>
                    <a:p>
                      <a:pPr algn="l" fontAlgn="b"/>
                      <a:r>
                        <a:rPr lang="pl-PL" sz="1600" u="none" strike="noStrike" dirty="0">
                          <a:effectLst/>
                        </a:rPr>
                        <a:t>Často si spolu dlouze povídáme jen tak o ničem</a:t>
                      </a:r>
                      <a:endParaRPr lang="pl-PL"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dirty="0">
                          <a:effectLst/>
                        </a:rPr>
                        <a:t>vůbec neplatí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naprosto platí</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5313901"/>
                  </a:ext>
                </a:extLst>
              </a:tr>
              <a:tr h="345193">
                <a:tc>
                  <a:txBody>
                    <a:bodyPr/>
                    <a:lstStyle/>
                    <a:p>
                      <a:pPr algn="l" fontAlgn="b"/>
                      <a:r>
                        <a:rPr lang="cs-CZ" sz="1600" u="none" strike="noStrike" dirty="0">
                          <a:effectLst/>
                        </a:rPr>
                        <a:t>Rád/a se s nimi bavím, i když spolu nesouhlasíme</a:t>
                      </a:r>
                      <a:endParaRPr lang="cs-CZ"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a:effectLst/>
                        </a:rPr>
                        <a:t>vůbec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neplatí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naprosto platí</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42573135"/>
                  </a:ext>
                </a:extLst>
              </a:tr>
              <a:tr h="345193">
                <a:tc>
                  <a:txBody>
                    <a:bodyPr/>
                    <a:lstStyle/>
                    <a:p>
                      <a:pPr algn="l" fontAlgn="b"/>
                      <a:r>
                        <a:rPr lang="cs-CZ" sz="1600" u="none" strike="noStrike" dirty="0">
                          <a:effectLst/>
                        </a:rPr>
                        <a:t>Rádi vyslechnou můj názor, i když s ním nesouhlasí</a:t>
                      </a:r>
                      <a:endParaRPr lang="cs-CZ"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dirty="0">
                          <a:effectLst/>
                        </a:rPr>
                        <a:t>vůbec neplatí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naprosto platí</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1803973"/>
                  </a:ext>
                </a:extLst>
              </a:tr>
              <a:tr h="345193">
                <a:tc>
                  <a:txBody>
                    <a:bodyPr/>
                    <a:lstStyle/>
                    <a:p>
                      <a:pPr algn="l" fontAlgn="b"/>
                      <a:r>
                        <a:rPr lang="cs-CZ" sz="1600" u="none" strike="noStrike" dirty="0">
                          <a:effectLst/>
                        </a:rPr>
                        <a:t>Povzbuzují mě, abych dával/a najevo, jak se cítím</a:t>
                      </a:r>
                      <a:endParaRPr lang="cs-CZ"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a:effectLst/>
                        </a:rPr>
                        <a:t>vůbec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neplatí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naprosto platí</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11466912"/>
                  </a:ext>
                </a:extLst>
              </a:tr>
              <a:tr h="345193">
                <a:tc>
                  <a:txBody>
                    <a:bodyPr/>
                    <a:lstStyle/>
                    <a:p>
                      <a:pPr algn="l" fontAlgn="b"/>
                      <a:r>
                        <a:rPr lang="cs-CZ" sz="1600" u="none" strike="noStrike" dirty="0">
                          <a:effectLst/>
                        </a:rPr>
                        <a:t>Často říkají věci jako "my máme pravdu a ty do toho nemluv"</a:t>
                      </a:r>
                      <a:endParaRPr lang="cs-CZ"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a:effectLst/>
                        </a:rPr>
                        <a:t>vůbec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neplatí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naprosto platí</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14227462"/>
                  </a:ext>
                </a:extLst>
              </a:tr>
              <a:tr h="345193">
                <a:tc>
                  <a:txBody>
                    <a:bodyPr/>
                    <a:lstStyle/>
                    <a:p>
                      <a:pPr algn="l" fontAlgn="b"/>
                      <a:r>
                        <a:rPr lang="cs-CZ" sz="1600" u="none" strike="noStrike" dirty="0">
                          <a:effectLst/>
                        </a:rPr>
                        <a:t>Pro mé rodiče je důležité, aby nade mnou měli kontrolu</a:t>
                      </a:r>
                      <a:endParaRPr lang="cs-CZ"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a:effectLst/>
                        </a:rPr>
                        <a:t>vůbec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neplatí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naprosto platí</a:t>
                      </a:r>
                      <a:endParaRPr lang="cs-CZ"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2434620"/>
                  </a:ext>
                </a:extLst>
              </a:tr>
              <a:tr h="345193">
                <a:tc>
                  <a:txBody>
                    <a:bodyPr/>
                    <a:lstStyle/>
                    <a:p>
                      <a:pPr algn="l" fontAlgn="b"/>
                      <a:r>
                        <a:rPr lang="pl-PL" sz="1600" u="none" strike="noStrike" dirty="0">
                          <a:effectLst/>
                        </a:rPr>
                        <a:t>Na tuto otázku odpovězte spíše platí</a:t>
                      </a:r>
                      <a:endParaRPr lang="pl-PL"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a:effectLst/>
                        </a:rPr>
                        <a:t>vůbec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naprosto platí</a:t>
                      </a:r>
                      <a:endParaRPr lang="cs-CZ"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24792445"/>
                  </a:ext>
                </a:extLst>
              </a:tr>
              <a:tr h="345193">
                <a:tc>
                  <a:txBody>
                    <a:bodyPr/>
                    <a:lstStyle/>
                    <a:p>
                      <a:pPr algn="l" fontAlgn="b"/>
                      <a:r>
                        <a:rPr lang="cs-CZ" sz="1600" u="none" strike="noStrike" dirty="0">
                          <a:effectLst/>
                        </a:rPr>
                        <a:t>Štvou je moje názory, když jsou jiné než jejich</a:t>
                      </a:r>
                      <a:endParaRPr lang="cs-CZ" sz="16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cs-CZ" sz="1600" u="none" strike="noStrike">
                          <a:effectLst/>
                        </a:rPr>
                        <a:t>vůbec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a:effectLst/>
                        </a:rPr>
                        <a:t>spíše neplatí</a:t>
                      </a:r>
                      <a:endParaRPr lang="cs-CZ"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spíše platí</a:t>
                      </a:r>
                      <a:endParaRPr lang="cs-CZ"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1600" u="none" strike="noStrike" dirty="0">
                          <a:effectLst/>
                        </a:rPr>
                        <a:t>naprosto platí</a:t>
                      </a:r>
                      <a:endParaRPr lang="cs-CZ"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79417175"/>
                  </a:ext>
                </a:extLst>
              </a:tr>
            </a:tbl>
          </a:graphicData>
        </a:graphic>
      </p:graphicFrame>
    </p:spTree>
    <p:extLst>
      <p:ext uri="{BB962C8B-B14F-4D97-AF65-F5344CB8AC3E}">
        <p14:creationId xmlns:p14="http://schemas.microsoft.com/office/powerpoint/2010/main" val="1512436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57F66-D74E-4DD2-A83A-8D3313D47318}"/>
              </a:ext>
            </a:extLst>
          </p:cNvPr>
          <p:cNvSpPr>
            <a:spLocks noGrp="1"/>
          </p:cNvSpPr>
          <p:nvPr>
            <p:ph type="title"/>
          </p:nvPr>
        </p:nvSpPr>
        <p:spPr/>
        <p:txBody>
          <a:bodyPr/>
          <a:lstStyle/>
          <a:p>
            <a:r>
              <a:rPr lang="cs-CZ" dirty="0"/>
              <a:t>Literatura</a:t>
            </a:r>
          </a:p>
        </p:txBody>
      </p:sp>
      <p:sp>
        <p:nvSpPr>
          <p:cNvPr id="3" name="Zástupný obsah 2">
            <a:extLst>
              <a:ext uri="{FF2B5EF4-FFF2-40B4-BE49-F238E27FC236}">
                <a16:creationId xmlns:a16="http://schemas.microsoft.com/office/drawing/2014/main" id="{505DFEA2-AF84-4E20-A237-A14868745CE8}"/>
              </a:ext>
            </a:extLst>
          </p:cNvPr>
          <p:cNvSpPr>
            <a:spLocks noGrp="1"/>
          </p:cNvSpPr>
          <p:nvPr>
            <p:ph sz="quarter" idx="13"/>
          </p:nvPr>
        </p:nvSpPr>
        <p:spPr/>
        <p:txBody>
          <a:bodyPr>
            <a:normAutofit/>
          </a:bodyPr>
          <a:lstStyle/>
          <a:p>
            <a:r>
              <a:rPr lang="en-US" dirty="0"/>
              <a:t>Gideon, L. (Ed.). (2012). </a:t>
            </a:r>
            <a:r>
              <a:rPr lang="en-US" i="1" dirty="0"/>
              <a:t>Handbook of survey methodology for the social sciences</a:t>
            </a:r>
            <a:r>
              <a:rPr lang="en-US" dirty="0"/>
              <a:t>. New York: Springer.</a:t>
            </a:r>
            <a:endParaRPr lang="cs-CZ" dirty="0"/>
          </a:p>
          <a:p>
            <a:r>
              <a:rPr lang="cs-CZ" dirty="0" err="1"/>
              <a:t>Groves</a:t>
            </a:r>
            <a:r>
              <a:rPr lang="cs-CZ" dirty="0"/>
              <a:t>, R. M., </a:t>
            </a:r>
            <a:r>
              <a:rPr lang="cs-CZ" dirty="0" err="1"/>
              <a:t>Fowler</a:t>
            </a:r>
            <a:r>
              <a:rPr lang="cs-CZ" dirty="0"/>
              <a:t> </a:t>
            </a:r>
            <a:r>
              <a:rPr lang="cs-CZ" dirty="0" err="1"/>
              <a:t>Jr</a:t>
            </a:r>
            <a:r>
              <a:rPr lang="cs-CZ" dirty="0"/>
              <a:t>, F. J., </a:t>
            </a:r>
            <a:r>
              <a:rPr lang="cs-CZ" dirty="0" err="1"/>
              <a:t>Couper</a:t>
            </a:r>
            <a:r>
              <a:rPr lang="cs-CZ" dirty="0"/>
              <a:t>, M. P., </a:t>
            </a:r>
            <a:r>
              <a:rPr lang="cs-CZ" dirty="0" err="1"/>
              <a:t>Lepkowski</a:t>
            </a:r>
            <a:r>
              <a:rPr lang="cs-CZ" dirty="0"/>
              <a:t>, J. M., Singer, E., &amp; </a:t>
            </a:r>
            <a:r>
              <a:rPr lang="cs-CZ" dirty="0" err="1"/>
              <a:t>Tourangeau</a:t>
            </a:r>
            <a:r>
              <a:rPr lang="cs-CZ" dirty="0"/>
              <a:t>, R. (2009). </a:t>
            </a:r>
            <a:r>
              <a:rPr lang="cs-CZ" i="1" dirty="0" err="1"/>
              <a:t>Survey</a:t>
            </a:r>
            <a:r>
              <a:rPr lang="cs-CZ" i="1" dirty="0"/>
              <a:t> </a:t>
            </a:r>
            <a:r>
              <a:rPr lang="cs-CZ" i="1" dirty="0" err="1"/>
              <a:t>Methodology</a:t>
            </a:r>
            <a:r>
              <a:rPr lang="cs-CZ" dirty="0"/>
              <a:t> (Vol. 561). John </a:t>
            </a:r>
            <a:r>
              <a:rPr lang="cs-CZ" dirty="0" err="1"/>
              <a:t>Wiley</a:t>
            </a:r>
            <a:r>
              <a:rPr lang="cs-CZ" dirty="0"/>
              <a:t> &amp; </a:t>
            </a:r>
            <a:r>
              <a:rPr lang="cs-CZ" dirty="0" err="1"/>
              <a:t>Sons</a:t>
            </a:r>
            <a:r>
              <a:rPr lang="cs-CZ" dirty="0"/>
              <a:t>.</a:t>
            </a:r>
          </a:p>
          <a:p>
            <a:r>
              <a:rPr lang="en-US" dirty="0"/>
              <a:t>Hughes, J. L., Camden, A. A., &amp; </a:t>
            </a:r>
            <a:r>
              <a:rPr lang="en-US" dirty="0" err="1"/>
              <a:t>Yangchen</a:t>
            </a:r>
            <a:r>
              <a:rPr lang="en-US" dirty="0"/>
              <a:t>, T. (2016). Rethinking and updating demographic questions: Guidance to improve descriptions of research samples. </a:t>
            </a:r>
            <a:r>
              <a:rPr lang="en-US" i="1" dirty="0"/>
              <a:t>Psi Chi Journal of Psychological Research, 21</a:t>
            </a:r>
            <a:r>
              <a:rPr lang="en-US" dirty="0"/>
              <a:t>(3), 138-151.</a:t>
            </a:r>
            <a:endParaRPr lang="cs-CZ" dirty="0"/>
          </a:p>
          <a:p>
            <a:r>
              <a:rPr lang="en-US" dirty="0"/>
              <a:t>Schacter, D. L. (1999). The seven sins of memory: insights from psychology and cognitive neuroscience. </a:t>
            </a:r>
            <a:r>
              <a:rPr lang="en-US" i="1" dirty="0"/>
              <a:t>American psychologist</a:t>
            </a:r>
            <a:r>
              <a:rPr lang="en-US" dirty="0"/>
              <a:t>, </a:t>
            </a:r>
            <a:r>
              <a:rPr lang="en-US" i="1" dirty="0"/>
              <a:t>54</a:t>
            </a:r>
            <a:r>
              <a:rPr lang="en-US" dirty="0"/>
              <a:t>(3), 182.</a:t>
            </a:r>
            <a:endParaRPr lang="cs-CZ" dirty="0"/>
          </a:p>
          <a:p>
            <a:r>
              <a:rPr lang="cs-CZ" dirty="0" err="1"/>
              <a:t>Tourangeau</a:t>
            </a:r>
            <a:r>
              <a:rPr lang="cs-CZ" dirty="0"/>
              <a:t>, R., </a:t>
            </a:r>
            <a:r>
              <a:rPr lang="cs-CZ" dirty="0" err="1"/>
              <a:t>Ripps</a:t>
            </a:r>
            <a:r>
              <a:rPr lang="cs-CZ" dirty="0"/>
              <a:t>, L. J., </a:t>
            </a:r>
            <a:r>
              <a:rPr lang="cs-CZ" dirty="0" err="1"/>
              <a:t>Rasinski</a:t>
            </a:r>
            <a:r>
              <a:rPr lang="cs-CZ" dirty="0"/>
              <a:t>, K. (2000). </a:t>
            </a:r>
            <a:r>
              <a:rPr lang="cs-CZ" i="1" dirty="0" err="1"/>
              <a:t>The</a:t>
            </a:r>
            <a:r>
              <a:rPr lang="cs-CZ" i="1" dirty="0"/>
              <a:t> psychology </a:t>
            </a:r>
            <a:r>
              <a:rPr lang="cs-CZ" i="1" dirty="0" err="1"/>
              <a:t>of</a:t>
            </a:r>
            <a:r>
              <a:rPr lang="cs-CZ" i="1" dirty="0"/>
              <a:t> </a:t>
            </a:r>
            <a:r>
              <a:rPr lang="cs-CZ" i="1" dirty="0" err="1"/>
              <a:t>survey</a:t>
            </a:r>
            <a:r>
              <a:rPr lang="cs-CZ" i="1" dirty="0"/>
              <a:t> response</a:t>
            </a:r>
            <a:r>
              <a:rPr lang="cs-CZ" dirty="0"/>
              <a:t>. Cambridge University </a:t>
            </a:r>
            <a:r>
              <a:rPr lang="cs-CZ" dirty="0" err="1"/>
              <a:t>Press</a:t>
            </a:r>
            <a:r>
              <a:rPr lang="cs-CZ" dirty="0"/>
              <a:t>.</a:t>
            </a:r>
            <a:endParaRPr lang="en-GB" dirty="0"/>
          </a:p>
          <a:p>
            <a:endParaRPr lang="cs-CZ" dirty="0"/>
          </a:p>
        </p:txBody>
      </p:sp>
    </p:spTree>
    <p:extLst>
      <p:ext uri="{BB962C8B-B14F-4D97-AF65-F5344CB8AC3E}">
        <p14:creationId xmlns:p14="http://schemas.microsoft.com/office/powerpoint/2010/main" val="355316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10EB3-F5EC-48EE-9E2F-2F6FA1725FE7}"/>
              </a:ext>
            </a:extLst>
          </p:cNvPr>
          <p:cNvSpPr>
            <a:spLocks noGrp="1"/>
          </p:cNvSpPr>
          <p:nvPr>
            <p:ph type="title"/>
          </p:nvPr>
        </p:nvSpPr>
        <p:spPr/>
        <p:txBody>
          <a:bodyPr/>
          <a:lstStyle/>
          <a:p>
            <a:r>
              <a:rPr lang="cs-CZ" dirty="0"/>
              <a:t>Pořadí položek v dotazníku</a:t>
            </a:r>
          </a:p>
        </p:txBody>
      </p:sp>
      <p:sp>
        <p:nvSpPr>
          <p:cNvPr id="3" name="Zástupný obsah 2">
            <a:extLst>
              <a:ext uri="{FF2B5EF4-FFF2-40B4-BE49-F238E27FC236}">
                <a16:creationId xmlns:a16="http://schemas.microsoft.com/office/drawing/2014/main" id="{E6138B58-83CF-40E6-BBB3-B989DD412CF7}"/>
              </a:ext>
            </a:extLst>
          </p:cNvPr>
          <p:cNvSpPr>
            <a:spLocks noGrp="1"/>
          </p:cNvSpPr>
          <p:nvPr>
            <p:ph sz="quarter" idx="13"/>
          </p:nvPr>
        </p:nvSpPr>
        <p:spPr>
          <a:xfrm>
            <a:off x="913774" y="2367092"/>
            <a:ext cx="10363826" cy="3748482"/>
          </a:xfrm>
        </p:spPr>
        <p:txBody>
          <a:bodyPr>
            <a:normAutofit fontScale="85000" lnSpcReduction="20000"/>
          </a:bodyPr>
          <a:lstStyle/>
          <a:p>
            <a:r>
              <a:rPr lang="cs-CZ" dirty="0"/>
              <a:t>Mělo by mít nějakou vnitřní logiku – různá (podle potřeb konkrétního výzkumu)</a:t>
            </a:r>
          </a:p>
          <a:p>
            <a:endParaRPr lang="cs-CZ" dirty="0"/>
          </a:p>
          <a:p>
            <a:r>
              <a:rPr lang="cs-CZ" b="1" dirty="0"/>
              <a:t>Od obecnějších položek ke konkrétnějším </a:t>
            </a:r>
          </a:p>
          <a:p>
            <a:pPr lvl="1"/>
            <a:r>
              <a:rPr lang="cs-CZ" dirty="0"/>
              <a:t>Nejdřív se ptát např. na obecnou položkou na používání médií, až potom na konkrétní aplikace/platformy/média</a:t>
            </a:r>
          </a:p>
          <a:p>
            <a:pPr lvl="1"/>
            <a:r>
              <a:rPr lang="cs-CZ" dirty="0"/>
              <a:t>Obecnější položky respondenta pomalu vtáhnou do tématu, které se pak konkretizuje</a:t>
            </a:r>
          </a:p>
          <a:p>
            <a:endParaRPr lang="cs-CZ" dirty="0"/>
          </a:p>
          <a:p>
            <a:r>
              <a:rPr lang="cs-CZ" b="1" dirty="0"/>
              <a:t>Od snazších k obtížnějším</a:t>
            </a:r>
          </a:p>
          <a:p>
            <a:pPr lvl="1"/>
            <a:r>
              <a:rPr lang="cs-CZ" dirty="0"/>
              <a:t>Snazší ve smyslu komplikovanosti otázky, vybavitelnosti odpovědi, rozhodování nebo jako snadnost formátu odpovědí</a:t>
            </a:r>
          </a:p>
          <a:p>
            <a:pPr lvl="1"/>
            <a:r>
              <a:rPr lang="cs-CZ" dirty="0"/>
              <a:t>Zahřívací položky</a:t>
            </a:r>
          </a:p>
          <a:p>
            <a:pPr lvl="1"/>
            <a:r>
              <a:rPr lang="cs-CZ" dirty="0"/>
              <a:t>Díky nim respondent zjistí, jak dotazník funguje, jak mu to jde rychle – pomáhá „usadit se“ v situaci sběru dat </a:t>
            </a:r>
          </a:p>
          <a:p>
            <a:endParaRPr lang="cs-CZ" dirty="0"/>
          </a:p>
          <a:p>
            <a:r>
              <a:rPr lang="cs-CZ" b="1" dirty="0"/>
              <a:t>Od méně citlivých k citlivějším</a:t>
            </a:r>
          </a:p>
          <a:p>
            <a:endParaRPr lang="cs-CZ" dirty="0"/>
          </a:p>
        </p:txBody>
      </p:sp>
    </p:spTree>
    <p:extLst>
      <p:ext uri="{BB962C8B-B14F-4D97-AF65-F5344CB8AC3E}">
        <p14:creationId xmlns:p14="http://schemas.microsoft.com/office/powerpoint/2010/main" val="2802730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32FD6-5089-4FF9-98A9-DC3F9ACB11B2}"/>
              </a:ext>
            </a:extLst>
          </p:cNvPr>
          <p:cNvSpPr>
            <a:spLocks noGrp="1"/>
          </p:cNvSpPr>
          <p:nvPr>
            <p:ph type="title"/>
          </p:nvPr>
        </p:nvSpPr>
        <p:spPr/>
        <p:txBody>
          <a:bodyPr/>
          <a:lstStyle/>
          <a:p>
            <a:r>
              <a:rPr lang="cs-CZ" dirty="0"/>
              <a:t>Pořadí položek v dotazníku</a:t>
            </a:r>
          </a:p>
        </p:txBody>
      </p:sp>
      <p:sp>
        <p:nvSpPr>
          <p:cNvPr id="3" name="Zástupný obsah 2">
            <a:extLst>
              <a:ext uri="{FF2B5EF4-FFF2-40B4-BE49-F238E27FC236}">
                <a16:creationId xmlns:a16="http://schemas.microsoft.com/office/drawing/2014/main" id="{52B27A21-4C05-4912-8C72-CDF1B85A5CA4}"/>
              </a:ext>
            </a:extLst>
          </p:cNvPr>
          <p:cNvSpPr>
            <a:spLocks noGrp="1"/>
          </p:cNvSpPr>
          <p:nvPr>
            <p:ph sz="quarter" idx="13"/>
          </p:nvPr>
        </p:nvSpPr>
        <p:spPr>
          <a:xfrm>
            <a:off x="913774" y="2367092"/>
            <a:ext cx="10363826" cy="3798816"/>
          </a:xfrm>
        </p:spPr>
        <p:txBody>
          <a:bodyPr>
            <a:normAutofit fontScale="77500" lnSpcReduction="20000"/>
          </a:bodyPr>
          <a:lstStyle/>
          <a:p>
            <a:r>
              <a:rPr lang="cs-CZ" b="1" dirty="0"/>
              <a:t>Podobně tematické položky dát k sobě, tvořit tematické sekce</a:t>
            </a:r>
          </a:p>
          <a:p>
            <a:pPr lvl="1"/>
            <a:r>
              <a:rPr lang="cs-CZ" dirty="0"/>
              <a:t>Týká se víc dlouhého dotazníku, který pokrývá více různých témat</a:t>
            </a:r>
          </a:p>
          <a:p>
            <a:pPr lvl="1"/>
            <a:r>
              <a:rPr lang="cs-CZ" dirty="0"/>
              <a:t>Např. Sekce 1: demografie, Sekce 2: sledování médií, Sekce 3: vlastnosti respondenta, Sekce 4: vztahy s lidmi…</a:t>
            </a:r>
          </a:p>
          <a:p>
            <a:endParaRPr lang="cs-CZ" dirty="0"/>
          </a:p>
          <a:p>
            <a:r>
              <a:rPr lang="cs-CZ" b="1" dirty="0"/>
              <a:t>Pozor na efekt pořadí</a:t>
            </a:r>
          </a:p>
          <a:p>
            <a:pPr lvl="1"/>
            <a:r>
              <a:rPr lang="cs-CZ" dirty="0"/>
              <a:t>Naše odpovědi na konkrétní položky jsou ovlivněny předchozími otázkami</a:t>
            </a:r>
          </a:p>
          <a:p>
            <a:r>
              <a:rPr lang="cs-CZ" dirty="0"/>
              <a:t>Jak byste ohodnotil/a svoji spokojenost se svým partnerským vztahem?</a:t>
            </a:r>
          </a:p>
          <a:p>
            <a:r>
              <a:rPr lang="cs-CZ" dirty="0"/>
              <a:t>Celkově vzato, jak spokojená/ý jste se svým životem? </a:t>
            </a:r>
          </a:p>
          <a:p>
            <a:pPr lvl="1"/>
            <a:r>
              <a:rPr lang="cs-CZ" dirty="0"/>
              <a:t>V tomto pořadí by respondent měl tendenci v druhé otázce vyloučit partnerský vztah</a:t>
            </a:r>
          </a:p>
          <a:p>
            <a:endParaRPr lang="cs-CZ" dirty="0"/>
          </a:p>
          <a:p>
            <a:r>
              <a:rPr lang="cs-CZ" b="1" dirty="0"/>
              <a:t>Dlouhý dotazník – efekt únavy</a:t>
            </a:r>
          </a:p>
          <a:p>
            <a:pPr lvl="1"/>
            <a:r>
              <a:rPr lang="cs-CZ" dirty="0"/>
              <a:t>Na konec dotazníku dejte jednodušší a méně důležité koncepty </a:t>
            </a:r>
          </a:p>
          <a:p>
            <a:pPr lvl="1"/>
            <a:r>
              <a:rPr lang="cs-CZ" dirty="0"/>
              <a:t>To, co je pro vás nejdůležitější by tím pádem mělo být někde uprostřed</a:t>
            </a:r>
          </a:p>
          <a:p>
            <a:pPr lvl="1"/>
            <a:endParaRPr lang="cs-CZ" dirty="0"/>
          </a:p>
          <a:p>
            <a:pPr lvl="1"/>
            <a:endParaRPr lang="cs-CZ" dirty="0"/>
          </a:p>
        </p:txBody>
      </p:sp>
    </p:spTree>
    <p:extLst>
      <p:ext uri="{BB962C8B-B14F-4D97-AF65-F5344CB8AC3E}">
        <p14:creationId xmlns:p14="http://schemas.microsoft.com/office/powerpoint/2010/main" val="406829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32FD6-5089-4FF9-98A9-DC3F9ACB11B2}"/>
              </a:ext>
            </a:extLst>
          </p:cNvPr>
          <p:cNvSpPr>
            <a:spLocks noGrp="1"/>
          </p:cNvSpPr>
          <p:nvPr>
            <p:ph type="title"/>
          </p:nvPr>
        </p:nvSpPr>
        <p:spPr/>
        <p:txBody>
          <a:bodyPr/>
          <a:lstStyle/>
          <a:p>
            <a:r>
              <a:rPr lang="cs-CZ" dirty="0"/>
              <a:t>Pořadí položek v dotazníku</a:t>
            </a:r>
          </a:p>
        </p:txBody>
      </p:sp>
      <p:sp>
        <p:nvSpPr>
          <p:cNvPr id="3" name="Zástupný obsah 2">
            <a:extLst>
              <a:ext uri="{FF2B5EF4-FFF2-40B4-BE49-F238E27FC236}">
                <a16:creationId xmlns:a16="http://schemas.microsoft.com/office/drawing/2014/main" id="{52B27A21-4C05-4912-8C72-CDF1B85A5CA4}"/>
              </a:ext>
            </a:extLst>
          </p:cNvPr>
          <p:cNvSpPr>
            <a:spLocks noGrp="1"/>
          </p:cNvSpPr>
          <p:nvPr>
            <p:ph sz="quarter" idx="13"/>
          </p:nvPr>
        </p:nvSpPr>
        <p:spPr>
          <a:xfrm>
            <a:off x="913774" y="2367092"/>
            <a:ext cx="10363826" cy="3798816"/>
          </a:xfrm>
        </p:spPr>
        <p:txBody>
          <a:bodyPr>
            <a:normAutofit/>
          </a:bodyPr>
          <a:lstStyle/>
          <a:p>
            <a:r>
              <a:rPr lang="cs-CZ" b="1" dirty="0"/>
              <a:t>Na konec: </a:t>
            </a:r>
            <a:r>
              <a:rPr lang="cs-CZ" dirty="0"/>
              <a:t>respondent by měl odcházet s dobrým pocitem</a:t>
            </a:r>
          </a:p>
          <a:p>
            <a:pPr lvl="1"/>
            <a:r>
              <a:rPr lang="cs-CZ" dirty="0" err="1"/>
              <a:t>Debriefing</a:t>
            </a:r>
            <a:endParaRPr lang="cs-CZ" dirty="0"/>
          </a:p>
          <a:p>
            <a:pPr lvl="1"/>
            <a:r>
              <a:rPr lang="cs-CZ" dirty="0"/>
              <a:t>Ale je fajn i na konec dát příjemné položky – neskončit něčím obtížným, traumatickým, citlivým</a:t>
            </a:r>
          </a:p>
          <a:p>
            <a:pPr lvl="1"/>
            <a:endParaRPr lang="cs-CZ" dirty="0"/>
          </a:p>
          <a:p>
            <a:pPr lvl="1"/>
            <a:endParaRPr lang="cs-CZ" dirty="0"/>
          </a:p>
        </p:txBody>
      </p:sp>
    </p:spTree>
    <p:extLst>
      <p:ext uri="{BB962C8B-B14F-4D97-AF65-F5344CB8AC3E}">
        <p14:creationId xmlns:p14="http://schemas.microsoft.com/office/powerpoint/2010/main" val="179559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D60C26-E429-467C-A665-1630D961BA88}"/>
              </a:ext>
            </a:extLst>
          </p:cNvPr>
          <p:cNvSpPr>
            <a:spLocks noGrp="1"/>
          </p:cNvSpPr>
          <p:nvPr>
            <p:ph type="title"/>
          </p:nvPr>
        </p:nvSpPr>
        <p:spPr/>
        <p:txBody>
          <a:bodyPr/>
          <a:lstStyle/>
          <a:p>
            <a:r>
              <a:rPr lang="cs-CZ" dirty="0"/>
              <a:t>Položky k popisu vzorku</a:t>
            </a:r>
          </a:p>
        </p:txBody>
      </p:sp>
      <p:sp>
        <p:nvSpPr>
          <p:cNvPr id="3" name="Zástupný obsah 2">
            <a:extLst>
              <a:ext uri="{FF2B5EF4-FFF2-40B4-BE49-F238E27FC236}">
                <a16:creationId xmlns:a16="http://schemas.microsoft.com/office/drawing/2014/main" id="{2DCF3CA7-5FC9-4C94-BA0D-CFE5B2470465}"/>
              </a:ext>
            </a:extLst>
          </p:cNvPr>
          <p:cNvSpPr>
            <a:spLocks noGrp="1"/>
          </p:cNvSpPr>
          <p:nvPr>
            <p:ph sz="quarter" idx="13"/>
          </p:nvPr>
        </p:nvSpPr>
        <p:spPr/>
        <p:txBody>
          <a:bodyPr>
            <a:normAutofit fontScale="92500" lnSpcReduction="10000"/>
          </a:bodyPr>
          <a:lstStyle/>
          <a:p>
            <a:r>
              <a:rPr lang="cs-CZ" dirty="0"/>
              <a:t>Respondenty musíme popsat tak detailně, jak je možné a se specifickým důrazem na ty proměnné, které mohou být důležité pro adekvátní interpretaci zjištění</a:t>
            </a:r>
          </a:p>
          <a:p>
            <a:pPr lvl="1"/>
            <a:r>
              <a:rPr lang="cs-CZ" dirty="0"/>
              <a:t>Obrovsky důležité u </a:t>
            </a:r>
            <a:r>
              <a:rPr lang="cs-CZ" dirty="0" err="1"/>
              <a:t>convenience</a:t>
            </a:r>
            <a:r>
              <a:rPr lang="cs-CZ" dirty="0"/>
              <a:t> vzorků</a:t>
            </a:r>
          </a:p>
          <a:p>
            <a:pPr lvl="1"/>
            <a:r>
              <a:rPr lang="cs-CZ" dirty="0"/>
              <a:t>Na co vše se ptát záleží na VO</a:t>
            </a:r>
          </a:p>
          <a:p>
            <a:pPr lvl="2"/>
            <a:r>
              <a:rPr lang="cs-CZ" dirty="0">
                <a:solidFill>
                  <a:srgbClr val="0070C0"/>
                </a:solidFill>
              </a:rPr>
              <a:t>Co budou důležité proměnné pro popis vzorku, pokud se zabýváme výzkumem o studijní úspěšnosti univerzitních studentů?</a:t>
            </a:r>
          </a:p>
          <a:p>
            <a:pPr lvl="2"/>
            <a:r>
              <a:rPr lang="cs-CZ" dirty="0">
                <a:solidFill>
                  <a:srgbClr val="0070C0"/>
                </a:solidFill>
              </a:rPr>
              <a:t>Co když děláme výzkum o používání </a:t>
            </a:r>
            <a:r>
              <a:rPr lang="cs-CZ" dirty="0" err="1">
                <a:solidFill>
                  <a:srgbClr val="0070C0"/>
                </a:solidFill>
              </a:rPr>
              <a:t>eHealth</a:t>
            </a:r>
            <a:r>
              <a:rPr lang="cs-CZ" dirty="0">
                <a:solidFill>
                  <a:srgbClr val="0070C0"/>
                </a:solidFill>
              </a:rPr>
              <a:t> </a:t>
            </a:r>
            <a:r>
              <a:rPr lang="cs-CZ" dirty="0" err="1">
                <a:solidFill>
                  <a:srgbClr val="0070C0"/>
                </a:solidFill>
              </a:rPr>
              <a:t>apek</a:t>
            </a:r>
            <a:r>
              <a:rPr lang="cs-CZ" dirty="0">
                <a:solidFill>
                  <a:srgbClr val="0070C0"/>
                </a:solidFill>
              </a:rPr>
              <a:t> na chytrém telefonu?</a:t>
            </a:r>
          </a:p>
          <a:p>
            <a:pPr lvl="2"/>
            <a:r>
              <a:rPr lang="cs-CZ" dirty="0">
                <a:solidFill>
                  <a:srgbClr val="0070C0"/>
                </a:solidFill>
              </a:rPr>
              <a:t>Co když o postojích k uzákonění sňatků mezi stejnopohlavními páry? </a:t>
            </a:r>
          </a:p>
          <a:p>
            <a:r>
              <a:rPr lang="cs-CZ" dirty="0"/>
              <a:t>Základem bývají sociodemografické proměnné, ale často i další proměnné navíc </a:t>
            </a:r>
          </a:p>
          <a:p>
            <a:r>
              <a:rPr lang="cs-CZ" dirty="0"/>
              <a:t>Popis vzorku je důležitý nejen pro interpretaci zjištění, ale i pro snadnější porovnání výsledků napříč výzkumy, replikaci,..	</a:t>
            </a:r>
          </a:p>
          <a:p>
            <a:endParaRPr lang="cs-CZ" dirty="0"/>
          </a:p>
          <a:p>
            <a:endParaRPr lang="cs-CZ" dirty="0"/>
          </a:p>
        </p:txBody>
      </p:sp>
    </p:spTree>
    <p:extLst>
      <p:ext uri="{BB962C8B-B14F-4D97-AF65-F5344CB8AC3E}">
        <p14:creationId xmlns:p14="http://schemas.microsoft.com/office/powerpoint/2010/main" val="94833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464517-8110-4AD1-9B39-0AD083407E3C}"/>
              </a:ext>
            </a:extLst>
          </p:cNvPr>
          <p:cNvSpPr>
            <a:spLocks noGrp="1"/>
          </p:cNvSpPr>
          <p:nvPr>
            <p:ph type="title"/>
          </p:nvPr>
        </p:nvSpPr>
        <p:spPr/>
        <p:txBody>
          <a:bodyPr/>
          <a:lstStyle/>
          <a:p>
            <a:r>
              <a:rPr lang="cs-CZ" dirty="0"/>
              <a:t>Kam je dát?</a:t>
            </a:r>
          </a:p>
        </p:txBody>
      </p:sp>
      <p:sp>
        <p:nvSpPr>
          <p:cNvPr id="3" name="Zástupný obsah 2">
            <a:extLst>
              <a:ext uri="{FF2B5EF4-FFF2-40B4-BE49-F238E27FC236}">
                <a16:creationId xmlns:a16="http://schemas.microsoft.com/office/drawing/2014/main" id="{38A74CB9-59AD-4BA2-B41D-715F4EB4D476}"/>
              </a:ext>
            </a:extLst>
          </p:cNvPr>
          <p:cNvSpPr>
            <a:spLocks noGrp="1"/>
          </p:cNvSpPr>
          <p:nvPr>
            <p:ph sz="quarter" idx="13"/>
          </p:nvPr>
        </p:nvSpPr>
        <p:spPr>
          <a:xfrm>
            <a:off x="461394" y="2348804"/>
            <a:ext cx="11249637" cy="4236554"/>
          </a:xfrm>
        </p:spPr>
        <p:txBody>
          <a:bodyPr>
            <a:normAutofit fontScale="85000" lnSpcReduction="20000"/>
          </a:bodyPr>
          <a:lstStyle/>
          <a:p>
            <a:r>
              <a:rPr lang="cs-CZ" b="1" dirty="0"/>
              <a:t>Nikdy nedávat doprostřed dotazníku</a:t>
            </a:r>
          </a:p>
          <a:p>
            <a:pPr lvl="1"/>
            <a:r>
              <a:rPr lang="cs-CZ" dirty="0"/>
              <a:t>Začátek nebo konec </a:t>
            </a:r>
          </a:p>
          <a:p>
            <a:r>
              <a:rPr lang="cs-CZ" b="1" dirty="0"/>
              <a:t>Proč mít demografické proměnné na začátku:</a:t>
            </a:r>
          </a:p>
          <a:p>
            <a:pPr lvl="1"/>
            <a:r>
              <a:rPr lang="cs-CZ" dirty="0"/>
              <a:t>Je to poměrně časté, lidé jsou na to zvyklí</a:t>
            </a:r>
          </a:p>
          <a:p>
            <a:pPr lvl="1"/>
            <a:r>
              <a:rPr lang="cs-CZ" dirty="0"/>
              <a:t>Když lidé „odpadnou“ během vyplňování dotazníku, díky demografiím můžeme aspoň porovnat, v čem se liší od těch, kteří ho dokončili</a:t>
            </a:r>
          </a:p>
          <a:p>
            <a:pPr lvl="1"/>
            <a:r>
              <a:rPr lang="cs-CZ" dirty="0"/>
              <a:t>Na konci mohou vést k nižší ochotě na ně odpovědět – na konci mívají </a:t>
            </a:r>
            <a:r>
              <a:rPr lang="cs-CZ" b="1" dirty="0"/>
              <a:t>větší podíl </a:t>
            </a:r>
            <a:r>
              <a:rPr lang="cs-CZ" b="1" dirty="0" err="1"/>
              <a:t>missing</a:t>
            </a:r>
            <a:r>
              <a:rPr lang="cs-CZ" b="1" dirty="0"/>
              <a:t> </a:t>
            </a:r>
            <a:r>
              <a:rPr lang="cs-CZ" b="1" dirty="0" err="1"/>
              <a:t>values</a:t>
            </a:r>
            <a:endParaRPr lang="cs-CZ" b="1" dirty="0"/>
          </a:p>
          <a:p>
            <a:pPr lvl="1"/>
            <a:r>
              <a:rPr lang="cs-CZ" dirty="0"/>
              <a:t>Když chceme filtrovat verze dotazníku podle demografií nebo jimi kontrolujeme, zda respondent patří do našeho vzorku, nebo kontrolujeme naplněnost kvót</a:t>
            </a:r>
          </a:p>
          <a:p>
            <a:pPr lvl="1"/>
            <a:r>
              <a:rPr lang="cs-CZ" dirty="0"/>
              <a:t>Výzkumy ukazují, že pořadí soc-dem proměnných (začátek – konec) neovlivňuje odpovídání na otázky v dotazníku</a:t>
            </a:r>
          </a:p>
          <a:p>
            <a:r>
              <a:rPr lang="cs-CZ" b="1" dirty="0"/>
              <a:t>Kdy je mít na konci:</a:t>
            </a:r>
          </a:p>
          <a:p>
            <a:pPr lvl="1"/>
            <a:r>
              <a:rPr lang="cs-CZ" dirty="0"/>
              <a:t>Pokud by odpovědi na ně mohly ovlivnit odpovídání na další otázky – některá témata vůči tomu mohou být náchylnější než jiná</a:t>
            </a:r>
          </a:p>
          <a:p>
            <a:pPr lvl="2"/>
            <a:r>
              <a:rPr lang="cs-CZ" dirty="0"/>
              <a:t>Např. výzkum o femininních a maskulinních rysech – pokud se nejdřív zeptáme na gender, může to respondenty víc naladit na stereotypní odpovědi </a:t>
            </a:r>
          </a:p>
          <a:p>
            <a:pPr lvl="1"/>
            <a:r>
              <a:rPr lang="cs-CZ" dirty="0"/>
              <a:t>Pokud by demografie na začátku narušily </a:t>
            </a:r>
            <a:r>
              <a:rPr lang="cs-CZ" dirty="0" err="1"/>
              <a:t>flow</a:t>
            </a:r>
            <a:r>
              <a:rPr lang="cs-CZ" dirty="0"/>
              <a:t> výzkumu (např. dotazník, který má hodnotit právě zažitou lekci mediální gramotnosti)</a:t>
            </a:r>
          </a:p>
          <a:p>
            <a:pPr lvl="1"/>
            <a:r>
              <a:rPr lang="cs-CZ" dirty="0"/>
              <a:t>Pokud se ptáme na něco opravdu citlivého pro naší populaci, může na začátku dotazníku odradit (příjmy, sexuální orientace)</a:t>
            </a:r>
          </a:p>
        </p:txBody>
      </p:sp>
    </p:spTree>
    <p:extLst>
      <p:ext uri="{BB962C8B-B14F-4D97-AF65-F5344CB8AC3E}">
        <p14:creationId xmlns:p14="http://schemas.microsoft.com/office/powerpoint/2010/main" val="324426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16A3A0-A29F-4348-8708-192A666E7F03}"/>
              </a:ext>
            </a:extLst>
          </p:cNvPr>
          <p:cNvSpPr>
            <a:spLocks noGrp="1"/>
          </p:cNvSpPr>
          <p:nvPr>
            <p:ph type="title"/>
          </p:nvPr>
        </p:nvSpPr>
        <p:spPr/>
        <p:txBody>
          <a:bodyPr/>
          <a:lstStyle/>
          <a:p>
            <a:r>
              <a:rPr lang="cs-CZ" dirty="0"/>
              <a:t>Jak se ptát: gender</a:t>
            </a:r>
          </a:p>
        </p:txBody>
      </p:sp>
      <p:graphicFrame>
        <p:nvGraphicFramePr>
          <p:cNvPr id="4" name="Tabulka 3">
            <a:extLst>
              <a:ext uri="{FF2B5EF4-FFF2-40B4-BE49-F238E27FC236}">
                <a16:creationId xmlns:a16="http://schemas.microsoft.com/office/drawing/2014/main" id="{1835BC1E-5885-4B25-A8F3-88ED7DE3EA36}"/>
              </a:ext>
            </a:extLst>
          </p:cNvPr>
          <p:cNvGraphicFramePr>
            <a:graphicFrameLocks noGrp="1"/>
          </p:cNvGraphicFramePr>
          <p:nvPr>
            <p:extLst>
              <p:ext uri="{D42A27DB-BD31-4B8C-83A1-F6EECF244321}">
                <p14:modId xmlns:p14="http://schemas.microsoft.com/office/powerpoint/2010/main" val="1110206"/>
              </p:ext>
            </p:extLst>
          </p:nvPr>
        </p:nvGraphicFramePr>
        <p:xfrm>
          <a:off x="1702199" y="2358064"/>
          <a:ext cx="8787602" cy="2585817"/>
        </p:xfrm>
        <a:graphic>
          <a:graphicData uri="http://schemas.openxmlformats.org/drawingml/2006/table">
            <a:tbl>
              <a:tblPr/>
              <a:tblGrid>
                <a:gridCol w="8787602">
                  <a:extLst>
                    <a:ext uri="{9D8B030D-6E8A-4147-A177-3AD203B41FA5}">
                      <a16:colId xmlns:a16="http://schemas.microsoft.com/office/drawing/2014/main" val="2412459152"/>
                    </a:ext>
                  </a:extLst>
                </a:gridCol>
              </a:tblGrid>
              <a:tr h="270512">
                <a:tc>
                  <a:txBody>
                    <a:bodyPr/>
                    <a:lstStyle/>
                    <a:p>
                      <a:pPr rtl="0" fontAlgn="b"/>
                      <a:r>
                        <a:rPr lang="en-US" sz="1700" b="1">
                          <a:effectLst/>
                        </a:rPr>
                        <a:t>How do you currently describe your gender identity?</a:t>
                      </a:r>
                    </a:p>
                  </a:txBody>
                  <a:tcPr marL="27306" marR="27306" marT="18204" marB="1820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36676438"/>
                  </a:ext>
                </a:extLst>
              </a:tr>
              <a:tr h="270512">
                <a:tc>
                  <a:txBody>
                    <a:bodyPr/>
                    <a:lstStyle/>
                    <a:p>
                      <a:pPr rtl="0" fontAlgn="b"/>
                      <a:r>
                        <a:rPr lang="cs-CZ" sz="1700" dirty="0" err="1">
                          <a:effectLst/>
                        </a:rPr>
                        <a:t>Please</a:t>
                      </a:r>
                      <a:r>
                        <a:rPr lang="cs-CZ" sz="1700" dirty="0">
                          <a:effectLst/>
                        </a:rPr>
                        <a:t> </a:t>
                      </a:r>
                      <a:r>
                        <a:rPr lang="cs-CZ" sz="1700" dirty="0" err="1">
                          <a:effectLst/>
                        </a:rPr>
                        <a:t>specify</a:t>
                      </a:r>
                      <a:r>
                        <a:rPr lang="cs-CZ" sz="1700" dirty="0">
                          <a:effectLst/>
                        </a:rPr>
                        <a:t>: __________________________</a:t>
                      </a:r>
                    </a:p>
                  </a:txBody>
                  <a:tcPr marL="27306" marR="27306" marT="18204" marB="1820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38241075"/>
                  </a:ext>
                </a:extLst>
              </a:tr>
              <a:tr h="270512">
                <a:tc>
                  <a:txBody>
                    <a:bodyPr/>
                    <a:lstStyle/>
                    <a:p>
                      <a:pPr rtl="0" fontAlgn="b"/>
                      <a:r>
                        <a:rPr lang="en-US" sz="1700" dirty="0">
                          <a:effectLst/>
                        </a:rPr>
                        <a:t>I prefer not to answer</a:t>
                      </a:r>
                    </a:p>
                  </a:txBody>
                  <a:tcPr marL="27306" marR="27306" marT="18204" marB="1820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66712118"/>
                  </a:ext>
                </a:extLst>
              </a:tr>
              <a:tr h="270512">
                <a:tc>
                  <a:txBody>
                    <a:bodyPr/>
                    <a:lstStyle/>
                    <a:p>
                      <a:pPr rtl="0" fontAlgn="b"/>
                      <a:endParaRPr lang="cs-CZ" sz="1700" dirty="0">
                        <a:effectLst/>
                      </a:endParaRPr>
                    </a:p>
                  </a:txBody>
                  <a:tcPr marL="27306" marR="27306" marT="18204" marB="1820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04043300"/>
                  </a:ext>
                </a:extLst>
              </a:tr>
              <a:tr h="270512">
                <a:tc>
                  <a:txBody>
                    <a:bodyPr/>
                    <a:lstStyle/>
                    <a:p>
                      <a:pPr rtl="0" fontAlgn="b"/>
                      <a:r>
                        <a:rPr lang="cs-CZ" sz="1700" b="1" dirty="0">
                          <a:effectLst/>
                        </a:rPr>
                        <a:t>Nebo kategorie</a:t>
                      </a:r>
                    </a:p>
                  </a:txBody>
                  <a:tcPr marL="27306" marR="27306" marT="18204" marB="1820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18432724"/>
                  </a:ext>
                </a:extLst>
              </a:tr>
              <a:tr h="1108377">
                <a:tc>
                  <a:txBody>
                    <a:bodyPr/>
                    <a:lstStyle/>
                    <a:p>
                      <a:pPr rtl="0" fontAlgn="b"/>
                      <a:r>
                        <a:rPr lang="en-US" sz="1700" dirty="0">
                          <a:effectLst/>
                        </a:rPr>
                        <a:t>The updated coding list would include: (a) man, male, or masculine; (b) transgender man, male, or masculine; (c) transgender woman, female, or feminine; (d) woman, female, or feminine; (e) gender nonconforming, genderqueer, or gender questioning, (f) intersex, disorders of sex development, two-spirit, or other related terms; (g) no response; and (h) prefer not to answer.</a:t>
                      </a:r>
                    </a:p>
                  </a:txBody>
                  <a:tcPr marL="27306" marR="27306" marT="18204" marB="1820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33083362"/>
                  </a:ext>
                </a:extLst>
              </a:tr>
            </a:tbl>
          </a:graphicData>
        </a:graphic>
      </p:graphicFrame>
      <p:sp>
        <p:nvSpPr>
          <p:cNvPr id="5" name="Zástupný obsah 2">
            <a:extLst>
              <a:ext uri="{FF2B5EF4-FFF2-40B4-BE49-F238E27FC236}">
                <a16:creationId xmlns:a16="http://schemas.microsoft.com/office/drawing/2014/main" id="{40C1BBF0-0F3D-4696-A6CF-1889BC1DA440}"/>
              </a:ext>
            </a:extLst>
          </p:cNvPr>
          <p:cNvSpPr txBox="1">
            <a:spLocks/>
          </p:cNvSpPr>
          <p:nvPr/>
        </p:nvSpPr>
        <p:spPr>
          <a:xfrm>
            <a:off x="527629" y="5148533"/>
            <a:ext cx="10653386" cy="144277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cs-CZ" dirty="0"/>
              <a:t>V českém prostředí pro některé typy populací by taková otázka nefungovala</a:t>
            </a:r>
          </a:p>
          <a:p>
            <a:r>
              <a:rPr lang="cs-CZ" dirty="0"/>
              <a:t>Pro běžné výzkumy nás tak detailní dělení nezajímá</a:t>
            </a:r>
          </a:p>
          <a:p>
            <a:pPr lvl="1"/>
            <a:r>
              <a:rPr lang="cs-CZ" dirty="0"/>
              <a:t>Obvykle ok muž – žena, ale poskytnout i možnost „</a:t>
            </a:r>
            <a:r>
              <a:rPr lang="cs-CZ" dirty="0" err="1"/>
              <a:t>else</a:t>
            </a:r>
            <a:r>
              <a:rPr lang="cs-CZ" dirty="0"/>
              <a:t>“ pro ty, kteří se nedokážou zařadit (nebinární, </a:t>
            </a:r>
            <a:r>
              <a:rPr lang="cs-CZ" dirty="0" err="1"/>
              <a:t>questioning</a:t>
            </a:r>
            <a:r>
              <a:rPr lang="cs-CZ" dirty="0"/>
              <a:t>..)</a:t>
            </a:r>
          </a:p>
          <a:p>
            <a:r>
              <a:rPr lang="cs-CZ" dirty="0"/>
              <a:t>V otázce je fajn ptát se „Vyberte, co pro vás platí“ než „Jste:“  </a:t>
            </a:r>
          </a:p>
          <a:p>
            <a:endParaRPr lang="cs-CZ" dirty="0"/>
          </a:p>
          <a:p>
            <a:endParaRPr lang="cs-CZ" dirty="0"/>
          </a:p>
        </p:txBody>
      </p:sp>
      <p:sp>
        <p:nvSpPr>
          <p:cNvPr id="6" name="TextovéPole 5">
            <a:extLst>
              <a:ext uri="{FF2B5EF4-FFF2-40B4-BE49-F238E27FC236}">
                <a16:creationId xmlns:a16="http://schemas.microsoft.com/office/drawing/2014/main" id="{75FBADAA-37A4-4439-B6D3-C249EE68D873}"/>
              </a:ext>
            </a:extLst>
          </p:cNvPr>
          <p:cNvSpPr txBox="1"/>
          <p:nvPr/>
        </p:nvSpPr>
        <p:spPr>
          <a:xfrm>
            <a:off x="5673055" y="266696"/>
            <a:ext cx="6094602" cy="923330"/>
          </a:xfrm>
          <a:prstGeom prst="rect">
            <a:avLst/>
          </a:prstGeom>
          <a:solidFill>
            <a:schemeClr val="accent1">
              <a:lumMod val="20000"/>
              <a:lumOff val="80000"/>
            </a:schemeClr>
          </a:solidFill>
        </p:spPr>
        <p:txBody>
          <a:bodyPr wrap="square">
            <a:spAutoFit/>
          </a:bodyPr>
          <a:lstStyle/>
          <a:p>
            <a:r>
              <a:rPr lang="cs-CZ" dirty="0" err="1"/>
              <a:t>Editorial</a:t>
            </a:r>
            <a:r>
              <a:rPr lang="cs-CZ" dirty="0"/>
              <a:t> - </a:t>
            </a:r>
            <a:r>
              <a:rPr lang="cs-CZ" dirty="0" err="1"/>
              <a:t>Hughes</a:t>
            </a:r>
            <a:r>
              <a:rPr lang="cs-CZ" dirty="0"/>
              <a:t> et al. (2016): </a:t>
            </a:r>
            <a:r>
              <a:rPr lang="en-US" dirty="0"/>
              <a:t>Rethinking and updating demographic questions: Guidance to improve descriptions of research samples</a:t>
            </a:r>
            <a:r>
              <a:rPr lang="cs-CZ" dirty="0"/>
              <a:t>.</a:t>
            </a:r>
          </a:p>
        </p:txBody>
      </p:sp>
    </p:spTree>
    <p:extLst>
      <p:ext uri="{BB962C8B-B14F-4D97-AF65-F5344CB8AC3E}">
        <p14:creationId xmlns:p14="http://schemas.microsoft.com/office/powerpoint/2010/main" val="2098130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363FE-1A6D-45A9-84A3-F5B5B99C34F7}"/>
              </a:ext>
            </a:extLst>
          </p:cNvPr>
          <p:cNvSpPr>
            <a:spLocks noGrp="1"/>
          </p:cNvSpPr>
          <p:nvPr>
            <p:ph type="title"/>
          </p:nvPr>
        </p:nvSpPr>
        <p:spPr/>
        <p:txBody>
          <a:bodyPr/>
          <a:lstStyle/>
          <a:p>
            <a:r>
              <a:rPr lang="cs-CZ" dirty="0"/>
              <a:t>„ELSE“</a:t>
            </a:r>
          </a:p>
        </p:txBody>
      </p:sp>
      <p:sp>
        <p:nvSpPr>
          <p:cNvPr id="3" name="Zástupný obsah 2">
            <a:extLst>
              <a:ext uri="{FF2B5EF4-FFF2-40B4-BE49-F238E27FC236}">
                <a16:creationId xmlns:a16="http://schemas.microsoft.com/office/drawing/2014/main" id="{871FDAD4-BD7C-4B21-B56B-A4FAF7241676}"/>
              </a:ext>
            </a:extLst>
          </p:cNvPr>
          <p:cNvSpPr>
            <a:spLocks noGrp="1"/>
          </p:cNvSpPr>
          <p:nvPr>
            <p:ph sz="quarter" idx="13"/>
          </p:nvPr>
        </p:nvSpPr>
        <p:spPr/>
        <p:txBody>
          <a:bodyPr/>
          <a:lstStyle/>
          <a:p>
            <a:r>
              <a:rPr lang="cs-CZ" dirty="0"/>
              <a:t>Jsou odpovědi vyčerpávající?</a:t>
            </a:r>
          </a:p>
          <a:p>
            <a:r>
              <a:rPr lang="cs-CZ" dirty="0"/>
              <a:t>Pokud je nepotřebujeme mít – ale respondentům může nějaká odpověď chybět, přidáváme „</a:t>
            </a:r>
            <a:r>
              <a:rPr lang="cs-CZ" dirty="0" err="1"/>
              <a:t>else</a:t>
            </a:r>
            <a:r>
              <a:rPr lang="cs-CZ" dirty="0"/>
              <a:t>“ možnost </a:t>
            </a:r>
          </a:p>
          <a:p>
            <a:pPr lvl="1"/>
            <a:r>
              <a:rPr lang="cs-CZ" dirty="0"/>
              <a:t>„něco jiného“</a:t>
            </a:r>
          </a:p>
          <a:p>
            <a:pPr lvl="1"/>
            <a:r>
              <a:rPr lang="cs-CZ" dirty="0"/>
              <a:t>„jinak“</a:t>
            </a:r>
          </a:p>
          <a:p>
            <a:pPr lvl="1"/>
            <a:r>
              <a:rPr lang="cs-CZ" dirty="0"/>
              <a:t>„jinde“</a:t>
            </a:r>
          </a:p>
          <a:p>
            <a:pPr lvl="1"/>
            <a:r>
              <a:rPr lang="cs-CZ" dirty="0"/>
              <a:t>„jiné“</a:t>
            </a:r>
          </a:p>
          <a:p>
            <a:pPr lvl="1"/>
            <a:r>
              <a:rPr lang="cs-CZ" dirty="0"/>
              <a:t>.. </a:t>
            </a:r>
          </a:p>
          <a:p>
            <a:r>
              <a:rPr lang="cs-CZ" dirty="0"/>
              <a:t>Někdy se dává s možností doplnit textem, co platí – pokud ale neplánujete odpovědi analyzovat, doporučujeme se nedoptávat</a:t>
            </a:r>
          </a:p>
        </p:txBody>
      </p:sp>
    </p:spTree>
    <p:extLst>
      <p:ext uri="{BB962C8B-B14F-4D97-AF65-F5344CB8AC3E}">
        <p14:creationId xmlns:p14="http://schemas.microsoft.com/office/powerpoint/2010/main" val="145232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8C0FEB-C2AB-4A51-A703-B7738C04C079}"/>
              </a:ext>
            </a:extLst>
          </p:cNvPr>
          <p:cNvSpPr>
            <a:spLocks noGrp="1"/>
          </p:cNvSpPr>
          <p:nvPr>
            <p:ph type="title"/>
          </p:nvPr>
        </p:nvSpPr>
        <p:spPr/>
        <p:txBody>
          <a:bodyPr/>
          <a:lstStyle/>
          <a:p>
            <a:r>
              <a:rPr lang="cs-CZ" dirty="0"/>
              <a:t>Jak se ptát: věk</a:t>
            </a:r>
          </a:p>
        </p:txBody>
      </p:sp>
      <p:sp>
        <p:nvSpPr>
          <p:cNvPr id="3" name="Zástupný obsah 2">
            <a:extLst>
              <a:ext uri="{FF2B5EF4-FFF2-40B4-BE49-F238E27FC236}">
                <a16:creationId xmlns:a16="http://schemas.microsoft.com/office/drawing/2014/main" id="{6A8B99F8-7084-4BF5-B966-1B383CD70AD8}"/>
              </a:ext>
            </a:extLst>
          </p:cNvPr>
          <p:cNvSpPr>
            <a:spLocks noGrp="1"/>
          </p:cNvSpPr>
          <p:nvPr>
            <p:ph sz="quarter" idx="13"/>
          </p:nvPr>
        </p:nvSpPr>
        <p:spPr/>
        <p:txBody>
          <a:bodyPr/>
          <a:lstStyle/>
          <a:p>
            <a:r>
              <a:rPr lang="cs-CZ" dirty="0"/>
              <a:t>Lepší ptát se na konkrétní věk než na věkové kategorie</a:t>
            </a:r>
          </a:p>
          <a:p>
            <a:r>
              <a:rPr lang="cs-CZ" dirty="0"/>
              <a:t>Pokud nemáte obecnou populaci s širokým věkovým rozpětím, dávejte </a:t>
            </a:r>
            <a:r>
              <a:rPr lang="cs-CZ" dirty="0" err="1"/>
              <a:t>rolovátka</a:t>
            </a:r>
            <a:r>
              <a:rPr lang="cs-CZ" dirty="0"/>
              <a:t> nebo single-</a:t>
            </a:r>
            <a:r>
              <a:rPr lang="cs-CZ" dirty="0" err="1"/>
              <a:t>choice</a:t>
            </a:r>
            <a:r>
              <a:rPr lang="cs-CZ" dirty="0"/>
              <a:t> </a:t>
            </a:r>
            <a:r>
              <a:rPr lang="cs-CZ" dirty="0" err="1"/>
              <a:t>question</a:t>
            </a:r>
            <a:r>
              <a:rPr lang="cs-CZ" dirty="0"/>
              <a:t> spíš než otevřenou odpověď (překlepy) </a:t>
            </a:r>
          </a:p>
          <a:p>
            <a:endParaRPr lang="cs-CZ" dirty="0"/>
          </a:p>
          <a:p>
            <a:r>
              <a:rPr lang="cs-CZ" dirty="0"/>
              <a:t>Obecnější poučka: pokud se lze zeptat (smysluplně) diferencovaněji, doporučujeme to udělat</a:t>
            </a:r>
          </a:p>
          <a:p>
            <a:pPr lvl="1"/>
            <a:r>
              <a:rPr lang="cs-CZ" dirty="0" err="1"/>
              <a:t>Rekódovat</a:t>
            </a:r>
            <a:r>
              <a:rPr lang="cs-CZ" dirty="0"/>
              <a:t> na kategorie si v datech dokážete sami</a:t>
            </a:r>
          </a:p>
          <a:p>
            <a:pPr lvl="1"/>
            <a:r>
              <a:rPr lang="cs-CZ" dirty="0"/>
              <a:t>Některé kategorie mohou v lidech budit nelibost</a:t>
            </a:r>
            <a:r>
              <a:rPr lang="cs-CZ" dirty="0">
                <a:sym typeface="Wingdings" panose="05000000000000000000" pitchFamily="2" charset="2"/>
              </a:rPr>
              <a:t> a tendenci zaškrtnout mladší kategorii</a:t>
            </a:r>
          </a:p>
          <a:p>
            <a:pPr lvl="1"/>
            <a:endParaRPr lang="cs-CZ" dirty="0">
              <a:sym typeface="Wingdings" panose="05000000000000000000" pitchFamily="2" charset="2"/>
            </a:endParaRPr>
          </a:p>
          <a:p>
            <a:pPr lvl="1"/>
            <a:endParaRPr lang="cs-CZ" dirty="0"/>
          </a:p>
        </p:txBody>
      </p:sp>
    </p:spTree>
    <p:extLst>
      <p:ext uri="{BB962C8B-B14F-4D97-AF65-F5344CB8AC3E}">
        <p14:creationId xmlns:p14="http://schemas.microsoft.com/office/powerpoint/2010/main" val="2587091009"/>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1767</TotalTime>
  <Words>2025</Words>
  <Application>Microsoft Office PowerPoint</Application>
  <PresentationFormat>Širokoúhlá obrazovka</PresentationFormat>
  <Paragraphs>215</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Gill Sans MT</vt:lpstr>
      <vt:lpstr>Balík</vt:lpstr>
      <vt:lpstr>ZURn6311 Dotazníkový výzkum: Struktura dotazníku</vt:lpstr>
      <vt:lpstr>Pořadí položek v dotazníku</vt:lpstr>
      <vt:lpstr>Pořadí položek v dotazníku</vt:lpstr>
      <vt:lpstr>Pořadí položek v dotazníku</vt:lpstr>
      <vt:lpstr>Položky k popisu vzorku</vt:lpstr>
      <vt:lpstr>Kam je dát?</vt:lpstr>
      <vt:lpstr>Jak se ptát: gender</vt:lpstr>
      <vt:lpstr>„ELSE“</vt:lpstr>
      <vt:lpstr>Jak se ptát: věk</vt:lpstr>
      <vt:lpstr>Jak se ptát: Socioekonomický status</vt:lpstr>
      <vt:lpstr>Jak se ptát: Socioekonomický status</vt:lpstr>
      <vt:lpstr>Jak se ptát: Socioekonomický status</vt:lpstr>
      <vt:lpstr>Jak se ptát: partnerský Vztah</vt:lpstr>
      <vt:lpstr>Instrukce</vt:lpstr>
      <vt:lpstr>Instrukce</vt:lpstr>
      <vt:lpstr>Instrukce</vt:lpstr>
      <vt:lpstr>Attention checks</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 dedkova</dc:creator>
  <cp:lastModifiedBy>lenka dedkova</cp:lastModifiedBy>
  <cp:revision>188</cp:revision>
  <dcterms:created xsi:type="dcterms:W3CDTF">2021-04-13T17:34:39Z</dcterms:created>
  <dcterms:modified xsi:type="dcterms:W3CDTF">2021-05-07T09:02:17Z</dcterms:modified>
</cp:coreProperties>
</file>