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452" r:id="rId2"/>
    <p:sldId id="462" r:id="rId3"/>
    <p:sldId id="480" r:id="rId4"/>
    <p:sldId id="481" r:id="rId5"/>
    <p:sldId id="479" r:id="rId6"/>
    <p:sldId id="478" r:id="rId7"/>
    <p:sldId id="463" r:id="rId8"/>
    <p:sldId id="414" r:id="rId9"/>
    <p:sldId id="458" r:id="rId10"/>
    <p:sldId id="459" r:id="rId11"/>
    <p:sldId id="464" r:id="rId12"/>
    <p:sldId id="404" r:id="rId13"/>
    <p:sldId id="468" r:id="rId14"/>
    <p:sldId id="407" r:id="rId15"/>
    <p:sldId id="409" r:id="rId16"/>
    <p:sldId id="410" r:id="rId17"/>
    <p:sldId id="467" r:id="rId18"/>
    <p:sldId id="406" r:id="rId19"/>
    <p:sldId id="469" r:id="rId20"/>
    <p:sldId id="361" r:id="rId21"/>
    <p:sldId id="405" r:id="rId22"/>
    <p:sldId id="408" r:id="rId23"/>
    <p:sldId id="413" r:id="rId24"/>
    <p:sldId id="470" r:id="rId25"/>
    <p:sldId id="424" r:id="rId26"/>
    <p:sldId id="385" r:id="rId27"/>
    <p:sldId id="450" r:id="rId28"/>
    <p:sldId id="471" r:id="rId29"/>
    <p:sldId id="411" r:id="rId30"/>
    <p:sldId id="422" r:id="rId31"/>
    <p:sldId id="423" r:id="rId32"/>
    <p:sldId id="412" r:id="rId33"/>
    <p:sldId id="484" r:id="rId34"/>
    <p:sldId id="429" r:id="rId35"/>
    <p:sldId id="454" r:id="rId36"/>
    <p:sldId id="483" r:id="rId37"/>
    <p:sldId id="428" r:id="rId38"/>
    <p:sldId id="482" r:id="rId39"/>
    <p:sldId id="358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6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559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609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18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CAFF5-B0F8-49E6-A59A-6573F3EE67E8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546A-BC03-4CB9-9BD5-090E0DA594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90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779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3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008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06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82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53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08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45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0D185EE-3D3B-4788-B84D-6D58FB5F363E}" type="datetimeFigureOut">
              <a:rPr lang="cs-CZ" smtClean="0"/>
              <a:t>20.05.2021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27FA72B-0457-41F9-956D-A8A6D4BA56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03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esXkJHlgJmImGzrQTADidKAMaxOS1oOk0C9IQJbD5hVnivuQ/viewform?usp=sf_link" TargetMode="Externa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ZURn6311 Dotazníkový výzkum: Proces odpovídání na položky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Lenka Dědková</a:t>
            </a:r>
          </a:p>
        </p:txBody>
      </p:sp>
    </p:spTree>
    <p:extLst>
      <p:ext uri="{BB962C8B-B14F-4D97-AF65-F5344CB8AC3E}">
        <p14:creationId xmlns:p14="http://schemas.microsoft.com/office/powerpoint/2010/main" val="1494318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D5334-A38B-4457-A13B-08C0600540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0216" y="2139193"/>
            <a:ext cx="5084690" cy="4395831"/>
          </a:xfrm>
        </p:spPr>
        <p:txBody>
          <a:bodyPr>
            <a:normAutofit/>
          </a:bodyPr>
          <a:lstStyle/>
          <a:p>
            <a:r>
              <a:rPr lang="cs-CZ" dirty="0"/>
              <a:t>U neobvyklých formátů odpovědí nebo u populací, kde lze očekávat malou zkušenost s dotazníky - přidat cvičné otázky.</a:t>
            </a:r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00EB6BBF-E60F-4626-9968-1E451C338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396" y="562020"/>
            <a:ext cx="4320331" cy="1188720"/>
          </a:xfrm>
        </p:spPr>
        <p:txBody>
          <a:bodyPr/>
          <a:lstStyle/>
          <a:p>
            <a:r>
              <a:rPr lang="cs-CZ" dirty="0"/>
              <a:t>Instrukce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54FE3CC-66C5-4D3F-9551-5CAA8E407AB6}"/>
              </a:ext>
            </a:extLst>
          </p:cNvPr>
          <p:cNvSpPr/>
          <p:nvPr/>
        </p:nvSpPr>
        <p:spPr>
          <a:xfrm>
            <a:off x="6584950" y="37033"/>
            <a:ext cx="4762500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1600"/>
              </a:lnSpc>
              <a:spcBef>
                <a:spcPts val="1800"/>
              </a:spcBef>
              <a:spcAft>
                <a:spcPts val="600"/>
              </a:spcAft>
              <a:buSzPts val="1000"/>
            </a:pPr>
            <a:r>
              <a:rPr lang="cs-CZ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Tady je obrázek žebříku. Představ si, že tento žebřík znázorňuje postavení lidí v naší zemi.</a:t>
            </a:r>
            <a:br>
              <a:rPr lang="cs-CZ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ZAŠKRTNI PROSÍM POLÍČKO, KDE SI MYSLÍŠ, ŽE JSI TY A TVÁ RODINA.</a:t>
            </a:r>
            <a:br>
              <a:rPr lang="cs-CZ" sz="1400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568D719C-3C4D-4B14-B1AD-1212555F13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813756"/>
              </p:ext>
            </p:extLst>
          </p:nvPr>
        </p:nvGraphicFramePr>
        <p:xfrm>
          <a:off x="9455152" y="1016000"/>
          <a:ext cx="1320798" cy="50461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399">
                  <a:extLst>
                    <a:ext uri="{9D8B030D-6E8A-4147-A177-3AD203B41FA5}">
                      <a16:colId xmlns:a16="http://schemas.microsoft.com/office/drawing/2014/main" val="2383460043"/>
                    </a:ext>
                  </a:extLst>
                </a:gridCol>
                <a:gridCol w="660399">
                  <a:extLst>
                    <a:ext uri="{9D8B030D-6E8A-4147-A177-3AD203B41FA5}">
                      <a16:colId xmlns:a16="http://schemas.microsoft.com/office/drawing/2014/main" val="1251397753"/>
                    </a:ext>
                  </a:extLst>
                </a:gridCol>
              </a:tblGrid>
              <a:tr h="458739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□</a:t>
                      </a:r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11477251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9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8097408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8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9110604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7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22367893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6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5086126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5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62533247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4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9030946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3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4509900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2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79665422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1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6467732"/>
                  </a:ext>
                </a:extLst>
              </a:tr>
              <a:tr h="4587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ill Sans MT" panose="020B0502020104020203"/>
                          <a:ea typeface="+mn-ea"/>
                          <a:cs typeface="+mn-cs"/>
                        </a:rPr>
                        <a:t>□</a:t>
                      </a:r>
                      <a:endParaRPr kumimoji="0" lang="en-GB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Gill Sans MT" panose="020B0502020104020203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0</a:t>
                      </a:r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6434561"/>
                  </a:ext>
                </a:extLst>
              </a:tr>
            </a:tbl>
          </a:graphicData>
        </a:graphic>
      </p:graphicFrame>
      <p:sp>
        <p:nvSpPr>
          <p:cNvPr id="11" name="TextovéPole 10">
            <a:extLst>
              <a:ext uri="{FF2B5EF4-FFF2-40B4-BE49-F238E27FC236}">
                <a16:creationId xmlns:a16="http://schemas.microsoft.com/office/drawing/2014/main" id="{428B844D-A004-4B8E-8F81-F0151C9577EB}"/>
              </a:ext>
            </a:extLst>
          </p:cNvPr>
          <p:cNvSpPr txBox="1"/>
          <p:nvPr/>
        </p:nvSpPr>
        <p:spPr>
          <a:xfrm>
            <a:off x="6631556" y="938864"/>
            <a:ext cx="26648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Na vrcholu žebříku jsou lidé, kteří se mají nejlépe - ti, kteří mají nejvíce peněz, nejlepší vzdělání a nejuznávanější zaměstnání</a:t>
            </a:r>
          </a:p>
          <a:p>
            <a:endParaRPr lang="en-GB" sz="12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A596B56B-C092-424A-9F03-3C230B195E61}"/>
              </a:ext>
            </a:extLst>
          </p:cNvPr>
          <p:cNvSpPr txBox="1"/>
          <p:nvPr/>
        </p:nvSpPr>
        <p:spPr>
          <a:xfrm>
            <a:off x="6845299" y="5054090"/>
            <a:ext cx="2451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V dolní části jsou lidé, kteří se mají nejhůř - ti, kteří mají nejméně peněz, jsou nejméně vzdělaní a mají nejméně uznávané nebo žádné zaměstnání</a:t>
            </a:r>
            <a:endParaRPr lang="en-GB" sz="12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8CDADAFA-C760-4FE9-ACAB-31C3FE2E9E92}"/>
              </a:ext>
            </a:extLst>
          </p:cNvPr>
          <p:cNvSpPr txBox="1"/>
          <p:nvPr/>
        </p:nvSpPr>
        <p:spPr>
          <a:xfrm>
            <a:off x="9636126" y="6155586"/>
            <a:ext cx="2228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□</a:t>
            </a:r>
            <a:r>
              <a:rPr lang="cs-CZ" sz="1200" dirty="0"/>
              <a:t> Nevím</a:t>
            </a:r>
            <a:br>
              <a:rPr lang="cs-CZ" sz="1200" dirty="0"/>
            </a:br>
            <a:r>
              <a:rPr lang="cs-CZ" dirty="0"/>
              <a:t>□</a:t>
            </a:r>
            <a:r>
              <a:rPr lang="cs-CZ" sz="1200" dirty="0"/>
              <a:t> Nechci odpovědět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69782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6DD674C0-F286-461D-B4FA-4B6FDF981585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067" y="432269"/>
            <a:ext cx="3549615" cy="5329755"/>
          </a:xfrm>
        </p:spPr>
      </p:pic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F257B5D2-57BD-4931-A16F-8F9F83201254}"/>
              </a:ext>
            </a:extLst>
          </p:cNvPr>
          <p:cNvSpPr txBox="1">
            <a:spLocks/>
          </p:cNvSpPr>
          <p:nvPr/>
        </p:nvSpPr>
        <p:spPr>
          <a:xfrm>
            <a:off x="8659770" y="5885927"/>
            <a:ext cx="3297499" cy="3501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Ve studijních materiálech</a:t>
            </a:r>
          </a:p>
        </p:txBody>
      </p:sp>
      <p:pic>
        <p:nvPicPr>
          <p:cNvPr id="6" name="Zástupný obsah 4">
            <a:extLst>
              <a:ext uri="{FF2B5EF4-FFF2-40B4-BE49-F238E27FC236}">
                <a16:creationId xmlns:a16="http://schemas.microsoft.com/office/drawing/2014/main" id="{D63EF42D-8DD6-4646-835E-A6DEAF52E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75" y="2091437"/>
            <a:ext cx="7768014" cy="309894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E20BEB1A-1EF2-415A-A365-ACA04924F96F}"/>
              </a:ext>
            </a:extLst>
          </p:cNvPr>
          <p:cNvSpPr txBox="1"/>
          <p:nvPr/>
        </p:nvSpPr>
        <p:spPr>
          <a:xfrm>
            <a:off x="322318" y="5190379"/>
            <a:ext cx="2063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Groves</a:t>
            </a:r>
            <a:r>
              <a:rPr lang="cs-CZ" dirty="0"/>
              <a:t> et al., s. 218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797DA57B-CDB8-47F6-AA81-5CA2D300D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2318" y="432269"/>
            <a:ext cx="7729728" cy="1188720"/>
          </a:xfrm>
        </p:spPr>
        <p:txBody>
          <a:bodyPr/>
          <a:lstStyle/>
          <a:p>
            <a:r>
              <a:rPr lang="cs-CZ" dirty="0"/>
              <a:t>Proces odpovídání</a:t>
            </a:r>
          </a:p>
        </p:txBody>
      </p:sp>
    </p:spTree>
    <p:extLst>
      <p:ext uri="{BB962C8B-B14F-4D97-AF65-F5344CB8AC3E}">
        <p14:creationId xmlns:p14="http://schemas.microsoft.com/office/powerpoint/2010/main" val="420759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4CB12A-B7EB-4559-883B-4B405B562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odpovídání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AE5E032C-53D4-48CE-80DF-115E0A517146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758190" y="2886694"/>
          <a:ext cx="8336280" cy="29540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08810">
                  <a:extLst>
                    <a:ext uri="{9D8B030D-6E8A-4147-A177-3AD203B41FA5}">
                      <a16:colId xmlns:a16="http://schemas.microsoft.com/office/drawing/2014/main" val="2647338324"/>
                    </a:ext>
                  </a:extLst>
                </a:gridCol>
                <a:gridCol w="6427470">
                  <a:extLst>
                    <a:ext uri="{9D8B030D-6E8A-4147-A177-3AD203B41FA5}">
                      <a16:colId xmlns:a16="http://schemas.microsoft.com/office/drawing/2014/main" val="3621350637"/>
                    </a:ext>
                  </a:extLst>
                </a:gridCol>
              </a:tblGrid>
              <a:tr h="402849">
                <a:tc>
                  <a:txBody>
                    <a:bodyPr/>
                    <a:lstStyle/>
                    <a:p>
                      <a:r>
                        <a:rPr lang="cs-CZ" sz="1400" dirty="0"/>
                        <a:t>Komponenta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Specifické procesy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0731058"/>
                  </a:ext>
                </a:extLst>
              </a:tr>
              <a:tr h="682808">
                <a:tc>
                  <a:txBody>
                    <a:bodyPr/>
                    <a:lstStyle/>
                    <a:p>
                      <a:r>
                        <a:rPr lang="cs-CZ" sz="1400" b="1" dirty="0"/>
                        <a:t>Pochopení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Věnujeme pozornost otázce a instrukcím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Rozumíme významu otázky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Dokážeme určit, na jakou informaci se nás otázka ptá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885094"/>
                  </a:ext>
                </a:extLst>
              </a:tr>
              <a:tr h="569987">
                <a:tc>
                  <a:txBody>
                    <a:bodyPr/>
                    <a:lstStyle/>
                    <a:p>
                      <a:r>
                        <a:rPr lang="cs-CZ" sz="1400" b="1" dirty="0"/>
                        <a:t>Vybavení si a paměť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Jsme schopní si požadovanou vzpomínku vybavit, odpovědět na otázku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Dokážeme doplnit chybějící detaily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7338175"/>
                  </a:ext>
                </a:extLst>
              </a:tr>
              <a:tr h="682808">
                <a:tc>
                  <a:txBody>
                    <a:bodyPr/>
                    <a:lstStyle/>
                    <a:p>
                      <a:r>
                        <a:rPr lang="cs-CZ" sz="1400" b="1" dirty="0"/>
                        <a:t>Posouzení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Zhodnotíme celistvost a relevanci vzpomínky/informace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Rozhodneme se, jestli se nám chce si na danou věc vzpomínat nebo na otázku odpovídat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347776"/>
                  </a:ext>
                </a:extLst>
              </a:tr>
              <a:tr h="477965">
                <a:tc>
                  <a:txBody>
                    <a:bodyPr/>
                    <a:lstStyle/>
                    <a:p>
                      <a:r>
                        <a:rPr lang="cs-CZ" sz="1400" b="1" dirty="0"/>
                        <a:t>Zodpovězení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Vybíráme z nabízených </a:t>
                      </a:r>
                      <a:r>
                        <a:rPr lang="cs-CZ" sz="1400" dirty="0" err="1"/>
                        <a:t>odpověďových</a:t>
                      </a:r>
                      <a:r>
                        <a:rPr lang="cs-CZ" sz="1400" dirty="0"/>
                        <a:t> možností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400" dirty="0"/>
                        <a:t>„Upravujeme“ a dáváme naši odpověď (</a:t>
                      </a:r>
                      <a:r>
                        <a:rPr lang="cs-CZ" sz="1400" dirty="0" err="1"/>
                        <a:t>e.g</a:t>
                      </a:r>
                      <a:r>
                        <a:rPr lang="cs-CZ" sz="1400" dirty="0"/>
                        <a:t>., </a:t>
                      </a:r>
                      <a:r>
                        <a:rPr lang="cs-CZ" sz="1400" dirty="0" err="1"/>
                        <a:t>social</a:t>
                      </a:r>
                      <a:r>
                        <a:rPr lang="cs-CZ" sz="1400" dirty="0"/>
                        <a:t> </a:t>
                      </a:r>
                      <a:r>
                        <a:rPr lang="cs-CZ" sz="1400" dirty="0" err="1"/>
                        <a:t>desirability</a:t>
                      </a:r>
                      <a:r>
                        <a:rPr lang="cs-CZ" sz="1400" dirty="0"/>
                        <a:t>)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522447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78472424-E2D1-40E5-AB1E-21A4A9272569}"/>
              </a:ext>
            </a:extLst>
          </p:cNvPr>
          <p:cNvSpPr txBox="1"/>
          <p:nvPr/>
        </p:nvSpPr>
        <p:spPr>
          <a:xfrm>
            <a:off x="528320" y="2335387"/>
            <a:ext cx="8566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Components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Response </a:t>
            </a:r>
            <a:r>
              <a:rPr lang="cs-CZ" b="1" dirty="0" err="1"/>
              <a:t>Process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Tourangeau</a:t>
            </a:r>
            <a:r>
              <a:rPr lang="cs-CZ" dirty="0"/>
              <a:t>, </a:t>
            </a:r>
            <a:r>
              <a:rPr lang="cs-CZ" dirty="0" err="1"/>
              <a:t>Rips</a:t>
            </a:r>
            <a:r>
              <a:rPr lang="cs-CZ" dirty="0"/>
              <a:t>, &amp; </a:t>
            </a:r>
            <a:r>
              <a:rPr lang="cs-CZ" dirty="0" err="1"/>
              <a:t>Rasinski</a:t>
            </a:r>
            <a:r>
              <a:rPr lang="cs-CZ" dirty="0"/>
              <a:t>, 2000)</a:t>
            </a:r>
            <a:endParaRPr lang="en-GB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C05D55D4-70E7-4142-9712-B025729F8739}"/>
              </a:ext>
            </a:extLst>
          </p:cNvPr>
          <p:cNvSpPr txBox="1"/>
          <p:nvPr/>
        </p:nvSpPr>
        <p:spPr>
          <a:xfrm>
            <a:off x="528320" y="6134100"/>
            <a:ext cx="11663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 každé „komponentě“/ fázi odpovídání mohou nastat různé problémy, které ovlivní to, jak odpovíme nebo neodpovíme</a:t>
            </a:r>
            <a:endParaRPr lang="en-GB" dirty="0"/>
          </a:p>
        </p:txBody>
      </p:sp>
      <p:pic>
        <p:nvPicPr>
          <p:cNvPr id="1026" name="Picture 2" descr="Woman lift her hand with confused face Premium Vector">
            <a:extLst>
              <a:ext uri="{FF2B5EF4-FFF2-40B4-BE49-F238E27FC236}">
                <a16:creationId xmlns:a16="http://schemas.microsoft.com/office/drawing/2014/main" id="{23545FFE-9CB6-4AE2-B86A-BA2A23FE0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225" y="2762249"/>
            <a:ext cx="3240014" cy="3240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120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79885B-BB6D-4947-9F31-1F1AD87F1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EFAE00-8639-4729-9355-61067310809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Kolikrát jste během posledních 6 měsíců vkládali nové fotografie na svůj profil na sociální síti?</a:t>
            </a:r>
          </a:p>
          <a:p>
            <a:pPr lvl="1"/>
            <a:r>
              <a:rPr lang="cs-CZ" dirty="0"/>
              <a:t>Namísto „sociální síti“ si představte 1 síť, kterou používáte (FB, IG, …)</a:t>
            </a:r>
          </a:p>
          <a:p>
            <a:pPr lvl="1"/>
            <a:r>
              <a:rPr lang="cs-CZ" dirty="0"/>
              <a:t>Zkuste si na to odpovědět a všímejte si toho, jak to děláte (co zvažujete, jak se dostanete k odpovědi)</a:t>
            </a:r>
          </a:p>
        </p:txBody>
      </p:sp>
    </p:spTree>
    <p:extLst>
      <p:ext uri="{BB962C8B-B14F-4D97-AF65-F5344CB8AC3E}">
        <p14:creationId xmlns:p14="http://schemas.microsoft.com/office/powerpoint/2010/main" val="1889767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5446A-2F87-4227-ACCC-448A99B7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B96AE-340B-4AA6-ACC7-BB8D4FA61A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Kolikrát jste během posledních 6 měsíců vkládali nové fotografie na svůj profil na sociální síti?</a:t>
            </a:r>
          </a:p>
          <a:p>
            <a:pPr lvl="1"/>
            <a:r>
              <a:rPr lang="cs-CZ" dirty="0"/>
              <a:t>(1) nikdy, </a:t>
            </a:r>
          </a:p>
          <a:p>
            <a:pPr lvl="1"/>
            <a:r>
              <a:rPr lang="cs-CZ" dirty="0"/>
              <a:t>(2) jednou, </a:t>
            </a:r>
          </a:p>
          <a:p>
            <a:pPr lvl="1"/>
            <a:r>
              <a:rPr lang="cs-CZ" dirty="0"/>
              <a:t>(3) párkrát, </a:t>
            </a:r>
          </a:p>
          <a:p>
            <a:pPr lvl="1"/>
            <a:r>
              <a:rPr lang="cs-CZ" dirty="0"/>
              <a:t>(4) aspoň jednou za měsíc, </a:t>
            </a:r>
          </a:p>
          <a:p>
            <a:pPr lvl="1"/>
            <a:r>
              <a:rPr lang="cs-CZ" dirty="0"/>
              <a:t>(5) aspoň jednou týdně, </a:t>
            </a:r>
          </a:p>
          <a:p>
            <a:pPr lvl="1"/>
            <a:r>
              <a:rPr lang="cs-CZ" dirty="0"/>
              <a:t>(6) denně nebo skoro denně</a:t>
            </a:r>
          </a:p>
          <a:p>
            <a:pPr lvl="1"/>
            <a:r>
              <a:rPr lang="cs-CZ" dirty="0"/>
              <a:t>(7) několikrát denně</a:t>
            </a:r>
          </a:p>
        </p:txBody>
      </p:sp>
    </p:spTree>
    <p:extLst>
      <p:ext uri="{BB962C8B-B14F-4D97-AF65-F5344CB8AC3E}">
        <p14:creationId xmlns:p14="http://schemas.microsoft.com/office/powerpoint/2010/main" val="2405422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5446A-2F87-4227-ACCC-448A99B7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B96AE-340B-4AA6-ACC7-BB8D4FA61A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Jak často jste během posledních 6 měsíců vkládali nové fotografie na svůj profil na sociální síti?</a:t>
            </a:r>
          </a:p>
          <a:p>
            <a:pPr lvl="1"/>
            <a:r>
              <a:rPr lang="cs-CZ" dirty="0"/>
              <a:t>Nikdy</a:t>
            </a:r>
          </a:p>
          <a:p>
            <a:pPr lvl="1"/>
            <a:r>
              <a:rPr lang="cs-CZ" dirty="0"/>
              <a:t>Málokdy</a:t>
            </a:r>
          </a:p>
          <a:p>
            <a:pPr lvl="1"/>
            <a:r>
              <a:rPr lang="cs-CZ" dirty="0"/>
              <a:t>Občas</a:t>
            </a:r>
          </a:p>
          <a:p>
            <a:pPr lvl="1"/>
            <a:r>
              <a:rPr lang="cs-CZ" dirty="0"/>
              <a:t>Často </a:t>
            </a:r>
          </a:p>
          <a:p>
            <a:pPr lvl="1"/>
            <a:r>
              <a:rPr lang="cs-CZ" dirty="0"/>
              <a:t>Docela často</a:t>
            </a:r>
          </a:p>
          <a:p>
            <a:pPr lvl="1"/>
            <a:r>
              <a:rPr lang="cs-CZ" dirty="0"/>
              <a:t>Opravdu velmi často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528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15446A-2F87-4227-ACCC-448A99B7C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4B96AE-340B-4AA6-ACC7-BB8D4FA61AA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Jak často jste během posledních 6 měsíců vkládali nové fotografie na svůj profil na sociální síti?</a:t>
            </a:r>
          </a:p>
          <a:p>
            <a:pPr lvl="1"/>
            <a:r>
              <a:rPr lang="cs-CZ" dirty="0"/>
              <a:t>Nikdy nebo téměř nikdy</a:t>
            </a:r>
          </a:p>
          <a:p>
            <a:pPr lvl="1"/>
            <a:r>
              <a:rPr lang="cs-CZ" dirty="0"/>
              <a:t>Příležitostně </a:t>
            </a:r>
          </a:p>
          <a:p>
            <a:pPr lvl="1"/>
            <a:r>
              <a:rPr lang="cs-CZ" dirty="0"/>
              <a:t>Občas</a:t>
            </a:r>
          </a:p>
          <a:p>
            <a:pPr lvl="1"/>
            <a:r>
              <a:rPr lang="cs-CZ" dirty="0"/>
              <a:t>Často</a:t>
            </a:r>
          </a:p>
          <a:p>
            <a:pPr lvl="1"/>
            <a:r>
              <a:rPr lang="cs-CZ" dirty="0"/>
              <a:t>Velmi často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31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91065D-B500-4E54-9CCD-30EF4A79C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Vyklikejte</a:t>
            </a:r>
            <a:r>
              <a:rPr lang="cs-CZ" dirty="0"/>
              <a:t> svoje odpovědi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D758E1-7A13-4F96-A740-B2A5B53EC7C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https://docs.google.com/forms/d/e/1FAIpQLSesXkJHlgJmImGzrQTADidKAMaxOS1oOk0C9IQJbD5hVnivuQ/viewform?usp=sf_link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900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DBC20-10B4-4D85-9BD4-D1632BC02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odpovídání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AE31C8-489E-425A-9FAD-6E3EBC769B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317172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Vypadá komplikovaně</a:t>
            </a:r>
          </a:p>
          <a:p>
            <a:pPr lvl="1"/>
            <a:r>
              <a:rPr lang="cs-CZ" dirty="0"/>
              <a:t>Ale:</a:t>
            </a:r>
          </a:p>
          <a:p>
            <a:pPr lvl="1"/>
            <a:r>
              <a:rPr lang="cs-CZ" dirty="0"/>
              <a:t>Někdy některé kroky přeskočíme</a:t>
            </a:r>
          </a:p>
          <a:p>
            <a:pPr lvl="1"/>
            <a:r>
              <a:rPr lang="cs-CZ" dirty="0"/>
              <a:t>(jindy se v krocích vracíme zpět)</a:t>
            </a:r>
          </a:p>
          <a:p>
            <a:pPr lvl="1"/>
            <a:r>
              <a:rPr lang="cs-CZ" dirty="0"/>
              <a:t>Využíváme heuristiky</a:t>
            </a:r>
          </a:p>
          <a:p>
            <a:pPr lvl="1"/>
            <a:r>
              <a:rPr lang="cs-CZ" dirty="0"/>
              <a:t>A ve výsledku to může být rychlý proces: 5s pro </a:t>
            </a:r>
            <a:r>
              <a:rPr lang="cs-CZ" dirty="0" err="1"/>
              <a:t>attitudes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r>
              <a:rPr lang="cs-CZ" b="1" dirty="0"/>
              <a:t>Jiné modely procesu odpovídání: </a:t>
            </a:r>
          </a:p>
          <a:p>
            <a:pPr lvl="1"/>
            <a:r>
              <a:rPr lang="cs-CZ" dirty="0"/>
              <a:t>Dělení na dvě cesty: „</a:t>
            </a:r>
            <a:r>
              <a:rPr lang="cs-CZ" dirty="0" err="1"/>
              <a:t>high</a:t>
            </a:r>
            <a:r>
              <a:rPr lang="cs-CZ" dirty="0"/>
              <a:t>“ a „</a:t>
            </a:r>
            <a:r>
              <a:rPr lang="cs-CZ" dirty="0" err="1"/>
              <a:t>low</a:t>
            </a:r>
            <a:r>
              <a:rPr lang="cs-CZ" dirty="0"/>
              <a:t>,“ „centrální“ a „periferní,“ „systematické“ a „heuristické“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Satisficing</a:t>
            </a:r>
            <a:r>
              <a:rPr lang="cs-CZ" dirty="0"/>
              <a:t>“ – způsob odpovídání za využití minimálního úsilí </a:t>
            </a:r>
          </a:p>
          <a:p>
            <a:pPr lvl="1"/>
            <a:r>
              <a:rPr lang="cs-CZ" dirty="0" err="1"/>
              <a:t>Tourangeau</a:t>
            </a:r>
            <a:r>
              <a:rPr lang="cs-CZ" dirty="0"/>
              <a:t> ve svém modelu argumentují, že to nejsou výlučné cesty, ale různě se prolínají a míchají v různých fázích odpovědi na jednotlivé položky i v různých fázích dotazníku  </a:t>
            </a:r>
          </a:p>
          <a:p>
            <a:pPr lvl="1"/>
            <a:r>
              <a:rPr lang="cs-CZ" dirty="0"/>
              <a:t>Tj. nebrat je jako „buď – anebo,“ ale spíš jako spektrum, mezi kterým se pohybujeme v závislosti na mnoha dalších faktorech (motivace, únava, srozumitelnost…) 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26B996D5-BEF2-48AA-9EAF-525BDC1FAA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8950" y="2243755"/>
            <a:ext cx="5942029" cy="2370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25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A58BE5-AA91-495F-95B4-E745DCC57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odpovídání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98E742-D4C5-47ED-9393-A85342E49EF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Jiný způsob, jak uvažovat o odpovídání:</a:t>
            </a:r>
          </a:p>
          <a:p>
            <a:pPr lvl="1"/>
            <a:r>
              <a:rPr lang="cs-CZ" dirty="0"/>
              <a:t>Odpovědi založené na „existující odpovědi“ vs nově tvořené v momentě odpovídání</a:t>
            </a:r>
          </a:p>
          <a:p>
            <a:pPr lvl="1"/>
            <a:r>
              <a:rPr lang="cs-CZ" dirty="0"/>
              <a:t>„Existující odpověď“: informaci už máme ve tvaru, který položka vyžaduje</a:t>
            </a:r>
          </a:p>
          <a:p>
            <a:pPr lvl="2"/>
            <a:r>
              <a:rPr lang="cs-CZ" dirty="0"/>
              <a:t>Víme, že jsme studenti FSS</a:t>
            </a:r>
          </a:p>
          <a:p>
            <a:pPr lvl="2"/>
            <a:r>
              <a:rPr lang="cs-CZ" dirty="0"/>
              <a:t>Víme (obvykle) kolik nám je let </a:t>
            </a:r>
          </a:p>
          <a:p>
            <a:pPr lvl="2"/>
            <a:r>
              <a:rPr lang="cs-CZ" dirty="0"/>
              <a:t>Někdy můžeme i vědět, že naše odpověď na otázku „Jak často </a:t>
            </a:r>
            <a:r>
              <a:rPr lang="cs-CZ" dirty="0" err="1"/>
              <a:t>postujete</a:t>
            </a:r>
            <a:r>
              <a:rPr lang="cs-CZ" dirty="0"/>
              <a:t> fotky na FB“ je „velmi často“ </a:t>
            </a:r>
          </a:p>
          <a:p>
            <a:pPr lvl="3"/>
            <a:r>
              <a:rPr lang="cs-CZ" dirty="0"/>
              <a:t>Např. se nás na to nedávno někdo ptal </a:t>
            </a:r>
          </a:p>
          <a:p>
            <a:pPr lvl="1"/>
            <a:r>
              <a:rPr lang="cs-CZ" dirty="0"/>
              <a:t>Hodně často odpověď ale nemáme – a zvažujeme je nově </a:t>
            </a:r>
            <a:r>
              <a:rPr lang="cs-CZ" dirty="0">
                <a:sym typeface="Wingdings" panose="05000000000000000000" pitchFamily="2" charset="2"/>
              </a:rPr>
              <a:t> „tvorba“ odpovědi</a:t>
            </a:r>
            <a:endParaRPr lang="cs-CZ" dirty="0"/>
          </a:p>
          <a:p>
            <a:pPr lvl="2"/>
            <a:r>
              <a:rPr lang="cs-CZ" dirty="0"/>
              <a:t>I proto, že sami víme, že hodně věcí se v čase mění (nálada, znalosti, frekvence chování)</a:t>
            </a:r>
          </a:p>
          <a:p>
            <a:pPr lvl="2"/>
            <a:r>
              <a:rPr lang="cs-CZ" dirty="0"/>
              <a:t>Týká se i postojů, vlastností.. </a:t>
            </a:r>
          </a:p>
        </p:txBody>
      </p:sp>
    </p:spTree>
    <p:extLst>
      <p:ext uri="{BB962C8B-B14F-4D97-AF65-F5344CB8AC3E}">
        <p14:creationId xmlns:p14="http://schemas.microsoft.com/office/powerpoint/2010/main" val="1456998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88C42-BEA2-48D3-B393-EC6637B8E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92852A-8CCC-433F-99D4-44AC576D0F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610798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Každá skupinka: shrňte nám, jak to šlo</a:t>
            </a:r>
          </a:p>
          <a:p>
            <a:r>
              <a:rPr lang="cs-CZ" dirty="0">
                <a:solidFill>
                  <a:srgbClr val="0070C0"/>
                </a:solidFill>
              </a:rPr>
              <a:t>S jakými problémy jste při kognitivní testování nejvíce bojovali?</a:t>
            </a:r>
          </a:p>
          <a:p>
            <a:r>
              <a:rPr lang="cs-CZ" dirty="0">
                <a:solidFill>
                  <a:srgbClr val="0070C0"/>
                </a:solidFill>
              </a:rPr>
              <a:t>Jsou všechny položky vhodné pro použití v českém a slovenském prostředí?</a:t>
            </a:r>
          </a:p>
          <a:p>
            <a:r>
              <a:rPr lang="cs-CZ" dirty="0">
                <a:solidFill>
                  <a:schemeClr val="tx1"/>
                </a:solidFill>
              </a:rPr>
              <a:t>Alternativní média – rozdílný význam v zahraničí a u nás.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„Alternativa vůči </a:t>
            </a:r>
            <a:r>
              <a:rPr lang="cs-CZ" dirty="0" err="1">
                <a:solidFill>
                  <a:schemeClr val="tx1"/>
                </a:solidFill>
              </a:rPr>
              <a:t>mainstreamu</a:t>
            </a:r>
            <a:r>
              <a:rPr lang="cs-CZ" dirty="0">
                <a:solidFill>
                  <a:schemeClr val="tx1"/>
                </a:solidFill>
              </a:rPr>
              <a:t> a dominantním médiím (</a:t>
            </a:r>
            <a:r>
              <a:rPr lang="cs-CZ" dirty="0" err="1">
                <a:solidFill>
                  <a:schemeClr val="tx1"/>
                </a:solidFill>
              </a:rPr>
              <a:t>community</a:t>
            </a:r>
            <a:r>
              <a:rPr lang="cs-CZ" dirty="0">
                <a:solidFill>
                  <a:schemeClr val="tx1"/>
                </a:solidFill>
              </a:rPr>
              <a:t> media, independent media, </a:t>
            </a:r>
            <a:r>
              <a:rPr lang="cs-CZ" dirty="0" err="1">
                <a:solidFill>
                  <a:schemeClr val="tx1"/>
                </a:solidFill>
              </a:rPr>
              <a:t>etc</a:t>
            </a:r>
            <a:r>
              <a:rPr lang="cs-CZ" dirty="0">
                <a:solidFill>
                  <a:schemeClr val="tx1"/>
                </a:solidFill>
              </a:rPr>
              <a:t>.)“ vs. „dezinformační weby a </a:t>
            </a:r>
            <a:r>
              <a:rPr lang="cs-CZ" dirty="0" err="1">
                <a:solidFill>
                  <a:schemeClr val="tx1"/>
                </a:solidFill>
              </a:rPr>
              <a:t>fake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news</a:t>
            </a:r>
            <a:r>
              <a:rPr lang="cs-CZ" dirty="0">
                <a:solidFill>
                  <a:schemeClr val="tx1"/>
                </a:solidFill>
              </a:rPr>
              <a:t>“.</a:t>
            </a:r>
          </a:p>
          <a:p>
            <a:r>
              <a:rPr lang="cs-CZ" dirty="0">
                <a:solidFill>
                  <a:schemeClr val="tx1"/>
                </a:solidFill>
              </a:rPr>
              <a:t>Report z kognitivního testování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Kdo byli moji respondenti? (Věk, pohlaví, obor VŠ apod.) – kognitivní testování (i pilotáž) popisujeme vzorek stejně jako u ostrého sběru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Je potřeba uvést relevantní informace, které usnadní interpretaci dat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Jací respondenti nerozuměli konkrétním položkám? Kolik jich bylo?</a:t>
            </a:r>
          </a:p>
        </p:txBody>
      </p:sp>
    </p:spTree>
    <p:extLst>
      <p:ext uri="{BB962C8B-B14F-4D97-AF65-F5344CB8AC3E}">
        <p14:creationId xmlns:p14="http://schemas.microsoft.com/office/powerpoint/2010/main" val="3861990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CD33B0-B7EB-4200-9A44-DC4F8501D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Dva hlavní typy položek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84ADB1-A1FF-4DD3-BDBD-FFBF5DA4D4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69116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err="1"/>
              <a:t>Behavioral</a:t>
            </a:r>
            <a:r>
              <a:rPr lang="cs-CZ" b="1" dirty="0"/>
              <a:t> / </a:t>
            </a:r>
            <a:r>
              <a:rPr lang="cs-CZ" b="1" dirty="0" err="1"/>
              <a:t>factual</a:t>
            </a:r>
            <a:r>
              <a:rPr lang="cs-CZ" b="1" dirty="0"/>
              <a:t> </a:t>
            </a:r>
            <a:r>
              <a:rPr lang="cs-CZ" b="1" dirty="0" err="1"/>
              <a:t>items</a:t>
            </a:r>
            <a:r>
              <a:rPr lang="cs-CZ" dirty="0"/>
              <a:t>: ptají se na zažité zkušenosti, aktivity, znalosti</a:t>
            </a:r>
          </a:p>
          <a:p>
            <a:pPr lvl="1"/>
            <a:r>
              <a:rPr lang="cs-CZ" dirty="0"/>
              <a:t>Ptají se v podstatě </a:t>
            </a:r>
            <a:r>
              <a:rPr lang="cs-CZ" b="1" dirty="0"/>
              <a:t>na „objektivní“ fakta</a:t>
            </a:r>
          </a:p>
          <a:p>
            <a:pPr lvl="1"/>
            <a:r>
              <a:rPr lang="cs-CZ" dirty="0"/>
              <a:t>Otázky na události v časovém rámci, trvání, frekvenci, vlastnictví..</a:t>
            </a:r>
          </a:p>
          <a:p>
            <a:r>
              <a:rPr lang="cs-CZ" b="1" dirty="0" err="1"/>
              <a:t>Attitude</a:t>
            </a:r>
            <a:r>
              <a:rPr lang="cs-CZ" b="1" dirty="0"/>
              <a:t> </a:t>
            </a:r>
            <a:r>
              <a:rPr lang="cs-CZ" b="1" dirty="0" err="1"/>
              <a:t>items</a:t>
            </a:r>
            <a:r>
              <a:rPr lang="cs-CZ" dirty="0"/>
              <a:t>: ptají se na názory na věci</a:t>
            </a:r>
          </a:p>
          <a:p>
            <a:pPr lvl="1"/>
            <a:r>
              <a:rPr lang="cs-CZ" dirty="0"/>
              <a:t>Pozor: nejen postojové, i když se termín tak používá</a:t>
            </a:r>
          </a:p>
          <a:p>
            <a:pPr lvl="1"/>
            <a:r>
              <a:rPr lang="cs-CZ" dirty="0"/>
              <a:t>Patří sem i otázky na vlastnosti, schopnosti</a:t>
            </a:r>
          </a:p>
          <a:p>
            <a:pPr lvl="1"/>
            <a:r>
              <a:rPr lang="cs-CZ" dirty="0"/>
              <a:t>Ptají se na </a:t>
            </a:r>
            <a:r>
              <a:rPr lang="cs-CZ" b="1" dirty="0"/>
              <a:t>hodnocení</a:t>
            </a:r>
          </a:p>
          <a:p>
            <a:pPr lvl="1"/>
            <a:r>
              <a:rPr lang="cs-CZ" dirty="0"/>
              <a:t>Odpovědi se typicky pohybují na plynulém kontinuu mezi dvěma krajními póly</a:t>
            </a:r>
          </a:p>
          <a:p>
            <a:pPr lvl="1"/>
            <a:endParaRPr lang="cs-CZ" b="1" dirty="0"/>
          </a:p>
          <a:p>
            <a:r>
              <a:rPr lang="cs-CZ" b="1" dirty="0"/>
              <a:t>I když se mohou zdát hodně odlišné, proces odpovídání je na ně podobný</a:t>
            </a:r>
          </a:p>
          <a:p>
            <a:pPr lvl="1"/>
            <a:r>
              <a:rPr lang="cs-CZ" dirty="0"/>
              <a:t>I u hodnotících položek hledáme v paměti vodítka pro odpověď, rozhodujeme se, kam spadá v možnostech odpovědí a zda chceme odpověď nějak cenzurovat</a:t>
            </a:r>
          </a:p>
        </p:txBody>
      </p:sp>
    </p:spTree>
    <p:extLst>
      <p:ext uri="{BB962C8B-B14F-4D97-AF65-F5344CB8AC3E}">
        <p14:creationId xmlns:p14="http://schemas.microsoft.com/office/powerpoint/2010/main" val="3542086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FCB32-363D-4849-9C74-2FEDE525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„0“ </a:t>
            </a:r>
            <a:r>
              <a:rPr lang="cs-CZ" dirty="0" err="1"/>
              <a:t>Encoding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D5334-A38B-4457-A13B-08C0600540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735682" cy="3424107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Před </a:t>
            </a:r>
            <a:r>
              <a:rPr lang="cs-CZ" dirty="0" err="1"/>
              <a:t>survey</a:t>
            </a:r>
            <a:r>
              <a:rPr lang="cs-CZ" dirty="0"/>
              <a:t>: proces ukládání a vytváření vzpomínek po zkušenosti</a:t>
            </a:r>
          </a:p>
          <a:p>
            <a:pPr lvl="1"/>
            <a:r>
              <a:rPr lang="cs-CZ" dirty="0"/>
              <a:t>Struktura paměti se pořád debatuje</a:t>
            </a:r>
          </a:p>
          <a:p>
            <a:pPr lvl="1"/>
            <a:r>
              <a:rPr lang="cs-CZ" dirty="0"/>
              <a:t>My sami si rámujeme naše zkušenosti </a:t>
            </a:r>
          </a:p>
          <a:p>
            <a:pPr lvl="1"/>
            <a:r>
              <a:rPr lang="cs-CZ" dirty="0"/>
              <a:t>Když se ptáme v dotazníku, typicky se ptáme na „významový rámec“ a ne na konkrétní zkušenost</a:t>
            </a:r>
          </a:p>
          <a:p>
            <a:pPr lvl="2"/>
            <a:r>
              <a:rPr lang="cs-CZ" dirty="0"/>
              <a:t>„Jak často sledujete publicistické pořady“ </a:t>
            </a:r>
          </a:p>
          <a:p>
            <a:pPr lvl="2"/>
            <a:r>
              <a:rPr lang="cs-CZ" dirty="0"/>
              <a:t>Stejný pořad může někdo chápat jako publicistický a jiný ne</a:t>
            </a:r>
          </a:p>
          <a:p>
            <a:endParaRPr lang="cs-CZ" dirty="0"/>
          </a:p>
          <a:p>
            <a:r>
              <a:rPr lang="cs-CZ" dirty="0"/>
              <a:t>Je dobré přemýšlet o tom, jak mohou mít různí lidé zarámované stejné zkušenosti</a:t>
            </a:r>
          </a:p>
          <a:p>
            <a:pPr lvl="1"/>
            <a:r>
              <a:rPr lang="cs-CZ" dirty="0"/>
              <a:t>Především v deskriptivních typech výzkumů</a:t>
            </a:r>
          </a:p>
          <a:p>
            <a:pPr lvl="1"/>
            <a:r>
              <a:rPr lang="cs-CZ" dirty="0"/>
              <a:t>A ve výzkumech, které chtějí zjišťovat „fakta“ spíš než subjektivní názory</a:t>
            </a:r>
          </a:p>
          <a:p>
            <a:pPr marL="2286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25480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029C1B-BD4A-4C11-A0D1-7D48098FA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1. Porozumění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9DB1B0-426B-4E5F-B63B-232092C3D67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Cíl: určit, na jakou informaci se otázka ptá</a:t>
            </a:r>
          </a:p>
          <a:p>
            <a:pPr marL="514350" lvl="1" indent="-285750"/>
            <a:r>
              <a:rPr lang="cs-CZ" dirty="0"/>
              <a:t>K tomu využíváme i nabídku odpovědí</a:t>
            </a:r>
          </a:p>
          <a:p>
            <a:pPr marL="514350" lvl="1" indent="-285750"/>
            <a:r>
              <a:rPr lang="cs-CZ" dirty="0"/>
              <a:t>Pokud je otázka komplikovaná, často si ji interpretujeme po kouskách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/>
            <a:r>
              <a:rPr lang="cs-CZ" dirty="0">
                <a:solidFill>
                  <a:schemeClr val="tx1"/>
                </a:solidFill>
              </a:rPr>
              <a:t>Jak často jste během posledních 6 měsíců vkládali nové fotografie na svůj profil na sociální síti?</a:t>
            </a:r>
          </a:p>
          <a:p>
            <a:pPr marL="285750" indent="-285750"/>
            <a:r>
              <a:rPr lang="cs-CZ" b="1" dirty="0">
                <a:solidFill>
                  <a:schemeClr val="tx1"/>
                </a:solidFill>
              </a:rPr>
              <a:t>Jak často jste během posledních 6 měsíců vkládali na svůj profil na Facebooku takové nové fotografie, které zobrazovaly vás s alespoň jedním blízkým člověkem a zároveň získaly alespoň 10 „lajků“?</a:t>
            </a:r>
          </a:p>
          <a:p>
            <a:pPr marL="514350" lvl="1" indent="-285750"/>
            <a:r>
              <a:rPr lang="cs-CZ" dirty="0">
                <a:solidFill>
                  <a:srgbClr val="0070C0"/>
                </a:solidFill>
              </a:rPr>
              <a:t>Rozumíme, na co se ptá?</a:t>
            </a:r>
          </a:p>
          <a:p>
            <a:pPr marL="285750" indent="-285750"/>
            <a:endParaRPr lang="cs-CZ" b="1" dirty="0">
              <a:solidFill>
                <a:srgbClr val="0070C0"/>
              </a:solidFill>
            </a:endParaRPr>
          </a:p>
          <a:p>
            <a:pPr marL="285750" indent="-285750"/>
            <a:endParaRPr lang="cs-CZ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911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62AFA-8AD9-46D0-B98F-2EEEE9DA9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pomoci porozumění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6ECFD-352E-464E-A622-2E80C8732C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40038" y="2385380"/>
            <a:ext cx="10363826" cy="3997132"/>
          </a:xfrm>
        </p:spPr>
        <p:txBody>
          <a:bodyPr>
            <a:normAutofit fontScale="92500"/>
          </a:bodyPr>
          <a:lstStyle/>
          <a:p>
            <a:r>
              <a:rPr lang="cs-CZ" dirty="0"/>
              <a:t>Kognitivní testování a pilotáž</a:t>
            </a:r>
          </a:p>
          <a:p>
            <a:endParaRPr lang="cs-CZ" dirty="0"/>
          </a:p>
          <a:p>
            <a:r>
              <a:rPr lang="cs-CZ" dirty="0"/>
              <a:t>Používejte cílové populaci </a:t>
            </a:r>
            <a:r>
              <a:rPr lang="cs-CZ" b="1" dirty="0"/>
              <a:t>srozumitelné pojmy</a:t>
            </a:r>
          </a:p>
          <a:p>
            <a:r>
              <a:rPr lang="cs-CZ" dirty="0"/>
              <a:t>Poskytujte </a:t>
            </a:r>
            <a:r>
              <a:rPr lang="cs-CZ" b="1" dirty="0"/>
              <a:t>doplňující vysvětlení</a:t>
            </a:r>
            <a:r>
              <a:rPr lang="cs-CZ" dirty="0"/>
              <a:t>, pokud jsou potřeba</a:t>
            </a:r>
          </a:p>
          <a:p>
            <a:pPr lvl="1"/>
            <a:r>
              <a:rPr lang="cs-CZ" dirty="0"/>
              <a:t>„Používáním internetu myslíme používání na jakémkoliv zařízení, ať se jedná o stolní počítač, chytrý telefon nebo tablet“</a:t>
            </a:r>
          </a:p>
          <a:p>
            <a:pPr lvl="1"/>
            <a:r>
              <a:rPr lang="cs-CZ" dirty="0"/>
              <a:t>„Na internetu se můžeme bavit i s lidmi, které neznáme osobně – to znamená, že jsme s nimi poznali právě na internetu a nepotkali jsme se v realitě.“ </a:t>
            </a:r>
          </a:p>
          <a:p>
            <a:r>
              <a:rPr lang="cs-CZ" dirty="0"/>
              <a:t>Vyhněte se tvrzením s </a:t>
            </a:r>
            <a:r>
              <a:rPr lang="cs-CZ" b="1" dirty="0"/>
              <a:t>dvojitým záporem </a:t>
            </a:r>
            <a:r>
              <a:rPr lang="cs-CZ" dirty="0"/>
              <a:t>a obzvlášť</a:t>
            </a:r>
          </a:p>
          <a:p>
            <a:pPr lvl="1"/>
            <a:r>
              <a:rPr lang="cs-CZ" dirty="0"/>
              <a:t>Nesouhlasím s tím, aby se v pátek nechodilo do práce</a:t>
            </a:r>
          </a:p>
          <a:p>
            <a:pPr lvl="2"/>
            <a:r>
              <a:rPr lang="cs-CZ" dirty="0"/>
              <a:t>Ano - Ne</a:t>
            </a:r>
          </a:p>
          <a:p>
            <a:pPr lvl="2"/>
            <a:r>
              <a:rPr lang="cs-CZ" dirty="0">
                <a:solidFill>
                  <a:srgbClr val="0070C0"/>
                </a:solidFill>
              </a:rPr>
              <a:t>Jak se zeptat lépe? 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338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162AFA-8AD9-46D0-B98F-2EEEE9DA9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pomoci porozumění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C6ECFD-352E-464E-A622-2E80C8732C8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40038" y="2385380"/>
            <a:ext cx="10363826" cy="3997132"/>
          </a:xfrm>
        </p:spPr>
        <p:txBody>
          <a:bodyPr>
            <a:normAutofit/>
          </a:bodyPr>
          <a:lstStyle/>
          <a:p>
            <a:r>
              <a:rPr lang="cs-CZ" dirty="0"/>
              <a:t>Vyhněte se </a:t>
            </a:r>
            <a:r>
              <a:rPr lang="cs-CZ" b="1" dirty="0"/>
              <a:t>dlouhým a komplexním větám </a:t>
            </a:r>
          </a:p>
          <a:p>
            <a:pPr lvl="1"/>
            <a:r>
              <a:rPr lang="cs-CZ" dirty="0"/>
              <a:t>Krátit, zjednodušovat, rozsekat dlouhá souvětí na věty</a:t>
            </a:r>
          </a:p>
          <a:p>
            <a:r>
              <a:rPr lang="cs-CZ" dirty="0"/>
              <a:t>Vyhněte se </a:t>
            </a:r>
            <a:r>
              <a:rPr lang="cs-CZ" b="1" dirty="0"/>
              <a:t>vágním </a:t>
            </a:r>
            <a:r>
              <a:rPr lang="cs-CZ" dirty="0"/>
              <a:t>otázkám</a:t>
            </a:r>
            <a:r>
              <a:rPr lang="cs-CZ" b="1" dirty="0"/>
              <a:t> </a:t>
            </a:r>
            <a:r>
              <a:rPr lang="cs-CZ" dirty="0"/>
              <a:t>i odpovědím</a:t>
            </a:r>
          </a:p>
          <a:p>
            <a:pPr lvl="1"/>
            <a:r>
              <a:rPr lang="cs-CZ" dirty="0"/>
              <a:t>Kolik přesně je „občas“? (ale často to tak chceme)</a:t>
            </a:r>
          </a:p>
          <a:p>
            <a:r>
              <a:rPr lang="cs-CZ" dirty="0"/>
              <a:t>Vyhněte se </a:t>
            </a:r>
            <a:r>
              <a:rPr lang="cs-CZ" b="1" dirty="0"/>
              <a:t>dvouhlavňovým</a:t>
            </a:r>
            <a:r>
              <a:rPr lang="cs-CZ" dirty="0"/>
              <a:t> otázkám </a:t>
            </a:r>
          </a:p>
          <a:p>
            <a:pPr lvl="1"/>
            <a:r>
              <a:rPr lang="cs-CZ" dirty="0"/>
              <a:t>Do jaké míry věříte nebo nevěříte tomu, že země je placatá a koriandr by se měl zakázat?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Jak se zeptat lépe? </a:t>
            </a:r>
          </a:p>
          <a:p>
            <a:pPr lvl="1"/>
            <a:r>
              <a:rPr lang="cs-CZ" dirty="0"/>
              <a:t>Ne vždy je to tak očividné: </a:t>
            </a:r>
          </a:p>
          <a:p>
            <a:pPr lvl="2"/>
            <a:r>
              <a:rPr lang="cs-CZ" dirty="0"/>
              <a:t>Dokážu najít a pochopit informace o dopadech očkování proti COVID-19</a:t>
            </a:r>
          </a:p>
          <a:p>
            <a:pPr lvl="2"/>
            <a:r>
              <a:rPr lang="cs-CZ" dirty="0"/>
              <a:t>Děti by měly trávit víc času venku, aby měly dostatek vitamínu D</a:t>
            </a:r>
          </a:p>
          <a:p>
            <a:pPr lvl="1"/>
            <a:endParaRPr lang="cs-CZ" dirty="0"/>
          </a:p>
          <a:p>
            <a:endParaRPr lang="cs-CZ" dirty="0"/>
          </a:p>
          <a:p>
            <a:pPr lvl="3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2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E92E2E-1537-4A28-B0EC-2764C1E6A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pomoci porozumění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D09A55-1272-429F-B790-FB02DD939BC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5112" y="2357948"/>
            <a:ext cx="10363826" cy="4106860"/>
          </a:xfrm>
        </p:spPr>
        <p:txBody>
          <a:bodyPr>
            <a:normAutofit/>
          </a:bodyPr>
          <a:lstStyle/>
          <a:p>
            <a:r>
              <a:rPr lang="cs-CZ" dirty="0"/>
              <a:t>Být opatrný i na </a:t>
            </a:r>
            <a:r>
              <a:rPr lang="cs-CZ" b="1" dirty="0"/>
              <a:t>„všední“ pojmy</a:t>
            </a:r>
          </a:p>
          <a:p>
            <a:pPr lvl="1"/>
            <a:r>
              <a:rPr lang="cs-CZ" dirty="0"/>
              <a:t>Jak často během obvyklého dne kontrolujete stav své ledničky? </a:t>
            </a:r>
          </a:p>
          <a:p>
            <a:pPr lvl="2"/>
            <a:r>
              <a:rPr lang="cs-CZ" dirty="0"/>
              <a:t>Je obvyklý den všední den nebo víkend?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i="1" dirty="0">
                <a:sym typeface="Wingdings" panose="05000000000000000000" pitchFamily="2" charset="2"/>
              </a:rPr>
              <a:t>Jak často během obvyklého víkendového dne….?</a:t>
            </a:r>
            <a:endParaRPr lang="cs-CZ" i="1" dirty="0"/>
          </a:p>
          <a:p>
            <a:pPr lvl="1"/>
            <a:r>
              <a:rPr lang="cs-CZ" dirty="0"/>
              <a:t>Jak často jste během posledního roku navštívili ZOO?</a:t>
            </a:r>
          </a:p>
          <a:p>
            <a:pPr lvl="2"/>
            <a:r>
              <a:rPr lang="cs-CZ" dirty="0"/>
              <a:t>Co je poslední rok? </a:t>
            </a:r>
          </a:p>
          <a:p>
            <a:pPr lvl="3"/>
            <a:r>
              <a:rPr lang="cs-CZ" dirty="0"/>
              <a:t>Kalendářní rok? Školní rok? 12 měsíců ode dne dotazování? </a:t>
            </a:r>
          </a:p>
          <a:p>
            <a:pPr lvl="3"/>
            <a:r>
              <a:rPr lang="cs-CZ" i="1" dirty="0">
                <a:sym typeface="Wingdings" panose="05000000000000000000" pitchFamily="2" charset="2"/>
              </a:rPr>
              <a:t> Jak často během posledních 12 měsíců, </a:t>
            </a:r>
            <a:r>
              <a:rPr lang="cs-CZ" i="1" dirty="0">
                <a:solidFill>
                  <a:schemeClr val="tx1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tj. zhruba od května 2020…  </a:t>
            </a:r>
            <a:endParaRPr lang="cs-CZ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cs-CZ" dirty="0"/>
              <a:t>Myslíte si, že děti by měly používat…? </a:t>
            </a:r>
          </a:p>
          <a:p>
            <a:pPr lvl="2"/>
            <a:r>
              <a:rPr lang="cs-CZ" i="1" dirty="0">
                <a:sym typeface="Wingdings" panose="05000000000000000000" pitchFamily="2" charset="2"/>
              </a:rPr>
              <a:t> Myslíte si, že dnešní předškolní děti (tj. 5-6 leté)…</a:t>
            </a:r>
          </a:p>
          <a:p>
            <a:pPr lvl="2"/>
            <a:r>
              <a:rPr lang="cs-CZ" i="1" dirty="0">
                <a:sym typeface="Wingdings" panose="05000000000000000000" pitchFamily="2" charset="2"/>
              </a:rPr>
              <a:t> Myslíte si, že vaše děti…</a:t>
            </a:r>
          </a:p>
          <a:p>
            <a:pPr lvl="2"/>
            <a:endParaRPr lang="cs-CZ" i="1" dirty="0">
              <a:sym typeface="Wingdings" panose="05000000000000000000" pitchFamily="2" charset="2"/>
            </a:endParaRPr>
          </a:p>
          <a:p>
            <a:pPr lvl="2"/>
            <a:endParaRPr lang="cs-CZ" i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026C568-0D56-4191-8DB5-50E659FEE8ED}"/>
              </a:ext>
            </a:extLst>
          </p:cNvPr>
          <p:cNvSpPr/>
          <p:nvPr/>
        </p:nvSpPr>
        <p:spPr>
          <a:xfrm>
            <a:off x="7799832" y="2702052"/>
            <a:ext cx="3877056" cy="3191256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Respondenti často odpovídají i na otázky, kterým nerozumí nebo nemají potřebnou znalost</a:t>
            </a:r>
          </a:p>
          <a:p>
            <a:endParaRPr lang="cs-CZ" dirty="0"/>
          </a:p>
          <a:p>
            <a:pPr lvl="1"/>
            <a:r>
              <a:rPr lang="cs-CZ" dirty="0"/>
              <a:t>- Až ¼ respondentů dá nějakou odpověď, pokud nemohou odpovědět „nevím“</a:t>
            </a:r>
          </a:p>
          <a:p>
            <a:pPr lvl="1"/>
            <a:r>
              <a:rPr lang="cs-CZ" dirty="0"/>
              <a:t>Tam, kde je reálné, že nemusejí vědět nebo rozumět mít explicitně „nevím“ jako odpověď</a:t>
            </a:r>
          </a:p>
        </p:txBody>
      </p:sp>
    </p:spTree>
    <p:extLst>
      <p:ext uri="{BB962C8B-B14F-4D97-AF65-F5344CB8AC3E}">
        <p14:creationId xmlns:p14="http://schemas.microsoft.com/office/powerpoint/2010/main" val="1795086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98102-3ABD-48B5-B414-A79E4DB89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Návodné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A2757-C93C-4580-A7B6-59BFD09AD1C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33124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Otázky, v jejichž formulaci nebo odpovědi jsou vodítka, které nějakým způsobem </a:t>
            </a:r>
            <a:r>
              <a:rPr lang="cs-CZ" dirty="0" err="1"/>
              <a:t>nasměrovávají</a:t>
            </a:r>
            <a:r>
              <a:rPr lang="cs-CZ" dirty="0"/>
              <a:t> odpověď</a:t>
            </a:r>
          </a:p>
          <a:p>
            <a:pPr lvl="1"/>
            <a:r>
              <a:rPr lang="cs-CZ" dirty="0"/>
              <a:t>Souhlasíte s tím, že banány se loupou od špičky?</a:t>
            </a:r>
          </a:p>
          <a:p>
            <a:pPr lvl="2"/>
            <a:r>
              <a:rPr lang="cs-CZ" dirty="0"/>
              <a:t>Ano</a:t>
            </a:r>
          </a:p>
          <a:p>
            <a:pPr lvl="2"/>
            <a:r>
              <a:rPr lang="cs-CZ" dirty="0"/>
              <a:t>Ne </a:t>
            </a:r>
          </a:p>
          <a:p>
            <a:pPr lvl="2"/>
            <a:r>
              <a:rPr lang="cs-CZ" dirty="0"/>
              <a:t>„Souhlasíte“ na začátku vede lidi spíš k souhlasné odpovědi </a:t>
            </a:r>
          </a:p>
          <a:p>
            <a:pPr lvl="2"/>
            <a:r>
              <a:rPr lang="cs-CZ" dirty="0">
                <a:solidFill>
                  <a:srgbClr val="0070C0"/>
                </a:solidFill>
              </a:rPr>
              <a:t>Jak se zeptat lépe?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Jak se vám líbila kniha XYZ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Vůbec – trochu – dost - opravdu hodně</a:t>
            </a:r>
          </a:p>
          <a:p>
            <a:pPr lvl="2"/>
            <a:r>
              <a:rPr lang="cs-CZ" dirty="0">
                <a:solidFill>
                  <a:srgbClr val="0070C0"/>
                </a:solidFill>
              </a:rPr>
              <a:t>Jak se zeptat lépe? </a:t>
            </a:r>
          </a:p>
          <a:p>
            <a:endParaRPr lang="cs-CZ" b="1" dirty="0">
              <a:solidFill>
                <a:schemeClr val="tx1"/>
              </a:solidFill>
            </a:endParaRPr>
          </a:p>
          <a:p>
            <a:r>
              <a:rPr lang="cs-CZ" b="1" dirty="0">
                <a:solidFill>
                  <a:schemeClr val="tx1"/>
                </a:solidFill>
              </a:rPr>
              <a:t>Vyváženost položek (instrukce i odpovědi)!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Jak moc souhlasíte nebo nesouhlasíte…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Používat balancované </a:t>
            </a:r>
            <a:r>
              <a:rPr lang="cs-CZ" dirty="0" err="1">
                <a:solidFill>
                  <a:schemeClr val="tx1"/>
                </a:solidFill>
              </a:rPr>
              <a:t>odpověďové</a:t>
            </a:r>
            <a:r>
              <a:rPr lang="cs-CZ" dirty="0">
                <a:solidFill>
                  <a:schemeClr val="tx1"/>
                </a:solidFill>
              </a:rPr>
              <a:t> škály, pokud je konstrukt „obousměrný“</a:t>
            </a:r>
          </a:p>
          <a:p>
            <a:pPr lvl="2"/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99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2E58D3C0-6B18-40CB-ADAC-BC255E197CE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439" y="2303544"/>
            <a:ext cx="9476935" cy="3744918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36F50A07-B252-4F7A-8162-2002FD7C50D8}"/>
              </a:ext>
            </a:extLst>
          </p:cNvPr>
          <p:cNvSpPr txBox="1"/>
          <p:nvPr/>
        </p:nvSpPr>
        <p:spPr>
          <a:xfrm>
            <a:off x="9388287" y="6013928"/>
            <a:ext cx="231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Gideon</a:t>
            </a:r>
            <a:r>
              <a:rPr lang="cs-CZ" dirty="0"/>
              <a:t>, s. 164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A5AB3FA-540D-480C-A0C1-607826FF34F7}"/>
              </a:ext>
            </a:extLst>
          </p:cNvPr>
          <p:cNvSpPr/>
          <p:nvPr/>
        </p:nvSpPr>
        <p:spPr>
          <a:xfrm>
            <a:off x="7055141" y="4159225"/>
            <a:ext cx="3020037" cy="203050"/>
          </a:xfrm>
          <a:prstGeom prst="rect">
            <a:avLst/>
          </a:prstGeom>
          <a:solidFill>
            <a:srgbClr val="F6A21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8E7C067-331E-46B5-9472-4B2B34EE58CA}"/>
              </a:ext>
            </a:extLst>
          </p:cNvPr>
          <p:cNvSpPr/>
          <p:nvPr/>
        </p:nvSpPr>
        <p:spPr>
          <a:xfrm>
            <a:off x="9487949" y="4836036"/>
            <a:ext cx="755008" cy="369332"/>
          </a:xfrm>
          <a:prstGeom prst="rect">
            <a:avLst/>
          </a:prstGeom>
          <a:solidFill>
            <a:srgbClr val="F6A21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BDFF7F9-51DA-4721-992D-5E5195AD77FD}"/>
              </a:ext>
            </a:extLst>
          </p:cNvPr>
          <p:cNvSpPr/>
          <p:nvPr/>
        </p:nvSpPr>
        <p:spPr>
          <a:xfrm>
            <a:off x="4682456" y="4836036"/>
            <a:ext cx="755008" cy="369332"/>
          </a:xfrm>
          <a:prstGeom prst="rect">
            <a:avLst/>
          </a:prstGeom>
          <a:solidFill>
            <a:srgbClr val="F6A21D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5979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74FF6-560A-49A2-A100-EA4780818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Návodné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2AA0A6-E207-4DAB-991B-CE6D321FA8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21658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Pojmy/sousloví s výraznými konotacemi: </a:t>
            </a:r>
          </a:p>
          <a:p>
            <a:pPr lvl="1"/>
            <a:r>
              <a:rPr lang="cs-CZ" dirty="0"/>
              <a:t>Měla by vláda snížit procento odváděných daní </a:t>
            </a:r>
            <a:r>
              <a:rPr lang="cs-CZ" dirty="0">
                <a:solidFill>
                  <a:schemeClr val="accent3"/>
                </a:solidFill>
              </a:rPr>
              <a:t>z vašich těžce vydělaných peněz</a:t>
            </a:r>
            <a:r>
              <a:rPr lang="cs-CZ" dirty="0"/>
              <a:t>? </a:t>
            </a:r>
          </a:p>
          <a:p>
            <a:pPr lvl="1"/>
            <a:r>
              <a:rPr lang="cs-CZ" dirty="0"/>
              <a:t>Měla by vláda </a:t>
            </a:r>
            <a:r>
              <a:rPr lang="cs-CZ" dirty="0">
                <a:solidFill>
                  <a:schemeClr val="accent3"/>
                </a:solidFill>
              </a:rPr>
              <a:t>utrácet</a:t>
            </a:r>
            <a:r>
              <a:rPr lang="cs-CZ" dirty="0"/>
              <a:t> víc peněz za vzdělávání? </a:t>
            </a:r>
          </a:p>
          <a:p>
            <a:pPr lvl="1"/>
            <a:r>
              <a:rPr lang="cs-CZ" dirty="0">
                <a:solidFill>
                  <a:srgbClr val="0070C0"/>
                </a:solidFill>
              </a:rPr>
              <a:t>Jak se zeptat lépe? </a:t>
            </a:r>
          </a:p>
          <a:p>
            <a:r>
              <a:rPr lang="cs-CZ" b="1" dirty="0"/>
              <a:t>Zakomponované hodnocení</a:t>
            </a:r>
          </a:p>
          <a:p>
            <a:pPr lvl="2"/>
            <a:r>
              <a:rPr lang="cs-CZ" dirty="0"/>
              <a:t>Co si myslíte o prevenci dramatických dopadů klimatické krize?</a:t>
            </a:r>
          </a:p>
          <a:p>
            <a:pPr lvl="3"/>
            <a:r>
              <a:rPr lang="cs-CZ" dirty="0"/>
              <a:t>Měla by se zvýšit </a:t>
            </a:r>
          </a:p>
          <a:p>
            <a:pPr lvl="3"/>
            <a:r>
              <a:rPr lang="cs-CZ" dirty="0"/>
              <a:t>Měla by se snížit </a:t>
            </a:r>
          </a:p>
          <a:p>
            <a:pPr lvl="2"/>
            <a:r>
              <a:rPr lang="cs-CZ" dirty="0"/>
              <a:t>Kyberšikana představuje opravdu závažný problém, který může vést k dětským sebevraždám. Jaký je váš postoj k rušení preventivních programů na školách? </a:t>
            </a:r>
          </a:p>
          <a:p>
            <a:r>
              <a:rPr lang="cs-CZ" b="1" dirty="0"/>
              <a:t>Kotvy nebo jiná vodítka k odpovědi</a:t>
            </a:r>
            <a:endParaRPr lang="cs-CZ" dirty="0"/>
          </a:p>
          <a:p>
            <a:pPr lvl="2"/>
            <a:r>
              <a:rPr lang="cs-CZ" dirty="0"/>
              <a:t>Osmipatrový panelák měří přibližně 25 metrů. Jak vysoký je dům, kde bydlíte vy? </a:t>
            </a:r>
          </a:p>
          <a:p>
            <a:pPr lvl="3"/>
            <a:r>
              <a:rPr lang="cs-CZ" dirty="0"/>
              <a:t>U otázek, kde jde o fakta, jsou podobná vodítka fajn! </a:t>
            </a:r>
          </a:p>
          <a:p>
            <a:pPr lvl="2"/>
            <a:r>
              <a:rPr lang="cs-CZ" dirty="0"/>
              <a:t>Závislostí na internetu trpí jen velmi malé procento lidí. Myslíte si, že jste závislá/ý na internetu?</a:t>
            </a:r>
          </a:p>
          <a:p>
            <a:pPr lvl="3"/>
            <a:r>
              <a:rPr lang="cs-CZ" dirty="0"/>
              <a:t>U hodnotících otázek mohou být problematická  - pokud nám jde o zjištění skutečného subjektivního hodnocení člověka o míře pociťované závislosti, takovou položkou ji nezjistíme</a:t>
            </a:r>
          </a:p>
          <a:p>
            <a:pPr lvl="2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495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7BCE94-C7CA-475D-982C-6CABCFD7F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2. Vybavení si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18F5C4-501C-4AAB-9690-76ABA7E164A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57948"/>
            <a:ext cx="6556561" cy="421367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(typicky) z dlouhodobé paměti</a:t>
            </a:r>
          </a:p>
          <a:p>
            <a:endParaRPr lang="cs-CZ" dirty="0"/>
          </a:p>
          <a:p>
            <a:r>
              <a:rPr lang="cs-CZ" dirty="0"/>
              <a:t>Využíváme různá vodítka</a:t>
            </a:r>
          </a:p>
          <a:p>
            <a:pPr lvl="1"/>
            <a:r>
              <a:rPr lang="cs-CZ" dirty="0"/>
              <a:t>Kolik fotografií jste sdíleli v prosinci 2020?</a:t>
            </a:r>
          </a:p>
          <a:p>
            <a:pPr lvl="2"/>
            <a:r>
              <a:rPr lang="cs-CZ" dirty="0"/>
              <a:t>Vodítka v paměti: ha, Vánoce! Silvestr! Mikuláš! </a:t>
            </a:r>
          </a:p>
          <a:p>
            <a:endParaRPr lang="cs-CZ" dirty="0"/>
          </a:p>
          <a:p>
            <a:r>
              <a:rPr lang="cs-CZ" dirty="0"/>
              <a:t>Schopnost vybavit si informaci závisí na mnoha faktorech</a:t>
            </a:r>
          </a:p>
          <a:p>
            <a:pPr lvl="1"/>
            <a:r>
              <a:rPr lang="cs-CZ" dirty="0"/>
              <a:t>Kdy se událost stala</a:t>
            </a:r>
          </a:p>
          <a:p>
            <a:pPr lvl="1"/>
            <a:r>
              <a:rPr lang="cs-CZ" dirty="0"/>
              <a:t>Výraznost události/zkušenosti </a:t>
            </a:r>
          </a:p>
          <a:p>
            <a:pPr lvl="1"/>
            <a:r>
              <a:rPr lang="cs-CZ" dirty="0"/>
              <a:t>Četnost události – časté si pamatujeme vágněji</a:t>
            </a:r>
          </a:p>
          <a:p>
            <a:pPr lvl="1"/>
            <a:r>
              <a:rPr lang="cs-CZ" dirty="0"/>
              <a:t>Bohatost vodítek – kolik fotografií jste sdíleli v únoru 2021?</a:t>
            </a:r>
          </a:p>
          <a:p>
            <a:pPr lvl="1"/>
            <a:r>
              <a:rPr lang="cs-CZ" dirty="0"/>
              <a:t>Čas, který máme a věnujeme vybavování informace</a:t>
            </a:r>
          </a:p>
          <a:p>
            <a:pPr lvl="1"/>
            <a:r>
              <a:rPr lang="cs-CZ" dirty="0"/>
              <a:t>Motivace</a:t>
            </a:r>
          </a:p>
          <a:p>
            <a:pPr marL="228600" lvl="1" indent="0">
              <a:buNone/>
            </a:pP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A9D65DE-5C67-4222-B58E-F4D609F468B9}"/>
              </a:ext>
            </a:extLst>
          </p:cNvPr>
          <p:cNvSpPr/>
          <p:nvPr/>
        </p:nvSpPr>
        <p:spPr>
          <a:xfrm>
            <a:off x="8293608" y="3118104"/>
            <a:ext cx="3099816" cy="260604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Velmi často nevylovíme „hotovou odpověď“ – nemáme dopředu spočítaný počet sdílených fotek, na který bychom si jen vzpomněli 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Vzpomínáme tedy na kousky informací, ze kterých odpověď tvoříme (další krok)</a:t>
            </a:r>
          </a:p>
        </p:txBody>
      </p:sp>
    </p:spTree>
    <p:extLst>
      <p:ext uri="{BB962C8B-B14F-4D97-AF65-F5344CB8AC3E}">
        <p14:creationId xmlns:p14="http://schemas.microsoft.com/office/powerpoint/2010/main" val="249003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0F104-0C67-458D-9CBE-EE44E783F9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</a:t>
            </a:r>
            <a:r>
              <a:rPr lang="cs-CZ" dirty="0" err="1"/>
              <a:t>odpověďové</a:t>
            </a:r>
            <a:r>
              <a:rPr lang="cs-CZ" dirty="0"/>
              <a:t> škále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246E9D-699A-49AE-8A21-BB6FCBAC0F6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naprosto souhlasím  2  </a:t>
            </a:r>
            <a:r>
              <a:rPr lang="cs-CZ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spíše souhlasím   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 nevím   4 spíše nesouhlasím   5 naprosto nesouhlasím </a:t>
            </a:r>
          </a:p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Rozhodně  nesouhlasím, </a:t>
            </a:r>
            <a:r>
              <a:rPr lang="cs-CZ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Nesouhlasím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Ani nesouhlasím ani souhlasím, Souhlasím, Rozhodně souhlasím</a:t>
            </a:r>
          </a:p>
          <a:p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Vôbec nesúhlasím, 2. </a:t>
            </a:r>
            <a:r>
              <a:rPr lang="sk-SK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Nesúhlasím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3. Ani nesúhlasím, ani súhlasím, 4. Súhlasím, 5. Úplne súhlasím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  <a:p>
            <a:r>
              <a:rPr lang="cs-CZ" dirty="0">
                <a:solidFill>
                  <a:srgbClr val="0070C0"/>
                </a:solidFill>
              </a:rPr>
              <a:t>Jaký je rozdíl mezi „souhlasím“ a „spíše souhlasím“? </a:t>
            </a:r>
          </a:p>
          <a:p>
            <a:pPr lvl="1"/>
            <a:r>
              <a:rPr lang="cs-CZ" dirty="0"/>
              <a:t>Větší „mezera“ mezi střední neutrální hodnotou a „souhlasím“</a:t>
            </a:r>
          </a:p>
          <a:p>
            <a:pPr lvl="1"/>
            <a:r>
              <a:rPr lang="cs-CZ" dirty="0"/>
              <a:t>U mnoha věcí máme ale jen mírnou (ne)souhlasnou tendenci</a:t>
            </a:r>
          </a:p>
          <a:p>
            <a:r>
              <a:rPr lang="cs-CZ" dirty="0"/>
              <a:t>U 5-bodové škály měřící nepolarizované postoje/názory doporučujeme mít verzi se „spíš“</a:t>
            </a:r>
          </a:p>
          <a:p>
            <a:r>
              <a:rPr lang="cs-CZ" dirty="0"/>
              <a:t>U 7-bodové pak mít oboje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2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3FCB32-363D-4849-9C74-2FEDE5255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Paměť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D5334-A38B-4457-A13B-08C0600540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735682" cy="412514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Paměť není zdaleka dokonalá: </a:t>
            </a:r>
            <a:r>
              <a:rPr lang="cs-CZ" dirty="0" err="1"/>
              <a:t>Schacter</a:t>
            </a:r>
            <a:r>
              <a:rPr lang="cs-CZ" dirty="0"/>
              <a:t>, 1999: 7 </a:t>
            </a:r>
            <a:r>
              <a:rPr lang="cs-CZ" dirty="0" err="1"/>
              <a:t>sins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memory</a:t>
            </a:r>
            <a:endParaRPr lang="cs-CZ" dirty="0"/>
          </a:p>
          <a:p>
            <a:pPr lvl="1"/>
            <a:r>
              <a:rPr lang="cs-CZ" dirty="0"/>
              <a:t>Postupné zapomínání dobře zapamatovaných informací</a:t>
            </a:r>
          </a:p>
          <a:p>
            <a:pPr lvl="1"/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Nedostatečné zapamatování informací, kterým jsme nevěnovali velkou pozornost </a:t>
            </a:r>
          </a:p>
          <a:p>
            <a:pPr lvl="1"/>
            <a:r>
              <a:rPr lang="cs-CZ" dirty="0"/>
              <a:t>Vzpomínkový blok – v danou chvíli si prostě informaci nevybavíme</a:t>
            </a:r>
          </a:p>
          <a:p>
            <a:pPr lvl="1"/>
            <a:r>
              <a:rPr lang="cs-CZ" dirty="0" err="1"/>
              <a:t>Misattribution</a:t>
            </a:r>
            <a:r>
              <a:rPr lang="cs-CZ" dirty="0"/>
              <a:t> – správná vzpomínka, ale špatný čas, špatný zdroj</a:t>
            </a:r>
          </a:p>
          <a:p>
            <a:pPr lvl="2"/>
            <a:r>
              <a:rPr lang="cs-CZ" dirty="0"/>
              <a:t>Vč. toho, že za zdroj nápadu považujeme sebe nebo toho, že si</a:t>
            </a:r>
            <a:br>
              <a:rPr lang="cs-CZ" dirty="0"/>
            </a:br>
            <a:r>
              <a:rPr lang="cs-CZ" dirty="0"/>
              <a:t>„pamatujeme“ na události, které se ale nestaly</a:t>
            </a:r>
          </a:p>
          <a:p>
            <a:pPr lvl="1"/>
            <a:r>
              <a:rPr lang="cs-CZ" dirty="0" err="1"/>
              <a:t>Suggestibility</a:t>
            </a:r>
            <a:r>
              <a:rPr lang="cs-CZ" dirty="0"/>
              <a:t> – zakomponování toho, co říkají jiní do naší vzpomínky</a:t>
            </a:r>
          </a:p>
          <a:p>
            <a:pPr lvl="2"/>
            <a:r>
              <a:rPr lang="cs-CZ" dirty="0"/>
              <a:t>Od předchozího se odlišuje tím, že tady je vliv někoho třetího</a:t>
            </a:r>
          </a:p>
          <a:p>
            <a:pPr lvl="1"/>
            <a:r>
              <a:rPr lang="cs-CZ" dirty="0"/>
              <a:t>Zkreslení – minulé vzpomínky jsou ovlivněny současnými znalostmi, postoji, náladou</a:t>
            </a:r>
          </a:p>
          <a:p>
            <a:pPr lvl="2"/>
            <a:r>
              <a:rPr lang="cs-CZ" dirty="0"/>
              <a:t>Tendence k vyšší konzistenci se současností </a:t>
            </a:r>
          </a:p>
          <a:p>
            <a:pPr lvl="1"/>
            <a:r>
              <a:rPr lang="cs-CZ" dirty="0"/>
              <a:t>Persistence – pamatování (a někdy patologické vybavování si) si vzpomínky, kterou </a:t>
            </a:r>
            <a:br>
              <a:rPr lang="cs-CZ" dirty="0"/>
            </a:br>
            <a:r>
              <a:rPr lang="cs-CZ" dirty="0"/>
              <a:t>bychom raději zapomněli (traumatické, nepříjemné, intruzivní vzpomínky)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Pravá složená závorka 3">
            <a:extLst>
              <a:ext uri="{FF2B5EF4-FFF2-40B4-BE49-F238E27FC236}">
                <a16:creationId xmlns:a16="http://schemas.microsoft.com/office/drawing/2014/main" id="{2D8F91BE-6C21-4879-B300-82BAA64D9CDC}"/>
              </a:ext>
            </a:extLst>
          </p:cNvPr>
          <p:cNvSpPr/>
          <p:nvPr/>
        </p:nvSpPr>
        <p:spPr>
          <a:xfrm>
            <a:off x="7406640" y="2715768"/>
            <a:ext cx="731520" cy="90525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CC55880-DB58-4D3B-B30B-0F2D4658F1B3}"/>
              </a:ext>
            </a:extLst>
          </p:cNvPr>
          <p:cNvSpPr/>
          <p:nvPr/>
        </p:nvSpPr>
        <p:spPr>
          <a:xfrm>
            <a:off x="8343900" y="2839212"/>
            <a:ext cx="3099816" cy="6583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Absence vzpomínky, kterou bychom si chtěli vybavit</a:t>
            </a:r>
          </a:p>
        </p:txBody>
      </p:sp>
      <p:sp>
        <p:nvSpPr>
          <p:cNvPr id="6" name="Pravá složená závorka 5">
            <a:extLst>
              <a:ext uri="{FF2B5EF4-FFF2-40B4-BE49-F238E27FC236}">
                <a16:creationId xmlns:a16="http://schemas.microsoft.com/office/drawing/2014/main" id="{0875B313-8EA7-44F7-999B-38C0E33C63EF}"/>
              </a:ext>
            </a:extLst>
          </p:cNvPr>
          <p:cNvSpPr/>
          <p:nvPr/>
        </p:nvSpPr>
        <p:spPr>
          <a:xfrm>
            <a:off x="7612380" y="3649980"/>
            <a:ext cx="731520" cy="224485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3C4C715-5D3D-4AAE-BA9A-AB0208A80AA8}"/>
              </a:ext>
            </a:extLst>
          </p:cNvPr>
          <p:cNvSpPr/>
          <p:nvPr/>
        </p:nvSpPr>
        <p:spPr>
          <a:xfrm>
            <a:off x="8410956" y="4429666"/>
            <a:ext cx="3099816" cy="6583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Změněná vzpomínka</a:t>
            </a:r>
          </a:p>
        </p:txBody>
      </p:sp>
      <p:sp>
        <p:nvSpPr>
          <p:cNvPr id="8" name="Pravá složená závorka 7">
            <a:extLst>
              <a:ext uri="{FF2B5EF4-FFF2-40B4-BE49-F238E27FC236}">
                <a16:creationId xmlns:a16="http://schemas.microsoft.com/office/drawing/2014/main" id="{03A1819F-4C15-490E-B5E5-027EB8834F0D}"/>
              </a:ext>
            </a:extLst>
          </p:cNvPr>
          <p:cNvSpPr/>
          <p:nvPr/>
        </p:nvSpPr>
        <p:spPr>
          <a:xfrm>
            <a:off x="7621524" y="5972876"/>
            <a:ext cx="731520" cy="44132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285F4FF-3CB5-41BF-8121-20B86E7876E2}"/>
              </a:ext>
            </a:extLst>
          </p:cNvPr>
          <p:cNvSpPr/>
          <p:nvPr/>
        </p:nvSpPr>
        <p:spPr>
          <a:xfrm>
            <a:off x="8442198" y="5832668"/>
            <a:ext cx="3099816" cy="6583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Přítomnost vzpomínky, kterou nechceme</a:t>
            </a:r>
          </a:p>
        </p:txBody>
      </p:sp>
    </p:spTree>
    <p:extLst>
      <p:ext uri="{BB962C8B-B14F-4D97-AF65-F5344CB8AC3E}">
        <p14:creationId xmlns:p14="http://schemas.microsoft.com/office/powerpoint/2010/main" val="34083645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27BDC-6E75-4E9B-8807-8EE857602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Paměť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4E55B-3569-4636-BE3F-7600E45C6B1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Nedostatečné zapamatování informací, kterým jsme nevěnovali velkou pozornost 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Častý případ informací, na které se ptáme v našich výzkumech 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Mediální praxe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Frekvence používání internetu (i konkrétní </a:t>
            </a:r>
            <a:r>
              <a:rPr lang="cs-CZ" dirty="0" err="1">
                <a:solidFill>
                  <a:schemeClr val="tx1"/>
                </a:solidFill>
              </a:rPr>
              <a:t>apky</a:t>
            </a:r>
            <a:r>
              <a:rPr lang="cs-CZ" dirty="0">
                <a:solidFill>
                  <a:schemeClr val="tx1"/>
                </a:solidFill>
              </a:rPr>
              <a:t>/programy)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Četnost komunikace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Čtení zpráv</a:t>
            </a:r>
          </a:p>
          <a:p>
            <a:pPr lvl="2"/>
            <a:r>
              <a:rPr lang="cs-CZ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20792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61CE86-D57F-4BA0-B39C-9FA34EFEF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pomoci vybavování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F17B36-0B7A-4C19-B152-9912D2788B9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59543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Nabídnout vodítka</a:t>
            </a:r>
          </a:p>
          <a:p>
            <a:pPr marL="514350" lvl="1" indent="-285750"/>
            <a:r>
              <a:rPr lang="cs-CZ" dirty="0">
                <a:solidFill>
                  <a:schemeClr val="tx1"/>
                </a:solidFill>
              </a:rPr>
              <a:t>Jak často jste během posledních 6 měsíců, </a:t>
            </a:r>
            <a:r>
              <a:rPr lang="cs-CZ" b="1" dirty="0">
                <a:solidFill>
                  <a:schemeClr val="accent3"/>
                </a:solidFill>
              </a:rPr>
              <a:t>to znamená v období od ledna do konce června</a:t>
            </a:r>
            <a:r>
              <a:rPr lang="cs-CZ" dirty="0">
                <a:solidFill>
                  <a:schemeClr val="tx1"/>
                </a:solidFill>
              </a:rPr>
              <a:t>, vkládali nové fotografie na svůj profil na sociální síti?</a:t>
            </a:r>
          </a:p>
          <a:p>
            <a:pPr marL="514350" lvl="1" indent="-285750"/>
            <a:r>
              <a:rPr lang="cs-CZ" dirty="0">
                <a:solidFill>
                  <a:schemeClr val="tx1"/>
                </a:solidFill>
              </a:rPr>
              <a:t>Jak často jste během posledních měsíců sledovali zpravodajství? </a:t>
            </a:r>
            <a:r>
              <a:rPr lang="cs-CZ" b="1" dirty="0">
                <a:solidFill>
                  <a:schemeClr val="accent3"/>
                </a:solidFill>
              </a:rPr>
              <a:t>Mohlo to být v televizi, v rádiu, na internetu nebo novinách</a:t>
            </a:r>
            <a:r>
              <a:rPr lang="cs-CZ" b="1" dirty="0">
                <a:solidFill>
                  <a:schemeClr val="tx1"/>
                </a:solidFill>
              </a:rPr>
              <a:t>.</a:t>
            </a:r>
            <a:r>
              <a:rPr lang="cs-CZ" dirty="0">
                <a:solidFill>
                  <a:schemeClr val="tx1"/>
                </a:solidFill>
              </a:rPr>
              <a:t> </a:t>
            </a:r>
          </a:p>
          <a:p>
            <a:endParaRPr lang="cs-CZ" dirty="0"/>
          </a:p>
          <a:p>
            <a:r>
              <a:rPr lang="cs-CZ" b="1" dirty="0"/>
              <a:t>Povzbudit k tomu, aby věnovali energii na přemýšlení</a:t>
            </a:r>
          </a:p>
          <a:p>
            <a:pPr lvl="1"/>
            <a:r>
              <a:rPr lang="cs-CZ" b="1" dirty="0">
                <a:solidFill>
                  <a:schemeClr val="accent3"/>
                </a:solidFill>
              </a:rPr>
              <a:t>Zamyslete se teď prosím nad vaším používáním Instagramu</a:t>
            </a:r>
            <a:r>
              <a:rPr lang="cs-CZ" dirty="0"/>
              <a:t>. Jak často…? </a:t>
            </a:r>
          </a:p>
          <a:p>
            <a:pPr lvl="1"/>
            <a:r>
              <a:rPr lang="cs-CZ" dirty="0"/>
              <a:t>Jak často…?  </a:t>
            </a:r>
            <a:r>
              <a:rPr lang="cs-CZ" b="1" dirty="0">
                <a:solidFill>
                  <a:schemeClr val="accent3"/>
                </a:solidFill>
              </a:rPr>
              <a:t>Prosím, pokuste se odpovědět co nejpřesněji, tento údaj je pro výzkum obzvláště důležitý</a:t>
            </a:r>
            <a:r>
              <a:rPr lang="cs-CZ" b="1" dirty="0"/>
              <a:t>.</a:t>
            </a:r>
          </a:p>
          <a:p>
            <a:pPr lvl="1"/>
            <a:endParaRPr lang="cs-CZ" b="1" dirty="0"/>
          </a:p>
          <a:p>
            <a:r>
              <a:rPr lang="cs-CZ" dirty="0"/>
              <a:t>Zároveň ale pokud se ptáme na obtížně spočitatelné jevy, můžeme v některých případech spíš připustit, že odhad stačí – </a:t>
            </a:r>
            <a:r>
              <a:rPr lang="cs-CZ" b="1" dirty="0">
                <a:solidFill>
                  <a:schemeClr val="accent3"/>
                </a:solidFill>
              </a:rPr>
              <a:t>Víme, že spočítat všechny fotky může být těžké, zvláště pokud jich sdílíte hodně. Pokud je spočítat nedokážete, zkuste počet alespoň odhadnout. </a:t>
            </a:r>
          </a:p>
          <a:p>
            <a:pPr lvl="1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31833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EA4A49-F9B1-43CE-9E0D-73E902BC9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pomoci vybavování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505370-FD88-4676-AD72-53BCD1B46B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9713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Při komplikované „definici“ se ptát postupně</a:t>
            </a:r>
          </a:p>
          <a:p>
            <a:r>
              <a:rPr lang="cs-CZ" dirty="0">
                <a:solidFill>
                  <a:schemeClr val="tx1"/>
                </a:solidFill>
              </a:rPr>
              <a:t>Jak často jste během posledních 6 měsíců vkládali na svůj profil na Facebooku nové fotografie, které zobrazovaly vás s alespoň jedním blízkým člověkem? (nikdy - - - každý den)</a:t>
            </a:r>
          </a:p>
          <a:p>
            <a:r>
              <a:rPr lang="cs-CZ" dirty="0">
                <a:solidFill>
                  <a:schemeClr val="tx1"/>
                </a:solidFill>
              </a:rPr>
              <a:t>A jak často to byly fotografie, které získaly alespoň 10 „lajků“? </a:t>
            </a:r>
          </a:p>
          <a:p>
            <a:r>
              <a:rPr lang="cs-CZ" dirty="0">
                <a:solidFill>
                  <a:schemeClr val="tx1"/>
                </a:solidFill>
              </a:rPr>
              <a:t>Nebo - kolik z nich získalo alespoň 10 „lajků“? (žádná - - - všechny)</a:t>
            </a:r>
          </a:p>
          <a:p>
            <a:endParaRPr lang="cs-CZ" dirty="0"/>
          </a:p>
          <a:p>
            <a:r>
              <a:rPr lang="cs-CZ" b="1" dirty="0"/>
              <a:t>Při započítání víc elementů se ptát jednotlivě</a:t>
            </a:r>
          </a:p>
          <a:p>
            <a:pPr lvl="1"/>
            <a:r>
              <a:rPr lang="cs-CZ" dirty="0"/>
              <a:t>Namísto „Kolikrát jste byli za poslední měsíc v obchodě“ se zeptat Kolikrát jste byli v obchodě, který se dominantně zaměřuje na prodej:</a:t>
            </a:r>
          </a:p>
          <a:p>
            <a:pPr lvl="2"/>
            <a:r>
              <a:rPr lang="cs-CZ" dirty="0"/>
              <a:t>Potravin (Albert, Tesco,..)</a:t>
            </a:r>
          </a:p>
          <a:p>
            <a:pPr lvl="2"/>
            <a:r>
              <a:rPr lang="cs-CZ" dirty="0"/>
              <a:t>Drogerie (Teta, DM,..)</a:t>
            </a:r>
          </a:p>
          <a:p>
            <a:pPr lvl="2"/>
            <a:r>
              <a:rPr lang="cs-CZ" dirty="0"/>
              <a:t>Elektroniky (Datart,..) </a:t>
            </a:r>
          </a:p>
          <a:p>
            <a:pPr lvl="2"/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256511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17988A-8A2D-41FB-A82C-D71C6FFF7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Reference period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78E13D-E55F-4ED2-A903-C0F3B7AE2C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1"/>
            <a:ext cx="10363826" cy="400356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Čím dál do minulosti, tím obtížnější vybavování si z paměti</a:t>
            </a:r>
          </a:p>
          <a:p>
            <a:r>
              <a:rPr lang="cs-CZ" b="1" dirty="0"/>
              <a:t>Časový rámec volte tak, aby byl co nejužší, ale aby byl schopen postihnout, co vy potřebujete</a:t>
            </a:r>
          </a:p>
          <a:p>
            <a:pPr lvl="1"/>
            <a:r>
              <a:rPr lang="cs-CZ" dirty="0"/>
              <a:t>Některé jevy jsou řídké – pokud byste se ptali jen na poslední měsíc, většina lidí by odpověděla „nikdy“ nebo „jednou“ </a:t>
            </a:r>
          </a:p>
          <a:p>
            <a:pPr lvl="1"/>
            <a:r>
              <a:rPr lang="cs-CZ" dirty="0"/>
              <a:t>Některé jsou naopak výrazně frekventované a stačí úzký interval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TEORIE</a:t>
            </a:r>
            <a:r>
              <a:rPr lang="cs-CZ" dirty="0">
                <a:sym typeface="Wingdings" panose="05000000000000000000" pitchFamily="2" charset="2"/>
              </a:rPr>
              <a:t> a to, co víme z předchozích výzkumů o vaší cílovce</a:t>
            </a:r>
          </a:p>
          <a:p>
            <a:r>
              <a:rPr lang="cs-CZ" dirty="0"/>
              <a:t>Lidé obecně nejsou moc dobří v tom pamatovat si, kdy přesně se událost stala (pokud nemá fixní místo v kalendáři)</a:t>
            </a:r>
          </a:p>
          <a:p>
            <a:pPr lvl="1"/>
            <a:r>
              <a:rPr lang="cs-CZ" dirty="0"/>
              <a:t>Vánoce vs. preventivní prohlídka u obvodního lékaře</a:t>
            </a:r>
          </a:p>
          <a:p>
            <a:pPr lvl="1"/>
            <a:r>
              <a:rPr lang="cs-CZ" dirty="0"/>
              <a:t>Častěji rámujeme události ne podle data, ale podle osobně významných milníků (poslední měsíc – </a:t>
            </a:r>
            <a:r>
              <a:rPr lang="cs-CZ" i="1" dirty="0" err="1"/>
              <a:t>ajo</a:t>
            </a:r>
            <a:r>
              <a:rPr lang="cs-CZ" i="1" dirty="0"/>
              <a:t>, to znamená po mé dovolené</a:t>
            </a:r>
            <a:r>
              <a:rPr lang="cs-CZ" dirty="0"/>
              <a:t>…)</a:t>
            </a:r>
          </a:p>
          <a:p>
            <a:pPr lvl="1"/>
            <a:r>
              <a:rPr lang="cs-CZ" dirty="0"/>
              <a:t>„</a:t>
            </a:r>
            <a:r>
              <a:rPr lang="cs-CZ" dirty="0" err="1"/>
              <a:t>Telescoping</a:t>
            </a:r>
            <a:r>
              <a:rPr lang="cs-CZ" dirty="0"/>
              <a:t>“ – tendence reportovat do časového rámce i věci, které se staly před ním (forward </a:t>
            </a:r>
            <a:r>
              <a:rPr lang="cs-CZ" dirty="0" err="1"/>
              <a:t>telescoping</a:t>
            </a:r>
            <a:r>
              <a:rPr lang="cs-CZ" dirty="0"/>
              <a:t>) nebo opomenout ty, které se staly v něm (</a:t>
            </a:r>
            <a:r>
              <a:rPr lang="cs-CZ" dirty="0" err="1"/>
              <a:t>backward</a:t>
            </a:r>
            <a:r>
              <a:rPr lang="cs-CZ" dirty="0"/>
              <a:t> </a:t>
            </a:r>
            <a:r>
              <a:rPr lang="cs-CZ" dirty="0" err="1"/>
              <a:t>telescoping</a:t>
            </a:r>
            <a:r>
              <a:rPr lang="cs-CZ" dirty="0"/>
              <a:t>) </a:t>
            </a:r>
          </a:p>
          <a:p>
            <a:pPr lvl="2"/>
            <a:r>
              <a:rPr lang="cs-CZ" dirty="0"/>
              <a:t>Zdá se, že forward je častější </a:t>
            </a:r>
            <a:r>
              <a:rPr lang="cs-CZ" dirty="0">
                <a:sym typeface="Wingdings" panose="05000000000000000000" pitchFamily="2" charset="2"/>
              </a:rPr>
              <a:t> nadhodnocování počtu jevů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795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685EF-0387-4336-9F15-1ACB8789C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Typické chování vs. minulé chování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E28CC1-F195-4B83-9A1D-EE0141C1C8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2398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„</a:t>
            </a:r>
            <a:r>
              <a:rPr lang="cs-CZ" b="1" dirty="0"/>
              <a:t>Typické chování</a:t>
            </a:r>
            <a:r>
              <a:rPr lang="cs-CZ" dirty="0"/>
              <a:t>“ – stabilnější vzorce chování (přinejmenším tak, jak si je respondent myslí)</a:t>
            </a:r>
          </a:p>
          <a:p>
            <a:r>
              <a:rPr lang="cs-CZ" dirty="0"/>
              <a:t>„</a:t>
            </a:r>
            <a:r>
              <a:rPr lang="cs-CZ" b="1" dirty="0"/>
              <a:t>Minulé chování</a:t>
            </a:r>
            <a:r>
              <a:rPr lang="cs-CZ" dirty="0"/>
              <a:t>“ (Jak často jste dělal během posledního týdne…) - aktuální chování</a:t>
            </a:r>
          </a:p>
          <a:p>
            <a:pPr lvl="1"/>
            <a:r>
              <a:rPr lang="cs-CZ" dirty="0"/>
              <a:t>Ale delší časový rámec už obvykle zachycuje „typické“ chování (posledních 6 měsíců,…)</a:t>
            </a:r>
          </a:p>
          <a:p>
            <a:endParaRPr lang="cs-CZ" dirty="0"/>
          </a:p>
          <a:p>
            <a:r>
              <a:rPr lang="cs-CZ" b="1" dirty="0"/>
              <a:t>Co je pro vás lepší záleží na VO</a:t>
            </a:r>
            <a:r>
              <a:rPr lang="cs-CZ" dirty="0"/>
              <a:t>, ale:</a:t>
            </a:r>
          </a:p>
          <a:p>
            <a:pPr lvl="1"/>
            <a:r>
              <a:rPr lang="cs-CZ" dirty="0"/>
              <a:t>I když se ptáme na konkrétní časový interval, lidé mají tendenci přemýšlet a odpovídat spíš o „obvyklých“ chováních</a:t>
            </a:r>
          </a:p>
          <a:p>
            <a:pPr lvl="2"/>
            <a:r>
              <a:rPr lang="cs-CZ" dirty="0">
                <a:sym typeface="Wingdings" panose="05000000000000000000" pitchFamily="2" charset="2"/>
              </a:rPr>
              <a:t> méně přesné odpovědi</a:t>
            </a:r>
          </a:p>
          <a:p>
            <a:pPr lvl="2"/>
            <a:r>
              <a:rPr lang="cs-CZ" dirty="0"/>
              <a:t>Jak často jste během posledních 2 týdnů jedl/a něco sladkého? </a:t>
            </a:r>
          </a:p>
          <a:p>
            <a:endParaRPr lang="cs-CZ" dirty="0"/>
          </a:p>
          <a:p>
            <a:r>
              <a:rPr lang="cs-CZ" b="1" dirty="0"/>
              <a:t>V obou případech je lepší zdůraznit, na co se ptáme, v instrukci: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„Typické chování“ – použít slova jako „</a:t>
            </a:r>
            <a:r>
              <a:rPr lang="cs-CZ" b="1" dirty="0">
                <a:sym typeface="Wingdings" panose="05000000000000000000" pitchFamily="2" charset="2"/>
              </a:rPr>
              <a:t>obvyklý</a:t>
            </a:r>
            <a:r>
              <a:rPr lang="cs-CZ" dirty="0">
                <a:sym typeface="Wingdings" panose="05000000000000000000" pitchFamily="2" charset="2"/>
              </a:rPr>
              <a:t>,“ „</a:t>
            </a:r>
            <a:r>
              <a:rPr lang="cs-CZ" b="1" dirty="0">
                <a:sym typeface="Wingdings" panose="05000000000000000000" pitchFamily="2" charset="2"/>
              </a:rPr>
              <a:t>typický</a:t>
            </a:r>
            <a:r>
              <a:rPr lang="cs-CZ" dirty="0">
                <a:sym typeface="Wingdings" panose="05000000000000000000" pitchFamily="2" charset="2"/>
              </a:rPr>
              <a:t>“ (týden, měsíc), „</a:t>
            </a:r>
            <a:r>
              <a:rPr lang="cs-CZ" b="1" dirty="0">
                <a:sym typeface="Wingdings" panose="05000000000000000000" pitchFamily="2" charset="2"/>
              </a:rPr>
              <a:t>průměrně</a:t>
            </a:r>
            <a:r>
              <a:rPr lang="cs-CZ" dirty="0">
                <a:sym typeface="Wingdings" panose="05000000000000000000" pitchFamily="2" charset="2"/>
              </a:rPr>
              <a:t>,“… 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„Minulé chování“ – např. „</a:t>
            </a:r>
            <a:r>
              <a:rPr lang="cs-CZ" dirty="0">
                <a:solidFill>
                  <a:schemeClr val="accent3"/>
                </a:solidFill>
                <a:sym typeface="Wingdings" panose="05000000000000000000" pitchFamily="2" charset="2"/>
              </a:rPr>
              <a:t>Možná jste se během minulého týdne choval jinak než je pro vás obvyklé. Nás teď zajímá právě to, jaké to bylo minulý týden</a:t>
            </a:r>
            <a:r>
              <a:rPr lang="cs-CZ" dirty="0">
                <a:sym typeface="Wingdings" panose="05000000000000000000" pitchFamily="2" charset="2"/>
              </a:rPr>
              <a:t>.“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8174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68F471-F84F-4EB7-8DB0-31AE3B7C2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3BB76-474C-4020-AD70-FD737172373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414424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Techniky pro lepší vybavování událostí v rámci časového rámce</a:t>
            </a:r>
          </a:p>
          <a:p>
            <a:pPr lvl="1"/>
            <a:r>
              <a:rPr lang="cs-CZ" dirty="0"/>
              <a:t>Mít dost úzký časový rámec, aby se omezilo nevybavení</a:t>
            </a:r>
          </a:p>
          <a:p>
            <a:pPr lvl="1"/>
            <a:r>
              <a:rPr lang="cs-CZ" dirty="0"/>
              <a:t>Další: s pomocí kalendáře, deníčkové metody, dohledání informací, doptávání tazatele, ohraničení časového rámce významovými milníky spíš než čistým časem </a:t>
            </a:r>
          </a:p>
          <a:p>
            <a:pPr lvl="2"/>
            <a:r>
              <a:rPr lang="cs-CZ" dirty="0"/>
              <a:t>Jak často se ti </a:t>
            </a:r>
            <a:r>
              <a:rPr lang="cs-CZ" b="1" dirty="0"/>
              <a:t>během prázdnin </a:t>
            </a:r>
            <a:r>
              <a:rPr lang="cs-CZ" dirty="0"/>
              <a:t>stalo… </a:t>
            </a:r>
          </a:p>
          <a:p>
            <a:r>
              <a:rPr lang="cs-CZ" b="1" dirty="0"/>
              <a:t>Online </a:t>
            </a:r>
            <a:r>
              <a:rPr lang="cs-CZ" b="1" dirty="0" err="1"/>
              <a:t>self-completion</a:t>
            </a:r>
            <a:r>
              <a:rPr lang="cs-CZ" b="1" dirty="0"/>
              <a:t> sběry </a:t>
            </a:r>
            <a:r>
              <a:rPr lang="cs-CZ" dirty="0"/>
              <a:t>– snažte se motivovat respondenty k poctivému vybavování, vysvětlujte jim, že (a proč) vám jde o co největší přesnost (pokud vám o ni jde)</a:t>
            </a:r>
          </a:p>
          <a:p>
            <a:pPr lvl="1"/>
            <a:r>
              <a:rPr lang="cs-CZ" dirty="0"/>
              <a:t>Zároveň je ale potřeba smířit se s tím, že lidé většinou přesně neodpoví</a:t>
            </a:r>
          </a:p>
          <a:p>
            <a:pPr lvl="1"/>
            <a:r>
              <a:rPr lang="cs-CZ" dirty="0"/>
              <a:t>A v rámci toho interpretovat výsledky</a:t>
            </a:r>
          </a:p>
          <a:p>
            <a:pPr lvl="2"/>
            <a:r>
              <a:rPr lang="cs-CZ" dirty="0"/>
              <a:t>V textu vědeckých prací proto najdete věty „Respondenti </a:t>
            </a:r>
            <a:r>
              <a:rPr lang="cs-CZ" b="1" dirty="0"/>
              <a:t>uváděli</a:t>
            </a:r>
            <a:r>
              <a:rPr lang="cs-CZ" dirty="0"/>
              <a:t>, že průměrně snědli 3 čokolády za měsíc“ a ne „Respondenti průměrně snědli 3 čokolády za měsíc“</a:t>
            </a:r>
          </a:p>
          <a:p>
            <a:pPr lvl="2"/>
            <a:r>
              <a:rPr lang="cs-CZ" dirty="0"/>
              <a:t>Podobně u </a:t>
            </a:r>
            <a:r>
              <a:rPr lang="cs-CZ" dirty="0" err="1"/>
              <a:t>self-reported</a:t>
            </a:r>
            <a:r>
              <a:rPr lang="cs-CZ" dirty="0"/>
              <a:t> hodnotících škál „Dokážu poznat kvalitní informace“ ≠ respondenti dokážou poznat.. </a:t>
            </a:r>
          </a:p>
          <a:p>
            <a:r>
              <a:rPr lang="cs-CZ" dirty="0"/>
              <a:t>Pokud vzhledem k VO potřebujete velmi přesný údaj, pak je tomu potřeba přizpůsobit celý design – </a:t>
            </a:r>
            <a:r>
              <a:rPr lang="cs-CZ" dirty="0" err="1"/>
              <a:t>self-completion</a:t>
            </a:r>
            <a:r>
              <a:rPr lang="cs-CZ" dirty="0"/>
              <a:t> bez tazatele může být no-go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151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A814C3-C187-4D15-A75C-CAE46F1BF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B3BFCE6-BAB3-4A7D-BBB1-B407DB5354D7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112" y="743420"/>
            <a:ext cx="9823775" cy="5371160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0E2C11AC-5A2A-4BB5-A54F-A87C6FEB4CAA}"/>
              </a:ext>
            </a:extLst>
          </p:cNvPr>
          <p:cNvSpPr txBox="1"/>
          <p:nvPr/>
        </p:nvSpPr>
        <p:spPr>
          <a:xfrm>
            <a:off x="7872984" y="6114580"/>
            <a:ext cx="3593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Groves</a:t>
            </a:r>
            <a:r>
              <a:rPr lang="cs-CZ" dirty="0"/>
              <a:t>, s. 232 &amp; </a:t>
            </a:r>
            <a:r>
              <a:rPr lang="cs-CZ" dirty="0" err="1"/>
              <a:t>Tourangeau</a:t>
            </a:r>
            <a:r>
              <a:rPr lang="cs-CZ" dirty="0"/>
              <a:t>, s. 98</a:t>
            </a:r>
          </a:p>
        </p:txBody>
      </p:sp>
    </p:spTree>
    <p:extLst>
      <p:ext uri="{BB962C8B-B14F-4D97-AF65-F5344CB8AC3E}">
        <p14:creationId xmlns:p14="http://schemas.microsoft.com/office/powerpoint/2010/main" val="18919415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AC921A-6C40-4162-AFA7-D0577648F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7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C0902F-A43E-4B42-B6B8-EE28B1D54D7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Začněte víc řešit věci pro váš projekt</a:t>
            </a:r>
          </a:p>
          <a:p>
            <a:pPr lvl="1"/>
            <a:r>
              <a:rPr lang="cs-CZ" b="1" dirty="0"/>
              <a:t>Úkol: obecné téma projektu, cílová populace a kdo se na něm bude podílet (jména lidí ve vaší skupince)</a:t>
            </a:r>
          </a:p>
          <a:p>
            <a:pPr lvl="1"/>
            <a:r>
              <a:rPr lang="cs-CZ" dirty="0"/>
              <a:t>Stačí stručně (max 1 NS)</a:t>
            </a:r>
          </a:p>
          <a:p>
            <a:pPr lvl="1"/>
            <a:r>
              <a:rPr lang="cs-CZ" dirty="0"/>
              <a:t>Pokud téma nebo cílovku ještě nevíte, napište, co zvažujete a proč si ještě nejste jistí</a:t>
            </a:r>
          </a:p>
          <a:p>
            <a:pPr lvl="1"/>
            <a:r>
              <a:rPr lang="cs-CZ" dirty="0"/>
              <a:t>(změna tématu je později možná)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82643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57F66-D74E-4DD2-A83A-8D3313D47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5DFEA2-AF84-4E20-A237-A14868745CE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Gideon, L. (Ed.). (2012). </a:t>
            </a:r>
            <a:r>
              <a:rPr lang="en-US" i="1" dirty="0"/>
              <a:t>Handbook of survey methodology for the social sciences</a:t>
            </a:r>
            <a:r>
              <a:rPr lang="en-US" dirty="0"/>
              <a:t>. New York: Springer.</a:t>
            </a:r>
            <a:endParaRPr lang="cs-CZ" dirty="0"/>
          </a:p>
          <a:p>
            <a:r>
              <a:rPr lang="cs-CZ" dirty="0" err="1"/>
              <a:t>Groves</a:t>
            </a:r>
            <a:r>
              <a:rPr lang="cs-CZ" dirty="0"/>
              <a:t>, R. M., </a:t>
            </a:r>
            <a:r>
              <a:rPr lang="cs-CZ" dirty="0" err="1"/>
              <a:t>Fowler</a:t>
            </a:r>
            <a:r>
              <a:rPr lang="cs-CZ" dirty="0"/>
              <a:t> </a:t>
            </a:r>
            <a:r>
              <a:rPr lang="cs-CZ" dirty="0" err="1"/>
              <a:t>Jr</a:t>
            </a:r>
            <a:r>
              <a:rPr lang="cs-CZ" dirty="0"/>
              <a:t>, F. J., </a:t>
            </a:r>
            <a:r>
              <a:rPr lang="cs-CZ" dirty="0" err="1"/>
              <a:t>Couper</a:t>
            </a:r>
            <a:r>
              <a:rPr lang="cs-CZ" dirty="0"/>
              <a:t>, M. P., </a:t>
            </a:r>
            <a:r>
              <a:rPr lang="cs-CZ" dirty="0" err="1"/>
              <a:t>Lepkowski</a:t>
            </a:r>
            <a:r>
              <a:rPr lang="cs-CZ" dirty="0"/>
              <a:t>, J. M., Singer, E., &amp; </a:t>
            </a:r>
            <a:r>
              <a:rPr lang="cs-CZ" dirty="0" err="1"/>
              <a:t>Tourangeau</a:t>
            </a:r>
            <a:r>
              <a:rPr lang="cs-CZ" dirty="0"/>
              <a:t>, R. (2009). </a:t>
            </a:r>
            <a:r>
              <a:rPr lang="cs-CZ" i="1" dirty="0" err="1"/>
              <a:t>Survey</a:t>
            </a:r>
            <a:r>
              <a:rPr lang="cs-CZ" i="1" dirty="0"/>
              <a:t> </a:t>
            </a:r>
            <a:r>
              <a:rPr lang="cs-CZ" i="1" dirty="0" err="1"/>
              <a:t>Methodology</a:t>
            </a:r>
            <a:r>
              <a:rPr lang="cs-CZ" dirty="0"/>
              <a:t> (Vol. 561). John </a:t>
            </a:r>
            <a:r>
              <a:rPr lang="cs-CZ" dirty="0" err="1"/>
              <a:t>Wiley</a:t>
            </a:r>
            <a:r>
              <a:rPr lang="cs-CZ" dirty="0"/>
              <a:t> &amp; </a:t>
            </a:r>
            <a:r>
              <a:rPr lang="cs-CZ" dirty="0" err="1"/>
              <a:t>Sons</a:t>
            </a:r>
            <a:r>
              <a:rPr lang="cs-CZ" dirty="0"/>
              <a:t>.</a:t>
            </a:r>
          </a:p>
          <a:p>
            <a:r>
              <a:rPr lang="cs-CZ" dirty="0" err="1"/>
              <a:t>Tourangeau</a:t>
            </a:r>
            <a:r>
              <a:rPr lang="cs-CZ" dirty="0"/>
              <a:t>, R., </a:t>
            </a:r>
            <a:r>
              <a:rPr lang="cs-CZ" dirty="0" err="1"/>
              <a:t>Ripps</a:t>
            </a:r>
            <a:r>
              <a:rPr lang="cs-CZ" dirty="0"/>
              <a:t>, L. J., </a:t>
            </a:r>
            <a:r>
              <a:rPr lang="cs-CZ" dirty="0" err="1"/>
              <a:t>Rasinski</a:t>
            </a:r>
            <a:r>
              <a:rPr lang="cs-CZ" dirty="0"/>
              <a:t>, K. (2000). </a:t>
            </a:r>
            <a:r>
              <a:rPr lang="cs-CZ" i="1" dirty="0" err="1"/>
              <a:t>The</a:t>
            </a:r>
            <a:r>
              <a:rPr lang="cs-CZ" i="1" dirty="0"/>
              <a:t> psychology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survey</a:t>
            </a:r>
            <a:r>
              <a:rPr lang="cs-CZ" i="1" dirty="0"/>
              <a:t> response</a:t>
            </a:r>
            <a:r>
              <a:rPr lang="cs-CZ" dirty="0"/>
              <a:t>. Cambridge University </a:t>
            </a:r>
            <a:r>
              <a:rPr lang="cs-CZ" dirty="0" err="1"/>
              <a:t>Press</a:t>
            </a:r>
            <a:r>
              <a:rPr lang="cs-CZ" dirty="0"/>
              <a:t>.</a:t>
            </a: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16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0904E-5227-42B3-BB14-A45F3F4F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Střední hodnota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2316EB-7990-4259-A561-999E3E06DB4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613084"/>
          </a:xfrm>
        </p:spPr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naprosto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souhlasím  2  spíše souhlasím   3 </a:t>
            </a:r>
            <a:r>
              <a:rPr lang="cs-CZ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nevím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4 spíše nesouhlasím   5 naprosto nesouhlasím </a:t>
            </a:r>
          </a:p>
          <a:p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Rozhodně  nesouhlasím, Nesouhlasím, </a:t>
            </a:r>
            <a:r>
              <a:rPr lang="cs-CZ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Ani nesouhlasím ani souhlasím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Souhlasím, Rozhodně souhlasím</a:t>
            </a:r>
          </a:p>
          <a:p>
            <a:r>
              <a:rPr lang="sk-SK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Vôbec nesúhlasím, 2. Nesúhlasím, 3. </a:t>
            </a:r>
            <a:r>
              <a:rPr lang="sk-SK" dirty="0">
                <a:solidFill>
                  <a:schemeClr val="accent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Ani nesúhlasím, ani súhlasím</a:t>
            </a:r>
            <a:r>
              <a:rPr lang="sk-SK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4. Súhlasím, 5. Úplne súhlasím</a:t>
            </a:r>
            <a:endParaRPr lang="cs-CZ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  <a:p>
            <a:r>
              <a:rPr lang="cs-CZ" dirty="0"/>
              <a:t>Další možné varianty: „ani tak, ani tak,“ „někde mezi“</a:t>
            </a:r>
          </a:p>
          <a:p>
            <a:pPr lvl="1"/>
            <a:r>
              <a:rPr lang="cs-CZ" dirty="0"/>
              <a:t>Opatrnější být na „nevím“ – může označit jak neutrální postoj, tak to, že člověk nerozumí otázce</a:t>
            </a:r>
          </a:p>
          <a:p>
            <a:pPr lvl="1"/>
            <a:endParaRPr lang="cs-CZ" dirty="0"/>
          </a:p>
          <a:p>
            <a:r>
              <a:rPr lang="cs-CZ" dirty="0"/>
              <a:t>Má smysl přidávat i další možnost typu „nedokážu posoudit“ (jiné varianty „není relevantní“, „nehodí se,“ „nemám zkušenost“..)? </a:t>
            </a:r>
          </a:p>
          <a:p>
            <a:pPr lvl="1"/>
            <a:r>
              <a:rPr lang="cs-CZ" dirty="0"/>
              <a:t>Někdy ano – v případech, kdy je reálné, že něco objektivního může v posouzení bránit </a:t>
            </a:r>
          </a:p>
          <a:p>
            <a:pPr lvl="1"/>
            <a:r>
              <a:rPr lang="cs-CZ" dirty="0"/>
              <a:t>Tady spíš ne – nechali bychom na střední hodnotě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86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D3AB9C-1716-4C27-B8C8-FF65C12F5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 z minula…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9196C8-7E6B-4212-B432-DF437C0599A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…ještě k obecné struktuře a podobě dotazníku</a:t>
            </a:r>
          </a:p>
        </p:txBody>
      </p:sp>
    </p:spTree>
    <p:extLst>
      <p:ext uri="{BB962C8B-B14F-4D97-AF65-F5344CB8AC3E}">
        <p14:creationId xmlns:p14="http://schemas.microsoft.com/office/powerpoint/2010/main" val="819560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88C42-BEA2-48D3-B393-EC6637B8E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Eligible</a:t>
            </a:r>
            <a:r>
              <a:rPr lang="cs-CZ" dirty="0"/>
              <a:t> </a:t>
            </a:r>
            <a:r>
              <a:rPr lang="cs-CZ" dirty="0" err="1"/>
              <a:t>respondents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92852A-8CCC-433F-99D4-44AC576D0F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61079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Tj. cílová populace</a:t>
            </a:r>
          </a:p>
          <a:p>
            <a:r>
              <a:rPr lang="cs-CZ" dirty="0"/>
              <a:t>Obecná VS specifická</a:t>
            </a:r>
          </a:p>
          <a:p>
            <a:endParaRPr lang="cs-CZ" dirty="0"/>
          </a:p>
          <a:p>
            <a:r>
              <a:rPr lang="cs-CZ" dirty="0"/>
              <a:t>Typická omezení</a:t>
            </a:r>
          </a:p>
          <a:p>
            <a:pPr lvl="1"/>
            <a:r>
              <a:rPr lang="cs-CZ" dirty="0"/>
              <a:t>Věk</a:t>
            </a:r>
          </a:p>
          <a:p>
            <a:pPr lvl="1"/>
            <a:r>
              <a:rPr lang="cs-CZ" dirty="0"/>
              <a:t>Konkrétní zkušenosti nebo zažité události (uživatelé sociálních sítí, čtenáři konkrétního média, majitelé chytrých telefonů, rodiče dětí v nějakém věku..)</a:t>
            </a:r>
          </a:p>
          <a:p>
            <a:pPr lvl="1"/>
            <a:endParaRPr lang="cs-CZ" dirty="0"/>
          </a:p>
          <a:p>
            <a:r>
              <a:rPr lang="cs-CZ" dirty="0"/>
              <a:t>Ideálně pozveme pouze ty, kteří do cílovky patří</a:t>
            </a:r>
          </a:p>
          <a:p>
            <a:pPr lvl="1"/>
            <a:r>
              <a:rPr lang="cs-CZ" dirty="0"/>
              <a:t>Pokud to nejde:</a:t>
            </a:r>
          </a:p>
          <a:p>
            <a:pPr lvl="2"/>
            <a:r>
              <a:rPr lang="cs-CZ" b="1" dirty="0"/>
              <a:t>Omezení vzorku vždy uvést v pozvánce </a:t>
            </a:r>
            <a:r>
              <a:rPr lang="cs-CZ" dirty="0"/>
              <a:t>(Výzkum je určen pro ty, kteří…)</a:t>
            </a:r>
          </a:p>
          <a:p>
            <a:pPr lvl="2"/>
            <a:r>
              <a:rPr lang="cs-CZ" b="1" dirty="0"/>
              <a:t>Vždy i screeningové položky </a:t>
            </a:r>
            <a:r>
              <a:rPr lang="cs-CZ" dirty="0"/>
              <a:t>(nezbytné, nezapomínejte na ně ve vašich DP)</a:t>
            </a:r>
          </a:p>
        </p:txBody>
      </p:sp>
    </p:spTree>
    <p:extLst>
      <p:ext uri="{BB962C8B-B14F-4D97-AF65-F5344CB8AC3E}">
        <p14:creationId xmlns:p14="http://schemas.microsoft.com/office/powerpoint/2010/main" val="3602816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E88C42-BEA2-48D3-B393-EC6637B8E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Eligible</a:t>
            </a:r>
            <a:r>
              <a:rPr lang="cs-CZ" dirty="0"/>
              <a:t> </a:t>
            </a:r>
            <a:r>
              <a:rPr lang="cs-CZ" dirty="0" err="1"/>
              <a:t>respondents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92852A-8CCC-433F-99D4-44AC576D0FE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610798"/>
          </a:xfrm>
        </p:spPr>
        <p:txBody>
          <a:bodyPr>
            <a:normAutofit/>
          </a:bodyPr>
          <a:lstStyle/>
          <a:p>
            <a:r>
              <a:rPr lang="cs-CZ" dirty="0"/>
              <a:t>Screeningové proměnné dát někam k začátku dotazníku</a:t>
            </a:r>
          </a:p>
          <a:p>
            <a:r>
              <a:rPr lang="cs-CZ" dirty="0"/>
              <a:t>Nastavit filtr </a:t>
            </a:r>
            <a:r>
              <a:rPr lang="cs-CZ" dirty="0">
                <a:sym typeface="Wingdings" panose="05000000000000000000" pitchFamily="2" charset="2"/>
              </a:rPr>
              <a:t> skončit dotazník 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Pokud nelze – pak je vymazat z databáze před analýzou 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Někteří pro vás nevhodní respondenti mohou přesto chtít dotazník vidět (zvědavost..)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Další důvod, proč mít možnost vyhnout se odpovědi na položku (možnost „nechci odpovědět“ nebo nepovinné odpovědi)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483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D5334-A38B-4457-A13B-08C0600540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0216" y="2139193"/>
            <a:ext cx="5084690" cy="4395831"/>
          </a:xfrm>
        </p:spPr>
        <p:txBody>
          <a:bodyPr>
            <a:normAutofit/>
          </a:bodyPr>
          <a:lstStyle/>
          <a:p>
            <a:r>
              <a:rPr lang="cs-CZ" dirty="0"/>
              <a:t>Porozumění celkové logiky a instrukcím dotazníku výrazně ovlivňuje odpovědi (jak se odpovídá, jak to celé funguje, které otázky odpovídají první)</a:t>
            </a:r>
          </a:p>
          <a:p>
            <a:r>
              <a:rPr lang="cs-CZ" b="1" dirty="0" err="1"/>
              <a:t>Self-completion</a:t>
            </a:r>
            <a:r>
              <a:rPr lang="cs-CZ" b="1" dirty="0"/>
              <a:t>: </a:t>
            </a:r>
            <a:r>
              <a:rPr lang="cs-CZ" dirty="0"/>
              <a:t>větší důraz na dobré instrukce než pokud máme tazatele</a:t>
            </a:r>
          </a:p>
          <a:p>
            <a:pPr lvl="1"/>
            <a:endParaRPr lang="cs-CZ" dirty="0"/>
          </a:p>
        </p:txBody>
      </p:sp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4C6CECE8-9C4F-4A84-A833-17244BB907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527" y="458791"/>
            <a:ext cx="6516009" cy="6134956"/>
          </a:xfrm>
          <a:prstGeom prst="rect">
            <a:avLst/>
          </a:prstGeom>
        </p:spPr>
      </p:pic>
      <p:sp>
        <p:nvSpPr>
          <p:cNvPr id="8" name="Nadpis 7">
            <a:extLst>
              <a:ext uri="{FF2B5EF4-FFF2-40B4-BE49-F238E27FC236}">
                <a16:creationId xmlns:a16="http://schemas.microsoft.com/office/drawing/2014/main" id="{00EB6BBF-E60F-4626-9968-1E451C338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396" y="562020"/>
            <a:ext cx="4320331" cy="1188720"/>
          </a:xfrm>
        </p:spPr>
        <p:txBody>
          <a:bodyPr/>
          <a:lstStyle/>
          <a:p>
            <a:r>
              <a:rPr lang="cs-CZ" dirty="0"/>
              <a:t>Instrukce</a:t>
            </a:r>
          </a:p>
        </p:txBody>
      </p:sp>
    </p:spTree>
    <p:extLst>
      <p:ext uri="{BB962C8B-B14F-4D97-AF65-F5344CB8AC3E}">
        <p14:creationId xmlns:p14="http://schemas.microsoft.com/office/powerpoint/2010/main" val="4194882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CD5334-A38B-4457-A13B-08C0600540C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0216" y="2139193"/>
            <a:ext cx="5084690" cy="4395831"/>
          </a:xfrm>
        </p:spPr>
        <p:txBody>
          <a:bodyPr>
            <a:normAutofit/>
          </a:bodyPr>
          <a:lstStyle/>
          <a:p>
            <a:r>
              <a:rPr lang="cs-CZ" dirty="0"/>
              <a:t>Filtrovací otázky a </a:t>
            </a:r>
            <a:r>
              <a:rPr lang="cs-CZ" dirty="0" err="1"/>
              <a:t>follow</a:t>
            </a:r>
            <a:r>
              <a:rPr lang="cs-CZ" dirty="0"/>
              <a:t>-up otázky</a:t>
            </a:r>
          </a:p>
          <a:p>
            <a:pPr lvl="1"/>
            <a:r>
              <a:rPr lang="cs-CZ" dirty="0"/>
              <a:t>Je potřeba respondenta opravdu dobře navést</a:t>
            </a:r>
          </a:p>
          <a:p>
            <a:r>
              <a:rPr lang="cs-CZ" dirty="0"/>
              <a:t>Online jednodušší díky možnosti adaptivního testování (automatické vyfiltrování ne/relevantních otázek)</a:t>
            </a:r>
          </a:p>
          <a:p>
            <a:pPr lvl="1"/>
            <a:endParaRPr 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00EB6BBF-E60F-4626-9968-1E451C338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396" y="562020"/>
            <a:ext cx="4320331" cy="1188720"/>
          </a:xfrm>
        </p:spPr>
        <p:txBody>
          <a:bodyPr/>
          <a:lstStyle/>
          <a:p>
            <a:r>
              <a:rPr lang="cs-CZ" dirty="0"/>
              <a:t>Instrukce</a:t>
            </a:r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7B161422-835C-47CC-8BA4-FA02083140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906" y="322976"/>
            <a:ext cx="6453344" cy="4680447"/>
          </a:xfrm>
          <a:prstGeom prst="rect">
            <a:avLst/>
          </a:prstGeom>
        </p:spPr>
      </p:pic>
      <p:pic>
        <p:nvPicPr>
          <p:cNvPr id="4" name="Obrázek 3" descr="Obsah obrázku text, rostlina, strom, snímek obrazovky&#10;&#10;Popis byl vytvořen automaticky">
            <a:extLst>
              <a:ext uri="{FF2B5EF4-FFF2-40B4-BE49-F238E27FC236}">
                <a16:creationId xmlns:a16="http://schemas.microsoft.com/office/drawing/2014/main" id="{B0F93886-A260-46AD-9DDD-887230700A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216" y="4516237"/>
            <a:ext cx="6996039" cy="22378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A3824442-F5F9-4F83-969D-EAC6DCC21428}"/>
              </a:ext>
            </a:extLst>
          </p:cNvPr>
          <p:cNvSpPr txBox="1"/>
          <p:nvPr/>
        </p:nvSpPr>
        <p:spPr>
          <a:xfrm>
            <a:off x="230216" y="4168122"/>
            <a:ext cx="45543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Populace: dospělí lidé s bankovním účtem </a:t>
            </a:r>
          </a:p>
        </p:txBody>
      </p:sp>
    </p:spTree>
    <p:extLst>
      <p:ext uri="{BB962C8B-B14F-4D97-AF65-F5344CB8AC3E}">
        <p14:creationId xmlns:p14="http://schemas.microsoft.com/office/powerpoint/2010/main" val="4036631870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2621</TotalTime>
  <Words>3513</Words>
  <Application>Microsoft Office PowerPoint</Application>
  <PresentationFormat>Širokoúhlá obrazovka</PresentationFormat>
  <Paragraphs>376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3" baseType="lpstr">
      <vt:lpstr>Arial</vt:lpstr>
      <vt:lpstr>Calibri</vt:lpstr>
      <vt:lpstr>Gill Sans MT</vt:lpstr>
      <vt:lpstr>Balík</vt:lpstr>
      <vt:lpstr>ZURn6311 Dotazníkový výzkum: Proces odpovídání na položky</vt:lpstr>
      <vt:lpstr>ÚKOL 6</vt:lpstr>
      <vt:lpstr>K odpověďové škále</vt:lpstr>
      <vt:lpstr>Střední hodnota</vt:lpstr>
      <vt:lpstr>Pokračování z minula…</vt:lpstr>
      <vt:lpstr>Eligible respondents</vt:lpstr>
      <vt:lpstr>Eligible respondents</vt:lpstr>
      <vt:lpstr>Instrukce</vt:lpstr>
      <vt:lpstr>Instrukce</vt:lpstr>
      <vt:lpstr>Instrukce</vt:lpstr>
      <vt:lpstr>Proces odpovídání</vt:lpstr>
      <vt:lpstr>Proces odpovídání</vt:lpstr>
      <vt:lpstr>Prezentace aplikace PowerPoint</vt:lpstr>
      <vt:lpstr>Prezentace aplikace PowerPoint</vt:lpstr>
      <vt:lpstr>Prezentace aplikace PowerPoint</vt:lpstr>
      <vt:lpstr>Prezentace aplikace PowerPoint</vt:lpstr>
      <vt:lpstr>Vyklikejte svoje odpovědi</vt:lpstr>
      <vt:lpstr>Proces odpovídání</vt:lpstr>
      <vt:lpstr>Proces odpovídání</vt:lpstr>
      <vt:lpstr>Dva hlavní typy položek</vt:lpstr>
      <vt:lpstr>Krok „0“ Encoding</vt:lpstr>
      <vt:lpstr>Krok 1. Porozumění</vt:lpstr>
      <vt:lpstr>Jak pomoci porozumění</vt:lpstr>
      <vt:lpstr>Jak pomoci porozumění</vt:lpstr>
      <vt:lpstr>Jak pomoci porozumění</vt:lpstr>
      <vt:lpstr>Návodné otázky</vt:lpstr>
      <vt:lpstr>Prezentace aplikace PowerPoint</vt:lpstr>
      <vt:lpstr>Návodné otázky</vt:lpstr>
      <vt:lpstr>Krok 2. Vybavení si informace</vt:lpstr>
      <vt:lpstr>Paměť</vt:lpstr>
      <vt:lpstr>Paměť</vt:lpstr>
      <vt:lpstr>Jak pomoci vybavování</vt:lpstr>
      <vt:lpstr>Jak pomoci vybavování</vt:lpstr>
      <vt:lpstr>Reference period</vt:lpstr>
      <vt:lpstr>Typické chování vs. minulé chování</vt:lpstr>
      <vt:lpstr>Přesnost</vt:lpstr>
      <vt:lpstr>Prezentace aplikace PowerPoint</vt:lpstr>
      <vt:lpstr>Úkol 7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dedkova</dc:creator>
  <cp:lastModifiedBy>lenka dedkova</cp:lastModifiedBy>
  <cp:revision>291</cp:revision>
  <dcterms:created xsi:type="dcterms:W3CDTF">2021-04-13T17:34:39Z</dcterms:created>
  <dcterms:modified xsi:type="dcterms:W3CDTF">2021-05-20T05:14:09Z</dcterms:modified>
</cp:coreProperties>
</file>