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57" autoAdjust="0"/>
    <p:restoredTop sz="94660"/>
  </p:normalViewPr>
  <p:slideViewPr>
    <p:cSldViewPr snapToGrid="0">
      <p:cViewPr varScale="1">
        <p:scale>
          <a:sx n="112" d="100"/>
          <a:sy n="112" d="100"/>
        </p:scale>
        <p:origin x="3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cs-CZ" smtClean="0"/>
              <a:t>Kliknutím lze upravit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cs-CZ" smtClean="0"/>
              <a:t>Kliknutím lze upravit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cs-CZ" smtClean="0"/>
              <a:t>Kliknutím lze upravit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t>4/12/2021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cs-CZ" smtClean="0"/>
              <a:t>Kliknutím lze upravit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t>4/12/2021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smtClean="0"/>
              <a:t>Kliknutím lze upravit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cs-CZ" smtClean="0"/>
              <a:t>Kliknutím lze upravit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smtClean="0"/>
              <a:t>Kliknutím lze upravit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cs-CZ" smtClean="0"/>
              <a:t>Kliknutím lze upravit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8A87A34-81AB-432B-8DAE-1953F412C126}" type="datetimeFigureOut">
              <a:rPr lang="en-US" dirty="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smtClean="0"/>
              <a:t>Kliknutím lze upravit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2" name="Content Placeholder 3"/>
          <p:cNvSpPr>
            <a:spLocks noGrp="1"/>
          </p:cNvSpPr>
          <p:nvPr>
            <p:ph sz="quarter" idx="13"/>
          </p:nvPr>
        </p:nvSpPr>
        <p:spPr>
          <a:xfrm>
            <a:off x="913774" y="3051012"/>
            <a:ext cx="5106027" cy="2740187"/>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3" name="Content Placeholder 5"/>
          <p:cNvSpPr>
            <a:spLocks noGrp="1"/>
          </p:cNvSpPr>
          <p:nvPr>
            <p:ph sz="quarter" idx="14"/>
          </p:nvPr>
        </p:nvSpPr>
        <p:spPr>
          <a:xfrm>
            <a:off x="6172200" y="3051012"/>
            <a:ext cx="5105401" cy="2740187"/>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cs-CZ" smtClean="0"/>
              <a:t>Kliknutím lze upravit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4/12/2021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LANGUAGE AND IDENTITY</a:t>
            </a:r>
            <a:endParaRPr lang="en-US" dirty="0"/>
          </a:p>
        </p:txBody>
      </p:sp>
      <p:sp>
        <p:nvSpPr>
          <p:cNvPr id="3" name="Podnadpis 2"/>
          <p:cNvSpPr>
            <a:spLocks noGrp="1"/>
          </p:cNvSpPr>
          <p:nvPr>
            <p:ph type="subTitle" idx="1"/>
          </p:nvPr>
        </p:nvSpPr>
        <p:spPr/>
        <p:txBody>
          <a:bodyPr/>
          <a:lstStyle/>
          <a:p>
            <a:r>
              <a:rPr lang="cs-CZ" dirty="0" smtClean="0"/>
              <a:t>Robert </a:t>
            </a:r>
            <a:r>
              <a:rPr lang="cs-CZ" dirty="0" err="1" smtClean="0"/>
              <a:t>helán</a:t>
            </a:r>
            <a:endParaRPr lang="cs-CZ" dirty="0" smtClean="0"/>
          </a:p>
          <a:p>
            <a:r>
              <a:rPr lang="en-US" dirty="0" smtClean="0"/>
              <a:t>faculty of social studies</a:t>
            </a:r>
            <a:endParaRPr lang="en-US" dirty="0"/>
          </a:p>
        </p:txBody>
      </p:sp>
    </p:spTree>
    <p:extLst>
      <p:ext uri="{BB962C8B-B14F-4D97-AF65-F5344CB8AC3E}">
        <p14:creationId xmlns:p14="http://schemas.microsoft.com/office/powerpoint/2010/main" val="1690810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ástupný symbol pro obsah 2"/>
          <p:cNvPicPr>
            <a:picLocks noGrp="1" noChangeAspect="1"/>
          </p:cNvPicPr>
          <p:nvPr>
            <p:ph sz="quarter" idx="13"/>
          </p:nvPr>
        </p:nvPicPr>
        <p:blipFill>
          <a:blip r:embed="rId2"/>
          <a:stretch>
            <a:fillRect/>
          </a:stretch>
        </p:blipFill>
        <p:spPr>
          <a:xfrm>
            <a:off x="3920387" y="524935"/>
            <a:ext cx="5125170" cy="5791200"/>
          </a:xfrm>
          <a:prstGeom prst="rect">
            <a:avLst/>
          </a:prstGeom>
        </p:spPr>
      </p:pic>
    </p:spTree>
    <p:extLst>
      <p:ext uri="{BB962C8B-B14F-4D97-AF65-F5344CB8AC3E}">
        <p14:creationId xmlns:p14="http://schemas.microsoft.com/office/powerpoint/2010/main" val="1335977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sz="quarter" idx="13"/>
          </p:nvPr>
        </p:nvPicPr>
        <p:blipFill>
          <a:blip r:embed="rId2"/>
          <a:stretch>
            <a:fillRect/>
          </a:stretch>
        </p:blipFill>
        <p:spPr>
          <a:xfrm>
            <a:off x="3762540" y="376016"/>
            <a:ext cx="5088996" cy="5791200"/>
          </a:xfrm>
          <a:prstGeom prst="rect">
            <a:avLst/>
          </a:prstGeom>
        </p:spPr>
      </p:pic>
    </p:spTree>
    <p:extLst>
      <p:ext uri="{BB962C8B-B14F-4D97-AF65-F5344CB8AC3E}">
        <p14:creationId xmlns:p14="http://schemas.microsoft.com/office/powerpoint/2010/main" val="2916630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a:t>
            </a:r>
            <a:r>
              <a:rPr lang="en-US" dirty="0" smtClean="0"/>
              <a:t>Types </a:t>
            </a:r>
            <a:r>
              <a:rPr lang="en-US" dirty="0" smtClean="0"/>
              <a:t>of identities</a:t>
            </a:r>
            <a:endParaRPr lang="en-US" dirty="0"/>
          </a:p>
        </p:txBody>
      </p:sp>
      <p:sp>
        <p:nvSpPr>
          <p:cNvPr id="3" name="Zástupný symbol pro obsah 2"/>
          <p:cNvSpPr>
            <a:spLocks noGrp="1"/>
          </p:cNvSpPr>
          <p:nvPr>
            <p:ph sz="quarter" idx="13"/>
          </p:nvPr>
        </p:nvSpPr>
        <p:spPr/>
        <p:txBody>
          <a:bodyPr/>
          <a:lstStyle/>
          <a:p>
            <a:r>
              <a:rPr lang="en-US" b="1" dirty="0" smtClean="0"/>
              <a:t>Psychological</a:t>
            </a:r>
            <a:r>
              <a:rPr lang="en-US" dirty="0" smtClean="0"/>
              <a:t> identities:  how we perceive ourselves, mentally and emotionally.</a:t>
            </a:r>
          </a:p>
          <a:p>
            <a:r>
              <a:rPr lang="en-US" b="1" dirty="0" smtClean="0"/>
              <a:t>Individual</a:t>
            </a:r>
            <a:r>
              <a:rPr lang="en-US" dirty="0" smtClean="0"/>
              <a:t> identities: who we think we are at our core.</a:t>
            </a:r>
          </a:p>
          <a:p>
            <a:r>
              <a:rPr lang="en-US" b="1" dirty="0" smtClean="0"/>
              <a:t>Social</a:t>
            </a:r>
            <a:r>
              <a:rPr lang="en-US" dirty="0" smtClean="0"/>
              <a:t> identities: how we portray ourselves in a social situation.</a:t>
            </a:r>
          </a:p>
          <a:p>
            <a:r>
              <a:rPr lang="en-US" b="1" dirty="0" smtClean="0"/>
              <a:t>Collective</a:t>
            </a:r>
            <a:r>
              <a:rPr lang="en-US" dirty="0" smtClean="0"/>
              <a:t> identities: groups that we feel we belong to.</a:t>
            </a:r>
          </a:p>
          <a:p>
            <a:r>
              <a:rPr lang="en-US" b="1" dirty="0" smtClean="0"/>
              <a:t>Cultural</a:t>
            </a:r>
            <a:r>
              <a:rPr lang="en-US" dirty="0" smtClean="0"/>
              <a:t> identities: cultural groups that we feel we belong to.</a:t>
            </a:r>
            <a:endParaRPr lang="en-US" dirty="0"/>
          </a:p>
        </p:txBody>
      </p:sp>
    </p:spTree>
    <p:extLst>
      <p:ext uri="{BB962C8B-B14F-4D97-AF65-F5344CB8AC3E}">
        <p14:creationId xmlns:p14="http://schemas.microsoft.com/office/powerpoint/2010/main" val="2861158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3A. </a:t>
            </a:r>
            <a:r>
              <a:rPr lang="en-US" dirty="0"/>
              <a:t>Types of </a:t>
            </a:r>
            <a:r>
              <a:rPr lang="en-US" dirty="0" smtClean="0"/>
              <a:t>identities: Multiple </a:t>
            </a:r>
            <a:r>
              <a:rPr lang="en-US" dirty="0" smtClean="0"/>
              <a:t>identities</a:t>
            </a:r>
            <a:endParaRPr lang="en-US" dirty="0"/>
          </a:p>
        </p:txBody>
      </p:sp>
      <p:sp>
        <p:nvSpPr>
          <p:cNvPr id="3" name="Zástupný symbol pro obsah 2"/>
          <p:cNvSpPr>
            <a:spLocks noGrp="1"/>
          </p:cNvSpPr>
          <p:nvPr>
            <p:ph sz="quarter" idx="13"/>
          </p:nvPr>
        </p:nvSpPr>
        <p:spPr/>
        <p:txBody>
          <a:bodyPr/>
          <a:lstStyle/>
          <a:p>
            <a:r>
              <a:rPr lang="en-US" dirty="0" smtClean="0"/>
              <a:t>Previous research said: each individual has a </a:t>
            </a:r>
            <a:r>
              <a:rPr lang="en-US" b="1" dirty="0" smtClean="0"/>
              <a:t>single, static </a:t>
            </a:r>
            <a:r>
              <a:rPr lang="en-US" dirty="0" smtClean="0"/>
              <a:t>identity.</a:t>
            </a:r>
          </a:p>
          <a:p>
            <a:r>
              <a:rPr lang="en-US" dirty="0" smtClean="0"/>
              <a:t>Current research says: each individual has </a:t>
            </a:r>
            <a:r>
              <a:rPr lang="en-US" b="1" dirty="0" smtClean="0"/>
              <a:t>multiple identities </a:t>
            </a:r>
            <a:r>
              <a:rPr lang="en-US" dirty="0" smtClean="0"/>
              <a:t>and chooses which one to use depending on the context</a:t>
            </a:r>
            <a:endParaRPr lang="en-US" dirty="0"/>
          </a:p>
        </p:txBody>
      </p:sp>
    </p:spTree>
    <p:extLst>
      <p:ext uri="{BB962C8B-B14F-4D97-AF65-F5344CB8AC3E}">
        <p14:creationId xmlns:p14="http://schemas.microsoft.com/office/powerpoint/2010/main" val="3998510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3B. </a:t>
            </a:r>
            <a:r>
              <a:rPr lang="en-US" dirty="0"/>
              <a:t>Types of identities: Multiple </a:t>
            </a:r>
            <a:r>
              <a:rPr lang="en-US" dirty="0" smtClean="0"/>
              <a:t>identities</a:t>
            </a:r>
            <a:endParaRPr lang="en-US" dirty="0"/>
          </a:p>
        </p:txBody>
      </p:sp>
      <p:sp>
        <p:nvSpPr>
          <p:cNvPr id="3" name="Zástupný symbol pro obsah 2"/>
          <p:cNvSpPr>
            <a:spLocks noGrp="1"/>
          </p:cNvSpPr>
          <p:nvPr>
            <p:ph sz="quarter" idx="13"/>
          </p:nvPr>
        </p:nvSpPr>
        <p:spPr>
          <a:xfrm>
            <a:off x="913774" y="2367092"/>
            <a:ext cx="10363826" cy="4219975"/>
          </a:xfrm>
        </p:spPr>
        <p:txBody>
          <a:bodyPr/>
          <a:lstStyle/>
          <a:p>
            <a:r>
              <a:rPr lang="en-US" dirty="0" smtClean="0"/>
              <a:t>Over time, we </a:t>
            </a:r>
            <a:r>
              <a:rPr lang="en-US" b="1" dirty="0" smtClean="0"/>
              <a:t>add</a:t>
            </a:r>
            <a:r>
              <a:rPr lang="en-US" dirty="0" smtClean="0"/>
              <a:t> identities to our collective group of identities</a:t>
            </a:r>
          </a:p>
          <a:p>
            <a:r>
              <a:rPr lang="en-US" dirty="0" smtClean="0"/>
              <a:t>We tap into different identities depending on the </a:t>
            </a:r>
            <a:r>
              <a:rPr lang="en-US" b="1" dirty="0" smtClean="0"/>
              <a:t>situations</a:t>
            </a:r>
            <a:r>
              <a:rPr lang="en-US" dirty="0" smtClean="0"/>
              <a:t> that we’re in</a:t>
            </a:r>
          </a:p>
          <a:p>
            <a:r>
              <a:rPr lang="en-US" dirty="0" smtClean="0"/>
              <a:t>We have identities within us that are </a:t>
            </a:r>
            <a:r>
              <a:rPr lang="en-US" b="1" dirty="0" smtClean="0"/>
              <a:t>contradictory</a:t>
            </a:r>
          </a:p>
          <a:p>
            <a:r>
              <a:rPr lang="en-US" b="1" dirty="0" smtClean="0"/>
              <a:t>Narrative of self</a:t>
            </a:r>
            <a:r>
              <a:rPr lang="en-US" dirty="0" smtClean="0"/>
              <a:t>: a story that we tell ourselves, internally that helps connect and hold our multiple identities together</a:t>
            </a:r>
            <a:r>
              <a:rPr lang="en-US" dirty="0" smtClean="0"/>
              <a:t>.</a:t>
            </a:r>
            <a:endParaRPr lang="en-US" dirty="0" smtClean="0"/>
          </a:p>
        </p:txBody>
      </p:sp>
    </p:spTree>
    <p:extLst>
      <p:ext uri="{BB962C8B-B14F-4D97-AF65-F5344CB8AC3E}">
        <p14:creationId xmlns:p14="http://schemas.microsoft.com/office/powerpoint/2010/main" val="638367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3C. </a:t>
            </a:r>
            <a:r>
              <a:rPr lang="en-US" dirty="0"/>
              <a:t>Types of identities: Multiple </a:t>
            </a:r>
            <a:r>
              <a:rPr lang="en-US" dirty="0" smtClean="0"/>
              <a:t>identities</a:t>
            </a:r>
            <a:endParaRPr lang="en-US" dirty="0"/>
          </a:p>
        </p:txBody>
      </p:sp>
      <p:sp>
        <p:nvSpPr>
          <p:cNvPr id="3" name="Zástupný symbol pro obsah 2"/>
          <p:cNvSpPr>
            <a:spLocks noGrp="1"/>
          </p:cNvSpPr>
          <p:nvPr>
            <p:ph sz="quarter" idx="13"/>
          </p:nvPr>
        </p:nvSpPr>
        <p:spPr>
          <a:xfrm>
            <a:off x="913773" y="2367092"/>
            <a:ext cx="10836694" cy="4219975"/>
          </a:xfrm>
        </p:spPr>
        <p:txBody>
          <a:bodyPr/>
          <a:lstStyle/>
          <a:p>
            <a:r>
              <a:rPr lang="en-US" b="1" dirty="0" smtClean="0"/>
              <a:t>Primary identity</a:t>
            </a:r>
            <a:r>
              <a:rPr lang="en-US" dirty="0" smtClean="0"/>
              <a:t>: the set of values, beliefs and experiences that we feel defines us as an individual, this identity in fact doesn’t change significantly over time.</a:t>
            </a:r>
          </a:p>
          <a:p>
            <a:r>
              <a:rPr lang="en-US" b="1" dirty="0" smtClean="0"/>
              <a:t>Situational identities</a:t>
            </a:r>
            <a:r>
              <a:rPr lang="en-US" dirty="0" smtClean="0"/>
              <a:t>: identities that we use depending on the context that we’re in</a:t>
            </a:r>
            <a:br>
              <a:rPr lang="en-US" dirty="0" smtClean="0"/>
            </a:br>
            <a:r>
              <a:rPr lang="en-US" dirty="0" smtClean="0"/>
              <a:t/>
            </a:r>
            <a:br>
              <a:rPr lang="en-US" dirty="0" smtClean="0"/>
            </a:br>
            <a:r>
              <a:rPr lang="en-US" b="1" dirty="0" smtClean="0"/>
              <a:t>factors</a:t>
            </a:r>
            <a:r>
              <a:rPr lang="en-US" dirty="0" smtClean="0"/>
              <a:t>:</a:t>
            </a:r>
            <a:br>
              <a:rPr lang="en-US" dirty="0" smtClean="0"/>
            </a:br>
            <a:r>
              <a:rPr lang="en-US" dirty="0" smtClean="0"/>
              <a:t>covert and overt prestige</a:t>
            </a:r>
            <a:br>
              <a:rPr lang="en-US" dirty="0" smtClean="0"/>
            </a:br>
            <a:r>
              <a:rPr lang="en-US" dirty="0" err="1" smtClean="0"/>
              <a:t>ingroup</a:t>
            </a:r>
            <a:r>
              <a:rPr lang="en-US" dirty="0" smtClean="0"/>
              <a:t> and outgroup </a:t>
            </a:r>
            <a:br>
              <a:rPr lang="en-US" dirty="0" smtClean="0"/>
            </a:br>
            <a:r>
              <a:rPr lang="en-US" dirty="0" smtClean="0"/>
              <a:t>saving face</a:t>
            </a:r>
          </a:p>
          <a:p>
            <a:pPr marL="0" indent="0">
              <a:buNone/>
            </a:pPr>
            <a:r>
              <a:rPr lang="en-US" dirty="0"/>
              <a:t/>
            </a:r>
            <a:br>
              <a:rPr lang="en-US" dirty="0"/>
            </a:br>
            <a:endParaRPr lang="en-US" dirty="0"/>
          </a:p>
        </p:txBody>
      </p:sp>
    </p:spTree>
    <p:extLst>
      <p:ext uri="{BB962C8B-B14F-4D97-AF65-F5344CB8AC3E}">
        <p14:creationId xmlns:p14="http://schemas.microsoft.com/office/powerpoint/2010/main" val="2247654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4. Identity </a:t>
            </a:r>
            <a:r>
              <a:rPr lang="en-US" dirty="0" smtClean="0"/>
              <a:t>formation</a:t>
            </a:r>
            <a:endParaRPr lang="en-US" dirty="0"/>
          </a:p>
        </p:txBody>
      </p:sp>
      <p:sp>
        <p:nvSpPr>
          <p:cNvPr id="3" name="Zástupný symbol pro obsah 2"/>
          <p:cNvSpPr>
            <a:spLocks noGrp="1"/>
          </p:cNvSpPr>
          <p:nvPr>
            <p:ph sz="quarter" idx="13"/>
          </p:nvPr>
        </p:nvSpPr>
        <p:spPr/>
        <p:txBody>
          <a:bodyPr/>
          <a:lstStyle/>
          <a:p>
            <a:r>
              <a:rPr lang="en-US" dirty="0" smtClean="0"/>
              <a:t>Researchers used to believe: once we reached adulthood, our identity was </a:t>
            </a:r>
            <a:r>
              <a:rPr lang="en-US" b="1" dirty="0" smtClean="0"/>
              <a:t>set in stone</a:t>
            </a:r>
          </a:p>
          <a:p>
            <a:r>
              <a:rPr lang="en-US" dirty="0" smtClean="0"/>
              <a:t>Researchers now believe: identity is a </a:t>
            </a:r>
            <a:r>
              <a:rPr lang="en-US" b="1" dirty="0" smtClean="0"/>
              <a:t>dynamic</a:t>
            </a:r>
            <a:r>
              <a:rPr lang="en-US" dirty="0" smtClean="0"/>
              <a:t> entity that </a:t>
            </a:r>
            <a:r>
              <a:rPr lang="en-US" b="1" dirty="0" smtClean="0"/>
              <a:t>changes</a:t>
            </a:r>
            <a:r>
              <a:rPr lang="en-US" dirty="0" smtClean="0"/>
              <a:t> with new life experiences</a:t>
            </a:r>
          </a:p>
          <a:p>
            <a:r>
              <a:rPr lang="en-US" dirty="0" smtClean="0"/>
              <a:t>Identity formation is an </a:t>
            </a:r>
            <a:r>
              <a:rPr lang="en-US" b="1" dirty="0" smtClean="0"/>
              <a:t>ongoing</a:t>
            </a:r>
            <a:r>
              <a:rPr lang="en-US" dirty="0" smtClean="0"/>
              <a:t>, </a:t>
            </a:r>
            <a:r>
              <a:rPr lang="en-US" b="1" dirty="0" smtClean="0"/>
              <a:t>lifelong</a:t>
            </a:r>
            <a:r>
              <a:rPr lang="en-US" dirty="0" smtClean="0"/>
              <a:t> process</a:t>
            </a:r>
            <a:endParaRPr lang="en-US" dirty="0"/>
          </a:p>
        </p:txBody>
      </p:sp>
    </p:spTree>
    <p:extLst>
      <p:ext uri="{BB962C8B-B14F-4D97-AF65-F5344CB8AC3E}">
        <p14:creationId xmlns:p14="http://schemas.microsoft.com/office/powerpoint/2010/main" val="2245215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4A. </a:t>
            </a:r>
            <a:r>
              <a:rPr lang="en-US" dirty="0"/>
              <a:t>Identity </a:t>
            </a:r>
            <a:r>
              <a:rPr lang="en-US" dirty="0" smtClean="0"/>
              <a:t>formation: </a:t>
            </a:r>
            <a:br>
              <a:rPr lang="en-US" dirty="0" smtClean="0"/>
            </a:br>
            <a:r>
              <a:rPr lang="en-US" dirty="0" smtClean="0"/>
              <a:t>Individual </a:t>
            </a:r>
            <a:r>
              <a:rPr lang="en-US" dirty="0" smtClean="0"/>
              <a:t>control over identity</a:t>
            </a:r>
            <a:endParaRPr lang="en-US" dirty="0"/>
          </a:p>
        </p:txBody>
      </p:sp>
      <p:sp>
        <p:nvSpPr>
          <p:cNvPr id="3" name="Zástupný symbol pro obsah 2"/>
          <p:cNvSpPr>
            <a:spLocks noGrp="1"/>
          </p:cNvSpPr>
          <p:nvPr>
            <p:ph sz="quarter" idx="13"/>
          </p:nvPr>
        </p:nvSpPr>
        <p:spPr/>
        <p:txBody>
          <a:bodyPr/>
          <a:lstStyle/>
          <a:p>
            <a:r>
              <a:rPr lang="en-US" b="1" dirty="0" smtClean="0"/>
              <a:t>Agency</a:t>
            </a:r>
            <a:r>
              <a:rPr lang="en-US" dirty="0" smtClean="0"/>
              <a:t>: the degree of control that we have over how we present our identities to the world</a:t>
            </a:r>
          </a:p>
          <a:p>
            <a:r>
              <a:rPr lang="en-US" b="1" dirty="0" smtClean="0"/>
              <a:t>Agentive</a:t>
            </a:r>
            <a:r>
              <a:rPr lang="en-US" dirty="0" smtClean="0"/>
              <a:t>: something we do have control over</a:t>
            </a:r>
          </a:p>
          <a:p>
            <a:r>
              <a:rPr lang="en-US" b="1" dirty="0" smtClean="0"/>
              <a:t>Non-agentive</a:t>
            </a:r>
            <a:r>
              <a:rPr lang="en-US" dirty="0" smtClean="0"/>
              <a:t>: something we don’t have control over</a:t>
            </a:r>
            <a:endParaRPr lang="en-US" dirty="0"/>
          </a:p>
        </p:txBody>
      </p:sp>
    </p:spTree>
    <p:extLst>
      <p:ext uri="{BB962C8B-B14F-4D97-AF65-F5344CB8AC3E}">
        <p14:creationId xmlns:p14="http://schemas.microsoft.com/office/powerpoint/2010/main" val="120682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4B. </a:t>
            </a:r>
            <a:r>
              <a:rPr lang="en-US" dirty="0"/>
              <a:t>Identity formation: </a:t>
            </a:r>
            <a:r>
              <a:rPr lang="en-US" dirty="0" smtClean="0"/>
              <a:t/>
            </a:r>
            <a:br>
              <a:rPr lang="en-US" dirty="0" smtClean="0"/>
            </a:br>
            <a:r>
              <a:rPr lang="en-US" dirty="0" smtClean="0"/>
              <a:t>Individual </a:t>
            </a:r>
            <a:r>
              <a:rPr lang="en-US" dirty="0" smtClean="0"/>
              <a:t>control over identity</a:t>
            </a:r>
            <a:endParaRPr lang="en-US" dirty="0"/>
          </a:p>
        </p:txBody>
      </p:sp>
      <p:sp>
        <p:nvSpPr>
          <p:cNvPr id="3" name="Zástupný symbol pro obsah 2"/>
          <p:cNvSpPr>
            <a:spLocks noGrp="1"/>
          </p:cNvSpPr>
          <p:nvPr>
            <p:ph sz="quarter" idx="13"/>
          </p:nvPr>
        </p:nvSpPr>
        <p:spPr/>
        <p:txBody>
          <a:bodyPr/>
          <a:lstStyle/>
          <a:p>
            <a:r>
              <a:rPr lang="en-US" b="1" dirty="0" smtClean="0"/>
              <a:t>Symbolic capital</a:t>
            </a:r>
            <a:r>
              <a:rPr lang="en-US" dirty="0" smtClean="0"/>
              <a:t>: the prestige that individuals get based on how they present themselves</a:t>
            </a:r>
          </a:p>
          <a:p>
            <a:r>
              <a:rPr lang="en-US" b="1" dirty="0" smtClean="0"/>
              <a:t>Symbolic violence</a:t>
            </a:r>
            <a:r>
              <a:rPr lang="en-US" dirty="0" smtClean="0"/>
              <a:t>: the negative repercussions that individuals face based on how they present themselves</a:t>
            </a:r>
          </a:p>
          <a:p>
            <a:r>
              <a:rPr lang="en-US" dirty="0" smtClean="0"/>
              <a:t>Either may result from </a:t>
            </a:r>
            <a:r>
              <a:rPr lang="en-US" b="1" dirty="0" smtClean="0"/>
              <a:t>strategic</a:t>
            </a:r>
            <a:r>
              <a:rPr lang="en-US" dirty="0" smtClean="0"/>
              <a:t> choices or </a:t>
            </a:r>
            <a:r>
              <a:rPr lang="en-US" b="1" dirty="0" smtClean="0"/>
              <a:t>non-agentive</a:t>
            </a:r>
            <a:r>
              <a:rPr lang="en-US" dirty="0" smtClean="0"/>
              <a:t> means</a:t>
            </a:r>
            <a:endParaRPr lang="en-US" dirty="0"/>
          </a:p>
        </p:txBody>
      </p:sp>
    </p:spTree>
    <p:extLst>
      <p:ext uri="{BB962C8B-B14F-4D97-AF65-F5344CB8AC3E}">
        <p14:creationId xmlns:p14="http://schemas.microsoft.com/office/powerpoint/2010/main" val="2704496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4C. </a:t>
            </a:r>
            <a:r>
              <a:rPr lang="en-US" dirty="0"/>
              <a:t>Identity formation: </a:t>
            </a:r>
            <a:r>
              <a:rPr lang="en-US" dirty="0" smtClean="0"/>
              <a:t/>
            </a:r>
            <a:br>
              <a:rPr lang="en-US" dirty="0" smtClean="0"/>
            </a:br>
            <a:r>
              <a:rPr lang="en-US" dirty="0" smtClean="0"/>
              <a:t>Cultural </a:t>
            </a:r>
            <a:r>
              <a:rPr lang="en-US" dirty="0" smtClean="0"/>
              <a:t>identity</a:t>
            </a:r>
            <a:endParaRPr lang="en-US" dirty="0"/>
          </a:p>
        </p:txBody>
      </p:sp>
      <p:sp>
        <p:nvSpPr>
          <p:cNvPr id="3" name="Zástupný symbol pro obsah 2"/>
          <p:cNvSpPr>
            <a:spLocks noGrp="1"/>
          </p:cNvSpPr>
          <p:nvPr>
            <p:ph sz="quarter" idx="13"/>
          </p:nvPr>
        </p:nvSpPr>
        <p:spPr/>
        <p:txBody>
          <a:bodyPr/>
          <a:lstStyle/>
          <a:p>
            <a:r>
              <a:rPr lang="en-US" dirty="0" smtClean="0"/>
              <a:t>Based upon the </a:t>
            </a:r>
            <a:r>
              <a:rPr lang="en-US" b="1" dirty="0" smtClean="0"/>
              <a:t>cultural group </a:t>
            </a:r>
            <a:r>
              <a:rPr lang="en-US" dirty="0" smtClean="0"/>
              <a:t>to which an individual belongs</a:t>
            </a:r>
          </a:p>
          <a:p>
            <a:r>
              <a:rPr lang="en-US" dirty="0" smtClean="0"/>
              <a:t>Members of the group </a:t>
            </a:r>
            <a:r>
              <a:rPr lang="en-US" b="1" dirty="0" smtClean="0"/>
              <a:t>share</a:t>
            </a:r>
            <a:r>
              <a:rPr lang="en-US" dirty="0" smtClean="0"/>
              <a:t>:</a:t>
            </a:r>
            <a:br>
              <a:rPr lang="en-US" dirty="0" smtClean="0"/>
            </a:br>
            <a:r>
              <a:rPr lang="en-US" dirty="0" smtClean="0"/>
              <a:t>a common language</a:t>
            </a:r>
            <a:br>
              <a:rPr lang="en-US" dirty="0" smtClean="0"/>
            </a:br>
            <a:r>
              <a:rPr lang="en-US" dirty="0" smtClean="0"/>
              <a:t>a common set of values/beliefs</a:t>
            </a:r>
          </a:p>
          <a:p>
            <a:r>
              <a:rPr lang="en-US" dirty="0" smtClean="0"/>
              <a:t>Members of the groups </a:t>
            </a:r>
            <a:r>
              <a:rPr lang="en-US" b="1" dirty="0" smtClean="0"/>
              <a:t>might share</a:t>
            </a:r>
            <a:r>
              <a:rPr lang="en-US" dirty="0" smtClean="0"/>
              <a:t>:</a:t>
            </a:r>
            <a:br>
              <a:rPr lang="en-US" dirty="0" smtClean="0"/>
            </a:br>
            <a:r>
              <a:rPr lang="en-US" dirty="0" smtClean="0"/>
              <a:t>a common ethnic background</a:t>
            </a:r>
            <a:br>
              <a:rPr lang="en-US" dirty="0" smtClean="0"/>
            </a:br>
            <a:r>
              <a:rPr lang="en-US" dirty="0" smtClean="0"/>
              <a:t>a common geographic origin</a:t>
            </a:r>
          </a:p>
        </p:txBody>
      </p:sp>
    </p:spTree>
    <p:extLst>
      <p:ext uri="{BB962C8B-B14F-4D97-AF65-F5344CB8AC3E}">
        <p14:creationId xmlns:p14="http://schemas.microsoft.com/office/powerpoint/2010/main" val="1638879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introduction</a:t>
            </a:r>
            <a:endParaRPr lang="en-US" dirty="0"/>
          </a:p>
        </p:txBody>
      </p:sp>
      <p:sp>
        <p:nvSpPr>
          <p:cNvPr id="3" name="Zástupný symbol pro obsah 2"/>
          <p:cNvSpPr>
            <a:spLocks noGrp="1"/>
          </p:cNvSpPr>
          <p:nvPr>
            <p:ph sz="quarter" idx="13"/>
          </p:nvPr>
        </p:nvSpPr>
        <p:spPr/>
        <p:txBody>
          <a:bodyPr/>
          <a:lstStyle/>
          <a:p>
            <a:pPr marL="0" indent="0">
              <a:buNone/>
            </a:pPr>
            <a:r>
              <a:rPr lang="cs-CZ" dirty="0" smtClean="0"/>
              <a:t>1. </a:t>
            </a:r>
            <a:r>
              <a:rPr lang="en-US" dirty="0" smtClean="0"/>
              <a:t>What </a:t>
            </a:r>
            <a:r>
              <a:rPr lang="en-US" dirty="0" smtClean="0"/>
              <a:t>is </a:t>
            </a:r>
            <a:r>
              <a:rPr lang="en-US" b="1" dirty="0" smtClean="0"/>
              <a:t>identity</a:t>
            </a:r>
            <a:r>
              <a:rPr lang="en-US" dirty="0" smtClean="0"/>
              <a:t>?</a:t>
            </a:r>
          </a:p>
          <a:p>
            <a:pPr marL="0" indent="0">
              <a:buNone/>
            </a:pPr>
            <a:r>
              <a:rPr lang="cs-CZ" dirty="0" smtClean="0"/>
              <a:t>2. </a:t>
            </a:r>
            <a:r>
              <a:rPr lang="en-US" dirty="0" smtClean="0"/>
              <a:t>How </a:t>
            </a:r>
            <a:r>
              <a:rPr lang="en-US" dirty="0" smtClean="0"/>
              <a:t>we </a:t>
            </a:r>
            <a:r>
              <a:rPr lang="en-US" b="1" dirty="0" smtClean="0"/>
              <a:t>present</a:t>
            </a:r>
            <a:r>
              <a:rPr lang="en-US" dirty="0" smtClean="0"/>
              <a:t> our identities to the world</a:t>
            </a:r>
          </a:p>
          <a:p>
            <a:pPr marL="0" indent="0">
              <a:buNone/>
            </a:pPr>
            <a:r>
              <a:rPr lang="cs-CZ" dirty="0" smtClean="0"/>
              <a:t>3. </a:t>
            </a:r>
            <a:r>
              <a:rPr lang="en-US" b="1" dirty="0" smtClean="0"/>
              <a:t>Types</a:t>
            </a:r>
            <a:r>
              <a:rPr lang="en-US" dirty="0" smtClean="0"/>
              <a:t> </a:t>
            </a:r>
            <a:r>
              <a:rPr lang="en-US" dirty="0" smtClean="0"/>
              <a:t>of identities</a:t>
            </a:r>
          </a:p>
          <a:p>
            <a:pPr marL="0" indent="0">
              <a:buNone/>
            </a:pPr>
            <a:r>
              <a:rPr lang="cs-CZ" dirty="0" smtClean="0"/>
              <a:t>4. </a:t>
            </a:r>
            <a:r>
              <a:rPr lang="en-US" dirty="0" smtClean="0"/>
              <a:t>Identity </a:t>
            </a:r>
            <a:r>
              <a:rPr lang="en-US" b="1" dirty="0" smtClean="0"/>
              <a:t>formation</a:t>
            </a:r>
          </a:p>
          <a:p>
            <a:pPr marL="0" indent="0">
              <a:buNone/>
            </a:pPr>
            <a:r>
              <a:rPr lang="cs-CZ" dirty="0" smtClean="0"/>
              <a:t>5. </a:t>
            </a:r>
            <a:r>
              <a:rPr lang="en-US" dirty="0" smtClean="0"/>
              <a:t>How </a:t>
            </a:r>
            <a:r>
              <a:rPr lang="en-US" b="1" dirty="0" smtClean="0"/>
              <a:t>language</a:t>
            </a:r>
            <a:r>
              <a:rPr lang="en-US" dirty="0" smtClean="0"/>
              <a:t> and identity intersect</a:t>
            </a:r>
            <a:endParaRPr lang="en-US" dirty="0"/>
          </a:p>
        </p:txBody>
      </p:sp>
    </p:spTree>
    <p:extLst>
      <p:ext uri="{BB962C8B-B14F-4D97-AF65-F5344CB8AC3E}">
        <p14:creationId xmlns:p14="http://schemas.microsoft.com/office/powerpoint/2010/main" val="3340557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4D. </a:t>
            </a:r>
            <a:r>
              <a:rPr lang="en-US" dirty="0"/>
              <a:t>Identity formation: </a:t>
            </a:r>
            <a:r>
              <a:rPr lang="en-US" dirty="0" smtClean="0"/>
              <a:t/>
            </a:r>
            <a:br>
              <a:rPr lang="en-US" dirty="0" smtClean="0"/>
            </a:br>
            <a:r>
              <a:rPr lang="en-US" dirty="0" smtClean="0"/>
              <a:t>Multiple </a:t>
            </a:r>
            <a:r>
              <a:rPr lang="en-US" dirty="0" smtClean="0"/>
              <a:t>cultural identities</a:t>
            </a:r>
            <a:endParaRPr lang="en-US" dirty="0"/>
          </a:p>
        </p:txBody>
      </p:sp>
      <p:sp>
        <p:nvSpPr>
          <p:cNvPr id="3" name="Zástupný symbol pro obsah 2"/>
          <p:cNvSpPr>
            <a:spLocks noGrp="1"/>
          </p:cNvSpPr>
          <p:nvPr>
            <p:ph sz="quarter" idx="13"/>
          </p:nvPr>
        </p:nvSpPr>
        <p:spPr/>
        <p:txBody>
          <a:bodyPr/>
          <a:lstStyle/>
          <a:p>
            <a:r>
              <a:rPr lang="en-US" b="1" dirty="0" smtClean="0"/>
              <a:t>One</a:t>
            </a:r>
            <a:r>
              <a:rPr lang="en-US" dirty="0" smtClean="0"/>
              <a:t> cultural group = </a:t>
            </a:r>
            <a:r>
              <a:rPr lang="en-US" b="1" dirty="0" smtClean="0"/>
              <a:t>one</a:t>
            </a:r>
            <a:r>
              <a:rPr lang="en-US" dirty="0" smtClean="0"/>
              <a:t> cultural identity</a:t>
            </a:r>
          </a:p>
          <a:p>
            <a:r>
              <a:rPr lang="en-US" b="1" dirty="0" smtClean="0"/>
              <a:t>Multiple</a:t>
            </a:r>
            <a:r>
              <a:rPr lang="en-US" dirty="0" smtClean="0"/>
              <a:t> cultural groups = </a:t>
            </a:r>
            <a:r>
              <a:rPr lang="en-US" b="1" dirty="0" smtClean="0"/>
              <a:t>multiple</a:t>
            </a:r>
            <a:r>
              <a:rPr lang="en-US" dirty="0" smtClean="0"/>
              <a:t> cultural identities</a:t>
            </a:r>
          </a:p>
          <a:p>
            <a:r>
              <a:rPr lang="en-US" dirty="0" smtClean="0"/>
              <a:t>More people are now </a:t>
            </a:r>
            <a:r>
              <a:rPr lang="en-US" b="1" dirty="0" smtClean="0"/>
              <a:t>moving</a:t>
            </a:r>
            <a:r>
              <a:rPr lang="en-US" dirty="0" smtClean="0"/>
              <a:t> from one culture to another</a:t>
            </a:r>
          </a:p>
          <a:p>
            <a:r>
              <a:rPr lang="en-US" dirty="0" smtClean="0"/>
              <a:t>More people are </a:t>
            </a:r>
            <a:r>
              <a:rPr lang="en-US" b="1" dirty="0" smtClean="0"/>
              <a:t>developing</a:t>
            </a:r>
            <a:r>
              <a:rPr lang="en-US" dirty="0" smtClean="0"/>
              <a:t> multiple cultural identities</a:t>
            </a:r>
            <a:endParaRPr lang="en-US" dirty="0"/>
          </a:p>
        </p:txBody>
      </p:sp>
    </p:spTree>
    <p:extLst>
      <p:ext uri="{BB962C8B-B14F-4D97-AF65-F5344CB8AC3E}">
        <p14:creationId xmlns:p14="http://schemas.microsoft.com/office/powerpoint/2010/main" val="179824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4E. </a:t>
            </a:r>
            <a:r>
              <a:rPr lang="en-US" dirty="0"/>
              <a:t>Identity formation: </a:t>
            </a:r>
            <a:r>
              <a:rPr lang="en-US" dirty="0" smtClean="0"/>
              <a:t/>
            </a:r>
            <a:br>
              <a:rPr lang="en-US" dirty="0" smtClean="0"/>
            </a:br>
            <a:r>
              <a:rPr lang="en-US" dirty="0" smtClean="0"/>
              <a:t>Multiple </a:t>
            </a:r>
            <a:r>
              <a:rPr lang="en-US" dirty="0" smtClean="0"/>
              <a:t>cultural identities</a:t>
            </a:r>
            <a:endParaRPr lang="en-US" dirty="0"/>
          </a:p>
        </p:txBody>
      </p:sp>
      <p:sp>
        <p:nvSpPr>
          <p:cNvPr id="3" name="Zástupný symbol pro obsah 2"/>
          <p:cNvSpPr>
            <a:spLocks noGrp="1"/>
          </p:cNvSpPr>
          <p:nvPr>
            <p:ph sz="quarter" idx="13"/>
          </p:nvPr>
        </p:nvSpPr>
        <p:spPr/>
        <p:txBody>
          <a:bodyPr/>
          <a:lstStyle/>
          <a:p>
            <a:r>
              <a:rPr lang="en-US" dirty="0" smtClean="0"/>
              <a:t>Old perspective: if you had two cultural identities, you were “</a:t>
            </a:r>
            <a:r>
              <a:rPr lang="en-US" b="1" dirty="0" smtClean="0"/>
              <a:t>torn</a:t>
            </a:r>
            <a:r>
              <a:rPr lang="en-US" dirty="0" smtClean="0"/>
              <a:t> </a:t>
            </a:r>
            <a:r>
              <a:rPr lang="en-US" b="1" dirty="0" smtClean="0"/>
              <a:t>between two worlds</a:t>
            </a:r>
            <a:r>
              <a:rPr lang="en-US" dirty="0" smtClean="0"/>
              <a:t>”</a:t>
            </a:r>
          </a:p>
          <a:p>
            <a:r>
              <a:rPr lang="en-US" dirty="0" smtClean="0"/>
              <a:t>New perspective: we can </a:t>
            </a:r>
            <a:r>
              <a:rPr lang="en-US" b="1" dirty="0" smtClean="0"/>
              <a:t>flip back and forth </a:t>
            </a:r>
            <a:r>
              <a:rPr lang="en-US" dirty="0" smtClean="0"/>
              <a:t>from one cultural identity to another based on our cultural context</a:t>
            </a:r>
            <a:endParaRPr lang="en-US" dirty="0"/>
          </a:p>
        </p:txBody>
      </p:sp>
    </p:spTree>
    <p:extLst>
      <p:ext uri="{BB962C8B-B14F-4D97-AF65-F5344CB8AC3E}">
        <p14:creationId xmlns:p14="http://schemas.microsoft.com/office/powerpoint/2010/main" val="4072360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4F. </a:t>
            </a:r>
            <a:r>
              <a:rPr lang="en-US" dirty="0"/>
              <a:t>Identity formation: </a:t>
            </a:r>
            <a:r>
              <a:rPr lang="en-US" dirty="0" smtClean="0"/>
              <a:t/>
            </a:r>
            <a:br>
              <a:rPr lang="en-US" dirty="0" smtClean="0"/>
            </a:br>
            <a:r>
              <a:rPr lang="en-US" dirty="0" smtClean="0"/>
              <a:t>Multiple </a:t>
            </a:r>
            <a:r>
              <a:rPr lang="en-US" dirty="0" smtClean="0"/>
              <a:t>cultural identities</a:t>
            </a:r>
            <a:endParaRPr lang="en-US" dirty="0"/>
          </a:p>
        </p:txBody>
      </p:sp>
      <p:sp>
        <p:nvSpPr>
          <p:cNvPr id="3" name="Zástupný symbol pro obsah 2"/>
          <p:cNvSpPr>
            <a:spLocks noGrp="1"/>
          </p:cNvSpPr>
          <p:nvPr>
            <p:ph sz="quarter" idx="13"/>
          </p:nvPr>
        </p:nvSpPr>
        <p:spPr/>
        <p:txBody>
          <a:bodyPr/>
          <a:lstStyle/>
          <a:p>
            <a:r>
              <a:rPr lang="en-US" dirty="0" smtClean="0"/>
              <a:t>Don’t </a:t>
            </a:r>
            <a:r>
              <a:rPr lang="en-US" b="1" dirty="0" smtClean="0"/>
              <a:t>assume</a:t>
            </a:r>
            <a:r>
              <a:rPr lang="en-US" dirty="0" smtClean="0"/>
              <a:t> that your first cultural identity is going to be your primary cultural identity</a:t>
            </a:r>
          </a:p>
          <a:p>
            <a:r>
              <a:rPr lang="en-US" dirty="0" smtClean="0"/>
              <a:t>When you </a:t>
            </a:r>
            <a:r>
              <a:rPr lang="en-US" b="1" dirty="0" smtClean="0"/>
              <a:t>shift</a:t>
            </a:r>
            <a:r>
              <a:rPr lang="en-US" dirty="0" smtClean="0"/>
              <a:t> between different cultural identities, you’re also shifting in terms of </a:t>
            </a:r>
            <a:r>
              <a:rPr lang="en-US" b="1" dirty="0" smtClean="0"/>
              <a:t>power</a:t>
            </a:r>
            <a:r>
              <a:rPr lang="en-US" dirty="0" smtClean="0"/>
              <a:t> and </a:t>
            </a:r>
            <a:r>
              <a:rPr lang="en-US" b="1" dirty="0" smtClean="0"/>
              <a:t>prestige</a:t>
            </a:r>
            <a:endParaRPr lang="en-US" b="1" dirty="0"/>
          </a:p>
        </p:txBody>
      </p:sp>
    </p:spTree>
    <p:extLst>
      <p:ext uri="{BB962C8B-B14F-4D97-AF65-F5344CB8AC3E}">
        <p14:creationId xmlns:p14="http://schemas.microsoft.com/office/powerpoint/2010/main" val="2157347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5. How </a:t>
            </a:r>
            <a:r>
              <a:rPr lang="en-US" dirty="0" smtClean="0"/>
              <a:t>language and identity intersect</a:t>
            </a:r>
            <a:endParaRPr lang="en-US" dirty="0"/>
          </a:p>
        </p:txBody>
      </p:sp>
      <p:sp>
        <p:nvSpPr>
          <p:cNvPr id="3" name="Zástupný symbol pro obsah 2"/>
          <p:cNvSpPr>
            <a:spLocks noGrp="1"/>
          </p:cNvSpPr>
          <p:nvPr>
            <p:ph sz="quarter" idx="13"/>
          </p:nvPr>
        </p:nvSpPr>
        <p:spPr/>
        <p:txBody>
          <a:bodyPr/>
          <a:lstStyle/>
          <a:p>
            <a:r>
              <a:rPr lang="en-US" dirty="0" smtClean="0"/>
              <a:t>Language helps us </a:t>
            </a:r>
            <a:r>
              <a:rPr lang="en-US" b="1" dirty="0" smtClean="0"/>
              <a:t>externally</a:t>
            </a:r>
            <a:r>
              <a:rPr lang="en-US" dirty="0" smtClean="0"/>
              <a:t> </a:t>
            </a:r>
            <a:r>
              <a:rPr lang="en-US" b="1" dirty="0" smtClean="0"/>
              <a:t>project</a:t>
            </a:r>
            <a:r>
              <a:rPr lang="en-US" dirty="0" smtClean="0"/>
              <a:t> our identities</a:t>
            </a:r>
          </a:p>
          <a:p>
            <a:r>
              <a:rPr lang="en-US" dirty="0" smtClean="0"/>
              <a:t>Language helps us </a:t>
            </a:r>
            <a:r>
              <a:rPr lang="en-US" b="1" dirty="0" smtClean="0"/>
              <a:t>internally</a:t>
            </a:r>
            <a:r>
              <a:rPr lang="en-US" dirty="0" smtClean="0"/>
              <a:t> </a:t>
            </a:r>
            <a:r>
              <a:rPr lang="en-US" b="1" dirty="0" smtClean="0"/>
              <a:t>shape</a:t>
            </a:r>
            <a:r>
              <a:rPr lang="en-US" dirty="0" smtClean="0"/>
              <a:t> our identities</a:t>
            </a:r>
          </a:p>
          <a:p>
            <a:r>
              <a:rPr lang="en-US" dirty="0" smtClean="0"/>
              <a:t>Language used to </a:t>
            </a:r>
            <a:r>
              <a:rPr lang="en-US" b="1" dirty="0" smtClean="0"/>
              <a:t>talk about </a:t>
            </a:r>
            <a:r>
              <a:rPr lang="en-US" dirty="0" smtClean="0"/>
              <a:t>identity</a:t>
            </a:r>
          </a:p>
          <a:p>
            <a:r>
              <a:rPr lang="en-US" dirty="0" smtClean="0"/>
              <a:t>Language used to </a:t>
            </a:r>
            <a:r>
              <a:rPr lang="en-US" b="1" dirty="0" smtClean="0"/>
              <a:t>project</a:t>
            </a:r>
            <a:r>
              <a:rPr lang="en-US" dirty="0" smtClean="0"/>
              <a:t> identity</a:t>
            </a:r>
            <a:endParaRPr lang="en-US" dirty="0"/>
          </a:p>
        </p:txBody>
      </p:sp>
    </p:spTree>
    <p:extLst>
      <p:ext uri="{BB962C8B-B14F-4D97-AF65-F5344CB8AC3E}">
        <p14:creationId xmlns:p14="http://schemas.microsoft.com/office/powerpoint/2010/main" val="1347900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3775" y="618517"/>
            <a:ext cx="10657231" cy="1596177"/>
          </a:xfrm>
        </p:spPr>
        <p:txBody>
          <a:bodyPr/>
          <a:lstStyle/>
          <a:p>
            <a:r>
              <a:rPr lang="en-US" dirty="0" smtClean="0"/>
              <a:t>5A. </a:t>
            </a:r>
            <a:r>
              <a:rPr lang="en-US" dirty="0"/>
              <a:t>How language and </a:t>
            </a:r>
            <a:r>
              <a:rPr lang="en-US" dirty="0" smtClean="0"/>
              <a:t>identity intersect: Language </a:t>
            </a:r>
            <a:r>
              <a:rPr lang="en-US" dirty="0" smtClean="0"/>
              <a:t>used to talk about identity</a:t>
            </a:r>
            <a:endParaRPr lang="en-US" dirty="0"/>
          </a:p>
        </p:txBody>
      </p:sp>
      <p:sp>
        <p:nvSpPr>
          <p:cNvPr id="3" name="Zástupný symbol pro obsah 2"/>
          <p:cNvSpPr>
            <a:spLocks noGrp="1"/>
          </p:cNvSpPr>
          <p:nvPr>
            <p:ph sz="quarter" idx="13"/>
          </p:nvPr>
        </p:nvSpPr>
        <p:spPr/>
        <p:txBody>
          <a:bodyPr/>
          <a:lstStyle/>
          <a:p>
            <a:r>
              <a:rPr lang="en-US" b="1" dirty="0" smtClean="0"/>
              <a:t>Group labelling</a:t>
            </a:r>
            <a:r>
              <a:rPr lang="en-US" dirty="0" smtClean="0"/>
              <a:t>: </a:t>
            </a:r>
            <a:br>
              <a:rPr lang="en-US" dirty="0" smtClean="0"/>
            </a:br>
            <a:r>
              <a:rPr lang="en-US" b="1" dirty="0" err="1" smtClean="0"/>
              <a:t>ingroup</a:t>
            </a:r>
            <a:r>
              <a:rPr lang="en-US" dirty="0" smtClean="0"/>
              <a:t> (I, we) vs. </a:t>
            </a:r>
            <a:r>
              <a:rPr lang="en-US" b="1" dirty="0" smtClean="0"/>
              <a:t>outgroup</a:t>
            </a:r>
            <a:r>
              <a:rPr lang="en-US" dirty="0" smtClean="0"/>
              <a:t> (you, them)</a:t>
            </a:r>
            <a:br>
              <a:rPr lang="en-US" dirty="0" smtClean="0"/>
            </a:br>
            <a:r>
              <a:rPr lang="en-US" dirty="0" smtClean="0"/>
              <a:t>the terms used to label various groups may carry </a:t>
            </a:r>
            <a:r>
              <a:rPr lang="en-US" b="1" dirty="0" smtClean="0"/>
              <a:t>positive</a:t>
            </a:r>
            <a:r>
              <a:rPr lang="en-US" dirty="0" smtClean="0"/>
              <a:t> or </a:t>
            </a:r>
            <a:r>
              <a:rPr lang="en-US" b="1" dirty="0" smtClean="0"/>
              <a:t>negative</a:t>
            </a:r>
            <a:r>
              <a:rPr lang="en-US" dirty="0" smtClean="0"/>
              <a:t> </a:t>
            </a:r>
            <a:r>
              <a:rPr lang="en-US" b="1" dirty="0" smtClean="0"/>
              <a:t>connotations</a:t>
            </a:r>
            <a:r>
              <a:rPr lang="en-US" dirty="0" smtClean="0"/>
              <a:t> </a:t>
            </a:r>
            <a:r>
              <a:rPr lang="en-US" dirty="0" smtClean="0"/>
              <a:t/>
            </a:r>
            <a:br>
              <a:rPr lang="en-US" dirty="0" smtClean="0"/>
            </a:br>
            <a:r>
              <a:rPr lang="en-US" b="1" dirty="0" smtClean="0"/>
              <a:t>politics</a:t>
            </a:r>
            <a:r>
              <a:rPr lang="en-US" dirty="0" smtClean="0"/>
              <a:t> </a:t>
            </a:r>
            <a:r>
              <a:rPr lang="en-US" dirty="0" smtClean="0"/>
              <a:t>and </a:t>
            </a:r>
            <a:r>
              <a:rPr lang="en-US" b="1" dirty="0" smtClean="0"/>
              <a:t>power</a:t>
            </a:r>
            <a:r>
              <a:rPr lang="en-US" dirty="0" smtClean="0"/>
              <a:t> – </a:t>
            </a:r>
            <a:r>
              <a:rPr lang="en-US" dirty="0" smtClean="0"/>
              <a:t>natives: Indian, </a:t>
            </a:r>
            <a:r>
              <a:rPr lang="en-US" dirty="0" smtClean="0"/>
              <a:t>native peoples, first nations, indigenous, </a:t>
            </a:r>
            <a:r>
              <a:rPr lang="en-US" dirty="0" smtClean="0"/>
              <a:t>aboriginal</a:t>
            </a:r>
            <a:endParaRPr lang="en-US" dirty="0" smtClean="0"/>
          </a:p>
        </p:txBody>
      </p:sp>
    </p:spTree>
    <p:extLst>
      <p:ext uri="{BB962C8B-B14F-4D97-AF65-F5344CB8AC3E}">
        <p14:creationId xmlns:p14="http://schemas.microsoft.com/office/powerpoint/2010/main" val="2189818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5B. </a:t>
            </a:r>
            <a:r>
              <a:rPr lang="en-US" dirty="0"/>
              <a:t>How language and identity intersect: Language </a:t>
            </a:r>
            <a:r>
              <a:rPr lang="en-US" dirty="0" smtClean="0"/>
              <a:t>used to talk about identity</a:t>
            </a:r>
            <a:endParaRPr lang="en-US" dirty="0"/>
          </a:p>
        </p:txBody>
      </p:sp>
      <p:sp>
        <p:nvSpPr>
          <p:cNvPr id="3" name="Zástupný symbol pro obsah 2"/>
          <p:cNvSpPr>
            <a:spLocks noGrp="1"/>
          </p:cNvSpPr>
          <p:nvPr>
            <p:ph sz="quarter" idx="13"/>
          </p:nvPr>
        </p:nvSpPr>
        <p:spPr/>
        <p:txBody>
          <a:bodyPr/>
          <a:lstStyle/>
          <a:p>
            <a:r>
              <a:rPr lang="en-US" b="1" dirty="0"/>
              <a:t>Naming</a:t>
            </a:r>
            <a:r>
              <a:rPr lang="en-US" dirty="0"/>
              <a:t>: how we choose to identify our children, ourselves, our family and our friends </a:t>
            </a:r>
            <a:r>
              <a:rPr lang="en-US" dirty="0" smtClean="0"/>
              <a:t/>
            </a:r>
            <a:br>
              <a:rPr lang="en-US" dirty="0" smtClean="0"/>
            </a:br>
            <a:r>
              <a:rPr lang="en-US" dirty="0" smtClean="0"/>
              <a:t>given </a:t>
            </a:r>
            <a:r>
              <a:rPr lang="en-US" dirty="0"/>
              <a:t>name, family </a:t>
            </a:r>
            <a:r>
              <a:rPr lang="en-US" dirty="0" smtClean="0"/>
              <a:t>name</a:t>
            </a:r>
            <a:br>
              <a:rPr lang="en-US" dirty="0" smtClean="0"/>
            </a:br>
            <a:r>
              <a:rPr lang="en-US" dirty="0" smtClean="0"/>
              <a:t>family </a:t>
            </a:r>
            <a:r>
              <a:rPr lang="en-US" dirty="0"/>
              <a:t>name, given </a:t>
            </a:r>
            <a:r>
              <a:rPr lang="en-US" dirty="0" smtClean="0"/>
              <a:t>name</a:t>
            </a:r>
            <a:br>
              <a:rPr lang="en-US" dirty="0" smtClean="0"/>
            </a:br>
            <a:r>
              <a:rPr lang="en-US" dirty="0" smtClean="0"/>
              <a:t>single name</a:t>
            </a:r>
            <a:br>
              <a:rPr lang="en-US" dirty="0" smtClean="0"/>
            </a:br>
            <a:r>
              <a:rPr lang="en-US" dirty="0" smtClean="0"/>
              <a:t>many names to capture the entire family history</a:t>
            </a:r>
            <a:br>
              <a:rPr lang="en-US" dirty="0" smtClean="0"/>
            </a:br>
            <a:r>
              <a:rPr lang="en-US" dirty="0" smtClean="0"/>
              <a:t>naming children after someone</a:t>
            </a:r>
            <a:br>
              <a:rPr lang="en-US" dirty="0" smtClean="0"/>
            </a:br>
            <a:r>
              <a:rPr lang="en-US" dirty="0" smtClean="0"/>
              <a:t>nicknames</a:t>
            </a:r>
            <a:br>
              <a:rPr lang="en-US" dirty="0" smtClean="0"/>
            </a:br>
            <a:r>
              <a:rPr lang="en-US" dirty="0" err="1" smtClean="0"/>
              <a:t>patronomics</a:t>
            </a:r>
            <a:r>
              <a:rPr lang="en-US" dirty="0" smtClean="0"/>
              <a:t>: “the son of…”, “the daughter of…” </a:t>
            </a:r>
            <a:endParaRPr lang="en-US" dirty="0"/>
          </a:p>
          <a:p>
            <a:endParaRPr lang="en-US" dirty="0" smtClean="0"/>
          </a:p>
        </p:txBody>
      </p:sp>
    </p:spTree>
    <p:extLst>
      <p:ext uri="{BB962C8B-B14F-4D97-AF65-F5344CB8AC3E}">
        <p14:creationId xmlns:p14="http://schemas.microsoft.com/office/powerpoint/2010/main" val="668087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5C. </a:t>
            </a:r>
            <a:r>
              <a:rPr lang="en-US" dirty="0"/>
              <a:t>How language and identity intersect: Language </a:t>
            </a:r>
            <a:r>
              <a:rPr lang="en-US" dirty="0" smtClean="0"/>
              <a:t>used to talk about identity</a:t>
            </a:r>
            <a:endParaRPr lang="en-US" dirty="0"/>
          </a:p>
        </p:txBody>
      </p:sp>
      <p:sp>
        <p:nvSpPr>
          <p:cNvPr id="3" name="Zástupný symbol pro obsah 2"/>
          <p:cNvSpPr>
            <a:spLocks noGrp="1"/>
          </p:cNvSpPr>
          <p:nvPr>
            <p:ph sz="quarter" idx="13"/>
          </p:nvPr>
        </p:nvSpPr>
        <p:spPr>
          <a:xfrm>
            <a:off x="913774" y="2367092"/>
            <a:ext cx="10363826" cy="3912938"/>
          </a:xfrm>
        </p:spPr>
        <p:txBody>
          <a:bodyPr/>
          <a:lstStyle/>
          <a:p>
            <a:r>
              <a:rPr lang="en-US" b="1" dirty="0" smtClean="0"/>
              <a:t>Making introductions</a:t>
            </a:r>
            <a:r>
              <a:rPr lang="en-US" dirty="0" smtClean="0"/>
              <a:t/>
            </a:r>
            <a:br>
              <a:rPr lang="en-US" dirty="0" smtClean="0"/>
            </a:br>
            <a:r>
              <a:rPr lang="en-US" dirty="0" smtClean="0"/>
              <a:t>1. </a:t>
            </a:r>
            <a:r>
              <a:rPr lang="en-US" b="1" dirty="0" smtClean="0"/>
              <a:t>symmetrical introduction </a:t>
            </a:r>
            <a:r>
              <a:rPr lang="en-US" dirty="0" smtClean="0"/>
              <a:t>(equal in power): </a:t>
            </a:r>
            <a:br>
              <a:rPr lang="en-US" dirty="0" smtClean="0"/>
            </a:br>
            <a:r>
              <a:rPr lang="en-US" dirty="0" smtClean="0"/>
              <a:t>“Bob, this is </a:t>
            </a:r>
            <a:r>
              <a:rPr lang="en-US" dirty="0" err="1" smtClean="0"/>
              <a:t>alice</a:t>
            </a:r>
            <a:r>
              <a:rPr lang="en-US" dirty="0" smtClean="0"/>
              <a:t>. Alice, this is bob.”</a:t>
            </a:r>
            <a:br>
              <a:rPr lang="en-US" dirty="0" smtClean="0"/>
            </a:br>
            <a:r>
              <a:rPr lang="en-US" dirty="0" smtClean="0"/>
              <a:t>2. </a:t>
            </a:r>
            <a:r>
              <a:rPr lang="en-US" b="1" dirty="0" smtClean="0"/>
              <a:t>asymmetrical introduction </a:t>
            </a:r>
            <a:r>
              <a:rPr lang="en-US" dirty="0" smtClean="0"/>
              <a:t>(power differential): </a:t>
            </a:r>
            <a:br>
              <a:rPr lang="en-US" dirty="0" smtClean="0"/>
            </a:br>
            <a:r>
              <a:rPr lang="en-US" dirty="0" smtClean="0"/>
              <a:t>“bob, this is dr. jones. Dr. Jones, this is bob.”</a:t>
            </a:r>
            <a:br>
              <a:rPr lang="en-US" dirty="0" smtClean="0"/>
            </a:br>
            <a:r>
              <a:rPr lang="en-US" dirty="0" smtClean="0"/>
              <a:t/>
            </a:r>
            <a:br>
              <a:rPr lang="en-US" dirty="0" smtClean="0"/>
            </a:br>
            <a:r>
              <a:rPr lang="en-US" dirty="0" smtClean="0"/>
              <a:t>you can signal the </a:t>
            </a:r>
            <a:r>
              <a:rPr lang="en-US" b="1" dirty="0" smtClean="0"/>
              <a:t>power relationship </a:t>
            </a:r>
            <a:r>
              <a:rPr lang="en-US" dirty="0" smtClean="0"/>
              <a:t>between yourself and other people.</a:t>
            </a:r>
            <a:br>
              <a:rPr lang="en-US" dirty="0" smtClean="0"/>
            </a:br>
            <a:r>
              <a:rPr lang="en-US" b="1" dirty="0" smtClean="0"/>
              <a:t>First names</a:t>
            </a:r>
            <a:r>
              <a:rPr lang="en-US" dirty="0" smtClean="0"/>
              <a:t>: equal in power</a:t>
            </a:r>
            <a:br>
              <a:rPr lang="en-US" dirty="0" smtClean="0"/>
            </a:br>
            <a:r>
              <a:rPr lang="en-US" b="1" dirty="0" smtClean="0"/>
              <a:t>titles and last names</a:t>
            </a:r>
            <a:r>
              <a:rPr lang="en-US" dirty="0" smtClean="0"/>
              <a:t>: puts others above yourself</a:t>
            </a:r>
            <a:br>
              <a:rPr lang="en-US" dirty="0" smtClean="0"/>
            </a:br>
            <a:r>
              <a:rPr lang="en-US" b="1" dirty="0" smtClean="0"/>
              <a:t>mix of both</a:t>
            </a:r>
            <a:r>
              <a:rPr lang="en-US" dirty="0" smtClean="0"/>
              <a:t>: asymmetrical power relationship</a:t>
            </a:r>
          </a:p>
        </p:txBody>
      </p:sp>
    </p:spTree>
    <p:extLst>
      <p:ext uri="{BB962C8B-B14F-4D97-AF65-F5344CB8AC3E}">
        <p14:creationId xmlns:p14="http://schemas.microsoft.com/office/powerpoint/2010/main" val="2500349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5D. </a:t>
            </a:r>
            <a:r>
              <a:rPr lang="en-US" dirty="0"/>
              <a:t>How language and identity intersect: Language </a:t>
            </a:r>
            <a:r>
              <a:rPr lang="en-US" dirty="0" smtClean="0"/>
              <a:t>used to talk about identity</a:t>
            </a:r>
            <a:endParaRPr lang="en-US" dirty="0"/>
          </a:p>
        </p:txBody>
      </p:sp>
      <p:sp>
        <p:nvSpPr>
          <p:cNvPr id="3" name="Zástupný symbol pro obsah 2"/>
          <p:cNvSpPr>
            <a:spLocks noGrp="1"/>
          </p:cNvSpPr>
          <p:nvPr>
            <p:ph sz="quarter" idx="13"/>
          </p:nvPr>
        </p:nvSpPr>
        <p:spPr>
          <a:xfrm>
            <a:off x="913774" y="2367092"/>
            <a:ext cx="10363826" cy="3912938"/>
          </a:xfrm>
        </p:spPr>
        <p:txBody>
          <a:bodyPr/>
          <a:lstStyle/>
          <a:p>
            <a:r>
              <a:rPr lang="en-US" b="1" dirty="0" smtClean="0"/>
              <a:t>Grammatical </a:t>
            </a:r>
            <a:r>
              <a:rPr lang="en-US" b="1" dirty="0" smtClean="0"/>
              <a:t>forms</a:t>
            </a:r>
            <a:r>
              <a:rPr lang="en-US" b="1" dirty="0"/>
              <a:t/>
            </a:r>
            <a:br>
              <a:rPr lang="en-US" b="1" dirty="0"/>
            </a:br>
            <a:r>
              <a:rPr lang="en-US" b="1" dirty="0" smtClean="0"/>
              <a:t/>
            </a:r>
            <a:br>
              <a:rPr lang="en-US" b="1" dirty="0" smtClean="0"/>
            </a:br>
            <a:r>
              <a:rPr lang="en-US" b="1" dirty="0" smtClean="0"/>
              <a:t>vocative </a:t>
            </a:r>
            <a:r>
              <a:rPr lang="en-US" b="1" dirty="0" smtClean="0"/>
              <a:t>forms</a:t>
            </a:r>
            <a:r>
              <a:rPr lang="en-US" dirty="0" smtClean="0"/>
              <a:t>: used to call out to someone: </a:t>
            </a:r>
            <a:br>
              <a:rPr lang="en-US" dirty="0" smtClean="0"/>
            </a:br>
            <a:r>
              <a:rPr lang="en-US" b="1" dirty="0" smtClean="0"/>
              <a:t>no power distance </a:t>
            </a:r>
            <a:r>
              <a:rPr lang="en-US" dirty="0" smtClean="0"/>
              <a:t>– first name: “hey bob!”</a:t>
            </a:r>
            <a:br>
              <a:rPr lang="en-US" dirty="0" smtClean="0"/>
            </a:br>
            <a:r>
              <a:rPr lang="en-US" b="1" dirty="0" smtClean="0"/>
              <a:t>high power distance </a:t>
            </a:r>
            <a:r>
              <a:rPr lang="en-US" dirty="0" smtClean="0"/>
              <a:t>– last names “</a:t>
            </a:r>
            <a:r>
              <a:rPr lang="en-US" dirty="0" err="1" smtClean="0"/>
              <a:t>mr.</a:t>
            </a:r>
            <a:r>
              <a:rPr lang="en-US" dirty="0" smtClean="0"/>
              <a:t> jones!”</a:t>
            </a:r>
            <a:br>
              <a:rPr lang="en-US" dirty="0" smtClean="0"/>
            </a:br>
            <a:r>
              <a:rPr lang="en-US" b="1" dirty="0" smtClean="0"/>
              <a:t>low power distance </a:t>
            </a:r>
            <a:r>
              <a:rPr lang="en-US" dirty="0" smtClean="0"/>
              <a:t>– (child) “hey kid!” “hey you</a:t>
            </a:r>
            <a:r>
              <a:rPr lang="en-US" dirty="0" smtClean="0"/>
              <a:t>!”</a:t>
            </a:r>
            <a:br>
              <a:rPr lang="en-US" dirty="0" smtClean="0"/>
            </a:br>
            <a:r>
              <a:rPr lang="en-US" dirty="0" smtClean="0"/>
              <a:t/>
            </a:r>
            <a:br>
              <a:rPr lang="en-US" dirty="0" smtClean="0"/>
            </a:br>
            <a:r>
              <a:rPr lang="en-US" b="1" dirty="0" smtClean="0"/>
              <a:t>Pronouns</a:t>
            </a:r>
            <a:r>
              <a:rPr lang="en-US" dirty="0" smtClean="0"/>
              <a:t>: </a:t>
            </a:r>
            <a:br>
              <a:rPr lang="en-US" dirty="0" smtClean="0"/>
            </a:br>
            <a:r>
              <a:rPr lang="en-US" dirty="0" smtClean="0"/>
              <a:t>use pronouns to signal </a:t>
            </a:r>
            <a:r>
              <a:rPr lang="en-US" b="1" dirty="0" smtClean="0"/>
              <a:t>social distance</a:t>
            </a:r>
            <a:r>
              <a:rPr lang="en-US" dirty="0" smtClean="0"/>
              <a:t/>
            </a:r>
            <a:br>
              <a:rPr lang="en-US" dirty="0" smtClean="0"/>
            </a:br>
            <a:r>
              <a:rPr lang="en-US" dirty="0" smtClean="0"/>
              <a:t>use pronouns to indicate </a:t>
            </a:r>
            <a:r>
              <a:rPr lang="en-US" b="1" dirty="0" smtClean="0"/>
              <a:t>group membership</a:t>
            </a:r>
          </a:p>
          <a:p>
            <a:endParaRPr lang="en-US" dirty="0" smtClean="0"/>
          </a:p>
        </p:txBody>
      </p:sp>
    </p:spTree>
    <p:extLst>
      <p:ext uri="{BB962C8B-B14F-4D97-AF65-F5344CB8AC3E}">
        <p14:creationId xmlns:p14="http://schemas.microsoft.com/office/powerpoint/2010/main" val="2314224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5E. </a:t>
            </a:r>
            <a:r>
              <a:rPr lang="en-US" dirty="0"/>
              <a:t>How language and identity intersect: Language </a:t>
            </a:r>
            <a:r>
              <a:rPr lang="en-US" dirty="0" smtClean="0"/>
              <a:t>used to project identity</a:t>
            </a:r>
            <a:endParaRPr lang="en-US" dirty="0"/>
          </a:p>
        </p:txBody>
      </p:sp>
      <p:sp>
        <p:nvSpPr>
          <p:cNvPr id="3" name="Zástupný symbol pro obsah 2"/>
          <p:cNvSpPr>
            <a:spLocks noGrp="1"/>
          </p:cNvSpPr>
          <p:nvPr>
            <p:ph sz="quarter" idx="13"/>
          </p:nvPr>
        </p:nvSpPr>
        <p:spPr/>
        <p:txBody>
          <a:bodyPr/>
          <a:lstStyle/>
          <a:p>
            <a:r>
              <a:rPr lang="en-US" b="1" dirty="0" smtClean="0"/>
              <a:t>Style and style shifting</a:t>
            </a:r>
            <a:r>
              <a:rPr lang="en-US" dirty="0" smtClean="0"/>
              <a:t/>
            </a:r>
            <a:br>
              <a:rPr lang="en-US" dirty="0" smtClean="0"/>
            </a:br>
            <a:r>
              <a:rPr lang="en-US" dirty="0" smtClean="0"/>
              <a:t>informal/casual language</a:t>
            </a:r>
            <a:br>
              <a:rPr lang="en-US" dirty="0" smtClean="0"/>
            </a:br>
            <a:r>
              <a:rPr lang="en-US" dirty="0" smtClean="0"/>
              <a:t>formal language</a:t>
            </a:r>
            <a:br>
              <a:rPr lang="en-US" dirty="0" smtClean="0"/>
            </a:br>
            <a:r>
              <a:rPr lang="en-US" dirty="0" smtClean="0"/>
              <a:t>slang</a:t>
            </a:r>
            <a:br>
              <a:rPr lang="en-US" dirty="0" smtClean="0"/>
            </a:br>
            <a:r>
              <a:rPr lang="en-US" dirty="0" smtClean="0"/>
              <a:t>long vs. short words</a:t>
            </a:r>
            <a:br>
              <a:rPr lang="en-US" dirty="0" smtClean="0"/>
            </a:br>
            <a:r>
              <a:rPr lang="en-US" dirty="0" smtClean="0"/>
              <a:t/>
            </a:r>
            <a:br>
              <a:rPr lang="en-US" dirty="0" smtClean="0"/>
            </a:br>
            <a:r>
              <a:rPr lang="en-US" b="1" dirty="0" smtClean="0"/>
              <a:t>style </a:t>
            </a:r>
            <a:r>
              <a:rPr lang="en-US" b="1" dirty="0" smtClean="0"/>
              <a:t>shifting</a:t>
            </a:r>
            <a:r>
              <a:rPr lang="en-US" dirty="0" smtClean="0"/>
              <a:t>: choosing to speak formally or informally based on how you want to be perceived n a particular context</a:t>
            </a:r>
          </a:p>
        </p:txBody>
      </p:sp>
    </p:spTree>
    <p:extLst>
      <p:ext uri="{BB962C8B-B14F-4D97-AF65-F5344CB8AC3E}">
        <p14:creationId xmlns:p14="http://schemas.microsoft.com/office/powerpoint/2010/main" val="3784039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5F. </a:t>
            </a:r>
            <a:r>
              <a:rPr lang="en-US" dirty="0"/>
              <a:t>How language and identity intersect: Language </a:t>
            </a:r>
            <a:r>
              <a:rPr lang="en-US" dirty="0" smtClean="0"/>
              <a:t>used to project identity</a:t>
            </a:r>
            <a:endParaRPr lang="en-US" dirty="0"/>
          </a:p>
        </p:txBody>
      </p:sp>
      <p:sp>
        <p:nvSpPr>
          <p:cNvPr id="3" name="Zástupný symbol pro obsah 2"/>
          <p:cNvSpPr>
            <a:spLocks noGrp="1"/>
          </p:cNvSpPr>
          <p:nvPr>
            <p:ph sz="quarter" idx="13"/>
          </p:nvPr>
        </p:nvSpPr>
        <p:spPr/>
        <p:txBody>
          <a:bodyPr/>
          <a:lstStyle/>
          <a:p>
            <a:r>
              <a:rPr lang="en-US" b="1" dirty="0" smtClean="0"/>
              <a:t>Convergence</a:t>
            </a:r>
            <a:r>
              <a:rPr lang="en-US" dirty="0" smtClean="0"/>
              <a:t>: attuning your style of language use to a group in order to fit in</a:t>
            </a:r>
          </a:p>
          <a:p>
            <a:r>
              <a:rPr lang="en-US" b="1" dirty="0" smtClean="0"/>
              <a:t>Linguistic maintenance</a:t>
            </a:r>
            <a:r>
              <a:rPr lang="en-US" dirty="0" smtClean="0"/>
              <a:t>: maintaining your language style in order to reinforce lack of membership in a group</a:t>
            </a:r>
          </a:p>
          <a:p>
            <a:r>
              <a:rPr lang="en-US" b="1" dirty="0" smtClean="0"/>
              <a:t>Linguistic divergence</a:t>
            </a:r>
            <a:r>
              <a:rPr lang="en-US" dirty="0" smtClean="0"/>
              <a:t>: exaggerating your language style in order to strongly reinforce lack of membership in a group</a:t>
            </a:r>
            <a:br>
              <a:rPr lang="en-US" dirty="0" smtClean="0"/>
            </a:br>
            <a:endParaRPr lang="en-US" dirty="0" smtClean="0"/>
          </a:p>
        </p:txBody>
      </p:sp>
    </p:spTree>
    <p:extLst>
      <p:ext uri="{BB962C8B-B14F-4D97-AF65-F5344CB8AC3E}">
        <p14:creationId xmlns:p14="http://schemas.microsoft.com/office/powerpoint/2010/main" val="781517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a:t>
            </a:r>
            <a:r>
              <a:rPr lang="en-US" dirty="0" smtClean="0"/>
              <a:t>What </a:t>
            </a:r>
            <a:r>
              <a:rPr lang="en-US" dirty="0" smtClean="0"/>
              <a:t>is identity?</a:t>
            </a:r>
            <a:endParaRPr lang="en-US" dirty="0"/>
          </a:p>
        </p:txBody>
      </p:sp>
      <p:sp>
        <p:nvSpPr>
          <p:cNvPr id="3" name="Zástupný symbol pro obsah 2"/>
          <p:cNvSpPr>
            <a:spLocks noGrp="1"/>
          </p:cNvSpPr>
          <p:nvPr>
            <p:ph sz="quarter" idx="13"/>
          </p:nvPr>
        </p:nvSpPr>
        <p:spPr>
          <a:xfrm>
            <a:off x="913774" y="2367092"/>
            <a:ext cx="10363826" cy="4490908"/>
          </a:xfrm>
        </p:spPr>
        <p:txBody>
          <a:bodyPr>
            <a:normAutofit/>
          </a:bodyPr>
          <a:lstStyle/>
          <a:p>
            <a:r>
              <a:rPr lang="en-US" dirty="0" smtClean="0"/>
              <a:t>What we choose to </a:t>
            </a:r>
            <a:r>
              <a:rPr lang="en-US" b="1" dirty="0" smtClean="0"/>
              <a:t>portray</a:t>
            </a:r>
            <a:r>
              <a:rPr lang="en-US" dirty="0" smtClean="0"/>
              <a:t> to the world outside of ourselves.</a:t>
            </a:r>
          </a:p>
          <a:p>
            <a:r>
              <a:rPr lang="en-US" b="1" dirty="0" smtClean="0"/>
              <a:t>Aspects of identity</a:t>
            </a:r>
            <a:r>
              <a:rPr lang="en-US" dirty="0" smtClean="0"/>
              <a:t>:</a:t>
            </a:r>
            <a:br>
              <a:rPr lang="en-US" dirty="0" smtClean="0"/>
            </a:br>
            <a:r>
              <a:rPr lang="en-US" dirty="0" smtClean="0"/>
              <a:t>age</a:t>
            </a:r>
            <a:br>
              <a:rPr lang="en-US" dirty="0" smtClean="0"/>
            </a:br>
            <a:r>
              <a:rPr lang="en-US" dirty="0" smtClean="0"/>
              <a:t>gender</a:t>
            </a:r>
            <a:br>
              <a:rPr lang="en-US" dirty="0" smtClean="0"/>
            </a:br>
            <a:r>
              <a:rPr lang="en-US" dirty="0" smtClean="0"/>
              <a:t>social class</a:t>
            </a:r>
            <a:br>
              <a:rPr lang="en-US" dirty="0" smtClean="0"/>
            </a:br>
            <a:r>
              <a:rPr lang="en-US" dirty="0" smtClean="0"/>
              <a:t>profession</a:t>
            </a:r>
            <a:br>
              <a:rPr lang="en-US" dirty="0" smtClean="0"/>
            </a:br>
            <a:r>
              <a:rPr lang="en-US" dirty="0" smtClean="0"/>
              <a:t>level of education</a:t>
            </a:r>
            <a:br>
              <a:rPr lang="en-US" dirty="0" smtClean="0"/>
            </a:br>
            <a:r>
              <a:rPr lang="en-US" dirty="0" smtClean="0"/>
              <a:t>religion</a:t>
            </a:r>
            <a:br>
              <a:rPr lang="en-US" dirty="0" smtClean="0"/>
            </a:br>
            <a:r>
              <a:rPr lang="en-US" dirty="0" smtClean="0"/>
              <a:t>geographical location</a:t>
            </a:r>
            <a:br>
              <a:rPr lang="en-US" dirty="0" smtClean="0"/>
            </a:br>
            <a:r>
              <a:rPr lang="en-US" dirty="0" smtClean="0"/>
              <a:t>values and beliefs</a:t>
            </a:r>
            <a:br>
              <a:rPr lang="en-US" dirty="0" smtClean="0"/>
            </a:br>
            <a:endParaRPr lang="en-US" dirty="0"/>
          </a:p>
        </p:txBody>
      </p:sp>
    </p:spTree>
    <p:extLst>
      <p:ext uri="{BB962C8B-B14F-4D97-AF65-F5344CB8AC3E}">
        <p14:creationId xmlns:p14="http://schemas.microsoft.com/office/powerpoint/2010/main" val="3382161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5G. </a:t>
            </a:r>
            <a:r>
              <a:rPr lang="en-US" dirty="0"/>
              <a:t>How language and identity intersect: Language </a:t>
            </a:r>
            <a:r>
              <a:rPr lang="en-US" dirty="0" smtClean="0"/>
              <a:t>used to project identity</a:t>
            </a:r>
            <a:endParaRPr lang="en-US" dirty="0"/>
          </a:p>
        </p:txBody>
      </p:sp>
      <p:sp>
        <p:nvSpPr>
          <p:cNvPr id="3" name="Zástupný symbol pro obsah 2"/>
          <p:cNvSpPr>
            <a:spLocks noGrp="1"/>
          </p:cNvSpPr>
          <p:nvPr>
            <p:ph sz="quarter" idx="13"/>
          </p:nvPr>
        </p:nvSpPr>
        <p:spPr/>
        <p:txBody>
          <a:bodyPr/>
          <a:lstStyle/>
          <a:p>
            <a:r>
              <a:rPr lang="en-US" b="1" dirty="0" smtClean="0"/>
              <a:t>Dialect</a:t>
            </a:r>
            <a:r>
              <a:rPr lang="en-US" dirty="0" smtClean="0"/>
              <a:t>: a version of a standard language</a:t>
            </a:r>
          </a:p>
          <a:p>
            <a:r>
              <a:rPr lang="en-US" b="1" dirty="0" smtClean="0"/>
              <a:t>Idiolect</a:t>
            </a:r>
            <a:r>
              <a:rPr lang="en-US" dirty="0" smtClean="0"/>
              <a:t>: your own unique use of language that is developed over time</a:t>
            </a:r>
          </a:p>
          <a:p>
            <a:r>
              <a:rPr lang="en-US" b="1" dirty="0" smtClean="0"/>
              <a:t>Dialect levelling</a:t>
            </a:r>
            <a:r>
              <a:rPr lang="en-US" dirty="0" smtClean="0"/>
              <a:t>: learning the standard language in order to fit in with a group that uses that standard language</a:t>
            </a:r>
          </a:p>
          <a:p>
            <a:r>
              <a:rPr lang="en-US" b="1" dirty="0" smtClean="0"/>
              <a:t>Accent reduction</a:t>
            </a:r>
            <a:r>
              <a:rPr lang="en-US" dirty="0" smtClean="0"/>
              <a:t>: learning how to use a specific language with native pronunciation</a:t>
            </a:r>
          </a:p>
          <a:p>
            <a:endParaRPr lang="en-US" dirty="0" smtClean="0"/>
          </a:p>
        </p:txBody>
      </p:sp>
    </p:spTree>
    <p:extLst>
      <p:ext uri="{BB962C8B-B14F-4D97-AF65-F5344CB8AC3E}">
        <p14:creationId xmlns:p14="http://schemas.microsoft.com/office/powerpoint/2010/main" val="3125307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5H. </a:t>
            </a:r>
            <a:r>
              <a:rPr lang="en-US" dirty="0"/>
              <a:t>How language and identity intersect: Language </a:t>
            </a:r>
            <a:r>
              <a:rPr lang="en-US" dirty="0" smtClean="0"/>
              <a:t>used to project identity</a:t>
            </a:r>
            <a:endParaRPr lang="en-US" dirty="0"/>
          </a:p>
        </p:txBody>
      </p:sp>
      <p:sp>
        <p:nvSpPr>
          <p:cNvPr id="3" name="Zástupný symbol pro obsah 2"/>
          <p:cNvSpPr>
            <a:spLocks noGrp="1"/>
          </p:cNvSpPr>
          <p:nvPr>
            <p:ph sz="quarter" idx="13"/>
          </p:nvPr>
        </p:nvSpPr>
        <p:spPr/>
        <p:txBody>
          <a:bodyPr/>
          <a:lstStyle/>
          <a:p>
            <a:r>
              <a:rPr lang="en-US" b="1" dirty="0" smtClean="0"/>
              <a:t>Multiple language identities</a:t>
            </a:r>
            <a:r>
              <a:rPr lang="en-US" dirty="0" smtClean="0"/>
              <a:t>: </a:t>
            </a:r>
            <a:r>
              <a:rPr lang="en-US" dirty="0" smtClean="0"/>
              <a:t/>
            </a:r>
            <a:br>
              <a:rPr lang="en-US" dirty="0" smtClean="0"/>
            </a:br>
            <a:r>
              <a:rPr lang="en-US" dirty="0" smtClean="0"/>
              <a:t>Spanish </a:t>
            </a:r>
            <a:r>
              <a:rPr lang="en-US" dirty="0" smtClean="0"/>
              <a:t>language identity vs. English language identity</a:t>
            </a:r>
            <a:br>
              <a:rPr lang="en-US" dirty="0" smtClean="0"/>
            </a:br>
            <a:r>
              <a:rPr lang="en-US" dirty="0" smtClean="0"/>
              <a:t>dialect language identity vs. standard language identity</a:t>
            </a:r>
          </a:p>
          <a:p>
            <a:r>
              <a:rPr lang="en-US" b="1" dirty="0" smtClean="0"/>
              <a:t>Language loss and identity</a:t>
            </a:r>
            <a:r>
              <a:rPr lang="en-US" dirty="0" smtClean="0"/>
              <a:t>: </a:t>
            </a:r>
            <a:r>
              <a:rPr lang="en-US" dirty="0" smtClean="0"/>
              <a:t/>
            </a:r>
            <a:br>
              <a:rPr lang="en-US" dirty="0" smtClean="0"/>
            </a:br>
            <a:r>
              <a:rPr lang="en-US" dirty="0" smtClean="0"/>
              <a:t>when </a:t>
            </a:r>
            <a:r>
              <a:rPr lang="en-US" dirty="0" smtClean="0"/>
              <a:t>we lose a language, you lose the identity that goes with that language</a:t>
            </a:r>
          </a:p>
        </p:txBody>
      </p:sp>
    </p:spTree>
    <p:extLst>
      <p:ext uri="{BB962C8B-B14F-4D97-AF65-F5344CB8AC3E}">
        <p14:creationId xmlns:p14="http://schemas.microsoft.com/office/powerpoint/2010/main" val="3953168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Putting it into practice</a:t>
            </a:r>
            <a:endParaRPr lang="en-US" dirty="0"/>
          </a:p>
        </p:txBody>
      </p:sp>
      <p:sp>
        <p:nvSpPr>
          <p:cNvPr id="3" name="Zástupný symbol pro obsah 2"/>
          <p:cNvSpPr>
            <a:spLocks noGrp="1"/>
          </p:cNvSpPr>
          <p:nvPr>
            <p:ph sz="quarter" idx="13"/>
          </p:nvPr>
        </p:nvSpPr>
        <p:spPr/>
        <p:txBody>
          <a:bodyPr/>
          <a:lstStyle/>
          <a:p>
            <a:r>
              <a:rPr lang="en-US" b="1" dirty="0" smtClean="0"/>
              <a:t>1.Which identities do you have?</a:t>
            </a:r>
            <a:br>
              <a:rPr lang="en-US" b="1" dirty="0" smtClean="0"/>
            </a:br>
            <a:r>
              <a:rPr lang="en-US" dirty="0" smtClean="0"/>
              <a:t>Which cultural identities?</a:t>
            </a:r>
            <a:br>
              <a:rPr lang="en-US" dirty="0" smtClean="0"/>
            </a:br>
            <a:r>
              <a:rPr lang="en-US" dirty="0" smtClean="0"/>
              <a:t>Which linguistic identities?</a:t>
            </a:r>
          </a:p>
          <a:p>
            <a:r>
              <a:rPr lang="en-US" b="1" dirty="0" smtClean="0"/>
              <a:t>2. analyze your language use.</a:t>
            </a:r>
            <a:br>
              <a:rPr lang="en-US" b="1" dirty="0" smtClean="0"/>
            </a:br>
            <a:r>
              <a:rPr lang="en-US" dirty="0" smtClean="0"/>
              <a:t>How do you talk about identity?</a:t>
            </a:r>
            <a:br>
              <a:rPr lang="en-US" dirty="0" smtClean="0"/>
            </a:br>
            <a:r>
              <a:rPr lang="en-US" dirty="0" smtClean="0"/>
              <a:t>How do you use language to project your identity?</a:t>
            </a:r>
            <a:endParaRPr lang="en-US" dirty="0"/>
          </a:p>
        </p:txBody>
      </p:sp>
    </p:spTree>
    <p:extLst>
      <p:ext uri="{BB962C8B-B14F-4D97-AF65-F5344CB8AC3E}">
        <p14:creationId xmlns:p14="http://schemas.microsoft.com/office/powerpoint/2010/main" val="949369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1A. </a:t>
            </a:r>
            <a:r>
              <a:rPr lang="en-US" dirty="0" smtClean="0"/>
              <a:t>What </a:t>
            </a:r>
            <a:r>
              <a:rPr lang="en-US" dirty="0"/>
              <a:t>is </a:t>
            </a:r>
            <a:r>
              <a:rPr lang="en-US" dirty="0" smtClean="0"/>
              <a:t>identity?</a:t>
            </a:r>
            <a:r>
              <a:rPr lang="cs-CZ" dirty="0" smtClean="0"/>
              <a:t> </a:t>
            </a:r>
            <a:endParaRPr lang="en-US" dirty="0"/>
          </a:p>
        </p:txBody>
      </p:sp>
      <p:sp>
        <p:nvSpPr>
          <p:cNvPr id="3" name="Zástupný symbol pro obsah 2"/>
          <p:cNvSpPr>
            <a:spLocks noGrp="1"/>
          </p:cNvSpPr>
          <p:nvPr>
            <p:ph sz="quarter" idx="13"/>
          </p:nvPr>
        </p:nvSpPr>
        <p:spPr>
          <a:xfrm>
            <a:off x="913774" y="2367092"/>
            <a:ext cx="10363826" cy="3949041"/>
          </a:xfrm>
        </p:spPr>
        <p:txBody>
          <a:bodyPr/>
          <a:lstStyle/>
          <a:p>
            <a:r>
              <a:rPr lang="en-US" dirty="0" smtClean="0"/>
              <a:t>We can choose to portray different identities depending on the group we are with = “</a:t>
            </a:r>
            <a:r>
              <a:rPr lang="en-US" b="1" dirty="0" smtClean="0"/>
              <a:t>identity switching</a:t>
            </a:r>
            <a:r>
              <a:rPr lang="en-US" dirty="0" smtClean="0"/>
              <a:t>”</a:t>
            </a:r>
          </a:p>
          <a:p>
            <a:r>
              <a:rPr lang="en-US" dirty="0" smtClean="0"/>
              <a:t>The whole sum of characteristics given by place, gender, age, race, history, nationality, sexual orientation, religious beliefs, religious orientation, ethnicity and, above all, the blanks between all these, allowing people to be part of one and another culture at the same time, all depending on context or sometimes even on free choice. (</a:t>
            </a:r>
            <a:r>
              <a:rPr lang="en-US" dirty="0" err="1" smtClean="0"/>
              <a:t>meyer</a:t>
            </a:r>
            <a:r>
              <a:rPr lang="en-US" dirty="0" smtClean="0"/>
              <a:t>)</a:t>
            </a:r>
          </a:p>
          <a:p>
            <a:r>
              <a:rPr lang="en-US" dirty="0"/>
              <a:t>Identity is </a:t>
            </a:r>
            <a:r>
              <a:rPr lang="en-US" b="1" dirty="0"/>
              <a:t>fluid</a:t>
            </a:r>
            <a:r>
              <a:rPr lang="en-US" dirty="0"/>
              <a:t> depending on the </a:t>
            </a:r>
            <a:r>
              <a:rPr lang="en-US" dirty="0" smtClean="0"/>
              <a:t>situation</a:t>
            </a:r>
            <a:endParaRPr lang="en-US" dirty="0"/>
          </a:p>
          <a:p>
            <a:pPr marL="0" indent="0">
              <a:buNone/>
            </a:pPr>
            <a:endParaRPr lang="en-US" dirty="0"/>
          </a:p>
        </p:txBody>
      </p:sp>
    </p:spTree>
    <p:extLst>
      <p:ext uri="{BB962C8B-B14F-4D97-AF65-F5344CB8AC3E}">
        <p14:creationId xmlns:p14="http://schemas.microsoft.com/office/powerpoint/2010/main" val="128573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a:t>
            </a:r>
            <a:r>
              <a:rPr lang="en-US" dirty="0" smtClean="0"/>
              <a:t>How </a:t>
            </a:r>
            <a:r>
              <a:rPr lang="en-US" dirty="0" smtClean="0"/>
              <a:t>we present our identities to the world</a:t>
            </a:r>
            <a:endParaRPr lang="en-US" dirty="0"/>
          </a:p>
        </p:txBody>
      </p:sp>
      <p:sp>
        <p:nvSpPr>
          <p:cNvPr id="3" name="Zástupný symbol pro obsah 2"/>
          <p:cNvSpPr>
            <a:spLocks noGrp="1"/>
          </p:cNvSpPr>
          <p:nvPr>
            <p:ph sz="quarter" idx="13"/>
          </p:nvPr>
        </p:nvSpPr>
        <p:spPr>
          <a:xfrm>
            <a:off x="913774" y="2367092"/>
            <a:ext cx="10363826" cy="4321575"/>
          </a:xfrm>
        </p:spPr>
        <p:txBody>
          <a:bodyPr/>
          <a:lstStyle/>
          <a:p>
            <a:r>
              <a:rPr lang="en-US" dirty="0" smtClean="0"/>
              <a:t>The way we </a:t>
            </a:r>
            <a:r>
              <a:rPr lang="en-US" b="1" dirty="0" smtClean="0"/>
              <a:t>dress</a:t>
            </a:r>
            <a:r>
              <a:rPr lang="en-US" dirty="0" smtClean="0"/>
              <a:t> (clothes, hair, accessories, tattoos, piercings)</a:t>
            </a:r>
          </a:p>
          <a:p>
            <a:r>
              <a:rPr lang="en-US" dirty="0" smtClean="0"/>
              <a:t>How we </a:t>
            </a:r>
            <a:r>
              <a:rPr lang="en-US" b="1" dirty="0" smtClean="0"/>
              <a:t>behave</a:t>
            </a:r>
          </a:p>
          <a:p>
            <a:r>
              <a:rPr lang="en-US" dirty="0" smtClean="0"/>
              <a:t>The </a:t>
            </a:r>
            <a:r>
              <a:rPr lang="en-US" b="1" dirty="0" smtClean="0"/>
              <a:t>music</a:t>
            </a:r>
            <a:r>
              <a:rPr lang="en-US" dirty="0" smtClean="0"/>
              <a:t> we listen to</a:t>
            </a:r>
          </a:p>
          <a:p>
            <a:r>
              <a:rPr lang="en-US" dirty="0" smtClean="0"/>
              <a:t>The </a:t>
            </a:r>
            <a:r>
              <a:rPr lang="en-US" b="1" dirty="0" smtClean="0"/>
              <a:t>movies</a:t>
            </a:r>
            <a:r>
              <a:rPr lang="en-US" dirty="0" smtClean="0"/>
              <a:t> we watch</a:t>
            </a:r>
          </a:p>
          <a:p>
            <a:r>
              <a:rPr lang="en-US" dirty="0" smtClean="0"/>
              <a:t>The </a:t>
            </a:r>
            <a:r>
              <a:rPr lang="en-US" b="1" dirty="0" smtClean="0"/>
              <a:t>sports</a:t>
            </a:r>
            <a:r>
              <a:rPr lang="en-US" dirty="0" smtClean="0"/>
              <a:t> we play or watch</a:t>
            </a:r>
          </a:p>
          <a:p>
            <a:r>
              <a:rPr lang="en-US" dirty="0" smtClean="0"/>
              <a:t>The </a:t>
            </a:r>
            <a:r>
              <a:rPr lang="en-US" b="1" dirty="0" smtClean="0"/>
              <a:t>books</a:t>
            </a:r>
            <a:r>
              <a:rPr lang="en-US" dirty="0" smtClean="0"/>
              <a:t> we read</a:t>
            </a:r>
          </a:p>
          <a:p>
            <a:r>
              <a:rPr lang="en-US" dirty="0" smtClean="0"/>
              <a:t>Our </a:t>
            </a:r>
            <a:r>
              <a:rPr lang="en-US" b="1" dirty="0" smtClean="0"/>
              <a:t>hobbies</a:t>
            </a:r>
          </a:p>
          <a:p>
            <a:r>
              <a:rPr lang="en-US" dirty="0" smtClean="0"/>
              <a:t>Our </a:t>
            </a:r>
            <a:r>
              <a:rPr lang="en-US" b="1" dirty="0" smtClean="0"/>
              <a:t>houses</a:t>
            </a:r>
            <a:r>
              <a:rPr lang="en-US" dirty="0" smtClean="0"/>
              <a:t> and </a:t>
            </a:r>
            <a:r>
              <a:rPr lang="en-US" b="1" dirty="0" smtClean="0"/>
              <a:t>cars</a:t>
            </a:r>
            <a:endParaRPr lang="en-US" b="1" dirty="0"/>
          </a:p>
        </p:txBody>
      </p:sp>
    </p:spTree>
    <p:extLst>
      <p:ext uri="{BB962C8B-B14F-4D97-AF65-F5344CB8AC3E}">
        <p14:creationId xmlns:p14="http://schemas.microsoft.com/office/powerpoint/2010/main" val="1947228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sz="quarter" idx="13"/>
          </p:nvPr>
        </p:nvPicPr>
        <p:blipFill>
          <a:blip r:embed="rId2"/>
          <a:stretch>
            <a:fillRect/>
          </a:stretch>
        </p:blipFill>
        <p:spPr>
          <a:xfrm>
            <a:off x="3589867" y="354881"/>
            <a:ext cx="5361243" cy="6273595"/>
          </a:xfrm>
          <a:prstGeom prst="rect">
            <a:avLst/>
          </a:prstGeom>
        </p:spPr>
      </p:pic>
    </p:spTree>
    <p:extLst>
      <p:ext uri="{BB962C8B-B14F-4D97-AF65-F5344CB8AC3E}">
        <p14:creationId xmlns:p14="http://schemas.microsoft.com/office/powerpoint/2010/main" val="109033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ástupný symbol pro obsah 2"/>
          <p:cNvPicPr>
            <a:picLocks noGrp="1" noChangeAspect="1"/>
          </p:cNvPicPr>
          <p:nvPr>
            <p:ph sz="quarter" idx="13"/>
          </p:nvPr>
        </p:nvPicPr>
        <p:blipFill>
          <a:blip r:embed="rId2"/>
          <a:stretch>
            <a:fillRect/>
          </a:stretch>
        </p:blipFill>
        <p:spPr>
          <a:xfrm>
            <a:off x="3405797" y="234376"/>
            <a:ext cx="5602735" cy="6166425"/>
          </a:xfrm>
          <a:prstGeom prst="rect">
            <a:avLst/>
          </a:prstGeom>
        </p:spPr>
      </p:pic>
    </p:spTree>
    <p:extLst>
      <p:ext uri="{BB962C8B-B14F-4D97-AF65-F5344CB8AC3E}">
        <p14:creationId xmlns:p14="http://schemas.microsoft.com/office/powerpoint/2010/main" val="874423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sz="quarter" idx="13"/>
          </p:nvPr>
        </p:nvPicPr>
        <p:blipFill>
          <a:blip r:embed="rId2"/>
          <a:stretch>
            <a:fillRect/>
          </a:stretch>
        </p:blipFill>
        <p:spPr>
          <a:xfrm>
            <a:off x="3609214" y="274883"/>
            <a:ext cx="5235684" cy="5909424"/>
          </a:xfrm>
          <a:prstGeom prst="rect">
            <a:avLst/>
          </a:prstGeom>
        </p:spPr>
      </p:pic>
    </p:spTree>
    <p:extLst>
      <p:ext uri="{BB962C8B-B14F-4D97-AF65-F5344CB8AC3E}">
        <p14:creationId xmlns:p14="http://schemas.microsoft.com/office/powerpoint/2010/main" val="939975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sz="quarter" idx="13"/>
          </p:nvPr>
        </p:nvPicPr>
        <p:blipFill>
          <a:blip r:embed="rId2"/>
          <a:stretch>
            <a:fillRect/>
          </a:stretch>
        </p:blipFill>
        <p:spPr>
          <a:xfrm>
            <a:off x="3863453" y="508001"/>
            <a:ext cx="5145917" cy="5791200"/>
          </a:xfrm>
          <a:prstGeom prst="rect">
            <a:avLst/>
          </a:prstGeom>
        </p:spPr>
      </p:pic>
    </p:spTree>
    <p:extLst>
      <p:ext uri="{BB962C8B-B14F-4D97-AF65-F5344CB8AC3E}">
        <p14:creationId xmlns:p14="http://schemas.microsoft.com/office/powerpoint/2010/main" val="848263224"/>
      </p:ext>
    </p:extLst>
  </p:cSld>
  <p:clrMapOvr>
    <a:masterClrMapping/>
  </p:clrMapOvr>
</p:sld>
</file>

<file path=ppt/theme/theme1.xml><?xml version="1.0" encoding="utf-8"?>
<a:theme xmlns:a="http://schemas.openxmlformats.org/drawingml/2006/main" name="Kapk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Kapka</Template>
  <TotalTime>177</TotalTime>
  <Words>1441</Words>
  <Application>Microsoft Office PowerPoint</Application>
  <PresentationFormat>Širokoúhlá obrazovka</PresentationFormat>
  <Paragraphs>100</Paragraphs>
  <Slides>32</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32</vt:i4>
      </vt:variant>
    </vt:vector>
  </HeadingPairs>
  <TitlesOfParts>
    <vt:vector size="35" baseType="lpstr">
      <vt:lpstr>Arial</vt:lpstr>
      <vt:lpstr>Tw Cen MT</vt:lpstr>
      <vt:lpstr>Kapka</vt:lpstr>
      <vt:lpstr>LANGUAGE AND IDENTITY</vt:lpstr>
      <vt:lpstr>introduction</vt:lpstr>
      <vt:lpstr>1. What is identity?</vt:lpstr>
      <vt:lpstr>1A. What is identity? </vt:lpstr>
      <vt:lpstr>2. How we present our identities to the world</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3. Types of identities</vt:lpstr>
      <vt:lpstr>3A. Types of identities: Multiple identities</vt:lpstr>
      <vt:lpstr>3B. Types of identities: Multiple identities</vt:lpstr>
      <vt:lpstr>3C. Types of identities: Multiple identities</vt:lpstr>
      <vt:lpstr>4. Identity formation</vt:lpstr>
      <vt:lpstr>4A. Identity formation:  Individual control over identity</vt:lpstr>
      <vt:lpstr>4B. Identity formation:  Individual control over identity</vt:lpstr>
      <vt:lpstr>4C. Identity formation:  Cultural identity</vt:lpstr>
      <vt:lpstr>4D. Identity formation:  Multiple cultural identities</vt:lpstr>
      <vt:lpstr>4E. Identity formation:  Multiple cultural identities</vt:lpstr>
      <vt:lpstr>4F. Identity formation:  Multiple cultural identities</vt:lpstr>
      <vt:lpstr>5. How language and identity intersect</vt:lpstr>
      <vt:lpstr>5A. How language and identity intersect: Language used to talk about identity</vt:lpstr>
      <vt:lpstr>5B. How language and identity intersect: Language used to talk about identity</vt:lpstr>
      <vt:lpstr>5C. How language and identity intersect: Language used to talk about identity</vt:lpstr>
      <vt:lpstr>5D. How language and identity intersect: Language used to talk about identity</vt:lpstr>
      <vt:lpstr>5E. How language and identity intersect: Language used to project identity</vt:lpstr>
      <vt:lpstr>5F. How language and identity intersect: Language used to project identity</vt:lpstr>
      <vt:lpstr>5G. How language and identity intersect: Language used to project identity</vt:lpstr>
      <vt:lpstr>5H. How language and identity intersect: Language used to project identity</vt:lpstr>
      <vt:lpstr>Putting it into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AND IDENTITY</dc:title>
  <dc:creator>Helán Robert</dc:creator>
  <cp:lastModifiedBy>Helán Robert</cp:lastModifiedBy>
  <cp:revision>15</cp:revision>
  <dcterms:created xsi:type="dcterms:W3CDTF">2021-04-12T09:38:35Z</dcterms:created>
  <dcterms:modified xsi:type="dcterms:W3CDTF">2021-04-12T13:34:59Z</dcterms:modified>
</cp:coreProperties>
</file>