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3" r:id="rId10"/>
    <p:sldId id="261" r:id="rId11"/>
    <p:sldId id="262" r:id="rId12"/>
    <p:sldId id="264" r:id="rId13"/>
    <p:sldId id="272" r:id="rId14"/>
    <p:sldId id="282" r:id="rId15"/>
    <p:sldId id="273" r:id="rId16"/>
    <p:sldId id="274" r:id="rId17"/>
    <p:sldId id="268" r:id="rId18"/>
    <p:sldId id="269" r:id="rId19"/>
    <p:sldId id="283" r:id="rId20"/>
    <p:sldId id="270" r:id="rId21"/>
    <p:sldId id="275" r:id="rId22"/>
    <p:sldId id="277" r:id="rId23"/>
    <p:sldId id="276" r:id="rId24"/>
    <p:sldId id="278" r:id="rId25"/>
    <p:sldId id="281" r:id="rId26"/>
    <p:sldId id="279" r:id="rId27"/>
    <p:sldId id="280" r:id="rId2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A6BC-4E66-45F1-873D-1B63EEB92211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4CA96-9893-4E49-9491-0200301ACC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51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CA96-9893-4E49-9491-0200301ACC8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23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89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48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761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2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8821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335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877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72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5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15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14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08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0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96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14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53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6613A-9D44-475E-B7BE-3B0AE933A72F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1E8190-EF9F-4F04-8BDF-D2A288F79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76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PcBY1Oyo7jxqaREJA7WedA" TargetMode="External"/><Relationship Id="rId3" Type="http://schemas.openxmlformats.org/officeDocument/2006/relationships/hyperlink" Target="http://www.capld.cz/" TargetMode="External"/><Relationship Id="rId7" Type="http://schemas.openxmlformats.org/officeDocument/2006/relationships/hyperlink" Target="https://www.youtube.com/watch?v=tuBZZasavZo" TargetMode="External"/><Relationship Id="rId2" Type="http://schemas.openxmlformats.org/officeDocument/2006/relationships/hyperlink" Target="https://www.mvcr.cz/clanek/adresar-pomoci-telefonni-informacni-a-krizove-linky-a-online-pomoc-v-ceske-republice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/Linkabezpe%C4%8D%C3%AD116111/videos" TargetMode="External"/><Relationship Id="rId5" Type="http://schemas.openxmlformats.org/officeDocument/2006/relationships/hyperlink" Target="https://www.centrumlocika.cz/" TargetMode="External"/><Relationship Id="rId4" Type="http://schemas.openxmlformats.org/officeDocument/2006/relationships/hyperlink" Target="https://iporadna.cz/elinka-chatova-poradna/" TargetMode="External"/><Relationship Id="rId9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288473"/>
            <a:ext cx="9144000" cy="2313563"/>
          </a:xfrm>
        </p:spPr>
        <p:txBody>
          <a:bodyPr>
            <a:normAutofit fontScale="90000"/>
          </a:bodyPr>
          <a:lstStyle/>
          <a:p>
            <a:br>
              <a:rPr lang="cs-CZ" sz="4000" dirty="0"/>
            </a:br>
            <a:br>
              <a:rPr lang="cs-CZ" sz="4000" dirty="0"/>
            </a:br>
            <a:br>
              <a:rPr lang="cs-CZ" sz="4000" dirty="0"/>
            </a:br>
            <a:br>
              <a:rPr lang="cs-CZ" sz="1300" dirty="0"/>
            </a:br>
            <a:r>
              <a:rPr lang="cs-CZ" b="1" dirty="0">
                <a:solidFill>
                  <a:schemeClr val="accent2"/>
                </a:solidFill>
              </a:rPr>
              <a:t>Krizový management </a:t>
            </a:r>
            <a:br>
              <a:rPr lang="cs-CZ" dirty="0">
                <a:solidFill>
                  <a:schemeClr val="accent2"/>
                </a:solidFill>
              </a:rPr>
            </a:br>
            <a:r>
              <a:rPr lang="cs-CZ" dirty="0">
                <a:solidFill>
                  <a:schemeClr val="accent2"/>
                </a:solidFill>
              </a:rPr>
              <a:t>27.4.2022 </a:t>
            </a: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2618" y="4050833"/>
            <a:ext cx="8761385" cy="2100585"/>
          </a:xfrm>
        </p:spPr>
        <p:txBody>
          <a:bodyPr>
            <a:normAutofit/>
          </a:bodyPr>
          <a:lstStyle/>
          <a:p>
            <a:pPr algn="l"/>
            <a:r>
              <a:rPr lang="cs-CZ" sz="1900" dirty="0"/>
              <a:t>Krizová intervence, základní pojmy, právní úprava, ukázka intervence, dotazy</a:t>
            </a:r>
          </a:p>
          <a:p>
            <a:pPr algn="r"/>
            <a:br>
              <a:rPr lang="cs-CZ" dirty="0"/>
            </a:br>
            <a:endParaRPr lang="cs-CZ" dirty="0"/>
          </a:p>
          <a:p>
            <a:pPr algn="r"/>
            <a:r>
              <a:rPr lang="cs-CZ" b="1" dirty="0">
                <a:solidFill>
                  <a:schemeClr val="tx1"/>
                </a:solidFill>
              </a:rPr>
              <a:t>Bc. Michaela Hrušková, Mgr. Lucie Pospíšilov</a:t>
            </a:r>
            <a:r>
              <a:rPr lang="cs-CZ" dirty="0">
                <a:solidFill>
                  <a:schemeClr val="tx1"/>
                </a:solidFill>
              </a:rPr>
              <a:t>á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8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Jáma zoufalství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6" y="1883864"/>
            <a:ext cx="1971379" cy="134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67" y="1883864"/>
            <a:ext cx="1709650" cy="134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1863791"/>
            <a:ext cx="1878504" cy="136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97" y="1883864"/>
            <a:ext cx="2016847" cy="134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6" y="3782291"/>
            <a:ext cx="1971379" cy="149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0" y="3892773"/>
            <a:ext cx="2070908" cy="161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4142510"/>
            <a:ext cx="1878504" cy="139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97" y="4000695"/>
            <a:ext cx="2075352" cy="153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73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Techniky KI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4242" y="1498599"/>
            <a:ext cx="8596668" cy="51132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Reflexe událostí</a:t>
            </a:r>
          </a:p>
          <a:p>
            <a:pPr algn="just"/>
            <a:r>
              <a:rPr lang="cs-CZ" dirty="0"/>
              <a:t>Reflexe emocí – zrcadlení</a:t>
            </a:r>
          </a:p>
          <a:p>
            <a:pPr algn="just"/>
            <a:r>
              <a:rPr lang="cs-CZ" dirty="0"/>
              <a:t>Reflexe obsahu – reprodukce</a:t>
            </a:r>
          </a:p>
          <a:p>
            <a:pPr algn="just"/>
            <a:r>
              <a:rPr lang="cs-CZ" dirty="0"/>
              <a:t>Parafrázování – citování sděleného</a:t>
            </a:r>
          </a:p>
          <a:p>
            <a:pPr algn="just"/>
            <a:r>
              <a:rPr lang="cs-CZ" dirty="0"/>
              <a:t>Přerámování</a:t>
            </a:r>
          </a:p>
          <a:p>
            <a:pPr algn="just"/>
            <a:r>
              <a:rPr lang="cs-CZ" dirty="0"/>
              <a:t>Aktivní naslouchání</a:t>
            </a:r>
          </a:p>
          <a:p>
            <a:pPr algn="just"/>
            <a:r>
              <a:rPr lang="cs-CZ" dirty="0" err="1"/>
              <a:t>Grounding</a:t>
            </a:r>
            <a:r>
              <a:rPr lang="cs-CZ" dirty="0"/>
              <a:t> – </a:t>
            </a:r>
            <a:r>
              <a:rPr lang="cs-CZ" dirty="0" err="1"/>
              <a:t>focusing</a:t>
            </a:r>
            <a:r>
              <a:rPr lang="cs-CZ" dirty="0"/>
              <a:t> – </a:t>
            </a:r>
            <a:r>
              <a:rPr lang="cs-CZ" dirty="0" err="1"/>
              <a:t>centering</a:t>
            </a:r>
            <a:endParaRPr lang="cs-CZ" dirty="0"/>
          </a:p>
          <a:p>
            <a:pPr algn="just"/>
            <a:r>
              <a:rPr lang="cs-CZ" dirty="0"/>
              <a:t>Mlčení, poskytnutí prostoru, ujištění o bezpečí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Aktivity v krizové intervenci</a:t>
            </a:r>
          </a:p>
          <a:p>
            <a:pPr marL="0" indent="0" algn="just">
              <a:buNone/>
            </a:pPr>
            <a:r>
              <a:rPr lang="cs-CZ" dirty="0"/>
              <a:t>Poskytnutí bezpečí, usnadnění komunikace, podpora ventilace e-mocí, „</a:t>
            </a:r>
            <a:r>
              <a:rPr lang="cs-CZ" dirty="0" err="1"/>
              <a:t>zkompetetnění</a:t>
            </a:r>
            <a:r>
              <a:rPr lang="cs-CZ" dirty="0"/>
              <a:t>“ klientka, dodávání naděje, konfrontace s realitou, identifikace nejdůležitějšího problému, skrytá zakázka, využití efektivních adaptačních mechanismů, mobilizace zdrojů pomoci, vytvoření plánu pomoci.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Čeho se vyvarovat? </a:t>
            </a:r>
          </a:p>
          <a:p>
            <a:pPr marL="0" indent="0" algn="just">
              <a:buNone/>
            </a:pPr>
            <a:r>
              <a:rPr lang="cs-CZ" dirty="0"/>
              <a:t>Utěšování, udělování dobrých rad, tlumení emocí, tlak na rychlá rozhodnutí, bagatelizování projevů krize, časné léky.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266" name="Picture 2" descr="Psychológia - EuroEkonóm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38" y="830385"/>
            <a:ext cx="3926923" cy="28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5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Zakázané věty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36431"/>
            <a:ext cx="8596668" cy="514454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„To bude dobré.“</a:t>
            </a:r>
          </a:p>
          <a:p>
            <a:r>
              <a:rPr lang="cs-CZ" dirty="0"/>
              <a:t>„Čas zahojí všechny rány.“</a:t>
            </a:r>
          </a:p>
          <a:p>
            <a:r>
              <a:rPr lang="cs-CZ" dirty="0"/>
              <a:t>„Nebrečte.“</a:t>
            </a:r>
          </a:p>
          <a:p>
            <a:r>
              <a:rPr lang="cs-CZ" dirty="0"/>
              <a:t>„Vzpamatujte se.“</a:t>
            </a:r>
          </a:p>
          <a:p>
            <a:r>
              <a:rPr lang="cs-CZ" dirty="0"/>
              <a:t>„Určitě…“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cs-CZ" dirty="0"/>
              <a:t>„To nemyslíte vážně?!“</a:t>
            </a:r>
          </a:p>
          <a:p>
            <a:r>
              <a:rPr lang="cs-CZ" dirty="0"/>
              <a:t>„Zbláznil jste se?“</a:t>
            </a:r>
          </a:p>
          <a:p>
            <a:r>
              <a:rPr lang="cs-CZ" dirty="0"/>
              <a:t>„Tak nic. No.“</a:t>
            </a:r>
          </a:p>
          <a:p>
            <a:r>
              <a:rPr lang="cs-CZ" dirty="0"/>
              <a:t>„Kočičko moje zlatá.“</a:t>
            </a:r>
          </a:p>
          <a:p>
            <a:r>
              <a:rPr lang="cs-CZ" dirty="0"/>
              <a:t>„Musíte to zvládnout.“</a:t>
            </a:r>
          </a:p>
          <a:p>
            <a:r>
              <a:rPr lang="cs-CZ" dirty="0"/>
              <a:t>„Vydržíte víc, než si myslíte. Ti, co Vás mají rádi, by byli smutní. Nemůžete jim to udělat.“</a:t>
            </a:r>
          </a:p>
          <a:p>
            <a:r>
              <a:rPr lang="cs-CZ" dirty="0"/>
              <a:t>„Neblázněte, máte před sebou spoustu věcí.“</a:t>
            </a:r>
          </a:p>
          <a:p>
            <a:r>
              <a:rPr lang="cs-CZ" dirty="0"/>
              <a:t>„Takhle nemůžete uvažovat.“</a:t>
            </a:r>
          </a:p>
          <a:p>
            <a:r>
              <a:rPr lang="cs-CZ" dirty="0"/>
              <a:t>„Proč…?“</a:t>
            </a:r>
          </a:p>
          <a:p>
            <a:r>
              <a:rPr lang="cs-CZ" dirty="0"/>
              <a:t>„Chápu to.“</a:t>
            </a:r>
          </a:p>
        </p:txBody>
      </p:sp>
      <p:pic>
        <p:nvPicPr>
          <p:cNvPr id="10244" name="Picture 4" descr="Vláda přitvrzuje opatření - noční zákaz vycházení a omezení pohybu ve dne.  Omezení maloobchodu v neděli a od 20 do 05 h. - Diskuze, názory, doporučení  a hodnocení | Kurz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68" y="990965"/>
            <a:ext cx="4843000" cy="303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67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Zlaté věty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89185"/>
            <a:ext cx="8596668" cy="503799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„Jsem tady s Vámi.“</a:t>
            </a:r>
          </a:p>
          <a:p>
            <a:r>
              <a:rPr lang="cs-CZ" dirty="0"/>
              <a:t>„Tady můžete plakat.“</a:t>
            </a:r>
          </a:p>
          <a:p>
            <a:r>
              <a:rPr lang="cs-CZ" dirty="0"/>
              <a:t>„Na Vašem místě bych byla taky naštvaná.“</a:t>
            </a:r>
          </a:p>
          <a:p>
            <a:r>
              <a:rPr lang="cs-CZ" dirty="0"/>
              <a:t>„Děkuji za Vaši důvěru.“</a:t>
            </a:r>
          </a:p>
          <a:p>
            <a:r>
              <a:rPr lang="cs-CZ" dirty="0"/>
              <a:t>„Povíte mi více o tom, co se stalo?“</a:t>
            </a:r>
          </a:p>
          <a:p>
            <a:r>
              <a:rPr lang="cs-CZ" dirty="0"/>
              <a:t>„Jste v péči nějakého lékaře.“</a:t>
            </a:r>
          </a:p>
          <a:p>
            <a:r>
              <a:rPr lang="cs-CZ" dirty="0"/>
              <a:t>„To je mi líto.“</a:t>
            </a:r>
          </a:p>
          <a:p>
            <a:r>
              <a:rPr lang="pl-PL" dirty="0"/>
              <a:t>„Z toho, co říkáte/píšete, mám pocit, že…”</a:t>
            </a:r>
          </a:p>
          <a:p>
            <a:r>
              <a:rPr lang="cs-CZ" dirty="0"/>
              <a:t>„Chápu, že o takových věcech můžete přemýšlet.“</a:t>
            </a:r>
          </a:p>
          <a:p>
            <a:r>
              <a:rPr lang="cs-CZ" dirty="0"/>
              <a:t>„Snažím se tomu porozumět.“</a:t>
            </a:r>
          </a:p>
          <a:p>
            <a:r>
              <a:rPr lang="cs-CZ" dirty="0"/>
              <a:t>„Napadá Vás jiné řešení?“</a:t>
            </a:r>
          </a:p>
          <a:p>
            <a:r>
              <a:rPr lang="cs-CZ" dirty="0"/>
              <a:t>„Jak vypadá Váš den?“</a:t>
            </a:r>
          </a:p>
          <a:p>
            <a:r>
              <a:rPr lang="cs-CZ" dirty="0"/>
              <a:t>„Někdy pomůže, když si člověk trochu odpočine.“</a:t>
            </a:r>
          </a:p>
          <a:p>
            <a:r>
              <a:rPr lang="cs-CZ" dirty="0"/>
              <a:t>„Co by Vám teď nejvíce pomohlo?“</a:t>
            </a:r>
          </a:p>
          <a:p>
            <a:r>
              <a:rPr lang="cs-CZ" dirty="0"/>
              <a:t>„Cítím, že Vás to hodně trápí.“</a:t>
            </a:r>
          </a:p>
          <a:p>
            <a:r>
              <a:rPr lang="cs-CZ" dirty="0"/>
              <a:t>„To nevím, ale…“</a:t>
            </a:r>
          </a:p>
          <a:p>
            <a:endParaRPr lang="cs-CZ" dirty="0"/>
          </a:p>
        </p:txBody>
      </p:sp>
      <p:pic>
        <p:nvPicPr>
          <p:cNvPr id="9220" name="Picture 4" descr="Rekvizita Zlatá medaile za první místo | Vystřihovánky pro děti k  vytisknutí zd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36" y="1485901"/>
            <a:ext cx="3927963" cy="392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1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PRÁCE S EMOCEMI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50499"/>
            <a:ext cx="8596668" cy="4690864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Emoce se mohou objevovat v proběhu celé intervence, nejčastěji s nimi však pracujeme v jejím úvodu. Ventilace a ošetření emocí pomůže klientovi se posunout dál, uklidnit se, získat odvahu, zjistit, že je akceptován, že je jeho reakce normální atd. </a:t>
            </a:r>
          </a:p>
          <a:p>
            <a:pPr marL="0" indent="0" algn="just">
              <a:buNone/>
            </a:pPr>
            <a:r>
              <a:rPr lang="cs-CZ" dirty="0"/>
              <a:t>Zakázka musí být taková, aby se dala naplnit. Někdy nás klient nechce pustit k emocím. Je to pro něho těžké, ohrožující. KI: „Na vašem místě bych byla taky naštvaná, ale chápu, že o tom nechcete mluvit.“</a:t>
            </a:r>
          </a:p>
          <a:p>
            <a:pPr marL="0" indent="0" algn="just">
              <a:buNone/>
            </a:pPr>
            <a:endParaRPr lang="cs-CZ" b="1" dirty="0"/>
          </a:p>
          <a:p>
            <a:pPr algn="just"/>
            <a:r>
              <a:rPr lang="cs-CZ" b="1" dirty="0"/>
              <a:t>PLÁČ</a:t>
            </a:r>
          </a:p>
          <a:p>
            <a:pPr algn="just"/>
            <a:r>
              <a:rPr lang="cs-CZ" b="1" dirty="0"/>
              <a:t>STRACH, ÚZKOST</a:t>
            </a:r>
          </a:p>
          <a:p>
            <a:pPr algn="just"/>
            <a:r>
              <a:rPr lang="cs-CZ" b="1" dirty="0"/>
              <a:t>AGRESE</a:t>
            </a:r>
          </a:p>
          <a:p>
            <a:pPr algn="just"/>
            <a:r>
              <a:rPr lang="cs-CZ" b="1" dirty="0"/>
              <a:t>PANIKA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170" name="Picture 2" descr="Recenze: V hlavě - jedna z nejoriginálnějších pixarovek vůbec -  filmserver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98" y="3871396"/>
            <a:ext cx="63341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79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Pláč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06769"/>
            <a:ext cx="8596668" cy="4634593"/>
          </a:xfrm>
        </p:spPr>
        <p:txBody>
          <a:bodyPr>
            <a:normAutofit/>
          </a:bodyPr>
          <a:lstStyle/>
          <a:p>
            <a:pPr lvl="0" algn="just"/>
            <a:r>
              <a:rPr lang="cs-CZ" dirty="0"/>
              <a:t>Z vývojového hlediska jde o volání o pomoc, o uspokojení potřeb. Také ventil napětí. Příčinou může být cokoliv.</a:t>
            </a:r>
          </a:p>
          <a:p>
            <a:pPr lvl="0" algn="just"/>
            <a:r>
              <a:rPr lang="cs-CZ" b="1" dirty="0"/>
              <a:t>Úlevový </a:t>
            </a:r>
            <a:r>
              <a:rPr lang="cs-CZ" dirty="0"/>
              <a:t>- necháme proběhnout, je léčivý.</a:t>
            </a:r>
          </a:p>
          <a:p>
            <a:pPr lvl="0" algn="just"/>
            <a:r>
              <a:rPr lang="cs-CZ" b="1" dirty="0"/>
              <a:t>Dezintegrující</a:t>
            </a:r>
            <a:r>
              <a:rPr lang="cs-CZ" dirty="0"/>
              <a:t> – klient se propadá hloub a hloub, pláč hluboký, vycházející z břicha; tento je důležité tišit, klienta opřít o zeď nebo mu položit ruku mezi lopatky, </a:t>
            </a:r>
            <a:r>
              <a:rPr lang="cs-CZ" b="1" dirty="0"/>
              <a:t>NEHLADIT ZÁDA</a:t>
            </a:r>
            <a:r>
              <a:rPr lang="cs-CZ" dirty="0"/>
              <a:t>!, může trvat i 30 minut.</a:t>
            </a:r>
          </a:p>
          <a:p>
            <a:r>
              <a:rPr lang="cs-CZ" b="1" dirty="0"/>
              <a:t>Mýty o pláči: </a:t>
            </a:r>
            <a:r>
              <a:rPr lang="cs-CZ" dirty="0"/>
              <a:t>projev slabosti, pláčou rozmazlení,</a:t>
            </a:r>
          </a:p>
          <a:p>
            <a:pPr marL="0" indent="0">
              <a:buNone/>
            </a:pPr>
            <a:r>
              <a:rPr lang="cs-CZ" dirty="0"/>
              <a:t>muži nebrečí, mohutný pláč ubližuje, </a:t>
            </a:r>
          </a:p>
          <a:p>
            <a:pPr marL="0" indent="0">
              <a:buNone/>
            </a:pPr>
            <a:r>
              <a:rPr lang="cs-CZ" dirty="0"/>
              <a:t>projevím účast – „</a:t>
            </a:r>
            <a:r>
              <a:rPr lang="cs-CZ" strike="sngStrike" dirty="0"/>
              <a:t>Neplač</a:t>
            </a:r>
            <a:r>
              <a:rPr lang="cs-CZ" dirty="0"/>
              <a:t>“, pláče, aby mě potrestal</a:t>
            </a:r>
          </a:p>
          <a:p>
            <a:r>
              <a:rPr lang="cs-CZ" b="1" dirty="0"/>
              <a:t>Techniky: </a:t>
            </a:r>
            <a:r>
              <a:rPr lang="cs-CZ" dirty="0"/>
              <a:t>zajištění bezpečí, normalizace </a:t>
            </a:r>
          </a:p>
          <a:p>
            <a:pPr marL="0" indent="0">
              <a:buNone/>
            </a:pPr>
            <a:r>
              <a:rPr lang="cs-CZ" dirty="0"/>
              <a:t>a podpora pláče, dávání prostoru, </a:t>
            </a:r>
          </a:p>
          <a:p>
            <a:pPr marL="0" indent="0">
              <a:buNone/>
            </a:pPr>
            <a:r>
              <a:rPr lang="cs-CZ" dirty="0"/>
              <a:t>postupné navazování kontaktu</a:t>
            </a:r>
          </a:p>
          <a:p>
            <a:endParaRPr lang="cs-CZ" dirty="0"/>
          </a:p>
        </p:txBody>
      </p:sp>
      <p:pic>
        <p:nvPicPr>
          <p:cNvPr id="4100" name="Picture 4" descr="Pláč není známkou slabosti nýbrž známkou emoční inteligence -  Zdravestravovani.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06" y="3711399"/>
            <a:ext cx="4434010" cy="263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4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Agrese, hněv, vztek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714504"/>
            <a:ext cx="8466666" cy="38807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Za touto emocí je často BEZMOC, strach, trauma, náhlá nečekaná událost, lítost, psychopatologie. </a:t>
            </a:r>
          </a:p>
          <a:p>
            <a:pPr algn="just"/>
            <a:r>
              <a:rPr lang="cs-CZ" dirty="0"/>
              <a:t>a) agrese vůči třetí osobě – podpora ventilace, reflexe emocí, nehodnotit</a:t>
            </a:r>
          </a:p>
          <a:p>
            <a:pPr marL="0" indent="0" algn="just">
              <a:buNone/>
            </a:pPr>
            <a:r>
              <a:rPr lang="cs-CZ" dirty="0"/>
              <a:t>     b) agrese vůči sobě – reflexe emocí, zajištění bezpečí, nehodnotit, respekt k 	  rozhodnutí klienta</a:t>
            </a:r>
          </a:p>
          <a:p>
            <a:pPr marL="0" indent="0" algn="just">
              <a:buNone/>
            </a:pPr>
            <a:r>
              <a:rPr lang="cs-CZ" dirty="0"/>
              <a:t>     c) agrese vůči interventovi – reflexe emocí, nebránit, vymezit se</a:t>
            </a:r>
          </a:p>
          <a:p>
            <a:pPr algn="just"/>
            <a:r>
              <a:rPr lang="cs-CZ" dirty="0"/>
              <a:t>Krizový intervent reflektuje, že je klient naštvaný a může mu přiznat právo na vztek, důležité je nechat klientka vymluvit. Často se pak změní v něco jiného lítost, pocit viny apod.</a:t>
            </a:r>
          </a:p>
          <a:p>
            <a:pPr algn="just"/>
            <a:r>
              <a:rPr lang="cs-CZ" dirty="0"/>
              <a:t>V případě, že klient začne nadávat i nám, je vhodné se vymezit: „Chápu, že máte vztek, ale oslovovat mě tak nemusíte. Nejsem Váš hromosvod.“</a:t>
            </a:r>
          </a:p>
          <a:p>
            <a:pPr algn="just"/>
            <a:r>
              <a:rPr lang="cs-CZ" dirty="0"/>
              <a:t>U dětí: „Zlobit se můžeš, ale nesmíš ubližovat lidem a věcem.“</a:t>
            </a:r>
          </a:p>
        </p:txBody>
      </p:sp>
      <p:pic>
        <p:nvPicPr>
          <p:cNvPr id="8196" name="Picture 4" descr="Z deníku koučky: Jak ovlivňují emoce vzteku a zlosti náš život? - Prima Že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29" y="330689"/>
            <a:ext cx="3913771" cy="22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34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Strach, úzkost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762088" cy="425427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dirty="0"/>
              <a:t>Strach:</a:t>
            </a:r>
            <a:r>
              <a:rPr lang="cs-CZ" dirty="0"/>
              <a:t> vím z čeho ...</a:t>
            </a:r>
          </a:p>
          <a:p>
            <a:pPr algn="just"/>
            <a:r>
              <a:rPr lang="cs-CZ" b="1" dirty="0"/>
              <a:t>Úzkost:</a:t>
            </a:r>
            <a:r>
              <a:rPr lang="cs-CZ" dirty="0"/>
              <a:t> nevím z čeho ...</a:t>
            </a:r>
          </a:p>
          <a:p>
            <a:pPr algn="just"/>
            <a:r>
              <a:rPr lang="cs-CZ" b="1" dirty="0"/>
              <a:t>Příčiny: </a:t>
            </a:r>
            <a:r>
              <a:rPr lang="cs-CZ" dirty="0"/>
              <a:t>trauma, úraz, skrytá zakázka, bezmoc.</a:t>
            </a:r>
          </a:p>
          <a:p>
            <a:pPr algn="just"/>
            <a:r>
              <a:rPr lang="cs-CZ" b="1" dirty="0"/>
              <a:t>Projevy:</a:t>
            </a:r>
            <a:r>
              <a:rPr lang="cs-CZ" dirty="0"/>
              <a:t> tichá ustrašená mluva, křik, zrychlená mluva, nutkání mluvit </a:t>
            </a:r>
          </a:p>
          <a:p>
            <a:pPr algn="just"/>
            <a:r>
              <a:rPr lang="cs-CZ" dirty="0"/>
              <a:t>Stabilita krizového interventa!!!</a:t>
            </a:r>
          </a:p>
          <a:p>
            <a:pPr algn="just"/>
            <a:r>
              <a:rPr lang="cs-CZ" b="1" dirty="0"/>
              <a:t>Nabízet dostatek bezpečí</a:t>
            </a:r>
            <a:r>
              <a:rPr lang="cs-CZ" dirty="0"/>
              <a:t>: popis prostředí např. dveře, komentování vlastních činů např. sklenka s vodou, mít po ruce deku, polštář na břicho (pohankové jsou nejlepší).</a:t>
            </a:r>
          </a:p>
          <a:p>
            <a:pPr algn="just"/>
            <a:r>
              <a:rPr lang="cs-CZ" dirty="0"/>
              <a:t>Neklást sled otázek, mluvit spíše o pocitech, lehko splnitelné instrukce.</a:t>
            </a:r>
          </a:p>
          <a:p>
            <a:pPr algn="just"/>
            <a:r>
              <a:rPr lang="cs-CZ" dirty="0"/>
              <a:t>„ Zkuste mi říct, co můžete, co zvládnete ..“</a:t>
            </a:r>
          </a:p>
          <a:p>
            <a:pPr algn="just"/>
            <a:r>
              <a:rPr lang="cs-CZ" dirty="0"/>
              <a:t>„ Jsem ráda, že jste tady, asi bylo těžké sem přijít.“</a:t>
            </a:r>
          </a:p>
          <a:p>
            <a:pPr algn="just"/>
            <a:r>
              <a:rPr lang="cs-CZ" dirty="0"/>
              <a:t>„Co nejhoršího se může stát?“</a:t>
            </a:r>
          </a:p>
          <a:p>
            <a:pPr algn="just"/>
            <a:r>
              <a:rPr lang="cs-CZ" dirty="0"/>
              <a:t>Oceňovat klienta!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Nebojme se strachu, je to i rádce. Jak nad ním vyzrát? | Vím, co jí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45" y="321530"/>
            <a:ext cx="3702844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22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Panika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27018"/>
            <a:ext cx="7719320" cy="531140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dirty="0"/>
              <a:t>Panická úzkost je takový stav, který se objevuje v návalech úzkosti. Člověk je pod tlakem silné emoce, je ve svém prožívání doslova roztříštěn. Výsledkem je, že těká z místa na místo, jeho chování je často neúčelné a zmatené. Pokud se stav panické úzkosti opakuje i bez přímého vztahu k vnějšímu podnětu - hovoříme o panické úzkostné poruše.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Jak postupovat?</a:t>
            </a:r>
          </a:p>
          <a:p>
            <a:pPr marL="0" indent="0" algn="just">
              <a:buNone/>
            </a:pPr>
            <a:r>
              <a:rPr lang="cs-CZ" dirty="0"/>
              <a:t>Soustředíme se na obnovu tří prvků:</a:t>
            </a:r>
          </a:p>
          <a:p>
            <a:pPr lvl="0" algn="just" fontAlgn="base"/>
            <a:r>
              <a:rPr lang="cs-CZ" b="1" dirty="0"/>
              <a:t>Obnova uzemnění (</a:t>
            </a:r>
            <a:r>
              <a:rPr lang="cs-CZ" b="1" dirty="0" err="1"/>
              <a:t>grounding</a:t>
            </a:r>
            <a:r>
              <a:rPr lang="cs-CZ" b="1" dirty="0"/>
              <a:t>). </a:t>
            </a:r>
            <a:r>
              <a:rPr lang="cs-CZ" dirty="0"/>
              <a:t>V panice je prožíván obrovský tělesný neklid, běhání z místa na místo, nedokázání se zastavit. Při práci s klientem direktivně instruujeme: „Zastavte se, opřete se nebo posaďte se! Sedíte? Oběma chodidly se pevně dotýkejte země.“</a:t>
            </a:r>
          </a:p>
          <a:p>
            <a:pPr lvl="0" algn="just" fontAlgn="base"/>
            <a:r>
              <a:rPr lang="cs-CZ" b="1" dirty="0"/>
              <a:t>Obnova tělesného centra (</a:t>
            </a:r>
            <a:r>
              <a:rPr lang="cs-CZ" b="1" dirty="0" err="1"/>
              <a:t>centering</a:t>
            </a:r>
            <a:r>
              <a:rPr lang="cs-CZ" b="1" dirty="0"/>
              <a:t>). </a:t>
            </a:r>
            <a:r>
              <a:rPr lang="cs-CZ" dirty="0"/>
              <a:t>Zde se velmi intenzivně zaměřujeme na dech. Je to další krok, kterým zajišťuje stabilitu těla, či centra těla. Při práci s klientem sledujeme dech: nyní zkuste myslet na svůj dech, zkuste dýchat do břicha. KI klientovi pomáhá a tím, že dýchá s ním i sám zpomalí svůj dech - provázíme, vedeme. „Výdech - nádech.“ </a:t>
            </a:r>
          </a:p>
          <a:p>
            <a:pPr lvl="0" algn="just" fontAlgn="base"/>
            <a:r>
              <a:rPr lang="cs-CZ" b="1" dirty="0"/>
              <a:t>Obnova ohniska pozornosti (</a:t>
            </a:r>
            <a:r>
              <a:rPr lang="cs-CZ" b="1" dirty="0" err="1"/>
              <a:t>focusing</a:t>
            </a:r>
            <a:r>
              <a:rPr lang="cs-CZ" b="1" dirty="0"/>
              <a:t>). </a:t>
            </a:r>
            <a:r>
              <a:rPr lang="cs-CZ" dirty="0"/>
              <a:t>V panice není zrychlené jen tělo, ale zrychlí se se také naše prožívání a myšlenky. Důsledkem je neschopnost soustředit a zaostřit na něco hlavního. Proto je vhodné zastavit myšlenkový tok a obnovit ohnisko pozornosti. „Jak se jmenujete? Co vidíte kolem sebe? Víte, kde jste?“</a:t>
            </a:r>
          </a:p>
          <a:p>
            <a:pPr algn="just"/>
            <a:r>
              <a:rPr lang="cs-CZ" dirty="0"/>
              <a:t>Aby bylo možné s klientem nadále smysluplně postupovat je nutné nejdříve zvládnout stav paniky. V tváří v tvář je vhodné NEZRCADLIT! klientovu paniku. Spíše osvědčené je nabídnout stabilní, vyvážený postoj. Možno klienta </a:t>
            </a:r>
            <a:r>
              <a:rPr lang="cs-CZ" dirty="0" err="1"/>
              <a:t>edukovat</a:t>
            </a:r>
            <a:r>
              <a:rPr lang="cs-CZ" dirty="0"/>
              <a:t>: „To se Vám teď děje je panika, to zvládneme.“ Někdy se může osvědčit klienta se dotknout ne letmo, ale pevně uchopit za ramena nebo celou dlaň mezi lopatky a pevný tlak. Dotek může mít stabilizující vliv. Ale musíme dobře zvážit, zda si to můžeme dovolit….</a:t>
            </a:r>
          </a:p>
          <a:p>
            <a:pPr algn="just"/>
            <a:endParaRPr lang="cs-CZ" dirty="0"/>
          </a:p>
        </p:txBody>
      </p:sp>
      <p:pic>
        <p:nvPicPr>
          <p:cNvPr id="3076" name="Picture 4" descr="Schreiender Mann Getrennt Auf Weißem Hintergrund. Pop-Art  Retro-Vektor-Illustration Lizenzfrei Nutzbare Vektorgrafiken, Clip Arts,  Illustrationen. Image 9058862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161" y="167053"/>
            <a:ext cx="3158149" cy="21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44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Trauma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57300"/>
            <a:ext cx="8596668" cy="5431762"/>
          </a:xfrm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cs-CZ" b="1" dirty="0"/>
              <a:t>reakce na takovou událost, která by vyvolala úzkost téměř v každém, normální reakce na nenormální situaci</a:t>
            </a:r>
            <a:br>
              <a:rPr lang="cs-CZ" dirty="0"/>
            </a:br>
            <a:endParaRPr lang="cs-CZ" dirty="0"/>
          </a:p>
          <a:p>
            <a:pPr lvl="0" algn="just" fontAlgn="base"/>
            <a:r>
              <a:rPr lang="cs-CZ" dirty="0"/>
              <a:t>záchrana života, první pomoc - 5 T (teplo, tekutiny, ticho, tišení bolesti, transport)</a:t>
            </a:r>
          </a:p>
          <a:p>
            <a:pPr lvl="0" algn="just" fontAlgn="base"/>
            <a:r>
              <a:rPr lang="cs-CZ" dirty="0"/>
              <a:t>možné reakce: zmrznutí, depersonalizace, derealizace</a:t>
            </a:r>
          </a:p>
          <a:p>
            <a:pPr lvl="0" algn="just" fontAlgn="base"/>
            <a:r>
              <a:rPr lang="cs-CZ" dirty="0"/>
              <a:t>klient by měl sedět či ležet - nedovolte mu stát</a:t>
            </a:r>
          </a:p>
          <a:p>
            <a:pPr lvl="0" algn="just" fontAlgn="base"/>
            <a:r>
              <a:rPr lang="cs-CZ" dirty="0"/>
              <a:t>zůstat s klientem i 2,5 hodiny - fyzické projevy, zima, horko, soustřeďte se na dech</a:t>
            </a:r>
          </a:p>
          <a:p>
            <a:pPr lvl="0" algn="just" fontAlgn="base"/>
            <a:r>
              <a:rPr lang="cs-CZ" dirty="0"/>
              <a:t>povzbuzování tělesných reakcí “To je v pořádku, to k tomu patří.” “To je to nejlepší, co můžete dělat.”; tato fáze trvá cca 15-20 minut bezprostředně po události (pak se dostaví teplo)</a:t>
            </a:r>
          </a:p>
          <a:p>
            <a:pPr lvl="0" algn="just" fontAlgn="base"/>
            <a:r>
              <a:rPr lang="cs-CZ" dirty="0"/>
              <a:t>v akutní fázi 48 hodin po události o ní nemluvit (odpočívat, procházet se, pohádka, polévka, 2 dny volno), mohou se ve vlnách vracet tělesné reakce</a:t>
            </a:r>
          </a:p>
          <a:p>
            <a:pPr lvl="0" algn="just" fontAlgn="base"/>
            <a:r>
              <a:rPr lang="cs-CZ" dirty="0"/>
              <a:t>3-4 den kognitivní sešívání</a:t>
            </a:r>
          </a:p>
          <a:p>
            <a:pPr marL="0" lvl="0" indent="0" algn="just" fontAlgn="base">
              <a:buNone/>
            </a:pPr>
            <a:r>
              <a:rPr lang="cs-CZ" dirty="0"/>
              <a:t>1. “Co bylo před událostí?” (pokud chce o ní mluvit: “Ne, teď na to není čas.”)</a:t>
            </a:r>
          </a:p>
          <a:p>
            <a:pPr marL="0" lvl="0" indent="0" algn="just" fontAlgn="base">
              <a:buNone/>
            </a:pPr>
            <a:r>
              <a:rPr lang="cs-CZ" dirty="0"/>
              <a:t>2. “Co bylo po události?”</a:t>
            </a:r>
          </a:p>
          <a:p>
            <a:pPr marL="0" lvl="0" indent="0" algn="just" fontAlgn="base">
              <a:buNone/>
            </a:pPr>
            <a:r>
              <a:rPr lang="cs-CZ" dirty="0"/>
              <a:t>3. “Co bylo těsně před událostí?”</a:t>
            </a:r>
          </a:p>
          <a:p>
            <a:pPr marL="0" lvl="0" indent="0" algn="just" fontAlgn="base">
              <a:buNone/>
            </a:pPr>
            <a:r>
              <a:rPr lang="cs-CZ" dirty="0"/>
              <a:t>akce, pocity, obrazy, myšlenky, práce s tělem 15-20 minut</a:t>
            </a:r>
          </a:p>
          <a:p>
            <a:pPr lvl="0" algn="just" fontAlgn="base"/>
            <a:r>
              <a:rPr lang="cs-CZ" dirty="0"/>
              <a:t>při znovuprožívání traumatu - práce s tělem, dech</a:t>
            </a:r>
          </a:p>
          <a:p>
            <a:pPr marL="0" indent="0" algn="just">
              <a:buNone/>
            </a:pPr>
            <a:r>
              <a:rPr lang="cs-CZ" dirty="0"/>
              <a:t>ZÁVĚR: klient popíše celou událost relativně v klidu, sledujeme aktivaci organismu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122" name="Picture 2" descr="Removing Trauma from the Body | Shining Light Energy 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36" y="4209756"/>
            <a:ext cx="2479306" cy="24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8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Krizová intervence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5167744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pPr marL="0" indent="0" algn="just">
              <a:buNone/>
            </a:pPr>
            <a:r>
              <a:rPr lang="cs-CZ" b="1" i="1" dirty="0"/>
              <a:t>„Krize přichází tehdy, jestliže jedinec vyhodnotí situaci jako</a:t>
            </a:r>
          </a:p>
          <a:p>
            <a:pPr marL="0" indent="0" algn="just">
              <a:buNone/>
            </a:pPr>
            <a:r>
              <a:rPr lang="cs-CZ" b="1" i="1" dirty="0"/>
              <a:t> velmi nebezpečnou a jestliže nenachází způsob, jak se s ní vyrovnat.“</a:t>
            </a:r>
          </a:p>
          <a:p>
            <a:pPr marL="0" indent="0" algn="just">
              <a:buNone/>
            </a:pPr>
            <a:endParaRPr lang="cs-CZ" b="1" i="1" dirty="0"/>
          </a:p>
          <a:p>
            <a:pPr algn="just"/>
            <a:r>
              <a:rPr lang="cs-CZ" dirty="0"/>
              <a:t>odborná </a:t>
            </a:r>
            <a:r>
              <a:rPr lang="cs-CZ" b="1" dirty="0"/>
              <a:t>metoda práce </a:t>
            </a:r>
            <a:r>
              <a:rPr lang="cs-CZ" dirty="0"/>
              <a:t>s klientem v situaci, kterou osobně prožívá jako zátěžovou, nepříznivou a ohrožující</a:t>
            </a:r>
          </a:p>
          <a:p>
            <a:pPr algn="just"/>
            <a:r>
              <a:rPr lang="cs-CZ" dirty="0"/>
              <a:t>krizový intervent klienta </a:t>
            </a:r>
            <a:r>
              <a:rPr lang="cs-CZ" b="1" dirty="0"/>
              <a:t>podporuje</a:t>
            </a:r>
            <a:r>
              <a:rPr lang="cs-CZ" dirty="0"/>
              <a:t> v jeho schopnost řešit problém tak, aby dokázal aktivně a konstruktivně zapojit své vlastní zdroje a schopnosti a využít sociální opory</a:t>
            </a:r>
          </a:p>
          <a:p>
            <a:pPr algn="just"/>
            <a:r>
              <a:rPr lang="cs-CZ" dirty="0"/>
              <a:t>jde o časově omezený zásah, jehož cílem je stabilizace klienta, podpora jeho kompetencí a nasměrování klienta</a:t>
            </a:r>
          </a:p>
          <a:p>
            <a:pPr algn="just"/>
            <a:r>
              <a:rPr lang="cs-CZ" dirty="0"/>
              <a:t>Formy KI:</a:t>
            </a:r>
          </a:p>
          <a:p>
            <a:pPr marL="0" indent="0" algn="just">
              <a:buNone/>
            </a:pPr>
            <a:r>
              <a:rPr lang="cs-CZ" dirty="0"/>
              <a:t>a) prezenční – terénní, ambulantní, pobytové</a:t>
            </a:r>
          </a:p>
          <a:p>
            <a:pPr marL="0" lvl="0" indent="0" algn="just">
              <a:buNone/>
            </a:pPr>
            <a:r>
              <a:rPr lang="cs-CZ" dirty="0"/>
              <a:t>b) distanční – telefonická, internetová  </a:t>
            </a:r>
          </a:p>
          <a:p>
            <a:pPr algn="just"/>
            <a:r>
              <a:rPr lang="cs-CZ" dirty="0"/>
              <a:t>k výkonu krizové intervence je potřebný kvalitní akreditovaný vzdělávací kurz</a:t>
            </a:r>
          </a:p>
          <a:p>
            <a:pPr marL="0" indent="0" algn="just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4338" name="Picture 2" descr="Postoje studentů humanitních oborů ke krizové interven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70" y="123392"/>
            <a:ext cx="2945424" cy="18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8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Trauma u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 fontAlgn="base"/>
            <a:r>
              <a:rPr lang="cs-CZ" dirty="0"/>
              <a:t>nehody, pády, lékařské zákroky, násilí, ztráta, stresory životního prostředí</a:t>
            </a:r>
          </a:p>
          <a:p>
            <a:pPr lvl="0" algn="just" fontAlgn="base"/>
            <a:r>
              <a:rPr lang="cs-CZ" dirty="0"/>
              <a:t>v první řadě se musí uklidnit pomáhající, pomáhá práce s dechem</a:t>
            </a:r>
          </a:p>
          <a:p>
            <a:pPr lvl="0" algn="just" fontAlgn="base"/>
            <a:r>
              <a:rPr lang="cs-CZ" dirty="0"/>
              <a:t>upokojit a utišit dítě (náruč, přikrýt, odpočívat), jemné položení ruky na záda</a:t>
            </a:r>
          </a:p>
          <a:p>
            <a:pPr lvl="0" algn="just" fontAlgn="base"/>
            <a:r>
              <a:rPr lang="cs-CZ" dirty="0"/>
              <a:t>ústup šoku: ptát se na tělesné pocity, všímat si vydechnutí, zastavení třesu, úsměvu</a:t>
            </a:r>
          </a:p>
          <a:p>
            <a:pPr lvl="0" algn="just" fontAlgn="base"/>
            <a:r>
              <a:rPr lang="cs-CZ" dirty="0"/>
              <a:t>nediskutovat o nehodě: podpora fyzický reakcí</a:t>
            </a:r>
          </a:p>
          <a:p>
            <a:pPr lvl="0" algn="just" fontAlgn="base"/>
            <a:r>
              <a:rPr lang="cs-CZ" dirty="0"/>
              <a:t>vyplakat, netišit pláč, normalizace reakcí, bezpečné prostředí</a:t>
            </a:r>
          </a:p>
          <a:p>
            <a:pPr lvl="0" algn="just" fontAlgn="base"/>
            <a:r>
              <a:rPr lang="cs-CZ" dirty="0"/>
              <a:t>práce s emocemi: až se uklidní, pak se bavit co se stalo, vlastní zkušenost, co cítí, je v pořádku</a:t>
            </a:r>
          </a:p>
          <a:p>
            <a:pPr algn="just"/>
            <a:r>
              <a:rPr lang="cs-CZ" dirty="0"/>
              <a:t>TRAUMA JE ENERGIE, KTERÁ POTŘEBUJE JÍT VEN. NENÍ NEMOC, JE TO POSTIŽENÍ</a:t>
            </a:r>
          </a:p>
          <a:p>
            <a:endParaRPr lang="cs-CZ" dirty="0"/>
          </a:p>
        </p:txBody>
      </p:sp>
      <p:pic>
        <p:nvPicPr>
          <p:cNvPr id="6146" name="Picture 2" descr="Děti a trauma – Pro Tera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30" y="222067"/>
            <a:ext cx="2733773" cy="182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09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VYBRANÝCH SITUACÍ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20837"/>
            <a:ext cx="8596668" cy="4923692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psychiatričtí klienti: přijetí klienta, zveřejnění nereálné zakázky,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náhled na situaci, návazná péče.</a:t>
            </a:r>
          </a:p>
          <a:p>
            <a:r>
              <a:rPr lang="cs-CZ" dirty="0">
                <a:solidFill>
                  <a:schemeClr val="tx1"/>
                </a:solidFill>
              </a:rPr>
              <a:t>znásilnění: bezpečné prostředí, navrácení pocitu kontroly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(podpora, edukace, </a:t>
            </a:r>
            <a:r>
              <a:rPr lang="cs-CZ" dirty="0" err="1">
                <a:solidFill>
                  <a:schemeClr val="tx1"/>
                </a:solidFill>
              </a:rPr>
              <a:t>přeformulace</a:t>
            </a:r>
            <a:r>
              <a:rPr lang="cs-CZ" dirty="0">
                <a:solidFill>
                  <a:schemeClr val="tx1"/>
                </a:solidFill>
              </a:rPr>
              <a:t>).</a:t>
            </a:r>
          </a:p>
          <a:p>
            <a:r>
              <a:rPr lang="cs-CZ" dirty="0">
                <a:solidFill>
                  <a:schemeClr val="tx1"/>
                </a:solidFill>
              </a:rPr>
              <a:t>sebevraždy: klíčování nápadu – myšlenky – tendence – pokus, nebát se pojmenovat, odvracet riziko (zajistit bezpečí), reflexe stavu nikoli příčiny, mapování co pomáhalo doteď, jedno z možných řešení, odklad, kontrakt.</a:t>
            </a:r>
          </a:p>
          <a:p>
            <a:r>
              <a:rPr lang="cs-CZ" dirty="0">
                <a:solidFill>
                  <a:schemeClr val="tx1"/>
                </a:solidFill>
              </a:rPr>
              <a:t>funkcionální ztráty – uznání ztráty, ventilace emocí, pomoc při překážkách, identifikace falešných obranných mechanismů a podpora efektivních.</a:t>
            </a:r>
          </a:p>
          <a:p>
            <a:r>
              <a:rPr lang="cs-CZ" dirty="0">
                <a:solidFill>
                  <a:schemeClr val="tx1"/>
                </a:solidFill>
              </a:rPr>
              <a:t>materiální ztráty – rozpoznání významu a dalších ztrát, akceptace (vyprávění).</a:t>
            </a:r>
          </a:p>
          <a:p>
            <a:r>
              <a:rPr lang="cs-CZ" dirty="0">
                <a:solidFill>
                  <a:schemeClr val="tx1"/>
                </a:solidFill>
              </a:rPr>
              <a:t>smrt – kontakt, bezpečí, emocionální houba, normalizace, zdroje sociální opory, vztah se zemřelým, vina + jak funguje.</a:t>
            </a:r>
          </a:p>
          <a:p>
            <a:r>
              <a:rPr lang="cs-CZ" dirty="0">
                <a:solidFill>
                  <a:schemeClr val="tx1"/>
                </a:solidFill>
              </a:rPr>
              <a:t>domácí násilí – kontakt, bezpečí, reflexe projevů, OCENĚNÍ, náhled na situaci, mapování, edukace (opakování, eskalace, blízkost, spol. domácnost), opora a doporučení.</a:t>
            </a:r>
          </a:p>
        </p:txBody>
      </p:sp>
      <p:sp>
        <p:nvSpPr>
          <p:cNvPr id="4" name="AutoShape 2" descr="Kdy je POMOC touhou PO-MOCI? - RUA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Kdy je POMOC touhou PO-MOCI? - RU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46" y="160338"/>
            <a:ext cx="3871408" cy="256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9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užitečné i zajímavé odkazy: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505243"/>
            <a:ext cx="8973103" cy="5064369"/>
          </a:xfrm>
        </p:spPr>
        <p:txBody>
          <a:bodyPr>
            <a:normAutofit/>
          </a:bodyPr>
          <a:lstStyle/>
          <a:p>
            <a:r>
              <a:rPr lang="cs-CZ" dirty="0"/>
              <a:t>Adresář pomoci MPSV – placené i bezplatné linky: </a:t>
            </a:r>
            <a:r>
              <a:rPr lang="cs-CZ" u="sng" dirty="0">
                <a:hlinkClick r:id="rId2"/>
              </a:rPr>
              <a:t>https://www.mvcr.cz/clanek/adresar-pomoci-telefonni-informacni-a-krizove-linky-a-online-pomoc-v-ceske-republice.aspx</a:t>
            </a:r>
            <a:endParaRPr lang="cs-CZ" u="sng" dirty="0"/>
          </a:p>
          <a:p>
            <a:r>
              <a:rPr lang="cs-CZ" dirty="0"/>
              <a:t>Česká asociace pracovišť linek důvěry </a:t>
            </a:r>
            <a:r>
              <a:rPr lang="cs-CZ" dirty="0" err="1"/>
              <a:t>z.s</a:t>
            </a:r>
            <a:r>
              <a:rPr lang="cs-CZ" dirty="0"/>
              <a:t>.: </a:t>
            </a:r>
            <a:r>
              <a:rPr lang="cs-CZ" u="sng" dirty="0">
                <a:hlinkClick r:id="rId3"/>
              </a:rPr>
              <a:t>www.capld.cz</a:t>
            </a:r>
            <a:endParaRPr lang="cs-CZ" u="sng" dirty="0"/>
          </a:p>
          <a:p>
            <a:r>
              <a:rPr lang="cs-CZ" dirty="0"/>
              <a:t>Rozcestník chatové krizové pomoci: </a:t>
            </a:r>
            <a:r>
              <a:rPr lang="cs-CZ" dirty="0">
                <a:hlinkClick r:id="rId4"/>
              </a:rPr>
              <a:t>https://iporadna.cz/elinka-chatova-poradna/</a:t>
            </a:r>
            <a:endParaRPr lang="cs-CZ" dirty="0"/>
          </a:p>
          <a:p>
            <a:r>
              <a:rPr lang="cs-CZ" dirty="0"/>
              <a:t>Centrum LOCIKA: </a:t>
            </a:r>
            <a:r>
              <a:rPr lang="cs-CZ" dirty="0">
                <a:hlinkClick r:id="rId5"/>
              </a:rPr>
              <a:t>https://www.centrumlocika.cz/</a:t>
            </a:r>
            <a:endParaRPr lang="cs-CZ" dirty="0"/>
          </a:p>
          <a:p>
            <a:r>
              <a:rPr lang="cs-CZ" b="1" dirty="0"/>
              <a:t>YOU TUBE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Linka bezpečí – rozhovory, ukázky hovorů: </a:t>
            </a:r>
            <a:r>
              <a:rPr lang="cs-CZ" dirty="0">
                <a:hlinkClick r:id="rId6"/>
              </a:rPr>
              <a:t>https://www.youtube.com/c/Linkabezpe%C4%8D%C3%AD116111/videos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Síla empatie: </a:t>
            </a:r>
            <a:r>
              <a:rPr lang="cs-CZ" dirty="0">
                <a:hlinkClick r:id="rId7"/>
              </a:rPr>
              <a:t>https://www.youtube.com/watch?v=tuBZZasavZo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Paliativní péče: </a:t>
            </a:r>
            <a:r>
              <a:rPr lang="cs-CZ" dirty="0">
                <a:hlinkClick r:id="rId8"/>
              </a:rPr>
              <a:t>https://www.youtube.com/channel/UCPcBY1Oyo7jxqaREJA7WedA</a:t>
            </a:r>
            <a:endParaRPr lang="cs-CZ" dirty="0"/>
          </a:p>
          <a:p>
            <a:r>
              <a:rPr lang="cs-CZ" dirty="0"/>
              <a:t>Mobilní aplikace </a:t>
            </a:r>
            <a:r>
              <a:rPr lang="cs-CZ" b="1" dirty="0"/>
              <a:t>NEPANIKAŘ</a:t>
            </a:r>
          </a:p>
          <a:p>
            <a:r>
              <a:rPr lang="cs-CZ" b="1" dirty="0"/>
              <a:t>EMOTION AID: http://emotionaid.cz/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8436" name="Picture 4" descr="Internet věcí IoT: Budoucnost, bezpečí a jak mění svět | Ábíčko.c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66" y="165290"/>
            <a:ext cx="3026663" cy="1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02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9113780" cy="432461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Špatenková, N. a kol. (2017). </a:t>
            </a:r>
            <a:r>
              <a:rPr lang="cs-CZ" i="1" dirty="0"/>
              <a:t>Krize a krizová intervence.</a:t>
            </a:r>
            <a:r>
              <a:rPr lang="cs-CZ" dirty="0"/>
              <a:t>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r>
              <a:rPr lang="cs-CZ" dirty="0"/>
              <a:t>Špatenková, N. a kol. (2001, 2011). </a:t>
            </a:r>
            <a:r>
              <a:rPr lang="cs-CZ" i="1" dirty="0"/>
              <a:t>Krizová intervence pro praxi.</a:t>
            </a:r>
            <a:r>
              <a:rPr lang="cs-CZ" dirty="0"/>
              <a:t>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r>
              <a:rPr lang="cs-CZ" dirty="0" err="1"/>
              <a:t>Vodáčková</a:t>
            </a:r>
            <a:r>
              <a:rPr lang="cs-CZ" dirty="0"/>
              <a:t>, D. a kol. (2022). </a:t>
            </a:r>
            <a:r>
              <a:rPr lang="cs-CZ" i="1" dirty="0"/>
              <a:t>Krizová intervence. </a:t>
            </a:r>
            <a:r>
              <a:rPr lang="cs-CZ" dirty="0"/>
              <a:t>Praha: Portál.</a:t>
            </a:r>
          </a:p>
          <a:p>
            <a:pPr marL="0" indent="0" algn="just">
              <a:buNone/>
            </a:pPr>
            <a:r>
              <a:rPr lang="cs-CZ" dirty="0"/>
              <a:t>Knoppová, D. (1997). </a:t>
            </a:r>
            <a:r>
              <a:rPr lang="cs-CZ" i="1" dirty="0"/>
              <a:t>Telefonická krizová intervence. </a:t>
            </a:r>
            <a:r>
              <a:rPr lang="cs-CZ" dirty="0"/>
              <a:t>Praha: </a:t>
            </a:r>
            <a:r>
              <a:rPr lang="cs-CZ" dirty="0" err="1"/>
              <a:t>Remedium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r>
              <a:rPr lang="cs-CZ" dirty="0"/>
              <a:t>Peter A. </a:t>
            </a:r>
            <a:r>
              <a:rPr lang="cs-CZ" dirty="0" err="1"/>
              <a:t>Levine</a:t>
            </a:r>
            <a:r>
              <a:rPr lang="cs-CZ" dirty="0"/>
              <a:t> (2011). </a:t>
            </a:r>
            <a:r>
              <a:rPr lang="cs-CZ" i="1" dirty="0"/>
              <a:t>Probuzení tygra. </a:t>
            </a:r>
            <a:r>
              <a:rPr lang="cs-CZ" dirty="0"/>
              <a:t>Praha: </a:t>
            </a:r>
            <a:r>
              <a:rPr lang="cs-CZ" dirty="0" err="1"/>
              <a:t>Maitrea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r>
              <a:rPr lang="nl-NL" dirty="0"/>
              <a:t>Maggie Klineová, Peter A. Levine</a:t>
            </a:r>
            <a:r>
              <a:rPr lang="cs-CZ" dirty="0"/>
              <a:t> (2012). </a:t>
            </a:r>
            <a:r>
              <a:rPr lang="cs-CZ" i="1" dirty="0"/>
              <a:t>Trauma očima dítěte. </a:t>
            </a:r>
            <a:r>
              <a:rPr lang="cs-CZ" dirty="0"/>
              <a:t>Praha: </a:t>
            </a:r>
            <a:r>
              <a:rPr lang="cs-CZ" dirty="0" err="1"/>
              <a:t>Maitrea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r>
              <a:rPr lang="cs-CZ" dirty="0"/>
              <a:t>Úlehla, I. (1996). </a:t>
            </a:r>
            <a:r>
              <a:rPr lang="cs-CZ" i="1" dirty="0"/>
              <a:t>Umění pomáhat.</a:t>
            </a:r>
            <a:r>
              <a:rPr lang="cs-CZ" dirty="0"/>
              <a:t> Písek: Renesance.</a:t>
            </a:r>
          </a:p>
          <a:p>
            <a:pPr marL="0" indent="0" algn="just">
              <a:buNone/>
            </a:pPr>
            <a:r>
              <a:rPr lang="cs-CZ" dirty="0" err="1">
                <a:solidFill>
                  <a:schemeClr val="bg2">
                    <a:lumMod val="25000"/>
                  </a:schemeClr>
                </a:solidFill>
              </a:rPr>
              <a:t>Ellis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, A. (2002). </a:t>
            </a:r>
            <a:r>
              <a:rPr lang="cs-CZ" i="1" dirty="0">
                <a:solidFill>
                  <a:schemeClr val="bg2">
                    <a:lumMod val="25000"/>
                  </a:schemeClr>
                </a:solidFill>
              </a:rPr>
              <a:t>Trénink emocí.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Praha. Portál.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7412" name="Picture 4" descr="Qué es literatura &gt; Poemas del Al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60" y="45243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07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dirty="0"/>
            </a:br>
            <a:r>
              <a:rPr lang="cs-CZ" dirty="0"/>
              <a:t>Děkujeme za pozornost.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3200" i="1" dirty="0"/>
          </a:p>
          <a:p>
            <a:pPr marL="0" indent="0">
              <a:buNone/>
            </a:pPr>
            <a:endParaRPr lang="cs-CZ" sz="3200" i="1" dirty="0"/>
          </a:p>
          <a:p>
            <a:pPr marL="0" indent="0">
              <a:buNone/>
            </a:pPr>
            <a:r>
              <a:rPr lang="cs-CZ" sz="3200" i="1" dirty="0"/>
              <a:t>„Život není problém, který je třeba řešit, ale realita, kterou je třeba zažít.“ </a:t>
            </a:r>
          </a:p>
          <a:p>
            <a:pPr marL="0" indent="0">
              <a:buNone/>
            </a:pPr>
            <a:endParaRPr lang="cs-CZ" sz="3200" i="1" dirty="0"/>
          </a:p>
          <a:p>
            <a:pPr marL="0" indent="0">
              <a:buNone/>
            </a:pPr>
            <a:endParaRPr lang="cs-CZ" sz="3200" dirty="0"/>
          </a:p>
          <a:p>
            <a:pPr marL="0" indent="0" algn="r">
              <a:buNone/>
            </a:pPr>
            <a:r>
              <a:rPr lang="cs-CZ" sz="3200" dirty="0" err="1"/>
              <a:t>Søren</a:t>
            </a:r>
            <a:r>
              <a:rPr lang="cs-CZ" sz="3200" dirty="0"/>
              <a:t> Kierkegaard</a:t>
            </a:r>
            <a:br>
              <a:rPr lang="cs-CZ" dirty="0"/>
            </a:br>
            <a:br>
              <a:rPr lang="cs-CZ" dirty="0"/>
            </a:b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1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Právní rámec v KI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54727"/>
            <a:ext cx="8410980" cy="511488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Výkon povolání KRIZOVÉHO INTERVENTA se řídí zákonem o sociálních službách č. 108/2006 Sb. v návaznosti na vyhlášku č. 505/2006 Sb. (krizová pomoc, krizová telefonická intervence).</a:t>
            </a:r>
          </a:p>
          <a:p>
            <a:pPr algn="just"/>
            <a:r>
              <a:rPr lang="cs-CZ" dirty="0"/>
              <a:t>Intervent zachovává mlčenlivost o všech údajích, které se od klienta dozvěděl!</a:t>
            </a:r>
          </a:p>
          <a:p>
            <a:pPr algn="just"/>
            <a:r>
              <a:rPr lang="cs-CZ" dirty="0"/>
              <a:t>Výjimky:</a:t>
            </a:r>
          </a:p>
          <a:p>
            <a:pPr marL="0" indent="0" algn="just">
              <a:buNone/>
            </a:pPr>
            <a:r>
              <a:rPr lang="cs-CZ" dirty="0"/>
              <a:t>pokud klient dá souhlas (písemný, ústní) s poskytnutím informací (např. pro trestní stíhání, pro orgán sociálně právní ochrany dětí, taky, pokud sám sdělí informace o sobě, svém bydlišti – pro přivolání RZS...)</a:t>
            </a:r>
          </a:p>
          <a:p>
            <a:pPr marL="0" indent="0" algn="just">
              <a:buNone/>
            </a:pPr>
            <a:r>
              <a:rPr lang="cs-CZ" dirty="0"/>
              <a:t>pokud se intervent prokazatelně dozvěděl o tom, že na klientovi </a:t>
            </a:r>
            <a:r>
              <a:rPr lang="cs-CZ" u="sng" dirty="0"/>
              <a:t>byl</a:t>
            </a:r>
            <a:r>
              <a:rPr lang="cs-CZ" dirty="0"/>
              <a:t> spáchán trestný čin (dle §368 trestního zákona – Neoznámení TČ), např. vražda, těžké ublížení na zdraví, týrání svěřené osoby, obecné ohrožení</a:t>
            </a:r>
          </a:p>
          <a:p>
            <a:pPr marL="0" indent="0" algn="just">
              <a:buNone/>
            </a:pPr>
            <a:r>
              <a:rPr lang="cs-CZ" dirty="0"/>
              <a:t>pokud se intervent dozví, že někdo </a:t>
            </a:r>
            <a:r>
              <a:rPr lang="cs-CZ" b="1" u="sng" dirty="0"/>
              <a:t>chce</a:t>
            </a:r>
            <a:r>
              <a:rPr lang="cs-CZ" dirty="0"/>
              <a:t> na klientovi trestný čin spáchat nebo tak právě činí (dle § 367 - Nepřekažení TČ), např. vražda, zabití, těžké ublížení na zdraví, loupež, pohlavní zneužití (u dítěte mladšího 15 let), znásilnění, týrání svěřené osoby, nedovolená výroba a jiné nakládání s omamnými a psychotropními látkami a s jedy.</a:t>
            </a:r>
          </a:p>
          <a:p>
            <a:pPr algn="just"/>
            <a:r>
              <a:rPr lang="cs-CZ" dirty="0"/>
              <a:t>Oznamovat TČ intervent nemusí – pokud by vystavil sebe nebo osobu blízkou ohrožení zdraví, života nebo by byl ohrožen trestním stíháním! </a:t>
            </a:r>
          </a:p>
          <a:p>
            <a:pPr algn="just"/>
            <a:r>
              <a:rPr lang="cs-CZ" dirty="0"/>
              <a:t>Oznámení:  orgánu SPOD oznámit, že na dítěti byl nebo mohl být spáchán trestný čin, že jde o dítě jinak ohrožené nebo poskytnout informace na žádost OSPOD § 53. Vždy oznamujeme skutečnosti o spáchání trestného činu na dítěti (příprava trestného činu, trestný čin, který se děje nebo se stal a pokračuje - dále pohlavně zneužívá i v době, kdy volá na LD, přichází do KC).</a:t>
            </a:r>
          </a:p>
          <a:p>
            <a:endParaRPr lang="cs-CZ" dirty="0"/>
          </a:p>
        </p:txBody>
      </p:sp>
      <p:pic>
        <p:nvPicPr>
          <p:cNvPr id="12290" name="Picture 2" descr="Výběrové řízení na obsazení pracovního místa: právník: statutární město  Tři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314" y="133106"/>
            <a:ext cx="2856279" cy="28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96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Právní rámec v KI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454728"/>
            <a:ext cx="8596669" cy="515708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Ve vztahu ke klientovi se intervent při výkonu své práce řídí právními předpisy – ochrana osobních údajů: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- Listina základních práv a svobod (čl. 10 odst. 3)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- zákon o zpracování osobních údajů (zák. Č. 110/2019 Sb.)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- GDPR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- zákon o sociálních službách č. 108/2006 (§100 mlčenlivost, 100a sdělování </a:t>
            </a:r>
            <a:r>
              <a:rPr lang="cs-CZ" dirty="0" err="1">
                <a:solidFill>
                  <a:schemeClr val="tx1"/>
                </a:solidFill>
              </a:rPr>
              <a:t>inf</a:t>
            </a:r>
            <a:r>
              <a:rPr lang="cs-CZ" dirty="0">
                <a:solidFill>
                  <a:schemeClr val="tx1"/>
                </a:solidFill>
              </a:rPr>
              <a:t>, OSPOD)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- občanský zákoník č. 89/2012 - § 81 a dále – ochrana osobnosti (osobnost čl., jeho život, práva, důstojnost...)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Mlčenlivost - řídí se dle zákoníku práce, zákona o soc. službách a zdravotnických službách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Trestní zákoník ( zák. č. 40/2009 Sb.) - § 180 neoprávněné nakládání s osobními údaji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Ochrana krizového interventa: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- zákon č. 108/2006 o soc. službách - § 89 opatření omezující pohyb osob 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- zákon č. 40/2009 Trestní zákoník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§ 28 Krajní nouze – pokud činem odvrátí nebezpečí hrozící jiné osobě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§ 29  Nutná obrana - činem odvrátí hrozící nebo trvající útok vůči jiné osobě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316" name="Picture 4" descr="Paragraf dne... § 89 – Konoptik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167997"/>
            <a:ext cx="2573459" cy="25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3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43891"/>
            <a:ext cx="8596668" cy="504305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Krize</a:t>
            </a:r>
            <a:r>
              <a:rPr lang="cs-CZ" b="1" dirty="0"/>
              <a:t> </a:t>
            </a:r>
            <a:r>
              <a:rPr lang="cs-CZ" dirty="0"/>
              <a:t>je poměrně frekventovaný termín, který se používá k popisu situací, při kterých se něco dramaticky mění a tato změna je doprovázena negativními emocemi. Jde o subjektivní záležitost.</a:t>
            </a:r>
            <a:endParaRPr lang="cs-CZ" sz="16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Tři základní složky krize:</a:t>
            </a:r>
            <a:endParaRPr lang="cs-CZ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dirty="0"/>
              <a:t>Nastane určitá spouštěcí událost – může být očekávaná, neočekávaná. </a:t>
            </a:r>
          </a:p>
          <a:p>
            <a:pPr marL="0" lvl="0" indent="0" algn="just">
              <a:buNone/>
            </a:pPr>
            <a:r>
              <a:rPr lang="cs-CZ" dirty="0"/>
              <a:t>Jedinec jí vnímá jako ohrožující, nebezpečnou.</a:t>
            </a:r>
            <a:endParaRPr lang="cs-CZ" sz="1600" dirty="0"/>
          </a:p>
          <a:p>
            <a:pPr marL="0" lvl="0" indent="0" algn="just">
              <a:buNone/>
            </a:pPr>
            <a:r>
              <a:rPr lang="cs-CZ" dirty="0"/>
              <a:t>Obvyklé způsoby jejího zvládá selhávají, pokud se situaci nepodaří zvládnout, nastane krize.</a:t>
            </a:r>
          </a:p>
          <a:p>
            <a:pPr lvl="0" algn="just"/>
            <a:r>
              <a:rPr lang="cs-CZ" dirty="0"/>
              <a:t>Očekávané události:</a:t>
            </a:r>
            <a:endParaRPr lang="cs-CZ" sz="1600" dirty="0"/>
          </a:p>
          <a:p>
            <a:pPr marL="457200" lvl="1" indent="0" algn="just">
              <a:buNone/>
            </a:pPr>
            <a:r>
              <a:rPr lang="cs-CZ" dirty="0"/>
              <a:t>a) normální, kritická vývojová období – např. adolescence nebo střední věk, kdy je jedinec obzvláště zranitelný;</a:t>
            </a:r>
            <a:endParaRPr lang="cs-CZ" sz="1400" dirty="0"/>
          </a:p>
          <a:p>
            <a:pPr marL="457200" lvl="1" indent="0" algn="just">
              <a:buNone/>
            </a:pPr>
            <a:r>
              <a:rPr lang="cs-CZ" dirty="0"/>
              <a:t>b) </a:t>
            </a:r>
            <a:r>
              <a:rPr lang="cs-CZ" dirty="0" err="1"/>
              <a:t>tvz</a:t>
            </a:r>
            <a:r>
              <a:rPr lang="cs-CZ" dirty="0"/>
              <a:t>. přechodové, tranzitorní stavy – např. svatba, stěhování, jedinec přechází z „jedné jistoty přes nejistotu do jiné jistoty“ a musí si při tom osvojit nové sociální role, čelit novým úkolům, výzvám a přizpůsobit se novým podmínkám.</a:t>
            </a:r>
            <a:endParaRPr lang="cs-CZ" sz="1400" dirty="0"/>
          </a:p>
          <a:p>
            <a:pPr lvl="0" algn="just"/>
            <a:r>
              <a:rPr lang="cs-CZ" dirty="0"/>
              <a:t>Neočekáváné (situační, traumatické) události jsou zpravidla náhlé a nečekané. Jedná se o nepředvídatelné změny, které mohou potkat kohokoliv a kdykoliv. Obvykle to jsou reálné ztráty např. ztráta partnera, ztráta schopnosti. Ale může to být naopak i také „příchod“ nové osoby do nějaké sociální situace, např. předčasně narozené dítě. Mohou to být také jenom nečekané nebo naprosto nenadálé situace v daný okamžik.</a:t>
            </a:r>
            <a:endParaRPr lang="cs-CZ" sz="1600" dirty="0"/>
          </a:p>
          <a:p>
            <a:pPr algn="just"/>
            <a:r>
              <a:rPr lang="cs-CZ" dirty="0"/>
              <a:t>Krize jsou nedílnou, přirozenou součástí života každého člověka, neměly by být  automaticky považovány za něco nenormálního, natož patologického. Krizi je možné chápat i jako vývoj a změnu.</a:t>
            </a:r>
            <a:endParaRPr lang="cs-CZ" sz="1600" dirty="0"/>
          </a:p>
          <a:p>
            <a:pPr algn="just"/>
            <a:endParaRPr lang="cs-CZ" dirty="0"/>
          </a:p>
        </p:txBody>
      </p:sp>
      <p:pic>
        <p:nvPicPr>
          <p:cNvPr id="1026" name="Picture 2" descr="Krize a krizová interv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911" y="212382"/>
            <a:ext cx="2200764" cy="28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99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5962"/>
          </a:xfrm>
        </p:spPr>
        <p:txBody>
          <a:bodyPr/>
          <a:lstStyle/>
          <a:p>
            <a:r>
              <a:rPr lang="cs-CZ" b="1" dirty="0"/>
              <a:t>Krize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00200"/>
            <a:ext cx="8596668" cy="49852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/>
              <a:t>Krize jako ZTRÁTA, ZMĚNA NEBO VOLBA.</a:t>
            </a:r>
          </a:p>
          <a:p>
            <a:pPr algn="just"/>
            <a:r>
              <a:rPr lang="cs-CZ" b="1" dirty="0"/>
              <a:t>Ovlivňující faktory: </a:t>
            </a:r>
            <a:r>
              <a:rPr lang="cs-CZ" dirty="0"/>
              <a:t>věk, gender, </a:t>
            </a:r>
          </a:p>
          <a:p>
            <a:pPr marL="0" indent="0" algn="just">
              <a:buNone/>
            </a:pPr>
            <a:r>
              <a:rPr lang="cs-CZ" dirty="0"/>
              <a:t>	osobnost, zdraví, možnost ventilace </a:t>
            </a:r>
          </a:p>
          <a:p>
            <a:pPr marL="0" indent="0" algn="just">
              <a:buNone/>
            </a:pPr>
            <a:r>
              <a:rPr lang="cs-CZ" dirty="0"/>
              <a:t>	emocí, schopnost zvládat situace, předchozí krize, víra, opora, životní situace</a:t>
            </a:r>
          </a:p>
          <a:p>
            <a:pPr algn="just"/>
            <a:r>
              <a:rPr lang="cs-CZ" b="1" dirty="0"/>
              <a:t>Ohrožení: </a:t>
            </a:r>
            <a:r>
              <a:rPr lang="cs-CZ" dirty="0"/>
              <a:t>děti, dospívající, senioři, kolektivy, etnika, záchranáři</a:t>
            </a:r>
          </a:p>
          <a:p>
            <a:pPr algn="just"/>
            <a:r>
              <a:rPr lang="cs-CZ" dirty="0"/>
              <a:t>Překonání, zvládnutí krize </a:t>
            </a:r>
            <a:r>
              <a:rPr lang="cs-CZ" b="1" dirty="0"/>
              <a:t>neznamená:</a:t>
            </a:r>
            <a:endParaRPr lang="cs-CZ" dirty="0"/>
          </a:p>
          <a:p>
            <a:pPr marL="0" indent="0" algn="just">
              <a:buNone/>
            </a:pPr>
            <a:r>
              <a:rPr lang="cs-CZ" dirty="0"/>
              <a:t>Zapomenout na to, co se stalo – někdy to není účelné, ani možné např. smrt milovaného člověka.</a:t>
            </a:r>
          </a:p>
          <a:p>
            <a:pPr marL="0" indent="0" algn="just">
              <a:buNone/>
            </a:pPr>
            <a:r>
              <a:rPr lang="cs-CZ" dirty="0"/>
              <a:t>Život bude stejný jako předtím – klient i jeho život se po překonané krizi často mění a nemusí to být nutně změna k horšímu.</a:t>
            </a:r>
          </a:p>
          <a:p>
            <a:pPr algn="just"/>
            <a:r>
              <a:rPr lang="cs-CZ" dirty="0"/>
              <a:t>Překonání, zvládnutí krize </a:t>
            </a:r>
            <a:r>
              <a:rPr lang="cs-CZ" b="1" dirty="0"/>
              <a:t>znamená:</a:t>
            </a:r>
            <a:endParaRPr lang="cs-CZ" dirty="0"/>
          </a:p>
          <a:p>
            <a:pPr marL="0" indent="0" algn="just">
              <a:buNone/>
            </a:pPr>
            <a:r>
              <a:rPr lang="cs-CZ" dirty="0"/>
              <a:t>Znovuzískání energie potřebné k běžnému „normálnímu“ fungování.</a:t>
            </a:r>
          </a:p>
          <a:p>
            <a:pPr marL="0" indent="0" algn="just">
              <a:buNone/>
            </a:pPr>
            <a:r>
              <a:rPr lang="cs-CZ" dirty="0"/>
              <a:t>Opětovnou schopnost cítit uspokojení, nebo dokonce radost.</a:t>
            </a:r>
          </a:p>
          <a:p>
            <a:pPr marL="0" indent="0" algn="just">
              <a:buNone/>
            </a:pPr>
            <a:r>
              <a:rPr lang="cs-CZ" dirty="0"/>
              <a:t>Obnovení vztahů a vazeb k ostatním lidem.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9462" name="Picture 6" descr="Krizi středního věku zážitky nepřekonáte. Chce to dlouhodobý projekt, radí  psycholog | Dvoj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68" y="163207"/>
            <a:ext cx="3935263" cy="22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9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Reakce v krizi: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90255"/>
            <a:ext cx="8071012" cy="4823087"/>
          </a:xfrm>
        </p:spPr>
        <p:txBody>
          <a:bodyPr>
            <a:normAutofit/>
          </a:bodyPr>
          <a:lstStyle/>
          <a:p>
            <a:pPr lvl="0" algn="just"/>
            <a:r>
              <a:rPr lang="cs-CZ" b="1" dirty="0"/>
              <a:t>Alfa reakce</a:t>
            </a:r>
            <a:r>
              <a:rPr lang="cs-CZ" dirty="0"/>
              <a:t> - zvýšené fyziologické funkce (horký dech, napnuté svaly, třes rukou nebo celého těla) aktivita pozbývá smyslu, objevují se silné, intenzivní a převážně negativní emoce (křik, nářek, zloba).</a:t>
            </a:r>
          </a:p>
          <a:p>
            <a:pPr marL="0" indent="0" algn="just">
              <a:buNone/>
            </a:pPr>
            <a:r>
              <a:rPr lang="cs-CZ" b="1" dirty="0"/>
              <a:t>	</a:t>
            </a:r>
            <a:r>
              <a:rPr lang="cs-CZ" dirty="0"/>
              <a:t>Lidé v krizi jsou často přecitlivělí, silně nedůvěřiví, až paranoidní. </a:t>
            </a:r>
          </a:p>
          <a:p>
            <a:pPr marL="0" indent="0" algn="just">
              <a:buNone/>
            </a:pPr>
            <a:r>
              <a:rPr lang="cs-CZ" dirty="0"/>
              <a:t>	Nezainteresovaným osobám se může jejich jednání jevit jako nelogické, 	nesmyslné, „nenormální“ a snadno tak mohou učinit nesprávný závěr, že se 	</a:t>
            </a:r>
            <a:r>
              <a:rPr lang="cs-CZ" b="1" dirty="0"/>
              <a:t>tito lidé „prostě zbláznili</a:t>
            </a:r>
            <a:r>
              <a:rPr lang="cs-CZ" dirty="0"/>
              <a:t>“, že jsou to „hysterky“ apod.</a:t>
            </a:r>
          </a:p>
          <a:p>
            <a:pPr lvl="0" algn="just"/>
            <a:r>
              <a:rPr lang="cs-CZ" b="1" dirty="0"/>
              <a:t>Beta reakce</a:t>
            </a:r>
            <a:r>
              <a:rPr lang="cs-CZ" dirty="0"/>
              <a:t> - tzv. solný sloup, mrtvý brouk (vzácnější, v extrémně náročných situacích), ztuhlost strnulost, výrazné snížení schopnosti komunikovat, emoce nejsou pociťovány ani projevovány.</a:t>
            </a:r>
          </a:p>
          <a:p>
            <a:pPr marL="0" indent="0" algn="just">
              <a:buNone/>
            </a:pPr>
            <a:r>
              <a:rPr lang="cs-CZ" dirty="0"/>
              <a:t> 	U tohoto typu reakcí není moc poznat, že se daný člověk nachází v krizi,       	protože nekřičí, nevolá o pomoc, nedává zřetelně najevo, že se mu něco 	děje a že potřebuje pomoc. Proto u těchto reakcí hrozí zvýšené riziko, že si 	prostě 	nevšimneme, že je daný jedinec v krizi, protože se nám jeví, že je 	docela v 	pohodě, jako že „zvládá“.</a:t>
            </a:r>
          </a:p>
        </p:txBody>
      </p:sp>
      <p:pic>
        <p:nvPicPr>
          <p:cNvPr id="15362" name="Picture 2" descr="Alfa Romeo se chce zvednout ze dna. Nahoru ji tlačí pět miliard eur,  brutální Giulia i nové SUV - Aktuálně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346" y="1918464"/>
            <a:ext cx="3331729" cy="187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Lotova manželka se ohlédla — ONLINE KNIHOVNA Strážné věž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346" y="4335975"/>
            <a:ext cx="3272806" cy="163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0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Fáze krize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51709"/>
            <a:ext cx="8596668" cy="4989768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cs-CZ" i="1" dirty="0"/>
              <a:t>FÁZE I</a:t>
            </a:r>
            <a:r>
              <a:rPr lang="cs-CZ" dirty="0"/>
              <a:t>: vědomosti, dovednosti, schopnosti jedince a osvědčené zdroje pomoci při konfrontací s událostí, která je příčinou krize - pokud se ukazují jako nedostatečné vedou k napětí a neklidu. Aktivuje své adaptační mechanismy a také osvědčené zdroje pomoci: pokud jsou tyto strategie neúspěšné, krizový stav se prohlubuje a následuje druhá fáze.</a:t>
            </a:r>
          </a:p>
          <a:p>
            <a:pPr lvl="0" algn="just"/>
            <a:r>
              <a:rPr lang="cs-CZ" i="1" dirty="0"/>
              <a:t>FÁZE II</a:t>
            </a:r>
            <a:r>
              <a:rPr lang="cs-CZ" dirty="0"/>
              <a:t>: jedinec v krizi se domnívá, že není schopen situaci zvládnout, cítí se neúspěšný  a díky tomu pociťuje vlastní zranitelnost, což má negativní dopad na jeho sebevědomí. Používá náhodné nepromyšlené postupy a pokud se řešení neobjeví , pocit napětí narůstá a nastupuje další fáze.</a:t>
            </a:r>
          </a:p>
          <a:p>
            <a:pPr lvl="0" algn="just"/>
            <a:r>
              <a:rPr lang="cs-CZ" i="1" dirty="0"/>
              <a:t>FÁZE III:</a:t>
            </a:r>
            <a:r>
              <a:rPr lang="cs-CZ" dirty="0"/>
              <a:t> zvyšující se napětí mobilizuje všechny rezervy jedince, ten projevuje max. možnou snahu k vyhledání nových způsobů řešení problému. V této fázi je jedinec nejvíce přístupný pomoci zvenčí. Nakonec dochází buď k překonání krize a získání ztraceného pocitu rovnováhy - nebo se snažení ukazuje jako neúspěšné. Tady vzniká riziko, že krize přejde do chronického stavu. Krize se prohlubuje a dochází do fáze 4.</a:t>
            </a:r>
          </a:p>
          <a:p>
            <a:pPr lvl="0" algn="just"/>
            <a:r>
              <a:rPr lang="cs-CZ" i="1" dirty="0"/>
              <a:t>FÁZE IV</a:t>
            </a:r>
            <a:r>
              <a:rPr lang="cs-CZ" dirty="0"/>
              <a:t>: napětí se stává nesnesitelným. Jedinec může působit navenek, že situaci zvládá, ale opak je pravdou. Zkreslené vnímání prohlubuje vnitřní chaos a vede k panice. Adaptační procesy se hroutí. Normální fungování je zcela narušeno. Různé projevy chování např. předrážděnost, sebevražedné tendence, abúzus (nadměrné nadužívání) alkoholu nebo drog.  V této fázi jako nejvhodnější zásah se jeví odborná krizová intervence.</a:t>
            </a:r>
          </a:p>
          <a:p>
            <a:endParaRPr lang="cs-CZ" dirty="0"/>
          </a:p>
        </p:txBody>
      </p:sp>
      <p:pic>
        <p:nvPicPr>
          <p:cNvPr id="16386" name="Picture 2" descr="Pár slov o krizi | Akademie Prav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52" y="8792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7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Znaky a etapy krizové intervence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22363"/>
            <a:ext cx="8596668" cy="4719000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Znaky krizové intervence:</a:t>
            </a:r>
          </a:p>
          <a:p>
            <a:pPr marL="0" indent="0" algn="just">
              <a:buNone/>
            </a:pPr>
            <a:r>
              <a:rPr lang="cs-CZ" b="1" dirty="0"/>
              <a:t>	Ihned</a:t>
            </a:r>
            <a:r>
              <a:rPr lang="cs-CZ" dirty="0"/>
              <a:t> - neprodleně, neodkladně a co nejdříve</a:t>
            </a:r>
          </a:p>
          <a:p>
            <a:pPr marL="0" indent="0" algn="just">
              <a:buNone/>
            </a:pPr>
            <a:r>
              <a:rPr lang="cs-CZ" b="1" dirty="0"/>
              <a:t>	V blízkosti -</a:t>
            </a:r>
            <a:r>
              <a:rPr lang="cs-CZ" dirty="0"/>
              <a:t> v dosahu, apel na dostupnost</a:t>
            </a:r>
          </a:p>
          <a:p>
            <a:pPr marL="0" indent="0" algn="just">
              <a:buNone/>
            </a:pPr>
            <a:r>
              <a:rPr lang="cs-CZ" dirty="0"/>
              <a:t>	S očekávanou </a:t>
            </a:r>
            <a:r>
              <a:rPr lang="cs-CZ" b="1" dirty="0"/>
              <a:t>způsobilostí</a:t>
            </a:r>
            <a:r>
              <a:rPr lang="cs-CZ" dirty="0"/>
              <a:t> - kompetentně</a:t>
            </a:r>
          </a:p>
          <a:p>
            <a:pPr marL="0" indent="0" algn="just">
              <a:buNone/>
            </a:pPr>
            <a:r>
              <a:rPr lang="cs-CZ" b="1" dirty="0"/>
              <a:t>	Bezpečně</a:t>
            </a:r>
            <a:r>
              <a:rPr lang="cs-CZ" dirty="0"/>
              <a:t> - neměla by být poškozující jak pro klienta, tak pro interventa – 	nepoškozovat, neubližovat</a:t>
            </a:r>
          </a:p>
          <a:p>
            <a:pPr marL="0" indent="0" algn="just">
              <a:buNone/>
            </a:pPr>
            <a:r>
              <a:rPr lang="cs-CZ" b="1" dirty="0"/>
              <a:t>	Jednoduše</a:t>
            </a:r>
            <a:r>
              <a:rPr lang="cs-CZ" dirty="0"/>
              <a:t> - jednoduchými postupy</a:t>
            </a:r>
          </a:p>
          <a:p>
            <a:pPr algn="just"/>
            <a:r>
              <a:rPr lang="cs-CZ" dirty="0"/>
              <a:t>Krizová intervence nepředstavuje stav, nýbrž </a:t>
            </a:r>
            <a:r>
              <a:rPr lang="cs-CZ" i="1" u="sng" dirty="0"/>
              <a:t>proces interakce krizového interventa s klientem. </a:t>
            </a:r>
            <a:r>
              <a:rPr lang="cs-CZ" dirty="0"/>
              <a:t>Tento proces směřuje z výchozího (navázání kontaktu) do cílového bodu (ukončení a zhodnocení intervence).</a:t>
            </a:r>
          </a:p>
          <a:p>
            <a:pPr algn="just"/>
            <a:r>
              <a:rPr lang="cs-CZ" dirty="0"/>
              <a:t>Krizová intervence má strukturu, klíčová je zakázka!!!</a:t>
            </a:r>
          </a:p>
          <a:p>
            <a:pPr algn="just"/>
            <a:r>
              <a:rPr lang="cs-CZ" dirty="0"/>
              <a:t>Etapy krizové intervence: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 pole 2"/>
          <p:cNvSpPr txBox="1"/>
          <p:nvPr/>
        </p:nvSpPr>
        <p:spPr>
          <a:xfrm>
            <a:off x="830956" y="5840485"/>
            <a:ext cx="8443046" cy="87586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ahájení krizové intervence                  vlastní intervence</a:t>
            </a:r>
            <a:r>
              <a:rPr lang="cs-CZ" sz="1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  <a:r>
              <a:rPr lang="cs-CZ" sz="14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krizové intervence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úvod			stať			závěr</a:t>
            </a:r>
            <a:endParaRPr lang="cs-CZ" sz="1600" b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379777" y="6011238"/>
            <a:ext cx="7715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5748903" y="6011238"/>
            <a:ext cx="7715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4194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C5DB02F537614FB66EB71B0726DE94" ma:contentTypeVersion="8" ma:contentTypeDescription="Vytvoří nový dokument" ma:contentTypeScope="" ma:versionID="91879cd260211e6a30a9d97f93dac8e0">
  <xsd:schema xmlns:xsd="http://www.w3.org/2001/XMLSchema" xmlns:xs="http://www.w3.org/2001/XMLSchema" xmlns:p="http://schemas.microsoft.com/office/2006/metadata/properties" xmlns:ns3="aead6d3a-feb0-4a8c-9062-9bbd8c74d735" targetNamespace="http://schemas.microsoft.com/office/2006/metadata/properties" ma:root="true" ma:fieldsID="6d45d0d3d2ede496d2d27091f2c031c2" ns3:_="">
    <xsd:import namespace="aead6d3a-feb0-4a8c-9062-9bbd8c74d7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d6d3a-feb0-4a8c-9062-9bbd8c74d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C2783A-2260-44DE-A3E9-B2E349E2D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ad6d3a-feb0-4a8c-9062-9bbd8c74d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3D0BD1-A7C8-4B8B-8EEE-23938F82EF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00977E-DC04-4464-B1B0-CE10D926AB17}">
  <ds:schemaRefs>
    <ds:schemaRef ds:uri="http://www.w3.org/XML/1998/namespace"/>
    <ds:schemaRef ds:uri="http://purl.org/dc/terms/"/>
    <ds:schemaRef ds:uri="aead6d3a-feb0-4a8c-9062-9bbd8c74d735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480</TotalTime>
  <Words>3627</Words>
  <Application>Microsoft Office PowerPoint</Application>
  <PresentationFormat>Širokoúhlá obrazovka</PresentationFormat>
  <Paragraphs>245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</vt:lpstr>
      <vt:lpstr>Wingdings 3</vt:lpstr>
      <vt:lpstr>Fazeta</vt:lpstr>
      <vt:lpstr>    Krizový management  27.4.2022   </vt:lpstr>
      <vt:lpstr>Krizová intervence</vt:lpstr>
      <vt:lpstr>Právní rámec v KI </vt:lpstr>
      <vt:lpstr>Právní rámec v KI</vt:lpstr>
      <vt:lpstr>Krize</vt:lpstr>
      <vt:lpstr>Krize</vt:lpstr>
      <vt:lpstr>Reakce v krizi: </vt:lpstr>
      <vt:lpstr>Fáze krize  </vt:lpstr>
      <vt:lpstr>Znaky a etapy krizové intervence</vt:lpstr>
      <vt:lpstr>Jáma zoufalství</vt:lpstr>
      <vt:lpstr>Techniky KI</vt:lpstr>
      <vt:lpstr>Zakázané věty</vt:lpstr>
      <vt:lpstr>Zlaté věty</vt:lpstr>
      <vt:lpstr>PRÁCE S EMOCEMI </vt:lpstr>
      <vt:lpstr>Pláč</vt:lpstr>
      <vt:lpstr>Agrese, hněv, vztek</vt:lpstr>
      <vt:lpstr>Strach, úzkost </vt:lpstr>
      <vt:lpstr>Panika</vt:lpstr>
      <vt:lpstr>Trauma</vt:lpstr>
      <vt:lpstr>Trauma u dětí</vt:lpstr>
      <vt:lpstr>SPECIFIKA VYBRANÝCH SITUACÍ</vt:lpstr>
      <vt:lpstr>Vybrané užitečné i zajímavé odkazy: </vt:lpstr>
      <vt:lpstr>Doporučená literatura: </vt:lpstr>
      <vt:lpstr> Děkujeme za pozornost.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Krizový management  27.4.2022</dc:title>
  <dc:creator>michaela</dc:creator>
  <cp:lastModifiedBy>Lucie Pospíšilová</cp:lastModifiedBy>
  <cp:revision>69</cp:revision>
  <cp:lastPrinted>2022-04-26T14:58:57Z</cp:lastPrinted>
  <dcterms:created xsi:type="dcterms:W3CDTF">2022-04-13T13:07:24Z</dcterms:created>
  <dcterms:modified xsi:type="dcterms:W3CDTF">2022-04-26T16:59:23Z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0x01010074C5DB02F537614FB66EB71B0726DE94</vt:lpwstr>
  </property>
</Properties>
</file>