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732" r:id="rId3"/>
    <p:sldId id="733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734" r:id="rId14"/>
    <p:sldId id="721" r:id="rId15"/>
    <p:sldId id="711" r:id="rId16"/>
    <p:sldId id="712" r:id="rId17"/>
    <p:sldId id="714" r:id="rId18"/>
    <p:sldId id="361" r:id="rId19"/>
    <p:sldId id="362" r:id="rId20"/>
    <p:sldId id="704" r:id="rId21"/>
    <p:sldId id="702" r:id="rId22"/>
    <p:sldId id="703" r:id="rId23"/>
    <p:sldId id="715" r:id="rId24"/>
    <p:sldId id="716" r:id="rId25"/>
    <p:sldId id="667" r:id="rId26"/>
    <p:sldId id="719" r:id="rId27"/>
    <p:sldId id="720" r:id="rId28"/>
    <p:sldId id="723" r:id="rId29"/>
    <p:sldId id="724" r:id="rId30"/>
    <p:sldId id="725" r:id="rId31"/>
    <p:sldId id="726" r:id="rId32"/>
    <p:sldId id="727" r:id="rId33"/>
    <p:sldId id="699" r:id="rId34"/>
    <p:sldId id="700" r:id="rId35"/>
    <p:sldId id="735" r:id="rId36"/>
    <p:sldId id="728" r:id="rId37"/>
    <p:sldId id="729" r:id="rId38"/>
    <p:sldId id="736" r:id="rId39"/>
    <p:sldId id="731" r:id="rId40"/>
    <p:sldId id="730" r:id="rId41"/>
    <p:sldId id="737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5A88-7AEE-42F7-BF9B-491003ECD3ED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3A0F-ABA3-44B2-B5E3-BFA06410A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9684-80D5-4487-ABA9-7565AC2FD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0B98A-4D6E-4215-A010-9147B3361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28C9C5-2BBE-455A-8909-23EDF5F2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32FD81-51DC-410E-A600-2F570432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41882B-7FFD-4119-B52D-C36232EE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14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698D5-164D-407B-B778-48FD4EA4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44A38A-D37A-4F93-81B9-0277679B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B88C1-4781-4076-BB81-13E94067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9C7FDC-4F48-4407-ABDB-32DE2762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0E243-6F00-4F25-AF38-28DF64A2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4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D45AE9-031D-4746-BCDC-04D8C57D1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9DB4EB-D70E-422B-8EB7-F78F087FE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ECB908-E309-45DA-8DC0-B737AAC1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EA04D-CD41-49A4-B851-37334F33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05963-8562-4823-B45F-59E9292E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85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0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B22B9-E85A-49F7-AAAA-F9953F22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8806A-1DFE-493B-AC2B-7E144D648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87B1BF-5CE3-4DF5-8EA1-3A73A733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88BD6C-8603-459D-9356-0285BFA8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97E498-EC78-4227-B069-7744B881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99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C75E4-FFC4-47AF-B26B-0D09E061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1C9DDC-6185-4FB6-B7C5-C71DA290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8B7B96-7588-4C86-B420-3960A0ED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C8FA8-E74D-4B02-AE6B-89183606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5269C-374D-4345-898F-A8FA1BD4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82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869F8-14FF-4588-9DD8-CBF91275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04BF9-C10E-4A17-A234-192DC536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840605-DFAF-4519-AB0E-E24CB63A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9BD6ED-D6BB-4A52-89F4-D3679F8A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20E629-3259-4ECD-A16E-733A272F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CD4378-3B5A-49CA-9EDD-54D395E5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8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619B4-3FDF-4AA5-9600-895390F3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0FF055-339D-4746-85D9-19410D1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AC4C0E-2724-47C8-8901-A088B992A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739871-0A5F-4F0C-8CF5-D3926F8BE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A3CA4C-E6D9-4AE0-BA1F-A370C0D3C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5D555F-5854-41FB-82E0-0AE20C3D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DA5A16-49F5-41E7-B2B7-8F37A292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A538B0-39F9-42FE-9030-CD711581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3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00EB1-06EF-4703-9E72-89C43B16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BA8E59-5FCF-4174-9656-7375CB09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A0237E-A024-4CEF-9FD2-54C1E0D5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19C7B7-ECB3-4B57-B0FE-8EDCDCC4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3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57F1C9-0286-490E-A3DC-2DAE7BD1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DA68EB-F28B-4E9D-BEF2-D0829594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229394-957F-4F3A-A5AE-8683C3C6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2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6526C-0557-4E76-963E-6835A008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CFC66-315D-45E9-8FCE-75708676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8C9F24-42C2-46EF-B812-E1BCFE6F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FC0082-9C94-4123-8AAF-C7D22C9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D45EC-E872-4D5A-9DAD-ABF14C18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CE3316-D9B8-4EAD-9AAB-01FF8192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2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D30DF-119E-407A-9778-74F278CC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FFDB52-0D3F-4129-A8C0-71D031784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F8D2E3-2183-40ED-9DD5-03B959BDF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C77DB8-9151-4A97-AB6D-FFB36D49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C90B4E-CE7C-4BFA-ADD5-E2667CEE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89D-73B2-4E7B-ABED-3BA32C75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F8EE70-44E9-4B0E-921C-502BA839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DCAF64-BC6C-44B0-A47F-B8FCEBB41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BFB28C-53F1-4A89-9024-23BF615EB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73DE-1006-48ED-81F5-29611E6D0C34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97C7F0-4D8A-47FD-9970-AD369F162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32C54-9A74-49AB-88EF-5E9853334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1D57-65D5-45ED-B0C8-EBBDC48B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8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7532E05-D65E-412E-9C8F-BD928A4314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349133-1CC8-4D56-8B25-7A408077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038"/>
            <a:ext cx="9144000" cy="2387600"/>
          </a:xfrm>
        </p:spPr>
        <p:txBody>
          <a:bodyPr>
            <a:normAutofit/>
          </a:bodyPr>
          <a:lstStyle/>
          <a:p>
            <a: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METODY PRO PODPORU ŘÍZENÍ A ROZHODOVÁNÍ V KRIZOVÉM MANAGEMENTU 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AF9EC7-C593-4A78-B8DC-18F31140A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738"/>
            <a:ext cx="914400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Procházka Josef</a:t>
            </a:r>
          </a:p>
          <a:p>
            <a:r>
              <a:rPr lang="cs-CZ" dirty="0"/>
              <a:t>16.3.2022</a:t>
            </a:r>
          </a:p>
        </p:txBody>
      </p:sp>
    </p:spTree>
    <p:extLst>
      <p:ext uri="{BB962C8B-B14F-4D97-AF65-F5344CB8AC3E}">
        <p14:creationId xmlns:p14="http://schemas.microsoft.com/office/powerpoint/2010/main" val="217407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1AEB-3E8F-4959-8310-17DB6CB2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KE KRIZOVÉMU ŘÍZENÍ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DC4E3-A889-4C8C-9F79-5FF443A1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69207"/>
            <a:ext cx="5157787" cy="823912"/>
          </a:xfrm>
        </p:spPr>
        <p:txBody>
          <a:bodyPr/>
          <a:lstStyle/>
          <a:p>
            <a:r>
              <a:rPr lang="cs-CZ" dirty="0"/>
              <a:t>Důraz na reakci a obnovu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8FA69C-3593-4B77-9636-6759D9BB4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Primární je řešení KS a jejich následků</a:t>
            </a:r>
          </a:p>
          <a:p>
            <a:r>
              <a:rPr lang="cs-CZ" sz="2400" dirty="0"/>
              <a:t>Jedinečná událost, jeden scénář</a:t>
            </a:r>
          </a:p>
          <a:p>
            <a:r>
              <a:rPr lang="cs-CZ" sz="2400" dirty="0"/>
              <a:t>Jednotný systém velení a řízení, jediná autorita, jasná odpovědnost</a:t>
            </a:r>
          </a:p>
          <a:p>
            <a:r>
              <a:rPr lang="cs-CZ" sz="2400" dirty="0"/>
              <a:t>Zaměření na materiální , fyzickou stránku schopností</a:t>
            </a:r>
          </a:p>
          <a:p>
            <a:r>
              <a:rPr lang="cs-CZ" sz="2400" dirty="0"/>
              <a:t>Urgentní reakce, dynamika změny, krátkodobost rozhodnutí</a:t>
            </a:r>
          </a:p>
          <a:p>
            <a:r>
              <a:rPr lang="cs-CZ" sz="2400" dirty="0"/>
              <a:t>Autorizace citlivých informací, jejich vertikální šíření 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07B0D-E85A-407C-9A92-3B7AC0DD6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269207"/>
            <a:ext cx="5183188" cy="823912"/>
          </a:xfrm>
        </p:spPr>
        <p:txBody>
          <a:bodyPr/>
          <a:lstStyle/>
          <a:p>
            <a:r>
              <a:rPr lang="cs-CZ" dirty="0"/>
              <a:t>Důraz na prevenci a připravenost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0A10DF-3E9D-4DFD-B5EF-D3DEA1F9D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Analýza rizik, odolnost, zranitelnost</a:t>
            </a:r>
          </a:p>
          <a:p>
            <a:r>
              <a:rPr lang="cs-CZ" sz="2400" dirty="0"/>
              <a:t>Dynamické, mnohačetné scénáře</a:t>
            </a:r>
          </a:p>
          <a:p>
            <a:r>
              <a:rPr lang="cs-CZ" sz="2400" dirty="0"/>
              <a:t>Volná uskupení, diskuze, hodnoty, zájmy</a:t>
            </a:r>
          </a:p>
          <a:p>
            <a:r>
              <a:rPr lang="cs-CZ" sz="2400" dirty="0"/>
              <a:t>Zaměření na procedury, postupy, procesy</a:t>
            </a:r>
          </a:p>
          <a:p>
            <a:r>
              <a:rPr lang="cs-CZ" sz="2400" dirty="0"/>
              <a:t>Dialog, výměna zkušeností, hodnocení vývoj, dlouhodobé plánování </a:t>
            </a:r>
          </a:p>
          <a:p>
            <a:r>
              <a:rPr lang="cs-CZ" sz="2400" dirty="0"/>
              <a:t>Horizontální sdílení informací, názorová pluralita</a:t>
            </a:r>
          </a:p>
        </p:txBody>
      </p:sp>
    </p:spTree>
    <p:extLst>
      <p:ext uri="{BB962C8B-B14F-4D97-AF65-F5344CB8AC3E}">
        <p14:creationId xmlns:p14="http://schemas.microsoft.com/office/powerpoint/2010/main" val="249251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71B6B-E9FF-4D6E-907B-65728195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1DA884-6D4F-48D2-8D9B-2DB88002E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0994B7-8268-47CB-BA13-DD51993C6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678FD5-460A-47D7-8486-8B660808C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59ECFF-00E0-41CA-90E6-57ACEC51C0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78B9E19-1F92-48FE-927B-1B4F73A0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-26607"/>
            <a:ext cx="11477624" cy="68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1AEB-3E8F-4959-8310-17DB6CB2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KS DLE DOSAŽENÉHO ROZVOJE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DC4E3-A889-4C8C-9F79-5FF443A1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69207"/>
            <a:ext cx="5157787" cy="823912"/>
          </a:xfrm>
        </p:spPr>
        <p:txBody>
          <a:bodyPr/>
          <a:lstStyle/>
          <a:p>
            <a:r>
              <a:rPr lang="cs-CZ" dirty="0"/>
              <a:t>Rozvojové země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8FA69C-3593-4B77-9636-6759D9BB4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Menší finanční a majetkové škody</a:t>
            </a:r>
          </a:p>
          <a:p>
            <a:r>
              <a:rPr lang="cs-CZ" sz="2400" dirty="0"/>
              <a:t>Vyšší ztráty na lidských životech</a:t>
            </a:r>
          </a:p>
          <a:p>
            <a:r>
              <a:rPr lang="cs-CZ" sz="2400" dirty="0"/>
              <a:t>Omezené možnosti prevence a nástrojů </a:t>
            </a:r>
            <a:r>
              <a:rPr lang="cs-CZ" sz="2400"/>
              <a:t>krizového řízení </a:t>
            </a:r>
            <a:r>
              <a:rPr lang="cs-CZ" sz="2400" dirty="0"/>
              <a:t>- zdroje</a:t>
            </a:r>
          </a:p>
          <a:p>
            <a:r>
              <a:rPr lang="cs-CZ" sz="2400" dirty="0"/>
              <a:t>Omezené technologické možnosti, využití vědy a výzkumu</a:t>
            </a:r>
          </a:p>
          <a:p>
            <a:r>
              <a:rPr lang="cs-CZ" sz="2400" dirty="0"/>
              <a:t> Závislost na rozvojových programech a mezinárodní pomoci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07B0D-E85A-407C-9A92-3B7AC0DD6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269207"/>
            <a:ext cx="5183188" cy="823912"/>
          </a:xfrm>
        </p:spPr>
        <p:txBody>
          <a:bodyPr/>
          <a:lstStyle/>
          <a:p>
            <a:r>
              <a:rPr lang="cs-CZ" dirty="0"/>
              <a:t>Vyspělé země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0A10DF-3E9D-4DFD-B5EF-D3DEA1F9D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Schopnost absorbovat ekonomické škody, využití rezerv</a:t>
            </a:r>
          </a:p>
          <a:p>
            <a:r>
              <a:rPr lang="cs-CZ" sz="2400" dirty="0"/>
              <a:t>Vyspělé nástroje krizového řízení, zdravotní péče </a:t>
            </a:r>
          </a:p>
          <a:p>
            <a:r>
              <a:rPr lang="cs-CZ" sz="2400" dirty="0"/>
              <a:t>Omezení sociálních dopadů na společnost -  realokace zdrojů</a:t>
            </a:r>
          </a:p>
          <a:p>
            <a:r>
              <a:rPr lang="cs-CZ" sz="2400" dirty="0"/>
              <a:t>Inovace, transfer znalosti</a:t>
            </a:r>
          </a:p>
          <a:p>
            <a:r>
              <a:rPr lang="cs-CZ" sz="2400" dirty="0"/>
              <a:t>Pojištění majetku</a:t>
            </a:r>
          </a:p>
        </p:txBody>
      </p:sp>
    </p:spTree>
    <p:extLst>
      <p:ext uri="{BB962C8B-B14F-4D97-AF65-F5344CB8AC3E}">
        <p14:creationId xmlns:p14="http://schemas.microsoft.com/office/powerpoint/2010/main" val="411065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21280"/>
            <a:ext cx="10459720" cy="12538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/>
              <a:t>HROZBA A RIZIKO</a:t>
            </a:r>
            <a:br>
              <a:rPr lang="cs-CZ" sz="4400" dirty="0"/>
            </a:br>
            <a:r>
              <a:rPr lang="cs-CZ" sz="4400" dirty="0"/>
              <a:t>PŘISTUPY K ANALÝZE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99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4BC6F-F644-4B50-AFD4-E01ECE9D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991BC-6CEB-450D-BF23-74FB0B86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Účinné krizové řízení začíná analýzou rizik:</a:t>
            </a:r>
          </a:p>
          <a:p>
            <a:r>
              <a:rPr lang="cs-CZ" sz="2400" dirty="0"/>
              <a:t>Identifikace hrozeb </a:t>
            </a:r>
          </a:p>
          <a:p>
            <a:r>
              <a:rPr lang="cs-CZ" sz="2400" dirty="0"/>
              <a:t>Analýza souvisejících rizik (pravděpodobnost x dopady)</a:t>
            </a:r>
          </a:p>
          <a:p>
            <a:r>
              <a:rPr lang="cs-CZ" sz="2400" dirty="0"/>
              <a:t>Strategie a plány k:</a:t>
            </a:r>
          </a:p>
          <a:p>
            <a:pPr lvl="1"/>
            <a:r>
              <a:rPr lang="cs-CZ" dirty="0"/>
              <a:t>prevenci či snížení dopadů bezpečnostních hrozeb a souvisejících rizik</a:t>
            </a:r>
          </a:p>
          <a:p>
            <a:pPr lvl="1"/>
            <a:r>
              <a:rPr lang="cs-CZ" dirty="0"/>
              <a:t>posilování připravenosti nástrojů krizového řízení </a:t>
            </a:r>
          </a:p>
          <a:p>
            <a:pPr lvl="1"/>
            <a:r>
              <a:rPr lang="cs-CZ" dirty="0"/>
              <a:t>řešení krizových situací</a:t>
            </a:r>
          </a:p>
          <a:p>
            <a:pPr lvl="1"/>
            <a:r>
              <a:rPr lang="cs-CZ" dirty="0"/>
              <a:t>obnově po KS   </a:t>
            </a:r>
          </a:p>
        </p:txBody>
      </p:sp>
    </p:spTree>
    <p:extLst>
      <p:ext uri="{BB962C8B-B14F-4D97-AF65-F5344CB8AC3E}">
        <p14:creationId xmlns:p14="http://schemas.microsoft.com/office/powerpoint/2010/main" val="335058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4E1428C-19BE-4C3F-826C-BABF5DAF8453}"/>
              </a:ext>
            </a:extLst>
          </p:cNvPr>
          <p:cNvSpPr/>
          <p:nvPr/>
        </p:nvSpPr>
        <p:spPr>
          <a:xfrm>
            <a:off x="328773" y="2363056"/>
            <a:ext cx="3400746" cy="1746607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Naturogenní (abiotické / biotické);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Antropogenní (</a:t>
            </a:r>
            <a:r>
              <a:rPr lang="cs-CZ" sz="2000" dirty="0" err="1">
                <a:solidFill>
                  <a:schemeClr val="tx1"/>
                </a:solidFill>
              </a:rPr>
              <a:t>technogenní</a:t>
            </a:r>
            <a:r>
              <a:rPr lang="cs-CZ" sz="2000" dirty="0">
                <a:solidFill>
                  <a:schemeClr val="tx1"/>
                </a:solidFill>
              </a:rPr>
              <a:t> / </a:t>
            </a:r>
            <a:r>
              <a:rPr lang="cs-CZ" sz="2000" dirty="0" err="1">
                <a:solidFill>
                  <a:schemeClr val="tx1"/>
                </a:solidFill>
              </a:rPr>
              <a:t>sociogenní</a:t>
            </a:r>
            <a:r>
              <a:rPr lang="cs-CZ" sz="2000" dirty="0">
                <a:solidFill>
                  <a:schemeClr val="tx1"/>
                </a:solidFill>
              </a:rPr>
              <a:t> / ekonomické). 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1DA395F-73CA-4D2B-9065-11B86EE2F6A6}"/>
              </a:ext>
            </a:extLst>
          </p:cNvPr>
          <p:cNvSpPr/>
          <p:nvPr/>
        </p:nvSpPr>
        <p:spPr>
          <a:xfrm>
            <a:off x="8696004" y="2363056"/>
            <a:ext cx="3400746" cy="3351944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Suverenita a územní celistvost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Právní 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Občanské svobody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Zdraví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Prosperita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Informační sítě/data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Ochrana majetku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Ochrana životního prostředí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0D7B1DC-E2E0-43F7-8506-E3670120FB38}"/>
              </a:ext>
            </a:extLst>
          </p:cNvPr>
          <p:cNvSpPr/>
          <p:nvPr/>
        </p:nvSpPr>
        <p:spPr>
          <a:xfrm>
            <a:off x="0" y="5798916"/>
            <a:ext cx="12191999" cy="105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KRIZOVÉ ŘÍZENÍ = ANTICIPACE VÝVOJE PROSTŘEDÍ, IDENTIFIKACE HROZEB, ANALÝZA SOUVISEJÍCÍCH RIZIK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KRIZOVÉ ŘÍZENÍ = MITIGACE, PŘIPRAVENOST, REAKCE, OBNOVA  </a:t>
            </a:r>
          </a:p>
        </p:txBody>
      </p:sp>
    </p:spTree>
    <p:extLst>
      <p:ext uri="{BB962C8B-B14F-4D97-AF65-F5344CB8AC3E}">
        <p14:creationId xmlns:p14="http://schemas.microsoft.com/office/powerpoint/2010/main" val="213215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9EE2DC-0BED-4A25-8D4B-0A66DD4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" y="1"/>
            <a:ext cx="1200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>
            <a:extLst>
              <a:ext uri="{FF2B5EF4-FFF2-40B4-BE49-F238E27FC236}">
                <a16:creationId xmlns:a16="http://schemas.microsoft.com/office/drawing/2014/main" id="{68D876AC-8A68-4A88-A129-D28392F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51011"/>
            <a:ext cx="5087937" cy="51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4C6794-9D7F-443E-B325-826788EF1207}"/>
              </a:ext>
            </a:extLst>
          </p:cNvPr>
          <p:cNvSpPr txBox="1"/>
          <p:nvPr/>
        </p:nvSpPr>
        <p:spPr>
          <a:xfrm>
            <a:off x="-106852" y="310391"/>
            <a:ext cx="124057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/>
              <a:t>TVORBA A REALIZACE STRATEGIE = PROCES ŘÍZENÍ RIZIK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EB5920-9F9D-4087-85B7-A9FC40DA681F}"/>
              </a:ext>
            </a:extLst>
          </p:cNvPr>
          <p:cNvSpPr txBox="1"/>
          <p:nvPr/>
        </p:nvSpPr>
        <p:spPr>
          <a:xfrm>
            <a:off x="722728" y="1751011"/>
            <a:ext cx="604992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RIZIKO = vznik nežádoucích následků na lidský</a:t>
            </a:r>
          </a:p>
          <a:p>
            <a:pPr>
              <a:defRPr/>
            </a:pPr>
            <a:r>
              <a:rPr lang="cs-CZ" sz="2400" dirty="0"/>
              <a:t>život, zdraví, majetek, prostředí, …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JAKÝ JE NÁŠ POSTOJ K RIZIKU?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Odmítáme riziko?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Akceptujeme rozumnou míru rizika?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Vyhledáváme riziko?</a:t>
            </a:r>
          </a:p>
        </p:txBody>
      </p:sp>
      <p:sp>
        <p:nvSpPr>
          <p:cNvPr id="62469" name="TextovéPole 6">
            <a:extLst>
              <a:ext uri="{FF2B5EF4-FFF2-40B4-BE49-F238E27FC236}">
                <a16:creationId xmlns:a16="http://schemas.microsoft.com/office/drawing/2014/main" id="{BE5E5C6B-696D-45EA-A643-0971B56E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54" y="5106989"/>
            <a:ext cx="447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</a:rPr>
              <a:t>Náklady, čas, parametry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2267ED0E-78AE-4002-8C9D-AFD5BF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-356"/>
            <a:ext cx="6929714" cy="68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8094D2B4-3344-461A-827C-64C1D76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242886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EAD25F68-279F-4ECA-B7D5-AD54D2CD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1239837"/>
            <a:ext cx="3720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49C2CB99-0FB1-4ABF-BFF5-795E64ED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" y="2353528"/>
            <a:ext cx="4357175" cy="17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8B09607C-7C62-4249-AD7A-5C304CE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4306889"/>
            <a:ext cx="4511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Alternativní přístupy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Informované rozhodování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- známe důsledky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Efektivní komunikace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70728-43F4-4A98-836A-CC7A3C4F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2017A-CFA4-4FC7-A16E-1BA9D782A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OBJASNĚNÍ COPPOLOVA MODELU KRIZOVÉHO ŘÍZENÍ A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OBJASNĚNÍ POJMU HROZBA A RIZIKO, PŘISTUPŮ K ANALÝZE RIZIK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PŘEDSTAVENÍ VYUŽITELNOSTI COST –BENEFIT ANALÝZY V RÁMCI KRIZOVÉHO ŘÍZENÍ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PŘEDSTAVENÍ KONCEPTU ZRANITELNOSTI A ODOLNOSTI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24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77990-917D-4140-A4FF-9C367A2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6286"/>
            <a:ext cx="7729728" cy="1188720"/>
          </a:xfrm>
        </p:spPr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7F63-0AF7-4C1D-9C01-24F1107B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42" y="1605997"/>
            <a:ext cx="11417716" cy="4766227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Nepřetržitý proces!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ubjekty systému řízení rizik na základě svých pravomocí: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identifikují a hodnotí rizika (míra rizika),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vyhodnocují důsledky ve vztahu k aktivům!!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navrhují řešení k jejich snížení či eliminaci,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přijímají rozhodnutí s ohledem na rizikovost jednotlivých variant řešení.</a:t>
            </a:r>
          </a:p>
          <a:p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ílem je snížit dopad rizika na plnění cílů (projektů) a prosazování zájmů.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8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C29-E4E9-48D0-A5E5-4DA22EA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cs-CZ" dirty="0"/>
              <a:t>RIZIKO,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A283-7AA3-48F6-829F-977245D7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767930" cy="4806630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naplnění hrozby s následnými nežádoucími provozními, finančními, právními a dalšími dopady na dosažení cíle nebo projektu (strategie);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dentifikace a analýza rizik – postup hodnocení působení hrozby na aktivum (zranitelnost aktiva)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Hodnocení míry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rizika: pravděpodobnost vzniku rizika a posouzení dopadů rizika na cíl, projekt, strategii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posuzujeme z pohledu, zda je možné jej akceptovat nebo je třeba toto riziko dále řešit (vyhnutí, přesunutí, posunutí, snížení).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14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D3816A-8CC3-46BC-95A6-1C402C26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84" y="958943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AKTIVUM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6967B-18CC-408A-B124-C2417E42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934817"/>
            <a:ext cx="5950226" cy="4740369"/>
          </a:xfrm>
        </p:spPr>
        <p:txBody>
          <a:bodyPr>
            <a:normAutofit lnSpcReduction="10000"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Hmotný nebo nehmotný vstup, výstup nebo zdroj nezbytný pro dosahování cílů. </a:t>
            </a:r>
            <a:endParaRPr lang="cs-CZ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postup získávání informací o aktivu a jeho posouzení z hlediska opravitelnosti/nahraditelnosti a citlivosti/dostupnosti;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Zranitelnost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slabá stránka daného aktiva, která může být ovlivněna hrozbou;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stanovení hodnoty aktiva na základě jeho potřebnosti pro splnění cíle;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Kritičnost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hodnota získaná posouzením opravitelnosti/nahraditelnosti a citlivosti/dostupnosti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C5FD00-04B9-4697-BC49-C5705E80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1763030"/>
            <a:ext cx="5707908" cy="4740369"/>
          </a:xfrm>
        </p:spPr>
        <p:txBody>
          <a:bodyPr>
            <a:normAutofit lnSpcReduction="10000"/>
          </a:bodyPr>
          <a:lstStyle/>
          <a:p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 nebo událost schopné působit vůči aktivu.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přírodní, fyzikální a dále mohou vznikat v důsledku organizačního nebo společensko-ekonomického faktoru nebo působením lidského faktoru.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Rozlišují se vnější  a vnitřní hrozby, náhodné hrozby, úmyslné hrozby a neúmyslné hrozby;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hrozby je postup k získávání informací o existenci hrozby, její schopnosti a záměru/odhodlání způsobit snížení hodnoty, poškození nebo ztrátu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80FC-8BF4-42F8-ABBA-F72D3A53B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972922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HROZBA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C3FB88-61FC-416F-8B4C-505A9C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3764"/>
            <a:ext cx="7729728" cy="7040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131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DD07F-A972-4231-B463-ECAF784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184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7A19B-854F-433C-8DC2-527C1E7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0"/>
            <a:ext cx="12110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6E7F-52EE-4C77-9E34-D1F006D7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28" y="217490"/>
            <a:ext cx="7886700" cy="62494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MATICE HODNOCENÍ MÍRY RIZIKA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22A78-78FB-4451-8446-FDD3A8BAB1E7}"/>
              </a:ext>
            </a:extLst>
          </p:cNvPr>
          <p:cNvGrpSpPr/>
          <p:nvPr/>
        </p:nvGrpSpPr>
        <p:grpSpPr>
          <a:xfrm>
            <a:off x="821635" y="1338470"/>
            <a:ext cx="10681252" cy="4677093"/>
            <a:chOff x="3193775" y="1816451"/>
            <a:chExt cx="7780808" cy="41991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E866CD-85C8-4A88-AA39-4001805DF55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75" y="1928365"/>
              <a:ext cx="5897216" cy="3664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AE7BF8B-9AF2-41C2-B81B-9A0D14F179F1}"/>
                </a:ext>
              </a:extLst>
            </p:cNvPr>
            <p:cNvSpPr txBox="1"/>
            <p:nvPr/>
          </p:nvSpPr>
          <p:spPr>
            <a:xfrm rot="16200000">
              <a:off x="2556847" y="2842598"/>
              <a:ext cx="2421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PRAVDĚPODOBNOST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DDC63CF8-ADF5-455C-AA4A-D4271B3394F7}"/>
                </a:ext>
              </a:extLst>
            </p:cNvPr>
            <p:cNvSpPr txBox="1"/>
            <p:nvPr/>
          </p:nvSpPr>
          <p:spPr>
            <a:xfrm>
              <a:off x="8275640" y="5646231"/>
              <a:ext cx="97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DOPAD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2F8A2-8FC8-426C-9133-D64952ABD996}"/>
                </a:ext>
              </a:extLst>
            </p:cNvPr>
            <p:cNvSpPr txBox="1"/>
            <p:nvPr/>
          </p:nvSpPr>
          <p:spPr>
            <a:xfrm>
              <a:off x="4810540" y="497336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NÍZKÁ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6D2D83-493C-473D-A4A8-EA9775F80F88}"/>
                </a:ext>
              </a:extLst>
            </p:cNvPr>
            <p:cNvSpPr txBox="1"/>
            <p:nvPr/>
          </p:nvSpPr>
          <p:spPr>
            <a:xfrm>
              <a:off x="6293374" y="497851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STŘEDNÍ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D6D09F-BAF5-42AC-AA19-D4805D1214D1}"/>
                </a:ext>
              </a:extLst>
            </p:cNvPr>
            <p:cNvSpPr txBox="1"/>
            <p:nvPr/>
          </p:nvSpPr>
          <p:spPr>
            <a:xfrm>
              <a:off x="9184991" y="2296543"/>
              <a:ext cx="17895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VYSOKÁ</a:t>
              </a:r>
            </a:p>
            <a:p>
              <a:r>
                <a:rPr lang="cs-CZ" dirty="0"/>
                <a:t>(URGENTNOST</a:t>
              </a:r>
            </a:p>
            <a:p>
              <a:r>
                <a:rPr lang="cs-CZ" dirty="0"/>
                <a:t>ŘEŠENÍ</a:t>
              </a:r>
            </a:p>
            <a:p>
              <a:r>
                <a:rPr lang="cs-CZ" dirty="0"/>
                <a:t>NEDOSTATKU) </a:t>
              </a:r>
            </a:p>
            <a:p>
              <a:endParaRPr lang="cs-CZ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01170-F763-44E8-B61A-759FD1B725EE}"/>
              </a:ext>
            </a:extLst>
          </p:cNvPr>
          <p:cNvSpPr txBox="1"/>
          <p:nvPr/>
        </p:nvSpPr>
        <p:spPr>
          <a:xfrm>
            <a:off x="3041080" y="6178845"/>
            <a:ext cx="9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MÍRA RIZIKA=PRAVDĚPODOBNOST x DOPAD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C0DF43-D378-41AD-8C04-7839F3FA630D}"/>
              </a:ext>
            </a:extLst>
          </p:cNvPr>
          <p:cNvSpPr txBox="1"/>
          <p:nvPr/>
        </p:nvSpPr>
        <p:spPr>
          <a:xfrm>
            <a:off x="7294174" y="4895314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149248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C272BF-F11C-4160-B25F-33CCE139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04172"/>
            <a:ext cx="11910349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C1DB8D-7C90-47A3-977F-A9C9FC15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92597"/>
            <a:ext cx="11748304" cy="6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44BB0-EFC4-4998-9AF9-FD24A79F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vyjádření pravděpodobnosti výskytu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4E152-1D64-4388-8C14-5D8A3ED7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Jisté (</a:t>
            </a:r>
            <a:r>
              <a:rPr lang="en-US" dirty="0"/>
              <a:t>Certain</a:t>
            </a:r>
            <a:r>
              <a:rPr lang="cs-CZ" dirty="0"/>
              <a:t>)</a:t>
            </a:r>
            <a:r>
              <a:rPr lang="en-US" dirty="0"/>
              <a:t>. &gt;99% </a:t>
            </a:r>
            <a:r>
              <a:rPr lang="cs-CZ" dirty="0"/>
              <a:t>projev hrozby jednou nebo i více krát za rok </a:t>
            </a:r>
            <a:r>
              <a:rPr lang="en-US" dirty="0"/>
              <a:t>1 </a:t>
            </a:r>
            <a:endParaRPr lang="cs-CZ" dirty="0"/>
          </a:p>
          <a:p>
            <a:r>
              <a:rPr lang="cs-CZ" dirty="0"/>
              <a:t>Pravděpodobné (</a:t>
            </a:r>
            <a:r>
              <a:rPr lang="en-US" dirty="0"/>
              <a:t>Likely</a:t>
            </a:r>
            <a:r>
              <a:rPr lang="cs-CZ" dirty="0"/>
              <a:t>)</a:t>
            </a:r>
            <a:r>
              <a:rPr lang="en-US" dirty="0"/>
              <a:t>. 50–99% </a:t>
            </a:r>
            <a:r>
              <a:rPr lang="cs-CZ" dirty="0"/>
              <a:t>projev hrozby jednou za rok nebo za dva roky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Možné (P</a:t>
            </a:r>
            <a:r>
              <a:rPr lang="en-US" dirty="0" err="1"/>
              <a:t>ossible</a:t>
            </a:r>
            <a:r>
              <a:rPr lang="cs-CZ" dirty="0"/>
              <a:t>)</a:t>
            </a:r>
            <a:r>
              <a:rPr lang="en-US" dirty="0"/>
              <a:t>. 5–49% </a:t>
            </a:r>
            <a:r>
              <a:rPr lang="cs-CZ" dirty="0"/>
              <a:t>projev hrozby jednou za dva až dvacet let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Nepravděpodobné (</a:t>
            </a:r>
            <a:r>
              <a:rPr lang="en-US" dirty="0"/>
              <a:t>Unlikely</a:t>
            </a:r>
            <a:r>
              <a:rPr lang="cs-CZ" dirty="0"/>
              <a:t>)</a:t>
            </a:r>
            <a:r>
              <a:rPr lang="en-US" dirty="0"/>
              <a:t>. 2–5% </a:t>
            </a:r>
            <a:r>
              <a:rPr lang="cs-CZ" dirty="0"/>
              <a:t>projev hrozby jednou za dvacet až padesát let 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Ojedinělé (</a:t>
            </a:r>
            <a:r>
              <a:rPr lang="en-US" dirty="0"/>
              <a:t>Rare</a:t>
            </a:r>
            <a:r>
              <a:rPr lang="cs-CZ" dirty="0"/>
              <a:t>)</a:t>
            </a:r>
            <a:r>
              <a:rPr lang="en-US" dirty="0"/>
              <a:t>. 1–2% </a:t>
            </a:r>
            <a:r>
              <a:rPr lang="cs-CZ" dirty="0"/>
              <a:t>projev hrozby jednou za padesát až sto let </a:t>
            </a:r>
          </a:p>
          <a:p>
            <a:r>
              <a:rPr lang="cs-CZ" dirty="0"/>
              <a:t>Výjimečné (</a:t>
            </a:r>
            <a:r>
              <a:rPr lang="en-US" dirty="0"/>
              <a:t>Extremely rare</a:t>
            </a:r>
            <a:r>
              <a:rPr lang="cs-CZ" dirty="0"/>
              <a:t>)</a:t>
            </a:r>
            <a:r>
              <a:rPr lang="en-US" dirty="0"/>
              <a:t>.</a:t>
            </a:r>
            <a:r>
              <a:rPr lang="cs-CZ" dirty="0"/>
              <a:t> Pravděpodobnost výskytu nižší než 1%, projev hrozby jednou za více než sto let. 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51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7F33-8E0B-40B7-8160-09FEE3C0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0D65C-4E7E-432C-9C75-6B1F2E81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Přímé dopady:</a:t>
            </a:r>
          </a:p>
          <a:p>
            <a:r>
              <a:rPr lang="cs-CZ" sz="2400" dirty="0"/>
              <a:t>Počty zemřelých (</a:t>
            </a:r>
            <a:r>
              <a:rPr lang="en-US" sz="2400" dirty="0"/>
              <a:t>Fatalities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Počty zraněných (</a:t>
            </a:r>
            <a:r>
              <a:rPr lang="en-US" sz="2400" dirty="0"/>
              <a:t>Injuries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Náklady na opravy či výstavbu zničené infrastruktury (veřejné i soukromé)</a:t>
            </a:r>
          </a:p>
          <a:p>
            <a:r>
              <a:rPr lang="cs-CZ" sz="2400" dirty="0"/>
              <a:t>Náklady na dočasné ubytování (</a:t>
            </a:r>
            <a:r>
              <a:rPr lang="en-US" sz="2400" dirty="0"/>
              <a:t>Relocation costs/temporary housing</a:t>
            </a:r>
            <a:r>
              <a:rPr lang="cs-CZ" sz="2400" dirty="0"/>
              <a:t>)</a:t>
            </a:r>
          </a:p>
          <a:p>
            <a:r>
              <a:rPr lang="cs-CZ" sz="2400" dirty="0"/>
              <a:t>Ztráty aktiv v podnikatelské sféře a zemědělství (</a:t>
            </a:r>
            <a:r>
              <a:rPr lang="en-US" sz="2400" dirty="0"/>
              <a:t>Loss of business inventory/agriculture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Ztráty na firemních příjmech či pronájmech (</a:t>
            </a:r>
            <a:r>
              <a:rPr lang="en-US" sz="2400" dirty="0"/>
              <a:t>Loss of income/rental costs</a:t>
            </a:r>
            <a:r>
              <a:rPr lang="cs-CZ" sz="2400" dirty="0"/>
              <a:t>)</a:t>
            </a:r>
          </a:p>
          <a:p>
            <a:r>
              <a:rPr lang="cs-CZ" sz="2400" dirty="0"/>
              <a:t>Náklady na řešení hrozby (</a:t>
            </a:r>
            <a:r>
              <a:rPr lang="en-US" sz="2400" dirty="0"/>
              <a:t>Community response costs</a:t>
            </a:r>
            <a:r>
              <a:rPr lang="cs-CZ" sz="2400" dirty="0"/>
              <a:t>)</a:t>
            </a:r>
          </a:p>
          <a:p>
            <a:r>
              <a:rPr lang="cs-CZ" sz="2400" dirty="0"/>
              <a:t>Náklady na očištění prostoru např. odvoz sutě, bláta, … (C</a:t>
            </a:r>
            <a:r>
              <a:rPr lang="en-US" sz="2400" dirty="0" err="1"/>
              <a:t>leanup</a:t>
            </a:r>
            <a:r>
              <a:rPr lang="en-US" sz="2400" dirty="0"/>
              <a:t> costs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24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72080"/>
            <a:ext cx="10459720" cy="125380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COPPOLŮV MODEL KRIZOVÉHO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16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BB11F-DB0B-45AF-BCDB-1E0BF4B3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3B77F-A031-42A5-AB88-47080E12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Nepřímé dopady (</a:t>
            </a:r>
            <a:r>
              <a:rPr lang="en-US" sz="2400" dirty="0"/>
              <a:t>Indirect losses</a:t>
            </a:r>
            <a:r>
              <a:rPr lang="cs-CZ" sz="2400" dirty="0"/>
              <a:t>):</a:t>
            </a:r>
          </a:p>
          <a:p>
            <a:pPr marL="0" indent="0">
              <a:buNone/>
            </a:pPr>
            <a:r>
              <a:rPr lang="cs-CZ" sz="2400" i="1" dirty="0"/>
              <a:t>Mohou se projevit později, je obtížné je někomu přiřadit</a:t>
            </a:r>
            <a:r>
              <a:rPr lang="en-US" sz="2400" i="1" dirty="0"/>
              <a:t> a</a:t>
            </a:r>
            <a:r>
              <a:rPr lang="cs-CZ" sz="2400" i="1" dirty="0"/>
              <a:t> spojit s KS</a:t>
            </a:r>
          </a:p>
          <a:p>
            <a:r>
              <a:rPr lang="cs-CZ" sz="2400" dirty="0"/>
              <a:t>Ztráta osobních příjmů (</a:t>
            </a:r>
            <a:r>
              <a:rPr lang="en-US" sz="2400" dirty="0"/>
              <a:t>Loss of income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Ztráta vstupů či výstupů (</a:t>
            </a:r>
            <a:r>
              <a:rPr lang="en-US" sz="2400" dirty="0"/>
              <a:t>Input/output losses of businesses</a:t>
            </a:r>
            <a:r>
              <a:rPr lang="cs-CZ" sz="2400" dirty="0"/>
              <a:t>)</a:t>
            </a:r>
          </a:p>
          <a:p>
            <a:r>
              <a:rPr lang="cs-CZ" sz="2400" dirty="0"/>
              <a:t>Omezení výkonnosti či změna chování zákazníků (</a:t>
            </a:r>
            <a:r>
              <a:rPr lang="en-US" sz="2400" dirty="0"/>
              <a:t>Reductions in business/personal spending (“ripple effects”) </a:t>
            </a:r>
            <a:endParaRPr lang="cs-CZ" sz="2400" dirty="0"/>
          </a:p>
          <a:p>
            <a:r>
              <a:rPr lang="cs-CZ" sz="2400" dirty="0"/>
              <a:t>Ztráta znalostí (</a:t>
            </a:r>
            <a:r>
              <a:rPr lang="en-US" sz="2400" dirty="0"/>
              <a:t>Loss of institutional knowledge</a:t>
            </a:r>
            <a:r>
              <a:rPr lang="cs-CZ" sz="2400" dirty="0"/>
              <a:t>)</a:t>
            </a:r>
          </a:p>
          <a:p>
            <a:r>
              <a:rPr lang="cs-CZ" sz="2400" dirty="0"/>
              <a:t>Duševní nemoci (</a:t>
            </a:r>
            <a:r>
              <a:rPr lang="en-US" sz="2400" dirty="0"/>
              <a:t>Mental illness</a:t>
            </a:r>
            <a:r>
              <a:rPr lang="cs-CZ" sz="2400" dirty="0"/>
              <a:t>)</a:t>
            </a:r>
          </a:p>
          <a:p>
            <a:r>
              <a:rPr lang="cs-CZ" sz="2400" dirty="0"/>
              <a:t>Dopady způsobené ztrátou blízkých osob (</a:t>
            </a:r>
            <a:r>
              <a:rPr lang="en-US" sz="2400" dirty="0"/>
              <a:t>Bereavement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6493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FA469-A60D-4AAD-B522-842A7B99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F7BBE-716F-4906-B288-740D21F6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Škála postavená na zraněných a ztrátách na lidských životech:</a:t>
            </a:r>
          </a:p>
          <a:p>
            <a:r>
              <a:rPr lang="cs-CZ" sz="2400" b="1" dirty="0"/>
              <a:t>Nevýznamné </a:t>
            </a:r>
            <a:r>
              <a:rPr lang="cs-CZ" sz="2400" dirty="0"/>
              <a:t>(</a:t>
            </a:r>
            <a:r>
              <a:rPr lang="en-US" sz="2400" dirty="0"/>
              <a:t>Insignificant</a:t>
            </a:r>
            <a:r>
              <a:rPr lang="cs-CZ" sz="2400" dirty="0"/>
              <a:t>), žádní zranění či ztráty na životech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Malé </a:t>
            </a:r>
            <a:r>
              <a:rPr lang="cs-CZ" sz="2400" dirty="0"/>
              <a:t>(</a:t>
            </a:r>
            <a:r>
              <a:rPr lang="en-US" sz="2400" dirty="0"/>
              <a:t>Minor</a:t>
            </a:r>
            <a:r>
              <a:rPr lang="cs-CZ" sz="2400" dirty="0"/>
              <a:t>), nízké počty zraněných, žádné ztráty na lidských životech, nezbytné je poskytnutí první pomoci</a:t>
            </a:r>
          </a:p>
          <a:p>
            <a:r>
              <a:rPr lang="cs-CZ" sz="2400" b="1" dirty="0"/>
              <a:t>Střední</a:t>
            </a:r>
            <a:r>
              <a:rPr lang="cs-CZ" sz="2400" dirty="0"/>
              <a:t> (</a:t>
            </a:r>
            <a:r>
              <a:rPr lang="en-US" sz="2400" dirty="0"/>
              <a:t>Moderate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Vyšší počty zraněných, žádné ztráty na životech, nezbytná je i zdravotní péče (hospitalizace)</a:t>
            </a:r>
          </a:p>
          <a:p>
            <a:r>
              <a:rPr lang="cs-CZ" sz="2400" b="1" dirty="0"/>
              <a:t>Významné</a:t>
            </a:r>
            <a:r>
              <a:rPr lang="cs-CZ" sz="2400" dirty="0"/>
              <a:t> (</a:t>
            </a:r>
            <a:r>
              <a:rPr lang="en-US" sz="2400" dirty="0"/>
              <a:t>Major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Velké množství zraněných, nezbytná hospitalizace, oběti na životech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Katastrofické</a:t>
            </a:r>
            <a:r>
              <a:rPr lang="cs-CZ" sz="2400" dirty="0"/>
              <a:t> (</a:t>
            </a:r>
            <a:r>
              <a:rPr lang="en-US" sz="2400" dirty="0"/>
              <a:t>Catastrophic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Velké ztráty na životech, závažná poranění vyžadující hospitalizaci</a:t>
            </a:r>
          </a:p>
        </p:txBody>
      </p:sp>
    </p:spTree>
    <p:extLst>
      <p:ext uri="{BB962C8B-B14F-4D97-AF65-F5344CB8AC3E}">
        <p14:creationId xmlns:p14="http://schemas.microsoft.com/office/powerpoint/2010/main" val="829625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FA469-A60D-4AAD-B522-842A7B99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dopadů projevu hrozby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F7BBE-716F-4906-B288-740D21F6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Škála postavená na materiálních, zdrojových a environmetálních dopadech, dopadech na veřejné služby a požadavky na řešení KS:</a:t>
            </a:r>
          </a:p>
          <a:p>
            <a:r>
              <a:rPr lang="cs-CZ" sz="2400" b="1" dirty="0"/>
              <a:t>Nevýznamné </a:t>
            </a:r>
            <a:r>
              <a:rPr lang="cs-CZ" sz="2400" dirty="0"/>
              <a:t>(</a:t>
            </a:r>
            <a:r>
              <a:rPr lang="en-US" sz="2400" dirty="0"/>
              <a:t>Insignificant</a:t>
            </a:r>
            <a:r>
              <a:rPr lang="cs-CZ" sz="2400" dirty="0"/>
              <a:t>), malé a nebo téměř žádné škody na majetku, malé finanční ztráty, bez dopadů na prostředí a veřejné služby 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Malé </a:t>
            </a:r>
            <a:r>
              <a:rPr lang="cs-CZ" sz="2400" dirty="0"/>
              <a:t>(</a:t>
            </a:r>
            <a:r>
              <a:rPr lang="en-US" sz="2400" dirty="0"/>
              <a:t>Minor</a:t>
            </a:r>
            <a:r>
              <a:rPr lang="cs-CZ" sz="2400" dirty="0"/>
              <a:t>), malé škody na majetku a finanční ztráty, bez výpadku veřejných sužeb, nízké dopady na životní prostředí bez dlouhodobých vlivů</a:t>
            </a:r>
          </a:p>
          <a:p>
            <a:r>
              <a:rPr lang="cs-CZ" sz="2400" b="1" dirty="0"/>
              <a:t>Střední</a:t>
            </a:r>
            <a:r>
              <a:rPr lang="cs-CZ" sz="2400" dirty="0"/>
              <a:t> (</a:t>
            </a:r>
            <a:r>
              <a:rPr lang="en-US" sz="2400" dirty="0"/>
              <a:t>Moderate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Omezené škody na majetku, významné finanční ztráty, dočasné omezení veřejných služeb, téměř rutinní řešení KS, omezené dopady na životní prostředí, jen některé s dlouhodobým účinkem</a:t>
            </a:r>
          </a:p>
          <a:p>
            <a:r>
              <a:rPr lang="cs-CZ" sz="2400" b="1" dirty="0"/>
              <a:t>Významné</a:t>
            </a:r>
            <a:r>
              <a:rPr lang="cs-CZ" sz="2400" dirty="0"/>
              <a:t> (</a:t>
            </a:r>
            <a:r>
              <a:rPr lang="en-US" sz="2400" dirty="0"/>
              <a:t>Major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Významné materiální škody a zdrojové dopady, externí zdroje nezbytné, významné omezení veřejných služeb, některé dlouhodobé, dopady na životní prostředí s významnými dlouhodobými účinky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Katastrofické</a:t>
            </a:r>
            <a:r>
              <a:rPr lang="cs-CZ" sz="2400" dirty="0"/>
              <a:t> (</a:t>
            </a:r>
            <a:r>
              <a:rPr lang="en-US" sz="2400" dirty="0"/>
              <a:t>Catastrophic</a:t>
            </a:r>
            <a:r>
              <a:rPr lang="cs-CZ" sz="2400" dirty="0"/>
              <a:t>)</a:t>
            </a:r>
            <a:r>
              <a:rPr lang="en-US" sz="2400" dirty="0"/>
              <a:t>. </a:t>
            </a:r>
            <a:r>
              <a:rPr lang="cs-CZ" sz="2400" dirty="0"/>
              <a:t>Rozsáhlé škody na majetku, řešení vyžaduje zásah velkého počtu osob, ztráta funkčnosti komunity po dlouhé období, významné environmentální (neodstranitelné) dopady</a:t>
            </a:r>
          </a:p>
        </p:txBody>
      </p:sp>
    </p:spTree>
    <p:extLst>
      <p:ext uri="{BB962C8B-B14F-4D97-AF65-F5344CB8AC3E}">
        <p14:creationId xmlns:p14="http://schemas.microsoft.com/office/powerpoint/2010/main" val="1145770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2AC99-B094-4811-8091-9D7D69B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8888-D89E-4467-8B5A-51E18219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4959"/>
            <a:ext cx="7729728" cy="917116"/>
          </a:xfrm>
        </p:spPr>
        <p:txBody>
          <a:bodyPr/>
          <a:lstStyle/>
          <a:p>
            <a:pPr algn="ctr"/>
            <a:r>
              <a:rPr lang="cs-CZ" dirty="0"/>
              <a:t>STRATEGIE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3BDA-409C-4A6D-947C-A07B96F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43050"/>
            <a:ext cx="11277600" cy="5043280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/>
              <a:t>Vyhnutí se riziku: </a:t>
            </a:r>
            <a:r>
              <a:rPr lang="cs-CZ" sz="2400" dirty="0"/>
              <a:t>změna postupu realizace úkolu/opatření, nahrazení technologie nebo používaných materiálových zdrojů. Např. nahrazení materiálu obsahujícího toxin materiálem netoxickým. </a:t>
            </a:r>
          </a:p>
          <a:p>
            <a:pPr algn="just"/>
            <a:r>
              <a:rPr lang="cs-CZ" sz="2400" b="1" dirty="0"/>
              <a:t>Přenesení rizika: </a:t>
            </a:r>
            <a:r>
              <a:rPr lang="cs-CZ" sz="2400" dirty="0"/>
              <a:t>při uzavírání smluv na dodavatele, pojistná smlouva. Např. v době záruky vozidla zabezpečí dodavatel v průběhu opravy vozidla náhradní vozidlo na své náklady.</a:t>
            </a:r>
          </a:p>
          <a:p>
            <a:pPr algn="just"/>
            <a:r>
              <a:rPr lang="cs-CZ" sz="2400" b="1" dirty="0"/>
              <a:t>Posunutí rizika: </a:t>
            </a:r>
            <a:r>
              <a:rPr lang="cs-CZ" sz="2400" dirty="0"/>
              <a:t>např. na nadřízený stupeň z nedostatku kompetencí</a:t>
            </a:r>
          </a:p>
          <a:p>
            <a:pPr algn="just"/>
            <a:r>
              <a:rPr lang="cs-CZ" sz="2400" b="1" dirty="0"/>
              <a:t>Snížení rizika: </a:t>
            </a:r>
            <a:r>
              <a:rPr lang="cs-CZ" sz="2400" dirty="0"/>
              <a:t>opatření k omezení záměru nebo síly působení hrozby na aktivum, realizováno pokud není možné se riziku vyhnout, přesunout je nebo posunout. </a:t>
            </a:r>
          </a:p>
          <a:p>
            <a:pPr algn="just"/>
            <a:r>
              <a:rPr lang="cs-CZ" sz="2400" b="1" dirty="0"/>
              <a:t>Akceptace rizika:  </a:t>
            </a:r>
            <a:r>
              <a:rPr lang="cs-CZ" sz="2400" dirty="0"/>
              <a:t>podstoupení rizika, nelze nalézt/realizovat opatření nebo závěrečná akceptace zbytkové hodnoty rizika po přijetí opatření). Převzetí odpovědnosti za podstoupení rizika a možné dopady. </a:t>
            </a:r>
          </a:p>
          <a:p>
            <a:pPr algn="just"/>
            <a:r>
              <a:rPr lang="cs-CZ" sz="2400" b="1" u="sng" dirty="0"/>
              <a:t>Akceptace rizika = příprava na projev hrozby a související rizika!</a:t>
            </a:r>
          </a:p>
        </p:txBody>
      </p:sp>
    </p:spTree>
    <p:extLst>
      <p:ext uri="{BB962C8B-B14F-4D97-AF65-F5344CB8AC3E}">
        <p14:creationId xmlns:p14="http://schemas.microsoft.com/office/powerpoint/2010/main" val="282237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21280"/>
            <a:ext cx="10459720" cy="125380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COST  - BENEFIT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539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ADAC3-45D8-4FA7-93B1-1888CC97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COST – BENEFIT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A1998-EF51-489B-B65B-55836571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Omezenost zdrojů pro </a:t>
            </a:r>
            <a:r>
              <a:rPr lang="cs-CZ" dirty="0" err="1"/>
              <a:t>mitigaci</a:t>
            </a:r>
            <a:r>
              <a:rPr lang="cs-CZ" dirty="0"/>
              <a:t> bezpečnostních rizik vyžaduje rozhodování zvažující přínosy možných řešení a náklady</a:t>
            </a:r>
          </a:p>
          <a:p>
            <a:r>
              <a:rPr lang="cs-CZ" dirty="0"/>
              <a:t>Vhodným nástrojem je CBA</a:t>
            </a:r>
          </a:p>
          <a:p>
            <a:r>
              <a:rPr lang="cs-CZ" dirty="0"/>
              <a:t>Umožňuje nalezení optimálního rozhodnutí (náklady versus přínosy alternativy.</a:t>
            </a:r>
          </a:p>
          <a:p>
            <a:r>
              <a:rPr lang="cs-CZ" dirty="0"/>
              <a:t>Postup: </a:t>
            </a:r>
          </a:p>
          <a:p>
            <a:pPr lvl="1"/>
            <a:r>
              <a:rPr lang="cs-CZ" dirty="0"/>
              <a:t>Vymezení cílů a měřitelných parametrů</a:t>
            </a:r>
          </a:p>
          <a:p>
            <a:pPr lvl="1"/>
            <a:r>
              <a:rPr lang="cs-CZ" dirty="0"/>
              <a:t>Identifikaci vhodných variant</a:t>
            </a:r>
          </a:p>
          <a:p>
            <a:pPr lvl="1"/>
            <a:r>
              <a:rPr lang="cs-CZ" dirty="0"/>
              <a:t>Vyhodnocení důsledků jednotlivých variant</a:t>
            </a:r>
          </a:p>
          <a:p>
            <a:pPr lvl="1"/>
            <a:r>
              <a:rPr lang="cs-CZ" dirty="0"/>
              <a:t>Kvantifikace přínosů</a:t>
            </a:r>
          </a:p>
          <a:p>
            <a:pPr lvl="1"/>
            <a:r>
              <a:rPr lang="cs-CZ" dirty="0"/>
              <a:t>Analýza a výběr nejvhodnější varianty z pohledu rozhodovatele a jeho preferencí  </a:t>
            </a:r>
          </a:p>
        </p:txBody>
      </p:sp>
    </p:spTree>
    <p:extLst>
      <p:ext uri="{BB962C8B-B14F-4D97-AF65-F5344CB8AC3E}">
        <p14:creationId xmlns:p14="http://schemas.microsoft.com/office/powerpoint/2010/main" val="49482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024616-14BE-4A52-A702-B5B04330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6" y="728285"/>
            <a:ext cx="5820587" cy="54014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0750E0-E9D0-4919-ADE7-BC46027C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887" y="640341"/>
            <a:ext cx="5877745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4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6812-C4B5-4DFD-B549-BCE8110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21280"/>
            <a:ext cx="10459720" cy="125380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ZRANITELNOST, ODOLNOST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89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D61CE-8EC9-48A3-9E59-4E933A91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ZRANITELNOST, ODOLNOST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B0044-C275-47FF-8E53-460A13D5E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Smyslem účinného krizového řízení je snižovat zranitelnost a posilovat odolnost vůči projevům bezpečnostních hrozeb</a:t>
            </a:r>
          </a:p>
          <a:p>
            <a:r>
              <a:rPr lang="cs-CZ" sz="2400" dirty="0"/>
              <a:t>Stejná bezpečnostní hrozba a její projev může vést u různých subjektů k odlišným důsledkům</a:t>
            </a:r>
          </a:p>
          <a:p>
            <a:r>
              <a:rPr lang="cs-CZ" sz="2400" dirty="0"/>
              <a:t>Minimalizace zranitelnosti je dána odolností referenčního objektu </a:t>
            </a:r>
          </a:p>
          <a:p>
            <a:pPr lvl="1"/>
            <a:r>
              <a:rPr lang="cs-CZ" dirty="0"/>
              <a:t>Realizace vhodných </a:t>
            </a:r>
            <a:r>
              <a:rPr lang="cs-CZ" dirty="0" err="1"/>
              <a:t>mitigačních</a:t>
            </a:r>
            <a:r>
              <a:rPr lang="cs-CZ" dirty="0"/>
              <a:t> opatření</a:t>
            </a:r>
          </a:p>
          <a:p>
            <a:pPr lvl="1"/>
            <a:r>
              <a:rPr lang="cs-CZ" dirty="0"/>
              <a:t>Úroveň připravenosti na řešení projevu hrozby</a:t>
            </a:r>
          </a:p>
          <a:p>
            <a:pPr lvl="1"/>
            <a:r>
              <a:rPr lang="cs-CZ" dirty="0"/>
              <a:t>Účinnost řešení hrozby</a:t>
            </a:r>
          </a:p>
          <a:p>
            <a:pPr lvl="1"/>
            <a:r>
              <a:rPr lang="cs-CZ" dirty="0"/>
              <a:t>Obnova  </a:t>
            </a:r>
          </a:p>
        </p:txBody>
      </p:sp>
    </p:spTree>
    <p:extLst>
      <p:ext uri="{BB962C8B-B14F-4D97-AF65-F5344CB8AC3E}">
        <p14:creationId xmlns:p14="http://schemas.microsoft.com/office/powerpoint/2010/main" val="384298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45609-80EC-4014-8153-4D7C8476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067299" cy="1325563"/>
          </a:xfrm>
        </p:spPr>
        <p:txBody>
          <a:bodyPr/>
          <a:lstStyle/>
          <a:p>
            <a:r>
              <a:rPr lang="cs-CZ" dirty="0"/>
              <a:t>Model moderního krizového řízení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3E72A-8F69-4A29-BA9E-723D3B11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4" y="2359025"/>
            <a:ext cx="4924425" cy="4351338"/>
          </a:xfrm>
        </p:spPr>
        <p:txBody>
          <a:bodyPr/>
          <a:lstStyle/>
          <a:p>
            <a:r>
              <a:rPr lang="en-US" dirty="0"/>
              <a:t>THE YOKOHAMA STRATEGY—GLOBAL RECOGNITION OF THE NEED FOR DISASTER MANAGEMENT</a:t>
            </a:r>
            <a:r>
              <a:rPr lang="cs-CZ" dirty="0"/>
              <a:t> (</a:t>
            </a:r>
            <a:r>
              <a:rPr lang="en-US" dirty="0"/>
              <a:t>1994, </a:t>
            </a:r>
            <a:r>
              <a:rPr lang="cs-CZ" dirty="0"/>
              <a:t>Japonsko) </a:t>
            </a:r>
          </a:p>
          <a:p>
            <a:r>
              <a:rPr lang="cs-CZ" dirty="0"/>
              <a:t>Světová konference o snižování dopadů přírodních katastrof.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31A70-5E64-4761-8C62-4BB9D53A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1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0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478702-07B6-4465-8055-A321BF08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6" y="35560"/>
            <a:ext cx="11666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5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1B7B5-A0CF-4CAE-9971-943B49B0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93B5B-F44E-4205-B0A0-DBD9AA52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67840"/>
            <a:ext cx="10541000" cy="4409123"/>
          </a:xfrm>
        </p:spPr>
        <p:txBody>
          <a:bodyPr>
            <a:noAutofit/>
          </a:bodyPr>
          <a:lstStyle/>
          <a:p>
            <a:r>
              <a:rPr lang="cs-CZ" sz="2400" dirty="0"/>
              <a:t>Komplexní krizové řízení zahrnuje:</a:t>
            </a:r>
          </a:p>
          <a:p>
            <a:pPr lvl="1"/>
            <a:r>
              <a:rPr lang="cs-CZ" dirty="0"/>
              <a:t>Nejen reakci na projev hrozby, ale i přijímání opatření snižujících vznik krizové situace a její dopady,</a:t>
            </a:r>
          </a:p>
          <a:p>
            <a:pPr lvl="1"/>
            <a:r>
              <a:rPr lang="cs-CZ" dirty="0"/>
              <a:t>posilování odolnosti referenčního objektu a snižování jeho zranitelnosti,</a:t>
            </a:r>
          </a:p>
          <a:p>
            <a:pPr lvl="1"/>
            <a:r>
              <a:rPr lang="cs-CZ" dirty="0"/>
              <a:t>zvyšování připravenosti nástrojů krizového řízení a jeho schopností,</a:t>
            </a:r>
          </a:p>
          <a:p>
            <a:pPr lvl="1"/>
            <a:r>
              <a:rPr lang="cs-CZ" dirty="0"/>
              <a:t>obnovu po krizové situaci a poučení se z jejího řešení.</a:t>
            </a:r>
          </a:p>
          <a:p>
            <a:r>
              <a:rPr lang="cs-CZ" sz="2400" dirty="0"/>
              <a:t>Základem účinného krizového řízení je analýza rizik, umožňuje alokovat prostředky na </a:t>
            </a:r>
            <a:r>
              <a:rPr lang="cs-CZ" sz="2400"/>
              <a:t>nejvyšší priority</a:t>
            </a:r>
            <a:endParaRPr lang="cs-CZ" sz="2400" dirty="0"/>
          </a:p>
          <a:p>
            <a:r>
              <a:rPr lang="cs-CZ" sz="2400" dirty="0"/>
              <a:t>Vzhledem k omezenosti zdrojů je potřebné přijímat opatření na základě posouzení přínosů za vložené prostředky (CBA)</a:t>
            </a:r>
          </a:p>
          <a:p>
            <a:r>
              <a:rPr lang="cs-CZ" sz="2400" dirty="0"/>
              <a:t>Při rozhodování o </a:t>
            </a:r>
            <a:r>
              <a:rPr lang="cs-CZ" sz="2400" dirty="0" err="1"/>
              <a:t>mitigačních</a:t>
            </a:r>
            <a:r>
              <a:rPr lang="cs-CZ" sz="2400" dirty="0"/>
              <a:t> opatřeních je možné využít koncept zranitelnosti a odolnosti. </a:t>
            </a:r>
          </a:p>
        </p:txBody>
      </p:sp>
    </p:spTree>
    <p:extLst>
      <p:ext uri="{BB962C8B-B14F-4D97-AF65-F5344CB8AC3E}">
        <p14:creationId xmlns:p14="http://schemas.microsoft.com/office/powerpoint/2010/main" val="26993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(</a:t>
            </a:r>
            <a:r>
              <a:rPr lang="en-US" dirty="0"/>
              <a:t>Mitigation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600" dirty="0"/>
              <a:t>Identifikace a realizace opatření snižujících nebo eliminujících pravděpodobnost vzniku a nebo dopady bezpečnostních hrozeb a souvisejících rizik.</a:t>
            </a:r>
          </a:p>
          <a:p>
            <a:pPr algn="just"/>
            <a:r>
              <a:rPr lang="cs-CZ" sz="2600" dirty="0"/>
              <a:t>Smyslem je omezení negativních dopadů na společnost (posílení odolnosti a snížení zranitelnosti referenčního objektu)</a:t>
            </a:r>
          </a:p>
          <a:p>
            <a:pPr algn="just"/>
            <a:r>
              <a:rPr lang="cs-CZ" sz="2600" dirty="0"/>
              <a:t>Smyslem je tedy minimalizovat: </a:t>
            </a:r>
          </a:p>
          <a:p>
            <a:pPr lvl="1" algn="just"/>
            <a:r>
              <a:rPr lang="cs-CZ" sz="2600" dirty="0"/>
              <a:t>Ztráty na lidských životech,</a:t>
            </a:r>
          </a:p>
          <a:p>
            <a:pPr lvl="1" algn="just"/>
            <a:r>
              <a:rPr lang="cs-CZ" sz="2600" dirty="0"/>
              <a:t>Negativní dopady na zdraví,</a:t>
            </a:r>
          </a:p>
          <a:p>
            <a:pPr lvl="1" algn="just"/>
            <a:r>
              <a:rPr lang="cs-CZ" sz="2600" dirty="0"/>
              <a:t>Majetkové škody,</a:t>
            </a:r>
          </a:p>
          <a:p>
            <a:pPr lvl="1" algn="just"/>
            <a:r>
              <a:rPr lang="cs-CZ" sz="2600" dirty="0"/>
              <a:t>Dopady na životním prostředí.</a:t>
            </a:r>
          </a:p>
          <a:p>
            <a:pPr algn="just"/>
            <a:r>
              <a:rPr lang="cs-CZ" sz="2600" dirty="0"/>
              <a:t>Opatření: preventivní prohlídky, protipovodňová opatření, aktivní a pasivní bezpečnostní prvky v dopravě, technické normy, investice do výzkumu a vývoje např. léčiva, systémy včasné výstrahy,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5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PŘIPRAVENOST (</a:t>
            </a:r>
            <a:r>
              <a:rPr lang="en-US" sz="4400" dirty="0"/>
              <a:t>Preparedness</a:t>
            </a:r>
            <a:r>
              <a:rPr lang="cs-CZ" sz="44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Posilování připravenosti osob, které mohou být vystaveny působení bezpečnostním hrozbám a souvisejícím rizikům.</a:t>
            </a:r>
          </a:p>
          <a:p>
            <a:pPr algn="just"/>
            <a:r>
              <a:rPr lang="cs-CZ" sz="2400" dirty="0"/>
              <a:t>Posilování připravenosti systémů (nástrojů) určených k čelení bezpečnostním hrozbám a souvisejícím rizikům.</a:t>
            </a:r>
          </a:p>
          <a:p>
            <a:pPr algn="just"/>
            <a:r>
              <a:rPr lang="cs-CZ" sz="2400" dirty="0"/>
              <a:t>Smyslem je zvýšení šance na přežití a snížení negativních dopadů projevu hrozby na společnost (referenční objekt).</a:t>
            </a:r>
          </a:p>
          <a:p>
            <a:pPr algn="just"/>
            <a:r>
              <a:rPr lang="cs-CZ" sz="2400" dirty="0"/>
              <a:t>Opatření: rozvoj schopností napříč všemi funkčními oblastmi:</a:t>
            </a:r>
          </a:p>
          <a:p>
            <a:pPr lvl="1" algn="just"/>
            <a:r>
              <a:rPr lang="cs-CZ" dirty="0"/>
              <a:t>D – Doktríny; O – Organizace; T – Výcvik</a:t>
            </a:r>
            <a:r>
              <a:rPr lang="cs-CZ" sz="2000" dirty="0"/>
              <a:t>, vzdělávání; M – Materiál; L – Vedení; P – Personál; F – Infrastruktura; I - Interoperabilita </a:t>
            </a:r>
          </a:p>
        </p:txBody>
      </p:sp>
    </p:spTree>
    <p:extLst>
      <p:ext uri="{BB962C8B-B14F-4D97-AF65-F5344CB8AC3E}">
        <p14:creationId xmlns:p14="http://schemas.microsoft.com/office/powerpoint/2010/main" val="106154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REAKCE (</a:t>
            </a:r>
            <a:r>
              <a:rPr lang="en-US" sz="4400" dirty="0"/>
              <a:t>Response</a:t>
            </a:r>
            <a:r>
              <a:rPr lang="cs-CZ" sz="44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600" dirty="0"/>
              <a:t>Realizace opatření vedoucí ke snížení či eliminaci dopadů již vzniklých krizových situací. </a:t>
            </a:r>
          </a:p>
          <a:p>
            <a:pPr algn="just"/>
            <a:r>
              <a:rPr lang="cs-CZ" sz="2600" dirty="0"/>
              <a:t>Smyslem je:</a:t>
            </a:r>
          </a:p>
          <a:p>
            <a:pPr lvl="1" algn="just"/>
            <a:r>
              <a:rPr lang="cs-CZ" sz="2600" dirty="0"/>
              <a:t>zabránit co nejrychleji další proliferaci bezpečnostní hrozby a souvisejících rizik,</a:t>
            </a:r>
          </a:p>
          <a:p>
            <a:pPr lvl="1" algn="just"/>
            <a:r>
              <a:rPr lang="cs-CZ" sz="2600" dirty="0"/>
              <a:t>minimalizovat negativní dopady na společnost, </a:t>
            </a:r>
          </a:p>
          <a:p>
            <a:pPr lvl="1" algn="just"/>
            <a:r>
              <a:rPr lang="cs-CZ" sz="2600" dirty="0"/>
              <a:t>zabránit případným dalším ztrátám na lidských životech, </a:t>
            </a:r>
          </a:p>
          <a:p>
            <a:pPr lvl="1" algn="just"/>
            <a:r>
              <a:rPr lang="cs-CZ" sz="2600" dirty="0"/>
              <a:t>omezit poškození zdraví, </a:t>
            </a:r>
          </a:p>
          <a:p>
            <a:pPr lvl="1" algn="just"/>
            <a:r>
              <a:rPr lang="cs-CZ" sz="2600" dirty="0"/>
              <a:t>zamezit dalším ekonomickým ztrátám, majetkovým škodám či poškození životního prostředí</a:t>
            </a:r>
            <a:r>
              <a:rPr lang="en-US" sz="2600" dirty="0"/>
              <a:t>.</a:t>
            </a:r>
            <a:endParaRPr lang="cs-CZ" sz="2600" dirty="0"/>
          </a:p>
          <a:p>
            <a:pPr algn="just"/>
            <a:r>
              <a:rPr lang="cs-CZ" sz="2600" dirty="0"/>
              <a:t>Opatření: poskytnutí včasné pomoci (</a:t>
            </a:r>
            <a:r>
              <a:rPr lang="cs-CZ" sz="2600" dirty="0" err="1"/>
              <a:t>Disaster</a:t>
            </a:r>
            <a:r>
              <a:rPr lang="cs-CZ" sz="2600" dirty="0"/>
              <a:t> </a:t>
            </a:r>
            <a:r>
              <a:rPr lang="en-US" sz="2600" dirty="0"/>
              <a:t>Relief</a:t>
            </a:r>
            <a:r>
              <a:rPr lang="cs-CZ" sz="2600" dirty="0"/>
              <a:t>), předpřipravené typové plány, předdefinovaná opatření </a:t>
            </a:r>
            <a:r>
              <a:rPr lang="cs-CZ" sz="2400" dirty="0"/>
              <a:t>pro předpokládané rozhodovací úlohy, odsouhlasené postupy pro velitel zásahů, …</a:t>
            </a:r>
          </a:p>
        </p:txBody>
      </p:sp>
    </p:spTree>
    <p:extLst>
      <p:ext uri="{BB962C8B-B14F-4D97-AF65-F5344CB8AC3E}">
        <p14:creationId xmlns:p14="http://schemas.microsoft.com/office/powerpoint/2010/main" val="203018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AED45-62A1-47E8-80A8-7DDF73F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OBNOVA (</a:t>
            </a:r>
            <a:r>
              <a:rPr lang="en-US" sz="4400" dirty="0"/>
              <a:t>Recovery</a:t>
            </a:r>
            <a:r>
              <a:rPr lang="cs-CZ" sz="44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4B2AA-C848-40A1-8DC2-4AE6DEC2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Návrat do původního stavu před vznikem krizové situace</a:t>
            </a:r>
          </a:p>
          <a:p>
            <a:pPr algn="just"/>
            <a:r>
              <a:rPr lang="cs-CZ" sz="2400" dirty="0"/>
              <a:t>Obnovení všech funkcí, veřejných služeb</a:t>
            </a:r>
          </a:p>
          <a:p>
            <a:pPr algn="just"/>
            <a:r>
              <a:rPr lang="cs-CZ" sz="2400" dirty="0"/>
              <a:t>Vypořádání se s dopady krizové situace</a:t>
            </a:r>
          </a:p>
          <a:p>
            <a:pPr algn="just"/>
            <a:r>
              <a:rPr lang="cs-CZ" sz="2400" dirty="0"/>
              <a:t>Řešení vzniklých majetkových škod</a:t>
            </a:r>
          </a:p>
          <a:p>
            <a:pPr algn="just"/>
            <a:r>
              <a:rPr lang="cs-CZ" sz="2400" dirty="0"/>
              <a:t>Poučení se z krizové situace – vyhodnocení zkušeností ze zásahu, jejich promítnutí do prevence a posilování schopností (odolnost, připravenost)</a:t>
            </a:r>
          </a:p>
          <a:p>
            <a:pPr algn="just"/>
            <a:r>
              <a:rPr lang="cs-CZ" sz="2400" dirty="0"/>
              <a:t>Délka obnovy může zahrnovat dlouhý časový úsek dle charakteru krizové situace (odstranění environmentálních škod, obnova infrastruktury)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6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4D543-53AD-4F73-9E0B-1ABBA988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(Konference 2005, </a:t>
            </a:r>
            <a:r>
              <a:rPr lang="cs-CZ" dirty="0" err="1"/>
              <a:t>Hyogo</a:t>
            </a:r>
            <a:r>
              <a:rPr lang="cs-CZ" dirty="0"/>
              <a:t>, Japan)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0E39C-34F6-4C0F-BF18-F70C9FB9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Účinné provázání opatření souvisejících s </a:t>
            </a:r>
            <a:r>
              <a:rPr lang="cs-CZ" sz="2400" b="1" dirty="0"/>
              <a:t>krizovým řízením </a:t>
            </a:r>
            <a:r>
              <a:rPr lang="cs-CZ" sz="2400" dirty="0"/>
              <a:t>s politikami </a:t>
            </a:r>
            <a:r>
              <a:rPr lang="cs-CZ" sz="2400" b="1" dirty="0"/>
              <a:t>udržitelného rozvoje</a:t>
            </a:r>
            <a:r>
              <a:rPr lang="cs-CZ" sz="2400" dirty="0"/>
              <a:t>, plánováním a programováním se zaměřením na prevenci a předcházení vzniku krizových situací, zvyšování připravenosti a snižování zranitelnosti.</a:t>
            </a:r>
          </a:p>
          <a:p>
            <a:pPr algn="just"/>
            <a:r>
              <a:rPr lang="cs-CZ" sz="2400" b="1" dirty="0"/>
              <a:t>Rozvoj a posilování institucí, procesů a schopností </a:t>
            </a:r>
            <a:r>
              <a:rPr lang="cs-CZ" sz="2400" dirty="0"/>
              <a:t>na všech úrovních (globální, regionální, národní i místní) systematicky přispívajících k posilování odolnosti vůči bezpečnostním hrozbám a souvisejícím rizikům.</a:t>
            </a:r>
          </a:p>
          <a:p>
            <a:pPr algn="just"/>
            <a:r>
              <a:rPr lang="cs-CZ" sz="2400" dirty="0"/>
              <a:t>Systematická identifikace </a:t>
            </a:r>
            <a:r>
              <a:rPr lang="cs-CZ" sz="2400" b="1" dirty="0"/>
              <a:t>opatření snižující bezpečnostní rizika </a:t>
            </a:r>
            <a:r>
              <a:rPr lang="cs-CZ" sz="2400" dirty="0"/>
              <a:t>a jejich účinné promítání do zvyšování připravenosti, posilování akceschopnosti a účinnější obnovy.  </a:t>
            </a:r>
          </a:p>
        </p:txBody>
      </p:sp>
    </p:spTree>
    <p:extLst>
      <p:ext uri="{BB962C8B-B14F-4D97-AF65-F5344CB8AC3E}">
        <p14:creationId xmlns:p14="http://schemas.microsoft.com/office/powerpoint/2010/main" val="1531096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2093</Words>
  <Application>Microsoft Office PowerPoint</Application>
  <PresentationFormat>Širokoúhlá obrazovka</PresentationFormat>
  <Paragraphs>230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Motiv Office</vt:lpstr>
      <vt:lpstr>METODY PRO PODPORU ŘÍZENÍ A ROZHODOVÁNÍ V KRIZOVÉM MANAGEMENTU </vt:lpstr>
      <vt:lpstr>CÍLE</vt:lpstr>
      <vt:lpstr>COPPOLŮV MODEL KRIZOVÉHO ŘÍZENÍ</vt:lpstr>
      <vt:lpstr>Model moderního krizového řízení </vt:lpstr>
      <vt:lpstr>PREVENCE (Mitigation)</vt:lpstr>
      <vt:lpstr>PŘIPRAVENOST (Preparedness)</vt:lpstr>
      <vt:lpstr>REAKCE (Response)</vt:lpstr>
      <vt:lpstr>OBNOVA (Recovery)</vt:lpstr>
      <vt:lpstr>CÍLE (Konference 2005, Hyogo, Japan)</vt:lpstr>
      <vt:lpstr>PŘÍSTUP KE KRIZOVÉMU ŘÍZENÍ</vt:lpstr>
      <vt:lpstr>Prezentace aplikace PowerPoint</vt:lpstr>
      <vt:lpstr>DOPADY KS DLE DOSAŽENÉHO ROZVOJE </vt:lpstr>
      <vt:lpstr>HROZBA A RIZIKO PŘISTUPY K ANALÝZE RIZIK</vt:lpstr>
      <vt:lpstr>ANALÝZA RIZIK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RIZIK</vt:lpstr>
      <vt:lpstr>RIZIKO, ANALÝZA RIZIK</vt:lpstr>
      <vt:lpstr>ANALÝZA RIZIK</vt:lpstr>
      <vt:lpstr>Prezentace aplikace PowerPoint</vt:lpstr>
      <vt:lpstr>Prezentace aplikace PowerPoint</vt:lpstr>
      <vt:lpstr>MATICE HODNOCENÍ MÍRY RIZIKA</vt:lpstr>
      <vt:lpstr>Prezentace aplikace PowerPoint</vt:lpstr>
      <vt:lpstr>Prezentace aplikace PowerPoint</vt:lpstr>
      <vt:lpstr>Kvalitativní vyjádření pravděpodobnosti výskytu</vt:lpstr>
      <vt:lpstr>Hodnocení dopadů projevu hrozby</vt:lpstr>
      <vt:lpstr>Hodnocení dopadů projevu hrozby</vt:lpstr>
      <vt:lpstr>Hodnocení dopadů projevu hrozby</vt:lpstr>
      <vt:lpstr>Hodnocení dopadů projevu hrozby</vt:lpstr>
      <vt:lpstr>Prezentace aplikace PowerPoint</vt:lpstr>
      <vt:lpstr>STRATEGIE ŘÍZENÍ RIZIK</vt:lpstr>
      <vt:lpstr>COST  - BENEFIT ANALÝZA</vt:lpstr>
      <vt:lpstr>COST – BENEFIT ANALÝZA</vt:lpstr>
      <vt:lpstr>Prezentace aplikace PowerPoint</vt:lpstr>
      <vt:lpstr>ZRANITELNOST, ODOLNOST</vt:lpstr>
      <vt:lpstr>ZRANITELNOST, ODOLNOST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</dc:creator>
  <cp:lastModifiedBy>josef</cp:lastModifiedBy>
  <cp:revision>11</cp:revision>
  <dcterms:created xsi:type="dcterms:W3CDTF">2022-03-11T04:44:14Z</dcterms:created>
  <dcterms:modified xsi:type="dcterms:W3CDTF">2022-03-15T20:27:20Z</dcterms:modified>
</cp:coreProperties>
</file>