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sldIdLst>
    <p:sldId id="256" r:id="rId2"/>
    <p:sldId id="487" r:id="rId3"/>
    <p:sldId id="488" r:id="rId4"/>
    <p:sldId id="485" r:id="rId5"/>
    <p:sldId id="261" r:id="rId6"/>
    <p:sldId id="486" r:id="rId7"/>
    <p:sldId id="262" r:id="rId8"/>
    <p:sldId id="307" r:id="rId9"/>
    <p:sldId id="264" r:id="rId10"/>
    <p:sldId id="338" r:id="rId11"/>
    <p:sldId id="320" r:id="rId12"/>
    <p:sldId id="324" r:id="rId13"/>
    <p:sldId id="467" r:id="rId14"/>
    <p:sldId id="468" r:id="rId15"/>
    <p:sldId id="469" r:id="rId16"/>
    <p:sldId id="466" r:id="rId17"/>
    <p:sldId id="470" r:id="rId18"/>
    <p:sldId id="471" r:id="rId19"/>
    <p:sldId id="472" r:id="rId20"/>
    <p:sldId id="474" r:id="rId21"/>
    <p:sldId id="473" r:id="rId22"/>
    <p:sldId id="479" r:id="rId23"/>
    <p:sldId id="480" r:id="rId24"/>
    <p:sldId id="481" r:id="rId25"/>
    <p:sldId id="482" r:id="rId26"/>
    <p:sldId id="483" r:id="rId27"/>
    <p:sldId id="345" r:id="rId28"/>
    <p:sldId id="476" r:id="rId29"/>
    <p:sldId id="342" r:id="rId30"/>
    <p:sldId id="344" r:id="rId31"/>
    <p:sldId id="475" r:id="rId32"/>
    <p:sldId id="478" r:id="rId33"/>
    <p:sldId id="493" r:id="rId34"/>
    <p:sldId id="492" r:id="rId35"/>
    <p:sldId id="491" r:id="rId36"/>
    <p:sldId id="490" r:id="rId37"/>
    <p:sldId id="489" r:id="rId38"/>
    <p:sldId id="350" r:id="rId39"/>
    <p:sldId id="477" r:id="rId40"/>
    <p:sldId id="496" r:id="rId41"/>
    <p:sldId id="494" r:id="rId42"/>
    <p:sldId id="495" r:id="rId43"/>
    <p:sldId id="337" r:id="rId44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5C0FD44-2C87-47C3-A1D6-F3AD4B374CD4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B58B9D90-670D-4574-AEED-096B6C1EE370}">
      <dgm:prSet phldrT="[Text]" custT="1"/>
      <dgm:spPr/>
      <dgm:t>
        <a:bodyPr/>
        <a:lstStyle/>
        <a:p>
          <a:r>
            <a:rPr lang="cs-CZ" sz="1800" dirty="0"/>
            <a:t>Identifikace problémů</a:t>
          </a:r>
        </a:p>
      </dgm:t>
    </dgm:pt>
    <dgm:pt modelId="{C712FC73-B5ED-4F46-9663-1FA3F024F836}" type="parTrans" cxnId="{355A7D67-593E-428C-8C22-ACDA8B97C473}">
      <dgm:prSet/>
      <dgm:spPr/>
      <dgm:t>
        <a:bodyPr/>
        <a:lstStyle/>
        <a:p>
          <a:endParaRPr lang="cs-CZ"/>
        </a:p>
      </dgm:t>
    </dgm:pt>
    <dgm:pt modelId="{316B673A-18AE-4259-8BE2-788D074DC523}" type="sibTrans" cxnId="{355A7D67-593E-428C-8C22-ACDA8B97C473}">
      <dgm:prSet/>
      <dgm:spPr/>
      <dgm:t>
        <a:bodyPr/>
        <a:lstStyle/>
        <a:p>
          <a:endParaRPr lang="cs-CZ"/>
        </a:p>
      </dgm:t>
    </dgm:pt>
    <dgm:pt modelId="{1643E611-1F7C-4F95-B8BC-8F669063E1BE}">
      <dgm:prSet phldrT="[Text]" custT="1"/>
      <dgm:spPr/>
      <dgm:t>
        <a:bodyPr/>
        <a:lstStyle/>
        <a:p>
          <a:r>
            <a:rPr lang="cs-CZ" sz="1800" dirty="0"/>
            <a:t>Analýza a formulace problému </a:t>
          </a:r>
        </a:p>
      </dgm:t>
    </dgm:pt>
    <dgm:pt modelId="{08C76326-4403-4C58-8EC4-E8989B2DC5E7}" type="parTrans" cxnId="{97934C6E-5BFF-4A1C-BF34-AB4FBB5D94A0}">
      <dgm:prSet/>
      <dgm:spPr/>
      <dgm:t>
        <a:bodyPr/>
        <a:lstStyle/>
        <a:p>
          <a:endParaRPr lang="cs-CZ"/>
        </a:p>
      </dgm:t>
    </dgm:pt>
    <dgm:pt modelId="{7A77029A-6F9B-41CB-A156-59873B25D465}" type="sibTrans" cxnId="{97934C6E-5BFF-4A1C-BF34-AB4FBB5D94A0}">
      <dgm:prSet/>
      <dgm:spPr/>
      <dgm:t>
        <a:bodyPr/>
        <a:lstStyle/>
        <a:p>
          <a:endParaRPr lang="cs-CZ"/>
        </a:p>
      </dgm:t>
    </dgm:pt>
    <dgm:pt modelId="{C74C5DBB-6EE7-459F-8E3F-9DA6FC6510CC}">
      <dgm:prSet phldrT="[Text]" custT="1"/>
      <dgm:spPr/>
      <dgm:t>
        <a:bodyPr/>
        <a:lstStyle/>
        <a:p>
          <a:r>
            <a:rPr lang="cs-CZ" sz="1800" dirty="0"/>
            <a:t>Tvorba variant</a:t>
          </a:r>
        </a:p>
      </dgm:t>
    </dgm:pt>
    <dgm:pt modelId="{A6880E96-24F3-47C5-A7A7-BF51E14FDE6C}" type="parTrans" cxnId="{42DA2D13-94C3-4A31-988F-FEA07627DFA0}">
      <dgm:prSet/>
      <dgm:spPr/>
      <dgm:t>
        <a:bodyPr/>
        <a:lstStyle/>
        <a:p>
          <a:endParaRPr lang="cs-CZ"/>
        </a:p>
      </dgm:t>
    </dgm:pt>
    <dgm:pt modelId="{82339D34-AA15-45DD-8D0D-1754CD62F451}" type="sibTrans" cxnId="{42DA2D13-94C3-4A31-988F-FEA07627DFA0}">
      <dgm:prSet/>
      <dgm:spPr/>
      <dgm:t>
        <a:bodyPr/>
        <a:lstStyle/>
        <a:p>
          <a:endParaRPr lang="cs-CZ"/>
        </a:p>
      </dgm:t>
    </dgm:pt>
    <dgm:pt modelId="{21357BAB-4AFB-47EF-93E8-17A51A72A6FF}">
      <dgm:prSet phldrT="[Text]" custT="1"/>
      <dgm:spPr/>
      <dgm:t>
        <a:bodyPr/>
        <a:lstStyle/>
        <a:p>
          <a:r>
            <a:rPr lang="cs-CZ" sz="1800" dirty="0"/>
            <a:t>Stanovení důsledků variant</a:t>
          </a:r>
        </a:p>
      </dgm:t>
    </dgm:pt>
    <dgm:pt modelId="{3F1C58D7-3313-448E-850A-974482367065}" type="parTrans" cxnId="{D6B80149-7DE7-4082-A132-5E37D8C797C3}">
      <dgm:prSet/>
      <dgm:spPr/>
      <dgm:t>
        <a:bodyPr/>
        <a:lstStyle/>
        <a:p>
          <a:endParaRPr lang="cs-CZ"/>
        </a:p>
      </dgm:t>
    </dgm:pt>
    <dgm:pt modelId="{EFB1FD44-2F95-46E4-B195-6A54447E5137}" type="sibTrans" cxnId="{D6B80149-7DE7-4082-A132-5E37D8C797C3}">
      <dgm:prSet/>
      <dgm:spPr/>
      <dgm:t>
        <a:bodyPr/>
        <a:lstStyle/>
        <a:p>
          <a:endParaRPr lang="cs-CZ"/>
        </a:p>
      </dgm:t>
    </dgm:pt>
    <dgm:pt modelId="{3E7004A1-09BE-4521-B9EE-255DD45C8885}">
      <dgm:prSet phldrT="[Text]" custT="1"/>
      <dgm:spPr/>
      <dgm:t>
        <a:bodyPr/>
        <a:lstStyle/>
        <a:p>
          <a:r>
            <a:rPr lang="cs-CZ" sz="1800" dirty="0"/>
            <a:t>Hodnocení důsledků a výběr  varianty</a:t>
          </a:r>
        </a:p>
      </dgm:t>
    </dgm:pt>
    <dgm:pt modelId="{93FC635B-DCC9-4223-9039-2925E22F1383}" type="parTrans" cxnId="{F2D8D810-5BD7-4130-BB1E-CED993EE5864}">
      <dgm:prSet/>
      <dgm:spPr/>
      <dgm:t>
        <a:bodyPr/>
        <a:lstStyle/>
        <a:p>
          <a:endParaRPr lang="cs-CZ"/>
        </a:p>
      </dgm:t>
    </dgm:pt>
    <dgm:pt modelId="{30D496A1-85B0-46A0-9E80-3C9C1A6470A7}" type="sibTrans" cxnId="{F2D8D810-5BD7-4130-BB1E-CED993EE5864}">
      <dgm:prSet/>
      <dgm:spPr/>
      <dgm:t>
        <a:bodyPr/>
        <a:lstStyle/>
        <a:p>
          <a:endParaRPr lang="cs-CZ"/>
        </a:p>
      </dgm:t>
    </dgm:pt>
    <dgm:pt modelId="{B33FCC90-0A1B-460D-BC66-8A77E39F09AE}">
      <dgm:prSet custT="1"/>
      <dgm:spPr/>
      <dgm:t>
        <a:bodyPr/>
        <a:lstStyle/>
        <a:p>
          <a:r>
            <a:rPr lang="cs-CZ" sz="1800" dirty="0"/>
            <a:t>Stanovení kritérií hodnocení</a:t>
          </a:r>
        </a:p>
      </dgm:t>
    </dgm:pt>
    <dgm:pt modelId="{A82C8DC1-7BDD-4904-8E03-3EE3C07DDB08}" type="parTrans" cxnId="{B095BCE6-ADCB-4960-BDD7-37ED958C19D3}">
      <dgm:prSet/>
      <dgm:spPr/>
      <dgm:t>
        <a:bodyPr/>
        <a:lstStyle/>
        <a:p>
          <a:endParaRPr lang="cs-CZ"/>
        </a:p>
      </dgm:t>
    </dgm:pt>
    <dgm:pt modelId="{3923F734-F53B-42A6-8E3C-5FACE562A1C9}" type="sibTrans" cxnId="{B095BCE6-ADCB-4960-BDD7-37ED958C19D3}">
      <dgm:prSet/>
      <dgm:spPr/>
      <dgm:t>
        <a:bodyPr/>
        <a:lstStyle/>
        <a:p>
          <a:endParaRPr lang="cs-CZ"/>
        </a:p>
      </dgm:t>
    </dgm:pt>
    <dgm:pt modelId="{88637657-794D-4CF7-BF23-664A7C296F09}">
      <dgm:prSet custT="1"/>
      <dgm:spPr/>
      <dgm:t>
        <a:bodyPr/>
        <a:lstStyle/>
        <a:p>
          <a:r>
            <a:rPr lang="cs-CZ" sz="1800" dirty="0"/>
            <a:t>Kontrola výsledků a monitorování okolí</a:t>
          </a:r>
        </a:p>
      </dgm:t>
    </dgm:pt>
    <dgm:pt modelId="{920F4299-4163-4C6E-BF44-5E563014959D}" type="parTrans" cxnId="{C5D5E51D-5844-47A0-A008-2EEB04956D42}">
      <dgm:prSet/>
      <dgm:spPr/>
      <dgm:t>
        <a:bodyPr/>
        <a:lstStyle/>
        <a:p>
          <a:endParaRPr lang="cs-CZ"/>
        </a:p>
      </dgm:t>
    </dgm:pt>
    <dgm:pt modelId="{9FA167FC-9027-401B-8796-04A5682E5865}" type="sibTrans" cxnId="{C5D5E51D-5844-47A0-A008-2EEB04956D42}">
      <dgm:prSet/>
      <dgm:spPr/>
      <dgm:t>
        <a:bodyPr/>
        <a:lstStyle/>
        <a:p>
          <a:endParaRPr lang="cs-CZ"/>
        </a:p>
      </dgm:t>
    </dgm:pt>
    <dgm:pt modelId="{8791181B-2E44-40F0-AAFD-9E67D454ADAC}">
      <dgm:prSet custT="1"/>
      <dgm:spPr/>
      <dgm:t>
        <a:bodyPr/>
        <a:lstStyle/>
        <a:p>
          <a:r>
            <a:rPr lang="cs-CZ" sz="1800" dirty="0"/>
            <a:t>Realizace zvolené varianty</a:t>
          </a:r>
        </a:p>
      </dgm:t>
    </dgm:pt>
    <dgm:pt modelId="{508AC7DB-C50E-4EAE-B38B-83682EAD6512}" type="parTrans" cxnId="{33D80790-6A9E-4E98-96F9-FE81CD296110}">
      <dgm:prSet/>
      <dgm:spPr/>
      <dgm:t>
        <a:bodyPr/>
        <a:lstStyle/>
        <a:p>
          <a:endParaRPr lang="cs-CZ"/>
        </a:p>
      </dgm:t>
    </dgm:pt>
    <dgm:pt modelId="{BAA8E0CD-AE93-4FE4-BE28-C960938EDC58}" type="sibTrans" cxnId="{33D80790-6A9E-4E98-96F9-FE81CD296110}">
      <dgm:prSet/>
      <dgm:spPr/>
      <dgm:t>
        <a:bodyPr/>
        <a:lstStyle/>
        <a:p>
          <a:endParaRPr lang="cs-CZ"/>
        </a:p>
      </dgm:t>
    </dgm:pt>
    <dgm:pt modelId="{7A3E4809-E3A7-4078-BB5E-E175B6CA4BBA}" type="pres">
      <dgm:prSet presAssocID="{95C0FD44-2C87-47C3-A1D6-F3AD4B374CD4}" presName="cycle" presStyleCnt="0">
        <dgm:presLayoutVars>
          <dgm:dir/>
          <dgm:resizeHandles val="exact"/>
        </dgm:presLayoutVars>
      </dgm:prSet>
      <dgm:spPr/>
    </dgm:pt>
    <dgm:pt modelId="{05F81E78-7E31-491B-B3CB-00DE4767A4E8}" type="pres">
      <dgm:prSet presAssocID="{B58B9D90-670D-4574-AEED-096B6C1EE370}" presName="node" presStyleLbl="node1" presStyleIdx="0" presStyleCnt="8" custScaleX="138561" custScaleY="121373">
        <dgm:presLayoutVars>
          <dgm:bulletEnabled val="1"/>
        </dgm:presLayoutVars>
      </dgm:prSet>
      <dgm:spPr/>
    </dgm:pt>
    <dgm:pt modelId="{DF36BDF7-699B-4FC2-A361-686127753A77}" type="pres">
      <dgm:prSet presAssocID="{316B673A-18AE-4259-8BE2-788D074DC523}" presName="sibTrans" presStyleLbl="sibTrans2D1" presStyleIdx="0" presStyleCnt="8"/>
      <dgm:spPr/>
    </dgm:pt>
    <dgm:pt modelId="{1013267C-2154-4E93-B288-8BE1B8725CAB}" type="pres">
      <dgm:prSet presAssocID="{316B673A-18AE-4259-8BE2-788D074DC523}" presName="connectorText" presStyleLbl="sibTrans2D1" presStyleIdx="0" presStyleCnt="8"/>
      <dgm:spPr/>
    </dgm:pt>
    <dgm:pt modelId="{E20E1868-9F1A-498A-BB20-7F19EC7EA8A9}" type="pres">
      <dgm:prSet presAssocID="{1643E611-1F7C-4F95-B8BC-8F669063E1BE}" presName="node" presStyleLbl="node1" presStyleIdx="1" presStyleCnt="8" custScaleX="119378" custScaleY="117134">
        <dgm:presLayoutVars>
          <dgm:bulletEnabled val="1"/>
        </dgm:presLayoutVars>
      </dgm:prSet>
      <dgm:spPr/>
    </dgm:pt>
    <dgm:pt modelId="{995594EE-6B62-466F-9B7B-2EA51D8D0C2C}" type="pres">
      <dgm:prSet presAssocID="{7A77029A-6F9B-41CB-A156-59873B25D465}" presName="sibTrans" presStyleLbl="sibTrans2D1" presStyleIdx="1" presStyleCnt="8"/>
      <dgm:spPr/>
    </dgm:pt>
    <dgm:pt modelId="{2413C8BF-F29C-49BF-BC8C-38F1BDE79429}" type="pres">
      <dgm:prSet presAssocID="{7A77029A-6F9B-41CB-A156-59873B25D465}" presName="connectorText" presStyleLbl="sibTrans2D1" presStyleIdx="1" presStyleCnt="8"/>
      <dgm:spPr/>
    </dgm:pt>
    <dgm:pt modelId="{8CFE2013-BB19-48E1-AE0B-788E81152BD2}" type="pres">
      <dgm:prSet presAssocID="{B33FCC90-0A1B-460D-BC66-8A77E39F09AE}" presName="node" presStyleLbl="node1" presStyleIdx="2" presStyleCnt="8" custScaleX="139394" custScaleY="137071">
        <dgm:presLayoutVars>
          <dgm:bulletEnabled val="1"/>
        </dgm:presLayoutVars>
      </dgm:prSet>
      <dgm:spPr/>
    </dgm:pt>
    <dgm:pt modelId="{E390C6AE-B049-4C7B-AC2E-A7216695B901}" type="pres">
      <dgm:prSet presAssocID="{3923F734-F53B-42A6-8E3C-5FACE562A1C9}" presName="sibTrans" presStyleLbl="sibTrans2D1" presStyleIdx="2" presStyleCnt="8"/>
      <dgm:spPr/>
    </dgm:pt>
    <dgm:pt modelId="{F8AB3290-6528-49D9-B84F-126FE0D1F2FE}" type="pres">
      <dgm:prSet presAssocID="{3923F734-F53B-42A6-8E3C-5FACE562A1C9}" presName="connectorText" presStyleLbl="sibTrans2D1" presStyleIdx="2" presStyleCnt="8"/>
      <dgm:spPr/>
    </dgm:pt>
    <dgm:pt modelId="{04E733DF-90E6-4D87-A0DD-17EE8C0814DA}" type="pres">
      <dgm:prSet presAssocID="{C74C5DBB-6EE7-459F-8E3F-9DA6FC6510CC}" presName="node" presStyleLbl="node1" presStyleIdx="3" presStyleCnt="8" custScaleX="114844" custScaleY="118585">
        <dgm:presLayoutVars>
          <dgm:bulletEnabled val="1"/>
        </dgm:presLayoutVars>
      </dgm:prSet>
      <dgm:spPr/>
    </dgm:pt>
    <dgm:pt modelId="{4212E6A5-4B62-4B3E-9229-1A2A9DBF11B5}" type="pres">
      <dgm:prSet presAssocID="{82339D34-AA15-45DD-8D0D-1754CD62F451}" presName="sibTrans" presStyleLbl="sibTrans2D1" presStyleIdx="3" presStyleCnt="8"/>
      <dgm:spPr/>
    </dgm:pt>
    <dgm:pt modelId="{7FC39915-12FF-47A0-A169-4DBE06FFED3B}" type="pres">
      <dgm:prSet presAssocID="{82339D34-AA15-45DD-8D0D-1754CD62F451}" presName="connectorText" presStyleLbl="sibTrans2D1" presStyleIdx="3" presStyleCnt="8"/>
      <dgm:spPr/>
    </dgm:pt>
    <dgm:pt modelId="{0934193C-E218-4612-AE11-5D70DC58DF45}" type="pres">
      <dgm:prSet presAssocID="{21357BAB-4AFB-47EF-93E8-17A51A72A6FF}" presName="node" presStyleLbl="node1" presStyleIdx="4" presStyleCnt="8" custScaleX="128786" custScaleY="120188" custRadScaleRad="89461" custRadScaleInc="-2610">
        <dgm:presLayoutVars>
          <dgm:bulletEnabled val="1"/>
        </dgm:presLayoutVars>
      </dgm:prSet>
      <dgm:spPr/>
    </dgm:pt>
    <dgm:pt modelId="{48A351E8-383D-4ECD-AE32-C1E361A32033}" type="pres">
      <dgm:prSet presAssocID="{EFB1FD44-2F95-46E4-B195-6A54447E5137}" presName="sibTrans" presStyleLbl="sibTrans2D1" presStyleIdx="4" presStyleCnt="8"/>
      <dgm:spPr/>
    </dgm:pt>
    <dgm:pt modelId="{D439BFBF-4F48-4841-9382-9863BE0BA700}" type="pres">
      <dgm:prSet presAssocID="{EFB1FD44-2F95-46E4-B195-6A54447E5137}" presName="connectorText" presStyleLbl="sibTrans2D1" presStyleIdx="4" presStyleCnt="8"/>
      <dgm:spPr/>
    </dgm:pt>
    <dgm:pt modelId="{718FD951-A0B0-420B-81D8-9976CFEF4335}" type="pres">
      <dgm:prSet presAssocID="{3E7004A1-09BE-4521-B9EE-255DD45C8885}" presName="node" presStyleLbl="node1" presStyleIdx="5" presStyleCnt="8" custScaleX="139131" custScaleY="116542">
        <dgm:presLayoutVars>
          <dgm:bulletEnabled val="1"/>
        </dgm:presLayoutVars>
      </dgm:prSet>
      <dgm:spPr/>
    </dgm:pt>
    <dgm:pt modelId="{4D4AE0A5-AB24-45CA-AF90-B3D8986A807C}" type="pres">
      <dgm:prSet presAssocID="{30D496A1-85B0-46A0-9E80-3C9C1A6470A7}" presName="sibTrans" presStyleLbl="sibTrans2D1" presStyleIdx="5" presStyleCnt="8"/>
      <dgm:spPr/>
    </dgm:pt>
    <dgm:pt modelId="{1606A7F8-1D89-4D8A-85E5-F22A9A576445}" type="pres">
      <dgm:prSet presAssocID="{30D496A1-85B0-46A0-9E80-3C9C1A6470A7}" presName="connectorText" presStyleLbl="sibTrans2D1" presStyleIdx="5" presStyleCnt="8"/>
      <dgm:spPr/>
    </dgm:pt>
    <dgm:pt modelId="{28123653-0291-4BF0-80CD-FA53510B20E3}" type="pres">
      <dgm:prSet presAssocID="{8791181B-2E44-40F0-AAFD-9E67D454ADAC}" presName="node" presStyleLbl="node1" presStyleIdx="6" presStyleCnt="8" custScaleX="134402" custScaleY="124642">
        <dgm:presLayoutVars>
          <dgm:bulletEnabled val="1"/>
        </dgm:presLayoutVars>
      </dgm:prSet>
      <dgm:spPr/>
    </dgm:pt>
    <dgm:pt modelId="{37FF8BF3-ADB2-48A8-8EC0-45A9B58D84B6}" type="pres">
      <dgm:prSet presAssocID="{BAA8E0CD-AE93-4FE4-BE28-C960938EDC58}" presName="sibTrans" presStyleLbl="sibTrans2D1" presStyleIdx="6" presStyleCnt="8"/>
      <dgm:spPr/>
    </dgm:pt>
    <dgm:pt modelId="{67BE37A6-BE14-41EA-8A81-1A605E61B13C}" type="pres">
      <dgm:prSet presAssocID="{BAA8E0CD-AE93-4FE4-BE28-C960938EDC58}" presName="connectorText" presStyleLbl="sibTrans2D1" presStyleIdx="6" presStyleCnt="8"/>
      <dgm:spPr/>
    </dgm:pt>
    <dgm:pt modelId="{F5B7F00E-8705-4286-A605-9F1F699FBDAF}" type="pres">
      <dgm:prSet presAssocID="{88637657-794D-4CF7-BF23-664A7C296F09}" presName="node" presStyleLbl="node1" presStyleIdx="7" presStyleCnt="8" custScaleX="137820" custScaleY="135877">
        <dgm:presLayoutVars>
          <dgm:bulletEnabled val="1"/>
        </dgm:presLayoutVars>
      </dgm:prSet>
      <dgm:spPr/>
    </dgm:pt>
    <dgm:pt modelId="{EC223B0D-ED8B-41D4-9F46-ACFB52906083}" type="pres">
      <dgm:prSet presAssocID="{9FA167FC-9027-401B-8796-04A5682E5865}" presName="sibTrans" presStyleLbl="sibTrans2D1" presStyleIdx="7" presStyleCnt="8"/>
      <dgm:spPr/>
    </dgm:pt>
    <dgm:pt modelId="{A79B86B9-9780-494C-9F9F-6EA521AE879D}" type="pres">
      <dgm:prSet presAssocID="{9FA167FC-9027-401B-8796-04A5682E5865}" presName="connectorText" presStyleLbl="sibTrans2D1" presStyleIdx="7" presStyleCnt="8"/>
      <dgm:spPr/>
    </dgm:pt>
  </dgm:ptLst>
  <dgm:cxnLst>
    <dgm:cxn modelId="{7F374A01-75DC-4B52-AFF0-24569F06AA93}" type="presOf" srcId="{316B673A-18AE-4259-8BE2-788D074DC523}" destId="{DF36BDF7-699B-4FC2-A361-686127753A77}" srcOrd="0" destOrd="0" presId="urn:microsoft.com/office/officeart/2005/8/layout/cycle2"/>
    <dgm:cxn modelId="{F2D8D810-5BD7-4130-BB1E-CED993EE5864}" srcId="{95C0FD44-2C87-47C3-A1D6-F3AD4B374CD4}" destId="{3E7004A1-09BE-4521-B9EE-255DD45C8885}" srcOrd="5" destOrd="0" parTransId="{93FC635B-DCC9-4223-9039-2925E22F1383}" sibTransId="{30D496A1-85B0-46A0-9E80-3C9C1A6470A7}"/>
    <dgm:cxn modelId="{42DA2D13-94C3-4A31-988F-FEA07627DFA0}" srcId="{95C0FD44-2C87-47C3-A1D6-F3AD4B374CD4}" destId="{C74C5DBB-6EE7-459F-8E3F-9DA6FC6510CC}" srcOrd="3" destOrd="0" parTransId="{A6880E96-24F3-47C5-A7A7-BF51E14FDE6C}" sibTransId="{82339D34-AA15-45DD-8D0D-1754CD62F451}"/>
    <dgm:cxn modelId="{C5D5E51D-5844-47A0-A008-2EEB04956D42}" srcId="{95C0FD44-2C87-47C3-A1D6-F3AD4B374CD4}" destId="{88637657-794D-4CF7-BF23-664A7C296F09}" srcOrd="7" destOrd="0" parTransId="{920F4299-4163-4C6E-BF44-5E563014959D}" sibTransId="{9FA167FC-9027-401B-8796-04A5682E5865}"/>
    <dgm:cxn modelId="{5481122E-66E5-41BB-9602-475507A779C5}" type="presOf" srcId="{3E7004A1-09BE-4521-B9EE-255DD45C8885}" destId="{718FD951-A0B0-420B-81D8-9976CFEF4335}" srcOrd="0" destOrd="0" presId="urn:microsoft.com/office/officeart/2005/8/layout/cycle2"/>
    <dgm:cxn modelId="{D6620963-8F4F-4AC1-8337-FFCDD96EDBC3}" type="presOf" srcId="{3923F734-F53B-42A6-8E3C-5FACE562A1C9}" destId="{F8AB3290-6528-49D9-B84F-126FE0D1F2FE}" srcOrd="1" destOrd="0" presId="urn:microsoft.com/office/officeart/2005/8/layout/cycle2"/>
    <dgm:cxn modelId="{355A7D67-593E-428C-8C22-ACDA8B97C473}" srcId="{95C0FD44-2C87-47C3-A1D6-F3AD4B374CD4}" destId="{B58B9D90-670D-4574-AEED-096B6C1EE370}" srcOrd="0" destOrd="0" parTransId="{C712FC73-B5ED-4F46-9663-1FA3F024F836}" sibTransId="{316B673A-18AE-4259-8BE2-788D074DC523}"/>
    <dgm:cxn modelId="{D6B80149-7DE7-4082-A132-5E37D8C797C3}" srcId="{95C0FD44-2C87-47C3-A1D6-F3AD4B374CD4}" destId="{21357BAB-4AFB-47EF-93E8-17A51A72A6FF}" srcOrd="4" destOrd="0" parTransId="{3F1C58D7-3313-448E-850A-974482367065}" sibTransId="{EFB1FD44-2F95-46E4-B195-6A54447E5137}"/>
    <dgm:cxn modelId="{4B6B0669-4222-46A8-9A24-12A9CD2B5AD9}" type="presOf" srcId="{88637657-794D-4CF7-BF23-664A7C296F09}" destId="{F5B7F00E-8705-4286-A605-9F1F699FBDAF}" srcOrd="0" destOrd="0" presId="urn:microsoft.com/office/officeart/2005/8/layout/cycle2"/>
    <dgm:cxn modelId="{F107704A-A025-4813-B0E1-6CA01BE2AB2D}" type="presOf" srcId="{1643E611-1F7C-4F95-B8BC-8F669063E1BE}" destId="{E20E1868-9F1A-498A-BB20-7F19EC7EA8A9}" srcOrd="0" destOrd="0" presId="urn:microsoft.com/office/officeart/2005/8/layout/cycle2"/>
    <dgm:cxn modelId="{2E9EBD6B-11FC-430C-B1BD-479155DEF08A}" type="presOf" srcId="{B33FCC90-0A1B-460D-BC66-8A77E39F09AE}" destId="{8CFE2013-BB19-48E1-AE0B-788E81152BD2}" srcOrd="0" destOrd="0" presId="urn:microsoft.com/office/officeart/2005/8/layout/cycle2"/>
    <dgm:cxn modelId="{97934C6E-5BFF-4A1C-BF34-AB4FBB5D94A0}" srcId="{95C0FD44-2C87-47C3-A1D6-F3AD4B374CD4}" destId="{1643E611-1F7C-4F95-B8BC-8F669063E1BE}" srcOrd="1" destOrd="0" parTransId="{08C76326-4403-4C58-8EC4-E8989B2DC5E7}" sibTransId="{7A77029A-6F9B-41CB-A156-59873B25D465}"/>
    <dgm:cxn modelId="{774A116F-72BC-4CE2-A98D-4BA548B22960}" type="presOf" srcId="{BAA8E0CD-AE93-4FE4-BE28-C960938EDC58}" destId="{37FF8BF3-ADB2-48A8-8EC0-45A9B58D84B6}" srcOrd="0" destOrd="0" presId="urn:microsoft.com/office/officeart/2005/8/layout/cycle2"/>
    <dgm:cxn modelId="{16387F57-2717-4BB1-A5BA-AF2BCB2ACDF4}" type="presOf" srcId="{B58B9D90-670D-4574-AEED-096B6C1EE370}" destId="{05F81E78-7E31-491B-B3CB-00DE4767A4E8}" srcOrd="0" destOrd="0" presId="urn:microsoft.com/office/officeart/2005/8/layout/cycle2"/>
    <dgm:cxn modelId="{E724D258-1856-40DF-BD50-5217DC89FD2A}" type="presOf" srcId="{95C0FD44-2C87-47C3-A1D6-F3AD4B374CD4}" destId="{7A3E4809-E3A7-4078-BB5E-E175B6CA4BBA}" srcOrd="0" destOrd="0" presId="urn:microsoft.com/office/officeart/2005/8/layout/cycle2"/>
    <dgm:cxn modelId="{77D0F17D-8966-4641-98C3-404D8B542689}" type="presOf" srcId="{3923F734-F53B-42A6-8E3C-5FACE562A1C9}" destId="{E390C6AE-B049-4C7B-AC2E-A7216695B901}" srcOrd="0" destOrd="0" presId="urn:microsoft.com/office/officeart/2005/8/layout/cycle2"/>
    <dgm:cxn modelId="{33D80790-6A9E-4E98-96F9-FE81CD296110}" srcId="{95C0FD44-2C87-47C3-A1D6-F3AD4B374CD4}" destId="{8791181B-2E44-40F0-AAFD-9E67D454ADAC}" srcOrd="6" destOrd="0" parTransId="{508AC7DB-C50E-4EAE-B38B-83682EAD6512}" sibTransId="{BAA8E0CD-AE93-4FE4-BE28-C960938EDC58}"/>
    <dgm:cxn modelId="{C4333F93-B9B5-4730-BC7E-0F947FA36EDA}" type="presOf" srcId="{9FA167FC-9027-401B-8796-04A5682E5865}" destId="{A79B86B9-9780-494C-9F9F-6EA521AE879D}" srcOrd="1" destOrd="0" presId="urn:microsoft.com/office/officeart/2005/8/layout/cycle2"/>
    <dgm:cxn modelId="{8D48EAA0-08D3-4E5F-B9ED-65418276157E}" type="presOf" srcId="{7A77029A-6F9B-41CB-A156-59873B25D465}" destId="{2413C8BF-F29C-49BF-BC8C-38F1BDE79429}" srcOrd="1" destOrd="0" presId="urn:microsoft.com/office/officeart/2005/8/layout/cycle2"/>
    <dgm:cxn modelId="{436C64A5-0FDD-4AFF-B132-A4B0E175BA34}" type="presOf" srcId="{316B673A-18AE-4259-8BE2-788D074DC523}" destId="{1013267C-2154-4E93-B288-8BE1B8725CAB}" srcOrd="1" destOrd="0" presId="urn:microsoft.com/office/officeart/2005/8/layout/cycle2"/>
    <dgm:cxn modelId="{923A67A5-BF0F-4AB0-9BB8-C96C086A33B1}" type="presOf" srcId="{8791181B-2E44-40F0-AAFD-9E67D454ADAC}" destId="{28123653-0291-4BF0-80CD-FA53510B20E3}" srcOrd="0" destOrd="0" presId="urn:microsoft.com/office/officeart/2005/8/layout/cycle2"/>
    <dgm:cxn modelId="{0BB1B4A9-7BC7-46F9-A976-EAC1D9755234}" type="presOf" srcId="{30D496A1-85B0-46A0-9E80-3C9C1A6470A7}" destId="{4D4AE0A5-AB24-45CA-AF90-B3D8986A807C}" srcOrd="0" destOrd="0" presId="urn:microsoft.com/office/officeart/2005/8/layout/cycle2"/>
    <dgm:cxn modelId="{E457C9AC-BCBE-40B7-A198-4446709BB746}" type="presOf" srcId="{21357BAB-4AFB-47EF-93E8-17A51A72A6FF}" destId="{0934193C-E218-4612-AE11-5D70DC58DF45}" srcOrd="0" destOrd="0" presId="urn:microsoft.com/office/officeart/2005/8/layout/cycle2"/>
    <dgm:cxn modelId="{C3D025B1-2D94-4C04-AEE3-FDD3999CB0F6}" type="presOf" srcId="{7A77029A-6F9B-41CB-A156-59873B25D465}" destId="{995594EE-6B62-466F-9B7B-2EA51D8D0C2C}" srcOrd="0" destOrd="0" presId="urn:microsoft.com/office/officeart/2005/8/layout/cycle2"/>
    <dgm:cxn modelId="{C1D70AB2-5876-4A16-98F0-B15B04A86026}" type="presOf" srcId="{30D496A1-85B0-46A0-9E80-3C9C1A6470A7}" destId="{1606A7F8-1D89-4D8A-85E5-F22A9A576445}" srcOrd="1" destOrd="0" presId="urn:microsoft.com/office/officeart/2005/8/layout/cycle2"/>
    <dgm:cxn modelId="{E2F141C2-3886-4031-B4B0-3F81CC4C0A26}" type="presOf" srcId="{9FA167FC-9027-401B-8796-04A5682E5865}" destId="{EC223B0D-ED8B-41D4-9F46-ACFB52906083}" srcOrd="0" destOrd="0" presId="urn:microsoft.com/office/officeart/2005/8/layout/cycle2"/>
    <dgm:cxn modelId="{E1828DC4-9668-4048-B45E-D8289C169F0D}" type="presOf" srcId="{BAA8E0CD-AE93-4FE4-BE28-C960938EDC58}" destId="{67BE37A6-BE14-41EA-8A81-1A605E61B13C}" srcOrd="1" destOrd="0" presId="urn:microsoft.com/office/officeart/2005/8/layout/cycle2"/>
    <dgm:cxn modelId="{139249D8-2A64-4408-A769-7D5921206939}" type="presOf" srcId="{82339D34-AA15-45DD-8D0D-1754CD62F451}" destId="{4212E6A5-4B62-4B3E-9229-1A2A9DBF11B5}" srcOrd="0" destOrd="0" presId="urn:microsoft.com/office/officeart/2005/8/layout/cycle2"/>
    <dgm:cxn modelId="{B095BCE6-ADCB-4960-BDD7-37ED958C19D3}" srcId="{95C0FD44-2C87-47C3-A1D6-F3AD4B374CD4}" destId="{B33FCC90-0A1B-460D-BC66-8A77E39F09AE}" srcOrd="2" destOrd="0" parTransId="{A82C8DC1-7BDD-4904-8E03-3EE3C07DDB08}" sibTransId="{3923F734-F53B-42A6-8E3C-5FACE562A1C9}"/>
    <dgm:cxn modelId="{E3883CF2-5EA3-4772-89DF-A0C46A3BC171}" type="presOf" srcId="{82339D34-AA15-45DD-8D0D-1754CD62F451}" destId="{7FC39915-12FF-47A0-A169-4DBE06FFED3B}" srcOrd="1" destOrd="0" presId="urn:microsoft.com/office/officeart/2005/8/layout/cycle2"/>
    <dgm:cxn modelId="{718FA0F6-750A-4269-B441-3EFC86A14BBC}" type="presOf" srcId="{C74C5DBB-6EE7-459F-8E3F-9DA6FC6510CC}" destId="{04E733DF-90E6-4D87-A0DD-17EE8C0814DA}" srcOrd="0" destOrd="0" presId="urn:microsoft.com/office/officeart/2005/8/layout/cycle2"/>
    <dgm:cxn modelId="{68F216FA-6C35-464B-8E29-147B04BCA8DB}" type="presOf" srcId="{EFB1FD44-2F95-46E4-B195-6A54447E5137}" destId="{48A351E8-383D-4ECD-AE32-C1E361A32033}" srcOrd="0" destOrd="0" presId="urn:microsoft.com/office/officeart/2005/8/layout/cycle2"/>
    <dgm:cxn modelId="{4BFC97FC-B5C0-4A93-A9B8-6B3BE6AE8E2D}" type="presOf" srcId="{EFB1FD44-2F95-46E4-B195-6A54447E5137}" destId="{D439BFBF-4F48-4841-9382-9863BE0BA700}" srcOrd="1" destOrd="0" presId="urn:microsoft.com/office/officeart/2005/8/layout/cycle2"/>
    <dgm:cxn modelId="{C888280A-4997-48CC-82A6-6F80A4C8360D}" type="presParOf" srcId="{7A3E4809-E3A7-4078-BB5E-E175B6CA4BBA}" destId="{05F81E78-7E31-491B-B3CB-00DE4767A4E8}" srcOrd="0" destOrd="0" presId="urn:microsoft.com/office/officeart/2005/8/layout/cycle2"/>
    <dgm:cxn modelId="{8AADB072-E274-4713-963D-88D4C811014D}" type="presParOf" srcId="{7A3E4809-E3A7-4078-BB5E-E175B6CA4BBA}" destId="{DF36BDF7-699B-4FC2-A361-686127753A77}" srcOrd="1" destOrd="0" presId="urn:microsoft.com/office/officeart/2005/8/layout/cycle2"/>
    <dgm:cxn modelId="{4F4AC2AB-9689-4A79-BF2E-58B3370A24C4}" type="presParOf" srcId="{DF36BDF7-699B-4FC2-A361-686127753A77}" destId="{1013267C-2154-4E93-B288-8BE1B8725CAB}" srcOrd="0" destOrd="0" presId="urn:microsoft.com/office/officeart/2005/8/layout/cycle2"/>
    <dgm:cxn modelId="{471AC99D-1050-49ED-8DEF-DFCE05891438}" type="presParOf" srcId="{7A3E4809-E3A7-4078-BB5E-E175B6CA4BBA}" destId="{E20E1868-9F1A-498A-BB20-7F19EC7EA8A9}" srcOrd="2" destOrd="0" presId="urn:microsoft.com/office/officeart/2005/8/layout/cycle2"/>
    <dgm:cxn modelId="{92DFDC14-5CFD-4BB4-9E04-183766FE0D56}" type="presParOf" srcId="{7A3E4809-E3A7-4078-BB5E-E175B6CA4BBA}" destId="{995594EE-6B62-466F-9B7B-2EA51D8D0C2C}" srcOrd="3" destOrd="0" presId="urn:microsoft.com/office/officeart/2005/8/layout/cycle2"/>
    <dgm:cxn modelId="{4EFCDFA7-BACA-46E9-8E95-7D1D21D15487}" type="presParOf" srcId="{995594EE-6B62-466F-9B7B-2EA51D8D0C2C}" destId="{2413C8BF-F29C-49BF-BC8C-38F1BDE79429}" srcOrd="0" destOrd="0" presId="urn:microsoft.com/office/officeart/2005/8/layout/cycle2"/>
    <dgm:cxn modelId="{F6831597-C8B9-4B3D-8BC9-5F9899407D4B}" type="presParOf" srcId="{7A3E4809-E3A7-4078-BB5E-E175B6CA4BBA}" destId="{8CFE2013-BB19-48E1-AE0B-788E81152BD2}" srcOrd="4" destOrd="0" presId="urn:microsoft.com/office/officeart/2005/8/layout/cycle2"/>
    <dgm:cxn modelId="{7BFC0E72-756D-48EF-9D26-ADA24366CBB4}" type="presParOf" srcId="{7A3E4809-E3A7-4078-BB5E-E175B6CA4BBA}" destId="{E390C6AE-B049-4C7B-AC2E-A7216695B901}" srcOrd="5" destOrd="0" presId="urn:microsoft.com/office/officeart/2005/8/layout/cycle2"/>
    <dgm:cxn modelId="{CBCAC601-4776-409E-8DC0-87ABBAD9BDC2}" type="presParOf" srcId="{E390C6AE-B049-4C7B-AC2E-A7216695B901}" destId="{F8AB3290-6528-49D9-B84F-126FE0D1F2FE}" srcOrd="0" destOrd="0" presId="urn:microsoft.com/office/officeart/2005/8/layout/cycle2"/>
    <dgm:cxn modelId="{D760F8DF-66E6-4C86-B65C-9451FC61E3DC}" type="presParOf" srcId="{7A3E4809-E3A7-4078-BB5E-E175B6CA4BBA}" destId="{04E733DF-90E6-4D87-A0DD-17EE8C0814DA}" srcOrd="6" destOrd="0" presId="urn:microsoft.com/office/officeart/2005/8/layout/cycle2"/>
    <dgm:cxn modelId="{47DB818D-E7B3-4B48-BB45-BFAB4FBAA258}" type="presParOf" srcId="{7A3E4809-E3A7-4078-BB5E-E175B6CA4BBA}" destId="{4212E6A5-4B62-4B3E-9229-1A2A9DBF11B5}" srcOrd="7" destOrd="0" presId="urn:microsoft.com/office/officeart/2005/8/layout/cycle2"/>
    <dgm:cxn modelId="{05A11559-82F8-4BEE-8000-9390E3BD6986}" type="presParOf" srcId="{4212E6A5-4B62-4B3E-9229-1A2A9DBF11B5}" destId="{7FC39915-12FF-47A0-A169-4DBE06FFED3B}" srcOrd="0" destOrd="0" presId="urn:microsoft.com/office/officeart/2005/8/layout/cycle2"/>
    <dgm:cxn modelId="{FFFE634A-394A-4180-B920-B30F4DF5C652}" type="presParOf" srcId="{7A3E4809-E3A7-4078-BB5E-E175B6CA4BBA}" destId="{0934193C-E218-4612-AE11-5D70DC58DF45}" srcOrd="8" destOrd="0" presId="urn:microsoft.com/office/officeart/2005/8/layout/cycle2"/>
    <dgm:cxn modelId="{D18B7CFC-B5B4-4A32-BB16-768301AE4DF8}" type="presParOf" srcId="{7A3E4809-E3A7-4078-BB5E-E175B6CA4BBA}" destId="{48A351E8-383D-4ECD-AE32-C1E361A32033}" srcOrd="9" destOrd="0" presId="urn:microsoft.com/office/officeart/2005/8/layout/cycle2"/>
    <dgm:cxn modelId="{E3229295-26D8-49B2-A462-FA09A02209F3}" type="presParOf" srcId="{48A351E8-383D-4ECD-AE32-C1E361A32033}" destId="{D439BFBF-4F48-4841-9382-9863BE0BA700}" srcOrd="0" destOrd="0" presId="urn:microsoft.com/office/officeart/2005/8/layout/cycle2"/>
    <dgm:cxn modelId="{828E58DE-8067-409D-A889-20FE6E84B679}" type="presParOf" srcId="{7A3E4809-E3A7-4078-BB5E-E175B6CA4BBA}" destId="{718FD951-A0B0-420B-81D8-9976CFEF4335}" srcOrd="10" destOrd="0" presId="urn:microsoft.com/office/officeart/2005/8/layout/cycle2"/>
    <dgm:cxn modelId="{F340A23C-A714-4102-85A6-F2177DF30F89}" type="presParOf" srcId="{7A3E4809-E3A7-4078-BB5E-E175B6CA4BBA}" destId="{4D4AE0A5-AB24-45CA-AF90-B3D8986A807C}" srcOrd="11" destOrd="0" presId="urn:microsoft.com/office/officeart/2005/8/layout/cycle2"/>
    <dgm:cxn modelId="{9599F34C-2ABC-4601-B5BB-3759E4445056}" type="presParOf" srcId="{4D4AE0A5-AB24-45CA-AF90-B3D8986A807C}" destId="{1606A7F8-1D89-4D8A-85E5-F22A9A576445}" srcOrd="0" destOrd="0" presId="urn:microsoft.com/office/officeart/2005/8/layout/cycle2"/>
    <dgm:cxn modelId="{DE4932DF-4465-4659-A148-ABE3BC1ABEEE}" type="presParOf" srcId="{7A3E4809-E3A7-4078-BB5E-E175B6CA4BBA}" destId="{28123653-0291-4BF0-80CD-FA53510B20E3}" srcOrd="12" destOrd="0" presId="urn:microsoft.com/office/officeart/2005/8/layout/cycle2"/>
    <dgm:cxn modelId="{878CFC25-A943-4278-9E50-4ED09C342BAF}" type="presParOf" srcId="{7A3E4809-E3A7-4078-BB5E-E175B6CA4BBA}" destId="{37FF8BF3-ADB2-48A8-8EC0-45A9B58D84B6}" srcOrd="13" destOrd="0" presId="urn:microsoft.com/office/officeart/2005/8/layout/cycle2"/>
    <dgm:cxn modelId="{848FEE2F-13CE-42FF-8C14-2D891DEA0112}" type="presParOf" srcId="{37FF8BF3-ADB2-48A8-8EC0-45A9B58D84B6}" destId="{67BE37A6-BE14-41EA-8A81-1A605E61B13C}" srcOrd="0" destOrd="0" presId="urn:microsoft.com/office/officeart/2005/8/layout/cycle2"/>
    <dgm:cxn modelId="{C9C04193-A99C-4840-8510-EF8D7E7C918B}" type="presParOf" srcId="{7A3E4809-E3A7-4078-BB5E-E175B6CA4BBA}" destId="{F5B7F00E-8705-4286-A605-9F1F699FBDAF}" srcOrd="14" destOrd="0" presId="urn:microsoft.com/office/officeart/2005/8/layout/cycle2"/>
    <dgm:cxn modelId="{69DEE264-435E-4F22-97DF-4CFDECEF14A0}" type="presParOf" srcId="{7A3E4809-E3A7-4078-BB5E-E175B6CA4BBA}" destId="{EC223B0D-ED8B-41D4-9F46-ACFB52906083}" srcOrd="15" destOrd="0" presId="urn:microsoft.com/office/officeart/2005/8/layout/cycle2"/>
    <dgm:cxn modelId="{3FB07E2A-033F-4016-8DF3-2A0C5CA8FC68}" type="presParOf" srcId="{EC223B0D-ED8B-41D4-9F46-ACFB52906083}" destId="{A79B86B9-9780-494C-9F9F-6EA521AE879D}" srcOrd="0" destOrd="0" presId="urn:microsoft.com/office/officeart/2005/8/layout/cycle2"/>
  </dgm:cxnLst>
  <dgm:bg>
    <a:solidFill>
      <a:schemeClr val="accent4">
        <a:lumMod val="20000"/>
        <a:lumOff val="80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F81E78-7E31-491B-B3CB-00DE4767A4E8}">
      <dsp:nvSpPr>
        <dsp:cNvPr id="0" name=""/>
        <dsp:cNvSpPr/>
      </dsp:nvSpPr>
      <dsp:spPr>
        <a:xfrm>
          <a:off x="3589515" y="-144666"/>
          <a:ext cx="1930198" cy="169076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/>
            <a:t>Identifikace problémů</a:t>
          </a:r>
        </a:p>
      </dsp:txBody>
      <dsp:txXfrm>
        <a:off x="3872186" y="102941"/>
        <a:ext cx="1364856" cy="1195549"/>
      </dsp:txXfrm>
    </dsp:sp>
    <dsp:sp modelId="{DF36BDF7-699B-4FC2-A361-686127753A77}">
      <dsp:nvSpPr>
        <dsp:cNvPr id="0" name=""/>
        <dsp:cNvSpPr/>
      </dsp:nvSpPr>
      <dsp:spPr>
        <a:xfrm rot="1350000">
          <a:off x="5485269" y="886014"/>
          <a:ext cx="168434" cy="47014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2000" kern="1200"/>
        </a:p>
      </dsp:txBody>
      <dsp:txXfrm>
        <a:off x="5487192" y="970376"/>
        <a:ext cx="117904" cy="282088"/>
      </dsp:txXfrm>
    </dsp:sp>
    <dsp:sp modelId="{E20E1868-9F1A-498A-BB20-7F19EC7EA8A9}">
      <dsp:nvSpPr>
        <dsp:cNvPr id="0" name=""/>
        <dsp:cNvSpPr/>
      </dsp:nvSpPr>
      <dsp:spPr>
        <a:xfrm>
          <a:off x="5655235" y="685163"/>
          <a:ext cx="1662972" cy="163171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/>
            <a:t>Analýza a formulace problému </a:t>
          </a:r>
        </a:p>
      </dsp:txBody>
      <dsp:txXfrm>
        <a:off x="5898772" y="924122"/>
        <a:ext cx="1175898" cy="1153795"/>
      </dsp:txXfrm>
    </dsp:sp>
    <dsp:sp modelId="{995594EE-6B62-466F-9B7B-2EA51D8D0C2C}">
      <dsp:nvSpPr>
        <dsp:cNvPr id="0" name=""/>
        <dsp:cNvSpPr/>
      </dsp:nvSpPr>
      <dsp:spPr>
        <a:xfrm rot="4050000">
          <a:off x="6774688" y="2163431"/>
          <a:ext cx="167568" cy="47014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2000" kern="1200"/>
        </a:p>
      </dsp:txBody>
      <dsp:txXfrm>
        <a:off x="6790204" y="2234239"/>
        <a:ext cx="117298" cy="282088"/>
      </dsp:txXfrm>
    </dsp:sp>
    <dsp:sp modelId="{8CFE2013-BB19-48E1-AE0B-788E81152BD2}">
      <dsp:nvSpPr>
        <dsp:cNvPr id="0" name=""/>
        <dsp:cNvSpPr/>
      </dsp:nvSpPr>
      <dsp:spPr>
        <a:xfrm>
          <a:off x="6316125" y="2478405"/>
          <a:ext cx="1941801" cy="190944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/>
            <a:t>Stanovení kritérií hodnocení</a:t>
          </a:r>
        </a:p>
      </dsp:txBody>
      <dsp:txXfrm>
        <a:off x="6600495" y="2758036"/>
        <a:ext cx="1373061" cy="1350179"/>
      </dsp:txXfrm>
    </dsp:sp>
    <dsp:sp modelId="{E390C6AE-B049-4C7B-AC2E-A7216695B901}">
      <dsp:nvSpPr>
        <dsp:cNvPr id="0" name=""/>
        <dsp:cNvSpPr/>
      </dsp:nvSpPr>
      <dsp:spPr>
        <a:xfrm rot="6750000">
          <a:off x="6780074" y="4222164"/>
          <a:ext cx="165503" cy="47014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2000" kern="1200"/>
        </a:p>
      </dsp:txBody>
      <dsp:txXfrm rot="10800000">
        <a:off x="6814400" y="4293258"/>
        <a:ext cx="115852" cy="282088"/>
      </dsp:txXfrm>
    </dsp:sp>
    <dsp:sp modelId="{04E733DF-90E6-4D87-A0DD-17EE8C0814DA}">
      <dsp:nvSpPr>
        <dsp:cNvPr id="0" name=""/>
        <dsp:cNvSpPr/>
      </dsp:nvSpPr>
      <dsp:spPr>
        <a:xfrm>
          <a:off x="5686815" y="4539270"/>
          <a:ext cx="1599812" cy="165192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/>
            <a:t>Tvorba variant</a:t>
          </a:r>
        </a:p>
      </dsp:txBody>
      <dsp:txXfrm>
        <a:off x="5921102" y="4781189"/>
        <a:ext cx="1131238" cy="1168088"/>
      </dsp:txXfrm>
    </dsp:sp>
    <dsp:sp modelId="{4212E6A5-4B62-4B3E-9229-1A2A9DBF11B5}">
      <dsp:nvSpPr>
        <dsp:cNvPr id="0" name=""/>
        <dsp:cNvSpPr/>
      </dsp:nvSpPr>
      <dsp:spPr>
        <a:xfrm rot="9897958">
          <a:off x="5506869" y="5373370"/>
          <a:ext cx="148655" cy="47014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2000" kern="1200"/>
        </a:p>
      </dsp:txBody>
      <dsp:txXfrm rot="10800000">
        <a:off x="5550702" y="5461616"/>
        <a:ext cx="104059" cy="282088"/>
      </dsp:txXfrm>
    </dsp:sp>
    <dsp:sp modelId="{0934193C-E218-4612-AE11-5D70DC58DF45}">
      <dsp:nvSpPr>
        <dsp:cNvPr id="0" name=""/>
        <dsp:cNvSpPr/>
      </dsp:nvSpPr>
      <dsp:spPr>
        <a:xfrm>
          <a:off x="3682654" y="5040313"/>
          <a:ext cx="1794029" cy="167425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/>
            <a:t>Stanovení důsledků variant</a:t>
          </a:r>
        </a:p>
      </dsp:txBody>
      <dsp:txXfrm>
        <a:off x="3945383" y="5285502"/>
        <a:ext cx="1268571" cy="1183878"/>
      </dsp:txXfrm>
    </dsp:sp>
    <dsp:sp modelId="{48A351E8-383D-4ECD-AE32-C1E361A32033}">
      <dsp:nvSpPr>
        <dsp:cNvPr id="0" name=""/>
        <dsp:cNvSpPr/>
      </dsp:nvSpPr>
      <dsp:spPr>
        <a:xfrm rot="11679956">
          <a:off x="3588100" y="5394943"/>
          <a:ext cx="92307" cy="47014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2000" kern="1200"/>
        </a:p>
      </dsp:txBody>
      <dsp:txXfrm rot="10800000">
        <a:off x="3615341" y="5492479"/>
        <a:ext cx="64615" cy="282088"/>
      </dsp:txXfrm>
    </dsp:sp>
    <dsp:sp modelId="{718FD951-A0B0-420B-81D8-9976CFEF4335}">
      <dsp:nvSpPr>
        <dsp:cNvPr id="0" name=""/>
        <dsp:cNvSpPr/>
      </dsp:nvSpPr>
      <dsp:spPr>
        <a:xfrm>
          <a:off x="1653438" y="4553500"/>
          <a:ext cx="1938138" cy="162346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/>
            <a:t>Hodnocení důsledků a výběr  varianty</a:t>
          </a:r>
        </a:p>
      </dsp:txBody>
      <dsp:txXfrm>
        <a:off x="1937272" y="4791251"/>
        <a:ext cx="1370470" cy="1147964"/>
      </dsp:txXfrm>
    </dsp:sp>
    <dsp:sp modelId="{4D4AE0A5-AB24-45CA-AF90-B3D8986A807C}">
      <dsp:nvSpPr>
        <dsp:cNvPr id="0" name=""/>
        <dsp:cNvSpPr/>
      </dsp:nvSpPr>
      <dsp:spPr>
        <a:xfrm rot="14850000">
          <a:off x="2131804" y="4191193"/>
          <a:ext cx="203541" cy="47014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2000" kern="1200"/>
        </a:p>
      </dsp:txBody>
      <dsp:txXfrm rot="10800000">
        <a:off x="2174019" y="4313430"/>
        <a:ext cx="142479" cy="282088"/>
      </dsp:txXfrm>
    </dsp:sp>
    <dsp:sp modelId="{28123653-0291-4BF0-80CD-FA53510B20E3}">
      <dsp:nvSpPr>
        <dsp:cNvPr id="0" name=""/>
        <dsp:cNvSpPr/>
      </dsp:nvSpPr>
      <dsp:spPr>
        <a:xfrm>
          <a:off x="886072" y="2564975"/>
          <a:ext cx="1872261" cy="173630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/>
            <a:t>Realizace zvolené varianty</a:t>
          </a:r>
        </a:p>
      </dsp:txBody>
      <dsp:txXfrm>
        <a:off x="1160258" y="2819251"/>
        <a:ext cx="1323889" cy="1227750"/>
      </dsp:txXfrm>
    </dsp:sp>
    <dsp:sp modelId="{37FF8BF3-ADB2-48A8-8EC0-45A9B58D84B6}">
      <dsp:nvSpPr>
        <dsp:cNvPr id="0" name=""/>
        <dsp:cNvSpPr/>
      </dsp:nvSpPr>
      <dsp:spPr>
        <a:xfrm rot="17550000">
          <a:off x="2136787" y="2268555"/>
          <a:ext cx="140852" cy="47014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2000" kern="1200"/>
        </a:p>
      </dsp:txBody>
      <dsp:txXfrm>
        <a:off x="2149830" y="2382105"/>
        <a:ext cx="98596" cy="282088"/>
      </dsp:txXfrm>
    </dsp:sp>
    <dsp:sp modelId="{F5B7F00E-8705-4286-A605-9F1F699FBDAF}">
      <dsp:nvSpPr>
        <dsp:cNvPr id="0" name=""/>
        <dsp:cNvSpPr/>
      </dsp:nvSpPr>
      <dsp:spPr>
        <a:xfrm>
          <a:off x="1662570" y="554615"/>
          <a:ext cx="1919875" cy="189280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/>
            <a:t>Kontrola výsledků a monitorování okolí</a:t>
          </a:r>
        </a:p>
      </dsp:txBody>
      <dsp:txXfrm>
        <a:off x="1943729" y="831810"/>
        <a:ext cx="1357557" cy="1338419"/>
      </dsp:txXfrm>
    </dsp:sp>
    <dsp:sp modelId="{EC223B0D-ED8B-41D4-9F46-ACFB52906083}">
      <dsp:nvSpPr>
        <dsp:cNvPr id="0" name=""/>
        <dsp:cNvSpPr/>
      </dsp:nvSpPr>
      <dsp:spPr>
        <a:xfrm rot="20250000">
          <a:off x="3542116" y="864283"/>
          <a:ext cx="100181" cy="47014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2000" kern="1200"/>
        </a:p>
      </dsp:txBody>
      <dsp:txXfrm>
        <a:off x="3543260" y="964064"/>
        <a:ext cx="70127" cy="2820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22166B-DB72-4DB5-988C-F94F11C99257}" type="datetimeFigureOut">
              <a:rPr lang="cs-CZ" smtClean="0"/>
              <a:t>12.04.2022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52465F-7603-462A-9C47-B646DB635FC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289620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sz="14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5D8DD7-48EE-4FC2-BB26-85900B213AB8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339623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sz="14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5D8DD7-48EE-4FC2-BB26-85900B213AB8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963502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794D6-9D85-458F-B1D7-B3A55911D4D4}" type="datetimeFigureOut">
              <a:rPr lang="cs-CZ" smtClean="0"/>
              <a:t>12.04.2022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BBE29-CDFB-4DED-A58F-6552E5BDC2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054556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794D6-9D85-458F-B1D7-B3A55911D4D4}" type="datetimeFigureOut">
              <a:rPr lang="cs-CZ" smtClean="0"/>
              <a:t>12.04.2022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BBE29-CDFB-4DED-A58F-6552E5BDC2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17616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794D6-9D85-458F-B1D7-B3A55911D4D4}" type="datetimeFigureOut">
              <a:rPr lang="cs-CZ" smtClean="0"/>
              <a:t>12.04.2022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BBE29-CDFB-4DED-A58F-6552E5BDC2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320803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794D6-9D85-458F-B1D7-B3A55911D4D4}" type="datetimeFigureOut">
              <a:rPr lang="cs-CZ" smtClean="0"/>
              <a:t>12.04.2022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BBE29-CDFB-4DED-A58F-6552E5BDC2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73199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794D6-9D85-458F-B1D7-B3A55911D4D4}" type="datetimeFigureOut">
              <a:rPr lang="cs-CZ" smtClean="0"/>
              <a:t>12.04.2022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BBE29-CDFB-4DED-A58F-6552E5BDC2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15092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794D6-9D85-458F-B1D7-B3A55911D4D4}" type="datetimeFigureOut">
              <a:rPr lang="cs-CZ" smtClean="0"/>
              <a:t>12.04.2022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BBE29-CDFB-4DED-A58F-6552E5BDC2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042907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794D6-9D85-458F-B1D7-B3A55911D4D4}" type="datetimeFigureOut">
              <a:rPr lang="cs-CZ" smtClean="0"/>
              <a:t>12.04.2022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BBE29-CDFB-4DED-A58F-6552E5BDC2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20394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794D6-9D85-458F-B1D7-B3A55911D4D4}" type="datetimeFigureOut">
              <a:rPr lang="cs-CZ" smtClean="0"/>
              <a:t>12.04.2022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BBE29-CDFB-4DED-A58F-6552E5BDC2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187046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794D6-9D85-458F-B1D7-B3A55911D4D4}" type="datetimeFigureOut">
              <a:rPr lang="cs-CZ" smtClean="0"/>
              <a:t>12.04.2022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BBE29-CDFB-4DED-A58F-6552E5BDC2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266947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794D6-9D85-458F-B1D7-B3A55911D4D4}" type="datetimeFigureOut">
              <a:rPr lang="cs-CZ" smtClean="0"/>
              <a:t>12.04.2022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BBE29-CDFB-4DED-A58F-6552E5BDC2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18331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794D6-9D85-458F-B1D7-B3A55911D4D4}" type="datetimeFigureOut">
              <a:rPr lang="cs-CZ" smtClean="0"/>
              <a:t>12.04.2022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BBE29-CDFB-4DED-A58F-6552E5BDC2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96356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6794D6-9D85-458F-B1D7-B3A55911D4D4}" type="datetimeFigureOut">
              <a:rPr lang="cs-CZ" smtClean="0"/>
              <a:t>12.04.2022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DBBE29-CDFB-4DED-A58F-6552E5BDC2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23798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zsmsk.cz/sklad/kraoo/publikace/004termin_krizsit.pdf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file:///C:\Users\Administrator\Downloads\ro&#196;&#141;enka_2020.pdf" TargetMode="External"/><Relationship Id="rId2" Type="http://schemas.openxmlformats.org/officeDocument/2006/relationships/hyperlink" Target="file:///C:\Users\Administrator\Downloads\STC_09_Zasah_slozek_IZS__u__mimoradne__udalosti_s_velkym__poctem_zranenych_osob%20(1).pdf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XNRbzqx6cK4" TargetMode="External"/><Relationship Id="rId4" Type="http://schemas.openxmlformats.org/officeDocument/2006/relationships/hyperlink" Target="https://www.youtube.com/watch?v=elLzCtgIvcg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906588"/>
            <a:ext cx="9144000" cy="23876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cs-CZ" sz="4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INTEGROVANÝ ZÁCHRANNÝ SYSTÉM</a:t>
            </a:r>
            <a:endParaRPr lang="cs-CZ" sz="4400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6283325"/>
            <a:ext cx="9144000" cy="1655762"/>
          </a:xfrm>
        </p:spPr>
        <p:txBody>
          <a:bodyPr/>
          <a:lstStyle/>
          <a:p>
            <a:r>
              <a:rPr lang="cs-CZ" dirty="0"/>
              <a:t>Procházka J.</a:t>
            </a:r>
          </a:p>
        </p:txBody>
      </p:sp>
      <p:sp>
        <p:nvSpPr>
          <p:cNvPr id="4" name="Podnadpis 2"/>
          <p:cNvSpPr txBox="1">
            <a:spLocks/>
          </p:cNvSpPr>
          <p:nvPr/>
        </p:nvSpPr>
        <p:spPr>
          <a:xfrm>
            <a:off x="1422400" y="74614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/>
              <a:t>FAKULTA SOCIÁLNÍCH STUDIÍ MASARYKOVI UNIVERZITY V BRNĚ</a:t>
            </a:r>
          </a:p>
          <a:p>
            <a:r>
              <a:rPr lang="cs-CZ" dirty="0"/>
              <a:t>KATEDRA POLITOLOGIE</a:t>
            </a:r>
          </a:p>
        </p:txBody>
      </p:sp>
    </p:spTree>
    <p:extLst>
      <p:ext uri="{BB962C8B-B14F-4D97-AF65-F5344CB8AC3E}">
        <p14:creationId xmlns:p14="http://schemas.microsoft.com/office/powerpoint/2010/main" val="10804730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0E527B6-92BB-4A3B-A2EF-66DB620E6D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6C32CB4-6BD9-47F2-8E63-9425F38B95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A6F427D7-7408-416E-BC62-6906C86C80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489"/>
            <a:ext cx="12192000" cy="6282225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35E16A55-A0FF-41CD-BC76-7746A7D08334}"/>
              </a:ext>
            </a:extLst>
          </p:cNvPr>
          <p:cNvSpPr txBox="1"/>
          <p:nvPr/>
        </p:nvSpPr>
        <p:spPr>
          <a:xfrm flipH="1">
            <a:off x="238123" y="6310714"/>
            <a:ext cx="11953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Hendrych T. Termín krizová situace a jeho vymezení v krizovém řízení. Dostupné z: </a:t>
            </a:r>
            <a:r>
              <a:rPr lang="cs-CZ" dirty="0">
                <a:hlinkClick r:id="rId3"/>
              </a:rPr>
              <a:t>004termin_krizsit.pdf (hzsmsk.cz)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748013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KRIZOVÉ ŘÍZENÍ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dirty="0"/>
              <a:t>Souhrn řídících činností orgánů krizového řízení 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Zahrnuje: </a:t>
            </a:r>
          </a:p>
          <a:p>
            <a:r>
              <a:rPr lang="cs-CZ" dirty="0"/>
              <a:t>analýzu a vyhodnocení bezpečnostních rizik</a:t>
            </a:r>
          </a:p>
          <a:p>
            <a:r>
              <a:rPr lang="cs-CZ" dirty="0"/>
              <a:t>plánování, organizování, realizaci a kontrolu činností </a:t>
            </a:r>
          </a:p>
          <a:p>
            <a:r>
              <a:rPr lang="cs-CZ" dirty="0"/>
              <a:t>přípravu na krizové situace a jejich řešení</a:t>
            </a:r>
          </a:p>
          <a:p>
            <a:r>
              <a:rPr lang="cs-CZ" dirty="0"/>
              <a:t>ochranu kritické infrastruktury </a:t>
            </a:r>
          </a:p>
          <a:p>
            <a:endParaRPr lang="cs-CZ" dirty="0"/>
          </a:p>
          <a:p>
            <a:r>
              <a:rPr lang="cs-CZ" dirty="0"/>
              <a:t>Zdroj: </a:t>
            </a:r>
            <a:r>
              <a:rPr lang="cs-CZ" b="1" dirty="0"/>
              <a:t>zákon č. 240/2000 Sb., o krizovém řízení</a:t>
            </a:r>
            <a:r>
              <a:rPr lang="cs-CZ" dirty="0"/>
              <a:t> </a:t>
            </a:r>
          </a:p>
          <a:p>
            <a:endParaRPr lang="cs-CZ" dirty="0"/>
          </a:p>
        </p:txBody>
      </p:sp>
      <p:graphicFrame>
        <p:nvGraphicFramePr>
          <p:cNvPr id="4" name="Zástupný symbol pro obsah 4"/>
          <p:cNvGraphicFramePr>
            <a:graphicFrameLocks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ovéPole 4"/>
          <p:cNvSpPr txBox="1"/>
          <p:nvPr/>
        </p:nvSpPr>
        <p:spPr>
          <a:xfrm>
            <a:off x="9468013" y="2951946"/>
            <a:ext cx="2528063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2800" b="1" dirty="0"/>
              <a:t>KRIZOVÉ ŘÍZENÍ</a:t>
            </a:r>
          </a:p>
          <a:p>
            <a:pPr algn="ctr"/>
            <a:r>
              <a:rPr lang="cs-CZ" sz="2800" b="1" dirty="0"/>
              <a:t>JAKO</a:t>
            </a:r>
          </a:p>
          <a:p>
            <a:pPr algn="ctr"/>
            <a:r>
              <a:rPr lang="cs-CZ" sz="2800" b="1" dirty="0"/>
              <a:t>ROZHODOVACÍ </a:t>
            </a:r>
          </a:p>
          <a:p>
            <a:pPr algn="ctr"/>
            <a:r>
              <a:rPr lang="cs-CZ" sz="2800" b="1" dirty="0"/>
              <a:t>PROCES</a:t>
            </a:r>
          </a:p>
        </p:txBody>
      </p:sp>
    </p:spTree>
    <p:extLst>
      <p:ext uri="{BB962C8B-B14F-4D97-AF65-F5344CB8AC3E}">
        <p14:creationId xmlns:p14="http://schemas.microsoft.com/office/powerpoint/2010/main" val="27270555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62313" y="2766218"/>
            <a:ext cx="10515600" cy="1325563"/>
          </a:xfrm>
        </p:spPr>
        <p:txBody>
          <a:bodyPr/>
          <a:lstStyle/>
          <a:p>
            <a:pPr algn="ctr"/>
            <a:r>
              <a:rPr lang="cs-CZ" b="1" dirty="0"/>
              <a:t>ÚVOD</a:t>
            </a:r>
          </a:p>
        </p:txBody>
      </p:sp>
    </p:spTree>
    <p:extLst>
      <p:ext uri="{BB962C8B-B14F-4D97-AF65-F5344CB8AC3E}">
        <p14:creationId xmlns:p14="http://schemas.microsoft.com/office/powerpoint/2010/main" val="25458753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73C2891-D76F-46FE-A198-F9151157BA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MIMOŘÁDNÁ UDÁLOST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FF7FAD2-3681-42FB-A794-82E4AEB8AF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Zákon č. 239/2000 Sb., o integrovaném záchranném systému</a:t>
            </a:r>
          </a:p>
          <a:p>
            <a:r>
              <a:rPr lang="cs-CZ" dirty="0"/>
              <a:t>Škodlivé působení sil a jevů vyvolaných činností člověka, přírodními vlivy, a také havárie ohrožující život, zdraví, majetek nebo životní prostředí a vyžadující provedení záchranných a likvidačních prací.</a:t>
            </a:r>
          </a:p>
          <a:p>
            <a:r>
              <a:rPr lang="cs-CZ" dirty="0"/>
              <a:t>Záchranné práce: činnost k odvrácení nebo omezení bezprostředního působení rizik vzniklých mimořádnou událostí, zejména ve vztahu k ohrožení života, zdraví, majetku nebo životního prostředí, a vedoucí k přerušení jejich příčin.</a:t>
            </a:r>
          </a:p>
          <a:p>
            <a:r>
              <a:rPr lang="cs-CZ" dirty="0"/>
              <a:t>Likvidační práce: činnosti k odstranění následků způsobených mimořádnou událostí.</a:t>
            </a:r>
          </a:p>
        </p:txBody>
      </p:sp>
    </p:spTree>
    <p:extLst>
      <p:ext uri="{BB962C8B-B14F-4D97-AF65-F5344CB8AC3E}">
        <p14:creationId xmlns:p14="http://schemas.microsoft.com/office/powerpoint/2010/main" val="39248862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40DDE85-83D9-4AB5-8C25-44391E7107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/>
              <a:t>INTEGROVANÝ ZÁCHRANNÝ SYSTÉM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83123A4-952F-4987-9050-89B227652F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Zahájení činnosti IZS v roce 2001.</a:t>
            </a:r>
          </a:p>
          <a:p>
            <a:r>
              <a:rPr lang="cs-CZ" dirty="0"/>
              <a:t>Společný postup různých subjektů při provádění záchranných a likvidačních prací při mimořádných událostech.</a:t>
            </a:r>
          </a:p>
          <a:p>
            <a:r>
              <a:rPr lang="cs-CZ" dirty="0"/>
              <a:t>Nejedná se o organizaci nebo instituce s organizační strukturou nadřízených a podřízených útvarů a managementem. </a:t>
            </a:r>
          </a:p>
          <a:p>
            <a:r>
              <a:rPr lang="cs-CZ" dirty="0"/>
              <a:t>Koordinovaný společný postup zasahujících subjektů při provádění záchranných a likvidačních prací nebo při přípravě na ně.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164120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18FA4D-20C5-41B5-82EC-22B6C06ED5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SLOŽKY IZS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9F74C65-AC60-4846-B8F9-8413B438E8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Základní složky IZS </a:t>
            </a:r>
            <a:r>
              <a:rPr lang="cs-CZ" dirty="0"/>
              <a:t>zajišťují nepřetržitou pohotovost pro příjem ohlášení vzniku mimořádné události, její vyhodnocení a neodkladný zásah v místě mimořádné události. </a:t>
            </a:r>
          </a:p>
          <a:p>
            <a:r>
              <a:rPr lang="cs-CZ" dirty="0"/>
              <a:t>Za tímto účelem rozmísťují své síly a prostředky po celém území ČR.</a:t>
            </a:r>
          </a:p>
          <a:p>
            <a:r>
              <a:rPr lang="cs-CZ" b="1" dirty="0"/>
              <a:t>Ostatní složky IZS </a:t>
            </a:r>
            <a:r>
              <a:rPr lang="cs-CZ" dirty="0"/>
              <a:t>poskytují při záchranných a likvidačních pracích plánovanou pomoc na vyžádání. </a:t>
            </a:r>
          </a:p>
          <a:p>
            <a:r>
              <a:rPr lang="cs-CZ" dirty="0"/>
              <a:t>Plánovanou pomocí na vyžádání se rozumí předem písemně dohodnutý způsob poskytnutí pomoci obecnímu úřadu obce s rozšířenou působností, krajskému úřadu, Ministerstvu vnitra nebo základním složkám IZS při provádění záchranných a likvidačních prací.</a:t>
            </a:r>
          </a:p>
        </p:txBody>
      </p:sp>
    </p:spTree>
    <p:extLst>
      <p:ext uri="{BB962C8B-B14F-4D97-AF65-F5344CB8AC3E}">
        <p14:creationId xmlns:p14="http://schemas.microsoft.com/office/powerpoint/2010/main" val="25170604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692A779-2116-4E54-A32C-A8B791200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8900"/>
            <a:ext cx="10515600" cy="1325563"/>
          </a:xfrm>
        </p:spPr>
        <p:txBody>
          <a:bodyPr/>
          <a:lstStyle/>
          <a:p>
            <a:r>
              <a:rPr lang="cs-CZ" dirty="0"/>
              <a:t>SLOŽKY IZS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81578D9-CDE0-4123-884C-54B2058C67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3425" y="1253331"/>
            <a:ext cx="10515600" cy="4351338"/>
          </a:xfrm>
        </p:spPr>
        <p:txBody>
          <a:bodyPr>
            <a:noAutofit/>
          </a:bodyPr>
          <a:lstStyle/>
          <a:p>
            <a:pPr indent="449580" algn="just"/>
            <a:r>
              <a:rPr lang="cs-CZ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HLAVNÍ SLOŽKY</a:t>
            </a:r>
          </a:p>
          <a:p>
            <a:pPr lvl="1" indent="449580" algn="just"/>
            <a:r>
              <a:rPr lang="cs-CZ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HASIČSKÝ ZÁCHRANNÝ SBOR ČR</a:t>
            </a:r>
          </a:p>
          <a:p>
            <a:pPr lvl="1" indent="449580" algn="just"/>
            <a:r>
              <a:rPr lang="cs-CZ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JEDNOTKY POŽÁRNÍ OCHRANY</a:t>
            </a:r>
          </a:p>
          <a:p>
            <a:pPr lvl="1" indent="449580" algn="just"/>
            <a:r>
              <a:rPr lang="cs-CZ" dirty="0">
                <a:latin typeface="Arial" panose="020B0604020202020204" pitchFamily="34" charset="0"/>
                <a:ea typeface="Times New Roman" panose="02020603050405020304" pitchFamily="18" charset="0"/>
              </a:rPr>
              <a:t>ZÁCHRANNÁ ZDRAVOTNÍCKÁ SLUŽBA</a:t>
            </a:r>
          </a:p>
          <a:p>
            <a:pPr lvl="1" indent="449580" algn="just"/>
            <a:r>
              <a:rPr lang="cs-CZ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POLICIE ČR</a:t>
            </a:r>
          </a:p>
          <a:p>
            <a:pPr indent="449580" algn="just"/>
            <a:r>
              <a:rPr lang="cs-CZ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OSTATNÍ SLOŽKY  </a:t>
            </a:r>
            <a:endParaRPr lang="cs-CZ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1" indent="449580" algn="just"/>
            <a:r>
              <a:rPr lang="cs-CZ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VYČLENĚNÉ SÍLY A PROSTŘEDKY OZBROJENÝCH SIL,</a:t>
            </a:r>
          </a:p>
          <a:p>
            <a:pPr lvl="1" indent="449580" algn="just"/>
            <a:r>
              <a:rPr lang="cs-CZ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OSTATNÍ OZBROJENÉ BEZPEČNOSTNÍ </a:t>
            </a:r>
            <a:r>
              <a:rPr lang="cs-CZ" dirty="0">
                <a:latin typeface="Arial" panose="020B0604020202020204" pitchFamily="34" charset="0"/>
                <a:ea typeface="Times New Roman" panose="02020603050405020304" pitchFamily="18" charset="0"/>
              </a:rPr>
              <a:t>A ZÁCHRANNÉ SBORY</a:t>
            </a:r>
            <a:r>
              <a:rPr lang="cs-CZ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</a:t>
            </a:r>
          </a:p>
          <a:p>
            <a:pPr lvl="1" indent="449580" algn="just"/>
            <a:r>
              <a:rPr lang="cs-CZ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ORGÁNY OCHRANY VEŘEJNÉHO ZDRAVÍ, HAVARIJNÍ, POHOTOVOSTNÍ, ODBORNÉ A JINÉ SLUŽBY (</a:t>
            </a:r>
            <a:r>
              <a:rPr lang="cs-CZ" b="0" i="0" dirty="0">
                <a:solidFill>
                  <a:srgbClr val="292B2C"/>
                </a:solidFill>
                <a:effectLst/>
                <a:latin typeface="-apple-system"/>
              </a:rPr>
              <a:t>Horská služba, Vodní záchranná služba, Letecká záchranná služba, Báňská záchranná služba)</a:t>
            </a:r>
            <a:r>
              <a:rPr lang="cs-CZ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</a:p>
          <a:p>
            <a:pPr lvl="1" indent="449580" algn="just"/>
            <a:r>
              <a:rPr lang="cs-CZ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ZAŘÍZENÍ CIVILNÍ OCHRANY, NEZISKOVÉ ORGANIZACE A SDRUŽENÍ OBČANŮ</a:t>
            </a:r>
          </a:p>
          <a:p>
            <a:pPr lvl="1" indent="449580" algn="just"/>
            <a:r>
              <a:rPr lang="cs-CZ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ODBORNÁ ZDRAVOTNICKÁ ZAŘÍZENÍ NA ÚROVNI FAKULTNÍCH NEMOCNIC PRO POSKYTOVÁNÍ SPECIALIZOVANÉ PÉČE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780073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21CB5DB-0976-415B-8BB9-1294C75A96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/>
              <a:t>STÁLÉ ORGÁNY PRO KOORDINACI SLOŽEK IZS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C8E77C8-0D81-4D9D-B804-DF11BB4280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Operační a informační střediska IZS</a:t>
            </a:r>
          </a:p>
          <a:p>
            <a:pPr lvl="1"/>
            <a:r>
              <a:rPr lang="cs-CZ" dirty="0"/>
              <a:t>Operační středisko HZS kraje </a:t>
            </a:r>
          </a:p>
          <a:p>
            <a:pPr lvl="1"/>
            <a:r>
              <a:rPr lang="cs-CZ" dirty="0"/>
              <a:t>Operační a informační středisko GŘ HZS</a:t>
            </a:r>
          </a:p>
        </p:txBody>
      </p:sp>
    </p:spTree>
    <p:extLst>
      <p:ext uri="{BB962C8B-B14F-4D97-AF65-F5344CB8AC3E}">
        <p14:creationId xmlns:p14="http://schemas.microsoft.com/office/powerpoint/2010/main" val="30916076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0B266E1-2911-4551-81C1-2742C8B96B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/>
              <a:t>ŘÍZENÍ A KOORDINACE SLOŽEK IZS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F67D044-FFE5-4CBF-B5D2-E8EC205D07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Při společném zásahu je koordinace zajištěna na následujících úrovních:</a:t>
            </a:r>
          </a:p>
          <a:p>
            <a:r>
              <a:rPr lang="cs-CZ" dirty="0"/>
              <a:t>TAKTICKÁ</a:t>
            </a:r>
          </a:p>
          <a:p>
            <a:pPr lvl="1"/>
            <a:r>
              <a:rPr lang="cs-CZ" dirty="0"/>
              <a:t>velitelem zásahu v místě nasazení složek a v prostoru předpokládaných účinků mimořádné události</a:t>
            </a:r>
          </a:p>
          <a:p>
            <a:r>
              <a:rPr lang="cs-CZ" dirty="0"/>
              <a:t>OPERAČNÍ</a:t>
            </a:r>
          </a:p>
          <a:p>
            <a:pPr lvl="1"/>
            <a:r>
              <a:rPr lang="cs-CZ" dirty="0"/>
              <a:t>operačním a informačním střediskem IZS,</a:t>
            </a:r>
          </a:p>
          <a:p>
            <a:r>
              <a:rPr lang="cs-CZ" dirty="0"/>
              <a:t>STRATEGICKÁ</a:t>
            </a:r>
          </a:p>
          <a:p>
            <a:pPr lvl="1"/>
            <a:r>
              <a:rPr lang="cs-CZ" dirty="0"/>
              <a:t>starostou obce s rozšířenou působností,</a:t>
            </a:r>
          </a:p>
          <a:p>
            <a:pPr lvl="1"/>
            <a:r>
              <a:rPr lang="cs-CZ" dirty="0"/>
              <a:t>hejtmanem kraje a v Praze primátorem hlavního města Prahy</a:t>
            </a:r>
          </a:p>
          <a:p>
            <a:pPr lvl="1"/>
            <a:r>
              <a:rPr lang="cs-CZ" dirty="0"/>
              <a:t>Ministerstvem vnitra a ostatními správními úřady.</a:t>
            </a:r>
          </a:p>
        </p:txBody>
      </p:sp>
    </p:spTree>
    <p:extLst>
      <p:ext uri="{BB962C8B-B14F-4D97-AF65-F5344CB8AC3E}">
        <p14:creationId xmlns:p14="http://schemas.microsoft.com/office/powerpoint/2010/main" val="21789944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33E40B6-6A4E-45C1-9A9C-543B364A49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>
            <a:normAutofit/>
          </a:bodyPr>
          <a:lstStyle/>
          <a:p>
            <a:r>
              <a:rPr lang="cs-CZ" sz="3600" b="1" dirty="0"/>
              <a:t>VELITEL ZÁSAHU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F1FD5D7-799E-489B-B678-0AE64C9B17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331"/>
            <a:ext cx="10515600" cy="4351338"/>
          </a:xfrm>
        </p:spPr>
        <p:txBody>
          <a:bodyPr>
            <a:noAutofit/>
          </a:bodyPr>
          <a:lstStyle/>
          <a:p>
            <a:r>
              <a:rPr lang="cs-CZ" sz="2400" dirty="0"/>
              <a:t>Vyhlašuje odpovídající stupeň poplachu podle poplachového plánu IZS</a:t>
            </a:r>
          </a:p>
          <a:p>
            <a:r>
              <a:rPr lang="cs-CZ" sz="2400" dirty="0"/>
              <a:t>Velitelem zásahu je zpravidla příslušník HZS.</a:t>
            </a:r>
          </a:p>
          <a:p>
            <a:r>
              <a:rPr lang="cs-CZ" sz="2400" dirty="0"/>
              <a:t>U mimořádných událostí bezpečnostního charakteru (vnitřní bezpečnost a veřejný pořádek) je velitelem zásahu příslušník Policie ČR.</a:t>
            </a:r>
          </a:p>
          <a:p>
            <a:r>
              <a:rPr lang="cs-CZ" sz="2400" dirty="0"/>
              <a:t>Pokud není ustanoven velitel zásahu, řídí zásah velitel nebo vedoucí zasahujících sil a prostředků složky IZS, která v místě zásahu provádí převažující činnost</a:t>
            </a:r>
          </a:p>
          <a:p>
            <a:r>
              <a:rPr lang="cs-CZ" sz="2400" b="0" i="0" dirty="0">
                <a:solidFill>
                  <a:srgbClr val="292B2C"/>
                </a:solidFill>
                <a:effectLst/>
                <a:latin typeface="-apple-system"/>
              </a:rPr>
              <a:t>Dle zákona o IZS má velitel zásahu pravomoc:</a:t>
            </a:r>
          </a:p>
          <a:p>
            <a:pPr lvl="1"/>
            <a:r>
              <a:rPr lang="cs-CZ" b="0" i="0" dirty="0">
                <a:solidFill>
                  <a:srgbClr val="292B2C"/>
                </a:solidFill>
                <a:effectLst/>
                <a:latin typeface="-apple-system"/>
              </a:rPr>
              <a:t>vyžádat osobní nebo věcnou pomoc na fyzické nebo právnické osobě,</a:t>
            </a:r>
          </a:p>
          <a:p>
            <a:pPr lvl="1"/>
            <a:r>
              <a:rPr lang="cs-CZ" b="0" i="0" dirty="0">
                <a:solidFill>
                  <a:srgbClr val="292B2C"/>
                </a:solidFill>
                <a:effectLst/>
                <a:latin typeface="-apple-system"/>
              </a:rPr>
              <a:t>požádat o odstranění stavby nebo porostu, </a:t>
            </a:r>
          </a:p>
          <a:p>
            <a:pPr lvl="1"/>
            <a:r>
              <a:rPr lang="cs-CZ" b="0" i="0" dirty="0">
                <a:solidFill>
                  <a:srgbClr val="292B2C"/>
                </a:solidFill>
                <a:effectLst/>
                <a:latin typeface="-apple-system"/>
              </a:rPr>
              <a:t>vyhlásit evakuaci, omezit pohyb osob, jejichž přítomnost v místě zásahu není potřebná.</a:t>
            </a:r>
          </a:p>
          <a:p>
            <a:r>
              <a:rPr lang="cs-CZ" sz="2400" b="0" i="0" dirty="0">
                <a:solidFill>
                  <a:srgbClr val="292B2C"/>
                </a:solidFill>
                <a:effectLst/>
                <a:latin typeface="-apple-system"/>
              </a:rPr>
              <a:t>Právnické nebo i fyzické osoby mají nárok na odškodnění a na náhrady za poskytnutou osobní a věcnou pomoc, za omezení vlastnického nebo užívacího práva při provádění záchranných a likvidačních prací.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5100485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kumimoji="0" lang="en-US" altLang="cs-CZ" sz="2800" b="0" i="0" u="none" strike="noStrike" cap="none" normalizeH="0" baseline="0">
                <a:ln>
                  <a:noFill/>
                </a:ln>
                <a:effectLst/>
              </a:rPr>
              <a:t>Řád k hašení ohně pro města zemská, městečka a dědiny markrabství moravského</a:t>
            </a:r>
            <a:endParaRPr lang="en-US" sz="2800"/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75673F80-9C7B-42E1-825A-F5C3937AD8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65431" y="2438400"/>
            <a:ext cx="6586489" cy="378541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rtlCol="0" anchorCtr="0" compatLnSpc="1">
            <a:prstTxWarp prst="textNoShape">
              <a:avLst/>
            </a:prstTxWarp>
            <a:norm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-228600" eaLnBrk="1" fontAlgn="base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cs-CZ" sz="2400" b="0" i="0" u="none" strike="noStrike" cap="none" normalizeH="0" baseline="0" dirty="0" err="1">
                <a:ln>
                  <a:noFill/>
                </a:ln>
                <a:effectLst/>
                <a:latin typeface="+mn-lt"/>
              </a:rPr>
              <a:t>Vydán</a:t>
            </a:r>
            <a:r>
              <a:rPr kumimoji="0" lang="en-US" altLang="cs-CZ" sz="2400" b="0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 za </a:t>
            </a:r>
            <a:r>
              <a:rPr kumimoji="0" lang="en-US" altLang="cs-CZ" sz="2400" b="0" i="0" u="none" strike="noStrike" cap="none" normalizeH="0" baseline="0" dirty="0" err="1">
                <a:ln>
                  <a:noFill/>
                </a:ln>
                <a:effectLst/>
                <a:latin typeface="+mn-lt"/>
              </a:rPr>
              <a:t>vlády</a:t>
            </a:r>
            <a:r>
              <a:rPr kumimoji="0" lang="en-US" altLang="cs-CZ" sz="2400" b="0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 Marie </a:t>
            </a:r>
            <a:r>
              <a:rPr kumimoji="0" lang="en-US" altLang="cs-CZ" sz="2400" b="0" i="0" u="none" strike="noStrike" cap="none" normalizeH="0" baseline="0" dirty="0" err="1">
                <a:ln>
                  <a:noFill/>
                </a:ln>
                <a:effectLst/>
                <a:latin typeface="+mn-lt"/>
              </a:rPr>
              <a:t>Terezie</a:t>
            </a:r>
            <a:r>
              <a:rPr kumimoji="0" lang="en-US" altLang="cs-CZ" sz="2400" b="0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, 21. </a:t>
            </a:r>
            <a:r>
              <a:rPr kumimoji="0" lang="en-US" altLang="cs-CZ" sz="2400" b="0" i="0" u="none" strike="noStrike" cap="none" normalizeH="0" baseline="0" dirty="0" err="1">
                <a:ln>
                  <a:noFill/>
                </a:ln>
                <a:effectLst/>
                <a:latin typeface="+mn-lt"/>
              </a:rPr>
              <a:t>srpna</a:t>
            </a:r>
            <a:r>
              <a:rPr kumimoji="0" lang="en-US" altLang="cs-CZ" sz="2400" b="0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 1751.  </a:t>
            </a:r>
          </a:p>
          <a:p>
            <a:pPr marL="0" marR="0" lvl="0" indent="-228600" eaLnBrk="1" fontAlgn="base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cs-CZ" sz="2400" b="0" i="0" u="none" strike="noStrike" cap="none" normalizeH="0" baseline="0" dirty="0" err="1">
                <a:ln>
                  <a:noFill/>
                </a:ln>
                <a:effectLst/>
                <a:latin typeface="+mn-lt"/>
              </a:rPr>
              <a:t>Stanovil</a:t>
            </a:r>
            <a:r>
              <a:rPr kumimoji="0" lang="cs-CZ" altLang="cs-CZ" sz="2400" b="0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,</a:t>
            </a:r>
            <a:r>
              <a:rPr kumimoji="0" lang="en-US" altLang="cs-CZ" sz="2400" b="0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 jak </a:t>
            </a:r>
            <a:r>
              <a:rPr kumimoji="0" lang="en-US" altLang="cs-CZ" sz="2400" b="0" i="0" u="none" strike="noStrike" cap="none" normalizeH="0" baseline="0" dirty="0" err="1">
                <a:ln>
                  <a:noFill/>
                </a:ln>
                <a:effectLst/>
                <a:latin typeface="+mn-lt"/>
              </a:rPr>
              <a:t>vyhlašovat</a:t>
            </a:r>
            <a:r>
              <a:rPr kumimoji="0" lang="en-US" altLang="cs-CZ" sz="2400" b="0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 </a:t>
            </a:r>
            <a:r>
              <a:rPr kumimoji="0" lang="en-US" altLang="cs-CZ" sz="2400" b="0" i="0" u="none" strike="noStrike" cap="none" normalizeH="0" baseline="0" dirty="0" err="1">
                <a:ln>
                  <a:noFill/>
                </a:ln>
                <a:effectLst/>
                <a:latin typeface="+mn-lt"/>
              </a:rPr>
              <a:t>požární</a:t>
            </a:r>
            <a:r>
              <a:rPr kumimoji="0" lang="en-US" altLang="cs-CZ" sz="2400" b="0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 </a:t>
            </a:r>
            <a:r>
              <a:rPr kumimoji="0" lang="en-US" altLang="cs-CZ" sz="2400" b="0" i="0" u="none" strike="noStrike" cap="none" normalizeH="0" baseline="0" dirty="0" err="1">
                <a:ln>
                  <a:noFill/>
                </a:ln>
                <a:effectLst/>
                <a:latin typeface="+mn-lt"/>
              </a:rPr>
              <a:t>poplach</a:t>
            </a:r>
            <a:r>
              <a:rPr kumimoji="0" lang="en-US" altLang="cs-CZ" sz="2400" b="0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. </a:t>
            </a:r>
          </a:p>
          <a:p>
            <a:pPr marL="0" marR="0" lvl="0" indent="-228600" eaLnBrk="1" fontAlgn="base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cs-CZ" sz="2400" b="0" i="0" u="none" strike="noStrike" cap="none" normalizeH="0" baseline="0" dirty="0" err="1">
                <a:ln>
                  <a:noFill/>
                </a:ln>
                <a:effectLst/>
                <a:latin typeface="+mn-lt"/>
              </a:rPr>
              <a:t>Určoval</a:t>
            </a:r>
            <a:r>
              <a:rPr kumimoji="0" lang="cs-CZ" altLang="cs-CZ" sz="2400" b="0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,</a:t>
            </a:r>
            <a:r>
              <a:rPr kumimoji="0" lang="en-US" altLang="cs-CZ" sz="2400" b="0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 </a:t>
            </a:r>
            <a:r>
              <a:rPr kumimoji="0" lang="en-US" altLang="cs-CZ" sz="2400" b="0" i="0" u="none" strike="noStrike" cap="none" normalizeH="0" baseline="0" dirty="0" err="1">
                <a:ln>
                  <a:noFill/>
                </a:ln>
                <a:effectLst/>
                <a:latin typeface="+mn-lt"/>
              </a:rPr>
              <a:t>kdo</a:t>
            </a:r>
            <a:r>
              <a:rPr kumimoji="0" lang="en-US" altLang="cs-CZ" sz="2400" b="0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 je </a:t>
            </a:r>
            <a:r>
              <a:rPr kumimoji="0" lang="en-US" altLang="cs-CZ" sz="2400" b="0" i="0" u="none" strike="noStrike" cap="none" normalizeH="0" baseline="0" dirty="0" err="1">
                <a:ln>
                  <a:noFill/>
                </a:ln>
                <a:effectLst/>
                <a:latin typeface="+mn-lt"/>
              </a:rPr>
              <a:t>povinen</a:t>
            </a:r>
            <a:r>
              <a:rPr kumimoji="0" lang="en-US" altLang="cs-CZ" sz="2400" b="0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 </a:t>
            </a:r>
            <a:r>
              <a:rPr kumimoji="0" lang="en-US" altLang="cs-CZ" sz="2400" b="0" i="0" u="none" strike="noStrike" cap="none" normalizeH="0" baseline="0" dirty="0" err="1">
                <a:ln>
                  <a:noFill/>
                </a:ln>
                <a:effectLst/>
                <a:latin typeface="+mn-lt"/>
              </a:rPr>
              <a:t>hasit</a:t>
            </a:r>
            <a:r>
              <a:rPr kumimoji="0" lang="en-US" altLang="cs-CZ" sz="2400" b="0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 a </a:t>
            </a:r>
            <a:r>
              <a:rPr kumimoji="0" lang="en-US" altLang="cs-CZ" sz="2400" b="0" i="0" u="none" strike="noStrike" cap="none" normalizeH="0" baseline="0" dirty="0" err="1">
                <a:ln>
                  <a:noFill/>
                </a:ln>
                <a:effectLst/>
                <a:latin typeface="+mn-lt"/>
              </a:rPr>
              <a:t>kdo</a:t>
            </a:r>
            <a:r>
              <a:rPr kumimoji="0" lang="en-US" altLang="cs-CZ" sz="2400" b="0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 </a:t>
            </a:r>
            <a:r>
              <a:rPr kumimoji="0" lang="en-US" altLang="cs-CZ" sz="2400" b="0" i="0" u="none" strike="noStrike" cap="none" normalizeH="0" baseline="0" dirty="0" err="1">
                <a:ln>
                  <a:noFill/>
                </a:ln>
                <a:effectLst/>
                <a:latin typeface="+mn-lt"/>
              </a:rPr>
              <a:t>odpovídá</a:t>
            </a:r>
            <a:r>
              <a:rPr kumimoji="0" lang="en-US" altLang="cs-CZ" sz="2400" b="0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 za </a:t>
            </a:r>
            <a:r>
              <a:rPr kumimoji="0" lang="en-US" altLang="cs-CZ" sz="2400" b="0" i="0" u="none" strike="noStrike" cap="none" normalizeH="0" baseline="0" dirty="0" err="1">
                <a:ln>
                  <a:noFill/>
                </a:ln>
                <a:effectLst/>
                <a:latin typeface="+mn-lt"/>
              </a:rPr>
              <a:t>řízení</a:t>
            </a:r>
            <a:r>
              <a:rPr kumimoji="0" lang="en-US" altLang="cs-CZ" sz="2400" b="0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 </a:t>
            </a:r>
            <a:r>
              <a:rPr kumimoji="0" lang="en-US" altLang="cs-CZ" sz="2400" b="0" i="0" u="none" strike="noStrike" cap="none" normalizeH="0" baseline="0" dirty="0" err="1">
                <a:ln>
                  <a:noFill/>
                </a:ln>
                <a:effectLst/>
                <a:latin typeface="+mn-lt"/>
              </a:rPr>
              <a:t>likvidace</a:t>
            </a:r>
            <a:r>
              <a:rPr kumimoji="0" lang="en-US" altLang="cs-CZ" sz="2400" b="0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 </a:t>
            </a:r>
            <a:r>
              <a:rPr kumimoji="0" lang="en-US" altLang="cs-CZ" sz="2400" b="0" i="0" u="none" strike="noStrike" cap="none" normalizeH="0" baseline="0" dirty="0" err="1">
                <a:ln>
                  <a:noFill/>
                </a:ln>
                <a:effectLst/>
                <a:latin typeface="+mn-lt"/>
              </a:rPr>
              <a:t>požáru</a:t>
            </a:r>
            <a:r>
              <a:rPr kumimoji="0" lang="en-US" altLang="cs-CZ" sz="2400" b="0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.</a:t>
            </a:r>
          </a:p>
          <a:p>
            <a:pPr marL="0" marR="0" lvl="0" indent="-228600" eaLnBrk="1" fontAlgn="base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altLang="cs-CZ" sz="2400" dirty="0" err="1">
                <a:latin typeface="+mn-lt"/>
              </a:rPr>
              <a:t>O</a:t>
            </a:r>
            <a:r>
              <a:rPr kumimoji="0" lang="en-US" altLang="cs-CZ" sz="2400" b="0" i="0" u="none" strike="noStrike" cap="none" normalizeH="0" baseline="0" dirty="0" err="1">
                <a:ln>
                  <a:noFill/>
                </a:ln>
                <a:effectLst/>
                <a:latin typeface="+mn-lt"/>
              </a:rPr>
              <a:t>bsahoval</a:t>
            </a:r>
            <a:r>
              <a:rPr kumimoji="0" lang="en-US" altLang="cs-CZ" sz="2400" b="0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 </a:t>
            </a:r>
            <a:r>
              <a:rPr kumimoji="0" lang="en-US" altLang="cs-CZ" sz="2400" b="0" i="0" u="none" strike="noStrike" cap="none" normalizeH="0" baseline="0" dirty="0" err="1">
                <a:ln>
                  <a:noFill/>
                </a:ln>
                <a:effectLst/>
                <a:latin typeface="+mn-lt"/>
              </a:rPr>
              <a:t>tresty</a:t>
            </a:r>
            <a:r>
              <a:rPr kumimoji="0" lang="en-US" altLang="cs-CZ" sz="2400" b="0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 a </a:t>
            </a:r>
            <a:r>
              <a:rPr kumimoji="0" lang="en-US" altLang="cs-CZ" sz="2400" b="0" i="0" u="none" strike="noStrike" cap="none" normalizeH="0" baseline="0" dirty="0" err="1">
                <a:ln>
                  <a:noFill/>
                </a:ln>
                <a:effectLst/>
                <a:latin typeface="+mn-lt"/>
              </a:rPr>
              <a:t>pokuty</a:t>
            </a:r>
            <a:r>
              <a:rPr kumimoji="0" lang="en-US" altLang="cs-CZ" sz="2400" b="0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 za </a:t>
            </a:r>
            <a:r>
              <a:rPr kumimoji="0" lang="en-US" altLang="cs-CZ" sz="2400" b="0" i="0" u="none" strike="noStrike" cap="none" normalizeH="0" baseline="0" dirty="0" err="1">
                <a:ln>
                  <a:noFill/>
                </a:ln>
                <a:effectLst/>
                <a:latin typeface="+mn-lt"/>
              </a:rPr>
              <a:t>porušení</a:t>
            </a:r>
            <a:r>
              <a:rPr kumimoji="0" lang="en-US" altLang="cs-CZ" sz="2400" b="0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 </a:t>
            </a:r>
            <a:r>
              <a:rPr kumimoji="0" lang="en-US" altLang="cs-CZ" sz="2400" b="0" i="0" u="none" strike="noStrike" cap="none" normalizeH="0" baseline="0" dirty="0" err="1">
                <a:ln>
                  <a:noFill/>
                </a:ln>
                <a:effectLst/>
                <a:latin typeface="+mn-lt"/>
              </a:rPr>
              <a:t>těchto</a:t>
            </a:r>
            <a:r>
              <a:rPr kumimoji="0" lang="en-US" altLang="cs-CZ" sz="2400" b="0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 </a:t>
            </a:r>
            <a:r>
              <a:rPr kumimoji="0" lang="en-US" altLang="cs-CZ" sz="2400" b="0" i="0" u="none" strike="noStrike" cap="none" normalizeH="0" baseline="0" dirty="0" err="1">
                <a:ln>
                  <a:noFill/>
                </a:ln>
                <a:effectLst/>
                <a:latin typeface="+mn-lt"/>
              </a:rPr>
              <a:t>pokynů</a:t>
            </a:r>
            <a:r>
              <a:rPr kumimoji="0" lang="en-US" altLang="cs-CZ" sz="2400" b="0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. </a:t>
            </a:r>
          </a:p>
          <a:p>
            <a:pPr marL="0" marR="0" lvl="0" indent="-228600" eaLnBrk="1" fontAlgn="base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cs-CZ" sz="2400" b="0" i="0" u="none" strike="noStrike" cap="none" normalizeH="0" baseline="0" dirty="0" err="1">
                <a:ln>
                  <a:noFill/>
                </a:ln>
                <a:effectLst/>
                <a:latin typeface="+mn-lt"/>
              </a:rPr>
              <a:t>Obsahoval</a:t>
            </a:r>
            <a:r>
              <a:rPr kumimoji="0" lang="en-US" altLang="cs-CZ" sz="2400" b="0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 </a:t>
            </a:r>
            <a:r>
              <a:rPr kumimoji="0" lang="en-US" altLang="cs-CZ" sz="2400" b="0" i="0" u="none" strike="noStrike" cap="none" normalizeH="0" baseline="0" dirty="0" err="1">
                <a:ln>
                  <a:noFill/>
                </a:ln>
                <a:effectLst/>
                <a:latin typeface="+mn-lt"/>
              </a:rPr>
              <a:t>také</a:t>
            </a:r>
            <a:r>
              <a:rPr kumimoji="0" lang="en-US" altLang="cs-CZ" sz="2400" b="0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 </a:t>
            </a:r>
            <a:r>
              <a:rPr kumimoji="0" lang="en-US" altLang="cs-CZ" sz="2400" b="0" i="0" u="none" strike="noStrike" cap="none" normalizeH="0" baseline="0" dirty="0" err="1">
                <a:ln>
                  <a:noFill/>
                </a:ln>
                <a:effectLst/>
                <a:latin typeface="+mn-lt"/>
              </a:rPr>
              <a:t>nařízení</a:t>
            </a:r>
            <a:r>
              <a:rPr kumimoji="0" lang="en-US" altLang="cs-CZ" sz="2400" b="0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 </a:t>
            </a:r>
            <a:r>
              <a:rPr kumimoji="0" lang="en-US" altLang="cs-CZ" sz="2400" b="0" i="0" u="none" strike="noStrike" cap="none" normalizeH="0" baseline="0" dirty="0" err="1">
                <a:ln>
                  <a:noFill/>
                </a:ln>
                <a:effectLst/>
                <a:latin typeface="+mn-lt"/>
              </a:rPr>
              <a:t>na</a:t>
            </a:r>
            <a:r>
              <a:rPr kumimoji="0" lang="en-US" altLang="cs-CZ" sz="2400" b="0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 </a:t>
            </a:r>
            <a:r>
              <a:rPr kumimoji="0" lang="en-US" altLang="cs-CZ" sz="2400" b="0" i="0" u="none" strike="noStrike" cap="none" normalizeH="0" baseline="0" dirty="0" err="1">
                <a:ln>
                  <a:noFill/>
                </a:ln>
                <a:effectLst/>
                <a:latin typeface="+mn-lt"/>
              </a:rPr>
              <a:t>budování</a:t>
            </a:r>
            <a:r>
              <a:rPr kumimoji="0" lang="en-US" altLang="cs-CZ" sz="2400" b="0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 </a:t>
            </a:r>
            <a:r>
              <a:rPr kumimoji="0" lang="en-US" altLang="cs-CZ" sz="2400" b="0" i="0" u="none" strike="noStrike" cap="none" normalizeH="0" baseline="0" dirty="0" err="1">
                <a:ln>
                  <a:noFill/>
                </a:ln>
                <a:effectLst/>
                <a:latin typeface="+mn-lt"/>
              </a:rPr>
              <a:t>cihlových</a:t>
            </a:r>
            <a:r>
              <a:rPr kumimoji="0" lang="en-US" altLang="cs-CZ" sz="2400" b="0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 </a:t>
            </a:r>
            <a:r>
              <a:rPr kumimoji="0" lang="en-US" altLang="cs-CZ" sz="2400" b="0" i="0" u="none" strike="noStrike" cap="none" normalizeH="0" baseline="0" dirty="0" err="1">
                <a:ln>
                  <a:noFill/>
                </a:ln>
                <a:effectLst/>
                <a:latin typeface="+mn-lt"/>
              </a:rPr>
              <a:t>komínů</a:t>
            </a:r>
            <a:r>
              <a:rPr kumimoji="0" lang="en-US" altLang="cs-CZ" sz="2400" b="0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.</a:t>
            </a:r>
          </a:p>
        </p:txBody>
      </p:sp>
      <p:pic>
        <p:nvPicPr>
          <p:cNvPr id="1028" name="Picture 4" descr="Zobrazit zdrojový obrázek">
            <a:extLst>
              <a:ext uri="{FF2B5EF4-FFF2-40B4-BE49-F238E27FC236}">
                <a16:creationId xmlns:a16="http://schemas.microsoft.com/office/drawing/2014/main" id="{962D92E5-8982-4DFA-8843-3ADB7B8B390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64" r="14114"/>
          <a:stretch/>
        </p:blipFill>
        <p:spPr bwMode="auto">
          <a:xfrm>
            <a:off x="20" y="10"/>
            <a:ext cx="4635571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52696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55995A5-910D-4C36-9FBE-469B10C6B6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>
            <a:normAutofit/>
          </a:bodyPr>
          <a:lstStyle/>
          <a:p>
            <a:r>
              <a:rPr lang="cs-CZ" sz="3600" b="1" dirty="0"/>
              <a:t>TYPOVÉ ČINNOSTI IZS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2077C97-D3EE-42E6-84F2-9EAFA894A2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00150"/>
            <a:ext cx="10515600" cy="5639595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STČ-01/IZS špinavá bomba </a:t>
            </a:r>
          </a:p>
          <a:p>
            <a:r>
              <a:rPr lang="cs-CZ" dirty="0"/>
              <a:t>STČ-02/IZS demonstrování úmyslu sebevraždy </a:t>
            </a:r>
          </a:p>
          <a:p>
            <a:r>
              <a:rPr lang="cs-CZ" dirty="0"/>
              <a:t>STČ-03/IZS hrozba použití nástražného výbušného systému, nebo nález podezřelého předmětu, munice, výbušnin nebo výbušných předmětů </a:t>
            </a:r>
          </a:p>
          <a:p>
            <a:r>
              <a:rPr lang="cs-CZ" dirty="0"/>
              <a:t>STČ-04/IZS letecká nehoda </a:t>
            </a:r>
          </a:p>
          <a:p>
            <a:r>
              <a:rPr lang="cs-CZ" dirty="0"/>
              <a:t>STČ-05/IZS nález předmětu s podezřením na přítomnost B-agens nebo toxinů </a:t>
            </a:r>
          </a:p>
          <a:p>
            <a:r>
              <a:rPr lang="cs-CZ" dirty="0"/>
              <a:t>STČ-06/IZS opatření k zajištění veřejného pořádku při shromážděních a </a:t>
            </a:r>
            <a:r>
              <a:rPr lang="cs-CZ" dirty="0" err="1"/>
              <a:t>technopárty</a:t>
            </a:r>
            <a:r>
              <a:rPr lang="cs-CZ" dirty="0"/>
              <a:t> </a:t>
            </a:r>
          </a:p>
          <a:p>
            <a:r>
              <a:rPr lang="cs-CZ" dirty="0"/>
              <a:t>STČ-07/IZS záchrana pohřešovaných osob - pátrací akce v terénu </a:t>
            </a:r>
          </a:p>
          <a:p>
            <a:r>
              <a:rPr lang="cs-CZ" dirty="0"/>
              <a:t>STČ 08/IZS dopravní nehoda </a:t>
            </a:r>
          </a:p>
          <a:p>
            <a:r>
              <a:rPr lang="cs-CZ" dirty="0"/>
              <a:t>STČ 09/IZS zásah složek IZS u mimořádné události s velkým počtem zraněných osob </a:t>
            </a:r>
          </a:p>
        </p:txBody>
      </p:sp>
    </p:spTree>
    <p:extLst>
      <p:ext uri="{BB962C8B-B14F-4D97-AF65-F5344CB8AC3E}">
        <p14:creationId xmlns:p14="http://schemas.microsoft.com/office/powerpoint/2010/main" val="10907211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55995A5-910D-4C36-9FBE-469B10C6B6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>
            <a:normAutofit/>
          </a:bodyPr>
          <a:lstStyle/>
          <a:p>
            <a:r>
              <a:rPr lang="cs-CZ" sz="3600" b="1" dirty="0"/>
              <a:t>TYPOVÉ ČINNOSTI IZS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2077C97-D3EE-42E6-84F2-9EAFA894A2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00150"/>
            <a:ext cx="10515600" cy="5639595"/>
          </a:xfrm>
        </p:spPr>
        <p:txBody>
          <a:bodyPr>
            <a:normAutofit/>
          </a:bodyPr>
          <a:lstStyle/>
          <a:p>
            <a:r>
              <a:rPr lang="cs-CZ" dirty="0"/>
              <a:t>STČ 10/IZS při nebezpečné poruše plynulosti provozu na dálnici </a:t>
            </a:r>
          </a:p>
          <a:p>
            <a:r>
              <a:rPr lang="cs-CZ" dirty="0"/>
              <a:t>STČ 11/IZS chřipka ptáků </a:t>
            </a:r>
          </a:p>
          <a:p>
            <a:r>
              <a:rPr lang="cs-CZ" dirty="0"/>
              <a:t>STČ 12/IZS poskytování psychosociální pomoci </a:t>
            </a:r>
          </a:p>
          <a:p>
            <a:r>
              <a:rPr lang="cs-CZ" dirty="0"/>
              <a:t>STČ 13/IZS reakce na chemický útok v metru </a:t>
            </a:r>
          </a:p>
          <a:p>
            <a:r>
              <a:rPr lang="cs-CZ" dirty="0"/>
              <a:t>STČ 14/IZS amok – útok aktivního střelce </a:t>
            </a:r>
          </a:p>
          <a:p>
            <a:r>
              <a:rPr lang="cs-CZ" dirty="0"/>
              <a:t>STČ 15/IZS mimořádnosti v provozu železniční osobní dopravy </a:t>
            </a:r>
          </a:p>
          <a:p>
            <a:r>
              <a:rPr lang="cs-CZ" dirty="0"/>
              <a:t>STČ 16A/IZS mimořádná událost s podezřením na výskyt vysoce nakažlivé nemoci ve zdravotnickém zařízení nebo ostatních prostorech </a:t>
            </a:r>
          </a:p>
          <a:p>
            <a:r>
              <a:rPr lang="cs-CZ" dirty="0"/>
              <a:t>STČ 16B/IZS mimořádná událost s podezřením na výskyt vysoce nakažlivé nemoci na palubě letadla s přistáním na letišti Praha/Ruzyně</a:t>
            </a:r>
          </a:p>
        </p:txBody>
      </p:sp>
    </p:spTree>
    <p:extLst>
      <p:ext uri="{BB962C8B-B14F-4D97-AF65-F5344CB8AC3E}">
        <p14:creationId xmlns:p14="http://schemas.microsoft.com/office/powerpoint/2010/main" val="18041773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E9EA2DD-BB2E-4C54-96D3-D1681B64E4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/>
              <a:t>STUPNĚ POPLACHU IZS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C8D7492-DF26-4069-9EC0-C17FB2FA64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fontAlgn="base"/>
            <a:r>
              <a:rPr lang="cs-CZ" sz="2400" b="0" i="0" dirty="0">
                <a:solidFill>
                  <a:srgbClr val="444444"/>
                </a:solidFill>
                <a:effectLst/>
                <a:latin typeface="Open Sans"/>
              </a:rPr>
              <a:t>IZS vyhlašuje čtyři stupně poplachu (čtvrtý nejvyšší stupeň  je označen jako zvláštní).</a:t>
            </a:r>
          </a:p>
          <a:p>
            <a:pPr algn="l" fontAlgn="base"/>
            <a:r>
              <a:rPr lang="cs-CZ" sz="2400" b="0" i="0" dirty="0">
                <a:solidFill>
                  <a:srgbClr val="444444"/>
                </a:solidFill>
                <a:effectLst/>
                <a:latin typeface="Open Sans"/>
              </a:rPr>
              <a:t>Podmínky stanoveny v</a:t>
            </a:r>
            <a:r>
              <a:rPr lang="cs-CZ" sz="2400" dirty="0"/>
              <a:t>yhláškou Ministerstva vnitra č. 328/2001 Sb. </a:t>
            </a:r>
            <a:endParaRPr lang="cs-CZ" sz="2400" b="0" i="0" dirty="0">
              <a:solidFill>
                <a:srgbClr val="444444"/>
              </a:solidFill>
              <a:effectLst/>
              <a:latin typeface="Open Sans"/>
            </a:endParaRPr>
          </a:p>
          <a:p>
            <a:pPr algn="l" fontAlgn="base"/>
            <a:r>
              <a:rPr lang="cs-CZ" sz="2400" b="0" i="0" dirty="0">
                <a:solidFill>
                  <a:srgbClr val="444444"/>
                </a:solidFill>
                <a:effectLst/>
                <a:latin typeface="Open Sans"/>
              </a:rPr>
              <a:t>Stupeň poplachu vyhlašuje:</a:t>
            </a:r>
          </a:p>
          <a:p>
            <a:pPr lvl="1" fontAlgn="base"/>
            <a:r>
              <a:rPr lang="cs-CZ" b="0" i="0" dirty="0">
                <a:solidFill>
                  <a:srgbClr val="444444"/>
                </a:solidFill>
                <a:effectLst/>
                <a:latin typeface="Open Sans"/>
              </a:rPr>
              <a:t>pro jedno místo zásahu velitel zásahu </a:t>
            </a:r>
          </a:p>
          <a:p>
            <a:pPr lvl="1" fontAlgn="base"/>
            <a:r>
              <a:rPr lang="cs-CZ" b="0" i="0" dirty="0">
                <a:solidFill>
                  <a:srgbClr val="444444"/>
                </a:solidFill>
                <a:effectLst/>
                <a:latin typeface="Open Sans"/>
              </a:rPr>
              <a:t>nebo operační a informační středisko při prvotním povolávání složek na místo zásahu. </a:t>
            </a:r>
          </a:p>
          <a:p>
            <a:pPr algn="l" fontAlgn="base"/>
            <a:r>
              <a:rPr lang="cs-CZ" sz="2400" b="0" i="0" dirty="0">
                <a:solidFill>
                  <a:srgbClr val="444444"/>
                </a:solidFill>
                <a:effectLst/>
                <a:latin typeface="Open Sans"/>
              </a:rPr>
              <a:t>Operační a informační středisko může vyhlásit stupeň poplachu </a:t>
            </a:r>
            <a:r>
              <a:rPr lang="cs-CZ" sz="2400" b="1" i="0" u="sng" dirty="0">
                <a:solidFill>
                  <a:srgbClr val="444444"/>
                </a:solidFill>
                <a:effectLst/>
                <a:latin typeface="Open Sans"/>
              </a:rPr>
              <a:t>pro určité území </a:t>
            </a:r>
            <a:r>
              <a:rPr lang="cs-CZ" sz="2400" b="0" i="0" dirty="0">
                <a:solidFill>
                  <a:srgbClr val="444444"/>
                </a:solidFill>
                <a:effectLst/>
                <a:latin typeface="Open Sans"/>
              </a:rPr>
              <a:t>postižené mimořádnou událostí, pokud je na něm </a:t>
            </a:r>
            <a:r>
              <a:rPr lang="cs-CZ" sz="2400" b="1" i="0" u="sng" dirty="0">
                <a:solidFill>
                  <a:srgbClr val="444444"/>
                </a:solidFill>
                <a:effectLst/>
                <a:latin typeface="Open Sans"/>
              </a:rPr>
              <a:t>více jak jedno místo zásahu.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688309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172D952-11D8-4909-B785-87876BED5B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/>
              <a:t>PRVNÍ STUPEŇ POPLACHU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83E9E0F-A04B-40CD-9EE4-56E6D88EE2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fontAlgn="base"/>
            <a:r>
              <a:rPr lang="cs-CZ" b="0" i="0" dirty="0">
                <a:solidFill>
                  <a:srgbClr val="444444"/>
                </a:solidFill>
                <a:effectLst/>
                <a:latin typeface="Open Sans"/>
              </a:rPr>
              <a:t>Mimořádná událost ohrožuje </a:t>
            </a:r>
            <a:r>
              <a:rPr lang="cs-CZ" b="1" i="0" u="sng" dirty="0">
                <a:solidFill>
                  <a:srgbClr val="444444"/>
                </a:solidFill>
                <a:effectLst/>
                <a:latin typeface="Open Sans"/>
              </a:rPr>
              <a:t>jednotlivé osoby</a:t>
            </a:r>
            <a:r>
              <a:rPr lang="cs-CZ" b="0" i="0" dirty="0">
                <a:solidFill>
                  <a:srgbClr val="444444"/>
                </a:solidFill>
                <a:effectLst/>
                <a:latin typeface="Open Sans"/>
              </a:rPr>
              <a:t>, jednotlivý objekt nebo jeho část, s výjimkou objektu, kde jsou složité podmínky pro zásah, jednotlivé dopravní prostředky osobní nebo nákladní dopravy nebo plochy </a:t>
            </a:r>
            <a:r>
              <a:rPr lang="cs-CZ" b="1" i="0" u="sng" dirty="0">
                <a:solidFill>
                  <a:srgbClr val="444444"/>
                </a:solidFill>
                <a:effectLst/>
                <a:latin typeface="Open Sans"/>
              </a:rPr>
              <a:t>území do 500 m</a:t>
            </a:r>
            <a:r>
              <a:rPr lang="cs-CZ" b="1" i="0" u="sng" baseline="30000" dirty="0">
                <a:solidFill>
                  <a:srgbClr val="444444"/>
                </a:solidFill>
                <a:effectLst/>
                <a:latin typeface="inherit"/>
              </a:rPr>
              <a:t>2</a:t>
            </a:r>
            <a:r>
              <a:rPr lang="cs-CZ" b="0" i="0" dirty="0">
                <a:solidFill>
                  <a:srgbClr val="444444"/>
                </a:solidFill>
                <a:effectLst/>
                <a:latin typeface="Open Sans"/>
              </a:rPr>
              <a:t>, nebo</a:t>
            </a:r>
          </a:p>
          <a:p>
            <a:pPr algn="l" fontAlgn="base"/>
            <a:r>
              <a:rPr lang="cs-CZ" b="0" i="0" dirty="0">
                <a:solidFill>
                  <a:srgbClr val="444444"/>
                </a:solidFill>
                <a:effectLst/>
                <a:latin typeface="Open Sans"/>
              </a:rPr>
              <a:t>Záchranné a likvidační práce provádí základní složky, které není nutno při společném zásahu nepřetržitě koordinovat.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82226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172D952-11D8-4909-B785-87876BED5B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/>
              <a:t>DRUHÝ STUPEŇ POPLACHU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83E9E0F-A04B-40CD-9EE4-56E6D88EE2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fontAlgn="base"/>
            <a:r>
              <a:rPr lang="cs-CZ" b="0" i="0" dirty="0">
                <a:solidFill>
                  <a:srgbClr val="444444"/>
                </a:solidFill>
                <a:effectLst/>
                <a:latin typeface="Open Sans"/>
              </a:rPr>
              <a:t>Mimořádná událost ohrožuje </a:t>
            </a:r>
            <a:r>
              <a:rPr lang="cs-CZ" b="1" i="0" u="sng" dirty="0">
                <a:solidFill>
                  <a:srgbClr val="444444"/>
                </a:solidFill>
                <a:effectLst/>
                <a:latin typeface="Open Sans"/>
              </a:rPr>
              <a:t>nejvýše 100 osob</a:t>
            </a:r>
            <a:r>
              <a:rPr lang="cs-CZ" b="0" i="0" dirty="0">
                <a:solidFill>
                  <a:srgbClr val="444444"/>
                </a:solidFill>
                <a:effectLst/>
                <a:latin typeface="Open Sans"/>
              </a:rPr>
              <a:t>, více jak jeden objekt se složitými podmínkami pro zásah, jednotlivé prostředky hromadné dopravy osob, cenný chov zvířat nebo plochy </a:t>
            </a:r>
            <a:r>
              <a:rPr lang="cs-CZ" b="1" i="0" u="sng" dirty="0">
                <a:solidFill>
                  <a:srgbClr val="444444"/>
                </a:solidFill>
                <a:effectLst/>
                <a:latin typeface="Open Sans"/>
              </a:rPr>
              <a:t>území do 10 000 m</a:t>
            </a:r>
            <a:r>
              <a:rPr lang="cs-CZ" b="1" i="0" u="sng" baseline="30000" dirty="0">
                <a:solidFill>
                  <a:srgbClr val="444444"/>
                </a:solidFill>
                <a:effectLst/>
                <a:latin typeface="inherit"/>
              </a:rPr>
              <a:t>2</a:t>
            </a:r>
            <a:r>
              <a:rPr lang="cs-CZ" b="0" i="0" dirty="0">
                <a:solidFill>
                  <a:srgbClr val="444444"/>
                </a:solidFill>
                <a:effectLst/>
                <a:latin typeface="Open Sans"/>
              </a:rPr>
              <a:t>,</a:t>
            </a:r>
          </a:p>
          <a:p>
            <a:pPr algn="l" fontAlgn="base"/>
            <a:r>
              <a:rPr lang="cs-CZ" b="0" i="0" dirty="0">
                <a:solidFill>
                  <a:srgbClr val="444444"/>
                </a:solidFill>
                <a:effectLst/>
                <a:latin typeface="Open Sans"/>
              </a:rPr>
              <a:t>Záchranné a likvidační práce provádí základní a ostatní složky z kraje, kde mimořádná událost probíhá, </a:t>
            </a:r>
          </a:p>
          <a:p>
            <a:pPr algn="l" fontAlgn="base"/>
            <a:r>
              <a:rPr lang="cs-CZ" b="0" i="0" dirty="0">
                <a:solidFill>
                  <a:srgbClr val="444444"/>
                </a:solidFill>
                <a:effectLst/>
                <a:latin typeface="Open Sans"/>
              </a:rPr>
              <a:t>Je nutné nepřetržitě koordinovat složky velitelem zásahu při společném zásahu.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648899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172D952-11D8-4909-B785-87876BED5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36511"/>
            <a:ext cx="10515600" cy="1325563"/>
          </a:xfrm>
        </p:spPr>
        <p:txBody>
          <a:bodyPr>
            <a:normAutofit/>
          </a:bodyPr>
          <a:lstStyle/>
          <a:p>
            <a:r>
              <a:rPr lang="cs-CZ" sz="3600" b="1" dirty="0"/>
              <a:t>TŘETÍ STUPEŇ POPLACHU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83E9E0F-A04B-40CD-9EE4-56E6D88EE2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62074"/>
            <a:ext cx="10515600" cy="5495925"/>
          </a:xfrm>
        </p:spPr>
        <p:txBody>
          <a:bodyPr>
            <a:normAutofit fontScale="92500" lnSpcReduction="20000"/>
          </a:bodyPr>
          <a:lstStyle/>
          <a:p>
            <a:pPr algn="l" fontAlgn="base"/>
            <a:r>
              <a:rPr lang="cs-CZ" b="0" i="0" dirty="0">
                <a:solidFill>
                  <a:srgbClr val="444444"/>
                </a:solidFill>
                <a:effectLst/>
                <a:latin typeface="Open Sans"/>
              </a:rPr>
              <a:t>Mimořádná událost </a:t>
            </a:r>
            <a:r>
              <a:rPr lang="cs-CZ" b="1" i="0" u="sng" dirty="0">
                <a:solidFill>
                  <a:srgbClr val="444444"/>
                </a:solidFill>
                <a:effectLst/>
                <a:latin typeface="Open Sans"/>
              </a:rPr>
              <a:t>ohrožuje více jak 100 a nejvýše 1000 osob</a:t>
            </a:r>
            <a:r>
              <a:rPr lang="cs-CZ" b="0" i="0" dirty="0">
                <a:solidFill>
                  <a:srgbClr val="444444"/>
                </a:solidFill>
                <a:effectLst/>
                <a:latin typeface="Open Sans"/>
              </a:rPr>
              <a:t>, část obce nebo areálu podniku, soupravy železniční přepravy, několik chovů hospodářských zvířat, plochy </a:t>
            </a:r>
            <a:r>
              <a:rPr lang="cs-CZ" b="1" i="0" u="sng" dirty="0">
                <a:solidFill>
                  <a:srgbClr val="444444"/>
                </a:solidFill>
                <a:effectLst/>
                <a:latin typeface="Open Sans"/>
              </a:rPr>
              <a:t>území do 1 km</a:t>
            </a:r>
            <a:r>
              <a:rPr lang="cs-CZ" b="1" i="0" u="sng" baseline="30000" dirty="0">
                <a:solidFill>
                  <a:srgbClr val="444444"/>
                </a:solidFill>
                <a:effectLst/>
                <a:latin typeface="inherit"/>
              </a:rPr>
              <a:t>2</a:t>
            </a:r>
            <a:r>
              <a:rPr lang="cs-CZ" b="0" i="0" dirty="0">
                <a:solidFill>
                  <a:srgbClr val="444444"/>
                </a:solidFill>
                <a:effectLst/>
                <a:latin typeface="Open Sans"/>
              </a:rPr>
              <a:t>, povodí řek, produktovody, </a:t>
            </a:r>
          </a:p>
          <a:p>
            <a:pPr algn="l" fontAlgn="base"/>
            <a:r>
              <a:rPr lang="cs-CZ" dirty="0">
                <a:solidFill>
                  <a:srgbClr val="444444"/>
                </a:solidFill>
                <a:latin typeface="Open Sans"/>
              </a:rPr>
              <a:t>J</a:t>
            </a:r>
            <a:r>
              <a:rPr lang="cs-CZ" b="0" i="0" dirty="0">
                <a:solidFill>
                  <a:srgbClr val="444444"/>
                </a:solidFill>
                <a:effectLst/>
                <a:latin typeface="Open Sans"/>
              </a:rPr>
              <a:t>de o hromadnou havárii v silniční dopravě nebo o havárii v letecké dopravě, nebo</a:t>
            </a:r>
          </a:p>
          <a:p>
            <a:pPr algn="l" fontAlgn="base"/>
            <a:r>
              <a:rPr lang="cs-CZ" b="0" i="0" dirty="0">
                <a:solidFill>
                  <a:srgbClr val="444444"/>
                </a:solidFill>
                <a:effectLst/>
                <a:latin typeface="Open Sans"/>
              </a:rPr>
              <a:t>Záchranné a likvidační práce provádí základní a ostatní složky nebo se využívají síly a prostředky </a:t>
            </a:r>
            <a:r>
              <a:rPr lang="cs-CZ" b="1" i="0" u="sng" dirty="0">
                <a:solidFill>
                  <a:srgbClr val="444444"/>
                </a:solidFill>
                <a:effectLst/>
                <a:latin typeface="Open Sans"/>
              </a:rPr>
              <a:t>z jiných krajů</a:t>
            </a:r>
            <a:r>
              <a:rPr lang="cs-CZ" b="0" i="0" dirty="0">
                <a:solidFill>
                  <a:srgbClr val="444444"/>
                </a:solidFill>
                <a:effectLst/>
                <a:latin typeface="Open Sans"/>
              </a:rPr>
              <a:t>,</a:t>
            </a:r>
          </a:p>
          <a:p>
            <a:pPr algn="l" fontAlgn="base"/>
            <a:r>
              <a:rPr lang="cs-CZ" b="0" i="0" dirty="0">
                <a:solidFill>
                  <a:srgbClr val="444444"/>
                </a:solidFill>
                <a:effectLst/>
                <a:latin typeface="Open Sans"/>
              </a:rPr>
              <a:t>Složky je nutné při společném zásahu v místě zásahu koordinovat velitelem zásahu za pomoci štábu velitele zásahu a místo zásahu rozdělit na sektory a úseky.</a:t>
            </a:r>
          </a:p>
          <a:p>
            <a:pPr algn="l" fontAlgn="base"/>
            <a:r>
              <a:rPr lang="cs-CZ" b="0" i="0" dirty="0">
                <a:solidFill>
                  <a:srgbClr val="444444"/>
                </a:solidFill>
                <a:effectLst/>
                <a:latin typeface="Open Sans"/>
              </a:rPr>
              <a:t>Na základě rozhodnutí řídícího důstojníka HZS kraje oznamuje operační a informační středisko kraje vyhlášení třetího stupně poplachu poplachového plánu kraje hejtmanovi. </a:t>
            </a:r>
          </a:p>
          <a:p>
            <a:pPr algn="l" fontAlgn="base"/>
            <a:r>
              <a:rPr lang="cs-CZ" b="0" i="0" dirty="0">
                <a:solidFill>
                  <a:srgbClr val="444444"/>
                </a:solidFill>
                <a:effectLst/>
                <a:latin typeface="Open Sans"/>
              </a:rPr>
              <a:t>Obdobně se oznamuje vyhlášení třetího stupně poplachu poplachového plánu kraje starostovi obce s rozšířenou působností.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797285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172D952-11D8-4909-B785-87876BED5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325"/>
            <a:ext cx="10515600" cy="1325563"/>
          </a:xfrm>
        </p:spPr>
        <p:txBody>
          <a:bodyPr>
            <a:normAutofit/>
          </a:bodyPr>
          <a:lstStyle/>
          <a:p>
            <a:r>
              <a:rPr lang="cs-CZ" sz="3600" b="1" dirty="0"/>
              <a:t>ZVLÁŠTNÍ STUPEŇ POPLACHU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83E9E0F-A04B-40CD-9EE4-56E6D88EE2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66825"/>
            <a:ext cx="10515600" cy="5486400"/>
          </a:xfrm>
        </p:spPr>
        <p:txBody>
          <a:bodyPr>
            <a:normAutofit fontScale="70000" lnSpcReduction="20000"/>
          </a:bodyPr>
          <a:lstStyle/>
          <a:p>
            <a:pPr algn="l" fontAlgn="base"/>
            <a:r>
              <a:rPr lang="cs-CZ" sz="3400" b="0" i="0" dirty="0">
                <a:solidFill>
                  <a:srgbClr val="444444"/>
                </a:solidFill>
                <a:effectLst/>
                <a:latin typeface="Open Sans"/>
              </a:rPr>
              <a:t>Mimořádná událost </a:t>
            </a:r>
            <a:r>
              <a:rPr lang="cs-CZ" sz="3400" b="1" i="0" u="sng" dirty="0">
                <a:solidFill>
                  <a:srgbClr val="444444"/>
                </a:solidFill>
                <a:effectLst/>
                <a:latin typeface="Open Sans"/>
              </a:rPr>
              <a:t>ohrožuje více jak 1000 osob</a:t>
            </a:r>
            <a:r>
              <a:rPr lang="cs-CZ" sz="3400" b="0" i="0" dirty="0">
                <a:solidFill>
                  <a:srgbClr val="444444"/>
                </a:solidFill>
                <a:effectLst/>
                <a:latin typeface="Open Sans"/>
              </a:rPr>
              <a:t>, celé obce nebo plochy </a:t>
            </a:r>
            <a:r>
              <a:rPr lang="cs-CZ" sz="3400" b="1" i="0" u="sng" dirty="0">
                <a:solidFill>
                  <a:srgbClr val="444444"/>
                </a:solidFill>
                <a:effectLst/>
                <a:latin typeface="Open Sans"/>
              </a:rPr>
              <a:t>území nad 1 km</a:t>
            </a:r>
            <a:r>
              <a:rPr lang="cs-CZ" sz="3400" b="1" i="0" u="sng" baseline="30000" dirty="0">
                <a:solidFill>
                  <a:srgbClr val="444444"/>
                </a:solidFill>
                <a:effectLst/>
                <a:latin typeface="inherit"/>
              </a:rPr>
              <a:t>2</a:t>
            </a:r>
            <a:r>
              <a:rPr lang="cs-CZ" sz="3400" b="0" i="0" dirty="0">
                <a:solidFill>
                  <a:srgbClr val="444444"/>
                </a:solidFill>
                <a:effectLst/>
                <a:latin typeface="Open Sans"/>
              </a:rPr>
              <a:t>,</a:t>
            </a:r>
          </a:p>
          <a:p>
            <a:pPr algn="l" fontAlgn="base"/>
            <a:r>
              <a:rPr lang="cs-CZ" sz="3400" b="0" i="0" dirty="0">
                <a:solidFill>
                  <a:srgbClr val="444444"/>
                </a:solidFill>
                <a:effectLst/>
                <a:latin typeface="Open Sans"/>
              </a:rPr>
              <a:t>Záchranné a likvidační práce provádí základní a ostatní složky včetně využití sil a prostředků </a:t>
            </a:r>
            <a:r>
              <a:rPr lang="cs-CZ" sz="3400" b="1" i="0" u="sng" dirty="0">
                <a:solidFill>
                  <a:srgbClr val="444444"/>
                </a:solidFill>
                <a:effectLst/>
                <a:latin typeface="Open Sans"/>
              </a:rPr>
              <a:t>z jiných krajů</a:t>
            </a:r>
            <a:r>
              <a:rPr lang="cs-CZ" sz="3400" b="0" i="0" dirty="0">
                <a:solidFill>
                  <a:srgbClr val="444444"/>
                </a:solidFill>
                <a:effectLst/>
                <a:latin typeface="Open Sans"/>
              </a:rPr>
              <a:t>, popřípadě je nutno použít </a:t>
            </a:r>
            <a:r>
              <a:rPr lang="cs-CZ" sz="3400" b="1" i="0" u="sng" dirty="0">
                <a:solidFill>
                  <a:srgbClr val="444444"/>
                </a:solidFill>
                <a:effectLst/>
                <a:latin typeface="Open Sans"/>
              </a:rPr>
              <a:t>zahraniční </a:t>
            </a:r>
            <a:r>
              <a:rPr lang="cs-CZ" sz="3400" b="0" i="0" dirty="0">
                <a:solidFill>
                  <a:srgbClr val="444444"/>
                </a:solidFill>
                <a:effectLst/>
                <a:latin typeface="Open Sans"/>
              </a:rPr>
              <a:t>pomoci,</a:t>
            </a:r>
          </a:p>
          <a:p>
            <a:pPr algn="l" fontAlgn="base"/>
            <a:r>
              <a:rPr lang="cs-CZ" sz="3400" b="0" i="0" dirty="0">
                <a:solidFill>
                  <a:srgbClr val="444444"/>
                </a:solidFill>
                <a:effectLst/>
                <a:latin typeface="Open Sans"/>
              </a:rPr>
              <a:t>Složky je nutné při společném zásahu v místě zásahu koordinovat velitelem zásahu za pomoci štábu velitele zásahu a místo zásahu rozdělit na sektory a úseky,</a:t>
            </a:r>
          </a:p>
          <a:p>
            <a:pPr algn="l" fontAlgn="base"/>
            <a:r>
              <a:rPr lang="cs-CZ" sz="3400" b="0" i="0" dirty="0">
                <a:solidFill>
                  <a:srgbClr val="444444"/>
                </a:solidFill>
                <a:effectLst/>
                <a:latin typeface="Open Sans"/>
              </a:rPr>
              <a:t>Společný zásah složek vyžaduje koordinaci na strategické úrovni.</a:t>
            </a:r>
          </a:p>
          <a:p>
            <a:pPr algn="l" fontAlgn="base"/>
            <a:r>
              <a:rPr lang="cs-CZ" sz="3400" b="0" i="0" dirty="0">
                <a:solidFill>
                  <a:srgbClr val="444444"/>
                </a:solidFill>
                <a:effectLst/>
                <a:latin typeface="Open Sans"/>
              </a:rPr>
              <a:t>Vyhlášení zvláštního stupně poplachu poplachového plánu kraje oznamuje operační a informační středisko kraje hejtmanovi a velitel zásahu starostovi obce s rozšířenou působností.</a:t>
            </a:r>
          </a:p>
          <a:p>
            <a:pPr algn="l" fontAlgn="base"/>
            <a:r>
              <a:rPr lang="cs-CZ" sz="3400" b="1" i="0" u="sng" dirty="0">
                <a:solidFill>
                  <a:srgbClr val="444444"/>
                </a:solidFill>
                <a:effectLst/>
                <a:latin typeface="Open Sans"/>
              </a:rPr>
              <a:t>Operační a informační středisko kraje povolává a nasazuje síly a prostředky </a:t>
            </a:r>
            <a:r>
              <a:rPr lang="cs-CZ" sz="3400" b="0" i="0" dirty="0">
                <a:solidFill>
                  <a:srgbClr val="444444"/>
                </a:solidFill>
                <a:effectLst/>
                <a:latin typeface="Open Sans"/>
              </a:rPr>
              <a:t>z kraje, koordinuje pomoc se sousedními kraji a informuje o vyhlášení zvláštního stupně poplachu poplachového plánu kraje generální ředitelství HZS. </a:t>
            </a:r>
          </a:p>
          <a:p>
            <a:pPr algn="l" fontAlgn="base"/>
            <a:r>
              <a:rPr lang="cs-CZ" sz="3400" b="0" i="0" dirty="0">
                <a:solidFill>
                  <a:srgbClr val="444444"/>
                </a:solidFill>
                <a:effectLst/>
                <a:latin typeface="Open Sans"/>
              </a:rPr>
              <a:t>Obdobným způsobem koordinuje pomoc operační a informační středisko generálního ředitelství.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44027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13565" y="2766218"/>
            <a:ext cx="10515600" cy="1325563"/>
          </a:xfrm>
        </p:spPr>
        <p:txBody>
          <a:bodyPr/>
          <a:lstStyle/>
          <a:p>
            <a:pPr algn="ctr"/>
            <a:r>
              <a:rPr lang="cs-CZ" dirty="0"/>
              <a:t>POLICIE ČR</a:t>
            </a:r>
          </a:p>
        </p:txBody>
      </p:sp>
    </p:spTree>
    <p:extLst>
      <p:ext uri="{BB962C8B-B14F-4D97-AF65-F5344CB8AC3E}">
        <p14:creationId xmlns:p14="http://schemas.microsoft.com/office/powerpoint/2010/main" val="82602656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B912588-C555-426E-9BD3-6C8E715BD0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/>
              <a:t>POSLÁNÍ POLICIE ČR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BDBD15D-7770-4AD2-A8AF-471E1EC7CD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0" i="0" dirty="0">
                <a:solidFill>
                  <a:srgbClr val="292B2C"/>
                </a:solidFill>
                <a:effectLst/>
                <a:latin typeface="-apple-system"/>
              </a:rPr>
              <a:t>Chránit bezpečnost občanů a majetek, veřejný pořádek,</a:t>
            </a:r>
          </a:p>
          <a:p>
            <a:r>
              <a:rPr lang="cs-CZ" dirty="0">
                <a:solidFill>
                  <a:srgbClr val="292B2C"/>
                </a:solidFill>
                <a:latin typeface="-apple-system"/>
              </a:rPr>
              <a:t>V</a:t>
            </a:r>
            <a:r>
              <a:rPr lang="cs-CZ" b="0" i="0" dirty="0">
                <a:solidFill>
                  <a:srgbClr val="292B2C"/>
                </a:solidFill>
                <a:effectLst/>
                <a:latin typeface="-apple-system"/>
              </a:rPr>
              <a:t>ést boj s terorismem, </a:t>
            </a:r>
          </a:p>
          <a:p>
            <a:r>
              <a:rPr lang="cs-CZ" dirty="0">
                <a:solidFill>
                  <a:srgbClr val="292B2C"/>
                </a:solidFill>
                <a:latin typeface="-apple-system"/>
              </a:rPr>
              <a:t>O</a:t>
            </a:r>
            <a:r>
              <a:rPr lang="cs-CZ" b="0" i="0" dirty="0">
                <a:solidFill>
                  <a:srgbClr val="292B2C"/>
                </a:solidFill>
                <a:effectLst/>
                <a:latin typeface="-apple-system"/>
              </a:rPr>
              <a:t>dhalovat a vyšetřovat trestnou činnost.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219646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09AD12B-D159-4EB4-83CA-E58F4CB1A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/>
              <a:t>KRAJSKÉ ŘEDITELSTVÍ POLICIE ČR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674CEF0-6C82-42C5-A372-0E331B971D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V rámci všech krajských ředitelství působí:</a:t>
            </a:r>
          </a:p>
          <a:p>
            <a:pPr lvl="1"/>
            <a:r>
              <a:rPr lang="cs-CZ" dirty="0"/>
              <a:t>kriminální policie a vyšetřování,</a:t>
            </a:r>
          </a:p>
          <a:p>
            <a:pPr lvl="1"/>
            <a:r>
              <a:rPr lang="cs-CZ" dirty="0"/>
              <a:t>služba pořádkové, dopravní a cizinecké policie</a:t>
            </a:r>
          </a:p>
          <a:p>
            <a:pPr lvl="1"/>
            <a:r>
              <a:rPr lang="cs-CZ" dirty="0"/>
              <a:t>služba policie pro zbraně a bezpečnostní materiál. </a:t>
            </a:r>
          </a:p>
          <a:p>
            <a:r>
              <a:rPr lang="cs-CZ" dirty="0"/>
              <a:t>Každé krajské ředitelství policie má personální odbor, odbor vnitřní kontroly a integrované operační středisko.</a:t>
            </a:r>
          </a:p>
        </p:txBody>
      </p:sp>
    </p:spTree>
    <p:extLst>
      <p:ext uri="{BB962C8B-B14F-4D97-AF65-F5344CB8AC3E}">
        <p14:creationId xmlns:p14="http://schemas.microsoft.com/office/powerpoint/2010/main" val="6129220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POŽÁRNÍ ŘÁDY</a:t>
            </a: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75673F80-9C7B-42E1-825A-F5C3937AD8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65431" y="2438400"/>
            <a:ext cx="6586489" cy="378541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rtlCol="0" anchorCtr="0" compatLnSpc="1">
            <a:prstTxWarp prst="textNoShape">
              <a:avLst/>
            </a:prstTxWarp>
            <a:norm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R="0" lvl="0" eaLnBrk="1" fontAlgn="base" hangingPunct="1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r>
              <a:rPr kumimoji="0" lang="en-US" altLang="cs-CZ" sz="2400" b="0" i="0" u="none" strike="noStrike" cap="none" normalizeH="0" baseline="0" dirty="0" err="1">
                <a:ln>
                  <a:noFill/>
                </a:ln>
                <a:effectLst/>
                <a:latin typeface="+mn-lt"/>
              </a:rPr>
              <a:t>Podrobnější</a:t>
            </a:r>
            <a:r>
              <a:rPr kumimoji="0" lang="en-US" altLang="cs-CZ" sz="2400" b="0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 </a:t>
            </a:r>
            <a:r>
              <a:rPr kumimoji="0" lang="en-US" altLang="cs-CZ" sz="2400" b="0" i="0" u="none" strike="noStrike" cap="none" normalizeH="0" baseline="0" dirty="0" err="1">
                <a:ln>
                  <a:noFill/>
                </a:ln>
                <a:effectLst/>
                <a:latin typeface="+mn-lt"/>
              </a:rPr>
              <a:t>určení</a:t>
            </a:r>
            <a:r>
              <a:rPr kumimoji="0" lang="en-US" altLang="cs-CZ" sz="2400" b="0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 </a:t>
            </a:r>
            <a:r>
              <a:rPr kumimoji="0" lang="en-US" altLang="cs-CZ" sz="2400" b="0" i="0" u="none" strike="noStrike" cap="none" normalizeH="0" baseline="0" dirty="0" err="1">
                <a:ln>
                  <a:noFill/>
                </a:ln>
                <a:effectLst/>
                <a:latin typeface="+mn-lt"/>
              </a:rPr>
              <a:t>povinností</a:t>
            </a:r>
            <a:r>
              <a:rPr kumimoji="0" lang="en-US" altLang="cs-CZ" sz="2400" b="0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 </a:t>
            </a:r>
            <a:r>
              <a:rPr kumimoji="0" lang="en-US" altLang="cs-CZ" sz="2400" b="0" i="0" u="none" strike="noStrike" cap="none" normalizeH="0" baseline="0" dirty="0" err="1">
                <a:ln>
                  <a:noFill/>
                </a:ln>
                <a:effectLst/>
                <a:latin typeface="+mn-lt"/>
              </a:rPr>
              <a:t>obyvatelstva</a:t>
            </a:r>
            <a:r>
              <a:rPr kumimoji="0" lang="en-US" altLang="cs-CZ" sz="2400" b="0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 </a:t>
            </a:r>
            <a:r>
              <a:rPr kumimoji="0" lang="en-US" altLang="cs-CZ" sz="2400" b="0" i="0" u="none" strike="noStrike" cap="none" normalizeH="0" baseline="0" dirty="0" err="1">
                <a:ln>
                  <a:noFill/>
                </a:ln>
                <a:effectLst/>
                <a:latin typeface="+mn-lt"/>
              </a:rPr>
              <a:t>při</a:t>
            </a:r>
            <a:r>
              <a:rPr kumimoji="0" lang="en-US" altLang="cs-CZ" sz="2400" b="0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 </a:t>
            </a:r>
            <a:r>
              <a:rPr kumimoji="0" lang="en-US" altLang="cs-CZ" sz="2400" b="0" i="0" u="none" strike="noStrike" cap="none" normalizeH="0" baseline="0" dirty="0" err="1">
                <a:ln>
                  <a:noFill/>
                </a:ln>
                <a:effectLst/>
                <a:latin typeface="+mn-lt"/>
              </a:rPr>
              <a:t>požárech</a:t>
            </a:r>
            <a:r>
              <a:rPr kumimoji="0" lang="en-US" altLang="cs-CZ" sz="2400" b="0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, </a:t>
            </a:r>
            <a:r>
              <a:rPr kumimoji="0" lang="en-US" altLang="cs-CZ" sz="2400" b="0" i="0" u="none" strike="noStrike" cap="none" normalizeH="0" baseline="0" dirty="0" err="1">
                <a:ln>
                  <a:noFill/>
                </a:ln>
                <a:effectLst/>
                <a:latin typeface="+mn-lt"/>
              </a:rPr>
              <a:t>především</a:t>
            </a:r>
            <a:r>
              <a:rPr kumimoji="0" lang="en-US" altLang="cs-CZ" sz="2400" b="0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 </a:t>
            </a:r>
            <a:r>
              <a:rPr kumimoji="0" lang="en-US" altLang="cs-CZ" sz="2400" b="0" i="0" u="none" strike="noStrike" cap="none" normalizeH="0" baseline="0" dirty="0" err="1">
                <a:ln>
                  <a:noFill/>
                </a:ln>
                <a:effectLst/>
                <a:latin typeface="+mn-lt"/>
              </a:rPr>
              <a:t>povinnosti</a:t>
            </a:r>
            <a:r>
              <a:rPr kumimoji="0" lang="en-US" altLang="cs-CZ" sz="2400" b="0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 </a:t>
            </a:r>
            <a:r>
              <a:rPr kumimoji="0" lang="en-US" altLang="cs-CZ" sz="2400" b="0" i="0" u="none" strike="noStrike" cap="none" normalizeH="0" baseline="0" dirty="0" err="1">
                <a:ln>
                  <a:noFill/>
                </a:ln>
                <a:effectLst/>
                <a:latin typeface="+mn-lt"/>
              </a:rPr>
              <a:t>cechů</a:t>
            </a:r>
            <a:r>
              <a:rPr kumimoji="0" lang="en-US" altLang="cs-CZ" sz="2400" b="0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 a </a:t>
            </a:r>
            <a:r>
              <a:rPr kumimoji="0" lang="en-US" altLang="cs-CZ" sz="2400" b="0" i="0" u="none" strike="noStrike" cap="none" normalizeH="0" baseline="0" dirty="0" err="1">
                <a:ln>
                  <a:noFill/>
                </a:ln>
                <a:effectLst/>
                <a:latin typeface="+mn-lt"/>
              </a:rPr>
              <a:t>zdůraznění</a:t>
            </a:r>
            <a:r>
              <a:rPr kumimoji="0" lang="en-US" altLang="cs-CZ" sz="2400" b="0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 </a:t>
            </a:r>
            <a:r>
              <a:rPr kumimoji="0" lang="en-US" altLang="cs-CZ" sz="2400" b="0" i="0" u="none" strike="noStrike" cap="none" normalizeH="0" baseline="0" dirty="0" err="1">
                <a:ln>
                  <a:noFill/>
                </a:ln>
                <a:effectLst/>
                <a:latin typeface="+mn-lt"/>
              </a:rPr>
              <a:t>odpovědnosti</a:t>
            </a:r>
            <a:r>
              <a:rPr kumimoji="0" lang="en-US" altLang="cs-CZ" sz="2400" b="0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 </a:t>
            </a:r>
            <a:r>
              <a:rPr kumimoji="0" lang="en-US" altLang="cs-CZ" sz="2400" b="0" i="0" u="none" strike="noStrike" cap="none" normalizeH="0" baseline="0" dirty="0" err="1">
                <a:ln>
                  <a:noFill/>
                </a:ln>
                <a:effectLst/>
                <a:latin typeface="+mn-lt"/>
              </a:rPr>
              <a:t>obcí</a:t>
            </a:r>
            <a:r>
              <a:rPr kumimoji="0" lang="en-US" altLang="cs-CZ" sz="2400" b="0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 za </a:t>
            </a:r>
            <a:r>
              <a:rPr kumimoji="0" lang="en-US" altLang="cs-CZ" sz="2400" b="0" i="0" u="none" strike="noStrike" cap="none" normalizeH="0" baseline="0" dirty="0" err="1">
                <a:ln>
                  <a:noFill/>
                </a:ln>
                <a:effectLst/>
                <a:latin typeface="+mn-lt"/>
              </a:rPr>
              <a:t>zajišťování</a:t>
            </a:r>
            <a:r>
              <a:rPr kumimoji="0" lang="en-US" altLang="cs-CZ" sz="2400" b="0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 </a:t>
            </a:r>
            <a:r>
              <a:rPr kumimoji="0" lang="en-US" altLang="cs-CZ" sz="2400" b="0" i="0" u="none" strike="noStrike" cap="none" normalizeH="0" baseline="0" dirty="0" err="1">
                <a:ln>
                  <a:noFill/>
                </a:ln>
                <a:effectLst/>
                <a:latin typeface="+mn-lt"/>
              </a:rPr>
              <a:t>požární</a:t>
            </a:r>
            <a:r>
              <a:rPr kumimoji="0" lang="en-US" altLang="cs-CZ" sz="2400" b="0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 </a:t>
            </a:r>
            <a:r>
              <a:rPr kumimoji="0" lang="en-US" altLang="cs-CZ" sz="2400" b="0" i="0" u="none" strike="noStrike" cap="none" normalizeH="0" baseline="0" dirty="0" err="1">
                <a:ln>
                  <a:noFill/>
                </a:ln>
                <a:effectLst/>
                <a:latin typeface="+mn-lt"/>
              </a:rPr>
              <a:t>bezpečnosti</a:t>
            </a:r>
            <a:r>
              <a:rPr kumimoji="0" lang="en-US" altLang="cs-CZ" sz="2400" b="0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 </a:t>
            </a:r>
            <a:r>
              <a:rPr kumimoji="0" lang="en-US" altLang="cs-CZ" sz="2400" b="0" i="0" u="none" strike="noStrike" cap="none" normalizeH="0" baseline="0" dirty="0" err="1">
                <a:ln>
                  <a:noFill/>
                </a:ln>
                <a:effectLst/>
                <a:latin typeface="+mn-lt"/>
              </a:rPr>
              <a:t>přinesly</a:t>
            </a:r>
            <a:r>
              <a:rPr kumimoji="0" lang="en-US" altLang="cs-CZ" sz="2400" b="0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 </a:t>
            </a:r>
            <a:r>
              <a:rPr kumimoji="0" lang="en-US" altLang="cs-CZ" sz="2400" b="0" i="0" u="none" strike="noStrike" cap="none" normalizeH="0" baseline="0" dirty="0" err="1">
                <a:ln>
                  <a:noFill/>
                </a:ln>
                <a:effectLst/>
                <a:latin typeface="+mn-lt"/>
              </a:rPr>
              <a:t>požární</a:t>
            </a:r>
            <a:r>
              <a:rPr kumimoji="0" lang="en-US" altLang="cs-CZ" sz="2400" b="0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 </a:t>
            </a:r>
            <a:r>
              <a:rPr kumimoji="0" lang="en-US" altLang="cs-CZ" sz="2400" b="0" i="0" u="none" strike="noStrike" cap="none" normalizeH="0" baseline="0" dirty="0" err="1">
                <a:ln>
                  <a:noFill/>
                </a:ln>
                <a:effectLst/>
                <a:latin typeface="+mn-lt"/>
              </a:rPr>
              <a:t>řády</a:t>
            </a:r>
            <a:r>
              <a:rPr kumimoji="0" lang="en-US" altLang="cs-CZ" sz="2400" b="0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 </a:t>
            </a:r>
            <a:r>
              <a:rPr kumimoji="0" lang="en-US" altLang="cs-CZ" sz="2400" b="0" i="0" u="none" strike="noStrike" cap="none" normalizeH="0" baseline="0" dirty="0" err="1">
                <a:ln>
                  <a:noFill/>
                </a:ln>
                <a:effectLst/>
                <a:latin typeface="+mn-lt"/>
              </a:rPr>
              <a:t>vydané</a:t>
            </a:r>
            <a:r>
              <a:rPr kumimoji="0" lang="en-US" altLang="cs-CZ" sz="2400" b="0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 </a:t>
            </a:r>
            <a:r>
              <a:rPr kumimoji="0" lang="en-US" altLang="cs-CZ" sz="2400" b="0" i="0" u="none" strike="noStrike" cap="none" normalizeH="0" baseline="0" dirty="0" err="1">
                <a:ln>
                  <a:noFill/>
                </a:ln>
                <a:effectLst/>
                <a:latin typeface="+mn-lt"/>
              </a:rPr>
              <a:t>Josefem</a:t>
            </a:r>
            <a:r>
              <a:rPr kumimoji="0" lang="en-US" altLang="cs-CZ" sz="2400" b="0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 II. v </a:t>
            </a:r>
            <a:r>
              <a:rPr kumimoji="0" lang="en-US" altLang="cs-CZ" sz="2400" b="0" i="0" u="none" strike="noStrike" cap="none" normalizeH="0" baseline="0" dirty="0" err="1">
                <a:ln>
                  <a:noFill/>
                </a:ln>
                <a:effectLst/>
                <a:latin typeface="+mn-lt"/>
              </a:rPr>
              <a:t>letech</a:t>
            </a:r>
            <a:r>
              <a:rPr kumimoji="0" lang="en-US" altLang="cs-CZ" sz="2400" b="0" i="0" u="none" strike="noStrike" cap="none" normalizeH="0" baseline="0" dirty="0">
                <a:ln>
                  <a:noFill/>
                </a:ln>
                <a:effectLst/>
                <a:latin typeface="+mn-lt"/>
              </a:rPr>
              <a:t> 1785 a 1787.</a:t>
            </a:r>
          </a:p>
          <a:p>
            <a:pPr marL="0" marR="0" lvl="0" indent="-228600" eaLnBrk="1" fontAlgn="base" hangingPunct="1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en-US" altLang="cs-CZ" sz="2400" dirty="0">
              <a:latin typeface="+mn-lt"/>
            </a:endParaRPr>
          </a:p>
          <a:p>
            <a:pPr marL="0" marR="0" lvl="0" indent="-228600" eaLnBrk="1" fontAlgn="base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n-US" altLang="cs-CZ" sz="2000" b="0" i="0" u="none" strike="noStrike" cap="none" normalizeH="0" baseline="0" dirty="0">
              <a:ln>
                <a:noFill/>
              </a:ln>
              <a:effectLst/>
              <a:latin typeface="+mn-lt"/>
            </a:endParaRPr>
          </a:p>
          <a:p>
            <a:pPr marL="0" marR="0" lvl="0" indent="-228600" eaLnBrk="1" fontAlgn="base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n-US" altLang="cs-CZ" sz="2000" b="0" i="0" u="none" strike="noStrike" cap="none" normalizeH="0" baseline="0" dirty="0">
              <a:ln>
                <a:noFill/>
              </a:ln>
              <a:effectLst/>
              <a:latin typeface="+mn-lt"/>
            </a:endParaRPr>
          </a:p>
        </p:txBody>
      </p:sp>
      <p:pic>
        <p:nvPicPr>
          <p:cNvPr id="3074" name="Picture 2" descr="Zobrazit zdrojový obrázek">
            <a:extLst>
              <a:ext uri="{FF2B5EF4-FFF2-40B4-BE49-F238E27FC236}">
                <a16:creationId xmlns:a16="http://schemas.microsoft.com/office/drawing/2014/main" id="{FDA2AF9F-8ABC-45BD-9EE1-7DA18796F9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88"/>
          <a:stretch/>
        </p:blipFill>
        <p:spPr bwMode="auto">
          <a:xfrm>
            <a:off x="20" y="10"/>
            <a:ext cx="4635571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706964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/>
          <a:lstStyle/>
          <a:p>
            <a:pPr algn="ctr"/>
            <a:r>
              <a:rPr lang="cs-CZ" dirty="0"/>
              <a:t>HASIČSKÝ ZÁCHRANÝ SBOR</a:t>
            </a:r>
          </a:p>
        </p:txBody>
      </p:sp>
    </p:spTree>
    <p:extLst>
      <p:ext uri="{BB962C8B-B14F-4D97-AF65-F5344CB8AC3E}">
        <p14:creationId xmlns:p14="http://schemas.microsoft.com/office/powerpoint/2010/main" val="142207132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B912588-C555-426E-9BD3-6C8E715BD0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/>
              <a:t>POSLÁNÍ HZS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BDBD15D-7770-4AD2-A8AF-471E1EC7CD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0" i="0" dirty="0">
                <a:solidFill>
                  <a:srgbClr val="292B2C"/>
                </a:solidFill>
                <a:effectLst/>
                <a:latin typeface="-apple-system"/>
              </a:rPr>
              <a:t>Chránit životy, zdraví a majetek obyvatel před požáry</a:t>
            </a:r>
          </a:p>
          <a:p>
            <a:r>
              <a:rPr lang="cs-CZ" dirty="0">
                <a:solidFill>
                  <a:srgbClr val="292B2C"/>
                </a:solidFill>
                <a:latin typeface="-apple-system"/>
              </a:rPr>
              <a:t>P</a:t>
            </a:r>
            <a:r>
              <a:rPr lang="cs-CZ" b="0" i="0" dirty="0">
                <a:solidFill>
                  <a:srgbClr val="292B2C"/>
                </a:solidFill>
                <a:effectLst/>
                <a:latin typeface="-apple-system"/>
              </a:rPr>
              <a:t>oskytovat účinnou pomoc při mimořádných událostech.</a:t>
            </a:r>
          </a:p>
          <a:p>
            <a:r>
              <a:rPr lang="cs-CZ" dirty="0">
                <a:solidFill>
                  <a:srgbClr val="292B2C"/>
                </a:solidFill>
                <a:latin typeface="-apple-system"/>
              </a:rPr>
              <a:t>Podíl na plánování:</a:t>
            </a:r>
          </a:p>
          <a:p>
            <a:pPr lvl="1"/>
            <a:r>
              <a:rPr lang="cs-CZ" b="0" i="0" dirty="0">
                <a:solidFill>
                  <a:srgbClr val="4F4F4F"/>
                </a:solidFill>
                <a:effectLst/>
                <a:latin typeface="Arial CE" panose="020B0604020202020204" pitchFamily="34" charset="0"/>
              </a:rPr>
              <a:t>požární poplachový plán kraje,</a:t>
            </a:r>
          </a:p>
          <a:p>
            <a:pPr lvl="1"/>
            <a:r>
              <a:rPr lang="cs-CZ" b="0" i="0" dirty="0">
                <a:solidFill>
                  <a:srgbClr val="4F4F4F"/>
                </a:solidFill>
                <a:effectLst/>
                <a:latin typeface="Arial CE" panose="020B0604020202020204" pitchFamily="34" charset="0"/>
              </a:rPr>
              <a:t>poplachový plán IZS kraje</a:t>
            </a:r>
          </a:p>
          <a:p>
            <a:pPr lvl="1"/>
            <a:r>
              <a:rPr lang="cs-CZ" dirty="0">
                <a:solidFill>
                  <a:srgbClr val="4F4F4F"/>
                </a:solidFill>
                <a:latin typeface="Arial CE" panose="020B0604020202020204" pitchFamily="34" charset="0"/>
              </a:rPr>
              <a:t>h</a:t>
            </a:r>
            <a:r>
              <a:rPr lang="cs-CZ" b="0" i="0" dirty="0">
                <a:solidFill>
                  <a:srgbClr val="4F4F4F"/>
                </a:solidFill>
                <a:effectLst/>
                <a:latin typeface="Arial CE" panose="020B0604020202020204" pitchFamily="34" charset="0"/>
              </a:rPr>
              <a:t>avarijní plán,</a:t>
            </a:r>
          </a:p>
          <a:p>
            <a:pPr lvl="1"/>
            <a:r>
              <a:rPr lang="cs-CZ" b="0" i="0" dirty="0">
                <a:solidFill>
                  <a:srgbClr val="4F4F4F"/>
                </a:solidFill>
                <a:effectLst/>
                <a:latin typeface="Arial CE" panose="020B0604020202020204" pitchFamily="34" charset="0"/>
              </a:rPr>
              <a:t>vnější havarijní plán</a:t>
            </a:r>
          </a:p>
          <a:p>
            <a:pPr lvl="1"/>
            <a:r>
              <a:rPr lang="cs-CZ" b="0" i="0" dirty="0">
                <a:solidFill>
                  <a:srgbClr val="4F4F4F"/>
                </a:solidFill>
                <a:effectLst/>
                <a:latin typeface="Arial CE" panose="020B0604020202020204" pitchFamily="34" charset="0"/>
              </a:rPr>
              <a:t>krizový plán kraje, </a:t>
            </a:r>
            <a:r>
              <a:rPr lang="cs-CZ" b="0" i="0" dirty="0">
                <a:solidFill>
                  <a:srgbClr val="292B2C"/>
                </a:solidFill>
                <a:effectLst/>
                <a:latin typeface="-apple-system"/>
              </a:rPr>
              <a:t> 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390661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E568AAF-E192-48F1-BE16-4B81FE65A5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POPLACHOVÝ PLÁN IZS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F8A49A6-2433-495D-B69F-2241EAC939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b="0" i="0" dirty="0">
                <a:solidFill>
                  <a:srgbClr val="292B2C"/>
                </a:solidFill>
                <a:effectLst/>
                <a:latin typeface="-apple-system"/>
              </a:rPr>
              <a:t>Zpracovává HZS kraje</a:t>
            </a:r>
          </a:p>
          <a:p>
            <a:r>
              <a:rPr lang="cs-CZ" dirty="0">
                <a:solidFill>
                  <a:srgbClr val="292B2C"/>
                </a:solidFill>
                <a:latin typeface="-apple-system"/>
              </a:rPr>
              <a:t>Obsahuje </a:t>
            </a:r>
            <a:r>
              <a:rPr lang="cs-CZ" b="0" i="0" dirty="0">
                <a:solidFill>
                  <a:srgbClr val="292B2C"/>
                </a:solidFill>
                <a:effectLst/>
                <a:latin typeface="-apple-system"/>
              </a:rPr>
              <a:t>síly a prostředky základních a ostatních složek IZS</a:t>
            </a:r>
          </a:p>
          <a:p>
            <a:r>
              <a:rPr lang="cs-CZ" dirty="0">
                <a:solidFill>
                  <a:srgbClr val="292B2C"/>
                </a:solidFill>
                <a:latin typeface="-apple-system"/>
              </a:rPr>
              <a:t>Stanovuje z</a:t>
            </a:r>
            <a:r>
              <a:rPr lang="cs-CZ" b="0" i="0" dirty="0">
                <a:solidFill>
                  <a:srgbClr val="292B2C"/>
                </a:solidFill>
                <a:effectLst/>
                <a:latin typeface="-apple-system"/>
              </a:rPr>
              <a:t>působ jejich vyrozumění a dobu uvedení složky do akceschopnosti. </a:t>
            </a:r>
          </a:p>
          <a:p>
            <a:r>
              <a:rPr lang="cs-CZ" b="0" i="0" dirty="0">
                <a:solidFill>
                  <a:srgbClr val="292B2C"/>
                </a:solidFill>
                <a:effectLst/>
                <a:latin typeface="-apple-system"/>
              </a:rPr>
              <a:t>HZS kraje uzavírá s ostatními složkami IZS dohodu o poskytnutí pomoci na vyžádání, která je základem pro jejich začlenění do Poplachového plánu IZS. </a:t>
            </a:r>
          </a:p>
          <a:p>
            <a:r>
              <a:rPr lang="cs-CZ" b="0" i="0" dirty="0">
                <a:solidFill>
                  <a:srgbClr val="292B2C"/>
                </a:solidFill>
                <a:effectLst/>
                <a:latin typeface="-apple-system"/>
              </a:rPr>
              <a:t>Příklad: HZS kraje Vysočina má uzavřeny dohody se záchrannými útvary Armády ČR, oblastními spolky Českého červeného kříže, středisky Správy a údržby dálnice, Jadernou elektrárnou Dukovany, Povodími Moravy, Vltavy a Labe, Jihomoravskou energetikou, Českým rozhlasem a dalšími organizacemi.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8084700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9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244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1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28DAEDE8-01F1-4061-8853-73D6590BC1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3467" y="1506983"/>
            <a:ext cx="10905066" cy="3844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49361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847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EF974695-B68D-48B8-89CB-8875DB4034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3467" y="1016255"/>
            <a:ext cx="10905066" cy="4825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24130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652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F92747F3-EB50-44C8-88DA-4BBC1EABA4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3467" y="961728"/>
            <a:ext cx="10905066" cy="4934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21679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1C449BEE-6F71-41F6-A5BA-5C776DE392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905637"/>
            <a:ext cx="11277600" cy="504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07151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54B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9BF6394B-93DF-435F-BDE7-F9C9D63C36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3467" y="1016255"/>
            <a:ext cx="10905066" cy="4825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57438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7C128FA-5EA8-4D07-B68A-204478657C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/>
          <a:lstStyle/>
          <a:p>
            <a:pPr algn="ctr"/>
            <a:r>
              <a:rPr lang="cs-CZ" b="1" dirty="0"/>
              <a:t>ZDRAVOTNICKÁ ZÁCHRANNÁ SLUŽBA</a:t>
            </a:r>
          </a:p>
        </p:txBody>
      </p:sp>
    </p:spTree>
    <p:extLst>
      <p:ext uri="{BB962C8B-B14F-4D97-AF65-F5344CB8AC3E}">
        <p14:creationId xmlns:p14="http://schemas.microsoft.com/office/powerpoint/2010/main" val="293041989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E90D391-050F-4DE1-B7FE-2E269DC6F0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/>
              <a:t>POSLÁNÍ ZZS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5B1A233-F295-410A-8E31-BDA3CC78E3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0" i="0" dirty="0">
                <a:solidFill>
                  <a:srgbClr val="292B2C"/>
                </a:solidFill>
                <a:effectLst/>
                <a:latin typeface="-apple-system"/>
              </a:rPr>
              <a:t>Poskytuje neodkladnou přednemocniční péči při akutním nebezpečí, během transportu až do předání pacienta.</a:t>
            </a:r>
          </a:p>
          <a:p>
            <a:r>
              <a:rPr lang="cs-CZ" b="0" i="0" dirty="0">
                <a:solidFill>
                  <a:srgbClr val="000000"/>
                </a:solidFill>
                <a:effectLst/>
                <a:latin typeface="PT Sans"/>
              </a:rPr>
              <a:t>V rámci posilování </a:t>
            </a:r>
            <a:r>
              <a:rPr lang="cs-CZ" b="1" i="0" dirty="0">
                <a:solidFill>
                  <a:srgbClr val="000000"/>
                </a:solidFill>
                <a:effectLst/>
                <a:latin typeface="PT Sans"/>
              </a:rPr>
              <a:t>krizové připravenosti </a:t>
            </a:r>
            <a:r>
              <a:rPr lang="cs-CZ" b="0" i="0" dirty="0">
                <a:solidFill>
                  <a:srgbClr val="000000"/>
                </a:solidFill>
                <a:effectLst/>
                <a:latin typeface="PT Sans"/>
              </a:rPr>
              <a:t>se zaměřuje na:</a:t>
            </a:r>
          </a:p>
          <a:p>
            <a:pPr lvl="1"/>
            <a:r>
              <a:rPr lang="cs-CZ" b="0" i="0" dirty="0">
                <a:solidFill>
                  <a:srgbClr val="000000"/>
                </a:solidFill>
                <a:effectLst/>
                <a:latin typeface="PT Sans"/>
              </a:rPr>
              <a:t>řešení mimořádných událostí a krizových stavů, jakými jsou dopravní nehody s velkým počtem osob postižených na zdraví,</a:t>
            </a:r>
          </a:p>
          <a:p>
            <a:pPr lvl="1"/>
            <a:r>
              <a:rPr lang="cs-CZ" b="0" i="0" dirty="0">
                <a:solidFill>
                  <a:srgbClr val="000000"/>
                </a:solidFill>
                <a:effectLst/>
                <a:latin typeface="PT Sans"/>
              </a:rPr>
              <a:t>havárie letadel,</a:t>
            </a:r>
          </a:p>
          <a:p>
            <a:pPr lvl="1"/>
            <a:r>
              <a:rPr lang="cs-CZ" b="0" i="0" dirty="0">
                <a:solidFill>
                  <a:srgbClr val="000000"/>
                </a:solidFill>
                <a:effectLst/>
                <a:latin typeface="PT Sans"/>
              </a:rPr>
              <a:t>úniky chemických nebo radioaktivních látek,</a:t>
            </a:r>
          </a:p>
          <a:p>
            <a:pPr lvl="1"/>
            <a:r>
              <a:rPr lang="cs-CZ" b="0" i="0" dirty="0">
                <a:solidFill>
                  <a:srgbClr val="000000"/>
                </a:solidFill>
                <a:effectLst/>
                <a:latin typeface="PT Sans"/>
              </a:rPr>
              <a:t>povodně,</a:t>
            </a:r>
          </a:p>
          <a:p>
            <a:pPr lvl="1"/>
            <a:r>
              <a:rPr lang="cs-CZ" b="0" i="0" dirty="0">
                <a:solidFill>
                  <a:srgbClr val="000000"/>
                </a:solidFill>
                <a:effectLst/>
                <a:latin typeface="PT Sans"/>
              </a:rPr>
              <a:t>situace s rozšířením vysoce nakažlivých nemocí.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445105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27D73B4-9F5C-4A64-A179-51B9500CB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1F06963-6374-4B48-844F-071A9BAAAE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9528" y="554152"/>
            <a:ext cx="5742189" cy="5742189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45072" y="1289765"/>
            <a:ext cx="3651101" cy="42709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altLang="cs-CZ" sz="5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Řád policie požárové a řád hasící</a:t>
            </a:r>
            <a:endParaRPr lang="en-US" sz="5600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4" name="Graphic 11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3493" y="374394"/>
            <a:ext cx="171515" cy="171515"/>
          </a:xfrm>
          <a:custGeom>
            <a:avLst/>
            <a:gdLst>
              <a:gd name="connsiteX0" fmla="*/ 159874 w 171515"/>
              <a:gd name="connsiteY0" fmla="*/ 74116 h 171515"/>
              <a:gd name="connsiteX1" fmla="*/ 97399 w 171515"/>
              <a:gd name="connsiteY1" fmla="*/ 74116 h 171515"/>
              <a:gd name="connsiteX2" fmla="*/ 97399 w 171515"/>
              <a:gd name="connsiteY2" fmla="*/ 11641 h 171515"/>
              <a:gd name="connsiteX3" fmla="*/ 85758 w 171515"/>
              <a:gd name="connsiteY3" fmla="*/ 0 h 171515"/>
              <a:gd name="connsiteX4" fmla="*/ 74116 w 171515"/>
              <a:gd name="connsiteY4" fmla="*/ 11641 h 171515"/>
              <a:gd name="connsiteX5" fmla="*/ 74116 w 171515"/>
              <a:gd name="connsiteY5" fmla="*/ 74116 h 171515"/>
              <a:gd name="connsiteX6" fmla="*/ 11641 w 171515"/>
              <a:gd name="connsiteY6" fmla="*/ 74116 h 171515"/>
              <a:gd name="connsiteX7" fmla="*/ 0 w 171515"/>
              <a:gd name="connsiteY7" fmla="*/ 85758 h 171515"/>
              <a:gd name="connsiteX8" fmla="*/ 11641 w 171515"/>
              <a:gd name="connsiteY8" fmla="*/ 97399 h 171515"/>
              <a:gd name="connsiteX9" fmla="*/ 74116 w 171515"/>
              <a:gd name="connsiteY9" fmla="*/ 97399 h 171515"/>
              <a:gd name="connsiteX10" fmla="*/ 74116 w 171515"/>
              <a:gd name="connsiteY10" fmla="*/ 159874 h 171515"/>
              <a:gd name="connsiteX11" fmla="*/ 85758 w 171515"/>
              <a:gd name="connsiteY11" fmla="*/ 171515 h 171515"/>
              <a:gd name="connsiteX12" fmla="*/ 97399 w 171515"/>
              <a:gd name="connsiteY12" fmla="*/ 159874 h 171515"/>
              <a:gd name="connsiteX13" fmla="*/ 97399 w 171515"/>
              <a:gd name="connsiteY13" fmla="*/ 97399 h 171515"/>
              <a:gd name="connsiteX14" fmla="*/ 159874 w 171515"/>
              <a:gd name="connsiteY14" fmla="*/ 97399 h 171515"/>
              <a:gd name="connsiteX15" fmla="*/ 171515 w 171515"/>
              <a:gd name="connsiteY15" fmla="*/ 85758 h 171515"/>
              <a:gd name="connsiteX16" fmla="*/ 159874 w 171515"/>
              <a:gd name="connsiteY16" fmla="*/ 74116 h 171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1515" h="171515">
                <a:moveTo>
                  <a:pt x="159874" y="74116"/>
                </a:moveTo>
                <a:lnTo>
                  <a:pt x="97399" y="74116"/>
                </a:lnTo>
                <a:lnTo>
                  <a:pt x="97399" y="11641"/>
                </a:lnTo>
                <a:cubicBezTo>
                  <a:pt x="97399" y="5212"/>
                  <a:pt x="92187" y="0"/>
                  <a:pt x="85758" y="0"/>
                </a:cubicBezTo>
                <a:cubicBezTo>
                  <a:pt x="79328" y="0"/>
                  <a:pt x="74116" y="5212"/>
                  <a:pt x="74116" y="11641"/>
                </a:cubicBezTo>
                <a:lnTo>
                  <a:pt x="74116" y="74116"/>
                </a:lnTo>
                <a:lnTo>
                  <a:pt x="11641" y="74116"/>
                </a:lnTo>
                <a:cubicBezTo>
                  <a:pt x="5212" y="74116"/>
                  <a:pt x="0" y="79328"/>
                  <a:pt x="0" y="85758"/>
                </a:cubicBezTo>
                <a:cubicBezTo>
                  <a:pt x="0" y="92187"/>
                  <a:pt x="5212" y="97399"/>
                  <a:pt x="11641" y="97399"/>
                </a:cubicBezTo>
                <a:lnTo>
                  <a:pt x="74116" y="97399"/>
                </a:lnTo>
                <a:lnTo>
                  <a:pt x="74116" y="159874"/>
                </a:lnTo>
                <a:cubicBezTo>
                  <a:pt x="74116" y="166303"/>
                  <a:pt x="79328" y="171515"/>
                  <a:pt x="85758" y="171515"/>
                </a:cubicBezTo>
                <a:cubicBezTo>
                  <a:pt x="92187" y="171515"/>
                  <a:pt x="97399" y="166303"/>
                  <a:pt x="97399" y="159874"/>
                </a:cubicBezTo>
                <a:lnTo>
                  <a:pt x="97399" y="97399"/>
                </a:lnTo>
                <a:lnTo>
                  <a:pt x="159874" y="97399"/>
                </a:lnTo>
                <a:cubicBezTo>
                  <a:pt x="166303" y="97399"/>
                  <a:pt x="171515" y="92187"/>
                  <a:pt x="171515" y="85758"/>
                </a:cubicBezTo>
                <a:cubicBezTo>
                  <a:pt x="171515" y="79328"/>
                  <a:pt x="166303" y="74116"/>
                  <a:pt x="159874" y="74116"/>
                </a:cubicBezTo>
                <a:close/>
              </a:path>
            </a:pathLst>
          </a:custGeom>
          <a:solidFill>
            <a:schemeClr val="accent2"/>
          </a:solidFill>
          <a:ln w="7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Graphic 12">
            <a:extLst>
              <a:ext uri="{FF2B5EF4-FFF2-40B4-BE49-F238E27FC236}">
                <a16:creationId xmlns:a16="http://schemas.microsoft.com/office/drawing/2014/main" id="{1453BF6C-B012-48B7-B4E8-6D7AC7C27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0109" y="1084507"/>
            <a:ext cx="157545" cy="157545"/>
          </a:xfrm>
          <a:custGeom>
            <a:avLst/>
            <a:gdLst>
              <a:gd name="connsiteX0" fmla="*/ 78773 w 157545"/>
              <a:gd name="connsiteY0" fmla="*/ 23283 h 157545"/>
              <a:gd name="connsiteX1" fmla="*/ 134262 w 157545"/>
              <a:gd name="connsiteY1" fmla="*/ 78773 h 157545"/>
              <a:gd name="connsiteX2" fmla="*/ 78773 w 157545"/>
              <a:gd name="connsiteY2" fmla="*/ 134262 h 157545"/>
              <a:gd name="connsiteX3" fmla="*/ 23283 w 157545"/>
              <a:gd name="connsiteY3" fmla="*/ 78773 h 157545"/>
              <a:gd name="connsiteX4" fmla="*/ 78773 w 157545"/>
              <a:gd name="connsiteY4" fmla="*/ 23283 h 157545"/>
              <a:gd name="connsiteX5" fmla="*/ 78773 w 157545"/>
              <a:gd name="connsiteY5" fmla="*/ 0 h 157545"/>
              <a:gd name="connsiteX6" fmla="*/ 0 w 157545"/>
              <a:gd name="connsiteY6" fmla="*/ 78773 h 157545"/>
              <a:gd name="connsiteX7" fmla="*/ 78773 w 157545"/>
              <a:gd name="connsiteY7" fmla="*/ 157545 h 157545"/>
              <a:gd name="connsiteX8" fmla="*/ 157545 w 157545"/>
              <a:gd name="connsiteY8" fmla="*/ 78773 h 157545"/>
              <a:gd name="connsiteX9" fmla="*/ 78773 w 157545"/>
              <a:gd name="connsiteY9" fmla="*/ 0 h 157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545" h="157545">
                <a:moveTo>
                  <a:pt x="78773" y="23283"/>
                </a:moveTo>
                <a:cubicBezTo>
                  <a:pt x="109419" y="23283"/>
                  <a:pt x="134262" y="48126"/>
                  <a:pt x="134262" y="78773"/>
                </a:cubicBezTo>
                <a:cubicBezTo>
                  <a:pt x="134262" y="109419"/>
                  <a:pt x="109419" y="134262"/>
                  <a:pt x="78773" y="134262"/>
                </a:cubicBezTo>
                <a:cubicBezTo>
                  <a:pt x="48126" y="134262"/>
                  <a:pt x="23283" y="109419"/>
                  <a:pt x="23283" y="78773"/>
                </a:cubicBezTo>
                <a:cubicBezTo>
                  <a:pt x="23312" y="48139"/>
                  <a:pt x="48139" y="23312"/>
                  <a:pt x="78773" y="23283"/>
                </a:cubicBezTo>
                <a:moveTo>
                  <a:pt x="78773" y="0"/>
                </a:moveTo>
                <a:cubicBezTo>
                  <a:pt x="35268" y="0"/>
                  <a:pt x="0" y="35268"/>
                  <a:pt x="0" y="78773"/>
                </a:cubicBezTo>
                <a:cubicBezTo>
                  <a:pt x="0" y="122277"/>
                  <a:pt x="35268" y="157545"/>
                  <a:pt x="78773" y="157545"/>
                </a:cubicBezTo>
                <a:cubicBezTo>
                  <a:pt x="122277" y="157545"/>
                  <a:pt x="157545" y="122277"/>
                  <a:pt x="157545" y="78773"/>
                </a:cubicBezTo>
                <a:cubicBezTo>
                  <a:pt x="157545" y="35268"/>
                  <a:pt x="122277" y="0"/>
                  <a:pt x="78773" y="0"/>
                </a:cubicBezTo>
                <a:close/>
              </a:path>
            </a:pathLst>
          </a:custGeom>
          <a:solidFill>
            <a:schemeClr val="accent2"/>
          </a:solidFill>
          <a:ln w="75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75673F80-9C7B-42E1-825A-F5C3937AD8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96900" y="510025"/>
            <a:ext cx="4771607" cy="583794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-228600" eaLnBrk="1" fontAlgn="base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cs-CZ" sz="2400" b="0" i="0" u="none" strike="noStrike" cap="none" normalizeH="0" baseline="0" dirty="0" err="1">
                <a:ln>
                  <a:noFill/>
                </a:ln>
                <a:solidFill>
                  <a:schemeClr val="tx1">
                    <a:alpha val="80000"/>
                  </a:schemeClr>
                </a:solidFill>
                <a:effectLst/>
                <a:latin typeface="+mn-lt"/>
              </a:rPr>
              <a:t>Vydán</a:t>
            </a:r>
            <a:r>
              <a:rPr kumimoji="0" lang="en-US" altLang="cs-CZ" sz="2400" b="0" i="0" u="none" strike="noStrike" cap="none" normalizeH="0" baseline="0" dirty="0">
                <a:ln>
                  <a:noFill/>
                </a:ln>
                <a:solidFill>
                  <a:schemeClr val="tx1">
                    <a:alpha val="80000"/>
                  </a:schemeClr>
                </a:solidFill>
                <a:effectLst/>
                <a:latin typeface="+mn-lt"/>
              </a:rPr>
              <a:t> v </a:t>
            </a:r>
            <a:r>
              <a:rPr kumimoji="0" lang="en-US" altLang="cs-CZ" sz="2400" b="0" i="0" u="none" strike="noStrike" cap="none" normalizeH="0" baseline="0" dirty="0" err="1">
                <a:ln>
                  <a:noFill/>
                </a:ln>
                <a:solidFill>
                  <a:schemeClr val="tx1">
                    <a:alpha val="80000"/>
                  </a:schemeClr>
                </a:solidFill>
                <a:effectLst/>
                <a:latin typeface="+mn-lt"/>
              </a:rPr>
              <a:t>roce</a:t>
            </a:r>
            <a:r>
              <a:rPr kumimoji="0" lang="en-US" altLang="cs-CZ" sz="2400" b="0" i="0" u="none" strike="noStrike" cap="none" normalizeH="0" baseline="0" dirty="0">
                <a:ln>
                  <a:noFill/>
                </a:ln>
                <a:solidFill>
                  <a:schemeClr val="tx1">
                    <a:alpha val="80000"/>
                  </a:schemeClr>
                </a:solidFill>
                <a:effectLst/>
                <a:latin typeface="+mn-lt"/>
              </a:rPr>
              <a:t> 1873</a:t>
            </a:r>
          </a:p>
          <a:p>
            <a:pPr marL="0" marR="0" lvl="0" indent="-228600" eaLnBrk="1" fontAlgn="base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en-US" altLang="cs-CZ" sz="2400" dirty="0">
              <a:solidFill>
                <a:schemeClr val="tx1">
                  <a:alpha val="80000"/>
                </a:schemeClr>
              </a:solidFill>
              <a:latin typeface="+mn-lt"/>
            </a:endParaRPr>
          </a:p>
          <a:p>
            <a:pPr marL="0" marR="0" lvl="0" indent="-228600" eaLnBrk="1" fontAlgn="base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altLang="cs-CZ" sz="2400" dirty="0" err="1">
                <a:solidFill>
                  <a:schemeClr val="tx1">
                    <a:alpha val="80000"/>
                  </a:schemeClr>
                </a:solidFill>
                <a:latin typeface="+mn-lt"/>
              </a:rPr>
              <a:t>S</a:t>
            </a:r>
            <a:r>
              <a:rPr kumimoji="0" lang="en-US" altLang="cs-CZ" sz="2400" b="0" i="0" u="none" strike="noStrike" cap="none" normalizeH="0" baseline="0" dirty="0" err="1">
                <a:ln>
                  <a:noFill/>
                </a:ln>
                <a:solidFill>
                  <a:schemeClr val="tx1">
                    <a:alpha val="80000"/>
                  </a:schemeClr>
                </a:solidFill>
                <a:effectLst/>
                <a:latin typeface="+mn-lt"/>
              </a:rPr>
              <a:t>tanovil</a:t>
            </a:r>
            <a:r>
              <a:rPr kumimoji="0" lang="en-US" altLang="cs-CZ" sz="2400" b="0" i="0" u="none" strike="noStrike" cap="none" normalizeH="0" baseline="0" dirty="0">
                <a:ln>
                  <a:noFill/>
                </a:ln>
                <a:solidFill>
                  <a:schemeClr val="tx1">
                    <a:alpha val="80000"/>
                  </a:schemeClr>
                </a:solidFill>
                <a:effectLst/>
                <a:latin typeface="+mn-lt"/>
              </a:rPr>
              <a:t>, </a:t>
            </a:r>
            <a:r>
              <a:rPr kumimoji="0" lang="en-US" altLang="cs-CZ" sz="2400" b="0" i="0" u="none" strike="noStrike" cap="none" normalizeH="0" baseline="0" dirty="0" err="1">
                <a:ln>
                  <a:noFill/>
                </a:ln>
                <a:solidFill>
                  <a:schemeClr val="tx1">
                    <a:alpha val="80000"/>
                  </a:schemeClr>
                </a:solidFill>
                <a:effectLst/>
                <a:latin typeface="+mn-lt"/>
              </a:rPr>
              <a:t>že</a:t>
            </a:r>
            <a:r>
              <a:rPr kumimoji="0" lang="en-US" altLang="cs-CZ" sz="2400" b="0" i="0" u="none" strike="noStrike" cap="none" normalizeH="0" baseline="0" dirty="0">
                <a:ln>
                  <a:noFill/>
                </a:ln>
                <a:solidFill>
                  <a:schemeClr val="tx1">
                    <a:alpha val="80000"/>
                  </a:schemeClr>
                </a:solidFill>
                <a:effectLst/>
                <a:latin typeface="+mn-lt"/>
              </a:rPr>
              <a:t> v </a:t>
            </a:r>
            <a:r>
              <a:rPr kumimoji="0" lang="en-US" altLang="cs-CZ" sz="2400" b="0" i="0" u="none" strike="noStrike" cap="none" normalizeH="0" baseline="0" dirty="0" err="1">
                <a:ln>
                  <a:noFill/>
                </a:ln>
                <a:solidFill>
                  <a:schemeClr val="tx1">
                    <a:alpha val="80000"/>
                  </a:schemeClr>
                </a:solidFill>
                <a:effectLst/>
                <a:latin typeface="+mn-lt"/>
              </a:rPr>
              <a:t>každé</a:t>
            </a:r>
            <a:r>
              <a:rPr kumimoji="0" lang="en-US" altLang="cs-CZ" sz="2400" b="0" i="0" u="none" strike="noStrike" cap="none" normalizeH="0" baseline="0" dirty="0">
                <a:ln>
                  <a:noFill/>
                </a:ln>
                <a:solidFill>
                  <a:schemeClr val="tx1">
                    <a:alpha val="80000"/>
                  </a:schemeClr>
                </a:solidFill>
                <a:effectLst/>
                <a:latin typeface="+mn-lt"/>
              </a:rPr>
              <a:t> </a:t>
            </a:r>
            <a:r>
              <a:rPr kumimoji="0" lang="en-US" altLang="cs-CZ" sz="2400" b="0" i="0" u="none" strike="noStrike" cap="none" normalizeH="0" baseline="0" dirty="0" err="1">
                <a:ln>
                  <a:noFill/>
                </a:ln>
                <a:solidFill>
                  <a:schemeClr val="tx1">
                    <a:alpha val="80000"/>
                  </a:schemeClr>
                </a:solidFill>
                <a:effectLst/>
                <a:latin typeface="+mn-lt"/>
              </a:rPr>
              <a:t>obci</a:t>
            </a:r>
            <a:r>
              <a:rPr kumimoji="0" lang="en-US" altLang="cs-CZ" sz="2400" b="0" i="0" u="none" strike="noStrike" cap="none" normalizeH="0" baseline="0" dirty="0">
                <a:ln>
                  <a:noFill/>
                </a:ln>
                <a:solidFill>
                  <a:schemeClr val="tx1">
                    <a:alpha val="80000"/>
                  </a:schemeClr>
                </a:solidFill>
                <a:effectLst/>
                <a:latin typeface="+mn-lt"/>
              </a:rPr>
              <a:t>, </a:t>
            </a:r>
            <a:r>
              <a:rPr kumimoji="0" lang="en-US" altLang="cs-CZ" sz="2400" b="0" i="0" u="none" strike="noStrike" cap="none" normalizeH="0" baseline="0" dirty="0" err="1">
                <a:ln>
                  <a:noFill/>
                </a:ln>
                <a:solidFill>
                  <a:schemeClr val="tx1">
                    <a:alpha val="80000"/>
                  </a:schemeClr>
                </a:solidFill>
                <a:effectLst/>
                <a:latin typeface="+mn-lt"/>
              </a:rPr>
              <a:t>která</a:t>
            </a:r>
            <a:r>
              <a:rPr kumimoji="0" lang="en-US" altLang="cs-CZ" sz="2400" b="0" i="0" u="none" strike="noStrike" cap="none" normalizeH="0" baseline="0" dirty="0">
                <a:ln>
                  <a:noFill/>
                </a:ln>
                <a:solidFill>
                  <a:schemeClr val="tx1">
                    <a:alpha val="80000"/>
                  </a:schemeClr>
                </a:solidFill>
                <a:effectLst/>
                <a:latin typeface="+mn-lt"/>
              </a:rPr>
              <a:t> </a:t>
            </a:r>
            <a:r>
              <a:rPr kumimoji="0" lang="en-US" altLang="cs-CZ" sz="2400" b="0" i="0" u="none" strike="noStrike" cap="none" normalizeH="0" baseline="0" dirty="0" err="1">
                <a:ln>
                  <a:noFill/>
                </a:ln>
                <a:solidFill>
                  <a:schemeClr val="tx1">
                    <a:alpha val="80000"/>
                  </a:schemeClr>
                </a:solidFill>
                <a:effectLst/>
                <a:latin typeface="+mn-lt"/>
              </a:rPr>
              <a:t>má</a:t>
            </a:r>
            <a:r>
              <a:rPr kumimoji="0" lang="en-US" altLang="cs-CZ" sz="2400" b="0" i="0" u="none" strike="noStrike" cap="none" normalizeH="0" baseline="0" dirty="0">
                <a:ln>
                  <a:noFill/>
                </a:ln>
                <a:solidFill>
                  <a:schemeClr val="tx1">
                    <a:alpha val="80000"/>
                  </a:schemeClr>
                </a:solidFill>
                <a:effectLst/>
                <a:latin typeface="+mn-lt"/>
              </a:rPr>
              <a:t> </a:t>
            </a:r>
            <a:r>
              <a:rPr kumimoji="0" lang="en-US" altLang="cs-CZ" sz="2400" b="0" i="0" u="none" strike="noStrike" cap="none" normalizeH="0" baseline="0" dirty="0" err="1">
                <a:ln>
                  <a:noFill/>
                </a:ln>
                <a:solidFill>
                  <a:schemeClr val="tx1">
                    <a:alpha val="80000"/>
                  </a:schemeClr>
                </a:solidFill>
                <a:effectLst/>
                <a:latin typeface="+mn-lt"/>
              </a:rPr>
              <a:t>více</a:t>
            </a:r>
            <a:r>
              <a:rPr kumimoji="0" lang="en-US" altLang="cs-CZ" sz="2400" b="0" i="0" u="none" strike="noStrike" cap="none" normalizeH="0" baseline="0" dirty="0">
                <a:ln>
                  <a:noFill/>
                </a:ln>
                <a:solidFill>
                  <a:schemeClr val="tx1">
                    <a:alpha val="80000"/>
                  </a:schemeClr>
                </a:solidFill>
                <a:effectLst/>
                <a:latin typeface="+mn-lt"/>
              </a:rPr>
              <a:t> </a:t>
            </a:r>
            <a:r>
              <a:rPr kumimoji="0" lang="en-US" altLang="cs-CZ" sz="2400" b="0" i="0" u="none" strike="noStrike" cap="none" normalizeH="0" baseline="0" dirty="0" err="1">
                <a:ln>
                  <a:noFill/>
                </a:ln>
                <a:solidFill>
                  <a:schemeClr val="tx1">
                    <a:alpha val="80000"/>
                  </a:schemeClr>
                </a:solidFill>
                <a:effectLst/>
                <a:latin typeface="+mn-lt"/>
              </a:rPr>
              <a:t>než</a:t>
            </a:r>
            <a:r>
              <a:rPr kumimoji="0" lang="en-US" altLang="cs-CZ" sz="2400" b="0" i="0" u="none" strike="noStrike" cap="none" normalizeH="0" baseline="0" dirty="0">
                <a:ln>
                  <a:noFill/>
                </a:ln>
                <a:solidFill>
                  <a:schemeClr val="tx1">
                    <a:alpha val="80000"/>
                  </a:schemeClr>
                </a:solidFill>
                <a:effectLst/>
                <a:latin typeface="+mn-lt"/>
              </a:rPr>
              <a:t> 50 </a:t>
            </a:r>
            <a:r>
              <a:rPr kumimoji="0" lang="en-US" altLang="cs-CZ" sz="2400" b="0" i="0" u="none" strike="noStrike" cap="none" normalizeH="0" baseline="0" dirty="0" err="1">
                <a:ln>
                  <a:noFill/>
                </a:ln>
                <a:solidFill>
                  <a:schemeClr val="tx1">
                    <a:alpha val="80000"/>
                  </a:schemeClr>
                </a:solidFill>
                <a:effectLst/>
                <a:latin typeface="+mn-lt"/>
              </a:rPr>
              <a:t>domů</a:t>
            </a:r>
            <a:r>
              <a:rPr kumimoji="0" lang="en-US" altLang="cs-CZ" sz="2400" b="0" i="0" u="none" strike="noStrike" cap="none" normalizeH="0" baseline="0" dirty="0">
                <a:ln>
                  <a:noFill/>
                </a:ln>
                <a:solidFill>
                  <a:schemeClr val="tx1">
                    <a:alpha val="80000"/>
                  </a:schemeClr>
                </a:solidFill>
                <a:effectLst/>
                <a:latin typeface="+mn-lt"/>
              </a:rPr>
              <a:t>, </a:t>
            </a:r>
            <a:r>
              <a:rPr kumimoji="0" lang="en-US" altLang="cs-CZ" sz="2400" b="0" i="0" u="none" strike="noStrike" cap="none" normalizeH="0" baseline="0" dirty="0" err="1">
                <a:ln>
                  <a:noFill/>
                </a:ln>
                <a:solidFill>
                  <a:schemeClr val="tx1">
                    <a:alpha val="80000"/>
                  </a:schemeClr>
                </a:solidFill>
                <a:effectLst/>
                <a:latin typeface="+mn-lt"/>
              </a:rPr>
              <a:t>musí</a:t>
            </a:r>
            <a:r>
              <a:rPr kumimoji="0" lang="en-US" altLang="cs-CZ" sz="2400" b="0" i="0" u="none" strike="noStrike" cap="none" normalizeH="0" baseline="0" dirty="0">
                <a:ln>
                  <a:noFill/>
                </a:ln>
                <a:solidFill>
                  <a:schemeClr val="tx1">
                    <a:alpha val="80000"/>
                  </a:schemeClr>
                </a:solidFill>
                <a:effectLst/>
                <a:latin typeface="+mn-lt"/>
              </a:rPr>
              <a:t> </a:t>
            </a:r>
            <a:r>
              <a:rPr kumimoji="0" lang="en-US" altLang="cs-CZ" sz="2400" b="0" i="0" u="none" strike="noStrike" cap="none" normalizeH="0" baseline="0" dirty="0" err="1">
                <a:ln>
                  <a:noFill/>
                </a:ln>
                <a:solidFill>
                  <a:schemeClr val="tx1">
                    <a:alpha val="80000"/>
                  </a:schemeClr>
                </a:solidFill>
                <a:effectLst/>
                <a:latin typeface="+mn-lt"/>
              </a:rPr>
              <a:t>být</a:t>
            </a:r>
            <a:r>
              <a:rPr kumimoji="0" lang="en-US" altLang="cs-CZ" sz="2400" b="0" i="0" u="none" strike="noStrike" cap="none" normalizeH="0" baseline="0" dirty="0">
                <a:ln>
                  <a:noFill/>
                </a:ln>
                <a:solidFill>
                  <a:schemeClr val="tx1">
                    <a:alpha val="80000"/>
                  </a:schemeClr>
                </a:solidFill>
                <a:effectLst/>
                <a:latin typeface="+mn-lt"/>
              </a:rPr>
              <a:t> </a:t>
            </a:r>
            <a:r>
              <a:rPr kumimoji="0" lang="en-US" altLang="cs-CZ" sz="2400" b="0" i="0" u="none" strike="noStrike" cap="none" normalizeH="0" baseline="0" dirty="0" err="1">
                <a:ln>
                  <a:noFill/>
                </a:ln>
                <a:solidFill>
                  <a:schemeClr val="tx1">
                    <a:alpha val="80000"/>
                  </a:schemeClr>
                </a:solidFill>
                <a:effectLst/>
                <a:latin typeface="+mn-lt"/>
              </a:rPr>
              <a:t>zřízen</a:t>
            </a:r>
            <a:r>
              <a:rPr kumimoji="0" lang="en-US" altLang="cs-CZ" sz="2400" b="0" i="0" u="none" strike="noStrike" cap="none" normalizeH="0" baseline="0" dirty="0">
                <a:ln>
                  <a:noFill/>
                </a:ln>
                <a:solidFill>
                  <a:schemeClr val="tx1">
                    <a:alpha val="80000"/>
                  </a:schemeClr>
                </a:solidFill>
                <a:effectLst/>
                <a:latin typeface="+mn-lt"/>
              </a:rPr>
              <a:t> </a:t>
            </a:r>
            <a:r>
              <a:rPr kumimoji="0" lang="en-US" altLang="cs-CZ" sz="2400" b="0" i="0" u="none" strike="noStrike" cap="none" normalizeH="0" baseline="0" dirty="0" err="1">
                <a:ln>
                  <a:noFill/>
                </a:ln>
                <a:solidFill>
                  <a:schemeClr val="tx1">
                    <a:alpha val="80000"/>
                  </a:schemeClr>
                </a:solidFill>
                <a:effectLst/>
                <a:latin typeface="+mn-lt"/>
              </a:rPr>
              <a:t>hasičský</a:t>
            </a:r>
            <a:r>
              <a:rPr kumimoji="0" lang="en-US" altLang="cs-CZ" sz="2400" b="0" i="0" u="none" strike="noStrike" cap="none" normalizeH="0" baseline="0" dirty="0">
                <a:ln>
                  <a:noFill/>
                </a:ln>
                <a:solidFill>
                  <a:schemeClr val="tx1">
                    <a:alpha val="80000"/>
                  </a:schemeClr>
                </a:solidFill>
                <a:effectLst/>
                <a:latin typeface="+mn-lt"/>
              </a:rPr>
              <a:t> </a:t>
            </a:r>
            <a:r>
              <a:rPr kumimoji="0" lang="en-US" altLang="cs-CZ" sz="2400" b="0" i="0" u="none" strike="noStrike" cap="none" normalizeH="0" baseline="0" dirty="0" err="1">
                <a:ln>
                  <a:noFill/>
                </a:ln>
                <a:solidFill>
                  <a:schemeClr val="tx1">
                    <a:alpha val="80000"/>
                  </a:schemeClr>
                </a:solidFill>
                <a:effectLst/>
                <a:latin typeface="+mn-lt"/>
              </a:rPr>
              <a:t>dobrovolný</a:t>
            </a:r>
            <a:r>
              <a:rPr kumimoji="0" lang="en-US" altLang="cs-CZ" sz="2400" b="0" i="0" u="none" strike="noStrike" cap="none" normalizeH="0" baseline="0" dirty="0">
                <a:ln>
                  <a:noFill/>
                </a:ln>
                <a:solidFill>
                  <a:schemeClr val="tx1">
                    <a:alpha val="80000"/>
                  </a:schemeClr>
                </a:solidFill>
                <a:effectLst/>
                <a:latin typeface="+mn-lt"/>
              </a:rPr>
              <a:t> </a:t>
            </a:r>
            <a:r>
              <a:rPr kumimoji="0" lang="en-US" altLang="cs-CZ" sz="2400" b="0" i="0" u="none" strike="noStrike" cap="none" normalizeH="0" baseline="0" dirty="0" err="1">
                <a:ln>
                  <a:noFill/>
                </a:ln>
                <a:solidFill>
                  <a:schemeClr val="tx1">
                    <a:alpha val="80000"/>
                  </a:schemeClr>
                </a:solidFill>
                <a:effectLst/>
                <a:latin typeface="+mn-lt"/>
              </a:rPr>
              <a:t>sbor</a:t>
            </a:r>
            <a:r>
              <a:rPr kumimoji="0" lang="en-US" altLang="cs-CZ" sz="2400" b="0" i="0" u="none" strike="noStrike" cap="none" normalizeH="0" baseline="0" dirty="0">
                <a:ln>
                  <a:noFill/>
                </a:ln>
                <a:solidFill>
                  <a:schemeClr val="tx1">
                    <a:alpha val="80000"/>
                  </a:schemeClr>
                </a:solidFill>
                <a:effectLst/>
                <a:latin typeface="+mn-lt"/>
              </a:rPr>
              <a:t>, </a:t>
            </a:r>
            <a:r>
              <a:rPr kumimoji="0" lang="en-US" altLang="cs-CZ" sz="2400" b="0" i="0" u="none" strike="noStrike" cap="none" normalizeH="0" baseline="0" dirty="0" err="1">
                <a:ln>
                  <a:noFill/>
                </a:ln>
                <a:solidFill>
                  <a:schemeClr val="tx1">
                    <a:alpha val="80000"/>
                  </a:schemeClr>
                </a:solidFill>
                <a:effectLst/>
                <a:latin typeface="+mn-lt"/>
              </a:rPr>
              <a:t>zakoupena</a:t>
            </a:r>
            <a:r>
              <a:rPr kumimoji="0" lang="en-US" altLang="cs-CZ" sz="2400" b="0" i="0" u="none" strike="noStrike" cap="none" normalizeH="0" baseline="0" dirty="0">
                <a:ln>
                  <a:noFill/>
                </a:ln>
                <a:solidFill>
                  <a:schemeClr val="tx1">
                    <a:alpha val="80000"/>
                  </a:schemeClr>
                </a:solidFill>
                <a:effectLst/>
                <a:latin typeface="+mn-lt"/>
              </a:rPr>
              <a:t> </a:t>
            </a:r>
            <a:r>
              <a:rPr kumimoji="0" lang="en-US" altLang="cs-CZ" sz="2400" b="0" i="0" u="none" strike="noStrike" cap="none" normalizeH="0" baseline="0" dirty="0" err="1">
                <a:ln>
                  <a:noFill/>
                </a:ln>
                <a:solidFill>
                  <a:schemeClr val="tx1">
                    <a:alpha val="80000"/>
                  </a:schemeClr>
                </a:solidFill>
                <a:effectLst/>
                <a:latin typeface="+mn-lt"/>
              </a:rPr>
              <a:t>hasičská</a:t>
            </a:r>
            <a:r>
              <a:rPr kumimoji="0" lang="en-US" altLang="cs-CZ" sz="2400" b="0" i="0" u="none" strike="noStrike" cap="none" normalizeH="0" baseline="0" dirty="0">
                <a:ln>
                  <a:noFill/>
                </a:ln>
                <a:solidFill>
                  <a:schemeClr val="tx1">
                    <a:alpha val="80000"/>
                  </a:schemeClr>
                </a:solidFill>
                <a:effectLst/>
                <a:latin typeface="+mn-lt"/>
              </a:rPr>
              <a:t> </a:t>
            </a:r>
            <a:r>
              <a:rPr kumimoji="0" lang="en-US" altLang="cs-CZ" sz="2400" b="0" i="0" u="none" strike="noStrike" cap="none" normalizeH="0" baseline="0" dirty="0" err="1">
                <a:ln>
                  <a:noFill/>
                </a:ln>
                <a:solidFill>
                  <a:schemeClr val="tx1">
                    <a:alpha val="80000"/>
                  </a:schemeClr>
                </a:solidFill>
                <a:effectLst/>
                <a:latin typeface="+mn-lt"/>
              </a:rPr>
              <a:t>stříkačka</a:t>
            </a:r>
            <a:r>
              <a:rPr kumimoji="0" lang="en-US" altLang="cs-CZ" sz="2400" b="0" i="0" u="none" strike="noStrike" cap="none" normalizeH="0" baseline="0" dirty="0">
                <a:ln>
                  <a:noFill/>
                </a:ln>
                <a:solidFill>
                  <a:schemeClr val="tx1">
                    <a:alpha val="80000"/>
                  </a:schemeClr>
                </a:solidFill>
                <a:effectLst/>
                <a:latin typeface="+mn-lt"/>
              </a:rPr>
              <a:t> a </a:t>
            </a:r>
            <a:r>
              <a:rPr kumimoji="0" lang="en-US" altLang="cs-CZ" sz="2400" b="0" i="0" u="none" strike="noStrike" cap="none" normalizeH="0" baseline="0" dirty="0" err="1">
                <a:ln>
                  <a:noFill/>
                </a:ln>
                <a:solidFill>
                  <a:schemeClr val="tx1">
                    <a:alpha val="80000"/>
                  </a:schemeClr>
                </a:solidFill>
                <a:effectLst/>
                <a:latin typeface="+mn-lt"/>
              </a:rPr>
              <a:t>ustanoven</a:t>
            </a:r>
            <a:r>
              <a:rPr kumimoji="0" lang="en-US" altLang="cs-CZ" sz="2400" b="0" i="0" u="none" strike="noStrike" cap="none" normalizeH="0" baseline="0" dirty="0">
                <a:ln>
                  <a:noFill/>
                </a:ln>
                <a:solidFill>
                  <a:schemeClr val="tx1">
                    <a:alpha val="80000"/>
                  </a:schemeClr>
                </a:solidFill>
                <a:effectLst/>
                <a:latin typeface="+mn-lt"/>
              </a:rPr>
              <a:t> </a:t>
            </a:r>
            <a:r>
              <a:rPr kumimoji="0" lang="en-US" altLang="cs-CZ" sz="2400" b="0" i="0" u="none" strike="noStrike" cap="none" normalizeH="0" baseline="0" dirty="0" err="1">
                <a:ln>
                  <a:noFill/>
                </a:ln>
                <a:solidFill>
                  <a:schemeClr val="tx1">
                    <a:alpha val="80000"/>
                  </a:schemeClr>
                </a:solidFill>
                <a:effectLst/>
                <a:latin typeface="+mn-lt"/>
              </a:rPr>
              <a:t>ponocný</a:t>
            </a:r>
            <a:r>
              <a:rPr kumimoji="0" lang="en-US" altLang="cs-CZ" sz="2400" b="0" i="0" u="none" strike="noStrike" cap="none" normalizeH="0" baseline="0" dirty="0">
                <a:ln>
                  <a:noFill/>
                </a:ln>
                <a:solidFill>
                  <a:schemeClr val="tx1">
                    <a:alpha val="80000"/>
                  </a:schemeClr>
                </a:solidFill>
                <a:effectLst/>
                <a:latin typeface="+mn-lt"/>
              </a:rPr>
              <a:t>. </a:t>
            </a:r>
          </a:p>
          <a:p>
            <a:pPr marL="0" marR="0" lvl="0" indent="-228600" eaLnBrk="1" fontAlgn="base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n-US" altLang="cs-CZ" sz="2400" b="0" i="0" u="none" strike="noStrike" cap="none" normalizeH="0" baseline="0" dirty="0">
              <a:ln>
                <a:noFill/>
              </a:ln>
              <a:solidFill>
                <a:schemeClr val="tx1">
                  <a:alpha val="80000"/>
                </a:schemeClr>
              </a:solidFill>
              <a:effectLst/>
              <a:latin typeface="+mn-lt"/>
            </a:endParaRPr>
          </a:p>
          <a:p>
            <a:pPr marL="0" marR="0" lvl="0" indent="-228600" eaLnBrk="1" fontAlgn="base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cs-CZ" sz="2400" b="0" i="0" u="none" strike="noStrike" cap="none" normalizeH="0" baseline="0" dirty="0" err="1">
                <a:ln>
                  <a:noFill/>
                </a:ln>
                <a:solidFill>
                  <a:schemeClr val="tx1">
                    <a:alpha val="80000"/>
                  </a:schemeClr>
                </a:solidFill>
                <a:effectLst/>
                <a:latin typeface="+mn-lt"/>
              </a:rPr>
              <a:t>Hasičský</a:t>
            </a:r>
            <a:r>
              <a:rPr kumimoji="0" lang="en-US" altLang="cs-CZ" sz="2400" b="0" i="0" u="none" strike="noStrike" cap="none" normalizeH="0" baseline="0" dirty="0">
                <a:ln>
                  <a:noFill/>
                </a:ln>
                <a:solidFill>
                  <a:schemeClr val="tx1">
                    <a:alpha val="80000"/>
                  </a:schemeClr>
                </a:solidFill>
                <a:effectLst/>
                <a:latin typeface="+mn-lt"/>
              </a:rPr>
              <a:t> </a:t>
            </a:r>
            <a:r>
              <a:rPr kumimoji="0" lang="en-US" altLang="cs-CZ" sz="2400" b="0" i="0" u="none" strike="noStrike" cap="none" normalizeH="0" baseline="0" dirty="0" err="1">
                <a:ln>
                  <a:noFill/>
                </a:ln>
                <a:solidFill>
                  <a:schemeClr val="tx1">
                    <a:alpha val="80000"/>
                  </a:schemeClr>
                </a:solidFill>
                <a:effectLst/>
                <a:latin typeface="+mn-lt"/>
              </a:rPr>
              <a:t>sbor</a:t>
            </a:r>
            <a:r>
              <a:rPr kumimoji="0" lang="en-US" altLang="cs-CZ" sz="2400" b="0" i="0" u="none" strike="noStrike" cap="none" normalizeH="0" baseline="0" dirty="0">
                <a:ln>
                  <a:noFill/>
                </a:ln>
                <a:solidFill>
                  <a:schemeClr val="tx1">
                    <a:alpha val="80000"/>
                  </a:schemeClr>
                </a:solidFill>
                <a:effectLst/>
                <a:latin typeface="+mn-lt"/>
              </a:rPr>
              <a:t> </a:t>
            </a:r>
            <a:r>
              <a:rPr kumimoji="0" lang="en-US" altLang="cs-CZ" sz="2400" b="0" i="0" u="none" strike="noStrike" cap="none" normalizeH="0" baseline="0" dirty="0" err="1">
                <a:ln>
                  <a:noFill/>
                </a:ln>
                <a:solidFill>
                  <a:schemeClr val="tx1">
                    <a:alpha val="80000"/>
                  </a:schemeClr>
                </a:solidFill>
                <a:effectLst/>
                <a:latin typeface="+mn-lt"/>
              </a:rPr>
              <a:t>měl</a:t>
            </a:r>
            <a:r>
              <a:rPr kumimoji="0" lang="en-US" altLang="cs-CZ" sz="2400" b="0" i="0" u="none" strike="noStrike" cap="none" normalizeH="0" baseline="0" dirty="0">
                <a:ln>
                  <a:noFill/>
                </a:ln>
                <a:solidFill>
                  <a:schemeClr val="tx1">
                    <a:alpha val="80000"/>
                  </a:schemeClr>
                </a:solidFill>
                <a:effectLst/>
                <a:latin typeface="+mn-lt"/>
              </a:rPr>
              <a:t> </a:t>
            </a:r>
            <a:r>
              <a:rPr kumimoji="0" lang="en-US" altLang="cs-CZ" sz="2400" b="0" i="0" u="none" strike="noStrike" cap="none" normalizeH="0" baseline="0" dirty="0" err="1">
                <a:ln>
                  <a:noFill/>
                </a:ln>
                <a:solidFill>
                  <a:schemeClr val="tx1">
                    <a:alpha val="80000"/>
                  </a:schemeClr>
                </a:solidFill>
                <a:effectLst/>
                <a:latin typeface="+mn-lt"/>
              </a:rPr>
              <a:t>založit</a:t>
            </a:r>
            <a:r>
              <a:rPr kumimoji="0" lang="en-US" altLang="cs-CZ" sz="2400" b="0" i="0" u="none" strike="noStrike" cap="none" normalizeH="0" baseline="0" dirty="0">
                <a:ln>
                  <a:noFill/>
                </a:ln>
                <a:solidFill>
                  <a:schemeClr val="tx1">
                    <a:alpha val="80000"/>
                  </a:schemeClr>
                </a:solidFill>
                <a:effectLst/>
                <a:latin typeface="+mn-lt"/>
              </a:rPr>
              <a:t> </a:t>
            </a:r>
            <a:r>
              <a:rPr kumimoji="0" lang="en-US" altLang="cs-CZ" sz="2400" b="0" i="0" u="none" strike="noStrike" cap="none" normalizeH="0" baseline="0" dirty="0" err="1">
                <a:ln>
                  <a:noFill/>
                </a:ln>
                <a:solidFill>
                  <a:schemeClr val="tx1">
                    <a:alpha val="80000"/>
                  </a:schemeClr>
                </a:solidFill>
                <a:effectLst/>
                <a:latin typeface="+mn-lt"/>
              </a:rPr>
              <a:t>starosta</a:t>
            </a:r>
            <a:r>
              <a:rPr kumimoji="0" lang="en-US" altLang="cs-CZ" sz="2400" b="0" i="0" u="none" strike="noStrike" cap="none" normalizeH="0" baseline="0" dirty="0">
                <a:ln>
                  <a:noFill/>
                </a:ln>
                <a:solidFill>
                  <a:schemeClr val="tx1">
                    <a:alpha val="80000"/>
                  </a:schemeClr>
                </a:solidFill>
                <a:effectLst/>
                <a:latin typeface="+mn-lt"/>
              </a:rPr>
              <a:t> </a:t>
            </a:r>
            <a:r>
              <a:rPr kumimoji="0" lang="en-US" altLang="cs-CZ" sz="2400" b="0" i="0" u="none" strike="noStrike" cap="none" normalizeH="0" baseline="0" dirty="0" err="1">
                <a:ln>
                  <a:noFill/>
                </a:ln>
                <a:solidFill>
                  <a:schemeClr val="tx1">
                    <a:alpha val="80000"/>
                  </a:schemeClr>
                </a:solidFill>
                <a:effectLst/>
                <a:latin typeface="+mn-lt"/>
              </a:rPr>
              <a:t>dané</a:t>
            </a:r>
            <a:r>
              <a:rPr kumimoji="0" lang="en-US" altLang="cs-CZ" sz="2400" b="0" i="0" u="none" strike="noStrike" cap="none" normalizeH="0" baseline="0" dirty="0">
                <a:ln>
                  <a:noFill/>
                </a:ln>
                <a:solidFill>
                  <a:schemeClr val="tx1">
                    <a:alpha val="80000"/>
                  </a:schemeClr>
                </a:solidFill>
                <a:effectLst/>
                <a:latin typeface="+mn-lt"/>
              </a:rPr>
              <a:t> </a:t>
            </a:r>
            <a:r>
              <a:rPr kumimoji="0" lang="en-US" altLang="cs-CZ" sz="2400" b="0" i="0" u="none" strike="noStrike" cap="none" normalizeH="0" baseline="0" dirty="0" err="1">
                <a:ln>
                  <a:noFill/>
                </a:ln>
                <a:solidFill>
                  <a:schemeClr val="tx1">
                    <a:alpha val="80000"/>
                  </a:schemeClr>
                </a:solidFill>
                <a:effectLst/>
                <a:latin typeface="+mn-lt"/>
              </a:rPr>
              <a:t>obce</a:t>
            </a:r>
            <a:r>
              <a:rPr kumimoji="0" lang="en-US" altLang="cs-CZ" sz="2400" b="0" i="0" u="none" strike="noStrike" cap="none" normalizeH="0" baseline="0" dirty="0">
                <a:ln>
                  <a:noFill/>
                </a:ln>
                <a:solidFill>
                  <a:schemeClr val="tx1">
                    <a:alpha val="80000"/>
                  </a:schemeClr>
                </a:solidFill>
                <a:effectLst/>
                <a:latin typeface="+mn-lt"/>
              </a:rPr>
              <a:t> a z </a:t>
            </a:r>
            <a:r>
              <a:rPr kumimoji="0" lang="en-US" altLang="cs-CZ" sz="2400" b="0" i="0" u="none" strike="noStrike" cap="none" normalizeH="0" baseline="0" dirty="0" err="1">
                <a:ln>
                  <a:noFill/>
                </a:ln>
                <a:solidFill>
                  <a:schemeClr val="tx1">
                    <a:alpha val="80000"/>
                  </a:schemeClr>
                </a:solidFill>
                <a:effectLst/>
                <a:latin typeface="+mn-lt"/>
              </a:rPr>
              <a:t>obecní</a:t>
            </a:r>
            <a:r>
              <a:rPr kumimoji="0" lang="en-US" altLang="cs-CZ" sz="2400" b="0" i="0" u="none" strike="noStrike" cap="none" normalizeH="0" baseline="0" dirty="0">
                <a:ln>
                  <a:noFill/>
                </a:ln>
                <a:solidFill>
                  <a:schemeClr val="tx1">
                    <a:alpha val="80000"/>
                  </a:schemeClr>
                </a:solidFill>
                <a:effectLst/>
                <a:latin typeface="+mn-lt"/>
              </a:rPr>
              <a:t> </a:t>
            </a:r>
            <a:r>
              <a:rPr kumimoji="0" lang="en-US" altLang="cs-CZ" sz="2400" b="0" i="0" u="none" strike="noStrike" cap="none" normalizeH="0" baseline="0" dirty="0" err="1">
                <a:ln>
                  <a:noFill/>
                </a:ln>
                <a:solidFill>
                  <a:schemeClr val="tx1">
                    <a:alpha val="80000"/>
                  </a:schemeClr>
                </a:solidFill>
                <a:effectLst/>
                <a:latin typeface="+mn-lt"/>
              </a:rPr>
              <a:t>pokladny</a:t>
            </a:r>
            <a:r>
              <a:rPr kumimoji="0" lang="en-US" altLang="cs-CZ" sz="2400" b="0" i="0" u="none" strike="noStrike" cap="none" normalizeH="0" baseline="0" dirty="0">
                <a:ln>
                  <a:noFill/>
                </a:ln>
                <a:solidFill>
                  <a:schemeClr val="tx1">
                    <a:alpha val="80000"/>
                  </a:schemeClr>
                </a:solidFill>
                <a:effectLst/>
                <a:latin typeface="+mn-lt"/>
              </a:rPr>
              <a:t> </a:t>
            </a:r>
            <a:r>
              <a:rPr kumimoji="0" lang="en-US" altLang="cs-CZ" sz="2400" b="0" i="0" u="none" strike="noStrike" cap="none" normalizeH="0" baseline="0" dirty="0" err="1">
                <a:ln>
                  <a:noFill/>
                </a:ln>
                <a:solidFill>
                  <a:schemeClr val="tx1">
                    <a:alpha val="80000"/>
                  </a:schemeClr>
                </a:solidFill>
                <a:effectLst/>
                <a:latin typeface="+mn-lt"/>
              </a:rPr>
              <a:t>mělo</a:t>
            </a:r>
            <a:r>
              <a:rPr kumimoji="0" lang="en-US" altLang="cs-CZ" sz="2400" b="0" i="0" u="none" strike="noStrike" cap="none" normalizeH="0" baseline="0" dirty="0">
                <a:ln>
                  <a:noFill/>
                </a:ln>
                <a:solidFill>
                  <a:schemeClr val="tx1">
                    <a:alpha val="80000"/>
                  </a:schemeClr>
                </a:solidFill>
                <a:effectLst/>
                <a:latin typeface="+mn-lt"/>
              </a:rPr>
              <a:t> </a:t>
            </a:r>
            <a:r>
              <a:rPr kumimoji="0" lang="en-US" altLang="cs-CZ" sz="2400" b="0" i="0" u="none" strike="noStrike" cap="none" normalizeH="0" baseline="0" dirty="0" err="1">
                <a:ln>
                  <a:noFill/>
                </a:ln>
                <a:solidFill>
                  <a:schemeClr val="tx1">
                    <a:alpha val="80000"/>
                  </a:schemeClr>
                </a:solidFill>
                <a:effectLst/>
                <a:latin typeface="+mn-lt"/>
              </a:rPr>
              <a:t>být</a:t>
            </a:r>
            <a:r>
              <a:rPr kumimoji="0" lang="en-US" altLang="cs-CZ" sz="2400" b="0" i="0" u="none" strike="noStrike" cap="none" normalizeH="0" baseline="0" dirty="0">
                <a:ln>
                  <a:noFill/>
                </a:ln>
                <a:solidFill>
                  <a:schemeClr val="tx1">
                    <a:alpha val="80000"/>
                  </a:schemeClr>
                </a:solidFill>
                <a:effectLst/>
                <a:latin typeface="+mn-lt"/>
              </a:rPr>
              <a:t> </a:t>
            </a:r>
            <a:r>
              <a:rPr kumimoji="0" lang="en-US" altLang="cs-CZ" sz="2400" b="0" i="0" u="none" strike="noStrike" cap="none" normalizeH="0" baseline="0" dirty="0" err="1">
                <a:ln>
                  <a:noFill/>
                </a:ln>
                <a:solidFill>
                  <a:schemeClr val="tx1">
                    <a:alpha val="80000"/>
                  </a:schemeClr>
                </a:solidFill>
                <a:effectLst/>
                <a:latin typeface="+mn-lt"/>
              </a:rPr>
              <a:t>také</a:t>
            </a:r>
            <a:r>
              <a:rPr kumimoji="0" lang="en-US" altLang="cs-CZ" sz="2400" b="0" i="0" u="none" strike="noStrike" cap="none" normalizeH="0" baseline="0" dirty="0">
                <a:ln>
                  <a:noFill/>
                </a:ln>
                <a:solidFill>
                  <a:schemeClr val="tx1">
                    <a:alpha val="80000"/>
                  </a:schemeClr>
                </a:solidFill>
                <a:effectLst/>
                <a:latin typeface="+mn-lt"/>
              </a:rPr>
              <a:t> </a:t>
            </a:r>
            <a:r>
              <a:rPr kumimoji="0" lang="en-US" altLang="cs-CZ" sz="2400" b="0" i="0" u="none" strike="noStrike" cap="none" normalizeH="0" baseline="0" dirty="0" err="1">
                <a:ln>
                  <a:noFill/>
                </a:ln>
                <a:solidFill>
                  <a:schemeClr val="tx1">
                    <a:alpha val="80000"/>
                  </a:schemeClr>
                </a:solidFill>
                <a:effectLst/>
                <a:latin typeface="+mn-lt"/>
              </a:rPr>
              <a:t>pořízeno</a:t>
            </a:r>
            <a:r>
              <a:rPr kumimoji="0" lang="en-US" altLang="cs-CZ" sz="2400" b="0" i="0" u="none" strike="noStrike" cap="none" normalizeH="0" baseline="0" dirty="0">
                <a:ln>
                  <a:noFill/>
                </a:ln>
                <a:solidFill>
                  <a:schemeClr val="tx1">
                    <a:alpha val="80000"/>
                  </a:schemeClr>
                </a:solidFill>
                <a:effectLst/>
                <a:latin typeface="+mn-lt"/>
              </a:rPr>
              <a:t> </a:t>
            </a:r>
            <a:r>
              <a:rPr kumimoji="0" lang="en-US" altLang="cs-CZ" sz="2400" b="0" i="0" u="none" strike="noStrike" cap="none" normalizeH="0" baseline="0" dirty="0" err="1">
                <a:ln>
                  <a:noFill/>
                </a:ln>
                <a:solidFill>
                  <a:schemeClr val="tx1">
                    <a:alpha val="80000"/>
                  </a:schemeClr>
                </a:solidFill>
                <a:effectLst/>
                <a:latin typeface="+mn-lt"/>
              </a:rPr>
              <a:t>nejnutnější</a:t>
            </a:r>
            <a:r>
              <a:rPr kumimoji="0" lang="en-US" altLang="cs-CZ" sz="2400" b="0" i="0" u="none" strike="noStrike" cap="none" normalizeH="0" baseline="0" dirty="0">
                <a:ln>
                  <a:noFill/>
                </a:ln>
                <a:solidFill>
                  <a:schemeClr val="tx1">
                    <a:alpha val="80000"/>
                  </a:schemeClr>
                </a:solidFill>
                <a:effectLst/>
                <a:latin typeface="+mn-lt"/>
              </a:rPr>
              <a:t> </a:t>
            </a:r>
            <a:r>
              <a:rPr kumimoji="0" lang="en-US" altLang="cs-CZ" sz="2400" b="0" i="0" u="none" strike="noStrike" cap="none" normalizeH="0" baseline="0" dirty="0" err="1">
                <a:ln>
                  <a:noFill/>
                </a:ln>
                <a:solidFill>
                  <a:schemeClr val="tx1">
                    <a:alpha val="80000"/>
                  </a:schemeClr>
                </a:solidFill>
                <a:effectLst/>
                <a:latin typeface="+mn-lt"/>
              </a:rPr>
              <a:t>hasící</a:t>
            </a:r>
            <a:r>
              <a:rPr kumimoji="0" lang="en-US" altLang="cs-CZ" sz="2400" b="0" i="0" u="none" strike="noStrike" cap="none" normalizeH="0" baseline="0" dirty="0">
                <a:ln>
                  <a:noFill/>
                </a:ln>
                <a:solidFill>
                  <a:schemeClr val="tx1">
                    <a:alpha val="80000"/>
                  </a:schemeClr>
                </a:solidFill>
                <a:effectLst/>
                <a:latin typeface="+mn-lt"/>
              </a:rPr>
              <a:t> </a:t>
            </a:r>
            <a:r>
              <a:rPr kumimoji="0" lang="en-US" altLang="cs-CZ" sz="2400" b="0" i="0" u="none" strike="noStrike" cap="none" normalizeH="0" baseline="0" dirty="0" err="1">
                <a:ln>
                  <a:noFill/>
                </a:ln>
                <a:solidFill>
                  <a:schemeClr val="tx1">
                    <a:alpha val="80000"/>
                  </a:schemeClr>
                </a:solidFill>
                <a:effectLst/>
                <a:latin typeface="+mn-lt"/>
              </a:rPr>
              <a:t>vybavení</a:t>
            </a:r>
            <a:r>
              <a:rPr kumimoji="0" lang="en-US" altLang="cs-CZ" sz="2400" b="0" i="0" u="none" strike="noStrike" cap="none" normalizeH="0" baseline="0" dirty="0">
                <a:ln>
                  <a:noFill/>
                </a:ln>
                <a:solidFill>
                  <a:schemeClr val="tx1">
                    <a:alpha val="80000"/>
                  </a:schemeClr>
                </a:solidFill>
                <a:effectLst/>
                <a:latin typeface="+mn-lt"/>
              </a:rPr>
              <a:t>. </a:t>
            </a:r>
          </a:p>
          <a:p>
            <a:pPr marL="0" marR="0" lvl="0" indent="-228600" eaLnBrk="1" fontAlgn="base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en-US" altLang="cs-CZ" sz="2400" dirty="0">
              <a:solidFill>
                <a:schemeClr val="tx1">
                  <a:alpha val="80000"/>
                </a:schemeClr>
              </a:solidFill>
              <a:latin typeface="+mn-lt"/>
            </a:endParaRPr>
          </a:p>
          <a:p>
            <a:pPr marL="0" marR="0" lvl="0" indent="-228600" eaLnBrk="1" fontAlgn="base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cs-CZ" sz="2400" b="0" i="0" u="none" strike="noStrike" cap="none" normalizeH="0" baseline="0" dirty="0" err="1">
                <a:ln>
                  <a:noFill/>
                </a:ln>
                <a:solidFill>
                  <a:schemeClr val="tx1">
                    <a:alpha val="80000"/>
                  </a:schemeClr>
                </a:solidFill>
                <a:effectLst/>
                <a:latin typeface="+mn-lt"/>
              </a:rPr>
              <a:t>Hlavní</a:t>
            </a:r>
            <a:r>
              <a:rPr kumimoji="0" lang="en-US" altLang="cs-CZ" sz="2400" b="0" i="0" u="none" strike="noStrike" cap="none" normalizeH="0" baseline="0" dirty="0">
                <a:ln>
                  <a:noFill/>
                </a:ln>
                <a:solidFill>
                  <a:schemeClr val="tx1">
                    <a:alpha val="80000"/>
                  </a:schemeClr>
                </a:solidFill>
                <a:effectLst/>
                <a:latin typeface="+mn-lt"/>
              </a:rPr>
              <a:t> </a:t>
            </a:r>
            <a:r>
              <a:rPr kumimoji="0" lang="en-US" altLang="cs-CZ" sz="2400" b="0" i="0" u="none" strike="noStrike" cap="none" normalizeH="0" baseline="0" dirty="0" err="1">
                <a:ln>
                  <a:noFill/>
                </a:ln>
                <a:solidFill>
                  <a:schemeClr val="tx1">
                    <a:alpha val="80000"/>
                  </a:schemeClr>
                </a:solidFill>
                <a:effectLst/>
                <a:latin typeface="+mn-lt"/>
              </a:rPr>
              <a:t>zásady</a:t>
            </a:r>
            <a:r>
              <a:rPr kumimoji="0" lang="en-US" altLang="cs-CZ" sz="2400" b="0" i="0" u="none" strike="noStrike" cap="none" normalizeH="0" baseline="0" dirty="0">
                <a:ln>
                  <a:noFill/>
                </a:ln>
                <a:solidFill>
                  <a:schemeClr val="tx1">
                    <a:alpha val="80000"/>
                  </a:schemeClr>
                </a:solidFill>
                <a:effectLst/>
                <a:latin typeface="+mn-lt"/>
              </a:rPr>
              <a:t> </a:t>
            </a:r>
            <a:r>
              <a:rPr kumimoji="0" lang="en-US" altLang="cs-CZ" sz="2400" b="0" i="0" u="none" strike="noStrike" cap="none" normalizeH="0" baseline="0" dirty="0" err="1">
                <a:ln>
                  <a:noFill/>
                </a:ln>
                <a:solidFill>
                  <a:schemeClr val="tx1">
                    <a:alpha val="80000"/>
                  </a:schemeClr>
                </a:solidFill>
                <a:effectLst/>
                <a:latin typeface="+mn-lt"/>
              </a:rPr>
              <a:t>tohoto</a:t>
            </a:r>
            <a:r>
              <a:rPr kumimoji="0" lang="en-US" altLang="cs-CZ" sz="2400" b="0" i="0" u="none" strike="noStrike" cap="none" normalizeH="0" baseline="0" dirty="0">
                <a:ln>
                  <a:noFill/>
                </a:ln>
                <a:solidFill>
                  <a:schemeClr val="tx1">
                    <a:alpha val="80000"/>
                  </a:schemeClr>
                </a:solidFill>
                <a:effectLst/>
                <a:latin typeface="+mn-lt"/>
              </a:rPr>
              <a:t> „</a:t>
            </a:r>
            <a:r>
              <a:rPr kumimoji="0" lang="en-US" altLang="cs-CZ" sz="2400" b="0" i="0" u="none" strike="noStrike" cap="none" normalizeH="0" baseline="0" dirty="0" err="1">
                <a:ln>
                  <a:noFill/>
                </a:ln>
                <a:solidFill>
                  <a:schemeClr val="tx1">
                    <a:alpha val="80000"/>
                  </a:schemeClr>
                </a:solidFill>
                <a:effectLst/>
                <a:latin typeface="+mn-lt"/>
              </a:rPr>
              <a:t>Řádu</a:t>
            </a:r>
            <a:r>
              <a:rPr kumimoji="0" lang="en-US" altLang="cs-CZ" sz="2400" b="0" i="0" u="none" strike="noStrike" cap="none" normalizeH="0" baseline="0" dirty="0">
                <a:ln>
                  <a:noFill/>
                </a:ln>
                <a:solidFill>
                  <a:schemeClr val="tx1">
                    <a:alpha val="80000"/>
                  </a:schemeClr>
                </a:solidFill>
                <a:effectLst/>
                <a:latin typeface="+mn-lt"/>
              </a:rPr>
              <a:t>“ </a:t>
            </a:r>
            <a:r>
              <a:rPr kumimoji="0" lang="en-US" altLang="cs-CZ" sz="2400" b="0" i="0" u="none" strike="noStrike" cap="none" normalizeH="0" baseline="0" dirty="0" err="1">
                <a:ln>
                  <a:noFill/>
                </a:ln>
                <a:solidFill>
                  <a:schemeClr val="tx1">
                    <a:alpha val="80000"/>
                  </a:schemeClr>
                </a:solidFill>
                <a:effectLst/>
                <a:latin typeface="+mn-lt"/>
              </a:rPr>
              <a:t>platily</a:t>
            </a:r>
            <a:r>
              <a:rPr kumimoji="0" lang="en-US" altLang="cs-CZ" sz="2400" b="0" i="0" u="none" strike="noStrike" cap="none" normalizeH="0" baseline="0" dirty="0">
                <a:ln>
                  <a:noFill/>
                </a:ln>
                <a:solidFill>
                  <a:schemeClr val="tx1">
                    <a:alpha val="80000"/>
                  </a:schemeClr>
                </a:solidFill>
                <a:effectLst/>
                <a:latin typeface="+mn-lt"/>
              </a:rPr>
              <a:t> </a:t>
            </a:r>
            <a:r>
              <a:rPr kumimoji="0" lang="en-US" altLang="cs-CZ" sz="2400" b="0" i="0" u="none" strike="noStrike" cap="none" normalizeH="0" baseline="0" dirty="0" err="1">
                <a:ln>
                  <a:noFill/>
                </a:ln>
                <a:solidFill>
                  <a:schemeClr val="tx1">
                    <a:alpha val="80000"/>
                  </a:schemeClr>
                </a:solidFill>
                <a:effectLst/>
                <a:latin typeface="+mn-lt"/>
              </a:rPr>
              <a:t>až</a:t>
            </a:r>
            <a:r>
              <a:rPr kumimoji="0" lang="en-US" altLang="cs-CZ" sz="2400" b="0" i="0" u="none" strike="noStrike" cap="none" normalizeH="0" baseline="0" dirty="0">
                <a:ln>
                  <a:noFill/>
                </a:ln>
                <a:solidFill>
                  <a:schemeClr val="tx1">
                    <a:alpha val="80000"/>
                  </a:schemeClr>
                </a:solidFill>
                <a:effectLst/>
                <a:latin typeface="+mn-lt"/>
              </a:rPr>
              <a:t> do </a:t>
            </a:r>
            <a:r>
              <a:rPr kumimoji="0" lang="en-US" altLang="cs-CZ" sz="2400" b="0" i="0" u="none" strike="noStrike" cap="none" normalizeH="0" baseline="0" dirty="0" err="1">
                <a:ln>
                  <a:noFill/>
                </a:ln>
                <a:solidFill>
                  <a:schemeClr val="tx1">
                    <a:alpha val="80000"/>
                  </a:schemeClr>
                </a:solidFill>
                <a:effectLst/>
                <a:latin typeface="+mn-lt"/>
              </a:rPr>
              <a:t>roku</a:t>
            </a:r>
            <a:r>
              <a:rPr kumimoji="0" lang="en-US" altLang="cs-CZ" sz="2400" b="0" i="0" u="none" strike="noStrike" cap="none" normalizeH="0" baseline="0" dirty="0">
                <a:ln>
                  <a:noFill/>
                </a:ln>
                <a:solidFill>
                  <a:schemeClr val="tx1">
                    <a:alpha val="80000"/>
                  </a:schemeClr>
                </a:solidFill>
                <a:effectLst/>
                <a:latin typeface="+mn-lt"/>
              </a:rPr>
              <a:t> 1941.</a:t>
            </a:r>
          </a:p>
        </p:txBody>
      </p:sp>
      <p:sp>
        <p:nvSpPr>
          <p:cNvPr id="18" name="Graphic 10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36547" y="5751820"/>
            <a:ext cx="112426" cy="112426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chemeClr val="accent2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0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525370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A8E0C64-B3AB-4584-92C0-791DBF1A97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/>
              <a:t>PLATNÁ PRÁVNÍ ÚPRAVA ZZS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EA38401-111F-464C-A5BF-BAB73FF1B3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cs-CZ" b="0" i="0" dirty="0">
                <a:solidFill>
                  <a:srgbClr val="666666"/>
                </a:solidFill>
                <a:effectLst/>
                <a:latin typeface="Open Sans"/>
              </a:rPr>
              <a:t>Zákon č. 374/2011 Sb., o zdravotnické záchranné službě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b="0" i="0" dirty="0">
                <a:solidFill>
                  <a:srgbClr val="666666"/>
                </a:solidFill>
                <a:effectLst/>
                <a:latin typeface="Open Sans"/>
              </a:rPr>
              <a:t>Zákon č. 372/2011 Sb., o zdravotních službách a podmínkách jejich poskytování (zákon o zdravotních službách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b="0" i="0" dirty="0">
                <a:solidFill>
                  <a:srgbClr val="666666"/>
                </a:solidFill>
                <a:effectLst/>
                <a:latin typeface="Open Sans"/>
              </a:rPr>
              <a:t>Vyhláška č. 92/2012 Sb., o požadavcích na minimální technické a věcné vybavení zdravotnických zařízení a kontaktních pracovišť domácí péče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b="0" i="0" dirty="0">
                <a:solidFill>
                  <a:srgbClr val="666666"/>
                </a:solidFill>
                <a:effectLst/>
                <a:latin typeface="Open Sans"/>
              </a:rPr>
              <a:t>Vyhláška č. 98/2012 Sb., o zdravotnické dokumentaci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b="0" i="0" dirty="0">
                <a:solidFill>
                  <a:srgbClr val="666666"/>
                </a:solidFill>
                <a:effectLst/>
                <a:latin typeface="Open Sans"/>
              </a:rPr>
              <a:t>Vyhláška č. 99/2012 Sb., o požadavcích na minimální personální zabezpečení zdravotních služeb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b="0" i="0" dirty="0">
                <a:solidFill>
                  <a:srgbClr val="666666"/>
                </a:solidFill>
                <a:effectLst/>
                <a:latin typeface="Open Sans"/>
              </a:rPr>
              <a:t>Vyhláška č. č. 296/2012 Sb., o požadavcích na vybavení poskytovatele zdravotnické dopravní služby, poskytovatele zdravotnické záchranné služby a poskytovatele přepravy pacientů neodkladné péče dopravními prostředky a o požadavcích na tyto dopravní prostředky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b="0" i="0" dirty="0">
                <a:solidFill>
                  <a:srgbClr val="666666"/>
                </a:solidFill>
                <a:effectLst/>
                <a:latin typeface="Open Sans"/>
              </a:rPr>
              <a:t>Zákon č. 95/2004 Sb., o podmínkách získávání a uznávání odborné způsobilosti a specializované způsobilosti k výkonu zdravotnického povolání lékaře, zubního lékaře a farmaceuta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6210527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466A8BD-C0D4-4693-9CF1-F68B5F01D1C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0F89705C-7CE4-4A9C-8AC6-D7AA39FB470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3857024C-B0BF-4237-B071-2823F12834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00" y="275590"/>
            <a:ext cx="11765280" cy="6278880"/>
          </a:xfrm>
          <a:prstGeom prst="rect">
            <a:avLst/>
          </a:prstGeom>
        </p:spPr>
      </p:pic>
      <p:sp>
        <p:nvSpPr>
          <p:cNvPr id="6" name="Obdélník 5">
            <a:extLst>
              <a:ext uri="{FF2B5EF4-FFF2-40B4-BE49-F238E27FC236}">
                <a16:creationId xmlns:a16="http://schemas.microsoft.com/office/drawing/2014/main" id="{C898CC09-2084-4E5F-99F1-388EFA88D25F}"/>
              </a:ext>
            </a:extLst>
          </p:cNvPr>
          <p:cNvSpPr/>
          <p:nvPr/>
        </p:nvSpPr>
        <p:spPr>
          <a:xfrm>
            <a:off x="7307580" y="3952558"/>
            <a:ext cx="3884295" cy="139731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>
                <a:solidFill>
                  <a:schemeClr val="tx1"/>
                </a:solidFill>
              </a:rPr>
              <a:t>V roce 2018 bylo ZZS ošetřeno přes milion občanů ČR (každý desátý občan)!</a:t>
            </a:r>
          </a:p>
        </p:txBody>
      </p:sp>
    </p:spTree>
    <p:extLst>
      <p:ext uri="{BB962C8B-B14F-4D97-AF65-F5344CB8AC3E}">
        <p14:creationId xmlns:p14="http://schemas.microsoft.com/office/powerpoint/2010/main" val="197774016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D073016-B734-483B-8953-5BADEE1451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38600" y="0"/>
            <a:ext cx="8157458" cy="6858000"/>
          </a:xfrm>
          <a:prstGeom prst="rect">
            <a:avLst/>
          </a:prstGeom>
          <a:gradFill>
            <a:gsLst>
              <a:gs pos="2000">
                <a:schemeClr val="accent1"/>
              </a:gs>
              <a:gs pos="78000">
                <a:schemeClr val="accent1">
                  <a:lumMod val="50000"/>
                </a:schemeClr>
              </a:gs>
              <a:gs pos="100000">
                <a:srgbClr val="000000">
                  <a:alpha val="85000"/>
                </a:srgb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0A7EAB6-59D3-4325-8DE6-E0CA4009CE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4537" y="1839884"/>
            <a:ext cx="8157460" cy="5017687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  <a:alpha val="30000"/>
                </a:schemeClr>
              </a:gs>
              <a:gs pos="100000">
                <a:srgbClr val="000000">
                  <a:alpha val="44000"/>
                </a:srgbClr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4063179" y="-33131"/>
            <a:ext cx="6857999" cy="6923403"/>
          </a:xfrm>
          <a:prstGeom prst="rect">
            <a:avLst/>
          </a:prstGeom>
          <a:gradFill>
            <a:gsLst>
              <a:gs pos="56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/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9C1C53FC-67C4-4B22-A6ED-AF92368F63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088898"/>
            <a:ext cx="11277600" cy="4680204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322F2D01-D4FF-43F3-84CA-757FDAFA8D85}"/>
              </a:ext>
            </a:extLst>
          </p:cNvPr>
          <p:cNvSpPr txBox="1"/>
          <p:nvPr/>
        </p:nvSpPr>
        <p:spPr>
          <a:xfrm>
            <a:off x="598040" y="396186"/>
            <a:ext cx="411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ZZS Hl. M. PRAHY 2020</a:t>
            </a:r>
          </a:p>
        </p:txBody>
      </p:sp>
    </p:spTree>
    <p:extLst>
      <p:ext uri="{BB962C8B-B14F-4D97-AF65-F5344CB8AC3E}">
        <p14:creationId xmlns:p14="http://schemas.microsoft.com/office/powerpoint/2010/main" val="343150282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ZÁVĚR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IZS JE KOORDINAČNÍ MECHANISMUS ŘEŠENÍ MIMOŘÁDNÉ UDÁLOSTI</a:t>
            </a:r>
          </a:p>
          <a:p>
            <a:r>
              <a:rPr lang="cs-CZ" dirty="0"/>
              <a:t>ČTYŘI ÚROVNĚ POPLACHU IZS</a:t>
            </a:r>
          </a:p>
          <a:p>
            <a:r>
              <a:rPr lang="cs-CZ" dirty="0"/>
              <a:t>TAKTICKÁ, OPERAČNÍ A STRATEGICKÁ ÚROVEŇ ŘÍZENÍ IZS</a:t>
            </a:r>
          </a:p>
          <a:p>
            <a:r>
              <a:rPr lang="cs-CZ" dirty="0"/>
              <a:t>ROLE VELITELE ZÁSAHU</a:t>
            </a:r>
          </a:p>
          <a:p>
            <a:r>
              <a:rPr lang="cs-CZ" dirty="0"/>
              <a:t>TYPOVÉ ČINNOSTI IZS</a:t>
            </a:r>
          </a:p>
          <a:p>
            <a:r>
              <a:rPr lang="cs-CZ" dirty="0"/>
              <a:t>ROLE JEDNOTLIVÝCH SLOŽEK (HLAVNÍ A OSTATNÍ) </a:t>
            </a:r>
          </a:p>
        </p:txBody>
      </p:sp>
    </p:spTree>
    <p:extLst>
      <p:ext uri="{BB962C8B-B14F-4D97-AF65-F5344CB8AC3E}">
        <p14:creationId xmlns:p14="http://schemas.microsoft.com/office/powerpoint/2010/main" val="160167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CÍLE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2506662"/>
            <a:ext cx="10515600" cy="435133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cs-CZ" dirty="0"/>
              <a:t>REFLEXE PŘEDCHÁZEJÍCÍ PŘEDNÁŠKY A SEMINÁŘE 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OBJASNIT ČINNOST IZS</a:t>
            </a:r>
          </a:p>
          <a:p>
            <a:pPr lvl="1"/>
            <a:r>
              <a:rPr lang="cs-CZ" dirty="0"/>
              <a:t>TYPOVÉ ČINNOSTI </a:t>
            </a:r>
          </a:p>
          <a:p>
            <a:pPr lvl="1"/>
            <a:r>
              <a:rPr lang="cs-CZ" dirty="0"/>
              <a:t>STUPNĚ POPLACHŮ</a:t>
            </a:r>
          </a:p>
          <a:p>
            <a:pPr lvl="1"/>
            <a:r>
              <a:rPr lang="cs-CZ" dirty="0"/>
              <a:t>ORGANIZACE ZÁSAHU 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OBJASNIT HLAVNÍ SLOŽKY IZS (ÚKOLY A SCHOPNOSTI)</a:t>
            </a:r>
          </a:p>
          <a:p>
            <a:pPr marL="514350" indent="-514350">
              <a:buFont typeface="+mj-lt"/>
              <a:buAutoNum type="arabicPeriod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693009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022959" y="1988840"/>
            <a:ext cx="10146082" cy="4536504"/>
          </a:xfrm>
        </p:spPr>
        <p:txBody>
          <a:bodyPr>
            <a:normAutofit/>
          </a:bodyPr>
          <a:lstStyle/>
          <a:p>
            <a:pPr marL="609600" indent="-609600" algn="l">
              <a:lnSpc>
                <a:spcPct val="150000"/>
              </a:lnSpc>
              <a:spcBef>
                <a:spcPts val="0"/>
              </a:spcBef>
              <a:buFontTx/>
              <a:buAutoNum type="arabicPeriod"/>
            </a:pPr>
            <a:r>
              <a:rPr lang="cs-CZ" i="1" dirty="0">
                <a:latin typeface="+mn-lt"/>
              </a:rPr>
              <a:t>Jak je možné charakterizovat integrovaný záchranný systém (IZS)? </a:t>
            </a:r>
          </a:p>
          <a:p>
            <a:pPr marL="609600" indent="-609600" algn="l">
              <a:lnSpc>
                <a:spcPct val="150000"/>
              </a:lnSpc>
              <a:spcBef>
                <a:spcPts val="0"/>
              </a:spcBef>
              <a:buFontTx/>
              <a:buAutoNum type="arabicPeriod"/>
            </a:pPr>
            <a:r>
              <a:rPr lang="cs-CZ" i="1" dirty="0"/>
              <a:t>Podle jakých pravidel se řídí činnost IZS?</a:t>
            </a:r>
          </a:p>
          <a:p>
            <a:pPr marL="609600" indent="-609600" algn="l">
              <a:lnSpc>
                <a:spcPct val="150000"/>
              </a:lnSpc>
              <a:spcBef>
                <a:spcPts val="0"/>
              </a:spcBef>
              <a:buFontTx/>
              <a:buAutoNum type="arabicPeriod"/>
            </a:pPr>
            <a:r>
              <a:rPr lang="cs-CZ" i="1" dirty="0"/>
              <a:t>Jaké jsou hlavní a ostatní složky IZS?</a:t>
            </a:r>
          </a:p>
          <a:p>
            <a:pPr marL="609600" indent="-609600" algn="l">
              <a:lnSpc>
                <a:spcPct val="150000"/>
              </a:lnSpc>
              <a:spcBef>
                <a:spcPts val="0"/>
              </a:spcBef>
              <a:buFontTx/>
              <a:buAutoNum type="arabicPeriod"/>
            </a:pPr>
            <a:r>
              <a:rPr lang="cs-CZ" i="1" dirty="0"/>
              <a:t>Jaké jsou úrovně poplachu IZS? Podle jakých kritérií se odlišují?</a:t>
            </a:r>
          </a:p>
          <a:p>
            <a:pPr marL="609600" indent="-609600" algn="l">
              <a:lnSpc>
                <a:spcPct val="150000"/>
              </a:lnSpc>
              <a:spcBef>
                <a:spcPts val="0"/>
              </a:spcBef>
              <a:buFontTx/>
              <a:buAutoNum type="arabicPeriod"/>
            </a:pPr>
            <a:r>
              <a:rPr lang="cs-CZ" i="1" dirty="0"/>
              <a:t>Co to jsou typové činnosti IZS?</a:t>
            </a:r>
          </a:p>
          <a:p>
            <a:pPr marL="609600" indent="-609600" algn="l">
              <a:lnSpc>
                <a:spcPct val="150000"/>
              </a:lnSpc>
              <a:spcBef>
                <a:spcPts val="0"/>
              </a:spcBef>
              <a:buFontTx/>
              <a:buAutoNum type="arabicPeriod"/>
            </a:pPr>
            <a:r>
              <a:rPr lang="cs-CZ" i="1" dirty="0"/>
              <a:t>Podle jakých zásad se určuje velitel zásahu a jaké jsou jeho pravomoci?  </a:t>
            </a:r>
            <a:endParaRPr lang="cs-CZ" i="1" dirty="0">
              <a:latin typeface="+mn-lt"/>
            </a:endParaRPr>
          </a:p>
          <a:p>
            <a:pPr marL="609600" indent="-609600" algn="l">
              <a:lnSpc>
                <a:spcPct val="100000"/>
              </a:lnSpc>
              <a:spcBef>
                <a:spcPts val="0"/>
              </a:spcBef>
              <a:buFontTx/>
              <a:buAutoNum type="arabicPeriod"/>
            </a:pPr>
            <a:endParaRPr lang="cs-CZ" dirty="0">
              <a:latin typeface="+mn-lt"/>
            </a:endParaRPr>
          </a:p>
        </p:txBody>
      </p:sp>
      <p:sp>
        <p:nvSpPr>
          <p:cNvPr id="7" name="Nadpis 1"/>
          <p:cNvSpPr txBox="1">
            <a:spLocks/>
          </p:cNvSpPr>
          <p:nvPr/>
        </p:nvSpPr>
        <p:spPr>
          <a:xfrm>
            <a:off x="1919536" y="332656"/>
            <a:ext cx="8229600" cy="86409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cs-CZ" sz="3200" b="1" dirty="0">
                <a:solidFill>
                  <a:prstClr val="black"/>
                </a:solidFill>
                <a:latin typeface="+mn-lt"/>
              </a:rPr>
              <a:t>UČEBNÍ OTÁZKY</a:t>
            </a:r>
          </a:p>
        </p:txBody>
      </p:sp>
    </p:spTree>
    <p:extLst>
      <p:ext uri="{BB962C8B-B14F-4D97-AF65-F5344CB8AC3E}">
        <p14:creationId xmlns:p14="http://schemas.microsoft.com/office/powerpoint/2010/main" val="15729693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LITERATURA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95325" y="1595438"/>
            <a:ext cx="10515600" cy="4351338"/>
          </a:xfrm>
        </p:spPr>
        <p:txBody>
          <a:bodyPr>
            <a:noAutofit/>
          </a:bodyPr>
          <a:lstStyle/>
          <a:p>
            <a:pPr indent="449580" algn="just"/>
            <a:r>
              <a:rPr lang="cs-CZ" sz="2400" dirty="0"/>
              <a:t>MODUL E: VNITŘNÍ BEZPEČNOST A VEŘEJNÝ POŘÁDEK A VYBRANÉ KAPITOLY KRIZOVÉHO ŘÍZENÍ. Strany 18-24: mimořádné události, IZS a postavení a činnost policie české republiky v něm</a:t>
            </a:r>
          </a:p>
          <a:p>
            <a:pPr indent="449580" algn="just"/>
            <a:r>
              <a:rPr lang="cs-CZ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Zákon č.239/2000 Sb. o integrovaném záchranném systému </a:t>
            </a:r>
          </a:p>
          <a:p>
            <a:pPr indent="449580" algn="just"/>
            <a:r>
              <a:rPr lang="cs-CZ" sz="2400" dirty="0"/>
              <a:t>Vyhláška Ministerstva vnitra č. 328/2001 Sb., o některých podrobnostech zabezpečení IZS (koordinace činnosti složek IZS). </a:t>
            </a:r>
          </a:p>
          <a:p>
            <a:pPr indent="449580" algn="just"/>
            <a:r>
              <a:rPr lang="cs-CZ" sz="2400" dirty="0"/>
              <a:t>Katalog typových činností IZS. GŘ HZS. Dostupné z: </a:t>
            </a:r>
            <a:r>
              <a:rPr lang="cs-CZ" sz="2400" dirty="0">
                <a:hlinkClick r:id="rId2"/>
              </a:rPr>
              <a:t>STC_09_Zasah_slozek_IZS__u__mimoradne__udalosti_s_velkym__poctem_zranenych_osob (1).pdf</a:t>
            </a:r>
            <a:endParaRPr lang="cs-CZ" sz="2400" dirty="0"/>
          </a:p>
          <a:p>
            <a:pPr indent="449580" algn="just"/>
            <a:r>
              <a:rPr lang="cs-CZ" sz="2400" dirty="0"/>
              <a:t>Statistické ročenky HZS. Dostupné z: </a:t>
            </a:r>
            <a:r>
              <a:rPr lang="cs-CZ" sz="1600" dirty="0">
                <a:hlinkClick r:id="rId3"/>
              </a:rPr>
              <a:t>ročenka_2020.pdf</a:t>
            </a:r>
            <a:endParaRPr lang="cs-CZ" sz="2400" dirty="0"/>
          </a:p>
          <a:p>
            <a:pPr indent="449580" algn="just"/>
            <a:r>
              <a:rPr lang="cs-CZ" sz="2400" dirty="0"/>
              <a:t>Cvičení IZS: Protiteroristický zásah. Dostupné z: </a:t>
            </a:r>
            <a:r>
              <a:rPr lang="cs-CZ" sz="1000" dirty="0">
                <a:hlinkClick r:id="rId4"/>
              </a:rPr>
              <a:t>NEJVĚTŠÍ PROTITERORISTICKÉ CVIČENÍ V HISTORII ČR – YouTube</a:t>
            </a:r>
            <a:endParaRPr lang="cs-CZ" sz="1000" dirty="0"/>
          </a:p>
          <a:p>
            <a:pPr indent="449580" algn="just"/>
            <a:r>
              <a:rPr lang="cs-CZ" sz="2400" dirty="0"/>
              <a:t>Cvičení IZS: Nehoda vlaku. Dostupné z: </a:t>
            </a:r>
            <a:r>
              <a:rPr lang="cs-CZ" sz="2400" dirty="0">
                <a:hlinkClick r:id="rId5"/>
              </a:rPr>
              <a:t>Vlak 2017 - cvičení IZS - YouTube 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9381730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022959" y="2246015"/>
            <a:ext cx="10146082" cy="4536504"/>
          </a:xfrm>
        </p:spPr>
        <p:txBody>
          <a:bodyPr>
            <a:normAutofit/>
          </a:bodyPr>
          <a:lstStyle/>
          <a:p>
            <a:pPr marL="609600" indent="-609600" algn="l">
              <a:lnSpc>
                <a:spcPct val="150000"/>
              </a:lnSpc>
              <a:spcBef>
                <a:spcPts val="0"/>
              </a:spcBef>
              <a:buFontTx/>
              <a:buAutoNum type="arabicPeriod"/>
            </a:pPr>
            <a:r>
              <a:rPr lang="cs-CZ" i="1" dirty="0">
                <a:latin typeface="+mn-lt"/>
              </a:rPr>
              <a:t>Jaké jsou zásady činnosti krizového manažera?</a:t>
            </a:r>
          </a:p>
          <a:p>
            <a:pPr marL="609600" indent="-609600" algn="l">
              <a:lnSpc>
                <a:spcPct val="150000"/>
              </a:lnSpc>
              <a:spcBef>
                <a:spcPts val="0"/>
              </a:spcBef>
              <a:buFontTx/>
              <a:buAutoNum type="arabicPeriod"/>
            </a:pPr>
            <a:r>
              <a:rPr lang="cs-CZ" i="1" dirty="0"/>
              <a:t>Jaké jsou fáze řízení za krizové situace?</a:t>
            </a:r>
          </a:p>
          <a:p>
            <a:pPr marL="609600" indent="-609600" algn="l">
              <a:lnSpc>
                <a:spcPct val="150000"/>
              </a:lnSpc>
              <a:spcBef>
                <a:spcPts val="0"/>
              </a:spcBef>
              <a:buFontTx/>
              <a:buAutoNum type="arabicPeriod"/>
            </a:pPr>
            <a:r>
              <a:rPr lang="cs-CZ" i="1" dirty="0"/>
              <a:t>Jakými vývojovými fázemi krize prochází?</a:t>
            </a:r>
          </a:p>
          <a:p>
            <a:pPr marL="609600" indent="-609600" algn="l">
              <a:lnSpc>
                <a:spcPct val="150000"/>
              </a:lnSpc>
              <a:spcBef>
                <a:spcPts val="0"/>
              </a:spcBef>
              <a:buFontTx/>
              <a:buAutoNum type="arabicPeriod"/>
            </a:pPr>
            <a:r>
              <a:rPr lang="cs-CZ" i="1" dirty="0"/>
              <a:t>Jaké jsou fáze rozhodovacího procesu?</a:t>
            </a:r>
          </a:p>
          <a:p>
            <a:pPr marL="609600" indent="-609600" algn="l">
              <a:lnSpc>
                <a:spcPct val="150000"/>
              </a:lnSpc>
              <a:spcBef>
                <a:spcPts val="0"/>
              </a:spcBef>
              <a:buFontTx/>
              <a:buAutoNum type="arabicPeriod"/>
            </a:pPr>
            <a:r>
              <a:rPr lang="cs-CZ" i="1" dirty="0"/>
              <a:t>Co představuje zkratka OODA?</a:t>
            </a:r>
          </a:p>
          <a:p>
            <a:pPr marL="609600" indent="-609600" algn="l">
              <a:lnSpc>
                <a:spcPct val="150000"/>
              </a:lnSpc>
              <a:spcBef>
                <a:spcPts val="0"/>
              </a:spcBef>
              <a:buFontTx/>
              <a:buAutoNum type="arabicPeriod"/>
            </a:pPr>
            <a:endParaRPr lang="cs-CZ" i="1" dirty="0"/>
          </a:p>
          <a:p>
            <a:pPr marL="609600" indent="-609600" algn="l">
              <a:lnSpc>
                <a:spcPct val="100000"/>
              </a:lnSpc>
              <a:spcBef>
                <a:spcPts val="0"/>
              </a:spcBef>
              <a:buFontTx/>
              <a:buAutoNum type="arabicPeriod"/>
            </a:pPr>
            <a:endParaRPr lang="cs-CZ" dirty="0">
              <a:latin typeface="+mn-lt"/>
            </a:endParaRPr>
          </a:p>
        </p:txBody>
      </p:sp>
      <p:sp>
        <p:nvSpPr>
          <p:cNvPr id="7" name="Nadpis 1"/>
          <p:cNvSpPr txBox="1">
            <a:spLocks/>
          </p:cNvSpPr>
          <p:nvPr/>
        </p:nvSpPr>
        <p:spPr>
          <a:xfrm>
            <a:off x="1919536" y="332656"/>
            <a:ext cx="8229600" cy="86409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cs-CZ" sz="3200" b="1" dirty="0">
                <a:solidFill>
                  <a:prstClr val="black"/>
                </a:solidFill>
                <a:latin typeface="+mn-lt"/>
              </a:rPr>
              <a:t>REFLEXE PŘEDCHÁZEJÍCÍ PŘEDNÁŠKY</a:t>
            </a:r>
          </a:p>
        </p:txBody>
      </p:sp>
    </p:spTree>
    <p:extLst>
      <p:ext uri="{BB962C8B-B14F-4D97-AF65-F5344CB8AC3E}">
        <p14:creationId xmlns:p14="http://schemas.microsoft.com/office/powerpoint/2010/main" val="19206984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>
          <a:xfrm>
            <a:off x="9442524" y="268784"/>
            <a:ext cx="2705100" cy="63204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FUNKCE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FÁZE ŘÍZENÍ ZA KRIZOVÉ SITUACE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549400"/>
            <a:ext cx="10515600" cy="4627563"/>
          </a:xfrm>
        </p:spPr>
        <p:txBody>
          <a:bodyPr/>
          <a:lstStyle/>
          <a:p>
            <a:r>
              <a:rPr lang="cs-CZ" dirty="0"/>
              <a:t>ŘÍZENÍ RIZIK</a:t>
            </a:r>
          </a:p>
          <a:p>
            <a:pPr lvl="1"/>
            <a:r>
              <a:rPr lang="cs-CZ" dirty="0"/>
              <a:t>ANALÝZA RIZIK</a:t>
            </a:r>
          </a:p>
          <a:p>
            <a:pPr lvl="1"/>
            <a:r>
              <a:rPr lang="cs-CZ" dirty="0"/>
              <a:t>MINIMALIZACE VZNIKU KRIZE</a:t>
            </a:r>
          </a:p>
          <a:p>
            <a:pPr lvl="1"/>
            <a:r>
              <a:rPr lang="cs-CZ" dirty="0"/>
              <a:t>PLÁNOVÁNÍ A VYTVÁŘENÍ OPATŘENÍ PRO ŘEŠENÍ KRIZÍ </a:t>
            </a:r>
          </a:p>
          <a:p>
            <a:pPr marL="457200" lvl="1" indent="0">
              <a:buNone/>
            </a:pPr>
            <a:r>
              <a:rPr lang="cs-CZ" dirty="0"/>
              <a:t>   (RESILIENCE, PŘIPRAVENOST, POHOTOVOST, UDRŽITELNOST)</a:t>
            </a:r>
          </a:p>
          <a:p>
            <a:pPr marL="457200" lvl="1" indent="0">
              <a:buNone/>
            </a:pPr>
            <a:r>
              <a:rPr lang="cs-CZ" dirty="0"/>
              <a:t> </a:t>
            </a:r>
          </a:p>
          <a:p>
            <a:r>
              <a:rPr lang="cs-CZ" dirty="0"/>
              <a:t>ŘÍZENÍ KRIZÍ</a:t>
            </a:r>
          </a:p>
          <a:p>
            <a:pPr lvl="1"/>
            <a:r>
              <a:rPr lang="cs-CZ" dirty="0"/>
              <a:t>NASAZENÍ SIL A PROSTŘEDKŮ</a:t>
            </a:r>
          </a:p>
          <a:p>
            <a:pPr lvl="1"/>
            <a:r>
              <a:rPr lang="cs-CZ" dirty="0"/>
              <a:t>MINIMALIZACE ŠKOD A DOBY TRVÁNÍ KRIZE </a:t>
            </a:r>
          </a:p>
          <a:p>
            <a:pPr lvl="1"/>
            <a:r>
              <a:rPr lang="cs-CZ" dirty="0"/>
              <a:t>ODSTRANĚNÍ ŠKOD</a:t>
            </a:r>
          </a:p>
          <a:p>
            <a:pPr lvl="1"/>
            <a:r>
              <a:rPr lang="cs-CZ" dirty="0"/>
              <a:t>OBNOVA A NÁVRAT DO BĚŽNÉHO STAVU  </a:t>
            </a:r>
          </a:p>
          <a:p>
            <a:pPr lvl="1"/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9956800" y="3863181"/>
            <a:ext cx="1701800" cy="901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REAKCE</a:t>
            </a:r>
          </a:p>
          <a:p>
            <a:pPr algn="ctr"/>
            <a:r>
              <a:rPr lang="cs-CZ" dirty="0"/>
              <a:t>(REACTION)</a:t>
            </a:r>
          </a:p>
        </p:txBody>
      </p:sp>
      <p:sp>
        <p:nvSpPr>
          <p:cNvPr id="5" name="Obdélník 4"/>
          <p:cNvSpPr/>
          <p:nvPr/>
        </p:nvSpPr>
        <p:spPr>
          <a:xfrm>
            <a:off x="9956800" y="2573584"/>
            <a:ext cx="1701800" cy="901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PŘÍPRAVA</a:t>
            </a:r>
          </a:p>
          <a:p>
            <a:pPr algn="ctr"/>
            <a:r>
              <a:rPr lang="cs-CZ" dirty="0"/>
              <a:t>(PREPARATION)</a:t>
            </a:r>
          </a:p>
        </p:txBody>
      </p:sp>
      <p:sp>
        <p:nvSpPr>
          <p:cNvPr id="6" name="Obdélník 5"/>
          <p:cNvSpPr/>
          <p:nvPr/>
        </p:nvSpPr>
        <p:spPr>
          <a:xfrm>
            <a:off x="9956800" y="1281510"/>
            <a:ext cx="1701800" cy="901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MITIGACE</a:t>
            </a:r>
          </a:p>
          <a:p>
            <a:pPr algn="ctr"/>
            <a:r>
              <a:rPr lang="cs-CZ" dirty="0"/>
              <a:t>(MITIGATION)</a:t>
            </a:r>
          </a:p>
        </p:txBody>
      </p:sp>
      <p:sp>
        <p:nvSpPr>
          <p:cNvPr id="8" name="Obdélník 7"/>
          <p:cNvSpPr/>
          <p:nvPr/>
        </p:nvSpPr>
        <p:spPr>
          <a:xfrm>
            <a:off x="9956800" y="5303044"/>
            <a:ext cx="1701800" cy="901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OBNOVA</a:t>
            </a:r>
          </a:p>
          <a:p>
            <a:pPr algn="ctr"/>
            <a:r>
              <a:rPr lang="cs-CZ" dirty="0"/>
              <a:t>(RECOVERY)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9956800" y="385962"/>
            <a:ext cx="1676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FUNKCE KM</a:t>
            </a:r>
          </a:p>
        </p:txBody>
      </p:sp>
    </p:spTree>
    <p:extLst>
      <p:ext uri="{BB962C8B-B14F-4D97-AF65-F5344CB8AC3E}">
        <p14:creationId xmlns:p14="http://schemas.microsoft.com/office/powerpoint/2010/main" val="861553882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2297</Words>
  <Application>Microsoft Office PowerPoint</Application>
  <PresentationFormat>Širokoúhlá obrazovka</PresentationFormat>
  <Paragraphs>249</Paragraphs>
  <Slides>43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9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43</vt:i4>
      </vt:variant>
    </vt:vector>
  </HeadingPairs>
  <TitlesOfParts>
    <vt:vector size="53" baseType="lpstr">
      <vt:lpstr>-apple-system</vt:lpstr>
      <vt:lpstr>Arial</vt:lpstr>
      <vt:lpstr>Arial CE</vt:lpstr>
      <vt:lpstr>Calibri</vt:lpstr>
      <vt:lpstr>Calibri Light</vt:lpstr>
      <vt:lpstr>inherit</vt:lpstr>
      <vt:lpstr>Open Sans</vt:lpstr>
      <vt:lpstr>PT Sans</vt:lpstr>
      <vt:lpstr>Times New Roman</vt:lpstr>
      <vt:lpstr>Motiv Office</vt:lpstr>
      <vt:lpstr>INTEGROVANÝ ZÁCHRANNÝ SYSTÉM</vt:lpstr>
      <vt:lpstr>Řád k hašení ohně pro města zemská, městečka a dědiny markrabství moravského</vt:lpstr>
      <vt:lpstr>POŽÁRNÍ ŘÁDY</vt:lpstr>
      <vt:lpstr>Řád policie požárové a řád hasící</vt:lpstr>
      <vt:lpstr>CÍLE</vt:lpstr>
      <vt:lpstr>Prezentace aplikace PowerPoint</vt:lpstr>
      <vt:lpstr>LITERATURA</vt:lpstr>
      <vt:lpstr>Prezentace aplikace PowerPoint</vt:lpstr>
      <vt:lpstr>FÁZE ŘÍZENÍ ZA KRIZOVÉ SITUACE</vt:lpstr>
      <vt:lpstr>Prezentace aplikace PowerPoint</vt:lpstr>
      <vt:lpstr>KRIZOVÉ ŘÍZENÍ</vt:lpstr>
      <vt:lpstr>ÚVOD</vt:lpstr>
      <vt:lpstr>MIMOŘÁDNÁ UDÁLOST</vt:lpstr>
      <vt:lpstr>INTEGROVANÝ ZÁCHRANNÝ SYSTÉM </vt:lpstr>
      <vt:lpstr>SLOŽKY IZS</vt:lpstr>
      <vt:lpstr>SLOŽKY IZS</vt:lpstr>
      <vt:lpstr>STÁLÉ ORGÁNY PRO KOORDINACI SLOŽEK IZS</vt:lpstr>
      <vt:lpstr>ŘÍZENÍ A KOORDINACE SLOŽEK IZS</vt:lpstr>
      <vt:lpstr>VELITEL ZÁSAHU</vt:lpstr>
      <vt:lpstr>TYPOVÉ ČINNOSTI IZS</vt:lpstr>
      <vt:lpstr>TYPOVÉ ČINNOSTI IZS</vt:lpstr>
      <vt:lpstr>STUPNĚ POPLACHU IZS</vt:lpstr>
      <vt:lpstr>PRVNÍ STUPEŇ POPLACHU </vt:lpstr>
      <vt:lpstr>DRUHÝ STUPEŇ POPLACHU </vt:lpstr>
      <vt:lpstr>TŘETÍ STUPEŇ POPLACHU </vt:lpstr>
      <vt:lpstr>ZVLÁŠTNÍ STUPEŇ POPLACHU</vt:lpstr>
      <vt:lpstr>POLICIE ČR</vt:lpstr>
      <vt:lpstr>POSLÁNÍ POLICIE ČR </vt:lpstr>
      <vt:lpstr>KRAJSKÉ ŘEDITELSTVÍ POLICIE ČR</vt:lpstr>
      <vt:lpstr>HASIČSKÝ ZÁCHRANÝ SBOR</vt:lpstr>
      <vt:lpstr>POSLÁNÍ HZS </vt:lpstr>
      <vt:lpstr>POPLACHOVÝ PLÁN IZS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ZDRAVOTNICKÁ ZÁCHRANNÁ SLUŽBA</vt:lpstr>
      <vt:lpstr>POSLÁNÍ ZZS</vt:lpstr>
      <vt:lpstr>PLATNÁ PRÁVNÍ ÚPRAVA ZZS</vt:lpstr>
      <vt:lpstr>Prezentace aplikace PowerPoint</vt:lpstr>
      <vt:lpstr>Prezentace aplikace PowerPoint</vt:lpstr>
      <vt:lpstr>ZÁVĚR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FÁZE ŘÍZENÍ ZA KRIZOVÉ SITUACE</dc:title>
  <dc:creator>Procházka Josef</dc:creator>
  <cp:lastModifiedBy>josef</cp:lastModifiedBy>
  <cp:revision>43</cp:revision>
  <dcterms:created xsi:type="dcterms:W3CDTF">2021-04-13T13:01:15Z</dcterms:created>
  <dcterms:modified xsi:type="dcterms:W3CDTF">2022-04-12T19:13:55Z</dcterms:modified>
</cp:coreProperties>
</file>