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7"/>
  </p:notesMasterIdLst>
  <p:handoutMasterIdLst>
    <p:handoutMasterId r:id="rId38"/>
  </p:handoutMasterIdLst>
  <p:sldIdLst>
    <p:sldId id="256" r:id="rId2"/>
    <p:sldId id="293" r:id="rId3"/>
    <p:sldId id="275" r:id="rId4"/>
    <p:sldId id="310" r:id="rId5"/>
    <p:sldId id="327" r:id="rId6"/>
    <p:sldId id="309" r:id="rId7"/>
    <p:sldId id="311" r:id="rId8"/>
    <p:sldId id="334" r:id="rId9"/>
    <p:sldId id="326" r:id="rId10"/>
    <p:sldId id="306" r:id="rId11"/>
    <p:sldId id="312" r:id="rId12"/>
    <p:sldId id="317" r:id="rId13"/>
    <p:sldId id="318" r:id="rId14"/>
    <p:sldId id="335" r:id="rId15"/>
    <p:sldId id="315" r:id="rId16"/>
    <p:sldId id="330" r:id="rId17"/>
    <p:sldId id="332" r:id="rId18"/>
    <p:sldId id="331" r:id="rId19"/>
    <p:sldId id="316" r:id="rId20"/>
    <p:sldId id="319" r:id="rId21"/>
    <p:sldId id="333" r:id="rId22"/>
    <p:sldId id="308" r:id="rId23"/>
    <p:sldId id="314" r:id="rId24"/>
    <p:sldId id="329" r:id="rId25"/>
    <p:sldId id="322" r:id="rId26"/>
    <p:sldId id="307" r:id="rId27"/>
    <p:sldId id="313" r:id="rId28"/>
    <p:sldId id="336" r:id="rId29"/>
    <p:sldId id="321" r:id="rId30"/>
    <p:sldId id="280" r:id="rId31"/>
    <p:sldId id="324" r:id="rId32"/>
    <p:sldId id="325" r:id="rId33"/>
    <p:sldId id="328" r:id="rId34"/>
    <p:sldId id="305" r:id="rId35"/>
    <p:sldId id="257" r:id="rId3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Burda" initials="RB" lastIdx="2" clrIdx="0">
    <p:extLst>
      <p:ext uri="{19B8F6BF-5375-455C-9EA6-DF929625EA0E}">
        <p15:presenceInfo xmlns:p15="http://schemas.microsoft.com/office/powerpoint/2012/main" userId="d5a97d108a3745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63" autoAdjust="0"/>
    <p:restoredTop sz="90809" autoAdjust="0"/>
  </p:normalViewPr>
  <p:slideViewPr>
    <p:cSldViewPr snapToGrid="0">
      <p:cViewPr varScale="1">
        <p:scale>
          <a:sx n="141" d="100"/>
          <a:sy n="141" d="100"/>
        </p:scale>
        <p:origin x="1290" y="11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8" d="100"/>
          <a:sy n="118" d="100"/>
        </p:scale>
        <p:origin x="50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Umma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405931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2"/>
                </a:solidFill>
                <a:effectLst/>
                <a:latin typeface="Arial" panose="020B0604020202020204" pitchFamily="34" charset="0"/>
              </a:rPr>
              <a:t>“be soldiers in the call to Islam, and in that is the life for the country and the honour for the </a:t>
            </a:r>
            <a:r>
              <a:rPr lang="en-GB" b="0" i="1" u="none" strike="noStrike" dirty="0">
                <a:solidFill>
                  <a:srgbClr val="0645AD"/>
                </a:solidFill>
                <a:effectLst/>
                <a:latin typeface="Arial" panose="020B0604020202020204" pitchFamily="34" charset="0"/>
                <a:hlinkClick r:id="rId3" tooltip="Ummah"/>
              </a:rPr>
              <a:t>Umma</a:t>
            </a:r>
            <a:r>
              <a:rPr lang="en-GB" b="0" i="0" dirty="0">
                <a:solidFill>
                  <a:srgbClr val="202122"/>
                </a:solidFill>
                <a:effectLst/>
                <a:latin typeface="Arial" panose="020B0604020202020204" pitchFamily="34" charset="0"/>
              </a:rPr>
              <a:t>... We are brothers in the service of Islam.. Hence we are the “Muslim Brothers”.”</a:t>
            </a:r>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126729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B3A13"/>
                </a:solidFill>
                <a:effectLst/>
                <a:latin typeface="Times New Roman" panose="02020603050405020304" pitchFamily="18" charset="0"/>
              </a:rPr>
              <a:t>This picture was taken at the Continental Hotel in Cairo during the tea reception held by Mohamed Ali </a:t>
            </a:r>
            <a:r>
              <a:rPr lang="en-GB" b="0" i="0" dirty="0" err="1">
                <a:solidFill>
                  <a:srgbClr val="5B3A13"/>
                </a:solidFill>
                <a:effectLst/>
                <a:latin typeface="Times New Roman" panose="02020603050405020304" pitchFamily="18" charset="0"/>
              </a:rPr>
              <a:t>Eltaher</a:t>
            </a:r>
            <a:r>
              <a:rPr lang="en-GB" b="0" i="0" dirty="0">
                <a:solidFill>
                  <a:srgbClr val="5B3A13"/>
                </a:solidFill>
                <a:effectLst/>
                <a:latin typeface="Times New Roman" panose="02020603050405020304" pitchFamily="18" charset="0"/>
              </a:rPr>
              <a:t> in 1947 for “… a matter related to the cause of the martyred Palestine, which the Arab world abandoned along with its people to be taken over by the Jews as war booty”, as he described it in his book “</a:t>
            </a:r>
            <a:r>
              <a:rPr lang="en-GB" b="0" i="0" dirty="0" err="1">
                <a:solidFill>
                  <a:srgbClr val="5B3A13"/>
                </a:solidFill>
                <a:effectLst/>
                <a:latin typeface="Times New Roman" panose="02020603050405020304" pitchFamily="18" charset="0"/>
              </a:rPr>
              <a:t>Zalam</a:t>
            </a:r>
            <a:r>
              <a:rPr lang="en-GB" b="0" i="0" dirty="0">
                <a:solidFill>
                  <a:srgbClr val="5B3A13"/>
                </a:solidFill>
                <a:effectLst/>
                <a:latin typeface="Times New Roman" panose="02020603050405020304" pitchFamily="18" charset="0"/>
              </a:rPr>
              <a:t> El-</a:t>
            </a:r>
            <a:r>
              <a:rPr lang="en-GB" b="0" i="0" dirty="0" err="1">
                <a:solidFill>
                  <a:srgbClr val="5B3A13"/>
                </a:solidFill>
                <a:effectLst/>
                <a:latin typeface="Times New Roman" panose="02020603050405020304" pitchFamily="18" charset="0"/>
              </a:rPr>
              <a:t>Segn</a:t>
            </a:r>
            <a:r>
              <a:rPr lang="en-GB" b="0" i="0" dirty="0">
                <a:solidFill>
                  <a:srgbClr val="5B3A13"/>
                </a:solidFill>
                <a:effectLst/>
                <a:latin typeface="Times New Roman" panose="02020603050405020304" pitchFamily="18" charset="0"/>
              </a:rPr>
              <a:t>”,</a:t>
            </a:r>
            <a:br>
              <a:rPr lang="en-GB" dirty="0"/>
            </a:br>
            <a:br>
              <a:rPr lang="en-GB" dirty="0"/>
            </a:br>
            <a:r>
              <a:rPr lang="en-GB" b="0" i="0" dirty="0">
                <a:solidFill>
                  <a:srgbClr val="5B3A13"/>
                </a:solidFill>
                <a:effectLst/>
                <a:latin typeface="Times New Roman" panose="02020603050405020304" pitchFamily="18" charset="0"/>
              </a:rPr>
              <a:t>Appearing from right to left: The Egyptian Minister Abdel-Rahman El-</a:t>
            </a:r>
            <a:r>
              <a:rPr lang="en-GB" b="0" i="0" dirty="0" err="1">
                <a:solidFill>
                  <a:srgbClr val="5B3A13"/>
                </a:solidFill>
                <a:effectLst/>
                <a:latin typeface="Times New Roman" panose="02020603050405020304" pitchFamily="18" charset="0"/>
              </a:rPr>
              <a:t>Rafei</a:t>
            </a:r>
            <a:r>
              <a:rPr lang="en-GB" b="0" i="0" dirty="0">
                <a:solidFill>
                  <a:srgbClr val="5B3A13"/>
                </a:solidFill>
                <a:effectLst/>
                <a:latin typeface="Times New Roman" panose="02020603050405020304" pitchFamily="18" charset="0"/>
              </a:rPr>
              <a:t> – Mohamed Ali </a:t>
            </a:r>
            <a:r>
              <a:rPr lang="en-GB" b="0" i="0" dirty="0" err="1">
                <a:solidFill>
                  <a:srgbClr val="5B3A13"/>
                </a:solidFill>
                <a:effectLst/>
                <a:latin typeface="Times New Roman" panose="02020603050405020304" pitchFamily="18" charset="0"/>
              </a:rPr>
              <a:t>Eltaher</a:t>
            </a:r>
            <a:r>
              <a:rPr lang="en-GB" b="0" i="0" dirty="0">
                <a:solidFill>
                  <a:srgbClr val="5B3A13"/>
                </a:solidFill>
                <a:effectLst/>
                <a:latin typeface="Times New Roman" panose="02020603050405020304" pitchFamily="18" charset="0"/>
              </a:rPr>
              <a:t> – Marshal Aziz Pasha El-</a:t>
            </a:r>
            <a:r>
              <a:rPr lang="en-GB" b="0" i="0" dirty="0" err="1">
                <a:solidFill>
                  <a:srgbClr val="5B3A13"/>
                </a:solidFill>
                <a:effectLst/>
                <a:latin typeface="Times New Roman" panose="02020603050405020304" pitchFamily="18" charset="0"/>
              </a:rPr>
              <a:t>Masri</a:t>
            </a:r>
            <a:r>
              <a:rPr lang="en-GB" b="0" i="0" dirty="0">
                <a:solidFill>
                  <a:srgbClr val="5B3A13"/>
                </a:solidFill>
                <a:effectLst/>
                <a:latin typeface="Times New Roman" panose="02020603050405020304" pitchFamily="18" charset="0"/>
              </a:rPr>
              <a:t> – Sheikh Hassan El-</a:t>
            </a:r>
            <a:r>
              <a:rPr lang="en-GB" b="0" i="0" dirty="0" err="1">
                <a:solidFill>
                  <a:srgbClr val="5B3A13"/>
                </a:solidFill>
                <a:effectLst/>
                <a:latin typeface="Times New Roman" panose="02020603050405020304" pitchFamily="18" charset="0"/>
              </a:rPr>
              <a:t>Banna</a:t>
            </a:r>
            <a:r>
              <a:rPr lang="en-GB" b="0" i="0" dirty="0">
                <a:solidFill>
                  <a:srgbClr val="5B3A13"/>
                </a:solidFill>
                <a:effectLst/>
                <a:latin typeface="Times New Roman" panose="02020603050405020304" pitchFamily="18" charset="0"/>
              </a:rPr>
              <a:t>, Supreme Guide of the Muslim Brothers (Wearing a European costume before donning the traditional turban) – Sheikh Ibrahim </a:t>
            </a:r>
            <a:r>
              <a:rPr lang="en-GB" b="0" i="0" dirty="0" err="1">
                <a:solidFill>
                  <a:srgbClr val="5B3A13"/>
                </a:solidFill>
                <a:effectLst/>
                <a:latin typeface="Times New Roman" panose="02020603050405020304" pitchFamily="18" charset="0"/>
              </a:rPr>
              <a:t>Tfayyesh</a:t>
            </a:r>
            <a:r>
              <a:rPr lang="en-GB" b="0" i="0" dirty="0">
                <a:solidFill>
                  <a:srgbClr val="5B3A13"/>
                </a:solidFill>
                <a:effectLst/>
                <a:latin typeface="Times New Roman" panose="02020603050405020304" pitchFamily="18" charset="0"/>
              </a:rPr>
              <a:t>, who hails from Algeria – Sheikh Mohamed Sabri </a:t>
            </a:r>
            <a:r>
              <a:rPr lang="en-GB" b="0" i="0" dirty="0" err="1">
                <a:solidFill>
                  <a:srgbClr val="5B3A13"/>
                </a:solidFill>
                <a:effectLst/>
                <a:latin typeface="Times New Roman" panose="02020603050405020304" pitchFamily="18" charset="0"/>
              </a:rPr>
              <a:t>Abdin</a:t>
            </a:r>
            <a:r>
              <a:rPr lang="en-GB" b="0" i="0" dirty="0">
                <a:solidFill>
                  <a:srgbClr val="5B3A13"/>
                </a:solidFill>
                <a:effectLst/>
                <a:latin typeface="Times New Roman" panose="02020603050405020304" pitchFamily="18" charset="0"/>
              </a:rPr>
              <a:t> – Those seated around the rear table are not identified.</a:t>
            </a:r>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527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258583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286208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38492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BDC1C6"/>
                </a:solidFill>
                <a:effectLst/>
                <a:latin typeface="arial" panose="020B0604020202020204" pitchFamily="34" charset="0"/>
              </a:rPr>
              <a:t>Anti-Western/anti-Israeli/anti-Saudi political and informal military alliance between Iran, the Syrian Assad government and the Lebanese militant group Hezbollah.</a:t>
            </a:r>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3902867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378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0fswb4a9jcU?feature=oembed"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http://yris.yira.org/essays/5475" TargetMode="External"/><Relationship Id="rId3" Type="http://schemas.openxmlformats.org/officeDocument/2006/relationships/hyperlink" Target="https://www.reuters.com/article/us-palestinians-hamas-document-idUSKBN17X1N8" TargetMode="External"/><Relationship Id="rId7" Type="http://schemas.openxmlformats.org/officeDocument/2006/relationships/hyperlink" Target="https://www.dw.com/en/an-end-to-neo-islamism-in-the-middle-east/a-59181599" TargetMode="External"/><Relationship Id="rId2" Type="http://schemas.openxmlformats.org/officeDocument/2006/relationships/hyperlink" Target="https://www.arabnews.com/node/1780221/middle-east" TargetMode="External"/><Relationship Id="rId1" Type="http://schemas.openxmlformats.org/officeDocument/2006/relationships/slideLayout" Target="../slideLayouts/slideLayout2.xml"/><Relationship Id="rId6" Type="http://schemas.openxmlformats.org/officeDocument/2006/relationships/hyperlink" Target="http://carnegieendowment.org/files/CP_293_Lynch_Muslim_Brotherhood_Final.pdf" TargetMode="External"/><Relationship Id="rId5" Type="http://schemas.openxmlformats.org/officeDocument/2006/relationships/hyperlink" Target="https://pomeps.org/the-muslim-brotherhood-between-party-and-movement" TargetMode="External"/><Relationship Id="rId4" Type="http://schemas.openxmlformats.org/officeDocument/2006/relationships/hyperlink" Target="https://atalayar.com/en/content/austria-publishes-report-influence-and-funding-muslim-brotherhood-europe" TargetMode="External"/><Relationship Id="rId9" Type="http://schemas.openxmlformats.org/officeDocument/2006/relationships/hyperlink" Target="https://www.hsfk.de/fileadmin/HSFK/hsfk_publikationen/PRIF_WP_45.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rson, person, crowd&#10;&#10;Description automatically generated">
            <a:extLst>
              <a:ext uri="{FF2B5EF4-FFF2-40B4-BE49-F238E27FC236}">
                <a16:creationId xmlns:a16="http://schemas.microsoft.com/office/drawing/2014/main" id="{3B3D348D-E794-4177-B9B4-59BFC2EADA4F}"/>
              </a:ext>
            </a:extLst>
          </p:cNvPr>
          <p:cNvPicPr>
            <a:picLocks noChangeAspect="1"/>
          </p:cNvPicPr>
          <p:nvPr/>
        </p:nvPicPr>
        <p:blipFill>
          <a:blip r:embed="rId2">
            <a:alphaModFix amt="31000"/>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414000" y="3708000"/>
            <a:ext cx="9687649" cy="454516"/>
          </a:xfrm>
        </p:spPr>
        <p:txBody>
          <a:bodyPr/>
          <a:lstStyle/>
          <a:p>
            <a:r>
              <a:rPr lang="cs-CZ" dirty="0"/>
              <a:t>Islámský radikalismus v Egyptě</a:t>
            </a:r>
          </a:p>
        </p:txBody>
      </p:sp>
      <p:pic>
        <p:nvPicPr>
          <p:cNvPr id="8" name="Obrázek 7">
            <a:extLst>
              <a:ext uri="{FF2B5EF4-FFF2-40B4-BE49-F238E27FC236}">
                <a16:creationId xmlns:a16="http://schemas.microsoft.com/office/drawing/2014/main" id="{BB03799F-B656-43D7-9FAD-74300DED81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4000" y="378000"/>
            <a:ext cx="2325600" cy="673200"/>
          </a:xfrm>
          <a:prstGeom prst="rect">
            <a:avLst/>
          </a:prstGeom>
        </p:spPr>
      </p:pic>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D4FC6B-E241-47D4-A4BF-D1C0688A3DB3}"/>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Zástupný symbol pro číslo snímku 2">
            <a:extLst>
              <a:ext uri="{FF2B5EF4-FFF2-40B4-BE49-F238E27FC236}">
                <a16:creationId xmlns:a16="http://schemas.microsoft.com/office/drawing/2014/main" id="{0560641F-50D1-4EFE-B0B4-1FE274B91F17}"/>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6" name="Nadpis 5">
            <a:extLst>
              <a:ext uri="{FF2B5EF4-FFF2-40B4-BE49-F238E27FC236}">
                <a16:creationId xmlns:a16="http://schemas.microsoft.com/office/drawing/2014/main" id="{783E6399-AC89-47BD-B8C8-3D48ADAE9E37}"/>
              </a:ext>
            </a:extLst>
          </p:cNvPr>
          <p:cNvSpPr>
            <a:spLocks noGrp="1"/>
          </p:cNvSpPr>
          <p:nvPr>
            <p:ph type="title"/>
          </p:nvPr>
        </p:nvSpPr>
        <p:spPr>
          <a:xfrm>
            <a:off x="398502" y="2900364"/>
            <a:ext cx="11361600" cy="1864117"/>
          </a:xfrm>
        </p:spPr>
        <p:txBody>
          <a:bodyPr/>
          <a:lstStyle/>
          <a:p>
            <a:pPr marL="72000">
              <a:spcBef>
                <a:spcPts val="0"/>
              </a:spcBef>
              <a:spcAft>
                <a:spcPts val="1200"/>
              </a:spcAft>
            </a:pPr>
            <a:r>
              <a:rPr lang="cs-CZ" sz="4400" dirty="0"/>
              <a:t>Muslimské bratrstvo</a:t>
            </a:r>
            <a:br>
              <a:rPr lang="cs-CZ" sz="4400" dirty="0"/>
            </a:br>
            <a:r>
              <a:rPr lang="ar-IQ" sz="4400" dirty="0"/>
              <a:t>جماعة الإخوان المسلمين</a:t>
            </a:r>
            <a:br>
              <a:rPr lang="cs-CZ" sz="4400" dirty="0"/>
            </a:br>
            <a:r>
              <a:rPr lang="cs-CZ" sz="4400" dirty="0" err="1"/>
              <a:t>Jamāʿat</a:t>
            </a:r>
            <a:r>
              <a:rPr lang="cs-CZ" sz="4400" dirty="0"/>
              <a:t> al-</a:t>
            </a:r>
            <a:r>
              <a:rPr lang="cs-CZ" sz="4400" dirty="0" err="1"/>
              <a:t>Ikhwān</a:t>
            </a:r>
            <a:r>
              <a:rPr lang="cs-CZ" sz="4400" dirty="0"/>
              <a:t> al-</a:t>
            </a:r>
            <a:r>
              <a:rPr lang="cs-CZ" sz="4400" dirty="0" err="1"/>
              <a:t>Muslimīn</a:t>
            </a:r>
            <a:endParaRPr lang="cs-CZ" sz="4400" dirty="0"/>
          </a:p>
        </p:txBody>
      </p:sp>
      <p:sp>
        <p:nvSpPr>
          <p:cNvPr id="7" name="Podnadpis 6">
            <a:extLst>
              <a:ext uri="{FF2B5EF4-FFF2-40B4-BE49-F238E27FC236}">
                <a16:creationId xmlns:a16="http://schemas.microsoft.com/office/drawing/2014/main" id="{D68A20C8-70CB-47D2-8BD5-AF488B5913E8}"/>
              </a:ext>
            </a:extLst>
          </p:cNvPr>
          <p:cNvSpPr>
            <a:spLocks noGrp="1"/>
          </p:cNvSpPr>
          <p:nvPr>
            <p:ph type="subTitle" idx="1"/>
          </p:nvPr>
        </p:nvSpPr>
        <p:spPr>
          <a:xfrm>
            <a:off x="415200" y="4973792"/>
            <a:ext cx="11361600" cy="698497"/>
          </a:xfrm>
        </p:spPr>
        <p:txBody>
          <a:bodyPr/>
          <a:lstStyle/>
          <a:p>
            <a:r>
              <a:rPr lang="cs-CZ" dirty="0"/>
              <a:t>Založení, historie a současnost</a:t>
            </a:r>
          </a:p>
          <a:p>
            <a:endParaRPr lang="cs-CZ" dirty="0"/>
          </a:p>
        </p:txBody>
      </p:sp>
      <p:pic>
        <p:nvPicPr>
          <p:cNvPr id="8" name="Picture 7" descr="A picture containing text, sign&#10;&#10;Description automatically generated">
            <a:extLst>
              <a:ext uri="{FF2B5EF4-FFF2-40B4-BE49-F238E27FC236}">
                <a16:creationId xmlns:a16="http://schemas.microsoft.com/office/drawing/2014/main" id="{9E9A6DCF-09E0-4F17-B99D-55C9A2C39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664" y="1090710"/>
            <a:ext cx="3662841" cy="4790890"/>
          </a:xfrm>
          <a:prstGeom prst="rect">
            <a:avLst/>
          </a:prstGeom>
        </p:spPr>
      </p:pic>
    </p:spTree>
    <p:extLst>
      <p:ext uri="{BB962C8B-B14F-4D97-AF65-F5344CB8AC3E}">
        <p14:creationId xmlns:p14="http://schemas.microsoft.com/office/powerpoint/2010/main" val="365492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11</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a:t>Hassan al-Banná</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a:xfrm>
            <a:off x="720000" y="1692002"/>
            <a:ext cx="6453097" cy="4139998"/>
          </a:xfrm>
        </p:spPr>
        <p:txBody>
          <a:bodyPr/>
          <a:lstStyle/>
          <a:p>
            <a:r>
              <a:rPr lang="cs-CZ" sz="2400" dirty="0"/>
              <a:t>Narozen 1906 v </a:t>
            </a:r>
            <a:r>
              <a:rPr lang="cs-CZ" sz="2400" dirty="0" err="1"/>
              <a:t>Mahmudiyya</a:t>
            </a:r>
            <a:endParaRPr lang="cs-CZ" sz="2400" dirty="0"/>
          </a:p>
          <a:p>
            <a:pPr lvl="1"/>
            <a:endParaRPr lang="cs-CZ" sz="1600" dirty="0"/>
          </a:p>
          <a:p>
            <a:r>
              <a:rPr lang="cs-CZ" sz="2400" dirty="0"/>
              <a:t>Výrazně ovlivněn otcem (imám, </a:t>
            </a:r>
            <a:r>
              <a:rPr lang="cs-CZ" sz="2400" dirty="0" err="1"/>
              <a:t>muezín</a:t>
            </a:r>
            <a:r>
              <a:rPr lang="cs-CZ" sz="2400" dirty="0"/>
              <a:t>)</a:t>
            </a:r>
          </a:p>
          <a:p>
            <a:endParaRPr lang="cs-CZ" sz="2400" dirty="0"/>
          </a:p>
          <a:p>
            <a:r>
              <a:rPr lang="cs-CZ" sz="2400" dirty="0"/>
              <a:t>Od útlého věku společensky velmi aktivní (demonstrace, organizace, texty)</a:t>
            </a:r>
          </a:p>
          <a:p>
            <a:pPr lvl="1"/>
            <a:endParaRPr lang="cs-CZ" sz="1600" dirty="0"/>
          </a:p>
          <a:p>
            <a:r>
              <a:rPr lang="cs-CZ" sz="2400" dirty="0"/>
              <a:t>Kulminace 1928 – založení Muslimského bratrstva</a:t>
            </a:r>
          </a:p>
        </p:txBody>
      </p:sp>
      <p:pic>
        <p:nvPicPr>
          <p:cNvPr id="10" name="Picture 9" descr="A picture containing text, person, person, old&#10;&#10;Description automatically generated">
            <a:extLst>
              <a:ext uri="{FF2B5EF4-FFF2-40B4-BE49-F238E27FC236}">
                <a16:creationId xmlns:a16="http://schemas.microsoft.com/office/drawing/2014/main" id="{18218214-F642-4CFF-BE84-466B1A5ADB72}"/>
              </a:ext>
            </a:extLst>
          </p:cNvPr>
          <p:cNvPicPr>
            <a:picLocks noChangeAspect="1"/>
          </p:cNvPicPr>
          <p:nvPr/>
        </p:nvPicPr>
        <p:blipFill rotWithShape="1">
          <a:blip r:embed="rId3">
            <a:extLst>
              <a:ext uri="{28A0092B-C50C-407E-A947-70E740481C1C}">
                <a14:useLocalDpi xmlns:a14="http://schemas.microsoft.com/office/drawing/2010/main" val="0"/>
              </a:ext>
            </a:extLst>
          </a:blip>
          <a:srcRect r="42421"/>
          <a:stretch/>
        </p:blipFill>
        <p:spPr>
          <a:xfrm>
            <a:off x="7333202" y="945788"/>
            <a:ext cx="4669130" cy="4886212"/>
          </a:xfrm>
          <a:prstGeom prst="rect">
            <a:avLst/>
          </a:prstGeom>
        </p:spPr>
      </p:pic>
    </p:spTree>
    <p:extLst>
      <p:ext uri="{BB962C8B-B14F-4D97-AF65-F5344CB8AC3E}">
        <p14:creationId xmlns:p14="http://schemas.microsoft.com/office/powerpoint/2010/main" val="365725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12</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Ideologické prvky Muslimského bratrstva</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dirty="0"/>
              <a:t>Sunnitský islám – škola </a:t>
            </a:r>
            <a:r>
              <a:rPr lang="cs-CZ" dirty="0" err="1"/>
              <a:t>Hanbali</a:t>
            </a:r>
            <a:endParaRPr lang="cs-CZ" dirty="0"/>
          </a:p>
          <a:p>
            <a:endParaRPr lang="cs-CZ" dirty="0"/>
          </a:p>
          <a:p>
            <a:r>
              <a:rPr lang="cs-CZ" dirty="0"/>
              <a:t>Islamismus, Pan-islamismus</a:t>
            </a:r>
          </a:p>
          <a:p>
            <a:endParaRPr lang="cs-CZ" dirty="0"/>
          </a:p>
          <a:p>
            <a:r>
              <a:rPr lang="cs-CZ" dirty="0"/>
              <a:t>Islámské zřízení v demokracii považováno za možné – demokracie ale není vnímána jako ideál!</a:t>
            </a:r>
          </a:p>
          <a:p>
            <a:endParaRPr lang="cs-CZ" dirty="0"/>
          </a:p>
          <a:p>
            <a:r>
              <a:rPr lang="cs-CZ" dirty="0"/>
              <a:t>Al-</a:t>
            </a:r>
            <a:r>
              <a:rPr lang="cs-CZ" dirty="0" err="1"/>
              <a:t>Banná</a:t>
            </a:r>
            <a:r>
              <a:rPr lang="cs-CZ" dirty="0"/>
              <a:t> nikdy nevytvořil koherentní ideologii, vágně formulovaná</a:t>
            </a:r>
          </a:p>
          <a:p>
            <a:endParaRPr lang="cs-CZ" dirty="0"/>
          </a:p>
          <a:p>
            <a:endParaRPr lang="en-US" dirty="0"/>
          </a:p>
        </p:txBody>
      </p:sp>
    </p:spTree>
    <p:extLst>
      <p:ext uri="{BB962C8B-B14F-4D97-AF65-F5344CB8AC3E}">
        <p14:creationId xmlns:p14="http://schemas.microsoft.com/office/powerpoint/2010/main" val="26363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13</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Začátky bratrstva</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sz="2800" dirty="0"/>
              <a:t>Založeno 22. března 1928</a:t>
            </a:r>
          </a:p>
          <a:p>
            <a:endParaRPr lang="cs-CZ" dirty="0"/>
          </a:p>
          <a:p>
            <a:r>
              <a:rPr lang="cs-CZ" dirty="0"/>
              <a:t>Název - </a:t>
            </a:r>
            <a:r>
              <a:rPr lang="en-GB" sz="2800" dirty="0"/>
              <a:t>'We are brothers in the service of Islam; therefore we</a:t>
            </a:r>
            <a:r>
              <a:rPr lang="cs-CZ" sz="2800" dirty="0"/>
              <a:t> </a:t>
            </a:r>
            <a:r>
              <a:rPr lang="en-GB" sz="2800" dirty="0"/>
              <a:t>are Muslim Brothers‘</a:t>
            </a:r>
            <a:r>
              <a:rPr lang="cs-CZ" sz="2800" dirty="0"/>
              <a:t> (</a:t>
            </a:r>
            <a:r>
              <a:rPr lang="cs-CZ" sz="2800" dirty="0" err="1"/>
              <a:t>Banná</a:t>
            </a:r>
            <a:r>
              <a:rPr lang="cs-CZ" sz="2800" dirty="0"/>
              <a:t>, as </a:t>
            </a:r>
            <a:r>
              <a:rPr lang="cs-CZ" sz="2800" dirty="0" err="1"/>
              <a:t>cited</a:t>
            </a:r>
            <a:r>
              <a:rPr lang="cs-CZ" sz="2800" dirty="0"/>
              <a:t> in El-</a:t>
            </a:r>
            <a:r>
              <a:rPr lang="cs-CZ" sz="2800" dirty="0" err="1"/>
              <a:t>Awaisi</a:t>
            </a:r>
            <a:r>
              <a:rPr lang="cs-CZ" sz="2800" dirty="0"/>
              <a:t> 1991)</a:t>
            </a:r>
          </a:p>
          <a:p>
            <a:endParaRPr lang="cs-CZ" dirty="0"/>
          </a:p>
          <a:p>
            <a:r>
              <a:rPr lang="cs-CZ" dirty="0"/>
              <a:t>Velmi rychlé rozšíření (1932 – 15, 1940 – 500, 1949 – 2000 poboček a cca 500,000 členů)</a:t>
            </a:r>
          </a:p>
          <a:p>
            <a:endParaRPr lang="cs-CZ" dirty="0"/>
          </a:p>
          <a:p>
            <a:r>
              <a:rPr lang="cs-CZ" dirty="0"/>
              <a:t>V roce 1938 změna na politickou organizaci</a:t>
            </a:r>
          </a:p>
        </p:txBody>
      </p:sp>
      <p:pic>
        <p:nvPicPr>
          <p:cNvPr id="4" name="Picture 3">
            <a:extLst>
              <a:ext uri="{FF2B5EF4-FFF2-40B4-BE49-F238E27FC236}">
                <a16:creationId xmlns:a16="http://schemas.microsoft.com/office/drawing/2014/main" id="{4F81A542-58FE-4774-B85B-7D987E8C5730}"/>
              </a:ext>
            </a:extLst>
          </p:cNvPr>
          <p:cNvPicPr>
            <a:picLocks noChangeAspect="1"/>
          </p:cNvPicPr>
          <p:nvPr/>
        </p:nvPicPr>
        <p:blipFill>
          <a:blip r:embed="rId3"/>
          <a:stretch>
            <a:fillRect/>
          </a:stretch>
        </p:blipFill>
        <p:spPr>
          <a:xfrm>
            <a:off x="7787640" y="82358"/>
            <a:ext cx="4318036" cy="2401907"/>
          </a:xfrm>
          <a:prstGeom prst="rect">
            <a:avLst/>
          </a:prstGeom>
        </p:spPr>
      </p:pic>
    </p:spTree>
    <p:extLst>
      <p:ext uri="{BB962C8B-B14F-4D97-AF65-F5344CB8AC3E}">
        <p14:creationId xmlns:p14="http://schemas.microsoft.com/office/powerpoint/2010/main" val="2743355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1E3E1-C63E-4074-9C80-B54E2B9B4CAC}"/>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14</a:t>
            </a:fld>
            <a:endParaRPr lang="cs-CZ" altLang="cs-CZ"/>
          </a:p>
        </p:txBody>
      </p:sp>
      <p:sp>
        <p:nvSpPr>
          <p:cNvPr id="4" name="Title 3">
            <a:extLst>
              <a:ext uri="{FF2B5EF4-FFF2-40B4-BE49-F238E27FC236}">
                <a16:creationId xmlns:a16="http://schemas.microsoft.com/office/drawing/2014/main" id="{2AC7D458-DCA5-41AE-AE5F-0F3AEFB3E628}"/>
              </a:ext>
            </a:extLst>
          </p:cNvPr>
          <p:cNvSpPr>
            <a:spLocks noGrp="1"/>
          </p:cNvSpPr>
          <p:nvPr>
            <p:ph type="title"/>
          </p:nvPr>
        </p:nvSpPr>
        <p:spPr>
          <a:xfrm>
            <a:off x="398502" y="2900365"/>
            <a:ext cx="5246518" cy="1171580"/>
          </a:xfrm>
        </p:spPr>
        <p:txBody>
          <a:bodyPr anchor="t">
            <a:normAutofit/>
          </a:bodyPr>
          <a:lstStyle/>
          <a:p>
            <a:r>
              <a:rPr lang="cs-CZ" dirty="0"/>
              <a:t>Organizační struktura</a:t>
            </a:r>
            <a:endParaRPr lang="en-US" dirty="0"/>
          </a:p>
        </p:txBody>
      </p:sp>
      <p:pic>
        <p:nvPicPr>
          <p:cNvPr id="4098" name="Picture 2">
            <a:extLst>
              <a:ext uri="{FF2B5EF4-FFF2-40B4-BE49-F238E27FC236}">
                <a16:creationId xmlns:a16="http://schemas.microsoft.com/office/drawing/2014/main" id="{0783F907-37CD-45A2-9A70-829F20E411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4887" y="125307"/>
            <a:ext cx="7497113" cy="6559973"/>
          </a:xfrm>
          <a:prstGeom prst="rect">
            <a:avLst/>
          </a:prstGeom>
          <a:solidFill>
            <a:srgbClr val="FFFFFF"/>
          </a:solidFill>
        </p:spPr>
      </p:pic>
      <p:sp>
        <p:nvSpPr>
          <p:cNvPr id="2" name="Footer Placeholder 1">
            <a:extLst>
              <a:ext uri="{FF2B5EF4-FFF2-40B4-BE49-F238E27FC236}">
                <a16:creationId xmlns:a16="http://schemas.microsoft.com/office/drawing/2014/main" id="{2E7AC1D5-897A-474C-ACEB-2D5176611EE5}"/>
              </a:ext>
            </a:extLst>
          </p:cNvPr>
          <p:cNvSpPr>
            <a:spLocks noGrp="1"/>
          </p:cNvSpPr>
          <p:nvPr>
            <p:ph type="ftr" sz="quarter" idx="10"/>
          </p:nvPr>
        </p:nvSpPr>
        <p:spPr>
          <a:xfrm>
            <a:off x="720000" y="6228000"/>
            <a:ext cx="4925020" cy="252000"/>
          </a:xfrm>
        </p:spPr>
        <p:txBody>
          <a:bodyPr wrap="square" anchor="ctr">
            <a:normAutofit/>
          </a:bodyPr>
          <a:lstStyle/>
          <a:p>
            <a:r>
              <a:rPr lang="pl-PL" dirty="0"/>
              <a:t>BSSb1165 Islámský radikalismus | Mgr. Robin Burda, 460043</a:t>
            </a:r>
            <a:endParaRPr lang="cs-CZ" dirty="0"/>
          </a:p>
        </p:txBody>
      </p:sp>
    </p:spTree>
    <p:extLst>
      <p:ext uri="{BB962C8B-B14F-4D97-AF65-F5344CB8AC3E}">
        <p14:creationId xmlns:p14="http://schemas.microsoft.com/office/powerpoint/2010/main" val="241747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15</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1928–1953 – Počátky hnutí</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sz="2600" dirty="0"/>
              <a:t>Zformování radikální odnože – 30. léta </a:t>
            </a:r>
            <a:r>
              <a:rPr lang="cs-CZ" sz="2600" dirty="0">
                <a:sym typeface="Wingdings" panose="05000000000000000000" pitchFamily="2" charset="2"/>
              </a:rPr>
              <a:t> 1942 vzniká </a:t>
            </a:r>
            <a:r>
              <a:rPr lang="cs-CZ" sz="2600" i="1" dirty="0">
                <a:sym typeface="Wingdings" panose="05000000000000000000" pitchFamily="2" charset="2"/>
              </a:rPr>
              <a:t>Zvláštní aparát</a:t>
            </a:r>
          </a:p>
          <a:p>
            <a:endParaRPr lang="cs-CZ" sz="2600" i="1" dirty="0">
              <a:sym typeface="Wingdings" panose="05000000000000000000" pitchFamily="2" charset="2"/>
            </a:endParaRPr>
          </a:p>
          <a:p>
            <a:r>
              <a:rPr lang="cs-CZ" sz="2600" dirty="0">
                <a:sym typeface="Wingdings" panose="05000000000000000000" pitchFamily="2" charset="2"/>
              </a:rPr>
              <a:t>Odpůrce bratrstva – premiér </a:t>
            </a:r>
            <a:r>
              <a:rPr lang="cs-CZ" sz="2600" dirty="0" err="1">
                <a:sym typeface="Wingdings" panose="05000000000000000000" pitchFamily="2" charset="2"/>
              </a:rPr>
              <a:t>Mahmúd</a:t>
            </a:r>
            <a:r>
              <a:rPr lang="cs-CZ" sz="2600" dirty="0">
                <a:sym typeface="Wingdings" panose="05000000000000000000" pitchFamily="2" charset="2"/>
              </a:rPr>
              <a:t> </a:t>
            </a:r>
            <a:r>
              <a:rPr lang="cs-CZ" sz="2600" dirty="0" err="1">
                <a:sym typeface="Wingdings" panose="05000000000000000000" pitchFamily="2" charset="2"/>
              </a:rPr>
              <a:t>Fahmí</a:t>
            </a:r>
            <a:r>
              <a:rPr lang="cs-CZ" sz="2600" dirty="0">
                <a:sym typeface="Wingdings" panose="05000000000000000000" pitchFamily="2" charset="2"/>
              </a:rPr>
              <a:t> </a:t>
            </a:r>
            <a:r>
              <a:rPr lang="cs-CZ" sz="2600" dirty="0" err="1">
                <a:sym typeface="Wingdings" panose="05000000000000000000" pitchFamily="2" charset="2"/>
              </a:rPr>
              <a:t>Nukráší</a:t>
            </a:r>
            <a:r>
              <a:rPr lang="cs-CZ" sz="2600" dirty="0">
                <a:sym typeface="Wingdings" panose="05000000000000000000" pitchFamily="2" charset="2"/>
              </a:rPr>
              <a:t> – zastřelen 1948</a:t>
            </a:r>
          </a:p>
          <a:p>
            <a:endParaRPr lang="cs-CZ" sz="2600" dirty="0">
              <a:sym typeface="Wingdings" panose="05000000000000000000" pitchFamily="2" charset="2"/>
            </a:endParaRPr>
          </a:p>
          <a:p>
            <a:r>
              <a:rPr lang="cs-CZ" sz="2600" dirty="0">
                <a:sym typeface="Wingdings" panose="05000000000000000000" pitchFamily="2" charset="2"/>
              </a:rPr>
              <a:t>V reakci na to Hassan al-</a:t>
            </a:r>
            <a:r>
              <a:rPr lang="cs-CZ" sz="2600" dirty="0" err="1">
                <a:sym typeface="Wingdings" panose="05000000000000000000" pitchFamily="2" charset="2"/>
              </a:rPr>
              <a:t>Banná</a:t>
            </a:r>
            <a:r>
              <a:rPr lang="cs-CZ" sz="2600" dirty="0">
                <a:sym typeface="Wingdings" panose="05000000000000000000" pitchFamily="2" charset="2"/>
              </a:rPr>
              <a:t> zastřelen v roce 1949</a:t>
            </a:r>
          </a:p>
          <a:p>
            <a:endParaRPr lang="cs-CZ" sz="2600" dirty="0">
              <a:sym typeface="Wingdings" panose="05000000000000000000" pitchFamily="2" charset="2"/>
            </a:endParaRPr>
          </a:p>
          <a:p>
            <a:r>
              <a:rPr lang="cs-CZ" sz="2600" dirty="0">
                <a:sym typeface="Wingdings" panose="05000000000000000000" pitchFamily="2" charset="2"/>
              </a:rPr>
              <a:t>1952 svržen král </a:t>
            </a:r>
            <a:r>
              <a:rPr lang="cs-CZ" sz="2600" dirty="0" err="1">
                <a:sym typeface="Wingdings" panose="05000000000000000000" pitchFamily="2" charset="2"/>
              </a:rPr>
              <a:t>Farúk</a:t>
            </a:r>
            <a:r>
              <a:rPr lang="cs-CZ" sz="2600" dirty="0">
                <a:sym typeface="Wingdings" panose="05000000000000000000" pitchFamily="2" charset="2"/>
              </a:rPr>
              <a:t>  1954 prezidentem plk. </a:t>
            </a:r>
            <a:r>
              <a:rPr lang="cs-CZ" sz="2600" dirty="0" err="1">
                <a:sym typeface="Wingdings" panose="05000000000000000000" pitchFamily="2" charset="2"/>
              </a:rPr>
              <a:t>Gamál</a:t>
            </a:r>
            <a:r>
              <a:rPr lang="cs-CZ" sz="2600" dirty="0">
                <a:sym typeface="Wingdings" panose="05000000000000000000" pitchFamily="2" charset="2"/>
              </a:rPr>
              <a:t> </a:t>
            </a:r>
            <a:r>
              <a:rPr lang="cs-CZ" sz="2600" dirty="0" err="1">
                <a:sym typeface="Wingdings" panose="05000000000000000000" pitchFamily="2" charset="2"/>
              </a:rPr>
              <a:t>Abd</a:t>
            </a:r>
            <a:r>
              <a:rPr lang="cs-CZ" sz="2600" dirty="0">
                <a:sym typeface="Wingdings" panose="05000000000000000000" pitchFamily="2" charset="2"/>
              </a:rPr>
              <a:t> </a:t>
            </a:r>
            <a:r>
              <a:rPr lang="cs-CZ" sz="2600" dirty="0" err="1">
                <a:sym typeface="Wingdings" panose="05000000000000000000" pitchFamily="2" charset="2"/>
              </a:rPr>
              <a:t>an-Násir</a:t>
            </a:r>
            <a:endParaRPr lang="cs-CZ" sz="2600" dirty="0">
              <a:sym typeface="Wingdings" panose="05000000000000000000" pitchFamily="2" charset="2"/>
            </a:endParaRPr>
          </a:p>
        </p:txBody>
      </p:sp>
    </p:spTree>
    <p:extLst>
      <p:ext uri="{BB962C8B-B14F-4D97-AF65-F5344CB8AC3E}">
        <p14:creationId xmlns:p14="http://schemas.microsoft.com/office/powerpoint/2010/main" val="1526027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5C56F4-3F9C-4C93-895D-84D258969C6F}"/>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CA989B8D-A935-4C00-967B-C757439A1F84}"/>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Title 3">
            <a:extLst>
              <a:ext uri="{FF2B5EF4-FFF2-40B4-BE49-F238E27FC236}">
                <a16:creationId xmlns:a16="http://schemas.microsoft.com/office/drawing/2014/main" id="{9857563C-F000-47B4-9243-116C8B9D78CA}"/>
              </a:ext>
            </a:extLst>
          </p:cNvPr>
          <p:cNvSpPr>
            <a:spLocks noGrp="1"/>
          </p:cNvSpPr>
          <p:nvPr>
            <p:ph type="title"/>
          </p:nvPr>
        </p:nvSpPr>
        <p:spPr/>
        <p:txBody>
          <a:bodyPr/>
          <a:lstStyle/>
          <a:p>
            <a:r>
              <a:rPr lang="cs-CZ" dirty="0"/>
              <a:t>1954–1974 – mimo zákon</a:t>
            </a:r>
            <a:endParaRPr lang="en-US" dirty="0"/>
          </a:p>
        </p:txBody>
      </p:sp>
      <p:sp>
        <p:nvSpPr>
          <p:cNvPr id="5" name="Content Placeholder 4">
            <a:extLst>
              <a:ext uri="{FF2B5EF4-FFF2-40B4-BE49-F238E27FC236}">
                <a16:creationId xmlns:a16="http://schemas.microsoft.com/office/drawing/2014/main" id="{6BC5CFC0-2689-4687-A8B3-E0E4762365CC}"/>
              </a:ext>
            </a:extLst>
          </p:cNvPr>
          <p:cNvSpPr>
            <a:spLocks noGrp="1"/>
          </p:cNvSpPr>
          <p:nvPr>
            <p:ph idx="1"/>
          </p:nvPr>
        </p:nvSpPr>
        <p:spPr/>
        <p:txBody>
          <a:bodyPr/>
          <a:lstStyle/>
          <a:p>
            <a:r>
              <a:rPr lang="cs-CZ" dirty="0"/>
              <a:t>Muslimské bratrstvo postaveno za </a:t>
            </a:r>
            <a:r>
              <a:rPr lang="cs-CZ" dirty="0" err="1"/>
              <a:t>Násira</a:t>
            </a:r>
            <a:r>
              <a:rPr lang="cs-CZ" dirty="0"/>
              <a:t> mimo zákon</a:t>
            </a:r>
          </a:p>
          <a:p>
            <a:endParaRPr lang="cs-CZ" dirty="0"/>
          </a:p>
          <a:p>
            <a:r>
              <a:rPr lang="cs-CZ" dirty="0"/>
              <a:t>V Egyptě prosazován arabský socialismus</a:t>
            </a:r>
          </a:p>
          <a:p>
            <a:endParaRPr lang="cs-CZ" dirty="0"/>
          </a:p>
          <a:p>
            <a:r>
              <a:rPr lang="cs-CZ" dirty="0"/>
              <a:t>Pozvolná změna po r. 1967 (šestidenní válka s Izraelem)</a:t>
            </a:r>
          </a:p>
          <a:p>
            <a:pPr lvl="1"/>
            <a:r>
              <a:rPr lang="cs-CZ" dirty="0"/>
              <a:t>Nástup </a:t>
            </a:r>
            <a:r>
              <a:rPr lang="cs-CZ" dirty="0" err="1"/>
              <a:t>Anwára</a:t>
            </a:r>
            <a:r>
              <a:rPr lang="cs-CZ" dirty="0"/>
              <a:t> </a:t>
            </a:r>
            <a:r>
              <a:rPr lang="cs-CZ" dirty="0" err="1"/>
              <a:t>Sadáta</a:t>
            </a:r>
            <a:r>
              <a:rPr lang="cs-CZ" dirty="0"/>
              <a:t> po </a:t>
            </a:r>
            <a:r>
              <a:rPr lang="cs-CZ" dirty="0" err="1"/>
              <a:t>Násirovi</a:t>
            </a:r>
            <a:r>
              <a:rPr lang="cs-CZ" dirty="0"/>
              <a:t> v r. 1970 </a:t>
            </a:r>
            <a:r>
              <a:rPr lang="cs-CZ" dirty="0">
                <a:sym typeface="Wingdings" panose="05000000000000000000" pitchFamily="2" charset="2"/>
              </a:rPr>
              <a:t> ústupky islámistům</a:t>
            </a:r>
          </a:p>
          <a:p>
            <a:endParaRPr lang="cs-CZ" dirty="0">
              <a:sym typeface="Wingdings" panose="05000000000000000000" pitchFamily="2" charset="2"/>
            </a:endParaRPr>
          </a:p>
          <a:p>
            <a:r>
              <a:rPr lang="cs-CZ" dirty="0">
                <a:sym typeface="Wingdings" panose="05000000000000000000" pitchFamily="2" charset="2"/>
              </a:rPr>
              <a:t>70. léta ve znamení vzestupu Islamismu v Egyptě.</a:t>
            </a:r>
          </a:p>
          <a:p>
            <a:pPr lvl="1"/>
            <a:r>
              <a:rPr lang="cs-CZ" dirty="0">
                <a:sym typeface="Wingdings" panose="05000000000000000000" pitchFamily="2" charset="2"/>
              </a:rPr>
              <a:t>Mimo jiné vznik al-</a:t>
            </a:r>
            <a:r>
              <a:rPr lang="cs-CZ" dirty="0" err="1">
                <a:sym typeface="Wingdings" panose="05000000000000000000" pitchFamily="2" charset="2"/>
              </a:rPr>
              <a:t>Džamá'a</a:t>
            </a:r>
            <a:r>
              <a:rPr lang="cs-CZ" dirty="0">
                <a:sym typeface="Wingdings" panose="05000000000000000000" pitchFamily="2" charset="2"/>
              </a:rPr>
              <a:t> al-</a:t>
            </a:r>
            <a:r>
              <a:rPr lang="cs-CZ" dirty="0" err="1">
                <a:sym typeface="Wingdings" panose="05000000000000000000" pitchFamily="2" charset="2"/>
              </a:rPr>
              <a:t>islámíja</a:t>
            </a:r>
            <a:r>
              <a:rPr lang="cs-CZ" dirty="0">
                <a:sym typeface="Wingdings" panose="05000000000000000000" pitchFamily="2" charset="2"/>
              </a:rPr>
              <a:t> (pozor na záměnu se stejnojmennou skupinou z Indonésie) či </a:t>
            </a:r>
            <a:r>
              <a:rPr lang="cs-CZ" dirty="0" err="1">
                <a:sym typeface="Wingdings" panose="05000000000000000000" pitchFamily="2" charset="2"/>
              </a:rPr>
              <a:t>Takfír</a:t>
            </a:r>
            <a:r>
              <a:rPr lang="cs-CZ" dirty="0">
                <a:sym typeface="Wingdings" panose="05000000000000000000" pitchFamily="2" charset="2"/>
              </a:rPr>
              <a:t> </a:t>
            </a:r>
            <a:r>
              <a:rPr lang="cs-CZ" dirty="0" err="1">
                <a:sym typeface="Wingdings" panose="05000000000000000000" pitchFamily="2" charset="2"/>
              </a:rPr>
              <a:t>wal</a:t>
            </a:r>
            <a:r>
              <a:rPr lang="cs-CZ" dirty="0">
                <a:sym typeface="Wingdings" panose="05000000000000000000" pitchFamily="2" charset="2"/>
              </a:rPr>
              <a:t>-Hidžra (přezdívka skupiny </a:t>
            </a:r>
            <a:r>
              <a:rPr lang="cs-CZ" dirty="0" err="1">
                <a:sym typeface="Wingdings" panose="05000000000000000000" pitchFamily="2" charset="2"/>
              </a:rPr>
              <a:t>Džama‘at</a:t>
            </a:r>
            <a:r>
              <a:rPr lang="cs-CZ" dirty="0">
                <a:sym typeface="Wingdings" panose="05000000000000000000" pitchFamily="2" charset="2"/>
              </a:rPr>
              <a:t> al-</a:t>
            </a:r>
            <a:r>
              <a:rPr lang="cs-CZ" dirty="0" err="1">
                <a:sym typeface="Wingdings" panose="05000000000000000000" pitchFamily="2" charset="2"/>
              </a:rPr>
              <a:t>muslimín</a:t>
            </a:r>
            <a:r>
              <a:rPr lang="cs-CZ" dirty="0">
                <a:sym typeface="Wingdings" panose="05000000000000000000" pitchFamily="2" charset="2"/>
              </a:rPr>
              <a:t>) Mustafy </a:t>
            </a:r>
            <a:r>
              <a:rPr lang="cs-CZ" dirty="0" err="1">
                <a:sym typeface="Wingdings" panose="05000000000000000000" pitchFamily="2" charset="2"/>
              </a:rPr>
              <a:t>Šukriho</a:t>
            </a:r>
            <a:r>
              <a:rPr lang="cs-CZ" dirty="0">
                <a:sym typeface="Wingdings" panose="05000000000000000000" pitchFamily="2" charset="2"/>
              </a:rPr>
              <a:t> 	</a:t>
            </a:r>
            <a:endParaRPr lang="en-US" dirty="0"/>
          </a:p>
        </p:txBody>
      </p:sp>
    </p:spTree>
    <p:extLst>
      <p:ext uri="{BB962C8B-B14F-4D97-AF65-F5344CB8AC3E}">
        <p14:creationId xmlns:p14="http://schemas.microsoft.com/office/powerpoint/2010/main" val="29387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5C56F4-3F9C-4C93-895D-84D258969C6F}"/>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CA989B8D-A935-4C00-967B-C757439A1F84}"/>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pic>
        <p:nvPicPr>
          <p:cNvPr id="12" name="Online Media 11" title="(Re)Islamization of Arabia: Nasser on The Muslim Brotherhood and Hijabs (1966 Egypt)-(english) #76">
            <a:hlinkClick r:id="" action="ppaction://media"/>
            <a:extLst>
              <a:ext uri="{FF2B5EF4-FFF2-40B4-BE49-F238E27FC236}">
                <a16:creationId xmlns:a16="http://schemas.microsoft.com/office/drawing/2014/main" id="{554BF31A-B815-4E10-A54A-1DA9B964D31F}"/>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14100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564FBD-8025-4FF8-950D-796CF0752F87}"/>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D5666090-D285-49D4-BDA9-CEA42250DAD2}"/>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Title 3">
            <a:extLst>
              <a:ext uri="{FF2B5EF4-FFF2-40B4-BE49-F238E27FC236}">
                <a16:creationId xmlns:a16="http://schemas.microsoft.com/office/drawing/2014/main" id="{8198EC2C-CD58-40DA-8C08-6C4418893E33}"/>
              </a:ext>
            </a:extLst>
          </p:cNvPr>
          <p:cNvSpPr>
            <a:spLocks noGrp="1"/>
          </p:cNvSpPr>
          <p:nvPr>
            <p:ph type="title"/>
          </p:nvPr>
        </p:nvSpPr>
        <p:spPr/>
        <p:txBody>
          <a:bodyPr/>
          <a:lstStyle/>
          <a:p>
            <a:r>
              <a:rPr lang="cs-CZ" dirty="0"/>
              <a:t>1981–2011 – </a:t>
            </a:r>
            <a:r>
              <a:rPr lang="cs-CZ" dirty="0" err="1"/>
              <a:t>Mubarakova</a:t>
            </a:r>
            <a:r>
              <a:rPr lang="cs-CZ" dirty="0"/>
              <a:t> éra</a:t>
            </a:r>
            <a:endParaRPr lang="en-US" dirty="0"/>
          </a:p>
        </p:txBody>
      </p:sp>
      <p:sp>
        <p:nvSpPr>
          <p:cNvPr id="5" name="Content Placeholder 4">
            <a:extLst>
              <a:ext uri="{FF2B5EF4-FFF2-40B4-BE49-F238E27FC236}">
                <a16:creationId xmlns:a16="http://schemas.microsoft.com/office/drawing/2014/main" id="{2C7419C4-55F8-434D-8137-C63C316D7133}"/>
              </a:ext>
            </a:extLst>
          </p:cNvPr>
          <p:cNvSpPr>
            <a:spLocks noGrp="1"/>
          </p:cNvSpPr>
          <p:nvPr>
            <p:ph idx="1"/>
          </p:nvPr>
        </p:nvSpPr>
        <p:spPr/>
        <p:txBody>
          <a:bodyPr/>
          <a:lstStyle/>
          <a:p>
            <a:r>
              <a:rPr lang="cs-CZ" dirty="0"/>
              <a:t>Za </a:t>
            </a:r>
            <a:r>
              <a:rPr lang="cs-CZ" dirty="0" err="1"/>
              <a:t>Anwára</a:t>
            </a:r>
            <a:r>
              <a:rPr lang="cs-CZ" dirty="0"/>
              <a:t> </a:t>
            </a:r>
            <a:r>
              <a:rPr lang="cs-CZ" dirty="0" err="1"/>
              <a:t>Sadáta</a:t>
            </a:r>
            <a:r>
              <a:rPr lang="cs-CZ" dirty="0"/>
              <a:t> (1970-1981) návrat bratrstva do politiky </a:t>
            </a:r>
          </a:p>
          <a:p>
            <a:endParaRPr lang="cs-CZ" dirty="0"/>
          </a:p>
          <a:p>
            <a:r>
              <a:rPr lang="cs-CZ" dirty="0"/>
              <a:t>V roce 1981 u moci </a:t>
            </a:r>
            <a:r>
              <a:rPr lang="cs-CZ" dirty="0" err="1"/>
              <a:t>Husní</a:t>
            </a:r>
            <a:r>
              <a:rPr lang="cs-CZ" dirty="0"/>
              <a:t> </a:t>
            </a:r>
            <a:r>
              <a:rPr lang="cs-CZ" dirty="0" err="1"/>
              <a:t>Mubárak</a:t>
            </a:r>
            <a:r>
              <a:rPr lang="cs-CZ" dirty="0"/>
              <a:t> – akceptovaný bratrstvem díky koncepci </a:t>
            </a:r>
            <a:r>
              <a:rPr lang="cs-CZ" dirty="0" err="1"/>
              <a:t>wálí</a:t>
            </a:r>
            <a:r>
              <a:rPr lang="cs-CZ" dirty="0"/>
              <a:t> </a:t>
            </a:r>
            <a:r>
              <a:rPr lang="cs-CZ" dirty="0" err="1"/>
              <a:t>amr</a:t>
            </a:r>
            <a:r>
              <a:rPr lang="cs-CZ" dirty="0"/>
              <a:t> (legitimní vládce)</a:t>
            </a:r>
          </a:p>
          <a:p>
            <a:endParaRPr lang="cs-CZ" dirty="0"/>
          </a:p>
          <a:p>
            <a:r>
              <a:rPr lang="cs-CZ" dirty="0"/>
              <a:t>Deklarace pozdvihnutí islámu</a:t>
            </a:r>
          </a:p>
          <a:p>
            <a:endParaRPr lang="cs-CZ" dirty="0"/>
          </a:p>
          <a:p>
            <a:r>
              <a:rPr lang="cs-CZ" dirty="0"/>
              <a:t>Otevřená podpora náboru dobrovolníků pro boj v Sovětsko-Afghánské válce proti útočníkům</a:t>
            </a:r>
            <a:endParaRPr lang="en-US" dirty="0"/>
          </a:p>
        </p:txBody>
      </p:sp>
    </p:spTree>
    <p:extLst>
      <p:ext uri="{BB962C8B-B14F-4D97-AF65-F5344CB8AC3E}">
        <p14:creationId xmlns:p14="http://schemas.microsoft.com/office/powerpoint/2010/main" val="3331559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19</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Arabské jaro a role Muslimského bratrstva</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sz="2000" dirty="0"/>
              <a:t>Zapojení se do povstání v 2011 po krátkém zaváhání</a:t>
            </a:r>
          </a:p>
          <a:p>
            <a:pPr lvl="1"/>
            <a:r>
              <a:rPr lang="cs-CZ" sz="1600" dirty="0"/>
              <a:t>Poskytování organizačních zkušeností a logistického zázemí</a:t>
            </a:r>
          </a:p>
          <a:p>
            <a:pPr lvl="1"/>
            <a:r>
              <a:rPr lang="cs-CZ" sz="1600" dirty="0"/>
              <a:t>Snaha o spolupráci i s neislamistickými skupinami</a:t>
            </a:r>
          </a:p>
          <a:p>
            <a:pPr lvl="1"/>
            <a:endParaRPr lang="cs-CZ" sz="1600" dirty="0"/>
          </a:p>
          <a:p>
            <a:r>
              <a:rPr lang="cs-CZ" sz="2000" dirty="0"/>
              <a:t>Vytvoření Strany svobody a spravedlnosti (</a:t>
            </a:r>
            <a:r>
              <a:rPr lang="cs-CZ" sz="2000" dirty="0" err="1"/>
              <a:t>Ḥizb</a:t>
            </a:r>
            <a:r>
              <a:rPr lang="cs-CZ" sz="2000" dirty="0"/>
              <a:t> al-</a:t>
            </a:r>
            <a:r>
              <a:rPr lang="cs-CZ" sz="2000" dirty="0" err="1"/>
              <a:t>Ḥurriyyah</a:t>
            </a:r>
            <a:r>
              <a:rPr lang="cs-CZ" sz="2000" dirty="0"/>
              <a:t> </a:t>
            </a:r>
            <a:r>
              <a:rPr lang="cs-CZ" sz="2000" dirty="0" err="1"/>
              <a:t>wa</a:t>
            </a:r>
            <a:r>
              <a:rPr lang="cs-CZ" sz="2000" dirty="0"/>
              <a:t>-l-</a:t>
            </a:r>
            <a:r>
              <a:rPr lang="cs-CZ" sz="2000" dirty="0" err="1"/>
              <a:t>ʿAdālah</a:t>
            </a:r>
            <a:r>
              <a:rPr lang="cs-CZ" sz="2000" dirty="0"/>
              <a:t>) v dubnu 2011 – předseda Muhammad Mursí</a:t>
            </a:r>
          </a:p>
          <a:p>
            <a:pPr lvl="1"/>
            <a:endParaRPr lang="cs-CZ" sz="1400" dirty="0"/>
          </a:p>
          <a:p>
            <a:r>
              <a:rPr lang="cs-CZ" sz="2000" dirty="0"/>
              <a:t>Pragmatismus, deklarace umírněnosti a neužívání islámských symbolů x účast na demonstraci za vytvoření islámského státu</a:t>
            </a:r>
          </a:p>
          <a:p>
            <a:pPr lvl="1"/>
            <a:endParaRPr lang="cs-CZ" sz="1400" dirty="0"/>
          </a:p>
          <a:p>
            <a:r>
              <a:rPr lang="cs-CZ" sz="2000" dirty="0"/>
              <a:t>Ve volbách (za dohledu Nejvyššího výboru vojenských sil - SCAF) nadpoloviční většina společně se </a:t>
            </a:r>
            <a:r>
              <a:rPr lang="cs-CZ" sz="2000" dirty="0" err="1"/>
              <a:t>saláfisty</a:t>
            </a:r>
            <a:r>
              <a:rPr lang="cs-CZ" sz="2000" dirty="0"/>
              <a:t> + Mursí prezidentem</a:t>
            </a:r>
            <a:endParaRPr lang="en-US" sz="2000" dirty="0"/>
          </a:p>
        </p:txBody>
      </p:sp>
    </p:spTree>
    <p:extLst>
      <p:ext uri="{BB962C8B-B14F-4D97-AF65-F5344CB8AC3E}">
        <p14:creationId xmlns:p14="http://schemas.microsoft.com/office/powerpoint/2010/main" val="150666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749DE98-6AD7-4829-AB9F-95E39831C9CF}"/>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Zástupný symbol pro číslo snímku 2">
            <a:extLst>
              <a:ext uri="{FF2B5EF4-FFF2-40B4-BE49-F238E27FC236}">
                <a16:creationId xmlns:a16="http://schemas.microsoft.com/office/drawing/2014/main" id="{A2A578CD-CE2A-4B6B-82B1-F0FDDE937274}"/>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992DD853-43D5-4BED-A2F3-5C7707A6FA12}"/>
              </a:ext>
            </a:extLst>
          </p:cNvPr>
          <p:cNvSpPr>
            <a:spLocks noGrp="1"/>
          </p:cNvSpPr>
          <p:nvPr>
            <p:ph type="title"/>
          </p:nvPr>
        </p:nvSpPr>
        <p:spPr/>
        <p:txBody>
          <a:bodyPr/>
          <a:lstStyle/>
          <a:p>
            <a:r>
              <a:rPr lang="cs-CZ" dirty="0"/>
              <a:t>Obsah</a:t>
            </a:r>
          </a:p>
        </p:txBody>
      </p:sp>
      <p:sp>
        <p:nvSpPr>
          <p:cNvPr id="5" name="Zástupný obsah 4">
            <a:extLst>
              <a:ext uri="{FF2B5EF4-FFF2-40B4-BE49-F238E27FC236}">
                <a16:creationId xmlns:a16="http://schemas.microsoft.com/office/drawing/2014/main" id="{93B097EA-96F9-4405-A63F-70C8FFBA202E}"/>
              </a:ext>
            </a:extLst>
          </p:cNvPr>
          <p:cNvSpPr>
            <a:spLocks noGrp="1"/>
          </p:cNvSpPr>
          <p:nvPr>
            <p:ph idx="1"/>
          </p:nvPr>
        </p:nvSpPr>
        <p:spPr/>
        <p:txBody>
          <a:bodyPr/>
          <a:lstStyle/>
          <a:p>
            <a:pPr marL="586350" indent="-514350">
              <a:spcAft>
                <a:spcPts val="300"/>
              </a:spcAft>
              <a:buFont typeface="+mj-lt"/>
              <a:buAutoNum type="arabicPeriod"/>
            </a:pPr>
            <a:r>
              <a:rPr lang="cs-CZ" sz="2400" dirty="0"/>
              <a:t>Islám a Egypt</a:t>
            </a:r>
          </a:p>
          <a:p>
            <a:pPr marL="586350" indent="-514350">
              <a:spcAft>
                <a:spcPts val="300"/>
              </a:spcAft>
              <a:buFont typeface="+mj-lt"/>
              <a:buAutoNum type="arabicPeriod"/>
            </a:pPr>
            <a:r>
              <a:rPr lang="cs-CZ" sz="2400" dirty="0"/>
              <a:t>Islámský radikalismus v Egyptě – relevance v 20. </a:t>
            </a:r>
            <a:r>
              <a:rPr lang="cs-CZ" sz="2400"/>
              <a:t>letech 21. </a:t>
            </a:r>
            <a:r>
              <a:rPr lang="cs-CZ" sz="2400" dirty="0"/>
              <a:t>století</a:t>
            </a:r>
          </a:p>
          <a:p>
            <a:pPr marL="586350" indent="-514350">
              <a:spcAft>
                <a:spcPts val="300"/>
              </a:spcAft>
              <a:buFont typeface="+mj-lt"/>
              <a:buAutoNum type="arabicPeriod"/>
            </a:pPr>
            <a:r>
              <a:rPr lang="cs-CZ" sz="2400" dirty="0"/>
              <a:t>Muslimské bratrstvo</a:t>
            </a:r>
          </a:p>
          <a:p>
            <a:pPr marL="838350" lvl="1" indent="-514350">
              <a:spcAft>
                <a:spcPts val="300"/>
              </a:spcAft>
              <a:buFont typeface="+mj-lt"/>
              <a:buAutoNum type="alphaLcParenR"/>
            </a:pPr>
            <a:r>
              <a:rPr lang="cs-CZ" sz="1800" dirty="0"/>
              <a:t>Hassan al-</a:t>
            </a:r>
            <a:r>
              <a:rPr lang="cs-CZ" sz="1800" dirty="0" err="1"/>
              <a:t>Banná</a:t>
            </a:r>
            <a:endParaRPr lang="cs-CZ" sz="1800" dirty="0"/>
          </a:p>
          <a:p>
            <a:pPr marL="838350" lvl="1" indent="-514350">
              <a:spcAft>
                <a:spcPts val="300"/>
              </a:spcAft>
              <a:buFont typeface="+mj-lt"/>
              <a:buAutoNum type="alphaLcParenR"/>
            </a:pPr>
            <a:r>
              <a:rPr lang="cs-CZ" sz="1800" dirty="0"/>
              <a:t>Vznik a historie</a:t>
            </a:r>
          </a:p>
          <a:p>
            <a:pPr marL="838350" lvl="1" indent="-514350">
              <a:spcAft>
                <a:spcPts val="300"/>
              </a:spcAft>
              <a:buFont typeface="+mj-lt"/>
              <a:buAutoNum type="alphaLcParenR"/>
            </a:pPr>
            <a:r>
              <a:rPr lang="cs-CZ" sz="1800" dirty="0"/>
              <a:t>Arabské jaro a pád</a:t>
            </a:r>
          </a:p>
          <a:p>
            <a:pPr marL="838350" lvl="1" indent="-514350">
              <a:spcAft>
                <a:spcPts val="300"/>
              </a:spcAft>
              <a:buFont typeface="+mj-lt"/>
              <a:buAutoNum type="alphaLcParenR"/>
            </a:pPr>
            <a:r>
              <a:rPr lang="cs-CZ" sz="1800" dirty="0"/>
              <a:t>Strana vs. hnutí</a:t>
            </a:r>
          </a:p>
          <a:p>
            <a:pPr marL="586350" indent="-514350">
              <a:spcAft>
                <a:spcPts val="300"/>
              </a:spcAft>
              <a:buFont typeface="+mj-lt"/>
              <a:buAutoNum type="arabicPeriod"/>
            </a:pPr>
            <a:r>
              <a:rPr lang="cs-CZ" sz="2400" dirty="0"/>
              <a:t>Vliv Muslimského bratrstva za hranicemi Egypta</a:t>
            </a:r>
          </a:p>
          <a:p>
            <a:pPr marL="586350" indent="-514350">
              <a:spcAft>
                <a:spcPts val="300"/>
              </a:spcAft>
              <a:buFont typeface="+mj-lt"/>
              <a:buAutoNum type="arabicPeriod"/>
            </a:pPr>
            <a:r>
              <a:rPr lang="cs-CZ" sz="2400" dirty="0"/>
              <a:t>Další islamistické organizace v Egyptě</a:t>
            </a:r>
          </a:p>
          <a:p>
            <a:pPr marL="586350" indent="-514350">
              <a:spcAft>
                <a:spcPts val="300"/>
              </a:spcAft>
              <a:buFont typeface="+mj-lt"/>
              <a:buAutoNum type="arabicPeriod"/>
            </a:pPr>
            <a:r>
              <a:rPr lang="cs-CZ" sz="2400" dirty="0"/>
              <a:t>Shrnutí</a:t>
            </a:r>
          </a:p>
        </p:txBody>
      </p:sp>
    </p:spTree>
    <p:extLst>
      <p:ext uri="{BB962C8B-B14F-4D97-AF65-F5344CB8AC3E}">
        <p14:creationId xmlns:p14="http://schemas.microsoft.com/office/powerpoint/2010/main" val="2142069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20</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Pád</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dirty="0"/>
              <a:t>Muslimské bratrstvo po povstání významným hráčem v zemi</a:t>
            </a:r>
          </a:p>
          <a:p>
            <a:endParaRPr lang="cs-CZ" dirty="0"/>
          </a:p>
          <a:p>
            <a:r>
              <a:rPr lang="cs-CZ" dirty="0"/>
              <a:t>Zároveň zachování velkého vlivu Nejvyššího výboru vojenských sil</a:t>
            </a:r>
          </a:p>
          <a:p>
            <a:endParaRPr lang="cs-CZ" dirty="0"/>
          </a:p>
          <a:p>
            <a:r>
              <a:rPr lang="cs-CZ" dirty="0"/>
              <a:t>Mursí si udělil dekrety rozsáhlé pravomoci, byla schválena ústava – minimálně se věnující náboženským otázkám!</a:t>
            </a:r>
          </a:p>
          <a:p>
            <a:endParaRPr lang="cs-CZ" dirty="0"/>
          </a:p>
          <a:p>
            <a:r>
              <a:rPr lang="cs-CZ" dirty="0"/>
              <a:t> SCAF blokuje reformy – zhoršující se ekonomická a sociální situace postupně vedla až ke svržení Mursího armádou 3.7. 2013</a:t>
            </a:r>
            <a:endParaRPr lang="en-US" dirty="0"/>
          </a:p>
        </p:txBody>
      </p:sp>
    </p:spTree>
    <p:extLst>
      <p:ext uri="{BB962C8B-B14F-4D97-AF65-F5344CB8AC3E}">
        <p14:creationId xmlns:p14="http://schemas.microsoft.com/office/powerpoint/2010/main" val="205753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21</a:t>
            </a:fld>
            <a:endParaRPr lang="cs-CZ" altLang="cs-CZ" dirty="0"/>
          </a:p>
        </p:txBody>
      </p:sp>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pic>
        <p:nvPicPr>
          <p:cNvPr id="3074" name="Picture 2">
            <a:extLst>
              <a:ext uri="{FF2B5EF4-FFF2-40B4-BE49-F238E27FC236}">
                <a16:creationId xmlns:a16="http://schemas.microsoft.com/office/drawing/2014/main" id="{D7F32007-5ADE-4C0A-AE5F-974B460D309F}"/>
              </a:ext>
            </a:extLst>
          </p:cNvPr>
          <p:cNvPicPr>
            <a:picLocks noChangeAspect="1" noChangeArrowheads="1"/>
          </p:cNvPicPr>
          <p:nvPr/>
        </p:nvPicPr>
        <p:blipFill>
          <a:blip r:embed="rId3">
            <a:alphaModFix amt="23000"/>
            <a:extLst>
              <a:ext uri="{28A0092B-C50C-407E-A947-70E740481C1C}">
                <a14:useLocalDpi xmlns:a14="http://schemas.microsoft.com/office/drawing/2010/main" val="0"/>
              </a:ext>
            </a:extLst>
          </a:blip>
          <a:srcRect/>
          <a:stretch>
            <a:fillRect/>
          </a:stretch>
        </p:blipFill>
        <p:spPr bwMode="auto">
          <a:xfrm>
            <a:off x="0" y="0"/>
            <a:ext cx="5147733" cy="68636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E23CC97-171C-45FD-868A-9604CF1C3DD7}"/>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l="-2" r="45759"/>
          <a:stretch/>
        </p:blipFill>
        <p:spPr bwMode="auto">
          <a:xfrm>
            <a:off x="5147733" y="-18355"/>
            <a:ext cx="7104483" cy="68763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a:xfrm>
            <a:off x="6703733" y="152212"/>
            <a:ext cx="4346453" cy="451576"/>
          </a:xfrm>
        </p:spPr>
        <p:txBody>
          <a:bodyPr/>
          <a:lstStyle/>
          <a:p>
            <a:r>
              <a:rPr lang="cs-CZ" dirty="0"/>
              <a:t>Strana – hnutí?</a:t>
            </a:r>
            <a:endParaRPr lang="en-US" dirty="0"/>
          </a:p>
        </p:txBody>
      </p:sp>
    </p:spTree>
    <p:extLst>
      <p:ext uri="{BB962C8B-B14F-4D97-AF65-F5344CB8AC3E}">
        <p14:creationId xmlns:p14="http://schemas.microsoft.com/office/powerpoint/2010/main" val="254192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D4FC6B-E241-47D4-A4BF-D1C0688A3DB3}"/>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Zástupný symbol pro číslo snímku 2">
            <a:extLst>
              <a:ext uri="{FF2B5EF4-FFF2-40B4-BE49-F238E27FC236}">
                <a16:creationId xmlns:a16="http://schemas.microsoft.com/office/drawing/2014/main" id="{0560641F-50D1-4EFE-B0B4-1FE274B91F17}"/>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6" name="Nadpis 5">
            <a:extLst>
              <a:ext uri="{FF2B5EF4-FFF2-40B4-BE49-F238E27FC236}">
                <a16:creationId xmlns:a16="http://schemas.microsoft.com/office/drawing/2014/main" id="{783E6399-AC89-47BD-B8C8-3D48ADAE9E37}"/>
              </a:ext>
            </a:extLst>
          </p:cNvPr>
          <p:cNvSpPr>
            <a:spLocks noGrp="1"/>
          </p:cNvSpPr>
          <p:nvPr>
            <p:ph type="title"/>
          </p:nvPr>
        </p:nvSpPr>
        <p:spPr/>
        <p:txBody>
          <a:bodyPr/>
          <a:lstStyle/>
          <a:p>
            <a:pPr marL="72000">
              <a:spcAft>
                <a:spcPts val="600"/>
              </a:spcAft>
            </a:pPr>
            <a:r>
              <a:rPr lang="cs-CZ" sz="3600" dirty="0"/>
              <a:t>Vliv Muslimského bratrstva za hranicemi Egypta</a:t>
            </a:r>
          </a:p>
        </p:txBody>
      </p:sp>
      <p:sp>
        <p:nvSpPr>
          <p:cNvPr id="7" name="Podnadpis 6">
            <a:extLst>
              <a:ext uri="{FF2B5EF4-FFF2-40B4-BE49-F238E27FC236}">
                <a16:creationId xmlns:a16="http://schemas.microsoft.com/office/drawing/2014/main" id="{D68A20C8-70CB-47D2-8BD5-AF488B5913E8}"/>
              </a:ext>
            </a:extLst>
          </p:cNvPr>
          <p:cNvSpPr>
            <a:spLocks noGrp="1"/>
          </p:cNvSpPr>
          <p:nvPr>
            <p:ph type="subTitle" idx="1"/>
          </p:nvPr>
        </p:nvSpPr>
        <p:spPr/>
        <p:txBody>
          <a:bodyPr/>
          <a:lstStyle/>
          <a:p>
            <a:r>
              <a:rPr lang="cs-CZ" dirty="0"/>
              <a:t>Případ </a:t>
            </a:r>
            <a:r>
              <a:rPr lang="cs-CZ" dirty="0" err="1"/>
              <a:t>Hamásu</a:t>
            </a:r>
            <a:r>
              <a:rPr lang="cs-CZ" dirty="0"/>
              <a:t>, vliv </a:t>
            </a:r>
            <a:r>
              <a:rPr lang="cs-CZ" dirty="0" err="1"/>
              <a:t>Sajjída</a:t>
            </a:r>
            <a:r>
              <a:rPr lang="cs-CZ" dirty="0"/>
              <a:t> </a:t>
            </a:r>
            <a:r>
              <a:rPr lang="cs-CZ" dirty="0" err="1"/>
              <a:t>Qutba</a:t>
            </a:r>
            <a:r>
              <a:rPr lang="cs-CZ" dirty="0"/>
              <a:t> a Muslimské bratrstvo v Evropě</a:t>
            </a:r>
          </a:p>
        </p:txBody>
      </p:sp>
    </p:spTree>
    <p:extLst>
      <p:ext uri="{BB962C8B-B14F-4D97-AF65-F5344CB8AC3E}">
        <p14:creationId xmlns:p14="http://schemas.microsoft.com/office/powerpoint/2010/main" val="3436263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23</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err="1"/>
              <a:t>Hamás</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sz="2400" dirty="0"/>
              <a:t>Založeno jako odnož Muslimského bratrstva</a:t>
            </a:r>
          </a:p>
          <a:p>
            <a:pPr lvl="1"/>
            <a:endParaRPr lang="cs-CZ" sz="1600" dirty="0"/>
          </a:p>
          <a:p>
            <a:r>
              <a:rPr lang="cs-CZ" sz="2400" dirty="0"/>
              <a:t>Pragmatický krok – nutnost zapojení se do intifády x neochota účastnit se násilí vůči Izraeli </a:t>
            </a:r>
            <a:r>
              <a:rPr lang="cs-CZ" sz="2400" dirty="0">
                <a:sym typeface="Wingdings" panose="05000000000000000000" pitchFamily="2" charset="2"/>
              </a:rPr>
              <a:t> </a:t>
            </a:r>
            <a:r>
              <a:rPr lang="cs-CZ" sz="2400" dirty="0" err="1">
                <a:sym typeface="Wingdings" panose="05000000000000000000" pitchFamily="2" charset="2"/>
              </a:rPr>
              <a:t>Hamás</a:t>
            </a:r>
            <a:r>
              <a:rPr lang="cs-CZ" sz="2400" dirty="0">
                <a:sym typeface="Wingdings" panose="05000000000000000000" pitchFamily="2" charset="2"/>
              </a:rPr>
              <a:t> jako řešení</a:t>
            </a:r>
            <a:endParaRPr lang="cs-CZ" sz="2400" dirty="0"/>
          </a:p>
          <a:p>
            <a:pPr lvl="1"/>
            <a:endParaRPr lang="cs-CZ" sz="1600" dirty="0"/>
          </a:p>
          <a:p>
            <a:r>
              <a:rPr lang="cs-CZ" sz="2400" dirty="0"/>
              <a:t>Opuštění „Osy odporu“ kvůli vidině politického zisku díky sílícímu vlivu MB /, následně </a:t>
            </a:r>
          </a:p>
          <a:p>
            <a:pPr lvl="1"/>
            <a:endParaRPr lang="cs-CZ" sz="1600" dirty="0"/>
          </a:p>
          <a:p>
            <a:r>
              <a:rPr lang="cs-CZ" sz="2400" dirty="0"/>
              <a:t>Deklarovaná „nezávislost“ na MB krom ideologických stanovisek (al-</a:t>
            </a:r>
            <a:r>
              <a:rPr lang="cs-CZ" sz="2400" dirty="0" err="1"/>
              <a:t>Mughrabi</a:t>
            </a:r>
            <a:r>
              <a:rPr lang="cs-CZ" sz="2400" dirty="0"/>
              <a:t> a Finn 2017)</a:t>
            </a:r>
          </a:p>
        </p:txBody>
      </p:sp>
    </p:spTree>
    <p:extLst>
      <p:ext uri="{BB962C8B-B14F-4D97-AF65-F5344CB8AC3E}">
        <p14:creationId xmlns:p14="http://schemas.microsoft.com/office/powerpoint/2010/main" val="4156555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24</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Sajjid </a:t>
            </a:r>
            <a:r>
              <a:rPr lang="cs-CZ" dirty="0" err="1"/>
              <a:t>Qutb</a:t>
            </a:r>
            <a:endParaRPr lang="cs-CZ"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dirty="0"/>
              <a:t>Narozen 9. října 1906</a:t>
            </a:r>
          </a:p>
          <a:p>
            <a:pPr lvl="1"/>
            <a:endParaRPr lang="cs-CZ" dirty="0"/>
          </a:p>
          <a:p>
            <a:r>
              <a:rPr lang="cs-CZ" dirty="0"/>
              <a:t>Zázračné dítě – </a:t>
            </a:r>
            <a:r>
              <a:rPr lang="cs-CZ" dirty="0" err="1"/>
              <a:t>memorizace</a:t>
            </a:r>
            <a:r>
              <a:rPr lang="cs-CZ" dirty="0"/>
              <a:t> Koránu již v 10 letech</a:t>
            </a:r>
          </a:p>
          <a:p>
            <a:pPr lvl="1"/>
            <a:endParaRPr lang="cs-CZ" dirty="0"/>
          </a:p>
          <a:p>
            <a:r>
              <a:rPr lang="cs-CZ" dirty="0"/>
              <a:t>Úspěšná kariéra </a:t>
            </a:r>
            <a:r>
              <a:rPr lang="cs-CZ" dirty="0">
                <a:sym typeface="Wingdings" panose="05000000000000000000" pitchFamily="2" charset="2"/>
              </a:rPr>
              <a:t> pobyt v USA </a:t>
            </a:r>
          </a:p>
          <a:p>
            <a:pPr lvl="1"/>
            <a:r>
              <a:rPr lang="cs-CZ" dirty="0">
                <a:sym typeface="Wingdings" panose="05000000000000000000" pitchFamily="2" charset="2"/>
              </a:rPr>
              <a:t>Vznik díla </a:t>
            </a:r>
            <a:r>
              <a:rPr lang="en-GB" i="1" dirty="0">
                <a:sym typeface="Wingdings" panose="05000000000000000000" pitchFamily="2" charset="2"/>
              </a:rPr>
              <a:t>The America that I Have Seen</a:t>
            </a:r>
            <a:endParaRPr lang="cs-CZ" i="1" dirty="0">
              <a:sym typeface="Wingdings" panose="05000000000000000000" pitchFamily="2" charset="2"/>
            </a:endParaRPr>
          </a:p>
          <a:p>
            <a:pPr lvl="1"/>
            <a:r>
              <a:rPr lang="cs-CZ" dirty="0">
                <a:sym typeface="Wingdings" panose="05000000000000000000" pitchFamily="2" charset="2"/>
              </a:rPr>
              <a:t>Silná kritika Západu</a:t>
            </a:r>
          </a:p>
          <a:p>
            <a:pPr lvl="1"/>
            <a:endParaRPr lang="cs-CZ" dirty="0">
              <a:sym typeface="Wingdings" panose="05000000000000000000" pitchFamily="2" charset="2"/>
            </a:endParaRPr>
          </a:p>
          <a:p>
            <a:r>
              <a:rPr lang="cs-CZ" dirty="0">
                <a:sym typeface="Wingdings" panose="05000000000000000000" pitchFamily="2" charset="2"/>
              </a:rPr>
              <a:t>Koherentní ideologie na rozdíl od Hassana al-</a:t>
            </a:r>
            <a:r>
              <a:rPr lang="cs-CZ" dirty="0" err="1">
                <a:sym typeface="Wingdings" panose="05000000000000000000" pitchFamily="2" charset="2"/>
              </a:rPr>
              <a:t>Banná</a:t>
            </a:r>
            <a:endParaRPr lang="cs-CZ" dirty="0">
              <a:sym typeface="Wingdings" panose="05000000000000000000" pitchFamily="2" charset="2"/>
            </a:endParaRPr>
          </a:p>
          <a:p>
            <a:endParaRPr lang="cs-CZ" dirty="0"/>
          </a:p>
          <a:p>
            <a:r>
              <a:rPr lang="cs-CZ" dirty="0"/>
              <a:t>Popraven pověšením r. 1966 za plánování atentátu na </a:t>
            </a:r>
            <a:r>
              <a:rPr lang="cs-CZ" dirty="0" err="1"/>
              <a:t>Násera</a:t>
            </a:r>
            <a:r>
              <a:rPr lang="cs-CZ" dirty="0"/>
              <a:t> </a:t>
            </a:r>
            <a:endParaRPr lang="en-US" dirty="0"/>
          </a:p>
        </p:txBody>
      </p:sp>
      <p:pic>
        <p:nvPicPr>
          <p:cNvPr id="5" name="Picture 4" descr="A person with a mustache&#10;&#10;Description automatically generated with low confidence">
            <a:extLst>
              <a:ext uri="{FF2B5EF4-FFF2-40B4-BE49-F238E27FC236}">
                <a16:creationId xmlns:a16="http://schemas.microsoft.com/office/drawing/2014/main" id="{D8E24ADB-A5CC-4A92-99A7-958D1BDEB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068" y="87991"/>
            <a:ext cx="2531765" cy="3535741"/>
          </a:xfrm>
          <a:prstGeom prst="rect">
            <a:avLst/>
          </a:prstGeom>
        </p:spPr>
      </p:pic>
      <p:sp>
        <p:nvSpPr>
          <p:cNvPr id="8" name="TextBox 7">
            <a:extLst>
              <a:ext uri="{FF2B5EF4-FFF2-40B4-BE49-F238E27FC236}">
                <a16:creationId xmlns:a16="http://schemas.microsoft.com/office/drawing/2014/main" id="{C9041923-810F-457A-BB34-EA86F64FFD46}"/>
              </a:ext>
            </a:extLst>
          </p:cNvPr>
          <p:cNvSpPr txBox="1"/>
          <p:nvPr/>
        </p:nvSpPr>
        <p:spPr>
          <a:xfrm>
            <a:off x="5138728" y="1021797"/>
            <a:ext cx="3962400" cy="523220"/>
          </a:xfrm>
          <a:prstGeom prst="rect">
            <a:avLst/>
          </a:prstGeom>
          <a:noFill/>
        </p:spPr>
        <p:txBody>
          <a:bodyPr wrap="square" rtlCol="0">
            <a:spAutoFit/>
          </a:bodyPr>
          <a:lstStyle/>
          <a:p>
            <a:pPr algn="l"/>
            <a:r>
              <a:rPr lang="en-GB" sz="2800" i="1" dirty="0">
                <a:latin typeface="+mn-lt"/>
              </a:rPr>
              <a:t>“the true </a:t>
            </a:r>
            <a:r>
              <a:rPr lang="en-GB" sz="2800" i="1" dirty="0" err="1">
                <a:latin typeface="+mn-lt"/>
              </a:rPr>
              <a:t>ijtihād</a:t>
            </a:r>
            <a:r>
              <a:rPr lang="en-GB" sz="2800" i="1" dirty="0">
                <a:latin typeface="+mn-lt"/>
              </a:rPr>
              <a:t> is </a:t>
            </a:r>
            <a:r>
              <a:rPr lang="en-GB" sz="2800" i="1" dirty="0" err="1">
                <a:latin typeface="+mn-lt"/>
              </a:rPr>
              <a:t>jihād</a:t>
            </a:r>
            <a:r>
              <a:rPr lang="en-GB" sz="2800" i="1" dirty="0">
                <a:latin typeface="+mn-lt"/>
              </a:rPr>
              <a:t>”</a:t>
            </a:r>
            <a:endParaRPr lang="en-US" sz="2800" i="1" dirty="0" err="1">
              <a:latin typeface="+mn-lt"/>
            </a:endParaRPr>
          </a:p>
        </p:txBody>
      </p:sp>
    </p:spTree>
    <p:extLst>
      <p:ext uri="{BB962C8B-B14F-4D97-AF65-F5344CB8AC3E}">
        <p14:creationId xmlns:p14="http://schemas.microsoft.com/office/powerpoint/2010/main" val="190881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25</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Muslimské bratrstvo v Evropě</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dirty="0"/>
              <a:t>Snaha o zvýšení vlivu v muslimských komunitách v Evropě</a:t>
            </a:r>
          </a:p>
          <a:p>
            <a:endParaRPr lang="cs-CZ" dirty="0"/>
          </a:p>
          <a:p>
            <a:r>
              <a:rPr lang="cs-CZ" dirty="0"/>
              <a:t>Působí ve většině evropských zemích	</a:t>
            </a:r>
          </a:p>
          <a:p>
            <a:pPr lvl="1"/>
            <a:r>
              <a:rPr lang="cs-CZ" dirty="0"/>
              <a:t>Velký vliv v Belgii, Francii, UK, Švédsku…</a:t>
            </a:r>
          </a:p>
          <a:p>
            <a:endParaRPr lang="cs-CZ" dirty="0"/>
          </a:p>
          <a:p>
            <a:r>
              <a:rPr lang="cs-CZ" dirty="0"/>
              <a:t>Nelze vnímat jako koherentní organizaci – proto problematické</a:t>
            </a:r>
          </a:p>
          <a:p>
            <a:endParaRPr lang="cs-CZ" dirty="0"/>
          </a:p>
          <a:p>
            <a:r>
              <a:rPr lang="cs-CZ" dirty="0"/>
              <a:t>Významné financování mimo jiné ze strany EU</a:t>
            </a:r>
          </a:p>
          <a:p>
            <a:pPr lvl="1"/>
            <a:r>
              <a:rPr lang="cs-CZ" dirty="0"/>
              <a:t>40 milionů eur mezi 2007 a 2019</a:t>
            </a:r>
          </a:p>
          <a:p>
            <a:pPr lvl="1"/>
            <a:endParaRPr lang="cs-CZ" dirty="0"/>
          </a:p>
          <a:p>
            <a:endParaRPr lang="cs-CZ" dirty="0"/>
          </a:p>
        </p:txBody>
      </p:sp>
    </p:spTree>
    <p:extLst>
      <p:ext uri="{BB962C8B-B14F-4D97-AF65-F5344CB8AC3E}">
        <p14:creationId xmlns:p14="http://schemas.microsoft.com/office/powerpoint/2010/main" val="2688996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D4FC6B-E241-47D4-A4BF-D1C0688A3DB3}"/>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Zástupný symbol pro číslo snímku 2">
            <a:extLst>
              <a:ext uri="{FF2B5EF4-FFF2-40B4-BE49-F238E27FC236}">
                <a16:creationId xmlns:a16="http://schemas.microsoft.com/office/drawing/2014/main" id="{0560641F-50D1-4EFE-B0B4-1FE274B91F17}"/>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6" name="Nadpis 5">
            <a:extLst>
              <a:ext uri="{FF2B5EF4-FFF2-40B4-BE49-F238E27FC236}">
                <a16:creationId xmlns:a16="http://schemas.microsoft.com/office/drawing/2014/main" id="{783E6399-AC89-47BD-B8C8-3D48ADAE9E37}"/>
              </a:ext>
            </a:extLst>
          </p:cNvPr>
          <p:cNvSpPr>
            <a:spLocks noGrp="1"/>
          </p:cNvSpPr>
          <p:nvPr>
            <p:ph type="title"/>
          </p:nvPr>
        </p:nvSpPr>
        <p:spPr/>
        <p:txBody>
          <a:bodyPr/>
          <a:lstStyle/>
          <a:p>
            <a:r>
              <a:rPr lang="cs-CZ" dirty="0"/>
              <a:t>Další islamistické organizace v Egyptě</a:t>
            </a:r>
          </a:p>
        </p:txBody>
      </p:sp>
      <p:sp>
        <p:nvSpPr>
          <p:cNvPr id="7" name="Podnadpis 6">
            <a:extLst>
              <a:ext uri="{FF2B5EF4-FFF2-40B4-BE49-F238E27FC236}">
                <a16:creationId xmlns:a16="http://schemas.microsoft.com/office/drawing/2014/main" id="{D68A20C8-70CB-47D2-8BD5-AF488B5913E8}"/>
              </a:ext>
            </a:extLst>
          </p:cNvPr>
          <p:cNvSpPr>
            <a:spLocks noGrp="1"/>
          </p:cNvSpPr>
          <p:nvPr>
            <p:ph type="subTitle" idx="1"/>
          </p:nvPr>
        </p:nvSpPr>
        <p:spPr/>
        <p:txBody>
          <a:bodyPr/>
          <a:lstStyle/>
          <a:p>
            <a:r>
              <a:rPr lang="cs-CZ" dirty="0"/>
              <a:t>Al-</a:t>
            </a:r>
            <a:r>
              <a:rPr lang="cs-CZ" dirty="0" err="1"/>
              <a:t>Džamá'a</a:t>
            </a:r>
            <a:r>
              <a:rPr lang="cs-CZ" dirty="0"/>
              <a:t> al-</a:t>
            </a:r>
            <a:r>
              <a:rPr lang="cs-CZ" dirty="0" err="1"/>
              <a:t>islámíja</a:t>
            </a:r>
            <a:r>
              <a:rPr lang="cs-CZ" dirty="0"/>
              <a:t> a Islámský stát - Sinaj</a:t>
            </a:r>
          </a:p>
        </p:txBody>
      </p:sp>
    </p:spTree>
    <p:extLst>
      <p:ext uri="{BB962C8B-B14F-4D97-AF65-F5344CB8AC3E}">
        <p14:creationId xmlns:p14="http://schemas.microsoft.com/office/powerpoint/2010/main" val="379112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27</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A</a:t>
            </a:r>
            <a:r>
              <a:rPr lang="en-US" dirty="0"/>
              <a:t>l-</a:t>
            </a:r>
            <a:r>
              <a:rPr lang="en-US" dirty="0" err="1"/>
              <a:t>Džamá'a</a:t>
            </a:r>
            <a:r>
              <a:rPr lang="en-US" dirty="0"/>
              <a:t> al-</a:t>
            </a:r>
            <a:r>
              <a:rPr lang="en-US" dirty="0" err="1"/>
              <a:t>islámíja</a:t>
            </a:r>
            <a:r>
              <a:rPr lang="en-US" dirty="0"/>
              <a:t> </a:t>
            </a:r>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a:xfrm>
            <a:off x="720000" y="1692002"/>
            <a:ext cx="10923360" cy="4139998"/>
          </a:xfrm>
        </p:spPr>
        <p:txBody>
          <a:bodyPr/>
          <a:lstStyle/>
          <a:p>
            <a:r>
              <a:rPr lang="cs-CZ" dirty="0"/>
              <a:t>Vznik 1971 s tichou podporou </a:t>
            </a:r>
            <a:r>
              <a:rPr lang="cs-CZ" dirty="0" err="1"/>
              <a:t>Anwára</a:t>
            </a:r>
            <a:r>
              <a:rPr lang="cs-CZ" dirty="0"/>
              <a:t> </a:t>
            </a:r>
            <a:r>
              <a:rPr lang="cs-CZ" dirty="0" err="1"/>
              <a:t>Sadáta</a:t>
            </a:r>
            <a:r>
              <a:rPr lang="cs-CZ" dirty="0"/>
              <a:t> jako protiváha politické levici</a:t>
            </a:r>
          </a:p>
          <a:p>
            <a:endParaRPr lang="cs-CZ" dirty="0"/>
          </a:p>
          <a:p>
            <a:r>
              <a:rPr lang="cs-CZ" dirty="0"/>
              <a:t>Podíl na zavraždění </a:t>
            </a:r>
            <a:r>
              <a:rPr lang="cs-CZ" dirty="0" err="1"/>
              <a:t>Sadáta</a:t>
            </a:r>
            <a:r>
              <a:rPr lang="cs-CZ" dirty="0"/>
              <a:t> společně se skupinou Islámský Džihád</a:t>
            </a:r>
          </a:p>
          <a:p>
            <a:endParaRPr lang="cs-CZ" dirty="0"/>
          </a:p>
          <a:p>
            <a:r>
              <a:rPr lang="cs-CZ" dirty="0"/>
              <a:t>Vlna násilí a teroristických útoků v 90. letech (cca 1200 mrtvých)</a:t>
            </a:r>
          </a:p>
          <a:p>
            <a:endParaRPr lang="cs-CZ" dirty="0"/>
          </a:p>
          <a:p>
            <a:r>
              <a:rPr lang="cs-CZ" dirty="0"/>
              <a:t>Pokus o atentát na prezidenta </a:t>
            </a:r>
            <a:r>
              <a:rPr lang="cs-CZ" dirty="0" err="1"/>
              <a:t>Mubaraka</a:t>
            </a:r>
            <a:endParaRPr lang="en-US" dirty="0"/>
          </a:p>
        </p:txBody>
      </p:sp>
    </p:spTree>
    <p:extLst>
      <p:ext uri="{BB962C8B-B14F-4D97-AF65-F5344CB8AC3E}">
        <p14:creationId xmlns:p14="http://schemas.microsoft.com/office/powerpoint/2010/main" val="2847902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13A304-BCCD-4BF9-9042-199519975ADC}"/>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F93F93FE-667D-4854-ADF5-6EA3E5354EB3}"/>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pic>
        <p:nvPicPr>
          <p:cNvPr id="5122" name="Picture 2">
            <a:extLst>
              <a:ext uri="{FF2B5EF4-FFF2-40B4-BE49-F238E27FC236}">
                <a16:creationId xmlns:a16="http://schemas.microsoft.com/office/drawing/2014/main" id="{A798F380-C2D0-4E1A-B527-91153A813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386" y="559223"/>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44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a:xfrm>
            <a:off x="720000" y="6226426"/>
            <a:ext cx="7920000" cy="252000"/>
          </a:xfrm>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29</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Islámský stát - Sinaj</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dirty="0"/>
              <a:t>Dříve </a:t>
            </a:r>
            <a:r>
              <a:rPr lang="cs-CZ" dirty="0" err="1"/>
              <a:t>Ansár</a:t>
            </a:r>
            <a:r>
              <a:rPr lang="cs-CZ" dirty="0"/>
              <a:t> al-</a:t>
            </a:r>
            <a:r>
              <a:rPr lang="cs-CZ" dirty="0" err="1"/>
              <a:t>Quds</a:t>
            </a:r>
            <a:endParaRPr lang="cs-CZ" dirty="0"/>
          </a:p>
          <a:p>
            <a:endParaRPr lang="cs-CZ" dirty="0"/>
          </a:p>
          <a:p>
            <a:r>
              <a:rPr lang="cs-CZ" dirty="0"/>
              <a:t>Přísaha věrnosti </a:t>
            </a:r>
            <a:r>
              <a:rPr lang="cs-CZ" dirty="0" err="1"/>
              <a:t>Baghdádímu</a:t>
            </a:r>
            <a:r>
              <a:rPr lang="cs-CZ" dirty="0"/>
              <a:t> 2014</a:t>
            </a:r>
          </a:p>
          <a:p>
            <a:endParaRPr lang="cs-CZ" dirty="0"/>
          </a:p>
          <a:p>
            <a:r>
              <a:rPr lang="cs-CZ" dirty="0"/>
              <a:t>Menší útoky (včetně několika raket ze Sinaje na Izrael)</a:t>
            </a:r>
          </a:p>
          <a:p>
            <a:endParaRPr lang="cs-CZ" dirty="0"/>
          </a:p>
          <a:p>
            <a:r>
              <a:rPr lang="es-ES" dirty="0"/>
              <a:t>Teroristický útok v Bir al-Abed</a:t>
            </a:r>
            <a:r>
              <a:rPr lang="cs-CZ" dirty="0"/>
              <a:t> v mešitě al-</a:t>
            </a:r>
            <a:r>
              <a:rPr lang="cs-CZ" dirty="0" err="1"/>
              <a:t>Rawda</a:t>
            </a:r>
            <a:endParaRPr lang="cs-CZ" dirty="0"/>
          </a:p>
          <a:p>
            <a:pPr lvl="1"/>
            <a:r>
              <a:rPr lang="cs-CZ" dirty="0"/>
              <a:t>40 útočníků</a:t>
            </a:r>
          </a:p>
          <a:p>
            <a:pPr lvl="1"/>
            <a:r>
              <a:rPr lang="cs-CZ" dirty="0"/>
              <a:t>311 mrtvých</a:t>
            </a:r>
          </a:p>
          <a:p>
            <a:endParaRPr lang="en-US" dirty="0"/>
          </a:p>
        </p:txBody>
      </p:sp>
      <p:pic>
        <p:nvPicPr>
          <p:cNvPr id="6146" name="Picture 2">
            <a:extLst>
              <a:ext uri="{FF2B5EF4-FFF2-40B4-BE49-F238E27FC236}">
                <a16:creationId xmlns:a16="http://schemas.microsoft.com/office/drawing/2014/main" id="{C688BF5C-B2B8-471D-B08B-D3503318F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2943" y="4391929"/>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6DE6CB73-2AA9-4F97-A79E-E7A7091EC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169" y="152555"/>
            <a:ext cx="4919139" cy="296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3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D4FC6B-E241-47D4-A4BF-D1C0688A3DB3}"/>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Zástupný symbol pro číslo snímku 2">
            <a:extLst>
              <a:ext uri="{FF2B5EF4-FFF2-40B4-BE49-F238E27FC236}">
                <a16:creationId xmlns:a16="http://schemas.microsoft.com/office/drawing/2014/main" id="{0560641F-50D1-4EFE-B0B4-1FE274B91F17}"/>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6" name="Nadpis 5">
            <a:extLst>
              <a:ext uri="{FF2B5EF4-FFF2-40B4-BE49-F238E27FC236}">
                <a16:creationId xmlns:a16="http://schemas.microsoft.com/office/drawing/2014/main" id="{783E6399-AC89-47BD-B8C8-3D48ADAE9E37}"/>
              </a:ext>
            </a:extLst>
          </p:cNvPr>
          <p:cNvSpPr>
            <a:spLocks noGrp="1"/>
          </p:cNvSpPr>
          <p:nvPr>
            <p:ph type="title"/>
          </p:nvPr>
        </p:nvSpPr>
        <p:spPr/>
        <p:txBody>
          <a:bodyPr/>
          <a:lstStyle/>
          <a:p>
            <a:r>
              <a:rPr lang="cs-CZ" dirty="0"/>
              <a:t>Islám a Egypt</a:t>
            </a:r>
          </a:p>
        </p:txBody>
      </p:sp>
      <p:sp>
        <p:nvSpPr>
          <p:cNvPr id="7" name="Podnadpis 6">
            <a:extLst>
              <a:ext uri="{FF2B5EF4-FFF2-40B4-BE49-F238E27FC236}">
                <a16:creationId xmlns:a16="http://schemas.microsoft.com/office/drawing/2014/main" id="{D68A20C8-70CB-47D2-8BD5-AF488B5913E8}"/>
              </a:ext>
            </a:extLst>
          </p:cNvPr>
          <p:cNvSpPr>
            <a:spLocks noGrp="1"/>
          </p:cNvSpPr>
          <p:nvPr>
            <p:ph type="subTitle" idx="1"/>
          </p:nvPr>
        </p:nvSpPr>
        <p:spPr/>
        <p:txBody>
          <a:bodyPr/>
          <a:lstStyle/>
          <a:p>
            <a:r>
              <a:rPr lang="cs-CZ" dirty="0"/>
              <a:t>Intro</a:t>
            </a:r>
          </a:p>
        </p:txBody>
      </p:sp>
    </p:spTree>
    <p:extLst>
      <p:ext uri="{BB962C8B-B14F-4D97-AF65-F5344CB8AC3E}">
        <p14:creationId xmlns:p14="http://schemas.microsoft.com/office/powerpoint/2010/main" val="1673775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005E02A-40AA-4BEE-9B69-6E457FB15C4D}"/>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Zástupný symbol pro číslo snímku 2">
            <a:extLst>
              <a:ext uri="{FF2B5EF4-FFF2-40B4-BE49-F238E27FC236}">
                <a16:creationId xmlns:a16="http://schemas.microsoft.com/office/drawing/2014/main" id="{9DB5A035-5A86-4932-B5FC-F1E59B83A434}"/>
              </a:ext>
            </a:extLst>
          </p:cNvPr>
          <p:cNvSpPr>
            <a:spLocks noGrp="1"/>
          </p:cNvSpPr>
          <p:nvPr>
            <p:ph type="sldNum" sz="quarter" idx="11"/>
          </p:nvPr>
        </p:nvSpPr>
        <p:spPr/>
        <p:txBody>
          <a:bodyPr/>
          <a:lstStyle/>
          <a:p>
            <a:fld id="{D6D6C118-631F-4A80-9886-907009361577}" type="slidenum">
              <a:rPr lang="cs-CZ" altLang="cs-CZ" smtClean="0"/>
              <a:pPr/>
              <a:t>30</a:t>
            </a:fld>
            <a:endParaRPr lang="cs-CZ" altLang="cs-CZ" dirty="0"/>
          </a:p>
        </p:txBody>
      </p:sp>
      <p:sp>
        <p:nvSpPr>
          <p:cNvPr id="7" name="Nadpis 6">
            <a:extLst>
              <a:ext uri="{FF2B5EF4-FFF2-40B4-BE49-F238E27FC236}">
                <a16:creationId xmlns:a16="http://schemas.microsoft.com/office/drawing/2014/main" id="{DBDC501F-7DA3-43E6-B0D4-349D27924BF8}"/>
              </a:ext>
            </a:extLst>
          </p:cNvPr>
          <p:cNvSpPr>
            <a:spLocks noGrp="1"/>
          </p:cNvSpPr>
          <p:nvPr>
            <p:ph type="title"/>
          </p:nvPr>
        </p:nvSpPr>
        <p:spPr/>
        <p:txBody>
          <a:bodyPr/>
          <a:lstStyle/>
          <a:p>
            <a:r>
              <a:rPr lang="cs-CZ" dirty="0"/>
              <a:t>Shrnutí</a:t>
            </a:r>
          </a:p>
        </p:txBody>
      </p:sp>
      <p:sp>
        <p:nvSpPr>
          <p:cNvPr id="8" name="Podnadpis 7">
            <a:extLst>
              <a:ext uri="{FF2B5EF4-FFF2-40B4-BE49-F238E27FC236}">
                <a16:creationId xmlns:a16="http://schemas.microsoft.com/office/drawing/2014/main" id="{19B110B8-D078-467A-8ADF-F91D504AB0F0}"/>
              </a:ext>
            </a:extLst>
          </p:cNvPr>
          <p:cNvSpPr>
            <a:spLocks noGrp="1"/>
          </p:cNvSpPr>
          <p:nvPr>
            <p:ph type="subTitle" idx="1"/>
          </p:nvPr>
        </p:nvSpPr>
        <p:spPr/>
        <p:txBody>
          <a:bodyPr/>
          <a:lstStyle/>
          <a:p>
            <a:r>
              <a:rPr lang="cs-CZ" sz="2000" dirty="0"/>
              <a:t>Bezpečnostně-politické, sociálně-ekonomické a kulturně-intelektuální aspekty islamismu</a:t>
            </a:r>
          </a:p>
        </p:txBody>
      </p:sp>
    </p:spTree>
    <p:extLst>
      <p:ext uri="{BB962C8B-B14F-4D97-AF65-F5344CB8AC3E}">
        <p14:creationId xmlns:p14="http://schemas.microsoft.com/office/powerpoint/2010/main" val="605288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31</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sz="4000" dirty="0"/>
              <a:t>Bezpečnostně-politické aspekty islamismu</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sz="2400" dirty="0"/>
              <a:t>Muslimské bratrstvo jako první aktér politizace Islámu v moderní historii</a:t>
            </a:r>
          </a:p>
          <a:p>
            <a:endParaRPr lang="cs-CZ" sz="2400" dirty="0"/>
          </a:p>
          <a:p>
            <a:r>
              <a:rPr lang="cs-CZ" sz="2400" dirty="0"/>
              <a:t>Výrazný vliv Muslimského bratrstva (al-</a:t>
            </a:r>
            <a:r>
              <a:rPr lang="cs-CZ" sz="2400" dirty="0" err="1"/>
              <a:t>Banná</a:t>
            </a:r>
            <a:r>
              <a:rPr lang="cs-CZ" sz="2400" dirty="0"/>
              <a:t>, </a:t>
            </a:r>
            <a:r>
              <a:rPr lang="cs-CZ" sz="2400" dirty="0" err="1"/>
              <a:t>Sajjíd</a:t>
            </a:r>
            <a:r>
              <a:rPr lang="cs-CZ" sz="2400" dirty="0"/>
              <a:t> </a:t>
            </a:r>
            <a:r>
              <a:rPr lang="cs-CZ" sz="2400" dirty="0" err="1"/>
              <a:t>Qutb</a:t>
            </a:r>
            <a:r>
              <a:rPr lang="cs-CZ" sz="2400" dirty="0"/>
              <a:t>) na ideologii islamistických politických stran i teroristických skupin</a:t>
            </a:r>
          </a:p>
          <a:p>
            <a:endParaRPr lang="cs-CZ" sz="2400" dirty="0"/>
          </a:p>
          <a:p>
            <a:r>
              <a:rPr lang="cs-CZ" sz="2400" dirty="0"/>
              <a:t>Egyptská Al-</a:t>
            </a:r>
            <a:r>
              <a:rPr lang="cs-CZ" sz="2400" dirty="0" err="1"/>
              <a:t>Džamá'a</a:t>
            </a:r>
            <a:r>
              <a:rPr lang="cs-CZ" sz="2400" dirty="0"/>
              <a:t> al-</a:t>
            </a:r>
            <a:r>
              <a:rPr lang="cs-CZ" sz="2400" dirty="0" err="1"/>
              <a:t>islámíja</a:t>
            </a:r>
            <a:r>
              <a:rPr lang="cs-CZ" sz="2400" dirty="0"/>
              <a:t> a Džihád součástí Al-</a:t>
            </a:r>
            <a:r>
              <a:rPr lang="cs-CZ" sz="2400" dirty="0" err="1"/>
              <a:t>Kájdy</a:t>
            </a:r>
            <a:endParaRPr lang="cs-CZ" sz="2400" dirty="0"/>
          </a:p>
          <a:p>
            <a:endParaRPr lang="cs-CZ" sz="2400" dirty="0"/>
          </a:p>
          <a:p>
            <a:r>
              <a:rPr lang="cs-CZ" sz="2400" dirty="0"/>
              <a:t>Potenciální bezpečnostní i politická hrozba pro Evropu ze strany organizací napojených na Muslimské bratrstvo</a:t>
            </a:r>
          </a:p>
          <a:p>
            <a:pPr lvl="1"/>
            <a:endParaRPr lang="en-US" sz="1800" dirty="0"/>
          </a:p>
        </p:txBody>
      </p:sp>
    </p:spTree>
    <p:extLst>
      <p:ext uri="{BB962C8B-B14F-4D97-AF65-F5344CB8AC3E}">
        <p14:creationId xmlns:p14="http://schemas.microsoft.com/office/powerpoint/2010/main" val="3396906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32</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Sociálně-ekonomické </a:t>
            </a:r>
            <a:r>
              <a:rPr lang="cs-CZ" sz="4000" dirty="0"/>
              <a:t>aspekty islamismu</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dirty="0"/>
              <a:t>V Egyptě radikálové často rekrutovaní z chudých oblastí na jihu země + z předměstí</a:t>
            </a:r>
          </a:p>
          <a:p>
            <a:endParaRPr lang="cs-CZ" dirty="0"/>
          </a:p>
          <a:p>
            <a:r>
              <a:rPr lang="cs-CZ" dirty="0"/>
              <a:t>Muslimské bratrstvo (a je to případ i mnoha dalších podobných organizací) supluje stát v sociálních záležitostech</a:t>
            </a:r>
          </a:p>
          <a:p>
            <a:pPr lvl="1"/>
            <a:r>
              <a:rPr lang="cs-CZ" dirty="0"/>
              <a:t>Podpora studentů, matek s dětmi</a:t>
            </a:r>
          </a:p>
          <a:p>
            <a:pPr lvl="1"/>
            <a:r>
              <a:rPr lang="cs-CZ" dirty="0"/>
              <a:t>Pomoc při katastrofách</a:t>
            </a:r>
          </a:p>
          <a:p>
            <a:pPr lvl="1"/>
            <a:endParaRPr lang="cs-CZ" dirty="0"/>
          </a:p>
          <a:p>
            <a:r>
              <a:rPr lang="cs-CZ" dirty="0"/>
              <a:t>Socioekonomické křivdy obecně zvyšují šanci radikalizace ve společnosti (viz např. </a:t>
            </a:r>
            <a:r>
              <a:rPr lang="en-GB" dirty="0" err="1"/>
              <a:t>Süß</a:t>
            </a:r>
            <a:r>
              <a:rPr lang="cs-CZ" dirty="0"/>
              <a:t> a </a:t>
            </a:r>
            <a:r>
              <a:rPr lang="en-GB" dirty="0" err="1"/>
              <a:t>Aakhunzzada</a:t>
            </a:r>
            <a:r>
              <a:rPr lang="cs-CZ" dirty="0"/>
              <a:t> 2019)</a:t>
            </a:r>
            <a:endParaRPr lang="en-US" dirty="0"/>
          </a:p>
        </p:txBody>
      </p:sp>
    </p:spTree>
    <p:extLst>
      <p:ext uri="{BB962C8B-B14F-4D97-AF65-F5344CB8AC3E}">
        <p14:creationId xmlns:p14="http://schemas.microsoft.com/office/powerpoint/2010/main" val="3055931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33</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K</a:t>
            </a:r>
            <a:r>
              <a:rPr lang="cs-CZ" sz="4000" dirty="0"/>
              <a:t>ulturně-intelektuální</a:t>
            </a:r>
            <a:r>
              <a:rPr lang="cs-CZ" dirty="0"/>
              <a:t> </a:t>
            </a:r>
            <a:r>
              <a:rPr lang="cs-CZ" sz="4000" dirty="0"/>
              <a:t>aspekty islamismu</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dirty="0"/>
              <a:t>Odmítání sekularismu – Muslimské bratrstvo se ale nestaví proti demokracii!</a:t>
            </a:r>
          </a:p>
          <a:p>
            <a:endParaRPr lang="cs-CZ" dirty="0"/>
          </a:p>
          <a:p>
            <a:r>
              <a:rPr lang="cs-CZ" dirty="0"/>
              <a:t>Vnímání Západu jako zkaženého</a:t>
            </a:r>
          </a:p>
          <a:p>
            <a:endParaRPr lang="cs-CZ" dirty="0"/>
          </a:p>
          <a:p>
            <a:r>
              <a:rPr lang="cs-CZ" dirty="0"/>
              <a:t>Velký vliv </a:t>
            </a:r>
            <a:r>
              <a:rPr lang="cs-CZ" dirty="0" err="1"/>
              <a:t>Sajjída</a:t>
            </a:r>
            <a:r>
              <a:rPr lang="cs-CZ" dirty="0"/>
              <a:t> </a:t>
            </a:r>
            <a:r>
              <a:rPr lang="cs-CZ" dirty="0" err="1"/>
              <a:t>Qutba</a:t>
            </a:r>
            <a:r>
              <a:rPr lang="cs-CZ" dirty="0"/>
              <a:t> </a:t>
            </a:r>
            <a:r>
              <a:rPr lang="cs-CZ" dirty="0">
                <a:sym typeface="Wingdings" panose="05000000000000000000" pitchFamily="2" charset="2"/>
              </a:rPr>
              <a:t> pojem </a:t>
            </a:r>
            <a:r>
              <a:rPr lang="cs-CZ" i="1" dirty="0" err="1">
                <a:sym typeface="Wingdings" panose="05000000000000000000" pitchFamily="2" charset="2"/>
              </a:rPr>
              <a:t>džahílíja</a:t>
            </a:r>
            <a:endParaRPr lang="cs-CZ" i="1" dirty="0">
              <a:sym typeface="Wingdings" panose="05000000000000000000" pitchFamily="2" charset="2"/>
            </a:endParaRPr>
          </a:p>
          <a:p>
            <a:pPr lvl="1"/>
            <a:r>
              <a:rPr lang="cs-CZ" dirty="0">
                <a:sym typeface="Wingdings" panose="05000000000000000000" pitchFamily="2" charset="2"/>
              </a:rPr>
              <a:t>Západ je právě v tomto stavu „nevědomosti“</a:t>
            </a:r>
          </a:p>
          <a:p>
            <a:pPr lvl="1"/>
            <a:endParaRPr lang="cs-CZ" dirty="0">
              <a:sym typeface="Wingdings" panose="05000000000000000000" pitchFamily="2" charset="2"/>
            </a:endParaRPr>
          </a:p>
          <a:p>
            <a:r>
              <a:rPr lang="cs-CZ" dirty="0">
                <a:sym typeface="Wingdings" panose="05000000000000000000" pitchFamily="2" charset="2"/>
              </a:rPr>
              <a:t>Kritika Západního liberalismu, materialismu apod.	</a:t>
            </a:r>
          </a:p>
        </p:txBody>
      </p:sp>
    </p:spTree>
    <p:extLst>
      <p:ext uri="{BB962C8B-B14F-4D97-AF65-F5344CB8AC3E}">
        <p14:creationId xmlns:p14="http://schemas.microsoft.com/office/powerpoint/2010/main" val="453825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78AFFD1-A31E-4763-A981-460B9778AD99}"/>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34</a:t>
            </a:fld>
            <a:endParaRPr lang="cs-CZ" altLang="cs-CZ"/>
          </a:p>
        </p:txBody>
      </p:sp>
      <p:sp>
        <p:nvSpPr>
          <p:cNvPr id="4" name="Nadpis 3">
            <a:extLst>
              <a:ext uri="{FF2B5EF4-FFF2-40B4-BE49-F238E27FC236}">
                <a16:creationId xmlns:a16="http://schemas.microsoft.com/office/drawing/2014/main" id="{61497009-9B44-49E9-B73E-D58A3788C085}"/>
              </a:ext>
            </a:extLst>
          </p:cNvPr>
          <p:cNvSpPr>
            <a:spLocks noGrp="1"/>
          </p:cNvSpPr>
          <p:nvPr>
            <p:ph type="title"/>
          </p:nvPr>
        </p:nvSpPr>
        <p:spPr>
          <a:xfrm>
            <a:off x="398502" y="2900365"/>
            <a:ext cx="5246518" cy="1171580"/>
          </a:xfrm>
        </p:spPr>
        <p:txBody>
          <a:bodyPr anchor="t">
            <a:normAutofit/>
          </a:bodyPr>
          <a:lstStyle/>
          <a:p>
            <a:r>
              <a:rPr lang="cs-CZ" dirty="0"/>
              <a:t>Q&amp;A</a:t>
            </a:r>
          </a:p>
        </p:txBody>
      </p:sp>
      <p:pic>
        <p:nvPicPr>
          <p:cNvPr id="6" name="Picture 5" descr="Question mark on green pastel background">
            <a:extLst>
              <a:ext uri="{FF2B5EF4-FFF2-40B4-BE49-F238E27FC236}">
                <a16:creationId xmlns:a16="http://schemas.microsoft.com/office/drawing/2014/main" id="{50C9EE26-1F17-4110-8BFE-BBF0EEF5C7FA}"/>
              </a:ext>
            </a:extLst>
          </p:cNvPr>
          <p:cNvPicPr>
            <a:picLocks noChangeAspect="1"/>
          </p:cNvPicPr>
          <p:nvPr/>
        </p:nvPicPr>
        <p:blipFill rotWithShape="1">
          <a:blip r:embed="rId2"/>
          <a:srcRect l="33333"/>
          <a:stretch/>
        </p:blipFill>
        <p:spPr>
          <a:xfrm>
            <a:off x="6096000" y="10"/>
            <a:ext cx="6096000" cy="6857989"/>
          </a:xfrm>
          <a:prstGeom prst="rect">
            <a:avLst/>
          </a:prstGeom>
          <a:noFill/>
        </p:spPr>
      </p:pic>
      <p:sp>
        <p:nvSpPr>
          <p:cNvPr id="2" name="Zástupný symbol pro zápatí 1">
            <a:extLst>
              <a:ext uri="{FF2B5EF4-FFF2-40B4-BE49-F238E27FC236}">
                <a16:creationId xmlns:a16="http://schemas.microsoft.com/office/drawing/2014/main" id="{FCAADE6F-51D6-4A90-B4D4-EA4DC7F3FA1D}"/>
              </a:ext>
            </a:extLst>
          </p:cNvPr>
          <p:cNvSpPr>
            <a:spLocks noGrp="1"/>
          </p:cNvSpPr>
          <p:nvPr>
            <p:ph type="ftr" sz="quarter" idx="10"/>
          </p:nvPr>
        </p:nvSpPr>
        <p:spPr>
          <a:xfrm>
            <a:off x="720000" y="6228000"/>
            <a:ext cx="4925020" cy="252000"/>
          </a:xfrm>
        </p:spPr>
        <p:txBody>
          <a:bodyPr wrap="square" anchor="ctr">
            <a:normAutofit/>
          </a:bodyPr>
          <a:lstStyle/>
          <a:p>
            <a:r>
              <a:rPr lang="pl-PL" dirty="0"/>
              <a:t>BSSb1165 Islámský radikalismus | Mgr. Robin Burda, 460043</a:t>
            </a:r>
            <a:endParaRPr lang="cs-CZ" dirty="0"/>
          </a:p>
        </p:txBody>
      </p:sp>
    </p:spTree>
    <p:extLst>
      <p:ext uri="{BB962C8B-B14F-4D97-AF65-F5344CB8AC3E}">
        <p14:creationId xmlns:p14="http://schemas.microsoft.com/office/powerpoint/2010/main" val="3878584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D488E53-C552-490F-B11F-C66028D3B0E6}"/>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Zástupný symbol pro číslo snímku 2">
            <a:extLst>
              <a:ext uri="{FF2B5EF4-FFF2-40B4-BE49-F238E27FC236}">
                <a16:creationId xmlns:a16="http://schemas.microsoft.com/office/drawing/2014/main" id="{4117B7D6-35D0-44F4-996F-BBE837645659}"/>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CA027DA4-20A5-4E8D-ACF8-25AF885D72C5}"/>
              </a:ext>
            </a:extLst>
          </p:cNvPr>
          <p:cNvSpPr>
            <a:spLocks noGrp="1"/>
          </p:cNvSpPr>
          <p:nvPr>
            <p:ph type="title"/>
          </p:nvPr>
        </p:nvSpPr>
        <p:spPr/>
        <p:txBody>
          <a:bodyPr/>
          <a:lstStyle/>
          <a:p>
            <a:r>
              <a:rPr lang="cs-CZ" dirty="0"/>
              <a:t>Zdroje</a:t>
            </a:r>
          </a:p>
        </p:txBody>
      </p:sp>
      <p:sp>
        <p:nvSpPr>
          <p:cNvPr id="5" name="Zástupný obsah 4">
            <a:extLst>
              <a:ext uri="{FF2B5EF4-FFF2-40B4-BE49-F238E27FC236}">
                <a16:creationId xmlns:a16="http://schemas.microsoft.com/office/drawing/2014/main" id="{40986A30-AD0A-4F22-BA65-EE8D4818BE47}"/>
              </a:ext>
            </a:extLst>
          </p:cNvPr>
          <p:cNvSpPr>
            <a:spLocks noGrp="1"/>
          </p:cNvSpPr>
          <p:nvPr>
            <p:ph idx="1"/>
          </p:nvPr>
        </p:nvSpPr>
        <p:spPr>
          <a:xfrm>
            <a:off x="720000" y="1359001"/>
            <a:ext cx="10753200" cy="4139998"/>
          </a:xfrm>
        </p:spPr>
        <p:txBody>
          <a:bodyPr/>
          <a:lstStyle/>
          <a:p>
            <a:pPr marL="360000" indent="-457200">
              <a:lnSpc>
                <a:spcPct val="112000"/>
              </a:lnSpc>
              <a:spcAft>
                <a:spcPts val="600"/>
              </a:spcAft>
              <a:buNone/>
            </a:pPr>
            <a:r>
              <a:rPr lang="en-GB" sz="1000" dirty="0">
                <a:effectLst/>
                <a:latin typeface="Calibri" panose="020F0502020204030204" pitchFamily="34" charset="0"/>
                <a:ea typeface="Calibri" panose="020F0502020204030204" pitchFamily="34" charset="0"/>
                <a:cs typeface="Arial" panose="020B0604020202020204" pitchFamily="34" charset="0"/>
              </a:rPr>
              <a:t>Abu Zaid, Mohammed. 2020. “Al-Azhar Decrees Prohibition of Joining Muslim Brotherhood.” </a:t>
            </a:r>
            <a:r>
              <a:rPr lang="en-GB" sz="1000" i="1" dirty="0" err="1">
                <a:effectLst/>
                <a:latin typeface="Calibri" panose="020F0502020204030204" pitchFamily="34" charset="0"/>
                <a:ea typeface="Calibri" panose="020F0502020204030204" pitchFamily="34" charset="0"/>
                <a:cs typeface="Arial" panose="020B0604020202020204" pitchFamily="34" charset="0"/>
              </a:rPr>
              <a:t>Arabnews</a:t>
            </a:r>
            <a:r>
              <a:rPr lang="en-GB" sz="1000" dirty="0">
                <a:effectLst/>
                <a:latin typeface="Calibri" panose="020F0502020204030204" pitchFamily="34" charset="0"/>
                <a:ea typeface="Calibri" panose="020F0502020204030204" pitchFamily="34" charset="0"/>
                <a:cs typeface="Arial" panose="020B0604020202020204" pitchFamily="34" charset="0"/>
              </a:rPr>
              <a:t>, December 20, 2020. </a:t>
            </a:r>
            <a:r>
              <a:rPr lang="en-GB" sz="1000" dirty="0">
                <a:effectLst/>
                <a:latin typeface="Calibri" panose="020F0502020204030204" pitchFamily="34" charset="0"/>
                <a:ea typeface="Calibri" panose="020F0502020204030204" pitchFamily="34" charset="0"/>
                <a:cs typeface="Arial" panose="020B0604020202020204" pitchFamily="34" charset="0"/>
                <a:hlinkClick r:id="rId2"/>
              </a:rPr>
              <a:t>https://www.arabnews.com/node/1780221/middle-east</a:t>
            </a:r>
            <a:r>
              <a:rPr lang="en-GB" sz="1000" dirty="0">
                <a:effectLst/>
                <a:latin typeface="Calibri" panose="020F0502020204030204" pitchFamily="34" charset="0"/>
                <a:ea typeface="Calibri" panose="020F0502020204030204" pitchFamily="34" charset="0"/>
                <a:cs typeface="Arial" panose="020B0604020202020204" pitchFamily="34" charset="0"/>
              </a:rPr>
              <a:t>.</a:t>
            </a:r>
            <a:endParaRPr lang="cs-CZ" sz="1000" dirty="0">
              <a:effectLst/>
              <a:latin typeface="Calibri" panose="020F0502020204030204" pitchFamily="34" charset="0"/>
              <a:ea typeface="Calibri" panose="020F0502020204030204" pitchFamily="34" charset="0"/>
              <a:cs typeface="Arial" panose="020B0604020202020204" pitchFamily="34" charset="0"/>
            </a:endParaRPr>
          </a:p>
          <a:p>
            <a:pPr marL="360000" indent="-457200">
              <a:lnSpc>
                <a:spcPct val="112000"/>
              </a:lnSpc>
              <a:spcAft>
                <a:spcPts val="600"/>
              </a:spcAft>
              <a:buNone/>
            </a:pPr>
            <a:r>
              <a:rPr lang="en-GB" sz="1000" dirty="0">
                <a:effectLst/>
                <a:latin typeface="Calibri" panose="020F0502020204030204" pitchFamily="34" charset="0"/>
                <a:ea typeface="Calibri" panose="020F0502020204030204" pitchFamily="34" charset="0"/>
                <a:cs typeface="Arial" panose="020B0604020202020204" pitchFamily="34" charset="0"/>
              </a:rPr>
              <a:t>Al-</a:t>
            </a:r>
            <a:r>
              <a:rPr lang="en-GB" sz="1000" dirty="0" err="1">
                <a:effectLst/>
                <a:latin typeface="Calibri" panose="020F0502020204030204" pitchFamily="34" charset="0"/>
                <a:ea typeface="Calibri" panose="020F0502020204030204" pitchFamily="34" charset="0"/>
                <a:cs typeface="Arial" panose="020B0604020202020204" pitchFamily="34" charset="0"/>
              </a:rPr>
              <a:t>Mughrabi</a:t>
            </a:r>
            <a:r>
              <a:rPr lang="en-GB" sz="1000" dirty="0">
                <a:effectLst/>
                <a:latin typeface="Calibri" panose="020F0502020204030204" pitchFamily="34" charset="0"/>
                <a:ea typeface="Calibri" panose="020F0502020204030204" pitchFamily="34" charset="0"/>
                <a:cs typeface="Arial" panose="020B0604020202020204" pitchFamily="34" charset="0"/>
              </a:rPr>
              <a:t>, Nidal, and Tom Finn. 2017. “Hamas Softens Stance on Israel, Drops Muslim Brotherhood Link.” </a:t>
            </a:r>
            <a:r>
              <a:rPr lang="en-GB" sz="1000" i="1" dirty="0">
                <a:effectLst/>
                <a:latin typeface="Calibri" panose="020F0502020204030204" pitchFamily="34" charset="0"/>
                <a:ea typeface="Calibri" panose="020F0502020204030204" pitchFamily="34" charset="0"/>
                <a:cs typeface="Arial" panose="020B0604020202020204" pitchFamily="34" charset="0"/>
              </a:rPr>
              <a:t>Reuters</a:t>
            </a:r>
            <a:r>
              <a:rPr lang="en-GB" sz="1000" dirty="0">
                <a:effectLst/>
                <a:latin typeface="Calibri" panose="020F0502020204030204" pitchFamily="34" charset="0"/>
                <a:ea typeface="Calibri" panose="020F0502020204030204" pitchFamily="34" charset="0"/>
                <a:cs typeface="Arial" panose="020B0604020202020204" pitchFamily="34" charset="0"/>
              </a:rPr>
              <a:t>, May 1, 2017. </a:t>
            </a:r>
            <a:r>
              <a:rPr lang="en-GB" sz="1000" dirty="0">
                <a:effectLst/>
                <a:latin typeface="Calibri" panose="020F0502020204030204" pitchFamily="34" charset="0"/>
                <a:ea typeface="Calibri" panose="020F0502020204030204" pitchFamily="34" charset="0"/>
                <a:cs typeface="Arial" panose="020B0604020202020204" pitchFamily="34" charset="0"/>
                <a:hlinkClick r:id="rId3"/>
              </a:rPr>
              <a:t>https://www.reuters.com/article/us-palestinians-hamas-document-idUSKBN17X1N8</a:t>
            </a:r>
            <a:r>
              <a:rPr lang="en-GB" sz="1000" dirty="0">
                <a:effectLst/>
                <a:latin typeface="Calibri" panose="020F0502020204030204" pitchFamily="34" charset="0"/>
                <a:ea typeface="Calibri" panose="020F0502020204030204" pitchFamily="34" charset="0"/>
                <a:cs typeface="Arial" panose="020B0604020202020204" pitchFamily="34" charset="0"/>
              </a:rPr>
              <a:t>.</a:t>
            </a:r>
            <a:endParaRPr lang="cs-CZ" sz="1000" dirty="0">
              <a:latin typeface="Calibri" panose="020F0502020204030204" pitchFamily="34" charset="0"/>
              <a:ea typeface="Calibri" panose="020F0502020204030204" pitchFamily="34" charset="0"/>
              <a:cs typeface="Arial" panose="020B0604020202020204" pitchFamily="34" charset="0"/>
            </a:endParaRPr>
          </a:p>
          <a:p>
            <a:pPr marL="360000" indent="-457200">
              <a:lnSpc>
                <a:spcPct val="112000"/>
              </a:lnSpc>
              <a:spcAft>
                <a:spcPts val="600"/>
              </a:spcAft>
              <a:buNone/>
            </a:pPr>
            <a:r>
              <a:rPr lang="en-GB" sz="1000" dirty="0" err="1">
                <a:effectLst/>
                <a:latin typeface="Calibri" panose="020F0502020204030204" pitchFamily="34" charset="0"/>
                <a:ea typeface="Calibri" panose="020F0502020204030204" pitchFamily="34" charset="0"/>
                <a:cs typeface="Arial" panose="020B0604020202020204" pitchFamily="34" charset="0"/>
              </a:rPr>
              <a:t>Arredondas</a:t>
            </a:r>
            <a:r>
              <a:rPr lang="en-GB" sz="1000" dirty="0">
                <a:effectLst/>
                <a:latin typeface="Calibri" panose="020F0502020204030204" pitchFamily="34" charset="0"/>
                <a:ea typeface="Calibri" panose="020F0502020204030204" pitchFamily="34" charset="0"/>
                <a:cs typeface="Arial" panose="020B0604020202020204" pitchFamily="34" charset="0"/>
              </a:rPr>
              <a:t>, Margarita. 2021. “Austria Publishes a Report on the Influence and Funding of the Muslim Brotherhood in Europe.” </a:t>
            </a:r>
            <a:r>
              <a:rPr lang="en-GB" sz="1000" i="1" dirty="0" err="1">
                <a:effectLst/>
                <a:latin typeface="Calibri" panose="020F0502020204030204" pitchFamily="34" charset="0"/>
                <a:ea typeface="Calibri" panose="020F0502020204030204" pitchFamily="34" charset="0"/>
                <a:cs typeface="Arial" panose="020B0604020202020204" pitchFamily="34" charset="0"/>
              </a:rPr>
              <a:t>Atalayar</a:t>
            </a:r>
            <a:r>
              <a:rPr lang="en-GB" sz="1000" dirty="0">
                <a:effectLst/>
                <a:latin typeface="Calibri" panose="020F0502020204030204" pitchFamily="34" charset="0"/>
                <a:ea typeface="Calibri" panose="020F0502020204030204" pitchFamily="34" charset="0"/>
                <a:cs typeface="Arial" panose="020B0604020202020204" pitchFamily="34" charset="0"/>
              </a:rPr>
              <a:t>, October 29, 2021. </a:t>
            </a:r>
            <a:r>
              <a:rPr lang="en-GB" sz="1000" dirty="0">
                <a:effectLst/>
                <a:latin typeface="Calibri" panose="020F0502020204030204" pitchFamily="34" charset="0"/>
                <a:ea typeface="Calibri" panose="020F0502020204030204" pitchFamily="34" charset="0"/>
                <a:cs typeface="Arial" panose="020B0604020202020204" pitchFamily="34" charset="0"/>
                <a:hlinkClick r:id="rId4"/>
              </a:rPr>
              <a:t>https://atalayar.com/en/content/austria-publishes-report-influence-and-funding-muslim-brotherhood-europe</a:t>
            </a:r>
            <a:r>
              <a:rPr lang="en-GB" sz="1000" dirty="0">
                <a:effectLst/>
                <a:latin typeface="Calibri" panose="020F0502020204030204" pitchFamily="34" charset="0"/>
                <a:ea typeface="Calibri" panose="020F0502020204030204" pitchFamily="34" charset="0"/>
                <a:cs typeface="Arial" panose="020B0604020202020204" pitchFamily="34" charset="0"/>
              </a:rPr>
              <a:t>.</a:t>
            </a:r>
            <a:endParaRPr lang="cs-CZ" sz="1000" dirty="0">
              <a:effectLst/>
              <a:latin typeface="Calibri" panose="020F0502020204030204" pitchFamily="34" charset="0"/>
              <a:ea typeface="Calibri" panose="020F0502020204030204" pitchFamily="34" charset="0"/>
              <a:cs typeface="Arial" panose="020B0604020202020204" pitchFamily="34" charset="0"/>
            </a:endParaRPr>
          </a:p>
          <a:p>
            <a:pPr marL="360000" indent="-457200">
              <a:lnSpc>
                <a:spcPct val="112000"/>
              </a:lnSpc>
              <a:spcAft>
                <a:spcPts val="600"/>
              </a:spcAft>
              <a:buNone/>
            </a:pPr>
            <a:r>
              <a:rPr lang="en-GB" sz="1000" dirty="0">
                <a:effectLst/>
                <a:latin typeface="Calibri" panose="020F0502020204030204" pitchFamily="34" charset="0"/>
                <a:ea typeface="Calibri" panose="020F0502020204030204" pitchFamily="34" charset="0"/>
                <a:cs typeface="Arial" panose="020B0604020202020204" pitchFamily="34" charset="0"/>
              </a:rPr>
              <a:t>Brooke, Steven. 2017. “The Muslim Brotherhood Between Party and Movement.” </a:t>
            </a:r>
            <a:r>
              <a:rPr lang="en-GB" sz="1000" i="1" dirty="0">
                <a:effectLst/>
                <a:latin typeface="Calibri" panose="020F0502020204030204" pitchFamily="34" charset="0"/>
                <a:ea typeface="Calibri" panose="020F0502020204030204" pitchFamily="34" charset="0"/>
                <a:cs typeface="Arial" panose="020B0604020202020204" pitchFamily="34" charset="0"/>
              </a:rPr>
              <a:t>The Project on Middle East Political Science</a:t>
            </a:r>
            <a:r>
              <a:rPr lang="en-GB" sz="1000" dirty="0">
                <a:effectLst/>
                <a:latin typeface="Calibri" panose="020F0502020204030204" pitchFamily="34" charset="0"/>
                <a:ea typeface="Calibri" panose="020F0502020204030204" pitchFamily="34" charset="0"/>
                <a:cs typeface="Arial" panose="020B0604020202020204" pitchFamily="34" charset="0"/>
              </a:rPr>
              <a:t>. Accessed April 14, 2022. </a:t>
            </a:r>
            <a:r>
              <a:rPr lang="en-GB" sz="1000" dirty="0">
                <a:effectLst/>
                <a:latin typeface="Calibri" panose="020F0502020204030204" pitchFamily="34" charset="0"/>
                <a:ea typeface="Calibri" panose="020F0502020204030204" pitchFamily="34" charset="0"/>
                <a:cs typeface="Arial" panose="020B0604020202020204" pitchFamily="34" charset="0"/>
                <a:hlinkClick r:id="rId5"/>
              </a:rPr>
              <a:t>https://pomeps.org/the-muslim-brotherhood-between-party-and-movement</a:t>
            </a:r>
            <a:r>
              <a:rPr lang="en-GB" sz="1000" dirty="0">
                <a:effectLst/>
                <a:latin typeface="Calibri" panose="020F0502020204030204" pitchFamily="34" charset="0"/>
                <a:ea typeface="Calibri" panose="020F0502020204030204" pitchFamily="34" charset="0"/>
                <a:cs typeface="Arial" panose="020B0604020202020204" pitchFamily="34" charset="0"/>
              </a:rPr>
              <a:t>.</a:t>
            </a:r>
            <a:r>
              <a:rPr lang="cs-CZ" sz="1000" dirty="0">
                <a:effectLst/>
                <a:latin typeface="Calibri" panose="020F0502020204030204" pitchFamily="34" charset="0"/>
                <a:ea typeface="Calibri" panose="020F0502020204030204" pitchFamily="34" charset="0"/>
                <a:cs typeface="Arial" panose="020B0604020202020204" pitchFamily="34" charset="0"/>
              </a:rPr>
              <a:t> </a:t>
            </a:r>
          </a:p>
          <a:p>
            <a:pPr marL="360000" indent="-457200">
              <a:lnSpc>
                <a:spcPct val="112000"/>
              </a:lnSpc>
              <a:spcAft>
                <a:spcPts val="600"/>
              </a:spcAft>
              <a:buNone/>
            </a:pPr>
            <a:r>
              <a:rPr lang="en-GB" sz="1000" dirty="0" err="1">
                <a:effectLst/>
                <a:latin typeface="Calibri" panose="020F0502020204030204" pitchFamily="34" charset="0"/>
                <a:ea typeface="Calibri" panose="020F0502020204030204" pitchFamily="34" charset="0"/>
                <a:cs typeface="Arial" panose="020B0604020202020204" pitchFamily="34" charset="0"/>
              </a:rPr>
              <a:t>Bureš</a:t>
            </a:r>
            <a:r>
              <a:rPr lang="en-GB" sz="1000" dirty="0">
                <a:effectLst/>
                <a:latin typeface="Calibri" panose="020F0502020204030204" pitchFamily="34" charset="0"/>
                <a:ea typeface="Calibri" panose="020F0502020204030204" pitchFamily="34" charset="0"/>
                <a:cs typeface="Arial" panose="020B0604020202020204" pitchFamily="34" charset="0"/>
              </a:rPr>
              <a:t>, J. – </a:t>
            </a:r>
            <a:r>
              <a:rPr lang="en-GB" sz="1000" dirty="0" err="1">
                <a:effectLst/>
                <a:latin typeface="Calibri" panose="020F0502020204030204" pitchFamily="34" charset="0"/>
                <a:ea typeface="Calibri" panose="020F0502020204030204" pitchFamily="34" charset="0"/>
                <a:cs typeface="Arial" panose="020B0604020202020204" pitchFamily="34" charset="0"/>
              </a:rPr>
              <a:t>Čejka</a:t>
            </a:r>
            <a:r>
              <a:rPr lang="en-GB" sz="1000" dirty="0">
                <a:effectLst/>
                <a:latin typeface="Calibri" panose="020F0502020204030204" pitchFamily="34" charset="0"/>
                <a:ea typeface="Calibri" panose="020F0502020204030204" pitchFamily="34" charset="0"/>
                <a:cs typeface="Arial" panose="020B0604020202020204" pitchFamily="34" charset="0"/>
              </a:rPr>
              <a:t>, m. – Daniel, J. 2017. </a:t>
            </a:r>
            <a:r>
              <a:rPr lang="en-GB" sz="1000" i="1" dirty="0" err="1">
                <a:effectLst/>
                <a:latin typeface="Calibri" panose="020F0502020204030204" pitchFamily="34" charset="0"/>
                <a:ea typeface="Calibri" panose="020F0502020204030204" pitchFamily="34" charset="0"/>
                <a:cs typeface="Arial" panose="020B0604020202020204" pitchFamily="34" charset="0"/>
              </a:rPr>
              <a:t>Muslimské</a:t>
            </a:r>
            <a:r>
              <a:rPr lang="en-GB" sz="1000" i="1" dirty="0">
                <a:effectLst/>
                <a:latin typeface="Calibri" panose="020F0502020204030204" pitchFamily="34" charset="0"/>
                <a:ea typeface="Calibri" panose="020F0502020204030204" pitchFamily="34" charset="0"/>
                <a:cs typeface="Arial" panose="020B0604020202020204" pitchFamily="34" charset="0"/>
              </a:rPr>
              <a:t> </a:t>
            </a:r>
            <a:r>
              <a:rPr lang="en-GB" sz="1000" i="1" dirty="0" err="1">
                <a:effectLst/>
                <a:latin typeface="Calibri" panose="020F0502020204030204" pitchFamily="34" charset="0"/>
                <a:ea typeface="Calibri" panose="020F0502020204030204" pitchFamily="34" charset="0"/>
                <a:cs typeface="Arial" panose="020B0604020202020204" pitchFamily="34" charset="0"/>
              </a:rPr>
              <a:t>bratrstvo</a:t>
            </a:r>
            <a:r>
              <a:rPr lang="en-GB" sz="1000" i="1" dirty="0">
                <a:effectLst/>
                <a:latin typeface="Calibri" panose="020F0502020204030204" pitchFamily="34" charset="0"/>
                <a:ea typeface="Calibri" panose="020F0502020204030204" pitchFamily="34" charset="0"/>
                <a:cs typeface="Arial" panose="020B0604020202020204" pitchFamily="34" charset="0"/>
              </a:rPr>
              <a:t> v </a:t>
            </a:r>
            <a:r>
              <a:rPr lang="en-GB" sz="1000" i="1" dirty="0" err="1">
                <a:effectLst/>
                <a:latin typeface="Calibri" panose="020F0502020204030204" pitchFamily="34" charset="0"/>
                <a:ea typeface="Calibri" panose="020F0502020204030204" pitchFamily="34" charset="0"/>
                <a:cs typeface="Arial" panose="020B0604020202020204" pitchFamily="34" charset="0"/>
              </a:rPr>
              <a:t>současnosti</a:t>
            </a:r>
            <a:r>
              <a:rPr lang="en-GB" sz="1000" dirty="0">
                <a:effectLst/>
                <a:latin typeface="Calibri" panose="020F0502020204030204" pitchFamily="34" charset="0"/>
                <a:ea typeface="Calibri" panose="020F0502020204030204" pitchFamily="34" charset="0"/>
                <a:cs typeface="Arial" panose="020B0604020202020204" pitchFamily="34" charset="0"/>
              </a:rPr>
              <a:t>. Praha: Academia. </a:t>
            </a:r>
          </a:p>
          <a:p>
            <a:pPr marL="360000" indent="-457200">
              <a:lnSpc>
                <a:spcPct val="112000"/>
              </a:lnSpc>
              <a:spcAft>
                <a:spcPts val="600"/>
              </a:spcAft>
              <a:buNone/>
            </a:pPr>
            <a:r>
              <a:rPr lang="en-GB" sz="1000" dirty="0">
                <a:effectLst/>
                <a:latin typeface="Calibri" panose="020F0502020204030204" pitchFamily="34" charset="0"/>
                <a:ea typeface="Calibri" panose="020F0502020204030204" pitchFamily="34" charset="0"/>
                <a:cs typeface="Arial" panose="020B0604020202020204" pitchFamily="34" charset="0"/>
              </a:rPr>
              <a:t>El-</a:t>
            </a:r>
            <a:r>
              <a:rPr lang="en-GB" sz="1000" dirty="0" err="1">
                <a:effectLst/>
                <a:latin typeface="Calibri" panose="020F0502020204030204" pitchFamily="34" charset="0"/>
                <a:ea typeface="Calibri" panose="020F0502020204030204" pitchFamily="34" charset="0"/>
                <a:cs typeface="Arial" panose="020B0604020202020204" pitchFamily="34" charset="0"/>
              </a:rPr>
              <a:t>Awaisi</a:t>
            </a:r>
            <a:r>
              <a:rPr lang="en-GB" sz="1000" dirty="0">
                <a:effectLst/>
                <a:latin typeface="Calibri" panose="020F0502020204030204" pitchFamily="34" charset="0"/>
                <a:ea typeface="Calibri" panose="020F0502020204030204" pitchFamily="34" charset="0"/>
                <a:cs typeface="Arial" panose="020B0604020202020204" pitchFamily="34" charset="0"/>
              </a:rPr>
              <a:t>, Abd Al-Fattah. 1991. “THE CONCEPTUAL APPROACH OF THE EGYPTIAN MUSLIM BROTHERS TOWARDS THE PALESTINE QUESTION, 1928–1949.” </a:t>
            </a:r>
            <a:r>
              <a:rPr lang="en-GB" sz="1000" i="1" dirty="0">
                <a:effectLst/>
                <a:latin typeface="Calibri" panose="020F0502020204030204" pitchFamily="34" charset="0"/>
                <a:ea typeface="Calibri" panose="020F0502020204030204" pitchFamily="34" charset="0"/>
                <a:cs typeface="Arial" panose="020B0604020202020204" pitchFamily="34" charset="0"/>
              </a:rPr>
              <a:t>Journal of Islamic Studies 2 </a:t>
            </a:r>
            <a:r>
              <a:rPr lang="en-GB" sz="1000" dirty="0">
                <a:effectLst/>
                <a:latin typeface="Calibri" panose="020F0502020204030204" pitchFamily="34" charset="0"/>
                <a:ea typeface="Calibri" panose="020F0502020204030204" pitchFamily="34" charset="0"/>
                <a:cs typeface="Arial" panose="020B0604020202020204" pitchFamily="34" charset="0"/>
              </a:rPr>
              <a:t>(2): 225–44.</a:t>
            </a:r>
          </a:p>
          <a:p>
            <a:pPr marL="360000" indent="-457200">
              <a:lnSpc>
                <a:spcPct val="112000"/>
              </a:lnSpc>
              <a:spcAft>
                <a:spcPts val="600"/>
              </a:spcAft>
              <a:buNone/>
            </a:pPr>
            <a:r>
              <a:rPr lang="en-GB" sz="1000" dirty="0">
                <a:effectLst/>
                <a:latin typeface="Calibri" panose="020F0502020204030204" pitchFamily="34" charset="0"/>
                <a:ea typeface="Calibri" panose="020F0502020204030204" pitchFamily="34" charset="0"/>
                <a:cs typeface="Arial" panose="020B0604020202020204" pitchFamily="34" charset="0"/>
              </a:rPr>
              <a:t>Lynch, M. 2016. </a:t>
            </a:r>
            <a:r>
              <a:rPr lang="en-GB" sz="1000" i="1" dirty="0">
                <a:effectLst/>
                <a:latin typeface="Calibri" panose="020F0502020204030204" pitchFamily="34" charset="0"/>
                <a:ea typeface="Calibri" panose="020F0502020204030204" pitchFamily="34" charset="0"/>
                <a:cs typeface="Arial" panose="020B0604020202020204" pitchFamily="34" charset="0"/>
              </a:rPr>
              <a:t>In Uncharted Waters: Islamist Parties Beyond Egypt’s Muslim Brotherhood. </a:t>
            </a:r>
            <a:r>
              <a:rPr lang="en-GB" sz="1000" dirty="0">
                <a:effectLst/>
                <a:latin typeface="Calibri" panose="020F0502020204030204" pitchFamily="34" charset="0"/>
                <a:ea typeface="Calibri" panose="020F0502020204030204" pitchFamily="34" charset="0"/>
                <a:cs typeface="Arial" panose="020B0604020202020204" pitchFamily="34" charset="0"/>
              </a:rPr>
              <a:t>Carnegie Endowment for International Peace. </a:t>
            </a:r>
            <a:r>
              <a:rPr lang="en-GB" sz="1000" dirty="0">
                <a:effectLst/>
                <a:latin typeface="Calibri" panose="020F0502020204030204" pitchFamily="34" charset="0"/>
                <a:ea typeface="Calibri" panose="020F0502020204030204" pitchFamily="34" charset="0"/>
                <a:cs typeface="Arial" panose="020B0604020202020204" pitchFamily="34" charset="0"/>
                <a:hlinkClick r:id="rId6"/>
              </a:rPr>
              <a:t>http://carnegieendowment.org/files/CP_293_Lynch_Muslim_Brotherhood_Final.pdf</a:t>
            </a:r>
            <a:r>
              <a:rPr lang="en-GB" sz="1000" dirty="0">
                <a:effectLst/>
                <a:latin typeface="Calibri" panose="020F0502020204030204" pitchFamily="34" charset="0"/>
                <a:ea typeface="Calibri" panose="020F0502020204030204" pitchFamily="34" charset="0"/>
                <a:cs typeface="Arial" panose="020B0604020202020204" pitchFamily="34" charset="0"/>
              </a:rPr>
              <a:t>.</a:t>
            </a:r>
            <a:endParaRPr lang="cs-CZ" sz="1000" dirty="0">
              <a:effectLst/>
              <a:latin typeface="Calibri" panose="020F0502020204030204" pitchFamily="34" charset="0"/>
              <a:ea typeface="Calibri" panose="020F0502020204030204" pitchFamily="34" charset="0"/>
              <a:cs typeface="Arial" panose="020B0604020202020204" pitchFamily="34" charset="0"/>
            </a:endParaRPr>
          </a:p>
          <a:p>
            <a:pPr marL="360000" indent="-457200">
              <a:lnSpc>
                <a:spcPct val="112000"/>
              </a:lnSpc>
              <a:spcAft>
                <a:spcPts val="600"/>
              </a:spcAft>
              <a:buNone/>
            </a:pPr>
            <a:r>
              <a:rPr lang="en-GB" sz="1000" dirty="0" err="1">
                <a:effectLst/>
                <a:latin typeface="Calibri" panose="020F0502020204030204" pitchFamily="34" charset="0"/>
                <a:ea typeface="Calibri" panose="020F0502020204030204" pitchFamily="34" charset="0"/>
                <a:cs typeface="Arial" panose="020B0604020202020204" pitchFamily="34" charset="0"/>
              </a:rPr>
              <a:t>Meddeb</a:t>
            </a:r>
            <a:r>
              <a:rPr lang="en-GB" sz="1000" dirty="0">
                <a:effectLst/>
                <a:latin typeface="Calibri" panose="020F0502020204030204" pitchFamily="34" charset="0"/>
                <a:ea typeface="Calibri" panose="020F0502020204030204" pitchFamily="34" charset="0"/>
                <a:cs typeface="Arial" panose="020B0604020202020204" pitchFamily="34" charset="0"/>
              </a:rPr>
              <a:t>, Hamza, Silvia Colombo, Katerina </a:t>
            </a:r>
            <a:r>
              <a:rPr lang="en-GB" sz="1000" dirty="0" err="1">
                <a:effectLst/>
                <a:latin typeface="Calibri" panose="020F0502020204030204" pitchFamily="34" charset="0"/>
                <a:ea typeface="Calibri" panose="020F0502020204030204" pitchFamily="34" charset="0"/>
                <a:cs typeface="Arial" panose="020B0604020202020204" pitchFamily="34" charset="0"/>
              </a:rPr>
              <a:t>Dalacoura</a:t>
            </a:r>
            <a:r>
              <a:rPr lang="en-GB" sz="1000" dirty="0">
                <a:effectLst/>
                <a:latin typeface="Calibri" panose="020F0502020204030204" pitchFamily="34" charset="0"/>
                <a:ea typeface="Calibri" panose="020F0502020204030204" pitchFamily="34" charset="0"/>
                <a:cs typeface="Arial" panose="020B0604020202020204" pitchFamily="34" charset="0"/>
              </a:rPr>
              <a:t>, Lorenzo Kamel, and Olivier Roy. 2017. “Religion and Politics, Religious Diversity, Political Fragmentation and Geopolitical Tension in the MENA Region.” </a:t>
            </a:r>
            <a:r>
              <a:rPr lang="en-GB" sz="1000" i="1" dirty="0">
                <a:effectLst/>
                <a:latin typeface="Calibri" panose="020F0502020204030204" pitchFamily="34" charset="0"/>
                <a:ea typeface="Calibri" panose="020F0502020204030204" pitchFamily="34" charset="0"/>
                <a:cs typeface="Arial" panose="020B0604020202020204" pitchFamily="34" charset="0"/>
              </a:rPr>
              <a:t>MENARA Working Papers </a:t>
            </a:r>
            <a:r>
              <a:rPr lang="en-GB" sz="1000" dirty="0">
                <a:effectLst/>
                <a:latin typeface="Calibri" panose="020F0502020204030204" pitchFamily="34" charset="0"/>
                <a:ea typeface="Calibri" panose="020F0502020204030204" pitchFamily="34" charset="0"/>
                <a:cs typeface="Arial" panose="020B0604020202020204" pitchFamily="34" charset="0"/>
              </a:rPr>
              <a:t>7.</a:t>
            </a:r>
          </a:p>
          <a:p>
            <a:pPr marL="360000" indent="-457200">
              <a:lnSpc>
                <a:spcPct val="112000"/>
              </a:lnSpc>
              <a:spcAft>
                <a:spcPts val="600"/>
              </a:spcAft>
              <a:buNone/>
            </a:pPr>
            <a:r>
              <a:rPr lang="en-GB" sz="1000" dirty="0">
                <a:effectLst/>
                <a:latin typeface="Calibri" panose="020F0502020204030204" pitchFamily="34" charset="0"/>
                <a:ea typeface="Calibri" panose="020F0502020204030204" pitchFamily="34" charset="0"/>
                <a:cs typeface="Arial" panose="020B0604020202020204" pitchFamily="34" charset="0"/>
              </a:rPr>
              <a:t>Ministry of State For Administrative Development. n.d. “Islamic Conquest of Alexandria.” </a:t>
            </a:r>
            <a:r>
              <a:rPr lang="en-GB" sz="1000" i="1" dirty="0" err="1">
                <a:effectLst/>
                <a:latin typeface="Calibri" panose="020F0502020204030204" pitchFamily="34" charset="0"/>
                <a:ea typeface="Calibri" panose="020F0502020204030204" pitchFamily="34" charset="0"/>
                <a:cs typeface="Arial" panose="020B0604020202020204" pitchFamily="34" charset="0"/>
              </a:rPr>
              <a:t>Alexandria.Gov</a:t>
            </a:r>
            <a:r>
              <a:rPr lang="en-GB" sz="1000" dirty="0">
                <a:effectLst/>
                <a:latin typeface="Calibri" panose="020F0502020204030204" pitchFamily="34" charset="0"/>
                <a:ea typeface="Calibri" panose="020F0502020204030204" pitchFamily="34" charset="0"/>
                <a:cs typeface="Arial" panose="020B0604020202020204" pitchFamily="34" charset="0"/>
              </a:rPr>
              <a:t>. Accessed April 14, 2022. http://www.alexandria.gov.eg/Alex/english/Islamic Conquest of Alexandria.html</a:t>
            </a:r>
            <a:r>
              <a:rPr lang="cs-CZ" sz="1000" dirty="0">
                <a:effectLst/>
                <a:latin typeface="Calibri" panose="020F0502020204030204" pitchFamily="34" charset="0"/>
                <a:ea typeface="Calibri" panose="020F0502020204030204" pitchFamily="34" charset="0"/>
                <a:cs typeface="Arial" panose="020B0604020202020204" pitchFamily="34" charset="0"/>
              </a:rPr>
              <a:t>.   </a:t>
            </a:r>
          </a:p>
          <a:p>
            <a:pPr marL="360000" indent="-457200">
              <a:lnSpc>
                <a:spcPct val="112000"/>
              </a:lnSpc>
              <a:spcAft>
                <a:spcPts val="600"/>
              </a:spcAft>
              <a:buNone/>
            </a:pPr>
            <a:r>
              <a:rPr lang="en-GB" sz="1000" dirty="0" err="1">
                <a:effectLst/>
                <a:latin typeface="Calibri" panose="020F0502020204030204" pitchFamily="34" charset="0"/>
                <a:ea typeface="Calibri" panose="020F0502020204030204" pitchFamily="34" charset="0"/>
                <a:cs typeface="Arial" panose="020B0604020202020204" pitchFamily="34" charset="0"/>
              </a:rPr>
              <a:t>Schaer</a:t>
            </a:r>
            <a:r>
              <a:rPr lang="en-GB" sz="1000" dirty="0">
                <a:effectLst/>
                <a:latin typeface="Calibri" panose="020F0502020204030204" pitchFamily="34" charset="0"/>
                <a:ea typeface="Calibri" panose="020F0502020204030204" pitchFamily="34" charset="0"/>
                <a:cs typeface="Arial" panose="020B0604020202020204" pitchFamily="34" charset="0"/>
              </a:rPr>
              <a:t>, </a:t>
            </a:r>
            <a:r>
              <a:rPr lang="en-GB" sz="1000" dirty="0" err="1">
                <a:effectLst/>
                <a:latin typeface="Calibri" panose="020F0502020204030204" pitchFamily="34" charset="0"/>
                <a:ea typeface="Calibri" panose="020F0502020204030204" pitchFamily="34" charset="0"/>
                <a:cs typeface="Arial" panose="020B0604020202020204" pitchFamily="34" charset="0"/>
              </a:rPr>
              <a:t>Cathrin</a:t>
            </a:r>
            <a:r>
              <a:rPr lang="en-GB" sz="1000" dirty="0">
                <a:effectLst/>
                <a:latin typeface="Calibri" panose="020F0502020204030204" pitchFamily="34" charset="0"/>
                <a:ea typeface="Calibri" panose="020F0502020204030204" pitchFamily="34" charset="0"/>
                <a:cs typeface="Arial" panose="020B0604020202020204" pitchFamily="34" charset="0"/>
              </a:rPr>
              <a:t>. 2021. “An End to Neo-Islamism in the Middle East?” </a:t>
            </a:r>
            <a:r>
              <a:rPr lang="en-GB" sz="1000" i="1" dirty="0">
                <a:effectLst/>
                <a:latin typeface="Calibri" panose="020F0502020204030204" pitchFamily="34" charset="0"/>
                <a:ea typeface="Calibri" panose="020F0502020204030204" pitchFamily="34" charset="0"/>
                <a:cs typeface="Arial" panose="020B0604020202020204" pitchFamily="34" charset="0"/>
              </a:rPr>
              <a:t>Deutsche </a:t>
            </a:r>
            <a:r>
              <a:rPr lang="en-GB" sz="1000" i="1" dirty="0" err="1">
                <a:effectLst/>
                <a:latin typeface="Calibri" panose="020F0502020204030204" pitchFamily="34" charset="0"/>
                <a:ea typeface="Calibri" panose="020F0502020204030204" pitchFamily="34" charset="0"/>
                <a:cs typeface="Arial" panose="020B0604020202020204" pitchFamily="34" charset="0"/>
              </a:rPr>
              <a:t>Welle</a:t>
            </a:r>
            <a:r>
              <a:rPr lang="en-GB" sz="1000" dirty="0">
                <a:effectLst/>
                <a:latin typeface="Calibri" panose="020F0502020204030204" pitchFamily="34" charset="0"/>
                <a:ea typeface="Calibri" panose="020F0502020204030204" pitchFamily="34" charset="0"/>
                <a:cs typeface="Arial" panose="020B0604020202020204" pitchFamily="34" charset="0"/>
              </a:rPr>
              <a:t>, September 15, 2021. </a:t>
            </a:r>
            <a:r>
              <a:rPr lang="en-GB" sz="1000" dirty="0">
                <a:effectLst/>
                <a:latin typeface="Calibri" panose="020F0502020204030204" pitchFamily="34" charset="0"/>
                <a:ea typeface="Calibri" panose="020F0502020204030204" pitchFamily="34" charset="0"/>
                <a:cs typeface="Arial" panose="020B0604020202020204" pitchFamily="34" charset="0"/>
                <a:hlinkClick r:id="rId7"/>
              </a:rPr>
              <a:t>https://www.dw.com/en/an-end-to-neo-islamism-in-the-middle-east/a-59181599</a:t>
            </a:r>
            <a:r>
              <a:rPr lang="en-GB" sz="1000" dirty="0">
                <a:effectLst/>
                <a:latin typeface="Calibri" panose="020F0502020204030204" pitchFamily="34" charset="0"/>
                <a:ea typeface="Calibri" panose="020F0502020204030204" pitchFamily="34" charset="0"/>
                <a:cs typeface="Arial" panose="020B0604020202020204" pitchFamily="34" charset="0"/>
              </a:rPr>
              <a:t>.</a:t>
            </a:r>
            <a:endParaRPr lang="cs-CZ" sz="1000" dirty="0">
              <a:effectLst/>
              <a:latin typeface="Calibri" panose="020F0502020204030204" pitchFamily="34" charset="0"/>
              <a:ea typeface="Calibri" panose="020F0502020204030204" pitchFamily="34" charset="0"/>
              <a:cs typeface="Arial" panose="020B0604020202020204" pitchFamily="34" charset="0"/>
            </a:endParaRPr>
          </a:p>
          <a:p>
            <a:pPr marL="360000" indent="-457200">
              <a:lnSpc>
                <a:spcPct val="112000"/>
              </a:lnSpc>
              <a:spcAft>
                <a:spcPts val="600"/>
              </a:spcAft>
              <a:buNone/>
            </a:pPr>
            <a:r>
              <a:rPr lang="en-GB" sz="1000" dirty="0" err="1">
                <a:effectLst/>
                <a:latin typeface="Calibri" panose="020F0502020204030204" pitchFamily="34" charset="0"/>
                <a:ea typeface="Calibri" panose="020F0502020204030204" pitchFamily="34" charset="0"/>
                <a:cs typeface="Arial" panose="020B0604020202020204" pitchFamily="34" charset="0"/>
              </a:rPr>
              <a:t>Sharkawy</a:t>
            </a:r>
            <a:r>
              <a:rPr lang="en-GB" sz="1000" dirty="0">
                <a:effectLst/>
                <a:latin typeface="Calibri" panose="020F0502020204030204" pitchFamily="34" charset="0"/>
                <a:ea typeface="Calibri" panose="020F0502020204030204" pitchFamily="34" charset="0"/>
                <a:cs typeface="Arial" panose="020B0604020202020204" pitchFamily="34" charset="0"/>
              </a:rPr>
              <a:t>, Mostafa El. 2021. “Soldiers of God: The Muslim Brotherhood and Egyptian Democracy.” </a:t>
            </a:r>
            <a:r>
              <a:rPr lang="en-GB" sz="1000" i="1" dirty="0">
                <a:effectLst/>
                <a:latin typeface="Calibri" panose="020F0502020204030204" pitchFamily="34" charset="0"/>
                <a:ea typeface="Calibri" panose="020F0502020204030204" pitchFamily="34" charset="0"/>
                <a:cs typeface="Arial" panose="020B0604020202020204" pitchFamily="34" charset="0"/>
              </a:rPr>
              <a:t>The Yale Review of International Studies </a:t>
            </a:r>
            <a:r>
              <a:rPr lang="en-GB" sz="1000" dirty="0">
                <a:effectLst/>
                <a:latin typeface="Calibri" panose="020F0502020204030204" pitchFamily="34" charset="0"/>
                <a:ea typeface="Calibri" panose="020F0502020204030204" pitchFamily="34" charset="0"/>
                <a:cs typeface="Arial" panose="020B0604020202020204" pitchFamily="34" charset="0"/>
              </a:rPr>
              <a:t>12. </a:t>
            </a:r>
            <a:r>
              <a:rPr lang="en-GB" sz="1000" dirty="0">
                <a:effectLst/>
                <a:latin typeface="Calibri" panose="020F0502020204030204" pitchFamily="34" charset="0"/>
                <a:ea typeface="Calibri" panose="020F0502020204030204" pitchFamily="34" charset="0"/>
                <a:cs typeface="Arial" panose="020B0604020202020204" pitchFamily="34" charset="0"/>
                <a:hlinkClick r:id="rId8"/>
              </a:rPr>
              <a:t>http://yris.yira.org/essays/5475</a:t>
            </a:r>
            <a:r>
              <a:rPr lang="en-GB" sz="1000" dirty="0">
                <a:effectLst/>
                <a:latin typeface="Calibri" panose="020F0502020204030204" pitchFamily="34" charset="0"/>
                <a:ea typeface="Calibri" panose="020F0502020204030204" pitchFamily="34" charset="0"/>
                <a:cs typeface="Arial" panose="020B0604020202020204" pitchFamily="34" charset="0"/>
              </a:rPr>
              <a:t>.</a:t>
            </a:r>
            <a:endParaRPr lang="cs-CZ" sz="1000" dirty="0">
              <a:effectLst/>
              <a:latin typeface="Calibri" panose="020F0502020204030204" pitchFamily="34" charset="0"/>
              <a:ea typeface="Calibri" panose="020F0502020204030204" pitchFamily="34" charset="0"/>
              <a:cs typeface="Arial" panose="020B0604020202020204" pitchFamily="34" charset="0"/>
            </a:endParaRPr>
          </a:p>
          <a:p>
            <a:pPr marL="360000" indent="-457200">
              <a:lnSpc>
                <a:spcPct val="112000"/>
              </a:lnSpc>
              <a:spcAft>
                <a:spcPts val="600"/>
              </a:spcAft>
              <a:buNone/>
            </a:pPr>
            <a:r>
              <a:rPr lang="en-GB" sz="1000" dirty="0" err="1">
                <a:effectLst/>
                <a:latin typeface="Calibri" panose="020F0502020204030204" pitchFamily="34" charset="0"/>
                <a:ea typeface="Calibri" panose="020F0502020204030204" pitchFamily="34" charset="0"/>
                <a:cs typeface="Arial" panose="020B0604020202020204" pitchFamily="34" charset="0"/>
              </a:rPr>
              <a:t>Süß</a:t>
            </a:r>
            <a:r>
              <a:rPr lang="en-GB" sz="1000" dirty="0">
                <a:effectLst/>
                <a:latin typeface="Calibri" panose="020F0502020204030204" pitchFamily="34" charset="0"/>
                <a:ea typeface="Calibri" panose="020F0502020204030204" pitchFamily="34" charset="0"/>
                <a:cs typeface="Arial" panose="020B0604020202020204" pitchFamily="34" charset="0"/>
              </a:rPr>
              <a:t>, Clara-Auguste, and Ahmad Noor </a:t>
            </a:r>
            <a:r>
              <a:rPr lang="en-GB" sz="1000" dirty="0" err="1">
                <a:effectLst/>
                <a:latin typeface="Calibri" panose="020F0502020204030204" pitchFamily="34" charset="0"/>
                <a:ea typeface="Calibri" panose="020F0502020204030204" pitchFamily="34" charset="0"/>
                <a:cs typeface="Arial" panose="020B0604020202020204" pitchFamily="34" charset="0"/>
              </a:rPr>
              <a:t>Aakhunzzada</a:t>
            </a:r>
            <a:r>
              <a:rPr lang="en-GB" sz="1000" dirty="0">
                <a:effectLst/>
                <a:latin typeface="Calibri" panose="020F0502020204030204" pitchFamily="34" charset="0"/>
                <a:ea typeface="Calibri" panose="020F0502020204030204" pitchFamily="34" charset="0"/>
                <a:cs typeface="Arial" panose="020B0604020202020204" pitchFamily="34" charset="0"/>
              </a:rPr>
              <a:t>. 2019. “The Socioeconomic Dimension of Islamist Radicalization in Egypt and Tunisia.” </a:t>
            </a:r>
            <a:r>
              <a:rPr lang="en-GB" sz="1000" i="1" dirty="0">
                <a:effectLst/>
                <a:latin typeface="Calibri" panose="020F0502020204030204" pitchFamily="34" charset="0"/>
                <a:ea typeface="Calibri" panose="020F0502020204030204" pitchFamily="34" charset="0"/>
                <a:cs typeface="Arial" panose="020B0604020202020204" pitchFamily="34" charset="0"/>
              </a:rPr>
              <a:t>PRIF Working Paper </a:t>
            </a:r>
            <a:r>
              <a:rPr lang="en-GB" sz="1000" dirty="0">
                <a:effectLst/>
                <a:latin typeface="Calibri" panose="020F0502020204030204" pitchFamily="34" charset="0"/>
                <a:ea typeface="Calibri" panose="020F0502020204030204" pitchFamily="34" charset="0"/>
                <a:cs typeface="Arial" panose="020B0604020202020204" pitchFamily="34" charset="0"/>
              </a:rPr>
              <a:t>45. Frankfurt am Main. </a:t>
            </a:r>
            <a:r>
              <a:rPr lang="en-GB" sz="1000" dirty="0">
                <a:effectLst/>
                <a:latin typeface="Calibri" panose="020F0502020204030204" pitchFamily="34" charset="0"/>
                <a:ea typeface="Calibri" panose="020F0502020204030204" pitchFamily="34" charset="0"/>
                <a:cs typeface="Arial" panose="020B0604020202020204" pitchFamily="34" charset="0"/>
                <a:hlinkClick r:id="rId9"/>
              </a:rPr>
              <a:t>https://www.hsfk.de/fileadmin/HSFK/hsfk_publikationen/PRIF_WP_45.pdf</a:t>
            </a:r>
            <a:r>
              <a:rPr lang="en-GB" sz="1000" dirty="0">
                <a:effectLst/>
                <a:latin typeface="Calibri" panose="020F0502020204030204" pitchFamily="34" charset="0"/>
                <a:ea typeface="Calibri" panose="020F0502020204030204" pitchFamily="34" charset="0"/>
                <a:cs typeface="Arial" panose="020B0604020202020204" pitchFamily="34" charset="0"/>
              </a:rPr>
              <a:t>.</a:t>
            </a:r>
            <a:endParaRPr lang="cs-CZ" sz="1000" dirty="0">
              <a:effectLst/>
              <a:latin typeface="Calibri" panose="020F0502020204030204" pitchFamily="34" charset="0"/>
              <a:ea typeface="Calibri" panose="020F0502020204030204" pitchFamily="34" charset="0"/>
              <a:cs typeface="Arial" panose="020B0604020202020204" pitchFamily="34" charset="0"/>
            </a:endParaRPr>
          </a:p>
          <a:p>
            <a:pPr marL="360000" indent="-457200">
              <a:lnSpc>
                <a:spcPct val="112000"/>
              </a:lnSpc>
              <a:spcAft>
                <a:spcPts val="600"/>
              </a:spcAft>
              <a:buNone/>
            </a:pP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marL="360000" indent="-457200">
              <a:lnSpc>
                <a:spcPct val="112000"/>
              </a:lnSpc>
              <a:spcAft>
                <a:spcPts val="600"/>
              </a:spcAft>
              <a:buNone/>
            </a:pPr>
            <a:endParaRPr lang="cs-CZ" sz="1000" dirty="0">
              <a:latin typeface="Calibri" panose="020F0502020204030204" pitchFamily="34" charset="0"/>
              <a:ea typeface="Calibri" panose="020F0502020204030204" pitchFamily="34" charset="0"/>
              <a:cs typeface="Arial" panose="020B0604020202020204" pitchFamily="34" charset="0"/>
            </a:endParaRPr>
          </a:p>
          <a:p>
            <a:pPr marL="360000" indent="-457200">
              <a:lnSpc>
                <a:spcPct val="112000"/>
              </a:lnSpc>
              <a:spcAft>
                <a:spcPts val="600"/>
              </a:spcAft>
              <a:buNone/>
            </a:pPr>
            <a:endParaRPr lang="cs-CZ" sz="1000" dirty="0">
              <a:latin typeface="Calibri" panose="020F0502020204030204" pitchFamily="34" charset="0"/>
              <a:ea typeface="Calibri" panose="020F0502020204030204" pitchFamily="34" charset="0"/>
              <a:cs typeface="Arial" panose="020B0604020202020204" pitchFamily="34" charset="0"/>
            </a:endParaRPr>
          </a:p>
          <a:p>
            <a:pPr marL="360000" indent="-457200">
              <a:lnSpc>
                <a:spcPct val="112000"/>
              </a:lnSpc>
              <a:spcAft>
                <a:spcPts val="600"/>
              </a:spcAft>
              <a:buNone/>
            </a:pPr>
            <a:endParaRPr lang="cs-CZ" sz="1000" dirty="0">
              <a:latin typeface="Calibri" panose="020F0502020204030204" pitchFamily="34" charset="0"/>
              <a:ea typeface="Calibri" panose="020F0502020204030204" pitchFamily="34" charset="0"/>
              <a:cs typeface="Arial" panose="020B0604020202020204" pitchFamily="34" charset="0"/>
            </a:endParaRPr>
          </a:p>
          <a:p>
            <a:pPr marL="360000" indent="-457200">
              <a:lnSpc>
                <a:spcPct val="112000"/>
              </a:lnSpc>
              <a:spcAft>
                <a:spcPts val="600"/>
              </a:spcAft>
              <a:buNone/>
            </a:pPr>
            <a:endParaRPr lang="cs-CZ" sz="1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453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4</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a:t>Historie</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a:xfrm>
            <a:off x="720000" y="1692002"/>
            <a:ext cx="5122584" cy="4139998"/>
          </a:xfrm>
        </p:spPr>
        <p:txBody>
          <a:bodyPr/>
          <a:lstStyle/>
          <a:p>
            <a:r>
              <a:rPr lang="cs-CZ" sz="2400" dirty="0"/>
              <a:t>V roce 646 </a:t>
            </a:r>
            <a:r>
              <a:rPr lang="cs-CZ" sz="2400" dirty="0" err="1"/>
              <a:t>Amr</a:t>
            </a:r>
            <a:r>
              <a:rPr lang="cs-CZ" sz="2400" dirty="0"/>
              <a:t> </a:t>
            </a:r>
            <a:r>
              <a:rPr lang="cs-CZ" sz="2400" dirty="0" err="1"/>
              <a:t>ibn</a:t>
            </a:r>
            <a:r>
              <a:rPr lang="cs-CZ" sz="2400" dirty="0"/>
              <a:t> al-As Egypt dobyt islámským chalífátem</a:t>
            </a:r>
          </a:p>
          <a:p>
            <a:endParaRPr lang="cs-CZ" sz="2400" dirty="0"/>
          </a:p>
          <a:p>
            <a:r>
              <a:rPr lang="cs-CZ" sz="2400" dirty="0"/>
              <a:t>1517-1914 pod osmanskou nadvládou</a:t>
            </a:r>
          </a:p>
          <a:p>
            <a:endParaRPr lang="cs-CZ" sz="2400" dirty="0"/>
          </a:p>
          <a:p>
            <a:r>
              <a:rPr lang="cs-CZ" sz="2400" dirty="0"/>
              <a:t>1922-1952 – království</a:t>
            </a:r>
          </a:p>
          <a:p>
            <a:endParaRPr lang="cs-CZ" sz="2400" dirty="0"/>
          </a:p>
          <a:p>
            <a:r>
              <a:rPr lang="cs-CZ" sz="2400" dirty="0"/>
              <a:t>Od 1953 republika</a:t>
            </a:r>
          </a:p>
          <a:p>
            <a:endParaRPr lang="cs-CZ" sz="2400" dirty="0"/>
          </a:p>
          <a:p>
            <a:endParaRPr lang="cs-CZ" sz="2400" dirty="0"/>
          </a:p>
          <a:p>
            <a:endParaRPr lang="en-US" sz="2400" dirty="0"/>
          </a:p>
        </p:txBody>
      </p:sp>
      <p:pic>
        <p:nvPicPr>
          <p:cNvPr id="1026" name="Picture 2">
            <a:extLst>
              <a:ext uri="{FF2B5EF4-FFF2-40B4-BE49-F238E27FC236}">
                <a16:creationId xmlns:a16="http://schemas.microsoft.com/office/drawing/2014/main" id="{68F94232-513A-4F17-8E2A-655A26099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584" y="1692002"/>
            <a:ext cx="6101765" cy="346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4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FE4EA9-68C8-4FA4-9D7F-F315D6F212E1}"/>
              </a:ext>
            </a:extLst>
          </p:cNvPr>
          <p:cNvPicPr>
            <a:picLocks noChangeAspect="1"/>
          </p:cNvPicPr>
          <p:nvPr/>
        </p:nvPicPr>
        <p:blipFill>
          <a:blip r:embed="rId2"/>
          <a:stretch>
            <a:fillRect/>
          </a:stretch>
        </p:blipFill>
        <p:spPr>
          <a:xfrm>
            <a:off x="7222834" y="257387"/>
            <a:ext cx="4969166" cy="3064476"/>
          </a:xfrm>
          <a:prstGeom prst="rect">
            <a:avLst/>
          </a:prstGeom>
        </p:spPr>
      </p:pic>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5</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Role Islámu v Egyptě</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a:xfrm>
            <a:off x="720000" y="1692002"/>
            <a:ext cx="5122584" cy="4139998"/>
          </a:xfrm>
        </p:spPr>
        <p:txBody>
          <a:bodyPr/>
          <a:lstStyle/>
          <a:p>
            <a:r>
              <a:rPr lang="cs-CZ" sz="2400" dirty="0"/>
              <a:t>Egypt jako historicky důležitá země pro Islám – Univerzita Al </a:t>
            </a:r>
            <a:r>
              <a:rPr lang="cs-CZ" sz="2400" dirty="0" err="1"/>
              <a:t>Azhar</a:t>
            </a:r>
            <a:endParaRPr lang="cs-CZ" sz="2400" dirty="0"/>
          </a:p>
          <a:p>
            <a:endParaRPr lang="cs-CZ" sz="2400" dirty="0"/>
          </a:p>
          <a:p>
            <a:r>
              <a:rPr lang="cs-CZ" sz="2400" dirty="0"/>
              <a:t>Al </a:t>
            </a:r>
            <a:r>
              <a:rPr lang="cs-CZ" sz="2400" dirty="0" err="1"/>
              <a:t>Azhar</a:t>
            </a:r>
            <a:r>
              <a:rPr lang="cs-CZ" sz="2400" dirty="0"/>
              <a:t> – „Vatikán islámu“</a:t>
            </a:r>
          </a:p>
          <a:p>
            <a:endParaRPr lang="cs-CZ" sz="2400" dirty="0"/>
          </a:p>
          <a:p>
            <a:r>
              <a:rPr lang="cs-CZ" sz="2400" dirty="0"/>
              <a:t>Egypťané dle průzkumů souhlasí s vyšší rolí islámu v politice a společnosti</a:t>
            </a:r>
          </a:p>
          <a:p>
            <a:endParaRPr lang="cs-CZ" sz="2400" dirty="0"/>
          </a:p>
          <a:p>
            <a:endParaRPr lang="cs-CZ" sz="2400" dirty="0"/>
          </a:p>
          <a:p>
            <a:endParaRPr lang="en-US" sz="2400" dirty="0"/>
          </a:p>
        </p:txBody>
      </p:sp>
      <p:pic>
        <p:nvPicPr>
          <p:cNvPr id="11" name="Picture 10" descr="A picture containing outdoor, building, old, stone&#10;&#10;Description automatically generated">
            <a:extLst>
              <a:ext uri="{FF2B5EF4-FFF2-40B4-BE49-F238E27FC236}">
                <a16:creationId xmlns:a16="http://schemas.microsoft.com/office/drawing/2014/main" id="{73ADD027-1074-41C0-85AB-BE09F4D10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091" y="4024229"/>
            <a:ext cx="4370069" cy="2576384"/>
          </a:xfrm>
          <a:prstGeom prst="rect">
            <a:avLst/>
          </a:prstGeom>
        </p:spPr>
      </p:pic>
    </p:spTree>
    <p:extLst>
      <p:ext uri="{BB962C8B-B14F-4D97-AF65-F5344CB8AC3E}">
        <p14:creationId xmlns:p14="http://schemas.microsoft.com/office/powerpoint/2010/main" val="337121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D4FC6B-E241-47D4-A4BF-D1C0688A3DB3}"/>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Zástupný symbol pro číslo snímku 2">
            <a:extLst>
              <a:ext uri="{FF2B5EF4-FFF2-40B4-BE49-F238E27FC236}">
                <a16:creationId xmlns:a16="http://schemas.microsoft.com/office/drawing/2014/main" id="{0560641F-50D1-4EFE-B0B4-1FE274B91F17}"/>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6" name="Nadpis 5">
            <a:extLst>
              <a:ext uri="{FF2B5EF4-FFF2-40B4-BE49-F238E27FC236}">
                <a16:creationId xmlns:a16="http://schemas.microsoft.com/office/drawing/2014/main" id="{783E6399-AC89-47BD-B8C8-3D48ADAE9E37}"/>
              </a:ext>
            </a:extLst>
          </p:cNvPr>
          <p:cNvSpPr>
            <a:spLocks noGrp="1"/>
          </p:cNvSpPr>
          <p:nvPr>
            <p:ph type="title"/>
          </p:nvPr>
        </p:nvSpPr>
        <p:spPr/>
        <p:txBody>
          <a:bodyPr/>
          <a:lstStyle/>
          <a:p>
            <a:r>
              <a:rPr lang="cs-CZ" dirty="0"/>
              <a:t>Islámský radikalismus v Egyptě</a:t>
            </a:r>
          </a:p>
        </p:txBody>
      </p:sp>
      <p:sp>
        <p:nvSpPr>
          <p:cNvPr id="7" name="Podnadpis 6">
            <a:extLst>
              <a:ext uri="{FF2B5EF4-FFF2-40B4-BE49-F238E27FC236}">
                <a16:creationId xmlns:a16="http://schemas.microsoft.com/office/drawing/2014/main" id="{D68A20C8-70CB-47D2-8BD5-AF488B5913E8}"/>
              </a:ext>
            </a:extLst>
          </p:cNvPr>
          <p:cNvSpPr>
            <a:spLocks noGrp="1"/>
          </p:cNvSpPr>
          <p:nvPr>
            <p:ph type="subTitle" idx="1"/>
          </p:nvPr>
        </p:nvSpPr>
        <p:spPr/>
        <p:txBody>
          <a:bodyPr/>
          <a:lstStyle/>
          <a:p>
            <a:r>
              <a:rPr lang="cs-CZ" dirty="0"/>
              <a:t>Relevance v 20. letech 20. století</a:t>
            </a:r>
          </a:p>
        </p:txBody>
      </p:sp>
    </p:spTree>
    <p:extLst>
      <p:ext uri="{BB962C8B-B14F-4D97-AF65-F5344CB8AC3E}">
        <p14:creationId xmlns:p14="http://schemas.microsoft.com/office/powerpoint/2010/main" val="390565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7</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Relevance na Blízkém východě</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dirty="0"/>
              <a:t>Muslimské bratrstvo aktuálně ztrácí</a:t>
            </a:r>
            <a:br>
              <a:rPr lang="cs-CZ" dirty="0"/>
            </a:br>
            <a:r>
              <a:rPr lang="cs-CZ" dirty="0"/>
              <a:t>vliv na Blízkém východě</a:t>
            </a:r>
          </a:p>
          <a:p>
            <a:endParaRPr lang="cs-CZ" dirty="0"/>
          </a:p>
          <a:p>
            <a:r>
              <a:rPr lang="cs-CZ" dirty="0"/>
              <a:t>ALE! – hluboké kořeny napříč regionem,</a:t>
            </a:r>
            <a:br>
              <a:rPr lang="cs-CZ" dirty="0"/>
            </a:br>
            <a:r>
              <a:rPr lang="cs-CZ" dirty="0"/>
              <a:t>dlouhá historie</a:t>
            </a:r>
          </a:p>
          <a:p>
            <a:endParaRPr lang="cs-CZ" dirty="0"/>
          </a:p>
          <a:p>
            <a:r>
              <a:rPr lang="cs-CZ" dirty="0"/>
              <a:t>Navzdory horším obdobím Muslimské bratrstvo zatím vždy přežilo</a:t>
            </a:r>
          </a:p>
          <a:p>
            <a:endParaRPr lang="cs-CZ" dirty="0"/>
          </a:p>
          <a:p>
            <a:r>
              <a:rPr lang="cs-CZ" dirty="0"/>
              <a:t>Množství politických i teroristických organizací na MB navazuje</a:t>
            </a:r>
            <a:endParaRPr lang="en-US" dirty="0"/>
          </a:p>
        </p:txBody>
      </p:sp>
      <p:sp>
        <p:nvSpPr>
          <p:cNvPr id="4" name="TextBox 3">
            <a:extLst>
              <a:ext uri="{FF2B5EF4-FFF2-40B4-BE49-F238E27FC236}">
                <a16:creationId xmlns:a16="http://schemas.microsoft.com/office/drawing/2014/main" id="{A78DCC85-7DCD-4B34-A6A4-659F06A4CCC7}"/>
              </a:ext>
            </a:extLst>
          </p:cNvPr>
          <p:cNvSpPr txBox="1"/>
          <p:nvPr/>
        </p:nvSpPr>
        <p:spPr>
          <a:xfrm>
            <a:off x="8037768" y="1946119"/>
            <a:ext cx="3849431" cy="1815882"/>
          </a:xfrm>
          <a:prstGeom prst="rect">
            <a:avLst/>
          </a:prstGeom>
          <a:noFill/>
        </p:spPr>
        <p:txBody>
          <a:bodyPr wrap="square" rtlCol="0">
            <a:spAutoFit/>
          </a:bodyPr>
          <a:lstStyle/>
          <a:p>
            <a:pPr algn="l"/>
            <a:r>
              <a:rPr lang="en-GB" sz="1400" b="0" i="1" dirty="0">
                <a:solidFill>
                  <a:srgbClr val="333333"/>
                </a:solidFill>
                <a:effectLst/>
                <a:latin typeface="+mn-lt"/>
              </a:rPr>
              <a:t>The Brotherhood’s ability to unify Islamist groups played an important role in policy towards Palestine, the Arab Cold War and the West’s Middle East policy. While it may not have established an Islamic caliphate, the Brotherhood has influenced governments and guided the course of Islamist movements around the world.</a:t>
            </a:r>
            <a:r>
              <a:rPr lang="cs-CZ" sz="1400" b="0" i="1" dirty="0">
                <a:solidFill>
                  <a:srgbClr val="333333"/>
                </a:solidFill>
                <a:effectLst/>
                <a:latin typeface="+mn-lt"/>
              </a:rPr>
              <a:t> (El </a:t>
            </a:r>
            <a:r>
              <a:rPr lang="cs-CZ" sz="1400" b="0" i="1" dirty="0" err="1">
                <a:solidFill>
                  <a:srgbClr val="333333"/>
                </a:solidFill>
                <a:effectLst/>
                <a:latin typeface="+mn-lt"/>
              </a:rPr>
              <a:t>Sharkawy</a:t>
            </a:r>
            <a:r>
              <a:rPr lang="cs-CZ" sz="1400" b="0" i="1" dirty="0">
                <a:solidFill>
                  <a:srgbClr val="333333"/>
                </a:solidFill>
                <a:effectLst/>
                <a:latin typeface="+mn-lt"/>
              </a:rPr>
              <a:t> 2021)</a:t>
            </a:r>
            <a:endParaRPr lang="en-US" sz="1800" i="1" dirty="0" err="1">
              <a:latin typeface="+mn-lt"/>
            </a:endParaRPr>
          </a:p>
        </p:txBody>
      </p:sp>
    </p:spTree>
    <p:extLst>
      <p:ext uri="{BB962C8B-B14F-4D97-AF65-F5344CB8AC3E}">
        <p14:creationId xmlns:p14="http://schemas.microsoft.com/office/powerpoint/2010/main" val="72809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23D9D9-3CDE-4CAE-B250-CC7A065E349A}"/>
              </a:ext>
            </a:extLst>
          </p:cNvPr>
          <p:cNvSpPr>
            <a:spLocks noGrp="1"/>
          </p:cNvSpPr>
          <p:nvPr>
            <p:ph type="ftr" sz="quarter" idx="10"/>
          </p:nvPr>
        </p:nvSpPr>
        <p:spPr>
          <a:xfrm>
            <a:off x="720000" y="6228000"/>
            <a:ext cx="7920000" cy="252000"/>
          </a:xfrm>
        </p:spPr>
        <p:txBody>
          <a:bodyPr wrap="square" anchor="ctr">
            <a:normAutofit/>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6E98CEF1-BBB6-43D7-B77D-58EFD1255ED1}"/>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8</a:t>
            </a:fld>
            <a:endParaRPr lang="cs-CZ" altLang="cs-CZ"/>
          </a:p>
        </p:txBody>
      </p:sp>
      <p:pic>
        <p:nvPicPr>
          <p:cNvPr id="2050" name="Picture 2">
            <a:extLst>
              <a:ext uri="{FF2B5EF4-FFF2-40B4-BE49-F238E27FC236}">
                <a16:creationId xmlns:a16="http://schemas.microsoft.com/office/drawing/2014/main" id="{55CDD50C-4AC6-4C12-BB45-FA64EF6D9B29}"/>
              </a:ext>
            </a:extLst>
          </p:cNvPr>
          <p:cNvPicPr>
            <a:picLocks noGrp="1" noChangeAspect="1" noChangeArrowheads="1"/>
          </p:cNvPicPr>
          <p:nvPr>
            <p:ph idx="12"/>
          </p:nvPr>
        </p:nvPicPr>
        <p:blipFill>
          <a:blip r:embed="rId3">
            <a:extLst>
              <a:ext uri="{28A0092B-C50C-407E-A947-70E740481C1C}">
                <a14:useLocalDpi xmlns:a14="http://schemas.microsoft.com/office/drawing/2010/main" val="0"/>
              </a:ext>
            </a:extLst>
          </a:blip>
          <a:stretch>
            <a:fillRect/>
          </a:stretch>
        </p:blipFill>
        <p:spPr bwMode="auto">
          <a:xfrm>
            <a:off x="982321" y="692150"/>
            <a:ext cx="10228557" cy="5139850"/>
          </a:xfrm>
          <a:prstGeom prst="rect">
            <a:avLst/>
          </a:prstGeom>
          <a:solidFill>
            <a:srgbClr val="FFFFFF"/>
          </a:solidFill>
        </p:spPr>
      </p:pic>
    </p:spTree>
    <p:extLst>
      <p:ext uri="{BB962C8B-B14F-4D97-AF65-F5344CB8AC3E}">
        <p14:creationId xmlns:p14="http://schemas.microsoft.com/office/powerpoint/2010/main" val="68838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514C77-1B78-42E9-88D5-3776A0199375}"/>
              </a:ext>
            </a:extLst>
          </p:cNvPr>
          <p:cNvSpPr>
            <a:spLocks noGrp="1"/>
          </p:cNvSpPr>
          <p:nvPr>
            <p:ph type="ftr" sz="quarter" idx="10"/>
          </p:nvPr>
        </p:nvSpPr>
        <p:spPr/>
        <p:txBody>
          <a:bodyPr/>
          <a:lstStyle/>
          <a:p>
            <a:r>
              <a:rPr lang="pl-PL" dirty="0"/>
              <a:t>BSSb1165 Islámský radikalismus | Mgr. Robin Burda, 460043</a:t>
            </a:r>
            <a:endParaRPr lang="cs-CZ" dirty="0"/>
          </a:p>
        </p:txBody>
      </p:sp>
      <p:sp>
        <p:nvSpPr>
          <p:cNvPr id="3" name="Slide Number Placeholder 2">
            <a:extLst>
              <a:ext uri="{FF2B5EF4-FFF2-40B4-BE49-F238E27FC236}">
                <a16:creationId xmlns:a16="http://schemas.microsoft.com/office/drawing/2014/main" id="{0F9B42AB-7CF5-48B2-81E5-1049AC2A3257}"/>
              </a:ext>
            </a:extLst>
          </p:cNvPr>
          <p:cNvSpPr>
            <a:spLocks noGrp="1"/>
          </p:cNvSpPr>
          <p:nvPr>
            <p:ph type="sldNum" sz="quarter" idx="11"/>
          </p:nvPr>
        </p:nvSpPr>
        <p:spPr/>
        <p:txBody>
          <a:bodyPr/>
          <a:lstStyle/>
          <a:p>
            <a:fld id="{0DE708CC-0C3F-4567-9698-B54C0F35BD31}" type="slidenum">
              <a:rPr lang="cs-CZ" altLang="cs-CZ" smtClean="0"/>
              <a:pPr/>
              <a:t>9</a:t>
            </a:fld>
            <a:endParaRPr lang="cs-CZ" altLang="cs-CZ" dirty="0"/>
          </a:p>
        </p:txBody>
      </p:sp>
      <p:sp>
        <p:nvSpPr>
          <p:cNvPr id="6" name="Title 5">
            <a:extLst>
              <a:ext uri="{FF2B5EF4-FFF2-40B4-BE49-F238E27FC236}">
                <a16:creationId xmlns:a16="http://schemas.microsoft.com/office/drawing/2014/main" id="{D856DAF2-FA38-40C8-846E-5A2EBF627FE3}"/>
              </a:ext>
            </a:extLst>
          </p:cNvPr>
          <p:cNvSpPr>
            <a:spLocks noGrp="1"/>
          </p:cNvSpPr>
          <p:nvPr>
            <p:ph type="title"/>
          </p:nvPr>
        </p:nvSpPr>
        <p:spPr/>
        <p:txBody>
          <a:bodyPr/>
          <a:lstStyle/>
          <a:p>
            <a:r>
              <a:rPr lang="cs-CZ" dirty="0"/>
              <a:t>Relevance pro Západ</a:t>
            </a:r>
            <a:endParaRPr lang="en-US" dirty="0"/>
          </a:p>
        </p:txBody>
      </p:sp>
      <p:sp>
        <p:nvSpPr>
          <p:cNvPr id="7" name="Content Placeholder 6">
            <a:extLst>
              <a:ext uri="{FF2B5EF4-FFF2-40B4-BE49-F238E27FC236}">
                <a16:creationId xmlns:a16="http://schemas.microsoft.com/office/drawing/2014/main" id="{AD48267D-AC4E-4246-9D3E-DFFB88C754B7}"/>
              </a:ext>
            </a:extLst>
          </p:cNvPr>
          <p:cNvSpPr>
            <a:spLocks noGrp="1"/>
          </p:cNvSpPr>
          <p:nvPr>
            <p:ph idx="1"/>
          </p:nvPr>
        </p:nvSpPr>
        <p:spPr/>
        <p:txBody>
          <a:bodyPr/>
          <a:lstStyle/>
          <a:p>
            <a:r>
              <a:rPr lang="cs-CZ" dirty="0"/>
              <a:t>Vzrůstající vliv Muslimského bratrstva v Evropě</a:t>
            </a:r>
          </a:p>
          <a:p>
            <a:endParaRPr lang="cs-CZ" dirty="0"/>
          </a:p>
          <a:p>
            <a:r>
              <a:rPr lang="en-GB" dirty="0"/>
              <a:t>Federation of Islamic Organizations in Europe</a:t>
            </a:r>
            <a:endParaRPr lang="cs-CZ" dirty="0"/>
          </a:p>
          <a:p>
            <a:pPr lvl="1"/>
            <a:r>
              <a:rPr lang="cs-CZ" dirty="0"/>
              <a:t>Sdružuje stovky muslimských skupin a organizací</a:t>
            </a:r>
          </a:p>
          <a:p>
            <a:pPr lvl="1"/>
            <a:endParaRPr lang="cs-CZ" dirty="0"/>
          </a:p>
          <a:p>
            <a:pPr lvl="1"/>
            <a:endParaRPr lang="cs-CZ" dirty="0"/>
          </a:p>
          <a:p>
            <a:r>
              <a:rPr lang="cs-CZ" dirty="0"/>
              <a:t>Problematické prvky jako anti-semitismus</a:t>
            </a:r>
            <a:br>
              <a:rPr lang="cs-CZ" dirty="0"/>
            </a:br>
            <a:r>
              <a:rPr lang="cs-CZ" dirty="0"/>
              <a:t>homofobie, misogynie… </a:t>
            </a:r>
          </a:p>
          <a:p>
            <a:endParaRPr lang="cs-CZ" dirty="0"/>
          </a:p>
        </p:txBody>
      </p:sp>
      <p:pic>
        <p:nvPicPr>
          <p:cNvPr id="5" name="Picture 4" descr="A police officer standing in front of a gate&#10;&#10;Description automatically generated with medium confidence">
            <a:extLst>
              <a:ext uri="{FF2B5EF4-FFF2-40B4-BE49-F238E27FC236}">
                <a16:creationId xmlns:a16="http://schemas.microsoft.com/office/drawing/2014/main" id="{F0831C3D-2D54-47E6-96E5-6D5F5F75F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904" y="3785487"/>
            <a:ext cx="4311416" cy="2959127"/>
          </a:xfrm>
          <a:prstGeom prst="rect">
            <a:avLst/>
          </a:prstGeom>
        </p:spPr>
      </p:pic>
      <p:sp>
        <p:nvSpPr>
          <p:cNvPr id="8" name="TextBox 7">
            <a:extLst>
              <a:ext uri="{FF2B5EF4-FFF2-40B4-BE49-F238E27FC236}">
                <a16:creationId xmlns:a16="http://schemas.microsoft.com/office/drawing/2014/main" id="{5CC57D9E-84AE-4820-94D1-3A13C7AE5ADA}"/>
              </a:ext>
            </a:extLst>
          </p:cNvPr>
          <p:cNvSpPr txBox="1"/>
          <p:nvPr/>
        </p:nvSpPr>
        <p:spPr>
          <a:xfrm>
            <a:off x="3067678" y="5006782"/>
            <a:ext cx="4311466" cy="1077218"/>
          </a:xfrm>
          <a:prstGeom prst="rect">
            <a:avLst/>
          </a:prstGeom>
          <a:noFill/>
        </p:spPr>
        <p:txBody>
          <a:bodyPr wrap="square" rtlCol="0">
            <a:spAutoFit/>
          </a:bodyPr>
          <a:lstStyle/>
          <a:p>
            <a:pPr algn="l"/>
            <a:r>
              <a:rPr lang="cs-CZ" sz="1600" i="1" dirty="0">
                <a:latin typeface="+mn-lt"/>
              </a:rPr>
              <a:t>(…) </a:t>
            </a:r>
            <a:r>
              <a:rPr lang="en-GB" sz="1600" i="1" dirty="0">
                <a:latin typeface="+mn-lt"/>
              </a:rPr>
              <a:t>the Brotherhood is reportedly seeking to spread its socio-political-religious vision to European Muslim communities by promoting Islamic identity</a:t>
            </a:r>
            <a:r>
              <a:rPr lang="cs-CZ" sz="1600" i="1" dirty="0">
                <a:latin typeface="+mn-lt"/>
              </a:rPr>
              <a:t> (</a:t>
            </a:r>
            <a:r>
              <a:rPr lang="cs-CZ" sz="1600" i="1" dirty="0" err="1">
                <a:latin typeface="+mn-lt"/>
              </a:rPr>
              <a:t>Arredondas</a:t>
            </a:r>
            <a:r>
              <a:rPr lang="cs-CZ" sz="1600" i="1" dirty="0">
                <a:latin typeface="+mn-lt"/>
              </a:rPr>
              <a:t> 2021). </a:t>
            </a:r>
            <a:endParaRPr lang="en-US" sz="1600" dirty="0" err="1">
              <a:latin typeface="+mn-lt"/>
            </a:endParaRPr>
          </a:p>
        </p:txBody>
      </p:sp>
    </p:spTree>
    <p:extLst>
      <p:ext uri="{BB962C8B-B14F-4D97-AF65-F5344CB8AC3E}">
        <p14:creationId xmlns:p14="http://schemas.microsoft.com/office/powerpoint/2010/main" val="3560584059"/>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šablona - prezentace</Template>
  <TotalTime>8110</TotalTime>
  <Words>2241</Words>
  <Application>Microsoft Office PowerPoint</Application>
  <PresentationFormat>Widescreen</PresentationFormat>
  <Paragraphs>299</Paragraphs>
  <Slides>35</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vt:lpstr>
      <vt:lpstr>Calibri</vt:lpstr>
      <vt:lpstr>Tahoma</vt:lpstr>
      <vt:lpstr>Times New Roman</vt:lpstr>
      <vt:lpstr>Wingdings</vt:lpstr>
      <vt:lpstr>Prezentace_MU_CZ</vt:lpstr>
      <vt:lpstr>Islámský radikalismus v Egyptě</vt:lpstr>
      <vt:lpstr>Obsah</vt:lpstr>
      <vt:lpstr>Islám a Egypt</vt:lpstr>
      <vt:lpstr>Historie</vt:lpstr>
      <vt:lpstr>Role Islámu v Egyptě</vt:lpstr>
      <vt:lpstr>Islámský radikalismus v Egyptě</vt:lpstr>
      <vt:lpstr>Relevance na Blízkém východě</vt:lpstr>
      <vt:lpstr>PowerPoint Presentation</vt:lpstr>
      <vt:lpstr>Relevance pro Západ</vt:lpstr>
      <vt:lpstr>Muslimské bratrstvo جماعة الإخوان المسلمين Jamāʿat al-Ikhwān al-Muslimīn</vt:lpstr>
      <vt:lpstr>Hassan al-Banná</vt:lpstr>
      <vt:lpstr>Ideologické prvky Muslimského bratrstva</vt:lpstr>
      <vt:lpstr>Začátky bratrstva</vt:lpstr>
      <vt:lpstr>Organizační struktura</vt:lpstr>
      <vt:lpstr>1928–1953 – Počátky hnutí</vt:lpstr>
      <vt:lpstr>1954–1974 – mimo zákon</vt:lpstr>
      <vt:lpstr>PowerPoint Presentation</vt:lpstr>
      <vt:lpstr>1981–2011 – Mubarakova éra</vt:lpstr>
      <vt:lpstr>Arabské jaro a role Muslimského bratrstva</vt:lpstr>
      <vt:lpstr>Pád</vt:lpstr>
      <vt:lpstr>Strana – hnutí?</vt:lpstr>
      <vt:lpstr>Vliv Muslimského bratrstva za hranicemi Egypta</vt:lpstr>
      <vt:lpstr>Hamás</vt:lpstr>
      <vt:lpstr>Sajjid Qutb</vt:lpstr>
      <vt:lpstr>Muslimské bratrstvo v Evropě</vt:lpstr>
      <vt:lpstr>Další islamistické organizace v Egyptě</vt:lpstr>
      <vt:lpstr>Al-Džamá'a al-islámíja </vt:lpstr>
      <vt:lpstr>PowerPoint Presentation</vt:lpstr>
      <vt:lpstr>Islámský stát - Sinaj</vt:lpstr>
      <vt:lpstr>Shrnutí</vt:lpstr>
      <vt:lpstr>Bezpečnostně-politické aspekty islamismu</vt:lpstr>
      <vt:lpstr>Sociálně-ekonomické aspekty islamismu</vt:lpstr>
      <vt:lpstr>Kulturně-intelektuální aspekty islamismu</vt:lpstr>
      <vt:lpstr>Q&amp;A</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Robin Burda</dc:creator>
  <cp:lastModifiedBy>Robin Burda</cp:lastModifiedBy>
  <cp:revision>388</cp:revision>
  <cp:lastPrinted>1601-01-01T00:00:00Z</cp:lastPrinted>
  <dcterms:created xsi:type="dcterms:W3CDTF">2021-10-03T20:52:26Z</dcterms:created>
  <dcterms:modified xsi:type="dcterms:W3CDTF">2022-04-14T18:00:46Z</dcterms:modified>
</cp:coreProperties>
</file>