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2" r:id="rId5"/>
    <p:sldId id="260" r:id="rId6"/>
    <p:sldId id="275" r:id="rId7"/>
    <p:sldId id="276" r:id="rId8"/>
    <p:sldId id="274" r:id="rId9"/>
    <p:sldId id="261" r:id="rId10"/>
    <p:sldId id="263" r:id="rId11"/>
    <p:sldId id="272" r:id="rId12"/>
    <p:sldId id="273" r:id="rId13"/>
    <p:sldId id="259" r:id="rId14"/>
    <p:sldId id="264" r:id="rId15"/>
    <p:sldId id="268" r:id="rId16"/>
    <p:sldId id="258" r:id="rId17"/>
    <p:sldId id="266" r:id="rId18"/>
    <p:sldId id="267" r:id="rId19"/>
    <p:sldId id="269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7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2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49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920D87-2C91-405F-B3C7-063DC8B230BC}" type="datetimeFigureOut">
              <a:rPr lang="cs-CZ" smtClean="0"/>
              <a:t>15.03.2022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6128986" cy="3566160"/>
          </a:xfrm>
        </p:spPr>
        <p:txBody>
          <a:bodyPr>
            <a:normAutofit/>
          </a:bodyPr>
          <a:lstStyle/>
          <a:p>
            <a:r>
              <a:rPr lang="en-US" sz="2200" dirty="0"/>
              <a:t>BSS</a:t>
            </a:r>
            <a:r>
              <a:rPr lang="en-150" sz="2200" dirty="0"/>
              <a:t>b1</a:t>
            </a:r>
            <a:r>
              <a:rPr lang="en-US" sz="2200" dirty="0"/>
              <a:t>194</a:t>
            </a:r>
            <a:r>
              <a:rPr lang="en-US" dirty="0"/>
              <a:t> </a:t>
            </a:r>
            <a:br>
              <a:rPr lang="en-US" dirty="0"/>
            </a:br>
            <a:r>
              <a:rPr lang="en-US" sz="10700" dirty="0"/>
              <a:t>Earth                  </a:t>
            </a:r>
            <a:r>
              <a:rPr lang="en-US" sz="6600" dirty="0"/>
              <a:t>is trying to kill us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Jakub </a:t>
            </a:r>
            <a:r>
              <a:rPr lang="en-US" dirty="0" err="1"/>
              <a:t>Drmol</a:t>
            </a:r>
            <a:r>
              <a:rPr lang="en-150" dirty="0"/>
              <a:t>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03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large igneous provinces and mass exti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7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675D-7E23-45D8-831A-EE73774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442B-6F0E-499C-88D4-98C8EE274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7 Lapis Langit dan Sabuk Van Allen, Atap Bumi yang Terpelihara">
            <a:extLst>
              <a:ext uri="{FF2B5EF4-FFF2-40B4-BE49-F238E27FC236}">
                <a16:creationId xmlns:a16="http://schemas.microsoft.com/office/drawing/2014/main" id="{36FE715E-2353-43C1-A2E1-0C3F0F8D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69"/>
            <a:ext cx="9144000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0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E0B4-8A50-41C3-BC87-0A524DCC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Geomagnetic reversal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FB9BB-E2C3-407F-8963-B275DD920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35752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- magnetic poles move constantly</a:t>
            </a:r>
          </a:p>
          <a:p>
            <a:r>
              <a:rPr lang="en-GB" sz="2800" dirty="0"/>
              <a:t>- magnetic poles reverse at “random” intervals</a:t>
            </a:r>
          </a:p>
          <a:p>
            <a:pPr lvl="1"/>
            <a:r>
              <a:rPr lang="en-GB" sz="2600" dirty="0"/>
              <a:t>couple hundred of thousands of year on average</a:t>
            </a:r>
          </a:p>
          <a:p>
            <a:r>
              <a:rPr lang="en-GB" sz="2800" dirty="0"/>
              <a:t>- it usually takes 1000s of years</a:t>
            </a:r>
          </a:p>
          <a:p>
            <a:pPr lvl="1"/>
            <a:r>
              <a:rPr lang="en-GB" sz="2600" dirty="0"/>
              <a:t>during which the magnetic field is weak</a:t>
            </a:r>
          </a:p>
          <a:p>
            <a:r>
              <a:rPr lang="en-GB" sz="2800" dirty="0"/>
              <a:t>- observations suggest we might be heading for one</a:t>
            </a:r>
          </a:p>
          <a:p>
            <a:pPr lvl="1"/>
            <a:r>
              <a:rPr lang="en-GB" sz="2600" dirty="0"/>
              <a:t>consequences?</a:t>
            </a:r>
          </a:p>
        </p:txBody>
      </p:sp>
    </p:spTree>
    <p:extLst>
      <p:ext uri="{BB962C8B-B14F-4D97-AF65-F5344CB8AC3E}">
        <p14:creationId xmlns:p14="http://schemas.microsoft.com/office/powerpoint/2010/main" val="4843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42748"/>
          </a:xfrm>
        </p:spPr>
        <p:txBody>
          <a:bodyPr>
            <a:normAutofit/>
          </a:bodyPr>
          <a:lstStyle/>
          <a:p>
            <a:r>
              <a:rPr lang="en-US" sz="2800" dirty="0"/>
              <a:t>- Haiti, 2010</a:t>
            </a:r>
          </a:p>
          <a:p>
            <a:pPr lvl="1"/>
            <a:r>
              <a:rPr lang="en-US" sz="2600" dirty="0"/>
              <a:t>100-200 000 casualties</a:t>
            </a:r>
          </a:p>
          <a:p>
            <a:r>
              <a:rPr lang="en-US" sz="2800" dirty="0"/>
              <a:t>- China, 1976</a:t>
            </a:r>
          </a:p>
          <a:p>
            <a:pPr lvl="1"/>
            <a:r>
              <a:rPr lang="en-US" sz="2600" dirty="0"/>
              <a:t>200-600 000 casualties</a:t>
            </a:r>
            <a:endParaRPr lang="en-US" sz="2800" dirty="0"/>
          </a:p>
          <a:p>
            <a:r>
              <a:rPr lang="en-US" sz="2800" dirty="0"/>
              <a:t>- China, 1556</a:t>
            </a:r>
          </a:p>
          <a:p>
            <a:pPr lvl="1"/>
            <a:r>
              <a:rPr lang="en-US" sz="2600" dirty="0"/>
              <a:t>0.5-1 million casualties</a:t>
            </a:r>
          </a:p>
          <a:p>
            <a:endParaRPr lang="en-US" sz="2800" dirty="0"/>
          </a:p>
          <a:p>
            <a:r>
              <a:rPr lang="en-US" sz="2800" dirty="0"/>
              <a:t>- around 20 earthquakes with around 100k or more</a:t>
            </a:r>
          </a:p>
        </p:txBody>
      </p:sp>
    </p:spTree>
    <p:extLst>
      <p:ext uri="{BB962C8B-B14F-4D97-AF65-F5344CB8AC3E}">
        <p14:creationId xmlns:p14="http://schemas.microsoft.com/office/powerpoint/2010/main" val="627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 - effects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collapse of buildings, rock and mud slides</a:t>
            </a:r>
          </a:p>
          <a:p>
            <a:endParaRPr lang="en-US" sz="2800" dirty="0"/>
          </a:p>
          <a:p>
            <a:r>
              <a:rPr lang="en-US" sz="2800" dirty="0"/>
              <a:t>- fires and floods from damaged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28143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Marina District Coll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72" cy="60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6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Tsunamis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737361"/>
            <a:ext cx="8158203" cy="4588283"/>
          </a:xfrm>
        </p:spPr>
        <p:txBody>
          <a:bodyPr>
            <a:normAutofit/>
          </a:bodyPr>
          <a:lstStyle/>
          <a:p>
            <a:r>
              <a:rPr lang="en-US" sz="2800" dirty="0"/>
              <a:t>- generally a secondary effect</a:t>
            </a:r>
          </a:p>
          <a:p>
            <a:pPr lvl="1"/>
            <a:r>
              <a:rPr lang="en-US" sz="2600" dirty="0"/>
              <a:t>of eruptions, earthquakes, impacts, rockslides</a:t>
            </a:r>
          </a:p>
          <a:p>
            <a:r>
              <a:rPr lang="en-US" sz="2800" dirty="0"/>
              <a:t>- 2011, Japan</a:t>
            </a:r>
          </a:p>
          <a:p>
            <a:pPr lvl="1"/>
            <a:r>
              <a:rPr lang="en-US" sz="2600" dirty="0"/>
              <a:t>Fukushima meltdown</a:t>
            </a:r>
          </a:p>
          <a:p>
            <a:r>
              <a:rPr lang="en-US" sz="2800" dirty="0"/>
              <a:t>- 2004, Indian Ocean</a:t>
            </a:r>
          </a:p>
          <a:p>
            <a:pPr lvl="1"/>
            <a:r>
              <a:rPr lang="en-US" sz="2600" dirty="0"/>
              <a:t>280 000 dead, the worst recent disaster</a:t>
            </a:r>
          </a:p>
          <a:p>
            <a:pPr lvl="1"/>
            <a:r>
              <a:rPr lang="en-US" sz="2600" dirty="0"/>
              <a:t>probably deadliest tsunami in history</a:t>
            </a:r>
          </a:p>
          <a:p>
            <a:r>
              <a:rPr lang="en-US" sz="2800" dirty="0"/>
              <a:t>- 1908, Italy</a:t>
            </a:r>
          </a:p>
          <a:p>
            <a:pPr lvl="1"/>
            <a:r>
              <a:rPr lang="en-US" sz="2600" dirty="0"/>
              <a:t>80-100 000 dead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3790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6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Image result for geo faul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604"/>
            <a:ext cx="8983974" cy="58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2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Image result for lisbon earthquake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943"/>
            <a:ext cx="9144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46"/>
            <a:ext cx="9140329" cy="54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1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impact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- 1755, Lisbon</a:t>
            </a:r>
          </a:p>
          <a:p>
            <a:pPr lvl="1"/>
            <a:r>
              <a:rPr lang="en-US" sz="2600" dirty="0"/>
              <a:t>collapsed buildings, tsunami, fires</a:t>
            </a:r>
          </a:p>
          <a:p>
            <a:pPr lvl="1"/>
            <a:r>
              <a:rPr lang="en-US" sz="2600" dirty="0"/>
              <a:t>up to 100 000 casualties</a:t>
            </a:r>
          </a:p>
          <a:p>
            <a:pPr lvl="1"/>
            <a:r>
              <a:rPr lang="en-US" sz="2600" dirty="0"/>
              <a:t>devastating for Portugal economically and politically</a:t>
            </a:r>
          </a:p>
          <a:p>
            <a:pPr lvl="1"/>
            <a:r>
              <a:rPr lang="en-US" sz="2600" dirty="0"/>
              <a:t>impetus for </a:t>
            </a:r>
            <a:r>
              <a:rPr lang="en-US" sz="2600" dirty="0" err="1"/>
              <a:t>Enlightement</a:t>
            </a:r>
            <a:r>
              <a:rPr lang="en-US" sz="2600" dirty="0"/>
              <a:t>, religion and philosophy</a:t>
            </a:r>
          </a:p>
          <a:p>
            <a:pPr lvl="1"/>
            <a:endParaRPr lang="en-US" sz="2600" dirty="0"/>
          </a:p>
          <a:p>
            <a:pPr lvl="1"/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4688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92436"/>
          </a:xfrm>
        </p:spPr>
        <p:txBody>
          <a:bodyPr>
            <a:normAutofit/>
          </a:bodyPr>
          <a:lstStyle/>
          <a:p>
            <a:r>
              <a:rPr lang="en-US" sz="2800" dirty="0"/>
              <a:t>- Santorini, ~1600BC</a:t>
            </a:r>
          </a:p>
          <a:p>
            <a:pPr lvl="1"/>
            <a:r>
              <a:rPr lang="en-US" sz="2600" dirty="0"/>
              <a:t>probably caused collapse of Minoan civilization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Laki</a:t>
            </a:r>
            <a:r>
              <a:rPr lang="en-US" sz="2800" dirty="0"/>
              <a:t>, 1783</a:t>
            </a:r>
          </a:p>
          <a:p>
            <a:pPr lvl="1"/>
            <a:r>
              <a:rPr lang="en-US" sz="2600" dirty="0"/>
              <a:t>25+% of Iceland dead from poison gas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Tambora</a:t>
            </a:r>
            <a:r>
              <a:rPr lang="en-US" sz="2800" dirty="0"/>
              <a:t>, 1815</a:t>
            </a:r>
          </a:p>
          <a:p>
            <a:pPr lvl="1"/>
            <a:r>
              <a:rPr lang="en-US" sz="2600" dirty="0"/>
              <a:t>“year without summer” -&gt; famines</a:t>
            </a:r>
          </a:p>
          <a:p>
            <a:pPr lvl="1"/>
            <a:r>
              <a:rPr lang="en-US" sz="2600" dirty="0"/>
              <a:t>10-50 thousand direct casualties</a:t>
            </a:r>
          </a:p>
          <a:p>
            <a:r>
              <a:rPr lang="en-US" sz="2800" dirty="0"/>
              <a:t>- Krakatoa, 1883</a:t>
            </a:r>
          </a:p>
          <a:p>
            <a:pPr lvl="1"/>
            <a:r>
              <a:rPr lang="en-US" sz="2600" dirty="0"/>
              <a:t>40-200 thousand direct casualties</a:t>
            </a:r>
          </a:p>
          <a:p>
            <a:pPr lvl="1"/>
            <a:endParaRPr lang="en-US" sz="2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0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natu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Volcanoes - effects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17488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pyroclastic flows, mudflows, rocks and ash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inhaling toxic gases and ash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earthquakes and tsunamis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climate impact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short regional greenhouse effect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acid rains, ozone depletion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cooling from aerosols (albedo)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long-term CO2 warming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but also bring resources to the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release of CO2 can reverse runaway global cooling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24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0116-423D-431D-A07B-9369A244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15D80-FE05-4447-BD8A-A8CC32233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USGS Online Publications Directory">
            <a:extLst>
              <a:ext uri="{FF2B5EF4-FFF2-40B4-BE49-F238E27FC236}">
                <a16:creationId xmlns:a16="http://schemas.microsoft.com/office/drawing/2014/main" id="{B71C98F0-C049-4204-A2E4-E79D08B8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1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333-3518-4C04-AB39-447DDDF1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F6579-1461-4908-B37C-4B95C0809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isiting Deadly Lake Nyos [Dark Tourism in Africa] - Dark Tourists">
            <a:extLst>
              <a:ext uri="{FF2B5EF4-FFF2-40B4-BE49-F238E27FC236}">
                <a16:creationId xmlns:a16="http://schemas.microsoft.com/office/drawing/2014/main" id="{A8B9E2CD-32C0-465A-813F-84071DE1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84" cy="51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2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Limnic</a:t>
            </a:r>
            <a:r>
              <a:rPr lang="en-US" dirty="0"/>
              <a:t> eruptions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aka “lake turnovers”</a:t>
            </a:r>
          </a:p>
          <a:p>
            <a:endParaRPr lang="en-US" sz="2800" dirty="0"/>
          </a:p>
          <a:p>
            <a:r>
              <a:rPr lang="en-US" sz="2800" dirty="0"/>
              <a:t>- Lake </a:t>
            </a:r>
            <a:r>
              <a:rPr lang="en-US" sz="2800" dirty="0" err="1"/>
              <a:t>Nyos</a:t>
            </a:r>
            <a:r>
              <a:rPr lang="en-US" sz="2800" dirty="0"/>
              <a:t>, 1986</a:t>
            </a:r>
          </a:p>
          <a:p>
            <a:pPr lvl="1"/>
            <a:r>
              <a:rPr lang="en-US" sz="2600" dirty="0"/>
              <a:t>Cameroon, 1700 dead</a:t>
            </a:r>
          </a:p>
          <a:p>
            <a:pPr lvl="1"/>
            <a:endParaRPr lang="en-US" sz="2600" dirty="0"/>
          </a:p>
          <a:p>
            <a:r>
              <a:rPr lang="en-US" sz="2800" dirty="0"/>
              <a:t>- Lake Kivu, not yet</a:t>
            </a:r>
          </a:p>
          <a:p>
            <a:pPr lvl="1"/>
            <a:r>
              <a:rPr lang="en-US" sz="2600" dirty="0"/>
              <a:t>DRC/Rwanda border, potentially up to a million</a:t>
            </a:r>
          </a:p>
        </p:txBody>
      </p:sp>
    </p:spTree>
    <p:extLst>
      <p:ext uri="{BB962C8B-B14F-4D97-AF65-F5344CB8AC3E}">
        <p14:creationId xmlns:p14="http://schemas.microsoft.com/office/powerpoint/2010/main" val="374538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Igneous Provinces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massive lava outflows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most common cause of mass extinctions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can last up to millions of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e.g. Siberian Traps, Deccan Traps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we are “due” for one (15 mil. years)</a:t>
            </a:r>
          </a:p>
        </p:txBody>
      </p:sp>
    </p:spTree>
    <p:extLst>
      <p:ext uri="{BB962C8B-B14F-4D97-AF65-F5344CB8AC3E}">
        <p14:creationId xmlns:p14="http://schemas.microsoft.com/office/powerpoint/2010/main" val="26200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2414</TotalTime>
  <Words>366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Retrospektiva</vt:lpstr>
      <vt:lpstr>BSSb1194  Earth                  is trying to kill us</vt:lpstr>
      <vt:lpstr>PowerPoint Presentation</vt:lpstr>
      <vt:lpstr>Volcanoes</vt:lpstr>
      <vt:lpstr>PowerPoint Presentation</vt:lpstr>
      <vt:lpstr>Volcanoes - effects</vt:lpstr>
      <vt:lpstr>PowerPoint Presentation</vt:lpstr>
      <vt:lpstr>PowerPoint Presentation</vt:lpstr>
      <vt:lpstr>Limnic eruptions</vt:lpstr>
      <vt:lpstr>Large Igneous Provinces</vt:lpstr>
      <vt:lpstr>PowerPoint Presentation</vt:lpstr>
      <vt:lpstr>PowerPoint Presentation</vt:lpstr>
      <vt:lpstr>Geomagnetic reversal</vt:lpstr>
      <vt:lpstr>Earthquakes</vt:lpstr>
      <vt:lpstr>Earthquakes - effects</vt:lpstr>
      <vt:lpstr>PowerPoint Presentation</vt:lpstr>
      <vt:lpstr>Tsunamis</vt:lpstr>
      <vt:lpstr>PowerPoint Presentation</vt:lpstr>
      <vt:lpstr>PowerPoint Presentation</vt:lpstr>
      <vt:lpstr>PowerPoint Presentation</vt:lpstr>
      <vt:lpstr>Cultural impact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BSS194  Introduction to security, threats and unintended consequences</dc:title>
  <dc:creator>171810</dc:creator>
  <cp:lastModifiedBy>Jakub Drmola</cp:lastModifiedBy>
  <cp:revision>136</cp:revision>
  <dcterms:created xsi:type="dcterms:W3CDTF">2018-02-26T09:40:03Z</dcterms:created>
  <dcterms:modified xsi:type="dcterms:W3CDTF">2022-03-15T14:57:03Z</dcterms:modified>
</cp:coreProperties>
</file>