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58577C7B-83E0-4D0D-9BA3-5CAB96CEEF7B}"/>
    <pc:docChg chg="delSld">
      <pc:chgData name="Peter" userId="2e8d26cd-55d7-4d78-8227-1866407259d9" providerId="ADAL" clId="{58577C7B-83E0-4D0D-9BA3-5CAB96CEEF7B}" dt="2022-03-10T13:40:17.481" v="6" actId="47"/>
      <pc:docMkLst>
        <pc:docMk/>
      </pc:docMkLst>
      <pc:sldChg chg="del">
        <pc:chgData name="Peter" userId="2e8d26cd-55d7-4d78-8227-1866407259d9" providerId="ADAL" clId="{58577C7B-83E0-4D0D-9BA3-5CAB96CEEF7B}" dt="2022-03-10T13:40:17.481" v="6" actId="47"/>
        <pc:sldMkLst>
          <pc:docMk/>
          <pc:sldMk cId="1096135961" sldId="269"/>
        </pc:sldMkLst>
      </pc:sldChg>
      <pc:sldChg chg="del">
        <pc:chgData name="Peter" userId="2e8d26cd-55d7-4d78-8227-1866407259d9" providerId="ADAL" clId="{58577C7B-83E0-4D0D-9BA3-5CAB96CEEF7B}" dt="2022-03-10T13:39:49.166" v="1" actId="47"/>
        <pc:sldMkLst>
          <pc:docMk/>
          <pc:sldMk cId="3332483991" sldId="278"/>
        </pc:sldMkLst>
      </pc:sldChg>
      <pc:sldChg chg="del">
        <pc:chgData name="Peter" userId="2e8d26cd-55d7-4d78-8227-1866407259d9" providerId="ADAL" clId="{58577C7B-83E0-4D0D-9BA3-5CAB96CEEF7B}" dt="2022-03-10T13:39:49.949" v="2" actId="47"/>
        <pc:sldMkLst>
          <pc:docMk/>
          <pc:sldMk cId="3269837610" sldId="279"/>
        </pc:sldMkLst>
      </pc:sldChg>
      <pc:sldChg chg="del">
        <pc:chgData name="Peter" userId="2e8d26cd-55d7-4d78-8227-1866407259d9" providerId="ADAL" clId="{58577C7B-83E0-4D0D-9BA3-5CAB96CEEF7B}" dt="2022-03-10T13:39:51.109" v="4" actId="47"/>
        <pc:sldMkLst>
          <pc:docMk/>
          <pc:sldMk cId="3069418013" sldId="280"/>
        </pc:sldMkLst>
      </pc:sldChg>
      <pc:sldChg chg="del">
        <pc:chgData name="Peter" userId="2e8d26cd-55d7-4d78-8227-1866407259d9" providerId="ADAL" clId="{58577C7B-83E0-4D0D-9BA3-5CAB96CEEF7B}" dt="2022-03-10T13:39:51.743" v="5" actId="47"/>
        <pc:sldMkLst>
          <pc:docMk/>
          <pc:sldMk cId="2879285529" sldId="281"/>
        </pc:sldMkLst>
      </pc:sldChg>
      <pc:sldChg chg="del">
        <pc:chgData name="Peter" userId="2e8d26cd-55d7-4d78-8227-1866407259d9" providerId="ADAL" clId="{58577C7B-83E0-4D0D-9BA3-5CAB96CEEF7B}" dt="2022-03-10T13:39:47.752" v="0" actId="47"/>
        <pc:sldMkLst>
          <pc:docMk/>
          <pc:sldMk cId="2299662129" sldId="282"/>
        </pc:sldMkLst>
      </pc:sldChg>
      <pc:sldChg chg="del">
        <pc:chgData name="Peter" userId="2e8d26cd-55d7-4d78-8227-1866407259d9" providerId="ADAL" clId="{58577C7B-83E0-4D0D-9BA3-5CAB96CEEF7B}" dt="2022-03-10T13:39:50.650" v="3" actId="47"/>
        <pc:sldMkLst>
          <pc:docMk/>
          <pc:sldMk cId="1173048669" sldId="28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84B84E-5A04-4E61-B6D3-B98F7A82C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92B804-6B72-4573-8EDC-1D0C81FCD3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134648-0E59-49E4-91A0-127E10CBA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95BA-DAE9-4E57-ABD3-54246DE36772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995B81-C035-4834-815A-54B82231A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5F63ED-5713-4F01-A101-AA33274C6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06ED-FF9A-4F1B-8CD2-01A370FC78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63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A7A822-D6E2-49AA-B2A2-D87CAC634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7C4EA5-EAE4-49F2-BEA9-EE2651096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6C5B1B-089D-421C-B7E1-E82EBAFA9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95BA-DAE9-4E57-ABD3-54246DE36772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26A53B-1715-4911-8011-22442AD01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3C1F4D-7DE3-47E0-9C05-9E34D944A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06ED-FF9A-4F1B-8CD2-01A370FC78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89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92B12E9-32EC-42DC-907B-060011DC20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9414895-D242-4D41-86EE-BF1263A3FB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1C9AAF-FDB5-4DD6-8BA3-67709EA2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95BA-DAE9-4E57-ABD3-54246DE36772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6C9936-A1DE-4765-9B3A-8599096FD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8C630E-B353-45CC-8CFF-AB05CE3EC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06ED-FF9A-4F1B-8CD2-01A370FC78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09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49D7F-6147-455F-94C1-A18C19536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8CAC1C-C4BF-4C31-98FE-513BE54B1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52EF6C-0C41-49E2-A16B-C7D794555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95BA-DAE9-4E57-ABD3-54246DE36772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CBCA2D-328A-49FF-A716-0EFA8A34F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AFAD2B-5351-4AF2-9004-050FCF99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06ED-FF9A-4F1B-8CD2-01A370FC78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856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48CCD-16E9-42D3-A22A-EF0DC25DF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5BCBF52-F763-4E9C-8303-CB900A046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EB9228-539F-47D9-8DA5-0D02E100A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95BA-DAE9-4E57-ABD3-54246DE36772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547666-72A1-4229-8EAC-EC3B6F26C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853A7D-DAFB-43AE-AA87-C49FB1212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06ED-FF9A-4F1B-8CD2-01A370FC78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02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AEABC7-E903-45AC-88E0-64857C3EA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5255B5-E1BC-4DAA-B5AC-EDEC5D5E0F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FB87635-E82E-4445-831B-D8F86D6F4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2673D2-0D98-4A07-BC8C-EB53F9161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95BA-DAE9-4E57-ABD3-54246DE36772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846071-AD43-4F10-AED8-B430A9DE6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21EE15-DB7E-4CA4-ACD2-876A74C42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06ED-FF9A-4F1B-8CD2-01A370FC78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575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3A24C1-7892-4FA5-967C-9EBE1707C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4573AF4-2FA4-4FA9-89BA-DBB1F6748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9F8DE61-2E87-4501-A616-BB34D9566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B967E82-31B0-4DC9-902F-DF75CF64A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E18EBD1-CF3B-4C71-BC28-EFB28F4E14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EC2E793-B911-481D-B9B9-F92037011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95BA-DAE9-4E57-ABD3-54246DE36772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854C93B-C17D-422A-A133-0668176E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9A3F787-7032-4339-A835-97FAD1C0F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06ED-FF9A-4F1B-8CD2-01A370FC78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56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D0F4B-6900-4E6C-A823-8B114EF10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157A868-A490-48D6-8A6C-0CC4A3306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95BA-DAE9-4E57-ABD3-54246DE36772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D3D63E6-2F9A-400A-89E0-DBEAE5363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63F0CDF-A340-4CF1-ABB5-7DE9C082B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06ED-FF9A-4F1B-8CD2-01A370FC78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31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EB8C23A-0A2E-4271-8A47-5F424EA7C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95BA-DAE9-4E57-ABD3-54246DE36772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DB4A401-CC62-43DF-AAC3-D772F197C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54ADBB-2293-43E0-AE11-67DA911DF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06ED-FF9A-4F1B-8CD2-01A370FC78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16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B629F-2270-4A56-8C7C-7EB291E2E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8F3D1A-4E2C-4741-BC1F-4C39A2AA6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75F4D3B-5C5A-4436-9A99-683D3639A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D4422F-28A9-45FE-BE6B-20F1C40B6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95BA-DAE9-4E57-ABD3-54246DE36772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DB2C8E-2D31-41BF-BA96-F1E380E37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6EA971-8114-4B01-BED8-9F61F3AAE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06ED-FF9A-4F1B-8CD2-01A370FC78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452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A5639-0333-4644-ABC8-B635558F2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FE37A60-E693-4CB5-BBB1-AF947A79E5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70E877C-B7E2-4182-9B19-F29923B86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B2BB50-8546-48D3-B404-A74E27B8A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095BA-DAE9-4E57-ABD3-54246DE36772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DBE4E1-27C9-47B2-AF4D-65465B545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B23DB0-A20C-4A73-8617-5DE3742FB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06ED-FF9A-4F1B-8CD2-01A370FC78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80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15A72BA-5E40-4FE9-906F-84F6C25DA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4CBAC39-3E99-4FDD-8F43-988C1003E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0294B5-5EE0-4F9B-858C-52FC3B505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095BA-DAE9-4E57-ABD3-54246DE36772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D3315F-0039-4581-B9DD-361DEC0631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2CAB63-676A-4838-9573-9A015CEF0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A06ED-FF9A-4F1B-8CD2-01A370FC78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04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C1D358-A92F-4E56-BB04-D9B4A43367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Plánování a strategie III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1C6453-6707-45B8-AF0E-C48BFF6E3A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4190"/>
            <a:ext cx="9144000" cy="1655762"/>
          </a:xfrm>
        </p:spPr>
        <p:txBody>
          <a:bodyPr/>
          <a:lstStyle/>
          <a:p>
            <a:r>
              <a:rPr lang="pl-PL" dirty="0"/>
              <a:t>BSSn4405 Koncepce a metody v BSS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134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D16E2-97F0-422A-9B00-A813A839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AD8FD2-71E0-491D-B0C7-5DCD5EF72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Stanovení výzkumných otázek</a:t>
            </a:r>
          </a:p>
          <a:p>
            <a:endParaRPr lang="cs-CZ" dirty="0"/>
          </a:p>
          <a:p>
            <a:r>
              <a:rPr lang="cs-CZ" dirty="0"/>
              <a:t>Odůvodnění otázek:</a:t>
            </a:r>
          </a:p>
          <a:p>
            <a:pPr lvl="1"/>
            <a:r>
              <a:rPr lang="cs-CZ" dirty="0"/>
              <a:t>Z jakého důvodu je otázka důležitá</a:t>
            </a:r>
          </a:p>
          <a:p>
            <a:pPr lvl="1"/>
            <a:r>
              <a:rPr lang="cs-CZ" dirty="0"/>
              <a:t>Jaký význam má její zodpovězení</a:t>
            </a:r>
          </a:p>
          <a:p>
            <a:pPr lvl="1"/>
            <a:r>
              <a:rPr lang="cs-CZ" dirty="0"/>
              <a:t>Byla už položena anebo jde o její první aplikaci?</a:t>
            </a:r>
          </a:p>
          <a:p>
            <a:endParaRPr lang="cs-CZ" dirty="0"/>
          </a:p>
          <a:p>
            <a:r>
              <a:rPr lang="cs-CZ" dirty="0"/>
              <a:t>Odůvodnění je součástí všech prvků návrhu (problém, otázky, metody, práce s daty)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793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44DA73-4946-43C3-A0E3-028A2D28F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Krátké shrnutí literatury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375E4C-88AE-43A1-B06A-11F68D836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Při návrhu výzkumu jde o </a:t>
            </a:r>
            <a:r>
              <a:rPr lang="cs-CZ" b="1" dirty="0"/>
              <a:t>krátký</a:t>
            </a:r>
            <a:r>
              <a:rPr lang="cs-CZ" dirty="0"/>
              <a:t> přehled a shrnutí literatury</a:t>
            </a:r>
          </a:p>
          <a:p>
            <a:endParaRPr lang="cs-CZ" dirty="0"/>
          </a:p>
          <a:p>
            <a:r>
              <a:rPr lang="cs-CZ" dirty="0"/>
              <a:t>Zmapování výzkumného pole a uvedení problému do kontextu</a:t>
            </a:r>
          </a:p>
          <a:p>
            <a:endParaRPr lang="cs-CZ" dirty="0"/>
          </a:p>
          <a:p>
            <a:r>
              <a:rPr lang="cs-CZ" dirty="0"/>
              <a:t>Důležitá je </a:t>
            </a:r>
            <a:r>
              <a:rPr lang="cs-CZ" b="1" dirty="0"/>
              <a:t>zaměřenost na problém </a:t>
            </a:r>
            <a:r>
              <a:rPr lang="cs-CZ" dirty="0"/>
              <a:t>a ne snaha uvést všechno, co bylo napsáno o vámi zkoumané oblasti</a:t>
            </a:r>
          </a:p>
          <a:p>
            <a:endParaRPr lang="cs-CZ" dirty="0"/>
          </a:p>
          <a:p>
            <a:r>
              <a:rPr lang="cs-CZ" dirty="0"/>
              <a:t>Význam:</a:t>
            </a:r>
          </a:p>
          <a:p>
            <a:pPr lvl="1"/>
            <a:r>
              <a:rPr lang="cs-CZ" dirty="0"/>
              <a:t>Základ pro formulaci hypotéz (pokud s nimi pracujete)</a:t>
            </a:r>
          </a:p>
          <a:p>
            <a:pPr lvl="1"/>
            <a:r>
              <a:rPr lang="cs-CZ" dirty="0"/>
              <a:t>Podložíte svůj výzkum teoretickými argumenty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520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40F4F5-EB38-4491-928E-3E60DD7CB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Operacionalizace konceptů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8E5AA0-F3FC-4DF3-9060-B0A1556EA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Převedení konceptů do měřitelné podoby</a:t>
            </a:r>
          </a:p>
          <a:p>
            <a:endParaRPr lang="cs-CZ" dirty="0"/>
          </a:p>
          <a:p>
            <a:r>
              <a:rPr lang="cs-CZ" dirty="0"/>
              <a:t>Tato část má prokázat, jak budete s koncepty pracovat ve svém výzkumu:</a:t>
            </a:r>
          </a:p>
          <a:p>
            <a:endParaRPr lang="cs-CZ" dirty="0"/>
          </a:p>
          <a:p>
            <a:pPr lvl="1"/>
            <a:r>
              <a:rPr lang="cs-CZ" dirty="0"/>
              <a:t>Jejich identifikace v realitě</a:t>
            </a:r>
          </a:p>
          <a:p>
            <a:endParaRPr lang="cs-CZ" dirty="0"/>
          </a:p>
          <a:p>
            <a:pPr lvl="1"/>
            <a:r>
              <a:rPr lang="cs-CZ" dirty="0"/>
              <a:t>Jejich změření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017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16E34-399D-4FDB-BC81-10B56CF82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Konceptualizace a operacionalizace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8CA2E8-8FA9-4CC6-91F0-B7A5600D7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Konceptualizace – zachycení prvků do pojmových konceptů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Operacionalizace – převod konceptů do </a:t>
            </a:r>
            <a:r>
              <a:rPr lang="cs-CZ" b="1" u="sng" dirty="0"/>
              <a:t>měřitelných</a:t>
            </a:r>
            <a:r>
              <a:rPr lang="cs-CZ" dirty="0"/>
              <a:t> pojmů a kategorií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949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8E9F5-99D8-4F00-8674-78647328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Operacionalizace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795242-B562-47A6-9296-C7D7C992B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Inteligence</a:t>
            </a:r>
          </a:p>
          <a:p>
            <a:endParaRPr lang="cs-CZ" dirty="0"/>
          </a:p>
          <a:p>
            <a:r>
              <a:rPr lang="cs-CZ" dirty="0"/>
              <a:t>Levicový extremista</a:t>
            </a:r>
          </a:p>
          <a:p>
            <a:endParaRPr lang="cs-CZ" dirty="0"/>
          </a:p>
          <a:p>
            <a:r>
              <a:rPr lang="cs-CZ" dirty="0"/>
              <a:t>Politická apatie</a:t>
            </a:r>
          </a:p>
          <a:p>
            <a:endParaRPr lang="cs-CZ" dirty="0"/>
          </a:p>
          <a:p>
            <a:r>
              <a:rPr lang="cs-CZ" dirty="0"/>
              <a:t>Volební úspěch</a:t>
            </a:r>
          </a:p>
          <a:p>
            <a:endParaRPr lang="cs-CZ" dirty="0"/>
          </a:p>
          <a:p>
            <a:r>
              <a:rPr lang="cs-CZ" dirty="0"/>
              <a:t>Životní zkušenosti</a:t>
            </a:r>
          </a:p>
          <a:p>
            <a:endParaRPr lang="cs-CZ" dirty="0"/>
          </a:p>
          <a:p>
            <a:r>
              <a:rPr lang="cs-CZ" dirty="0"/>
              <a:t>Dobrá volební kampaň</a:t>
            </a:r>
          </a:p>
        </p:txBody>
      </p:sp>
      <p:pic>
        <p:nvPicPr>
          <p:cNvPr id="4" name="Picture 2" descr="http://www.sproutright.com/blog/wp-content/uploads/2013/09/question-mark.jpg">
            <a:extLst>
              <a:ext uri="{FF2B5EF4-FFF2-40B4-BE49-F238E27FC236}">
                <a16:creationId xmlns:a16="http://schemas.microsoft.com/office/drawing/2014/main" id="{E193F0CF-BA94-4409-BECC-B98F4A484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585" y="2405185"/>
            <a:ext cx="2986762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1785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06935-728B-4572-9992-8FFE0A7C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– strategie a rámec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CDC083-F853-4BD3-A7AD-F9D46B0DB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Propojení mezi teorií a empirií</a:t>
            </a:r>
          </a:p>
          <a:p>
            <a:endParaRPr lang="cs-CZ" dirty="0"/>
          </a:p>
          <a:p>
            <a:r>
              <a:rPr lang="cs-CZ" dirty="0"/>
              <a:t>Je potřebné uvést, jaké metody budete ve výzkumu využívat a z jakých důvodů jste tuto volbu provedli</a:t>
            </a:r>
          </a:p>
          <a:p>
            <a:endParaRPr lang="cs-CZ" dirty="0"/>
          </a:p>
          <a:p>
            <a:r>
              <a:rPr lang="cs-CZ" dirty="0"/>
              <a:t>Představení, zda půjde o výzkum kvantitativní, kvalitativní anebo kombinující obě logiky (pokud to v návrhu už nezaznělo)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209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modelshipbuilder.com/e107_files/public/1281206528_963_FT1655_03_carriages_dsc03321_.jpg">
            <a:extLst>
              <a:ext uri="{FF2B5EF4-FFF2-40B4-BE49-F238E27FC236}">
                <a16:creationId xmlns:a16="http://schemas.microsoft.com/office/drawing/2014/main" id="{25A82544-4CF7-4AF7-9BEF-445BDFC10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46" y="228600"/>
            <a:ext cx="4324863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www.ship-models.eu/AmPfoertsch_Ansicht_von_STB_achterausgr.jpg">
            <a:extLst>
              <a:ext uri="{FF2B5EF4-FFF2-40B4-BE49-F238E27FC236}">
                <a16:creationId xmlns:a16="http://schemas.microsoft.com/office/drawing/2014/main" id="{F609DE60-B470-48F6-98E7-0D188F0F0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308" y="2547331"/>
            <a:ext cx="3810000" cy="3850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397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B71721-F2E7-464E-9998-05DAC8D78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5EC347-6407-4312-8ABC-013F71D6E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Kvantitativní práce:</a:t>
            </a:r>
          </a:p>
          <a:p>
            <a:pPr lvl="1"/>
            <a:r>
              <a:rPr lang="cs-CZ" dirty="0"/>
              <a:t>Velikost vzorku</a:t>
            </a:r>
          </a:p>
          <a:p>
            <a:pPr lvl="1"/>
            <a:r>
              <a:rPr lang="cs-CZ" dirty="0"/>
              <a:t>Způsob výběru</a:t>
            </a:r>
          </a:p>
          <a:p>
            <a:pPr lvl="1"/>
            <a:r>
              <a:rPr lang="cs-CZ" dirty="0"/>
              <a:t>Reprezentativnost</a:t>
            </a:r>
          </a:p>
          <a:p>
            <a:endParaRPr lang="cs-CZ" dirty="0"/>
          </a:p>
          <a:p>
            <a:r>
              <a:rPr lang="cs-CZ" b="1" dirty="0"/>
              <a:t>Případové studie (malé N studie):</a:t>
            </a:r>
          </a:p>
          <a:p>
            <a:pPr lvl="1"/>
            <a:r>
              <a:rPr lang="cs-CZ" dirty="0"/>
              <a:t>Konkretizace případů</a:t>
            </a:r>
          </a:p>
          <a:p>
            <a:pPr lvl="1"/>
            <a:r>
              <a:rPr lang="cs-CZ" dirty="0"/>
              <a:t>Odůvodnění daného výběru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5989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513ED-A552-4F88-A90E-295299B33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641B53-1D73-42CE-BC2C-782C558E2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Důležitý je přesný a jasný popis</a:t>
            </a:r>
          </a:p>
          <a:p>
            <a:endParaRPr lang="cs-CZ" dirty="0"/>
          </a:p>
          <a:p>
            <a:r>
              <a:rPr lang="cs-CZ" dirty="0"/>
              <a:t>Způsob získávání – terénní výzkum, elektronické zdroje, sekundární analýza</a:t>
            </a:r>
          </a:p>
          <a:p>
            <a:endParaRPr lang="cs-CZ" dirty="0"/>
          </a:p>
          <a:p>
            <a:r>
              <a:rPr lang="cs-CZ" dirty="0"/>
              <a:t>Příklady technik:</a:t>
            </a:r>
          </a:p>
          <a:p>
            <a:pPr lvl="1"/>
            <a:r>
              <a:rPr lang="cs-CZ" dirty="0"/>
              <a:t>Dotazník – míra standardizace, strukturovanosti</a:t>
            </a:r>
          </a:p>
          <a:p>
            <a:pPr lvl="1"/>
            <a:r>
              <a:rPr lang="cs-CZ" dirty="0"/>
              <a:t>Pozorování – skryté, otevřené, zúčastněné, nezúčastněné</a:t>
            </a:r>
          </a:p>
          <a:p>
            <a:pPr lvl="1"/>
            <a:r>
              <a:rPr lang="cs-CZ" dirty="0"/>
              <a:t>Analýza dokumentů – jaký typ dokumentů, odkud je budete čerpat (zdroj)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535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D5E16A-8417-46CD-B566-4CF7CC682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Analýza </a:t>
            </a:r>
            <a:r>
              <a:rPr lang="sk-SK" dirty="0" err="1"/>
              <a:t>dat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257757-43A1-48C3-91C5-ED84F61A6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 v předešlých bodech platí co možná největší detailnost, jasnost a přesnost</a:t>
            </a:r>
          </a:p>
          <a:p>
            <a:endParaRPr lang="cs-CZ" dirty="0"/>
          </a:p>
          <a:p>
            <a:r>
              <a:rPr lang="cs-CZ" dirty="0"/>
              <a:t>Nestačí uvést, že data budou „analyzována“</a:t>
            </a:r>
          </a:p>
          <a:p>
            <a:endParaRPr lang="cs-CZ" dirty="0"/>
          </a:p>
          <a:p>
            <a:r>
              <a:rPr lang="cs-CZ" dirty="0"/>
              <a:t>Uvést konkrétní postupy, způsoby, využití softwaru a jednotlivých technik:</a:t>
            </a:r>
          </a:p>
          <a:p>
            <a:pPr lvl="1"/>
            <a:r>
              <a:rPr lang="cs-CZ" dirty="0"/>
              <a:t>Obsahová analýza, analýza metafor, korelace, QCA, regrese…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90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A4F09-EA61-4656-89B7-7A41B31AC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návrhu 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62A5D1-1791-4818-8D49-48D072A37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Optimálně by měl návrh prokazovat, že:</a:t>
            </a:r>
          </a:p>
          <a:p>
            <a:endParaRPr lang="cs-CZ" dirty="0"/>
          </a:p>
          <a:p>
            <a:pPr lvl="1"/>
            <a:r>
              <a:rPr lang="cs-CZ" dirty="0"/>
              <a:t>Rozumíte svému tématu</a:t>
            </a:r>
          </a:p>
          <a:p>
            <a:endParaRPr lang="cs-CZ" dirty="0"/>
          </a:p>
          <a:p>
            <a:pPr lvl="1"/>
            <a:r>
              <a:rPr lang="cs-CZ" dirty="0"/>
              <a:t>Jste schopní srozumitelně formulovat své cíle a otázky</a:t>
            </a:r>
          </a:p>
          <a:p>
            <a:endParaRPr lang="cs-CZ" dirty="0"/>
          </a:p>
          <a:p>
            <a:pPr lvl="1"/>
            <a:r>
              <a:rPr lang="cs-CZ" dirty="0"/>
              <a:t>Máte promyšlené dopady práce, rozumíte jejímu významu, uvědomujete si její validitu a reliabilitu</a:t>
            </a:r>
          </a:p>
          <a:p>
            <a:endParaRPr lang="cs-CZ" dirty="0"/>
          </a:p>
          <a:p>
            <a:pPr lvl="1"/>
            <a:r>
              <a:rPr lang="cs-CZ" dirty="0"/>
              <a:t>Budete pracovat v souladu se základními etickými principy vědecké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2262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4F5881-6911-4A3E-A5D6-BD611D06C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Závěry (a co je vhodné uvést)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04BE28-1A4A-4C4F-AC69-DC1C7BF83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Omezení výzkumu:</a:t>
            </a:r>
          </a:p>
          <a:p>
            <a:pPr lvl="1"/>
            <a:r>
              <a:rPr lang="cs-CZ" dirty="0"/>
              <a:t>Má je každý výzkum, uvádějí se, pokud jsou výzkumníkovi známá</a:t>
            </a:r>
          </a:p>
          <a:p>
            <a:endParaRPr lang="cs-CZ" dirty="0"/>
          </a:p>
          <a:p>
            <a:r>
              <a:rPr lang="cs-CZ" b="1" dirty="0"/>
              <a:t>Etická stránka věci:</a:t>
            </a:r>
          </a:p>
          <a:p>
            <a:pPr lvl="1"/>
            <a:r>
              <a:rPr lang="cs-CZ" dirty="0"/>
              <a:t>Vyrovnání se s možnými etickými (právními) problémy</a:t>
            </a:r>
          </a:p>
          <a:p>
            <a:pPr lvl="1"/>
            <a:r>
              <a:rPr lang="cs-CZ" dirty="0"/>
              <a:t>Nakládání s daty, přístup k datům, jednání s jinými osobami</a:t>
            </a:r>
          </a:p>
          <a:p>
            <a:endParaRPr lang="cs-CZ" dirty="0"/>
          </a:p>
          <a:p>
            <a:r>
              <a:rPr lang="cs-CZ" b="1" dirty="0"/>
              <a:t>Závěry:</a:t>
            </a:r>
          </a:p>
          <a:p>
            <a:pPr lvl="1"/>
            <a:r>
              <a:rPr lang="cs-CZ" dirty="0"/>
              <a:t>Shrnutí očekávaných závěrů</a:t>
            </a:r>
          </a:p>
          <a:p>
            <a:pPr lvl="1"/>
            <a:r>
              <a:rPr lang="cs-CZ" dirty="0"/>
              <a:t>Načrtnutí významu pro teorii anebo politickou praxi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288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5C16DB-6DFA-4823-99C0-4CCCC032C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výzkumu - 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2EB11F-D0AB-4A97-97A0-4E87D3C7F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Nezapomínejte na to, že návrh výzkumu nemá význam pouze pro vás, ale i pro vašeho vedoucího/školitele</a:t>
            </a:r>
          </a:p>
          <a:p>
            <a:endParaRPr lang="cs-CZ" dirty="0"/>
          </a:p>
          <a:p>
            <a:r>
              <a:rPr lang="cs-CZ" dirty="0"/>
              <a:t>Z toho vyplývá potřeba jasné a přesvědčivé formulace</a:t>
            </a:r>
          </a:p>
          <a:p>
            <a:endParaRPr lang="cs-CZ" dirty="0"/>
          </a:p>
          <a:p>
            <a:r>
              <a:rPr lang="cs-CZ" dirty="0"/>
              <a:t>Návrh není studentská povinnost, ale klasická součást výzkumu</a:t>
            </a:r>
          </a:p>
          <a:p>
            <a:endParaRPr lang="cs-CZ" dirty="0"/>
          </a:p>
          <a:p>
            <a:r>
              <a:rPr lang="cs-CZ" dirty="0"/>
              <a:t>Vždy se ujistěte, zda z návrhu vyplývají odpovědi na základní otázky výzkumu - co, jak, proč (otestujte na příbuzných, známých)</a:t>
            </a:r>
          </a:p>
          <a:p>
            <a:endParaRPr lang="cs-CZ" dirty="0"/>
          </a:p>
          <a:p>
            <a:r>
              <a:rPr lang="cs-CZ" dirty="0"/>
              <a:t>Dobrý test vašeho návrhu – </a:t>
            </a:r>
            <a:r>
              <a:rPr lang="cs-CZ" dirty="0" err="1"/>
              <a:t>Punch</a:t>
            </a:r>
            <a:r>
              <a:rPr lang="cs-CZ" dirty="0"/>
              <a:t>, s. 205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506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16254-F522-4683-8936-BBDFF4E8C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Podoba návrhu 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DC85CE-453D-4553-BF23-A9EF50222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Významný aspekt jednoduchosti – jako kdyby byl návrh určen neodborníkům</a:t>
            </a:r>
          </a:p>
          <a:p>
            <a:endParaRPr lang="cs-CZ" dirty="0"/>
          </a:p>
          <a:p>
            <a:r>
              <a:rPr lang="cs-CZ" dirty="0"/>
              <a:t>Zkuste váš návrh vnímat </a:t>
            </a:r>
            <a:r>
              <a:rPr lang="cs-CZ" b="1" dirty="0"/>
              <a:t>jako argument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Vede k potřebě důsledného a jasného zdůvodňování výzkumu, jeho částí a kroků</a:t>
            </a:r>
          </a:p>
          <a:p>
            <a:pPr lvl="1"/>
            <a:r>
              <a:rPr lang="cs-CZ" dirty="0"/>
              <a:t>Důležitá je interní koherence návrhu</a:t>
            </a:r>
          </a:p>
          <a:p>
            <a:pPr lvl="1"/>
            <a:r>
              <a:rPr lang="cs-CZ" dirty="0"/>
              <a:t>Návrh má ukázat logiku výzkumu a ne výzkum popsat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674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DD98C-0A53-418E-8BE3-04D821468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výzkumu - struktura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533DF7-15DE-4E45-B2A7-EBB7D0B78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Typické prvky:</a:t>
            </a:r>
          </a:p>
          <a:p>
            <a:pPr lvl="1"/>
            <a:r>
              <a:rPr lang="cs-CZ" dirty="0"/>
              <a:t>Abstrakt</a:t>
            </a:r>
          </a:p>
          <a:p>
            <a:pPr lvl="1"/>
            <a:r>
              <a:rPr lang="cs-CZ" dirty="0"/>
              <a:t>Téma, cíle, výzkumné otázky</a:t>
            </a:r>
          </a:p>
          <a:p>
            <a:pPr lvl="1"/>
            <a:r>
              <a:rPr lang="cs-CZ" dirty="0"/>
              <a:t>Krátký přehled a shrnutí literatury</a:t>
            </a:r>
          </a:p>
          <a:p>
            <a:pPr lvl="1"/>
            <a:r>
              <a:rPr lang="cs-CZ" dirty="0"/>
              <a:t>Konceptualizace, operacionalizace</a:t>
            </a:r>
          </a:p>
          <a:p>
            <a:pPr lvl="1"/>
            <a:r>
              <a:rPr lang="cs-CZ" dirty="0"/>
              <a:t>Výběr metod</a:t>
            </a:r>
          </a:p>
          <a:p>
            <a:pPr lvl="1"/>
            <a:r>
              <a:rPr lang="cs-CZ" dirty="0"/>
              <a:t>Sběr dat</a:t>
            </a:r>
          </a:p>
          <a:p>
            <a:pPr lvl="1"/>
            <a:r>
              <a:rPr lang="cs-CZ" dirty="0"/>
              <a:t>Analýza dat</a:t>
            </a:r>
          </a:p>
          <a:p>
            <a:pPr lvl="1"/>
            <a:r>
              <a:rPr lang="cs-CZ" dirty="0"/>
              <a:t>Závěr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9072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9FEEF-C2C4-4085-8CE2-1907BB390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Abstrakt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0219E6-97E5-4474-B702-9F66948FF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Není to úvod</a:t>
            </a:r>
            <a:r>
              <a:rPr lang="cs-CZ" dirty="0"/>
              <a:t>, ale krátký souhrn návrhu výzkumu (případně už realizovaného výzkumu)</a:t>
            </a:r>
          </a:p>
          <a:p>
            <a:endParaRPr lang="cs-CZ" dirty="0"/>
          </a:p>
          <a:p>
            <a:r>
              <a:rPr lang="cs-CZ" dirty="0"/>
              <a:t>Typický rozsah 100 – 200 slov</a:t>
            </a:r>
          </a:p>
          <a:p>
            <a:endParaRPr lang="cs-CZ" dirty="0"/>
          </a:p>
          <a:p>
            <a:r>
              <a:rPr lang="cs-CZ" dirty="0"/>
              <a:t>Umění napsat co možná nejvíc na nejmenším možném prostoru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8873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B58AD4-EC45-4909-999C-38977E63C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Abstrakt 1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402356-DD2C-4E7F-B7AF-359158EF7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b="1" dirty="0"/>
              <a:t>In the past two decades</a:t>
            </a:r>
            <a:r>
              <a:rPr lang="en-US" dirty="0"/>
              <a:t>, Russia has become the stage for a great restoration of geopolitics as an academic discipline as well as a political tool used by a wide variety of actors across the ideological spectrum. A. G. </a:t>
            </a:r>
            <a:r>
              <a:rPr lang="en-US" dirty="0" err="1"/>
              <a:t>Dugin</a:t>
            </a:r>
            <a:r>
              <a:rPr lang="en-US" dirty="0"/>
              <a:t>, a well known Russian radical activist, is one of the most prominent and prolific authors operating in this discourse. </a:t>
            </a:r>
            <a:r>
              <a:rPr lang="en-US" sz="3600" b="1" dirty="0"/>
              <a:t>The aim of this text is to</a:t>
            </a:r>
            <a:r>
              <a:rPr lang="en-US" dirty="0"/>
              <a:t> present </a:t>
            </a:r>
            <a:r>
              <a:rPr lang="en-US" dirty="0" err="1"/>
              <a:t>Dugin’s</a:t>
            </a:r>
            <a:r>
              <a:rPr lang="en-US" dirty="0"/>
              <a:t> intellectual evolution to provide context for his (geo)political theory of </a:t>
            </a:r>
            <a:r>
              <a:rPr lang="en-US" dirty="0" err="1"/>
              <a:t>Eurasianism</a:t>
            </a:r>
            <a:r>
              <a:rPr lang="en-US" dirty="0"/>
              <a:t>, stressing the elements of his thought that connect him with the discourse of the radical right, as well as the basic tenets of his conceptualization of ‚Eurasian‘ space and beyond.</a:t>
            </a: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958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2234D8-7FF9-4292-8DD1-6DCD0F88B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Abstrakt 2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F331FB-FE3A-40B3-82A6-C41DF48D6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article </a:t>
            </a:r>
            <a:r>
              <a:rPr lang="en-US" sz="3600" b="1" dirty="0"/>
              <a:t>deals with</a:t>
            </a:r>
            <a:r>
              <a:rPr lang="en-US" dirty="0"/>
              <a:t> the concept of armed opposition in the context of the European Union. </a:t>
            </a:r>
            <a:r>
              <a:rPr lang="en-US" sz="3600" b="1" dirty="0"/>
              <a:t>It characterizes</a:t>
            </a:r>
            <a:r>
              <a:rPr lang="en-US" b="1" dirty="0"/>
              <a:t> </a:t>
            </a:r>
            <a:r>
              <a:rPr lang="en-US" dirty="0"/>
              <a:t>the armed opposition against the EU, identifies its variations, and describes their development in the context of the European integration process and its adversaries. </a:t>
            </a:r>
            <a:r>
              <a:rPr lang="en-US" sz="3600" b="1" dirty="0"/>
              <a:t>It concludes</a:t>
            </a:r>
            <a:r>
              <a:rPr lang="en-US" dirty="0"/>
              <a:t> that a Europe in the process of integration is a challenge for armed groups to impose their influence through armed activities against the EU.</a:t>
            </a: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5941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D7C72-31BB-4FEE-9DC1-731490FCC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Abstrakt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342078-5D57-46D4-AEA4-41FC44854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Zahrnutá témata:</a:t>
            </a:r>
          </a:p>
          <a:p>
            <a:endParaRPr lang="cs-CZ" dirty="0"/>
          </a:p>
          <a:p>
            <a:pPr lvl="1"/>
            <a:r>
              <a:rPr lang="cs-CZ" dirty="0"/>
              <a:t>O čem je výzkum</a:t>
            </a:r>
          </a:p>
          <a:p>
            <a:pPr lvl="1"/>
            <a:r>
              <a:rPr lang="cs-CZ" dirty="0"/>
              <a:t>Čeho chce výzkum dosáhnout</a:t>
            </a:r>
          </a:p>
          <a:p>
            <a:pPr lvl="1"/>
            <a:r>
              <a:rPr lang="cs-CZ" dirty="0"/>
              <a:t>(při hotových výzkumech i co je hlavní zjištění)</a:t>
            </a:r>
          </a:p>
          <a:p>
            <a:endParaRPr lang="cs-CZ" dirty="0"/>
          </a:p>
          <a:p>
            <a:r>
              <a:rPr lang="cs-CZ" dirty="0"/>
              <a:t>Abstrakty jsou typicky dostupné pouze k realizovaným výzkumům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7927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3B6F4-6838-4EED-9871-CACA6064E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BF5E85-B46D-4E14-92AA-8399E9C69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Uvedení do problematiky</a:t>
            </a:r>
          </a:p>
          <a:p>
            <a:endParaRPr lang="cs-CZ" dirty="0"/>
          </a:p>
          <a:p>
            <a:r>
              <a:rPr lang="cs-CZ" dirty="0"/>
              <a:t>Představení problému, jeho zařazení do širšího okruhu literatury, případné nedostatky literatury</a:t>
            </a:r>
          </a:p>
          <a:p>
            <a:endParaRPr lang="cs-CZ" dirty="0"/>
          </a:p>
          <a:p>
            <a:r>
              <a:rPr lang="cs-CZ" dirty="0"/>
              <a:t>Objasnění </a:t>
            </a:r>
            <a:r>
              <a:rPr lang="cs-CZ" b="1" dirty="0"/>
              <a:t>cíle</a:t>
            </a:r>
            <a:r>
              <a:rPr lang="cs-CZ" dirty="0"/>
              <a:t> a významu problému</a:t>
            </a:r>
          </a:p>
          <a:p>
            <a:endParaRPr lang="cs-CZ" dirty="0"/>
          </a:p>
          <a:p>
            <a:r>
              <a:rPr lang="cs-CZ" dirty="0"/>
              <a:t>Definování </a:t>
            </a:r>
            <a:r>
              <a:rPr lang="cs-CZ" b="1" dirty="0"/>
              <a:t>výzkumné oblasti a tématu</a:t>
            </a:r>
          </a:p>
          <a:p>
            <a:endParaRPr lang="cs-CZ" dirty="0"/>
          </a:p>
          <a:p>
            <a:r>
              <a:rPr lang="cs-CZ" dirty="0"/>
              <a:t>Úvod má být výrazný a poutavý – půda pro další části návrhu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01961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900</Words>
  <Application>Microsoft Office PowerPoint</Application>
  <PresentationFormat>Širokouhlá</PresentationFormat>
  <Paragraphs>153</Paragraphs>
  <Slides>21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Plánování a strategie III</vt:lpstr>
      <vt:lpstr>Význam návrhu výzkumu</vt:lpstr>
      <vt:lpstr>Podoba návrhu výzkumu</vt:lpstr>
      <vt:lpstr>Návrh výzkumu - struktura</vt:lpstr>
      <vt:lpstr>Abstrakt</vt:lpstr>
      <vt:lpstr>Abstrakt 1</vt:lpstr>
      <vt:lpstr>Abstrakt 2</vt:lpstr>
      <vt:lpstr>Abstrakt</vt:lpstr>
      <vt:lpstr>Úvod</vt:lpstr>
      <vt:lpstr>Úvod</vt:lpstr>
      <vt:lpstr>Krátké shrnutí literatury</vt:lpstr>
      <vt:lpstr>Operacionalizace konceptů</vt:lpstr>
      <vt:lpstr>Konceptualizace a operacionalizace</vt:lpstr>
      <vt:lpstr>Operacionalizace</vt:lpstr>
      <vt:lpstr>Metody – strategie a rámec</vt:lpstr>
      <vt:lpstr>Prezentácia programu PowerPoint</vt:lpstr>
      <vt:lpstr>Vzorek</vt:lpstr>
      <vt:lpstr>Sběr dat</vt:lpstr>
      <vt:lpstr>Analýza dat</vt:lpstr>
      <vt:lpstr>Závěry (a co je vhodné uvést)</vt:lpstr>
      <vt:lpstr>Návrh výzkumu - 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Plánování a strategie III</dc:title>
  <dc:creator>Peter Spáč</dc:creator>
  <cp:lastModifiedBy>Peter</cp:lastModifiedBy>
  <cp:revision>11</cp:revision>
  <dcterms:created xsi:type="dcterms:W3CDTF">2022-03-09T12:28:28Z</dcterms:created>
  <dcterms:modified xsi:type="dcterms:W3CDTF">2022-03-10T13:40:26Z</dcterms:modified>
</cp:coreProperties>
</file>