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94" r:id="rId3"/>
    <p:sldId id="271" r:id="rId4"/>
    <p:sldId id="317" r:id="rId5"/>
    <p:sldId id="264" r:id="rId6"/>
    <p:sldId id="266" r:id="rId7"/>
    <p:sldId id="290" r:id="rId8"/>
    <p:sldId id="276" r:id="rId9"/>
    <p:sldId id="305" r:id="rId10"/>
    <p:sldId id="303" r:id="rId11"/>
    <p:sldId id="314" r:id="rId12"/>
    <p:sldId id="281" r:id="rId13"/>
    <p:sldId id="257" r:id="rId14"/>
    <p:sldId id="300" r:id="rId15"/>
    <p:sldId id="315" r:id="rId16"/>
    <p:sldId id="316" r:id="rId17"/>
    <p:sldId id="304" r:id="rId18"/>
    <p:sldId id="291" r:id="rId19"/>
    <p:sldId id="284" r:id="rId20"/>
    <p:sldId id="295" r:id="rId21"/>
    <p:sldId id="301" r:id="rId22"/>
    <p:sldId id="258" r:id="rId23"/>
    <p:sldId id="292" r:id="rId24"/>
    <p:sldId id="297" r:id="rId25"/>
    <p:sldId id="274" r:id="rId26"/>
    <p:sldId id="298" r:id="rId27"/>
    <p:sldId id="299" r:id="rId28"/>
    <p:sldId id="259" r:id="rId29"/>
    <p:sldId id="261" r:id="rId30"/>
    <p:sldId id="302" r:id="rId31"/>
    <p:sldId id="306" r:id="rId32"/>
    <p:sldId id="307" r:id="rId33"/>
    <p:sldId id="272" r:id="rId34"/>
    <p:sldId id="286" r:id="rId35"/>
    <p:sldId id="262" r:id="rId36"/>
    <p:sldId id="308" r:id="rId37"/>
    <p:sldId id="309" r:id="rId38"/>
    <p:sldId id="310" r:id="rId39"/>
    <p:sldId id="311" r:id="rId40"/>
    <p:sldId id="313" r:id="rId41"/>
    <p:sldId id="269" r:id="rId42"/>
    <p:sldId id="268" r:id="rId43"/>
    <p:sldId id="312" r:id="rId44"/>
    <p:sldId id="287" r:id="rId45"/>
    <p:sldId id="288" r:id="rId46"/>
    <p:sldId id="280" r:id="rId4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 Kleiner" initials="JK" lastIdx="1" clrIdx="0">
    <p:extLst>
      <p:ext uri="{19B8F6BF-5375-455C-9EA6-DF929625EA0E}">
        <p15:presenceInfo xmlns:p15="http://schemas.microsoft.com/office/powerpoint/2012/main" userId="c1fe1b7f7ae2ed3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61" autoAdjust="0"/>
    <p:restoredTop sz="87749" autoAdjust="0"/>
  </p:normalViewPr>
  <p:slideViewPr>
    <p:cSldViewPr snapToGrid="0">
      <p:cViewPr varScale="1">
        <p:scale>
          <a:sx n="55" d="100"/>
          <a:sy n="55" d="100"/>
        </p:scale>
        <p:origin x="9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4" Type="http://schemas.openxmlformats.org/officeDocument/2006/relationships/image" Target="../media/image16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Relationship Id="rId4" Type="http://schemas.openxmlformats.org/officeDocument/2006/relationships/image" Target="../media/image2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E6C146-5801-4A29-95E9-804BF5347297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9699EE0-3C2C-4436-8189-8351C1E51207}">
      <dgm:prSet/>
      <dgm:spPr/>
      <dgm:t>
        <a:bodyPr/>
        <a:lstStyle/>
        <a:p>
          <a:r>
            <a:rPr lang="cs-CZ"/>
            <a:t>Plánování a strategie výzkumu.</a:t>
          </a:r>
          <a:endParaRPr lang="en-US"/>
        </a:p>
      </dgm:t>
    </dgm:pt>
    <dgm:pt modelId="{D79BF218-00E5-407F-92B3-0ED90B839CF8}" type="parTrans" cxnId="{5F42B079-56C0-4D13-8896-471AFEB49820}">
      <dgm:prSet/>
      <dgm:spPr/>
      <dgm:t>
        <a:bodyPr/>
        <a:lstStyle/>
        <a:p>
          <a:endParaRPr lang="en-US"/>
        </a:p>
      </dgm:t>
    </dgm:pt>
    <dgm:pt modelId="{6FA27217-D034-44C0-BA67-177188E1BF91}" type="sibTrans" cxnId="{5F42B079-56C0-4D13-8896-471AFEB49820}">
      <dgm:prSet/>
      <dgm:spPr/>
      <dgm:t>
        <a:bodyPr/>
        <a:lstStyle/>
        <a:p>
          <a:endParaRPr lang="en-US"/>
        </a:p>
      </dgm:t>
    </dgm:pt>
    <dgm:pt modelId="{09A0FA15-E020-412C-B04B-BB7862796D47}">
      <dgm:prSet/>
      <dgm:spPr/>
      <dgm:t>
        <a:bodyPr/>
        <a:lstStyle/>
        <a:p>
          <a:r>
            <a:rPr lang="cs-CZ"/>
            <a:t>Vybrané metody sběru dat.</a:t>
          </a:r>
          <a:endParaRPr lang="en-US"/>
        </a:p>
      </dgm:t>
    </dgm:pt>
    <dgm:pt modelId="{A47C432F-791A-4923-B68F-11F8B36352C2}" type="parTrans" cxnId="{FB437BEF-8177-4178-A333-8618B7544C18}">
      <dgm:prSet/>
      <dgm:spPr/>
      <dgm:t>
        <a:bodyPr/>
        <a:lstStyle/>
        <a:p>
          <a:endParaRPr lang="en-US"/>
        </a:p>
      </dgm:t>
    </dgm:pt>
    <dgm:pt modelId="{E15802C8-3322-4018-9DAD-0E2C28126B11}" type="sibTrans" cxnId="{FB437BEF-8177-4178-A333-8618B7544C18}">
      <dgm:prSet/>
      <dgm:spPr/>
      <dgm:t>
        <a:bodyPr/>
        <a:lstStyle/>
        <a:p>
          <a:endParaRPr lang="en-US"/>
        </a:p>
      </dgm:t>
    </dgm:pt>
    <dgm:pt modelId="{2DEF3BC9-7D20-4C30-B15B-6FD53ACD6813}">
      <dgm:prSet/>
      <dgm:spPr/>
      <dgm:t>
        <a:bodyPr/>
        <a:lstStyle/>
        <a:p>
          <a:r>
            <a:rPr lang="cs-CZ"/>
            <a:t>Základní přístupy k analýze dat. </a:t>
          </a:r>
          <a:endParaRPr lang="en-US"/>
        </a:p>
      </dgm:t>
    </dgm:pt>
    <dgm:pt modelId="{FF9E787B-4EDC-4D13-83F5-BC2AC5820768}" type="parTrans" cxnId="{5B2254FD-3DA6-46BC-AEBF-722B04F5F8FD}">
      <dgm:prSet/>
      <dgm:spPr/>
      <dgm:t>
        <a:bodyPr/>
        <a:lstStyle/>
        <a:p>
          <a:endParaRPr lang="en-US"/>
        </a:p>
      </dgm:t>
    </dgm:pt>
    <dgm:pt modelId="{DE69F4DD-E963-4116-B71D-606E6170CF26}" type="sibTrans" cxnId="{5B2254FD-3DA6-46BC-AEBF-722B04F5F8FD}">
      <dgm:prSet/>
      <dgm:spPr/>
      <dgm:t>
        <a:bodyPr/>
        <a:lstStyle/>
        <a:p>
          <a:endParaRPr lang="en-US"/>
        </a:p>
      </dgm:t>
    </dgm:pt>
    <dgm:pt modelId="{1716E514-EB63-4F97-BBAF-AAF51CF4092A}">
      <dgm:prSet/>
      <dgm:spPr/>
      <dgm:t>
        <a:bodyPr/>
        <a:lstStyle/>
        <a:p>
          <a:r>
            <a:rPr lang="cs-CZ"/>
            <a:t>Zajímavosti a nadstavba.</a:t>
          </a:r>
          <a:endParaRPr lang="en-US"/>
        </a:p>
      </dgm:t>
    </dgm:pt>
    <dgm:pt modelId="{A554CCF4-695A-4886-B42F-EBBB4A1573B0}" type="parTrans" cxnId="{EBC139B6-5453-4147-8D52-0CA0889DF1A3}">
      <dgm:prSet/>
      <dgm:spPr/>
      <dgm:t>
        <a:bodyPr/>
        <a:lstStyle/>
        <a:p>
          <a:endParaRPr lang="en-US"/>
        </a:p>
      </dgm:t>
    </dgm:pt>
    <dgm:pt modelId="{03110F9A-ED60-45F4-A3CD-C5A0D5A684D2}" type="sibTrans" cxnId="{EBC139B6-5453-4147-8D52-0CA0889DF1A3}">
      <dgm:prSet/>
      <dgm:spPr/>
      <dgm:t>
        <a:bodyPr/>
        <a:lstStyle/>
        <a:p>
          <a:endParaRPr lang="en-US"/>
        </a:p>
      </dgm:t>
    </dgm:pt>
    <dgm:pt modelId="{D52A40D0-5954-4DBF-ADE6-EE81DAFA636D}" type="pres">
      <dgm:prSet presAssocID="{25E6C146-5801-4A29-95E9-804BF534729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892711-431F-46DB-9144-038993EEA8D9}" type="pres">
      <dgm:prSet presAssocID="{59699EE0-3C2C-4436-8189-8351C1E51207}" presName="hierRoot1" presStyleCnt="0"/>
      <dgm:spPr/>
    </dgm:pt>
    <dgm:pt modelId="{8A64AA6C-E9E2-4A84-B3BA-631F2F73E419}" type="pres">
      <dgm:prSet presAssocID="{59699EE0-3C2C-4436-8189-8351C1E51207}" presName="composite" presStyleCnt="0"/>
      <dgm:spPr/>
    </dgm:pt>
    <dgm:pt modelId="{18422A7E-6FAB-4ACA-8632-D6627D8BB7BB}" type="pres">
      <dgm:prSet presAssocID="{59699EE0-3C2C-4436-8189-8351C1E51207}" presName="background" presStyleLbl="node0" presStyleIdx="0" presStyleCnt="4"/>
      <dgm:spPr/>
    </dgm:pt>
    <dgm:pt modelId="{60E307EC-E094-48CB-AA68-7D3C3BB2D7D8}" type="pres">
      <dgm:prSet presAssocID="{59699EE0-3C2C-4436-8189-8351C1E51207}" presName="text" presStyleLbl="fgAcc0" presStyleIdx="0" presStyleCnt="4">
        <dgm:presLayoutVars>
          <dgm:chPref val="3"/>
        </dgm:presLayoutVars>
      </dgm:prSet>
      <dgm:spPr/>
    </dgm:pt>
    <dgm:pt modelId="{7AA7F7A4-1FA1-455D-A11F-0FD9310EF8AD}" type="pres">
      <dgm:prSet presAssocID="{59699EE0-3C2C-4436-8189-8351C1E51207}" presName="hierChild2" presStyleCnt="0"/>
      <dgm:spPr/>
    </dgm:pt>
    <dgm:pt modelId="{D99C86DA-F532-4059-B033-336D22613379}" type="pres">
      <dgm:prSet presAssocID="{09A0FA15-E020-412C-B04B-BB7862796D47}" presName="hierRoot1" presStyleCnt="0"/>
      <dgm:spPr/>
    </dgm:pt>
    <dgm:pt modelId="{9A0C8DB9-1A82-41C8-BBCC-24AE4157D525}" type="pres">
      <dgm:prSet presAssocID="{09A0FA15-E020-412C-B04B-BB7862796D47}" presName="composite" presStyleCnt="0"/>
      <dgm:spPr/>
    </dgm:pt>
    <dgm:pt modelId="{D0842AB8-242A-4EB2-BEFC-9D03E71D29F0}" type="pres">
      <dgm:prSet presAssocID="{09A0FA15-E020-412C-B04B-BB7862796D47}" presName="background" presStyleLbl="node0" presStyleIdx="1" presStyleCnt="4"/>
      <dgm:spPr/>
    </dgm:pt>
    <dgm:pt modelId="{B92E3A8D-32B9-420C-8E8A-3B88D2D1D865}" type="pres">
      <dgm:prSet presAssocID="{09A0FA15-E020-412C-B04B-BB7862796D47}" presName="text" presStyleLbl="fgAcc0" presStyleIdx="1" presStyleCnt="4">
        <dgm:presLayoutVars>
          <dgm:chPref val="3"/>
        </dgm:presLayoutVars>
      </dgm:prSet>
      <dgm:spPr/>
    </dgm:pt>
    <dgm:pt modelId="{5F396675-8875-49BD-A75F-5874C9CCAF8C}" type="pres">
      <dgm:prSet presAssocID="{09A0FA15-E020-412C-B04B-BB7862796D47}" presName="hierChild2" presStyleCnt="0"/>
      <dgm:spPr/>
    </dgm:pt>
    <dgm:pt modelId="{72730F6D-B1ED-467D-A4CB-B561A624DCF3}" type="pres">
      <dgm:prSet presAssocID="{2DEF3BC9-7D20-4C30-B15B-6FD53ACD6813}" presName="hierRoot1" presStyleCnt="0"/>
      <dgm:spPr/>
    </dgm:pt>
    <dgm:pt modelId="{6A2A8A98-50FE-42A3-AB0D-C998B9984372}" type="pres">
      <dgm:prSet presAssocID="{2DEF3BC9-7D20-4C30-B15B-6FD53ACD6813}" presName="composite" presStyleCnt="0"/>
      <dgm:spPr/>
    </dgm:pt>
    <dgm:pt modelId="{8F29EE34-BB72-48D4-A072-07C7EB798B85}" type="pres">
      <dgm:prSet presAssocID="{2DEF3BC9-7D20-4C30-B15B-6FD53ACD6813}" presName="background" presStyleLbl="node0" presStyleIdx="2" presStyleCnt="4"/>
      <dgm:spPr/>
    </dgm:pt>
    <dgm:pt modelId="{F5EC9FA6-E3F7-42F3-AF98-DB365B2E544F}" type="pres">
      <dgm:prSet presAssocID="{2DEF3BC9-7D20-4C30-B15B-6FD53ACD6813}" presName="text" presStyleLbl="fgAcc0" presStyleIdx="2" presStyleCnt="4">
        <dgm:presLayoutVars>
          <dgm:chPref val="3"/>
        </dgm:presLayoutVars>
      </dgm:prSet>
      <dgm:spPr/>
    </dgm:pt>
    <dgm:pt modelId="{7927FCCE-A8BE-474D-958F-728ED6607707}" type="pres">
      <dgm:prSet presAssocID="{2DEF3BC9-7D20-4C30-B15B-6FD53ACD6813}" presName="hierChild2" presStyleCnt="0"/>
      <dgm:spPr/>
    </dgm:pt>
    <dgm:pt modelId="{E395F650-0F5D-44DD-A7B8-E9F83A02070B}" type="pres">
      <dgm:prSet presAssocID="{1716E514-EB63-4F97-BBAF-AAF51CF4092A}" presName="hierRoot1" presStyleCnt="0"/>
      <dgm:spPr/>
    </dgm:pt>
    <dgm:pt modelId="{6C2E48E3-5703-438A-8919-3E0299B6F04D}" type="pres">
      <dgm:prSet presAssocID="{1716E514-EB63-4F97-BBAF-AAF51CF4092A}" presName="composite" presStyleCnt="0"/>
      <dgm:spPr/>
    </dgm:pt>
    <dgm:pt modelId="{1F7FE5EC-652D-4035-84B4-67B6C0287943}" type="pres">
      <dgm:prSet presAssocID="{1716E514-EB63-4F97-BBAF-AAF51CF4092A}" presName="background" presStyleLbl="node0" presStyleIdx="3" presStyleCnt="4"/>
      <dgm:spPr/>
    </dgm:pt>
    <dgm:pt modelId="{5AA7FBD8-C84C-4008-8534-919B998292E9}" type="pres">
      <dgm:prSet presAssocID="{1716E514-EB63-4F97-BBAF-AAF51CF4092A}" presName="text" presStyleLbl="fgAcc0" presStyleIdx="3" presStyleCnt="4">
        <dgm:presLayoutVars>
          <dgm:chPref val="3"/>
        </dgm:presLayoutVars>
      </dgm:prSet>
      <dgm:spPr/>
    </dgm:pt>
    <dgm:pt modelId="{22BD73EB-0155-469F-B6E0-B3536756EDC6}" type="pres">
      <dgm:prSet presAssocID="{1716E514-EB63-4F97-BBAF-AAF51CF4092A}" presName="hierChild2" presStyleCnt="0"/>
      <dgm:spPr/>
    </dgm:pt>
  </dgm:ptLst>
  <dgm:cxnLst>
    <dgm:cxn modelId="{A516F869-ABFB-49AF-BB43-D7BFC9DDD96B}" type="presOf" srcId="{09A0FA15-E020-412C-B04B-BB7862796D47}" destId="{B92E3A8D-32B9-420C-8E8A-3B88D2D1D865}" srcOrd="0" destOrd="0" presId="urn:microsoft.com/office/officeart/2005/8/layout/hierarchy1"/>
    <dgm:cxn modelId="{5F42B079-56C0-4D13-8896-471AFEB49820}" srcId="{25E6C146-5801-4A29-95E9-804BF5347297}" destId="{59699EE0-3C2C-4436-8189-8351C1E51207}" srcOrd="0" destOrd="0" parTransId="{D79BF218-00E5-407F-92B3-0ED90B839CF8}" sibTransId="{6FA27217-D034-44C0-BA67-177188E1BF91}"/>
    <dgm:cxn modelId="{7481788C-E089-4F25-A802-25E0ED6EC86D}" type="presOf" srcId="{25E6C146-5801-4A29-95E9-804BF5347297}" destId="{D52A40D0-5954-4DBF-ADE6-EE81DAFA636D}" srcOrd="0" destOrd="0" presId="urn:microsoft.com/office/officeart/2005/8/layout/hierarchy1"/>
    <dgm:cxn modelId="{EB57B4B0-C313-4E8C-A054-69CE06887C7B}" type="presOf" srcId="{2DEF3BC9-7D20-4C30-B15B-6FD53ACD6813}" destId="{F5EC9FA6-E3F7-42F3-AF98-DB365B2E544F}" srcOrd="0" destOrd="0" presId="urn:microsoft.com/office/officeart/2005/8/layout/hierarchy1"/>
    <dgm:cxn modelId="{EBC139B6-5453-4147-8D52-0CA0889DF1A3}" srcId="{25E6C146-5801-4A29-95E9-804BF5347297}" destId="{1716E514-EB63-4F97-BBAF-AAF51CF4092A}" srcOrd="3" destOrd="0" parTransId="{A554CCF4-695A-4886-B42F-EBBB4A1573B0}" sibTransId="{03110F9A-ED60-45F4-A3CD-C5A0D5A684D2}"/>
    <dgm:cxn modelId="{4EB1D7B9-BADF-4469-B551-E33543D971DE}" type="presOf" srcId="{1716E514-EB63-4F97-BBAF-AAF51CF4092A}" destId="{5AA7FBD8-C84C-4008-8534-919B998292E9}" srcOrd="0" destOrd="0" presId="urn:microsoft.com/office/officeart/2005/8/layout/hierarchy1"/>
    <dgm:cxn modelId="{FB437BEF-8177-4178-A333-8618B7544C18}" srcId="{25E6C146-5801-4A29-95E9-804BF5347297}" destId="{09A0FA15-E020-412C-B04B-BB7862796D47}" srcOrd="1" destOrd="0" parTransId="{A47C432F-791A-4923-B68F-11F8B36352C2}" sibTransId="{E15802C8-3322-4018-9DAD-0E2C28126B11}"/>
    <dgm:cxn modelId="{D1E857F9-B9C0-4DC1-B0C7-DC765FBB5A27}" type="presOf" srcId="{59699EE0-3C2C-4436-8189-8351C1E51207}" destId="{60E307EC-E094-48CB-AA68-7D3C3BB2D7D8}" srcOrd="0" destOrd="0" presId="urn:microsoft.com/office/officeart/2005/8/layout/hierarchy1"/>
    <dgm:cxn modelId="{5B2254FD-3DA6-46BC-AEBF-722B04F5F8FD}" srcId="{25E6C146-5801-4A29-95E9-804BF5347297}" destId="{2DEF3BC9-7D20-4C30-B15B-6FD53ACD6813}" srcOrd="2" destOrd="0" parTransId="{FF9E787B-4EDC-4D13-83F5-BC2AC5820768}" sibTransId="{DE69F4DD-E963-4116-B71D-606E6170CF26}"/>
    <dgm:cxn modelId="{4B115C54-CCD7-4C98-99B6-B769AD125B92}" type="presParOf" srcId="{D52A40D0-5954-4DBF-ADE6-EE81DAFA636D}" destId="{ED892711-431F-46DB-9144-038993EEA8D9}" srcOrd="0" destOrd="0" presId="urn:microsoft.com/office/officeart/2005/8/layout/hierarchy1"/>
    <dgm:cxn modelId="{EB9643E3-60C2-4345-9096-F5769338D533}" type="presParOf" srcId="{ED892711-431F-46DB-9144-038993EEA8D9}" destId="{8A64AA6C-E9E2-4A84-B3BA-631F2F73E419}" srcOrd="0" destOrd="0" presId="urn:microsoft.com/office/officeart/2005/8/layout/hierarchy1"/>
    <dgm:cxn modelId="{9B55A25D-E3DA-4013-8ACF-E6092318E90B}" type="presParOf" srcId="{8A64AA6C-E9E2-4A84-B3BA-631F2F73E419}" destId="{18422A7E-6FAB-4ACA-8632-D6627D8BB7BB}" srcOrd="0" destOrd="0" presId="urn:microsoft.com/office/officeart/2005/8/layout/hierarchy1"/>
    <dgm:cxn modelId="{831C110B-1D4D-46E5-997D-EF6A0B222CD4}" type="presParOf" srcId="{8A64AA6C-E9E2-4A84-B3BA-631F2F73E419}" destId="{60E307EC-E094-48CB-AA68-7D3C3BB2D7D8}" srcOrd="1" destOrd="0" presId="urn:microsoft.com/office/officeart/2005/8/layout/hierarchy1"/>
    <dgm:cxn modelId="{4EEAEAD4-C98D-416C-9D95-DCCA23A37791}" type="presParOf" srcId="{ED892711-431F-46DB-9144-038993EEA8D9}" destId="{7AA7F7A4-1FA1-455D-A11F-0FD9310EF8AD}" srcOrd="1" destOrd="0" presId="urn:microsoft.com/office/officeart/2005/8/layout/hierarchy1"/>
    <dgm:cxn modelId="{CAA3BFFB-68FE-42F8-A209-A1AF31701A5F}" type="presParOf" srcId="{D52A40D0-5954-4DBF-ADE6-EE81DAFA636D}" destId="{D99C86DA-F532-4059-B033-336D22613379}" srcOrd="1" destOrd="0" presId="urn:microsoft.com/office/officeart/2005/8/layout/hierarchy1"/>
    <dgm:cxn modelId="{D3EDFDEC-E220-45C2-81F0-0228352638E0}" type="presParOf" srcId="{D99C86DA-F532-4059-B033-336D22613379}" destId="{9A0C8DB9-1A82-41C8-BBCC-24AE4157D525}" srcOrd="0" destOrd="0" presId="urn:microsoft.com/office/officeart/2005/8/layout/hierarchy1"/>
    <dgm:cxn modelId="{B11782B6-EDA5-4986-AF96-2FFBA1BFC075}" type="presParOf" srcId="{9A0C8DB9-1A82-41C8-BBCC-24AE4157D525}" destId="{D0842AB8-242A-4EB2-BEFC-9D03E71D29F0}" srcOrd="0" destOrd="0" presId="urn:microsoft.com/office/officeart/2005/8/layout/hierarchy1"/>
    <dgm:cxn modelId="{CF0A1F87-DD84-4956-A565-F2C28913C04C}" type="presParOf" srcId="{9A0C8DB9-1A82-41C8-BBCC-24AE4157D525}" destId="{B92E3A8D-32B9-420C-8E8A-3B88D2D1D865}" srcOrd="1" destOrd="0" presId="urn:microsoft.com/office/officeart/2005/8/layout/hierarchy1"/>
    <dgm:cxn modelId="{C762ADEA-21A7-465B-A7E7-E846BB6F19D5}" type="presParOf" srcId="{D99C86DA-F532-4059-B033-336D22613379}" destId="{5F396675-8875-49BD-A75F-5874C9CCAF8C}" srcOrd="1" destOrd="0" presId="urn:microsoft.com/office/officeart/2005/8/layout/hierarchy1"/>
    <dgm:cxn modelId="{16F7B2F7-AD38-42A8-8B70-1B9EBD4AE752}" type="presParOf" srcId="{D52A40D0-5954-4DBF-ADE6-EE81DAFA636D}" destId="{72730F6D-B1ED-467D-A4CB-B561A624DCF3}" srcOrd="2" destOrd="0" presId="urn:microsoft.com/office/officeart/2005/8/layout/hierarchy1"/>
    <dgm:cxn modelId="{82C00E55-7E6A-49E5-9574-ABC8DCB28E66}" type="presParOf" srcId="{72730F6D-B1ED-467D-A4CB-B561A624DCF3}" destId="{6A2A8A98-50FE-42A3-AB0D-C998B9984372}" srcOrd="0" destOrd="0" presId="urn:microsoft.com/office/officeart/2005/8/layout/hierarchy1"/>
    <dgm:cxn modelId="{E7D0322B-1FC9-4C81-8736-9358C0554365}" type="presParOf" srcId="{6A2A8A98-50FE-42A3-AB0D-C998B9984372}" destId="{8F29EE34-BB72-48D4-A072-07C7EB798B85}" srcOrd="0" destOrd="0" presId="urn:microsoft.com/office/officeart/2005/8/layout/hierarchy1"/>
    <dgm:cxn modelId="{CD9587A4-600E-4CAF-A867-FD816744E8A1}" type="presParOf" srcId="{6A2A8A98-50FE-42A3-AB0D-C998B9984372}" destId="{F5EC9FA6-E3F7-42F3-AF98-DB365B2E544F}" srcOrd="1" destOrd="0" presId="urn:microsoft.com/office/officeart/2005/8/layout/hierarchy1"/>
    <dgm:cxn modelId="{10FE30B8-80C3-42C3-91E7-E8834E0501D3}" type="presParOf" srcId="{72730F6D-B1ED-467D-A4CB-B561A624DCF3}" destId="{7927FCCE-A8BE-474D-958F-728ED6607707}" srcOrd="1" destOrd="0" presId="urn:microsoft.com/office/officeart/2005/8/layout/hierarchy1"/>
    <dgm:cxn modelId="{E696EAB0-A12E-49BC-9A9B-512DC00013B2}" type="presParOf" srcId="{D52A40D0-5954-4DBF-ADE6-EE81DAFA636D}" destId="{E395F650-0F5D-44DD-A7B8-E9F83A02070B}" srcOrd="3" destOrd="0" presId="urn:microsoft.com/office/officeart/2005/8/layout/hierarchy1"/>
    <dgm:cxn modelId="{38ACFA05-1ACB-4930-9FC5-CD67773E0A09}" type="presParOf" srcId="{E395F650-0F5D-44DD-A7B8-E9F83A02070B}" destId="{6C2E48E3-5703-438A-8919-3E0299B6F04D}" srcOrd="0" destOrd="0" presId="urn:microsoft.com/office/officeart/2005/8/layout/hierarchy1"/>
    <dgm:cxn modelId="{0C5CD890-94D7-45AB-A3B8-5895847481A7}" type="presParOf" srcId="{6C2E48E3-5703-438A-8919-3E0299B6F04D}" destId="{1F7FE5EC-652D-4035-84B4-67B6C0287943}" srcOrd="0" destOrd="0" presId="urn:microsoft.com/office/officeart/2005/8/layout/hierarchy1"/>
    <dgm:cxn modelId="{A4FA2EFF-17BD-4063-B764-2E90F376B81A}" type="presParOf" srcId="{6C2E48E3-5703-438A-8919-3E0299B6F04D}" destId="{5AA7FBD8-C84C-4008-8534-919B998292E9}" srcOrd="1" destOrd="0" presId="urn:microsoft.com/office/officeart/2005/8/layout/hierarchy1"/>
    <dgm:cxn modelId="{AB842DAB-8ACB-4CF0-B9E2-D6E04EB88FAA}" type="presParOf" srcId="{E395F650-0F5D-44DD-A7B8-E9F83A02070B}" destId="{22BD73EB-0155-469F-B6E0-B3536756EDC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E50C3FC-99E3-4184-9FEA-5A07FC3824D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BC11577-8CA8-44FA-B04B-04E28D2AFDE6}">
      <dgm:prSet/>
      <dgm:spPr/>
      <dgm:t>
        <a:bodyPr/>
        <a:lstStyle/>
        <a:p>
          <a:r>
            <a:rPr lang="cs-CZ"/>
            <a:t>Inference = odvození</a:t>
          </a:r>
          <a:endParaRPr lang="en-US"/>
        </a:p>
      </dgm:t>
    </dgm:pt>
    <dgm:pt modelId="{C5534DFA-EE04-4A4C-992D-E7BA781F9C17}" type="parTrans" cxnId="{3BE0C482-5F32-48AA-A821-26A44883E389}">
      <dgm:prSet/>
      <dgm:spPr/>
      <dgm:t>
        <a:bodyPr/>
        <a:lstStyle/>
        <a:p>
          <a:endParaRPr lang="en-US"/>
        </a:p>
      </dgm:t>
    </dgm:pt>
    <dgm:pt modelId="{07E40A6F-13F3-416C-8A93-CFC51CEDD3F7}" type="sibTrans" cxnId="{3BE0C482-5F32-48AA-A821-26A44883E389}">
      <dgm:prSet/>
      <dgm:spPr/>
      <dgm:t>
        <a:bodyPr/>
        <a:lstStyle/>
        <a:p>
          <a:endParaRPr lang="en-US"/>
        </a:p>
      </dgm:t>
    </dgm:pt>
    <dgm:pt modelId="{F8B5BF1C-297D-48B6-BE97-585DB94F1577}">
      <dgm:prSet/>
      <dgm:spPr/>
      <dgm:t>
        <a:bodyPr/>
        <a:lstStyle/>
        <a:p>
          <a:r>
            <a:rPr lang="cs-CZ"/>
            <a:t>Odhad charakteristik populace ze vzorku.</a:t>
          </a:r>
          <a:endParaRPr lang="en-US"/>
        </a:p>
      </dgm:t>
    </dgm:pt>
    <dgm:pt modelId="{E6E5956E-243A-405A-BB51-965E3A385080}" type="parTrans" cxnId="{2E255FF1-DFC5-491E-96EB-97BCABC0E1B6}">
      <dgm:prSet/>
      <dgm:spPr/>
      <dgm:t>
        <a:bodyPr/>
        <a:lstStyle/>
        <a:p>
          <a:endParaRPr lang="en-US"/>
        </a:p>
      </dgm:t>
    </dgm:pt>
    <dgm:pt modelId="{65D033A3-3C51-4755-AE60-1997DB6A262A}" type="sibTrans" cxnId="{2E255FF1-DFC5-491E-96EB-97BCABC0E1B6}">
      <dgm:prSet/>
      <dgm:spPr/>
      <dgm:t>
        <a:bodyPr/>
        <a:lstStyle/>
        <a:p>
          <a:endParaRPr lang="en-US"/>
        </a:p>
      </dgm:t>
    </dgm:pt>
    <dgm:pt modelId="{B7F83F68-BDDA-48F6-ABA4-B573ED8E4821}">
      <dgm:prSet/>
      <dgm:spPr/>
      <dgm:t>
        <a:bodyPr/>
        <a:lstStyle/>
        <a:p>
          <a:r>
            <a:rPr lang="cs-CZ"/>
            <a:t>Lze vztah odhalený na vzorku očekávat v populaci?</a:t>
          </a:r>
          <a:endParaRPr lang="en-US"/>
        </a:p>
      </dgm:t>
    </dgm:pt>
    <dgm:pt modelId="{B7B9959B-4D66-42A6-A490-E1BC827A42E8}" type="parTrans" cxnId="{540CCEE0-6673-4AA8-B4E1-7249C4C9F049}">
      <dgm:prSet/>
      <dgm:spPr/>
      <dgm:t>
        <a:bodyPr/>
        <a:lstStyle/>
        <a:p>
          <a:endParaRPr lang="en-US"/>
        </a:p>
      </dgm:t>
    </dgm:pt>
    <dgm:pt modelId="{2641BB17-8064-4D6E-8E17-48421011FD72}" type="sibTrans" cxnId="{540CCEE0-6673-4AA8-B4E1-7249C4C9F049}">
      <dgm:prSet/>
      <dgm:spPr/>
      <dgm:t>
        <a:bodyPr/>
        <a:lstStyle/>
        <a:p>
          <a:endParaRPr lang="en-US"/>
        </a:p>
      </dgm:t>
    </dgm:pt>
    <dgm:pt modelId="{F5BED6FE-8923-48F8-B03B-4568F63123B7}">
      <dgm:prSet/>
      <dgm:spPr/>
      <dgm:t>
        <a:bodyPr/>
        <a:lstStyle/>
        <a:p>
          <a:r>
            <a:rPr lang="cs-CZ"/>
            <a:t>Testy významnosti (stojí na </a:t>
          </a:r>
          <a:r>
            <a:rPr lang="cs-CZ" i="1"/>
            <a:t>p-value</a:t>
          </a:r>
          <a:r>
            <a:rPr lang="cs-CZ"/>
            <a:t> a související hladině významnosti 95/99 %).</a:t>
          </a:r>
          <a:endParaRPr lang="en-US"/>
        </a:p>
      </dgm:t>
    </dgm:pt>
    <dgm:pt modelId="{164EAD56-D546-4C87-9D51-EADC0A297E15}" type="parTrans" cxnId="{8A025626-7B28-443C-BB6D-27AF7E3DF83D}">
      <dgm:prSet/>
      <dgm:spPr/>
      <dgm:t>
        <a:bodyPr/>
        <a:lstStyle/>
        <a:p>
          <a:endParaRPr lang="en-US"/>
        </a:p>
      </dgm:t>
    </dgm:pt>
    <dgm:pt modelId="{854EE248-0B4D-46A4-AA2A-9BDF7ACD6BD9}" type="sibTrans" cxnId="{8A025626-7B28-443C-BB6D-27AF7E3DF83D}">
      <dgm:prSet/>
      <dgm:spPr/>
      <dgm:t>
        <a:bodyPr/>
        <a:lstStyle/>
        <a:p>
          <a:endParaRPr lang="en-US"/>
        </a:p>
      </dgm:t>
    </dgm:pt>
    <dgm:pt modelId="{E9EF3857-523E-4634-8543-86FDD473CECC}">
      <dgm:prSet/>
      <dgm:spPr/>
      <dgm:t>
        <a:bodyPr/>
        <a:lstStyle/>
        <a:p>
          <a:r>
            <a:rPr lang="cs-CZ"/>
            <a:t>Např. chí-kvadrát (nominální znaky), t-test (rozdíl dvou skupin – průměrů).</a:t>
          </a:r>
          <a:endParaRPr lang="en-US"/>
        </a:p>
      </dgm:t>
    </dgm:pt>
    <dgm:pt modelId="{FDDDDBF6-5FAC-41EB-8009-FDEB8D82A561}" type="parTrans" cxnId="{43E49514-C098-402C-8205-3511362ED7D6}">
      <dgm:prSet/>
      <dgm:spPr/>
      <dgm:t>
        <a:bodyPr/>
        <a:lstStyle/>
        <a:p>
          <a:endParaRPr lang="en-US"/>
        </a:p>
      </dgm:t>
    </dgm:pt>
    <dgm:pt modelId="{B22DFC5A-BC84-4761-9C28-6E43EBECBC1B}" type="sibTrans" cxnId="{43E49514-C098-402C-8205-3511362ED7D6}">
      <dgm:prSet/>
      <dgm:spPr/>
      <dgm:t>
        <a:bodyPr/>
        <a:lstStyle/>
        <a:p>
          <a:endParaRPr lang="en-US"/>
        </a:p>
      </dgm:t>
    </dgm:pt>
    <dgm:pt modelId="{1EA35578-BB52-4497-A66D-992A080C1CAE}">
      <dgm:prSet/>
      <dgm:spPr/>
      <dgm:t>
        <a:bodyPr/>
        <a:lstStyle/>
        <a:p>
          <a:r>
            <a:rPr lang="cs-CZ"/>
            <a:t>Často používány špatně! – konzultujte s Rabušic a kol. (2019).</a:t>
          </a:r>
          <a:endParaRPr lang="en-US"/>
        </a:p>
      </dgm:t>
    </dgm:pt>
    <dgm:pt modelId="{08867631-F0ED-4A25-A508-3093091FD1DE}" type="parTrans" cxnId="{12D3534E-BB02-470B-8D69-E24CA82A92E2}">
      <dgm:prSet/>
      <dgm:spPr/>
      <dgm:t>
        <a:bodyPr/>
        <a:lstStyle/>
        <a:p>
          <a:endParaRPr lang="en-US"/>
        </a:p>
      </dgm:t>
    </dgm:pt>
    <dgm:pt modelId="{6E79A89F-5A25-4115-91D1-B76513048E4F}" type="sibTrans" cxnId="{12D3534E-BB02-470B-8D69-E24CA82A92E2}">
      <dgm:prSet/>
      <dgm:spPr/>
      <dgm:t>
        <a:bodyPr/>
        <a:lstStyle/>
        <a:p>
          <a:endParaRPr lang="en-US"/>
        </a:p>
      </dgm:t>
    </dgm:pt>
    <dgm:pt modelId="{8E15B346-1F1E-4CF9-A9B3-03FB6F148569}">
      <dgm:prSet/>
      <dgm:spPr/>
      <dgm:t>
        <a:bodyPr/>
        <a:lstStyle/>
        <a:p>
          <a:r>
            <a:rPr lang="cs-CZ"/>
            <a:t>Neumí (Rabušic a kol., 2019: 23): </a:t>
          </a:r>
          <a:endParaRPr lang="en-US"/>
        </a:p>
      </dgm:t>
    </dgm:pt>
    <dgm:pt modelId="{52886485-1C0C-4502-8329-F2B05957B8E2}" type="parTrans" cxnId="{2F1D243B-556B-43AD-BDD0-3EFC18A5312F}">
      <dgm:prSet/>
      <dgm:spPr/>
      <dgm:t>
        <a:bodyPr/>
        <a:lstStyle/>
        <a:p>
          <a:endParaRPr lang="en-US"/>
        </a:p>
      </dgm:t>
    </dgm:pt>
    <dgm:pt modelId="{A7F254DA-BAE9-4EE1-A9ED-0C10CEACA430}" type="sibTrans" cxnId="{2F1D243B-556B-43AD-BDD0-3EFC18A5312F}">
      <dgm:prSet/>
      <dgm:spPr/>
      <dgm:t>
        <a:bodyPr/>
        <a:lstStyle/>
        <a:p>
          <a:endParaRPr lang="en-US"/>
        </a:p>
      </dgm:t>
    </dgm:pt>
    <dgm:pt modelId="{DAFC39DF-9DF2-461F-A4B7-E95B2341C365}">
      <dgm:prSet/>
      <dgm:spPr/>
      <dgm:t>
        <a:bodyPr/>
        <a:lstStyle/>
        <a:p>
          <a:r>
            <a:rPr lang="cs-CZ"/>
            <a:t>Říct, zda je výsledek prakticky či vědecky důležitý.</a:t>
          </a:r>
          <a:endParaRPr lang="en-US"/>
        </a:p>
      </dgm:t>
    </dgm:pt>
    <dgm:pt modelId="{6337DC99-F4E3-4C6E-984F-BEBCAC25B812}" type="parTrans" cxnId="{7AF13EBB-AD8A-4FCC-A9DC-1B370A6FFC38}">
      <dgm:prSet/>
      <dgm:spPr/>
      <dgm:t>
        <a:bodyPr/>
        <a:lstStyle/>
        <a:p>
          <a:endParaRPr lang="en-US"/>
        </a:p>
      </dgm:t>
    </dgm:pt>
    <dgm:pt modelId="{8E61CDB7-B3A9-45BB-A18F-1B2FBEED955A}" type="sibTrans" cxnId="{7AF13EBB-AD8A-4FCC-A9DC-1B370A6FFC38}">
      <dgm:prSet/>
      <dgm:spPr/>
      <dgm:t>
        <a:bodyPr/>
        <a:lstStyle/>
        <a:p>
          <a:endParaRPr lang="en-US"/>
        </a:p>
      </dgm:t>
    </dgm:pt>
    <dgm:pt modelId="{9B0FEA21-BD7E-49F5-927A-46EE332883F5}">
      <dgm:prSet/>
      <dgm:spPr/>
      <dgm:t>
        <a:bodyPr/>
        <a:lstStyle/>
        <a:p>
          <a:r>
            <a:rPr lang="cs-CZ"/>
            <a:t>Testovat teoretické (odvozeny z teorie) hypotézy - pouze ty statistické (zobecňují výsledky z repre. Výběrového souboru na populaci) – ty testujeme JEN z pravděpodobnostního vzorku.</a:t>
          </a:r>
          <a:endParaRPr lang="en-US"/>
        </a:p>
      </dgm:t>
    </dgm:pt>
    <dgm:pt modelId="{89F91EC3-D008-4772-8F1C-29B551BF3404}" type="parTrans" cxnId="{88C1C35B-6153-4A5F-91BC-E86AA4C675B5}">
      <dgm:prSet/>
      <dgm:spPr/>
      <dgm:t>
        <a:bodyPr/>
        <a:lstStyle/>
        <a:p>
          <a:endParaRPr lang="en-US"/>
        </a:p>
      </dgm:t>
    </dgm:pt>
    <dgm:pt modelId="{2BA47B65-D0A7-4F21-B892-3359D7FC319F}" type="sibTrans" cxnId="{88C1C35B-6153-4A5F-91BC-E86AA4C675B5}">
      <dgm:prSet/>
      <dgm:spPr/>
      <dgm:t>
        <a:bodyPr/>
        <a:lstStyle/>
        <a:p>
          <a:endParaRPr lang="en-US"/>
        </a:p>
      </dgm:t>
    </dgm:pt>
    <dgm:pt modelId="{128F4D35-F12C-46C1-8712-1E2EB10B2806}" type="pres">
      <dgm:prSet presAssocID="{FE50C3FC-99E3-4184-9FEA-5A07FC3824D8}" presName="Name0" presStyleCnt="0">
        <dgm:presLayoutVars>
          <dgm:dir/>
          <dgm:animLvl val="lvl"/>
          <dgm:resizeHandles val="exact"/>
        </dgm:presLayoutVars>
      </dgm:prSet>
      <dgm:spPr/>
    </dgm:pt>
    <dgm:pt modelId="{5360E90B-2337-4254-8817-082905CEDC43}" type="pres">
      <dgm:prSet presAssocID="{5BC11577-8CA8-44FA-B04B-04E28D2AFDE6}" presName="composite" presStyleCnt="0"/>
      <dgm:spPr/>
    </dgm:pt>
    <dgm:pt modelId="{2FC3A015-70CE-4266-8B01-7AB605BC3429}" type="pres">
      <dgm:prSet presAssocID="{5BC11577-8CA8-44FA-B04B-04E28D2AFDE6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AD71303D-76A4-407D-BD1B-BE8DEC8AA5D2}" type="pres">
      <dgm:prSet presAssocID="{5BC11577-8CA8-44FA-B04B-04E28D2AFDE6}" presName="desTx" presStyleLbl="alignAccFollowNode1" presStyleIdx="0" presStyleCnt="2">
        <dgm:presLayoutVars>
          <dgm:bulletEnabled val="1"/>
        </dgm:presLayoutVars>
      </dgm:prSet>
      <dgm:spPr/>
    </dgm:pt>
    <dgm:pt modelId="{431F362C-106E-46A2-91B5-0E5412E82184}" type="pres">
      <dgm:prSet presAssocID="{07E40A6F-13F3-416C-8A93-CFC51CEDD3F7}" presName="space" presStyleCnt="0"/>
      <dgm:spPr/>
    </dgm:pt>
    <dgm:pt modelId="{3FC3B3D3-E7DF-4CA3-A1FF-27EDB1582915}" type="pres">
      <dgm:prSet presAssocID="{8E15B346-1F1E-4CF9-A9B3-03FB6F148569}" presName="composite" presStyleCnt="0"/>
      <dgm:spPr/>
    </dgm:pt>
    <dgm:pt modelId="{6DEF130C-920B-44D8-9351-88E75C702EF5}" type="pres">
      <dgm:prSet presAssocID="{8E15B346-1F1E-4CF9-A9B3-03FB6F148569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A923B94-5E2F-4E7E-8B7A-778411C7B6F6}" type="pres">
      <dgm:prSet presAssocID="{8E15B346-1F1E-4CF9-A9B3-03FB6F148569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C4972706-4689-45AA-B200-DB231854897A}" type="presOf" srcId="{8E15B346-1F1E-4CF9-A9B3-03FB6F148569}" destId="{6DEF130C-920B-44D8-9351-88E75C702EF5}" srcOrd="0" destOrd="0" presId="urn:microsoft.com/office/officeart/2005/8/layout/hList1"/>
    <dgm:cxn modelId="{43E49514-C098-402C-8205-3511362ED7D6}" srcId="{5BC11577-8CA8-44FA-B04B-04E28D2AFDE6}" destId="{E9EF3857-523E-4634-8543-86FDD473CECC}" srcOrd="3" destOrd="0" parTransId="{FDDDDBF6-5FAC-41EB-8009-FDEB8D82A561}" sibTransId="{B22DFC5A-BC84-4761-9C28-6E43EBECBC1B}"/>
    <dgm:cxn modelId="{8A025626-7B28-443C-BB6D-27AF7E3DF83D}" srcId="{5BC11577-8CA8-44FA-B04B-04E28D2AFDE6}" destId="{F5BED6FE-8923-48F8-B03B-4568F63123B7}" srcOrd="2" destOrd="0" parTransId="{164EAD56-D546-4C87-9D51-EADC0A297E15}" sibTransId="{854EE248-0B4D-46A4-AA2A-9BDF7ACD6BD9}"/>
    <dgm:cxn modelId="{2F1D243B-556B-43AD-BDD0-3EFC18A5312F}" srcId="{FE50C3FC-99E3-4184-9FEA-5A07FC3824D8}" destId="{8E15B346-1F1E-4CF9-A9B3-03FB6F148569}" srcOrd="1" destOrd="0" parTransId="{52886485-1C0C-4502-8329-F2B05957B8E2}" sibTransId="{A7F254DA-BAE9-4EE1-A9ED-0C10CEACA430}"/>
    <dgm:cxn modelId="{0D4D7140-96A4-49BF-B8B0-BA02EDA91BFA}" type="presOf" srcId="{B7F83F68-BDDA-48F6-ABA4-B573ED8E4821}" destId="{AD71303D-76A4-407D-BD1B-BE8DEC8AA5D2}" srcOrd="0" destOrd="1" presId="urn:microsoft.com/office/officeart/2005/8/layout/hList1"/>
    <dgm:cxn modelId="{88C1C35B-6153-4A5F-91BC-E86AA4C675B5}" srcId="{8E15B346-1F1E-4CF9-A9B3-03FB6F148569}" destId="{9B0FEA21-BD7E-49F5-927A-46EE332883F5}" srcOrd="1" destOrd="0" parTransId="{89F91EC3-D008-4772-8F1C-29B551BF3404}" sibTransId="{2BA47B65-D0A7-4F21-B892-3359D7FC319F}"/>
    <dgm:cxn modelId="{12D3534E-BB02-470B-8D69-E24CA82A92E2}" srcId="{5BC11577-8CA8-44FA-B04B-04E28D2AFDE6}" destId="{1EA35578-BB52-4497-A66D-992A080C1CAE}" srcOrd="4" destOrd="0" parTransId="{08867631-F0ED-4A25-A508-3093091FD1DE}" sibTransId="{6E79A89F-5A25-4115-91D1-B76513048E4F}"/>
    <dgm:cxn modelId="{3A61C073-44FB-4C16-8C09-050D987BD983}" type="presOf" srcId="{F8B5BF1C-297D-48B6-BE97-585DB94F1577}" destId="{AD71303D-76A4-407D-BD1B-BE8DEC8AA5D2}" srcOrd="0" destOrd="0" presId="urn:microsoft.com/office/officeart/2005/8/layout/hList1"/>
    <dgm:cxn modelId="{3BE0C482-5F32-48AA-A821-26A44883E389}" srcId="{FE50C3FC-99E3-4184-9FEA-5A07FC3824D8}" destId="{5BC11577-8CA8-44FA-B04B-04E28D2AFDE6}" srcOrd="0" destOrd="0" parTransId="{C5534DFA-EE04-4A4C-992D-E7BA781F9C17}" sibTransId="{07E40A6F-13F3-416C-8A93-CFC51CEDD3F7}"/>
    <dgm:cxn modelId="{1CA876B3-3365-4284-8C9C-5F22606E5016}" type="presOf" srcId="{1EA35578-BB52-4497-A66D-992A080C1CAE}" destId="{AD71303D-76A4-407D-BD1B-BE8DEC8AA5D2}" srcOrd="0" destOrd="4" presId="urn:microsoft.com/office/officeart/2005/8/layout/hList1"/>
    <dgm:cxn modelId="{8F505BB8-A805-49A1-BCA5-30FD5AE74581}" type="presOf" srcId="{5BC11577-8CA8-44FA-B04B-04E28D2AFDE6}" destId="{2FC3A015-70CE-4266-8B01-7AB605BC3429}" srcOrd="0" destOrd="0" presId="urn:microsoft.com/office/officeart/2005/8/layout/hList1"/>
    <dgm:cxn modelId="{7AF13EBB-AD8A-4FCC-A9DC-1B370A6FFC38}" srcId="{8E15B346-1F1E-4CF9-A9B3-03FB6F148569}" destId="{DAFC39DF-9DF2-461F-A4B7-E95B2341C365}" srcOrd="0" destOrd="0" parTransId="{6337DC99-F4E3-4C6E-984F-BEBCAC25B812}" sibTransId="{8E61CDB7-B3A9-45BB-A18F-1B2FBEED955A}"/>
    <dgm:cxn modelId="{3F1DC9C0-517A-49C2-B867-651053EF36BA}" type="presOf" srcId="{FE50C3FC-99E3-4184-9FEA-5A07FC3824D8}" destId="{128F4D35-F12C-46C1-8712-1E2EB10B2806}" srcOrd="0" destOrd="0" presId="urn:microsoft.com/office/officeart/2005/8/layout/hList1"/>
    <dgm:cxn modelId="{DFD385C5-CE30-4A66-8034-FF9594D106B6}" type="presOf" srcId="{F5BED6FE-8923-48F8-B03B-4568F63123B7}" destId="{AD71303D-76A4-407D-BD1B-BE8DEC8AA5D2}" srcOrd="0" destOrd="2" presId="urn:microsoft.com/office/officeart/2005/8/layout/hList1"/>
    <dgm:cxn modelId="{FFEF90CD-1B84-45F5-B1C5-06B6F07D3199}" type="presOf" srcId="{9B0FEA21-BD7E-49F5-927A-46EE332883F5}" destId="{AA923B94-5E2F-4E7E-8B7A-778411C7B6F6}" srcOrd="0" destOrd="1" presId="urn:microsoft.com/office/officeart/2005/8/layout/hList1"/>
    <dgm:cxn modelId="{72A084D6-9F36-4F2F-979C-15EBEF03FC8E}" type="presOf" srcId="{DAFC39DF-9DF2-461F-A4B7-E95B2341C365}" destId="{AA923B94-5E2F-4E7E-8B7A-778411C7B6F6}" srcOrd="0" destOrd="0" presId="urn:microsoft.com/office/officeart/2005/8/layout/hList1"/>
    <dgm:cxn modelId="{FF5403D7-D7E6-4D29-89E9-65F7414AC00B}" type="presOf" srcId="{E9EF3857-523E-4634-8543-86FDD473CECC}" destId="{AD71303D-76A4-407D-BD1B-BE8DEC8AA5D2}" srcOrd="0" destOrd="3" presId="urn:microsoft.com/office/officeart/2005/8/layout/hList1"/>
    <dgm:cxn modelId="{540CCEE0-6673-4AA8-B4E1-7249C4C9F049}" srcId="{5BC11577-8CA8-44FA-B04B-04E28D2AFDE6}" destId="{B7F83F68-BDDA-48F6-ABA4-B573ED8E4821}" srcOrd="1" destOrd="0" parTransId="{B7B9959B-4D66-42A6-A490-E1BC827A42E8}" sibTransId="{2641BB17-8064-4D6E-8E17-48421011FD72}"/>
    <dgm:cxn modelId="{2E255FF1-DFC5-491E-96EB-97BCABC0E1B6}" srcId="{5BC11577-8CA8-44FA-B04B-04E28D2AFDE6}" destId="{F8B5BF1C-297D-48B6-BE97-585DB94F1577}" srcOrd="0" destOrd="0" parTransId="{E6E5956E-243A-405A-BB51-965E3A385080}" sibTransId="{65D033A3-3C51-4755-AE60-1997DB6A262A}"/>
    <dgm:cxn modelId="{3BC649A8-087B-48EB-A439-DD378557E97E}" type="presParOf" srcId="{128F4D35-F12C-46C1-8712-1E2EB10B2806}" destId="{5360E90B-2337-4254-8817-082905CEDC43}" srcOrd="0" destOrd="0" presId="urn:microsoft.com/office/officeart/2005/8/layout/hList1"/>
    <dgm:cxn modelId="{B561088D-9B09-46AC-BC1F-800ECE6E94FE}" type="presParOf" srcId="{5360E90B-2337-4254-8817-082905CEDC43}" destId="{2FC3A015-70CE-4266-8B01-7AB605BC3429}" srcOrd="0" destOrd="0" presId="urn:microsoft.com/office/officeart/2005/8/layout/hList1"/>
    <dgm:cxn modelId="{D6326238-4A51-43A7-BD66-A795B338D7F7}" type="presParOf" srcId="{5360E90B-2337-4254-8817-082905CEDC43}" destId="{AD71303D-76A4-407D-BD1B-BE8DEC8AA5D2}" srcOrd="1" destOrd="0" presId="urn:microsoft.com/office/officeart/2005/8/layout/hList1"/>
    <dgm:cxn modelId="{157C6320-8080-4173-A598-A73505D25891}" type="presParOf" srcId="{128F4D35-F12C-46C1-8712-1E2EB10B2806}" destId="{431F362C-106E-46A2-91B5-0E5412E82184}" srcOrd="1" destOrd="0" presId="urn:microsoft.com/office/officeart/2005/8/layout/hList1"/>
    <dgm:cxn modelId="{BAD96D77-A9A4-4D4F-BC8E-F27B2BD8543F}" type="presParOf" srcId="{128F4D35-F12C-46C1-8712-1E2EB10B2806}" destId="{3FC3B3D3-E7DF-4CA3-A1FF-27EDB1582915}" srcOrd="2" destOrd="0" presId="urn:microsoft.com/office/officeart/2005/8/layout/hList1"/>
    <dgm:cxn modelId="{0320B753-3D2D-4325-A61A-29DAC79C0002}" type="presParOf" srcId="{3FC3B3D3-E7DF-4CA3-A1FF-27EDB1582915}" destId="{6DEF130C-920B-44D8-9351-88E75C702EF5}" srcOrd="0" destOrd="0" presId="urn:microsoft.com/office/officeart/2005/8/layout/hList1"/>
    <dgm:cxn modelId="{0BB8FBB2-C6CB-4EDE-B266-55014DB7D873}" type="presParOf" srcId="{3FC3B3D3-E7DF-4CA3-A1FF-27EDB1582915}" destId="{AA923B94-5E2F-4E7E-8B7A-778411C7B6F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E8CAE1F-D4ED-418F-920A-EE76AE544D8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03FEEFA-5EFF-4CDE-B768-3D4F0742742F}">
      <dgm:prSet/>
      <dgm:spPr/>
      <dgm:t>
        <a:bodyPr/>
        <a:lstStyle/>
        <a:p>
          <a:pPr>
            <a:defRPr b="1"/>
          </a:pPr>
          <a:r>
            <a:rPr lang="cs-CZ"/>
            <a:t>Popis vzorku.</a:t>
          </a:r>
          <a:endParaRPr lang="en-US"/>
        </a:p>
      </dgm:t>
    </dgm:pt>
    <dgm:pt modelId="{067C11DB-2DA4-46EB-9D33-C346143C48C9}" type="parTrans" cxnId="{BB5746E8-A788-42FB-8A7B-8BA346F653BD}">
      <dgm:prSet/>
      <dgm:spPr/>
      <dgm:t>
        <a:bodyPr/>
        <a:lstStyle/>
        <a:p>
          <a:endParaRPr lang="en-US"/>
        </a:p>
      </dgm:t>
    </dgm:pt>
    <dgm:pt modelId="{2CA3DCE3-7E5D-4D30-9230-A59A33BDE3D8}" type="sibTrans" cxnId="{BB5746E8-A788-42FB-8A7B-8BA346F653BD}">
      <dgm:prSet/>
      <dgm:spPr/>
      <dgm:t>
        <a:bodyPr/>
        <a:lstStyle/>
        <a:p>
          <a:endParaRPr lang="en-US"/>
        </a:p>
      </dgm:t>
    </dgm:pt>
    <dgm:pt modelId="{A74A2961-A918-4CB8-B847-68201DF23796}">
      <dgm:prSet/>
      <dgm:spPr/>
      <dgm:t>
        <a:bodyPr/>
        <a:lstStyle/>
        <a:p>
          <a:pPr>
            <a:defRPr b="1"/>
          </a:pPr>
          <a:r>
            <a:rPr lang="cs-CZ"/>
            <a:t>Pozor! Asociace a korelace (vyšší míry deskripce) nelze použít na vysvětlení (explanaci): </a:t>
          </a:r>
          <a:endParaRPr lang="en-US"/>
        </a:p>
      </dgm:t>
    </dgm:pt>
    <dgm:pt modelId="{0B266332-A07C-4833-BB01-A85AED887DBC}" type="parTrans" cxnId="{53C3AC57-E9FB-40F5-A46E-70ABDD8D43B6}">
      <dgm:prSet/>
      <dgm:spPr/>
      <dgm:t>
        <a:bodyPr/>
        <a:lstStyle/>
        <a:p>
          <a:endParaRPr lang="en-US"/>
        </a:p>
      </dgm:t>
    </dgm:pt>
    <dgm:pt modelId="{052ADA12-6D2A-443E-8790-A85DDD768CCB}" type="sibTrans" cxnId="{53C3AC57-E9FB-40F5-A46E-70ABDD8D43B6}">
      <dgm:prSet/>
      <dgm:spPr/>
      <dgm:t>
        <a:bodyPr/>
        <a:lstStyle/>
        <a:p>
          <a:endParaRPr lang="en-US"/>
        </a:p>
      </dgm:t>
    </dgm:pt>
    <dgm:pt modelId="{9327D820-C2C2-4E94-A239-46E31809CF5E}">
      <dgm:prSet/>
      <dgm:spPr/>
      <dgm:t>
        <a:bodyPr/>
        <a:lstStyle/>
        <a:p>
          <a:r>
            <a:rPr lang="cs-CZ"/>
            <a:t>Nemohou odpovědět na otázku proč – ta se týká příčin!</a:t>
          </a:r>
          <a:endParaRPr lang="en-US"/>
        </a:p>
      </dgm:t>
    </dgm:pt>
    <dgm:pt modelId="{66AAF60B-F16A-400D-9679-772871486F5A}" type="parTrans" cxnId="{1F9FF7BA-E7C7-4C4C-80BB-826E139C67F0}">
      <dgm:prSet/>
      <dgm:spPr/>
      <dgm:t>
        <a:bodyPr/>
        <a:lstStyle/>
        <a:p>
          <a:endParaRPr lang="en-US"/>
        </a:p>
      </dgm:t>
    </dgm:pt>
    <dgm:pt modelId="{52523632-0DE5-4AB3-92A9-2A991B19F68A}" type="sibTrans" cxnId="{1F9FF7BA-E7C7-4C4C-80BB-826E139C67F0}">
      <dgm:prSet/>
      <dgm:spPr/>
      <dgm:t>
        <a:bodyPr/>
        <a:lstStyle/>
        <a:p>
          <a:endParaRPr lang="en-US"/>
        </a:p>
      </dgm:t>
    </dgm:pt>
    <dgm:pt modelId="{0695ACAE-D115-426E-84B5-BF57C3D74652}" type="pres">
      <dgm:prSet presAssocID="{CE8CAE1F-D4ED-418F-920A-EE76AE544D8C}" presName="root" presStyleCnt="0">
        <dgm:presLayoutVars>
          <dgm:dir/>
          <dgm:resizeHandles val="exact"/>
        </dgm:presLayoutVars>
      </dgm:prSet>
      <dgm:spPr/>
    </dgm:pt>
    <dgm:pt modelId="{A03FC293-6573-471F-84F8-1ADB31549037}" type="pres">
      <dgm:prSet presAssocID="{203FEEFA-5EFF-4CDE-B768-3D4F0742742F}" presName="compNode" presStyleCnt="0"/>
      <dgm:spPr/>
    </dgm:pt>
    <dgm:pt modelId="{765AE2A8-0B41-49BC-A901-895926B6F9C8}" type="pres">
      <dgm:prSet presAssocID="{203FEEFA-5EFF-4CDE-B768-3D4F0742742F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5B191BA6-359F-4633-9EAA-2F717244B1A5}" type="pres">
      <dgm:prSet presAssocID="{203FEEFA-5EFF-4CDE-B768-3D4F0742742F}" presName="iconSpace" presStyleCnt="0"/>
      <dgm:spPr/>
    </dgm:pt>
    <dgm:pt modelId="{EE0A7F30-2172-4928-9B44-FD49F6F050F4}" type="pres">
      <dgm:prSet presAssocID="{203FEEFA-5EFF-4CDE-B768-3D4F0742742F}" presName="parTx" presStyleLbl="revTx" presStyleIdx="0" presStyleCnt="4">
        <dgm:presLayoutVars>
          <dgm:chMax val="0"/>
          <dgm:chPref val="0"/>
        </dgm:presLayoutVars>
      </dgm:prSet>
      <dgm:spPr/>
    </dgm:pt>
    <dgm:pt modelId="{47AAE657-ED86-4956-B41C-56E6363F211C}" type="pres">
      <dgm:prSet presAssocID="{203FEEFA-5EFF-4CDE-B768-3D4F0742742F}" presName="txSpace" presStyleCnt="0"/>
      <dgm:spPr/>
    </dgm:pt>
    <dgm:pt modelId="{52A80D2A-C1CE-42A5-A4BD-2E2D2ED62CDF}" type="pres">
      <dgm:prSet presAssocID="{203FEEFA-5EFF-4CDE-B768-3D4F0742742F}" presName="desTx" presStyleLbl="revTx" presStyleIdx="1" presStyleCnt="4">
        <dgm:presLayoutVars/>
      </dgm:prSet>
      <dgm:spPr/>
    </dgm:pt>
    <dgm:pt modelId="{26921E7A-222E-4023-8CC6-5F2BE0BE6851}" type="pres">
      <dgm:prSet presAssocID="{2CA3DCE3-7E5D-4D30-9230-A59A33BDE3D8}" presName="sibTrans" presStyleCnt="0"/>
      <dgm:spPr/>
    </dgm:pt>
    <dgm:pt modelId="{251AB83B-B299-4A92-B705-267F89A8960D}" type="pres">
      <dgm:prSet presAssocID="{A74A2961-A918-4CB8-B847-68201DF23796}" presName="compNode" presStyleCnt="0"/>
      <dgm:spPr/>
    </dgm:pt>
    <dgm:pt modelId="{A5DA9B56-F916-4D52-9872-D17E3B2056EB}" type="pres">
      <dgm:prSet presAssocID="{A74A2961-A918-4CB8-B847-68201DF23796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las"/>
        </a:ext>
      </dgm:extLst>
    </dgm:pt>
    <dgm:pt modelId="{6D79132F-3A08-453C-BCB5-2543A44BC4C7}" type="pres">
      <dgm:prSet presAssocID="{A74A2961-A918-4CB8-B847-68201DF23796}" presName="iconSpace" presStyleCnt="0"/>
      <dgm:spPr/>
    </dgm:pt>
    <dgm:pt modelId="{35F22029-933B-4C75-ADFE-CB217679B330}" type="pres">
      <dgm:prSet presAssocID="{A74A2961-A918-4CB8-B847-68201DF23796}" presName="parTx" presStyleLbl="revTx" presStyleIdx="2" presStyleCnt="4">
        <dgm:presLayoutVars>
          <dgm:chMax val="0"/>
          <dgm:chPref val="0"/>
        </dgm:presLayoutVars>
      </dgm:prSet>
      <dgm:spPr/>
    </dgm:pt>
    <dgm:pt modelId="{144BDA8E-241F-4507-89CF-D900D80B6F32}" type="pres">
      <dgm:prSet presAssocID="{A74A2961-A918-4CB8-B847-68201DF23796}" presName="txSpace" presStyleCnt="0"/>
      <dgm:spPr/>
    </dgm:pt>
    <dgm:pt modelId="{69687278-FB1E-4C45-B966-0EEE78A41CBA}" type="pres">
      <dgm:prSet presAssocID="{A74A2961-A918-4CB8-B847-68201DF23796}" presName="desTx" presStyleLbl="revTx" presStyleIdx="3" presStyleCnt="4">
        <dgm:presLayoutVars/>
      </dgm:prSet>
      <dgm:spPr/>
    </dgm:pt>
  </dgm:ptLst>
  <dgm:cxnLst>
    <dgm:cxn modelId="{53C3AC57-E9FB-40F5-A46E-70ABDD8D43B6}" srcId="{CE8CAE1F-D4ED-418F-920A-EE76AE544D8C}" destId="{A74A2961-A918-4CB8-B847-68201DF23796}" srcOrd="1" destOrd="0" parTransId="{0B266332-A07C-4833-BB01-A85AED887DBC}" sibTransId="{052ADA12-6D2A-443E-8790-A85DDD768CCB}"/>
    <dgm:cxn modelId="{1F9FF7BA-E7C7-4C4C-80BB-826E139C67F0}" srcId="{A74A2961-A918-4CB8-B847-68201DF23796}" destId="{9327D820-C2C2-4E94-A239-46E31809CF5E}" srcOrd="0" destOrd="0" parTransId="{66AAF60B-F16A-400D-9679-772871486F5A}" sibTransId="{52523632-0DE5-4AB3-92A9-2A991B19F68A}"/>
    <dgm:cxn modelId="{7661BCBC-D4B3-4E0C-BC8F-71D1126D723C}" type="presOf" srcId="{9327D820-C2C2-4E94-A239-46E31809CF5E}" destId="{69687278-FB1E-4C45-B966-0EEE78A41CBA}" srcOrd="0" destOrd="0" presId="urn:microsoft.com/office/officeart/2018/5/layout/CenteredIconLabelDescriptionList"/>
    <dgm:cxn modelId="{F55FB5CC-D62B-4BB8-B42D-EC660DD1D4C1}" type="presOf" srcId="{203FEEFA-5EFF-4CDE-B768-3D4F0742742F}" destId="{EE0A7F30-2172-4928-9B44-FD49F6F050F4}" srcOrd="0" destOrd="0" presId="urn:microsoft.com/office/officeart/2018/5/layout/CenteredIconLabelDescriptionList"/>
    <dgm:cxn modelId="{EA51DBE0-FC6F-4C4B-942D-5A940176DC40}" type="presOf" srcId="{A74A2961-A918-4CB8-B847-68201DF23796}" destId="{35F22029-933B-4C75-ADFE-CB217679B330}" srcOrd="0" destOrd="0" presId="urn:microsoft.com/office/officeart/2018/5/layout/CenteredIconLabelDescriptionList"/>
    <dgm:cxn modelId="{BB5746E8-A788-42FB-8A7B-8BA346F653BD}" srcId="{CE8CAE1F-D4ED-418F-920A-EE76AE544D8C}" destId="{203FEEFA-5EFF-4CDE-B768-3D4F0742742F}" srcOrd="0" destOrd="0" parTransId="{067C11DB-2DA4-46EB-9D33-C346143C48C9}" sibTransId="{2CA3DCE3-7E5D-4D30-9230-A59A33BDE3D8}"/>
    <dgm:cxn modelId="{306200EE-E586-453A-843B-60ECF2287735}" type="presOf" srcId="{CE8CAE1F-D4ED-418F-920A-EE76AE544D8C}" destId="{0695ACAE-D115-426E-84B5-BF57C3D74652}" srcOrd="0" destOrd="0" presId="urn:microsoft.com/office/officeart/2018/5/layout/CenteredIconLabelDescriptionList"/>
    <dgm:cxn modelId="{9CD94E57-5683-4B6A-B4EC-5D5634B048DC}" type="presParOf" srcId="{0695ACAE-D115-426E-84B5-BF57C3D74652}" destId="{A03FC293-6573-471F-84F8-1ADB31549037}" srcOrd="0" destOrd="0" presId="urn:microsoft.com/office/officeart/2018/5/layout/CenteredIconLabelDescriptionList"/>
    <dgm:cxn modelId="{1A1A9369-3102-4FE8-B5FE-040E2D837BC3}" type="presParOf" srcId="{A03FC293-6573-471F-84F8-1ADB31549037}" destId="{765AE2A8-0B41-49BC-A901-895926B6F9C8}" srcOrd="0" destOrd="0" presId="urn:microsoft.com/office/officeart/2018/5/layout/CenteredIconLabelDescriptionList"/>
    <dgm:cxn modelId="{712F5010-2667-4A1E-B0AB-E0FA78AEF5F6}" type="presParOf" srcId="{A03FC293-6573-471F-84F8-1ADB31549037}" destId="{5B191BA6-359F-4633-9EAA-2F717244B1A5}" srcOrd="1" destOrd="0" presId="urn:microsoft.com/office/officeart/2018/5/layout/CenteredIconLabelDescriptionList"/>
    <dgm:cxn modelId="{F96EB504-0EFA-4541-A6D3-2484CCB7F0BA}" type="presParOf" srcId="{A03FC293-6573-471F-84F8-1ADB31549037}" destId="{EE0A7F30-2172-4928-9B44-FD49F6F050F4}" srcOrd="2" destOrd="0" presId="urn:microsoft.com/office/officeart/2018/5/layout/CenteredIconLabelDescriptionList"/>
    <dgm:cxn modelId="{667C4A8A-0958-4AEA-8746-1469EA72276E}" type="presParOf" srcId="{A03FC293-6573-471F-84F8-1ADB31549037}" destId="{47AAE657-ED86-4956-B41C-56E6363F211C}" srcOrd="3" destOrd="0" presId="urn:microsoft.com/office/officeart/2018/5/layout/CenteredIconLabelDescriptionList"/>
    <dgm:cxn modelId="{E28B74EF-D055-4642-A3CB-8ED4B133B4BA}" type="presParOf" srcId="{A03FC293-6573-471F-84F8-1ADB31549037}" destId="{52A80D2A-C1CE-42A5-A4BD-2E2D2ED62CDF}" srcOrd="4" destOrd="0" presId="urn:microsoft.com/office/officeart/2018/5/layout/CenteredIconLabelDescriptionList"/>
    <dgm:cxn modelId="{FEF1BFAC-4BFF-4F01-867B-7B6A9A52E531}" type="presParOf" srcId="{0695ACAE-D115-426E-84B5-BF57C3D74652}" destId="{26921E7A-222E-4023-8CC6-5F2BE0BE6851}" srcOrd="1" destOrd="0" presId="urn:microsoft.com/office/officeart/2018/5/layout/CenteredIconLabelDescriptionList"/>
    <dgm:cxn modelId="{E97C9B15-DCC9-44C4-85CD-2C355BC46D79}" type="presParOf" srcId="{0695ACAE-D115-426E-84B5-BF57C3D74652}" destId="{251AB83B-B299-4A92-B705-267F89A8960D}" srcOrd="2" destOrd="0" presId="urn:microsoft.com/office/officeart/2018/5/layout/CenteredIconLabelDescriptionList"/>
    <dgm:cxn modelId="{49C00B1A-820C-404C-A012-CB6620F79198}" type="presParOf" srcId="{251AB83B-B299-4A92-B705-267F89A8960D}" destId="{A5DA9B56-F916-4D52-9872-D17E3B2056EB}" srcOrd="0" destOrd="0" presId="urn:microsoft.com/office/officeart/2018/5/layout/CenteredIconLabelDescriptionList"/>
    <dgm:cxn modelId="{1E3DBC4F-9BC0-4073-982E-2F33E4E48197}" type="presParOf" srcId="{251AB83B-B299-4A92-B705-267F89A8960D}" destId="{6D79132F-3A08-453C-BCB5-2543A44BC4C7}" srcOrd="1" destOrd="0" presId="urn:microsoft.com/office/officeart/2018/5/layout/CenteredIconLabelDescriptionList"/>
    <dgm:cxn modelId="{04E5DF8A-C5B4-4818-B1F1-08C75AA10FFC}" type="presParOf" srcId="{251AB83B-B299-4A92-B705-267F89A8960D}" destId="{35F22029-933B-4C75-ADFE-CB217679B330}" srcOrd="2" destOrd="0" presId="urn:microsoft.com/office/officeart/2018/5/layout/CenteredIconLabelDescriptionList"/>
    <dgm:cxn modelId="{FBA5B00D-7426-4CFB-A1FA-263B445F448B}" type="presParOf" srcId="{251AB83B-B299-4A92-B705-267F89A8960D}" destId="{144BDA8E-241F-4507-89CF-D900D80B6F32}" srcOrd="3" destOrd="0" presId="urn:microsoft.com/office/officeart/2018/5/layout/CenteredIconLabelDescriptionList"/>
    <dgm:cxn modelId="{1C479E9D-7511-4123-8EFC-421840D6D0CC}" type="presParOf" srcId="{251AB83B-B299-4A92-B705-267F89A8960D}" destId="{69687278-FB1E-4C45-B966-0EEE78A41CBA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760711C-CF00-42F0-9275-B88B5B932C4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7EE56745-5408-4D83-BD79-679B8909B6CD}">
      <dgm:prSet/>
      <dgm:spPr/>
      <dgm:t>
        <a:bodyPr/>
        <a:lstStyle/>
        <a:p>
          <a:r>
            <a:rPr lang="cs-CZ"/>
            <a:t>Casula a kol. (2020): Explorace, deskripce, explanace</a:t>
          </a:r>
          <a:endParaRPr lang="en-US"/>
        </a:p>
      </dgm:t>
    </dgm:pt>
    <dgm:pt modelId="{54BBC9C3-79BA-4E37-8B4A-C68E6573C426}" type="parTrans" cxnId="{047A5568-D5ED-4B95-9BD1-E642F35582D5}">
      <dgm:prSet/>
      <dgm:spPr/>
      <dgm:t>
        <a:bodyPr/>
        <a:lstStyle/>
        <a:p>
          <a:endParaRPr lang="en-US"/>
        </a:p>
      </dgm:t>
    </dgm:pt>
    <dgm:pt modelId="{883D8BF3-6C06-4BD1-B1EA-650DCCDF4C5A}" type="sibTrans" cxnId="{047A5568-D5ED-4B95-9BD1-E642F35582D5}">
      <dgm:prSet/>
      <dgm:spPr/>
      <dgm:t>
        <a:bodyPr/>
        <a:lstStyle/>
        <a:p>
          <a:endParaRPr lang="en-US"/>
        </a:p>
      </dgm:t>
    </dgm:pt>
    <dgm:pt modelId="{7B3C3C0D-CC09-4EE4-8FDF-A91A01B01F6C}">
      <dgm:prSet/>
      <dgm:spPr/>
      <dgm:t>
        <a:bodyPr/>
        <a:lstStyle/>
        <a:p>
          <a:r>
            <a:rPr lang="cs-CZ"/>
            <a:t>Rabušic a kol. (2019): Popis fenoménů (deskripce)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jejich vysvětlení (explanace) skrze nalezení pravděpodobnostních a kauzálních vztahů </a:t>
          </a:r>
          <a:r>
            <a:rPr lang="cs-CZ">
              <a:sym typeface="Wingdings" panose="05000000000000000000" pitchFamily="2" charset="2"/>
            </a:rPr>
            <a:t></a:t>
          </a:r>
          <a:r>
            <a:rPr lang="cs-CZ"/>
            <a:t> predikce</a:t>
          </a:r>
          <a:endParaRPr lang="en-US"/>
        </a:p>
      </dgm:t>
    </dgm:pt>
    <dgm:pt modelId="{0C07A56B-E1F8-475F-9C2E-887BF15A4C02}" type="parTrans" cxnId="{84487169-021B-4F1A-99C2-42A4D8357614}">
      <dgm:prSet/>
      <dgm:spPr/>
      <dgm:t>
        <a:bodyPr/>
        <a:lstStyle/>
        <a:p>
          <a:endParaRPr lang="en-US"/>
        </a:p>
      </dgm:t>
    </dgm:pt>
    <dgm:pt modelId="{7D62D29B-C298-4F87-8D8F-49CF01D27ACB}" type="sibTrans" cxnId="{84487169-021B-4F1A-99C2-42A4D8357614}">
      <dgm:prSet/>
      <dgm:spPr/>
      <dgm:t>
        <a:bodyPr/>
        <a:lstStyle/>
        <a:p>
          <a:endParaRPr lang="en-US"/>
        </a:p>
      </dgm:t>
    </dgm:pt>
    <dgm:pt modelId="{36204FE9-3A11-42BB-92DA-B713D14552A0}" type="pres">
      <dgm:prSet presAssocID="{5760711C-CF00-42F0-9275-B88B5B932C41}" presName="root" presStyleCnt="0">
        <dgm:presLayoutVars>
          <dgm:dir/>
          <dgm:resizeHandles val="exact"/>
        </dgm:presLayoutVars>
      </dgm:prSet>
      <dgm:spPr/>
    </dgm:pt>
    <dgm:pt modelId="{D464B17A-B549-4DC2-8A1D-5237570C6C85}" type="pres">
      <dgm:prSet presAssocID="{7EE56745-5408-4D83-BD79-679B8909B6CD}" presName="compNode" presStyleCnt="0"/>
      <dgm:spPr/>
    </dgm:pt>
    <dgm:pt modelId="{9AF2ED6C-3E5C-41BE-B4F3-092499E29FAF}" type="pres">
      <dgm:prSet presAssocID="{7EE56745-5408-4D83-BD79-679B8909B6CD}" presName="bgRect" presStyleLbl="bgShp" presStyleIdx="0" presStyleCnt="2"/>
      <dgm:spPr/>
    </dgm:pt>
    <dgm:pt modelId="{C1FB5EDC-9804-4841-9A2A-31BED0DAF106}" type="pres">
      <dgm:prSet presAssocID="{7EE56745-5408-4D83-BD79-679B8909B6CD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ývojový diagram"/>
        </a:ext>
      </dgm:extLst>
    </dgm:pt>
    <dgm:pt modelId="{52FF223B-2155-4D16-ADCE-7EE70742B9AE}" type="pres">
      <dgm:prSet presAssocID="{7EE56745-5408-4D83-BD79-679B8909B6CD}" presName="spaceRect" presStyleCnt="0"/>
      <dgm:spPr/>
    </dgm:pt>
    <dgm:pt modelId="{09195D38-4B0E-46E1-9DED-73727AC18FEF}" type="pres">
      <dgm:prSet presAssocID="{7EE56745-5408-4D83-BD79-679B8909B6CD}" presName="parTx" presStyleLbl="revTx" presStyleIdx="0" presStyleCnt="2">
        <dgm:presLayoutVars>
          <dgm:chMax val="0"/>
          <dgm:chPref val="0"/>
        </dgm:presLayoutVars>
      </dgm:prSet>
      <dgm:spPr/>
    </dgm:pt>
    <dgm:pt modelId="{6B551125-78A6-4964-A717-722E107C8116}" type="pres">
      <dgm:prSet presAssocID="{883D8BF3-6C06-4BD1-B1EA-650DCCDF4C5A}" presName="sibTrans" presStyleCnt="0"/>
      <dgm:spPr/>
    </dgm:pt>
    <dgm:pt modelId="{43F73587-29EF-4210-BB04-ACC44E0E6EF2}" type="pres">
      <dgm:prSet presAssocID="{7B3C3C0D-CC09-4EE4-8FDF-A91A01B01F6C}" presName="compNode" presStyleCnt="0"/>
      <dgm:spPr/>
    </dgm:pt>
    <dgm:pt modelId="{EFE0CA76-BBEA-4DFE-8097-465DFF26A1D9}" type="pres">
      <dgm:prSet presAssocID="{7B3C3C0D-CC09-4EE4-8FDF-A91A01B01F6C}" presName="bgRect" presStyleLbl="bgShp" presStyleIdx="1" presStyleCnt="2"/>
      <dgm:spPr/>
    </dgm:pt>
    <dgm:pt modelId="{9EF14F78-357D-49EC-B7D4-A53E927BDF27}" type="pres">
      <dgm:prSet presAssocID="{7B3C3C0D-CC09-4EE4-8FDF-A91A01B01F6C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rcles with Lines"/>
        </a:ext>
      </dgm:extLst>
    </dgm:pt>
    <dgm:pt modelId="{9AD435D3-E73A-4F4C-B94A-34109F2C9AFA}" type="pres">
      <dgm:prSet presAssocID="{7B3C3C0D-CC09-4EE4-8FDF-A91A01B01F6C}" presName="spaceRect" presStyleCnt="0"/>
      <dgm:spPr/>
    </dgm:pt>
    <dgm:pt modelId="{24B25AD6-5C90-460C-B23C-D2658B662F9F}" type="pres">
      <dgm:prSet presAssocID="{7B3C3C0D-CC09-4EE4-8FDF-A91A01B01F6C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47A5568-D5ED-4B95-9BD1-E642F35582D5}" srcId="{5760711C-CF00-42F0-9275-B88B5B932C41}" destId="{7EE56745-5408-4D83-BD79-679B8909B6CD}" srcOrd="0" destOrd="0" parTransId="{54BBC9C3-79BA-4E37-8B4A-C68E6573C426}" sibTransId="{883D8BF3-6C06-4BD1-B1EA-650DCCDF4C5A}"/>
    <dgm:cxn modelId="{84487169-021B-4F1A-99C2-42A4D8357614}" srcId="{5760711C-CF00-42F0-9275-B88B5B932C41}" destId="{7B3C3C0D-CC09-4EE4-8FDF-A91A01B01F6C}" srcOrd="1" destOrd="0" parTransId="{0C07A56B-E1F8-475F-9C2E-887BF15A4C02}" sibTransId="{7D62D29B-C298-4F87-8D8F-49CF01D27ACB}"/>
    <dgm:cxn modelId="{1A00516E-6068-42D1-A9C1-AE0D2EFEDB02}" type="presOf" srcId="{7B3C3C0D-CC09-4EE4-8FDF-A91A01B01F6C}" destId="{24B25AD6-5C90-460C-B23C-D2658B662F9F}" srcOrd="0" destOrd="0" presId="urn:microsoft.com/office/officeart/2018/2/layout/IconVerticalSolidList"/>
    <dgm:cxn modelId="{A141B1D4-0FA9-451B-9073-B7AB33787D20}" type="presOf" srcId="{7EE56745-5408-4D83-BD79-679B8909B6CD}" destId="{09195D38-4B0E-46E1-9DED-73727AC18FEF}" srcOrd="0" destOrd="0" presId="urn:microsoft.com/office/officeart/2018/2/layout/IconVerticalSolidList"/>
    <dgm:cxn modelId="{E9A3F8F6-57EE-4B23-B3E1-ABE0306FF491}" type="presOf" srcId="{5760711C-CF00-42F0-9275-B88B5B932C41}" destId="{36204FE9-3A11-42BB-92DA-B713D14552A0}" srcOrd="0" destOrd="0" presId="urn:microsoft.com/office/officeart/2018/2/layout/IconVerticalSolidList"/>
    <dgm:cxn modelId="{A9B3788E-2C1A-4AC5-B766-1F939611F53E}" type="presParOf" srcId="{36204FE9-3A11-42BB-92DA-B713D14552A0}" destId="{D464B17A-B549-4DC2-8A1D-5237570C6C85}" srcOrd="0" destOrd="0" presId="urn:microsoft.com/office/officeart/2018/2/layout/IconVerticalSolidList"/>
    <dgm:cxn modelId="{8BE8CC8C-FE60-495E-8EAD-FAC907538017}" type="presParOf" srcId="{D464B17A-B549-4DC2-8A1D-5237570C6C85}" destId="{9AF2ED6C-3E5C-41BE-B4F3-092499E29FAF}" srcOrd="0" destOrd="0" presId="urn:microsoft.com/office/officeart/2018/2/layout/IconVerticalSolidList"/>
    <dgm:cxn modelId="{EC5DAFE4-E5F6-41A1-B0B6-4C293B967426}" type="presParOf" srcId="{D464B17A-B549-4DC2-8A1D-5237570C6C85}" destId="{C1FB5EDC-9804-4841-9A2A-31BED0DAF106}" srcOrd="1" destOrd="0" presId="urn:microsoft.com/office/officeart/2018/2/layout/IconVerticalSolidList"/>
    <dgm:cxn modelId="{BCAE738D-6374-437A-BFBC-A75C5B0D35D8}" type="presParOf" srcId="{D464B17A-B549-4DC2-8A1D-5237570C6C85}" destId="{52FF223B-2155-4D16-ADCE-7EE70742B9AE}" srcOrd="2" destOrd="0" presId="urn:microsoft.com/office/officeart/2018/2/layout/IconVerticalSolidList"/>
    <dgm:cxn modelId="{BBD92CBD-2CDE-4202-A640-CA607BF25451}" type="presParOf" srcId="{D464B17A-B549-4DC2-8A1D-5237570C6C85}" destId="{09195D38-4B0E-46E1-9DED-73727AC18FEF}" srcOrd="3" destOrd="0" presId="urn:microsoft.com/office/officeart/2018/2/layout/IconVerticalSolidList"/>
    <dgm:cxn modelId="{E792F58A-35E8-4A75-97C2-159203D136D3}" type="presParOf" srcId="{36204FE9-3A11-42BB-92DA-B713D14552A0}" destId="{6B551125-78A6-4964-A717-722E107C8116}" srcOrd="1" destOrd="0" presId="urn:microsoft.com/office/officeart/2018/2/layout/IconVerticalSolidList"/>
    <dgm:cxn modelId="{00FFC233-4CD1-42D6-97F9-6B74D3883331}" type="presParOf" srcId="{36204FE9-3A11-42BB-92DA-B713D14552A0}" destId="{43F73587-29EF-4210-BB04-ACC44E0E6EF2}" srcOrd="2" destOrd="0" presId="urn:microsoft.com/office/officeart/2018/2/layout/IconVerticalSolidList"/>
    <dgm:cxn modelId="{2AC443BD-89AC-4799-A7B1-BCBB2800A896}" type="presParOf" srcId="{43F73587-29EF-4210-BB04-ACC44E0E6EF2}" destId="{EFE0CA76-BBEA-4DFE-8097-465DFF26A1D9}" srcOrd="0" destOrd="0" presId="urn:microsoft.com/office/officeart/2018/2/layout/IconVerticalSolidList"/>
    <dgm:cxn modelId="{81F8D38E-63C9-4D39-BC13-B8E3DB6F2F5A}" type="presParOf" srcId="{43F73587-29EF-4210-BB04-ACC44E0E6EF2}" destId="{9EF14F78-357D-49EC-B7D4-A53E927BDF27}" srcOrd="1" destOrd="0" presId="urn:microsoft.com/office/officeart/2018/2/layout/IconVerticalSolidList"/>
    <dgm:cxn modelId="{A2765620-E293-4D4B-A455-719526CF2AEE}" type="presParOf" srcId="{43F73587-29EF-4210-BB04-ACC44E0E6EF2}" destId="{9AD435D3-E73A-4F4C-B94A-34109F2C9AFA}" srcOrd="2" destOrd="0" presId="urn:microsoft.com/office/officeart/2018/2/layout/IconVerticalSolidList"/>
    <dgm:cxn modelId="{33342D1F-619D-4642-B468-C7187BBBF86B}" type="presParOf" srcId="{43F73587-29EF-4210-BB04-ACC44E0E6EF2}" destId="{24B25AD6-5C90-460C-B23C-D2658B662F9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8A7300-7CA9-493D-A4F6-F7E7D23D1527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5578E9E-7062-4166-A253-32E812D5E21F}">
      <dgm:prSet/>
      <dgm:spPr/>
      <dgm:t>
        <a:bodyPr/>
        <a:lstStyle/>
        <a:p>
          <a:r>
            <a:rPr lang="cs-CZ"/>
            <a:t>Vyvedení dat do grafu - frequency distribution, variabilita, histogram.</a:t>
          </a:r>
          <a:endParaRPr lang="en-US"/>
        </a:p>
      </dgm:t>
    </dgm:pt>
    <dgm:pt modelId="{259F9F06-66C0-449D-B653-880C103C9007}" type="parTrans" cxnId="{771B55B1-5CF6-4A44-8E3A-B622F47D14E7}">
      <dgm:prSet/>
      <dgm:spPr/>
      <dgm:t>
        <a:bodyPr/>
        <a:lstStyle/>
        <a:p>
          <a:endParaRPr lang="en-US"/>
        </a:p>
      </dgm:t>
    </dgm:pt>
    <dgm:pt modelId="{A1B35D8C-9556-43AD-88DC-91C95F0FAE77}" type="sibTrans" cxnId="{771B55B1-5CF6-4A44-8E3A-B622F47D14E7}">
      <dgm:prSet/>
      <dgm:spPr/>
      <dgm:t>
        <a:bodyPr/>
        <a:lstStyle/>
        <a:p>
          <a:endParaRPr lang="en-US"/>
        </a:p>
      </dgm:t>
    </dgm:pt>
    <dgm:pt modelId="{68756E4E-B1ED-4850-B25B-F40051869D82}">
      <dgm:prSet/>
      <dgm:spPr/>
      <dgm:t>
        <a:bodyPr/>
        <a:lstStyle/>
        <a:p>
          <a:r>
            <a:rPr lang="cs-CZ"/>
            <a:t>Posouzení central tendency – průměr, medián, modus. </a:t>
          </a:r>
          <a:endParaRPr lang="en-US"/>
        </a:p>
      </dgm:t>
    </dgm:pt>
    <dgm:pt modelId="{0CE277AF-EFF0-4CF8-ABB8-B07A7DEE2CD4}" type="parTrans" cxnId="{36002B19-634F-4C61-8557-40E5533262E7}">
      <dgm:prSet/>
      <dgm:spPr/>
      <dgm:t>
        <a:bodyPr/>
        <a:lstStyle/>
        <a:p>
          <a:endParaRPr lang="en-US"/>
        </a:p>
      </dgm:t>
    </dgm:pt>
    <dgm:pt modelId="{0A67A1C9-8516-4EDE-8DB6-5566506DD3B7}" type="sibTrans" cxnId="{36002B19-634F-4C61-8557-40E5533262E7}">
      <dgm:prSet/>
      <dgm:spPr/>
      <dgm:t>
        <a:bodyPr/>
        <a:lstStyle/>
        <a:p>
          <a:endParaRPr lang="en-US"/>
        </a:p>
      </dgm:t>
    </dgm:pt>
    <dgm:pt modelId="{42CCA22E-917C-4D7B-9CCC-9169AAAE79C4}">
      <dgm:prSet/>
      <dgm:spPr/>
      <dgm:t>
        <a:bodyPr/>
        <a:lstStyle/>
        <a:p>
          <a:r>
            <a:rPr lang="cs-CZ"/>
            <a:t>Kvartily, percentily. </a:t>
          </a:r>
          <a:endParaRPr lang="en-US"/>
        </a:p>
      </dgm:t>
    </dgm:pt>
    <dgm:pt modelId="{59F42975-B0C2-4C2C-914E-4C4EADE06A27}" type="parTrans" cxnId="{9300C606-2358-460B-9703-C52C6450A6DC}">
      <dgm:prSet/>
      <dgm:spPr/>
      <dgm:t>
        <a:bodyPr/>
        <a:lstStyle/>
        <a:p>
          <a:endParaRPr lang="en-US"/>
        </a:p>
      </dgm:t>
    </dgm:pt>
    <dgm:pt modelId="{53F7C6D3-F205-444F-B166-0463608A209C}" type="sibTrans" cxnId="{9300C606-2358-460B-9703-C52C6450A6DC}">
      <dgm:prSet/>
      <dgm:spPr/>
      <dgm:t>
        <a:bodyPr/>
        <a:lstStyle/>
        <a:p>
          <a:endParaRPr lang="en-US"/>
        </a:p>
      </dgm:t>
    </dgm:pt>
    <dgm:pt modelId="{9A9707EF-91AD-44AC-839D-0F70C1E1DC0C}">
      <dgm:prSet/>
      <dgm:spPr/>
      <dgm:t>
        <a:bodyPr/>
        <a:lstStyle/>
        <a:p>
          <a:r>
            <a:rPr lang="cs-CZ"/>
            <a:t>Výpočet pravděpodobností – podle typu distribuce za pomoci tabulek.</a:t>
          </a:r>
          <a:endParaRPr lang="en-US"/>
        </a:p>
      </dgm:t>
    </dgm:pt>
    <dgm:pt modelId="{7E045456-59E5-41A4-B502-29D6479ECD53}" type="parTrans" cxnId="{D96A498F-C1B2-4F06-9015-4BCBA7A19CED}">
      <dgm:prSet/>
      <dgm:spPr/>
      <dgm:t>
        <a:bodyPr/>
        <a:lstStyle/>
        <a:p>
          <a:endParaRPr lang="en-US"/>
        </a:p>
      </dgm:t>
    </dgm:pt>
    <dgm:pt modelId="{9ABA72A2-3B03-4F61-9581-2EE57A0CA442}" type="sibTrans" cxnId="{D96A498F-C1B2-4F06-9015-4BCBA7A19CED}">
      <dgm:prSet/>
      <dgm:spPr/>
      <dgm:t>
        <a:bodyPr/>
        <a:lstStyle/>
        <a:p>
          <a:endParaRPr lang="en-US"/>
        </a:p>
      </dgm:t>
    </dgm:pt>
    <dgm:pt modelId="{65B085EC-C79B-4079-A4A1-F5B02DC670BA}">
      <dgm:prSet/>
      <dgm:spPr/>
      <dgm:t>
        <a:bodyPr/>
        <a:lstStyle/>
        <a:p>
          <a:r>
            <a:rPr lang="cs-CZ"/>
            <a:t>Crosstabs (kontingenční tabulky).</a:t>
          </a:r>
          <a:endParaRPr lang="en-US"/>
        </a:p>
      </dgm:t>
    </dgm:pt>
    <dgm:pt modelId="{C155B09E-AC84-4F75-8B5A-DEBCE5EB7DAA}" type="parTrans" cxnId="{EE7ADC15-BEAF-434F-9209-B543F6B7E5E2}">
      <dgm:prSet/>
      <dgm:spPr/>
      <dgm:t>
        <a:bodyPr/>
        <a:lstStyle/>
        <a:p>
          <a:endParaRPr lang="en-US"/>
        </a:p>
      </dgm:t>
    </dgm:pt>
    <dgm:pt modelId="{2C27AD1D-BD06-4B5C-B32D-B149544C556E}" type="sibTrans" cxnId="{EE7ADC15-BEAF-434F-9209-B543F6B7E5E2}">
      <dgm:prSet/>
      <dgm:spPr/>
      <dgm:t>
        <a:bodyPr/>
        <a:lstStyle/>
        <a:p>
          <a:endParaRPr lang="en-US"/>
        </a:p>
      </dgm:t>
    </dgm:pt>
    <dgm:pt modelId="{A1B68AEF-EEBD-49BE-994A-94F513BAD27A}">
      <dgm:prSet/>
      <dgm:spPr/>
      <dgm:t>
        <a:bodyPr/>
        <a:lstStyle/>
        <a:p>
          <a:r>
            <a:rPr lang="cs-CZ"/>
            <a:t>Složitější statistické metody a modely. </a:t>
          </a:r>
          <a:endParaRPr lang="en-US"/>
        </a:p>
      </dgm:t>
    </dgm:pt>
    <dgm:pt modelId="{41CB1BF2-EC10-4F3F-94AD-8A822D99C4D6}" type="parTrans" cxnId="{ACE3DC86-B0D8-40B6-A46E-26279C9148BE}">
      <dgm:prSet/>
      <dgm:spPr/>
      <dgm:t>
        <a:bodyPr/>
        <a:lstStyle/>
        <a:p>
          <a:endParaRPr lang="en-US"/>
        </a:p>
      </dgm:t>
    </dgm:pt>
    <dgm:pt modelId="{DDA7A92D-BC61-46FF-81CE-BFCD437E4D53}" type="sibTrans" cxnId="{ACE3DC86-B0D8-40B6-A46E-26279C9148BE}">
      <dgm:prSet/>
      <dgm:spPr/>
      <dgm:t>
        <a:bodyPr/>
        <a:lstStyle/>
        <a:p>
          <a:endParaRPr lang="en-US"/>
        </a:p>
      </dgm:t>
    </dgm:pt>
    <dgm:pt modelId="{039C2CB6-329B-4397-A423-7D1CA1A8C1EC}">
      <dgm:prSet/>
      <dgm:spPr/>
      <dgm:t>
        <a:bodyPr/>
        <a:lstStyle/>
        <a:p>
          <a:r>
            <a:rPr lang="cs-CZ"/>
            <a:t>Posouzení dat – jsou parametrická? </a:t>
          </a:r>
          <a:endParaRPr lang="en-US"/>
        </a:p>
      </dgm:t>
    </dgm:pt>
    <dgm:pt modelId="{F8383AA4-8FCD-414C-BF02-10AE1A36AE50}" type="parTrans" cxnId="{AA72D95F-4874-45F4-8977-486167BB5714}">
      <dgm:prSet/>
      <dgm:spPr/>
      <dgm:t>
        <a:bodyPr/>
        <a:lstStyle/>
        <a:p>
          <a:endParaRPr lang="en-US"/>
        </a:p>
      </dgm:t>
    </dgm:pt>
    <dgm:pt modelId="{22AD34E6-E3C3-4CD3-ACE4-BDABBC045431}" type="sibTrans" cxnId="{AA72D95F-4874-45F4-8977-486167BB5714}">
      <dgm:prSet/>
      <dgm:spPr/>
      <dgm:t>
        <a:bodyPr/>
        <a:lstStyle/>
        <a:p>
          <a:endParaRPr lang="en-US"/>
        </a:p>
      </dgm:t>
    </dgm:pt>
    <dgm:pt modelId="{1272DB82-9439-4FE9-AC61-B9B557CE019A}" type="pres">
      <dgm:prSet presAssocID="{BE8A7300-7CA9-493D-A4F6-F7E7D23D1527}" presName="Name0" presStyleCnt="0">
        <dgm:presLayoutVars>
          <dgm:dir/>
          <dgm:resizeHandles val="exact"/>
        </dgm:presLayoutVars>
      </dgm:prSet>
      <dgm:spPr/>
    </dgm:pt>
    <dgm:pt modelId="{5ABF12F8-C905-4580-A598-2A85303FBD2F}" type="pres">
      <dgm:prSet presAssocID="{D5578E9E-7062-4166-A253-32E812D5E21F}" presName="node" presStyleLbl="node1" presStyleIdx="0" presStyleCnt="6">
        <dgm:presLayoutVars>
          <dgm:bulletEnabled val="1"/>
        </dgm:presLayoutVars>
      </dgm:prSet>
      <dgm:spPr/>
    </dgm:pt>
    <dgm:pt modelId="{2B9EC428-018C-4BCF-9A8E-2F420E121D55}" type="pres">
      <dgm:prSet presAssocID="{A1B35D8C-9556-43AD-88DC-91C95F0FAE77}" presName="sibTrans" presStyleLbl="sibTrans1D1" presStyleIdx="0" presStyleCnt="5"/>
      <dgm:spPr/>
    </dgm:pt>
    <dgm:pt modelId="{4CB8D81D-D71F-4223-809A-0DCA6705B680}" type="pres">
      <dgm:prSet presAssocID="{A1B35D8C-9556-43AD-88DC-91C95F0FAE77}" presName="connectorText" presStyleLbl="sibTrans1D1" presStyleIdx="0" presStyleCnt="5"/>
      <dgm:spPr/>
    </dgm:pt>
    <dgm:pt modelId="{7BFD5074-A7C0-4E3C-A00B-C4311171CB18}" type="pres">
      <dgm:prSet presAssocID="{68756E4E-B1ED-4850-B25B-F40051869D82}" presName="node" presStyleLbl="node1" presStyleIdx="1" presStyleCnt="6">
        <dgm:presLayoutVars>
          <dgm:bulletEnabled val="1"/>
        </dgm:presLayoutVars>
      </dgm:prSet>
      <dgm:spPr/>
    </dgm:pt>
    <dgm:pt modelId="{3B61DD72-0CE6-4DE0-AAB5-285D8FD86482}" type="pres">
      <dgm:prSet presAssocID="{0A67A1C9-8516-4EDE-8DB6-5566506DD3B7}" presName="sibTrans" presStyleLbl="sibTrans1D1" presStyleIdx="1" presStyleCnt="5"/>
      <dgm:spPr/>
    </dgm:pt>
    <dgm:pt modelId="{8C89529D-4CEE-4397-92E3-BEC1F111FE5A}" type="pres">
      <dgm:prSet presAssocID="{0A67A1C9-8516-4EDE-8DB6-5566506DD3B7}" presName="connectorText" presStyleLbl="sibTrans1D1" presStyleIdx="1" presStyleCnt="5"/>
      <dgm:spPr/>
    </dgm:pt>
    <dgm:pt modelId="{65BF9917-4FB5-4380-8BF6-DC06603521AD}" type="pres">
      <dgm:prSet presAssocID="{42CCA22E-917C-4D7B-9CCC-9169AAAE79C4}" presName="node" presStyleLbl="node1" presStyleIdx="2" presStyleCnt="6">
        <dgm:presLayoutVars>
          <dgm:bulletEnabled val="1"/>
        </dgm:presLayoutVars>
      </dgm:prSet>
      <dgm:spPr/>
    </dgm:pt>
    <dgm:pt modelId="{1F227657-3825-4527-960B-DE71B9EE486F}" type="pres">
      <dgm:prSet presAssocID="{53F7C6D3-F205-444F-B166-0463608A209C}" presName="sibTrans" presStyleLbl="sibTrans1D1" presStyleIdx="2" presStyleCnt="5"/>
      <dgm:spPr/>
    </dgm:pt>
    <dgm:pt modelId="{3200DB9C-5FF5-441E-857B-0C84FA30E0E1}" type="pres">
      <dgm:prSet presAssocID="{53F7C6D3-F205-444F-B166-0463608A209C}" presName="connectorText" presStyleLbl="sibTrans1D1" presStyleIdx="2" presStyleCnt="5"/>
      <dgm:spPr/>
    </dgm:pt>
    <dgm:pt modelId="{C21ABBED-987E-4536-A0BC-9EED5F8AEAF9}" type="pres">
      <dgm:prSet presAssocID="{9A9707EF-91AD-44AC-839D-0F70C1E1DC0C}" presName="node" presStyleLbl="node1" presStyleIdx="3" presStyleCnt="6">
        <dgm:presLayoutVars>
          <dgm:bulletEnabled val="1"/>
        </dgm:presLayoutVars>
      </dgm:prSet>
      <dgm:spPr/>
    </dgm:pt>
    <dgm:pt modelId="{C028CCCA-8713-4E6C-A88E-6E6034D02795}" type="pres">
      <dgm:prSet presAssocID="{9ABA72A2-3B03-4F61-9581-2EE57A0CA442}" presName="sibTrans" presStyleLbl="sibTrans1D1" presStyleIdx="3" presStyleCnt="5"/>
      <dgm:spPr/>
    </dgm:pt>
    <dgm:pt modelId="{E46A7389-B527-40FE-9AE4-4F524E74FFC1}" type="pres">
      <dgm:prSet presAssocID="{9ABA72A2-3B03-4F61-9581-2EE57A0CA442}" presName="connectorText" presStyleLbl="sibTrans1D1" presStyleIdx="3" presStyleCnt="5"/>
      <dgm:spPr/>
    </dgm:pt>
    <dgm:pt modelId="{FD84D593-C6B0-438F-BDF7-DF65CE650D13}" type="pres">
      <dgm:prSet presAssocID="{65B085EC-C79B-4079-A4A1-F5B02DC670BA}" presName="node" presStyleLbl="node1" presStyleIdx="4" presStyleCnt="6">
        <dgm:presLayoutVars>
          <dgm:bulletEnabled val="1"/>
        </dgm:presLayoutVars>
      </dgm:prSet>
      <dgm:spPr/>
    </dgm:pt>
    <dgm:pt modelId="{47500922-1022-444D-B086-FF65425BA197}" type="pres">
      <dgm:prSet presAssocID="{2C27AD1D-BD06-4B5C-B32D-B149544C556E}" presName="sibTrans" presStyleLbl="sibTrans1D1" presStyleIdx="4" presStyleCnt="5"/>
      <dgm:spPr/>
    </dgm:pt>
    <dgm:pt modelId="{274BE62E-5516-488B-B696-9A124E65682F}" type="pres">
      <dgm:prSet presAssocID="{2C27AD1D-BD06-4B5C-B32D-B149544C556E}" presName="connectorText" presStyleLbl="sibTrans1D1" presStyleIdx="4" presStyleCnt="5"/>
      <dgm:spPr/>
    </dgm:pt>
    <dgm:pt modelId="{3162C834-1174-4D59-9337-59D84FF3F454}" type="pres">
      <dgm:prSet presAssocID="{A1B68AEF-EEBD-49BE-994A-94F513BAD27A}" presName="node" presStyleLbl="node1" presStyleIdx="5" presStyleCnt="6">
        <dgm:presLayoutVars>
          <dgm:bulletEnabled val="1"/>
        </dgm:presLayoutVars>
      </dgm:prSet>
      <dgm:spPr/>
    </dgm:pt>
  </dgm:ptLst>
  <dgm:cxnLst>
    <dgm:cxn modelId="{9300C606-2358-460B-9703-C52C6450A6DC}" srcId="{BE8A7300-7CA9-493D-A4F6-F7E7D23D1527}" destId="{42CCA22E-917C-4D7B-9CCC-9169AAAE79C4}" srcOrd="2" destOrd="0" parTransId="{59F42975-B0C2-4C2C-914E-4C4EADE06A27}" sibTransId="{53F7C6D3-F205-444F-B166-0463608A209C}"/>
    <dgm:cxn modelId="{178A9209-1335-4469-A535-1ABCF30FF397}" type="presOf" srcId="{0A67A1C9-8516-4EDE-8DB6-5566506DD3B7}" destId="{8C89529D-4CEE-4397-92E3-BEC1F111FE5A}" srcOrd="1" destOrd="0" presId="urn:microsoft.com/office/officeart/2016/7/layout/RepeatingBendingProcessNew"/>
    <dgm:cxn modelId="{B09C8915-C1AE-41A9-AB7F-10ED693B6CCE}" type="presOf" srcId="{68756E4E-B1ED-4850-B25B-F40051869D82}" destId="{7BFD5074-A7C0-4E3C-A00B-C4311171CB18}" srcOrd="0" destOrd="0" presId="urn:microsoft.com/office/officeart/2016/7/layout/RepeatingBendingProcessNew"/>
    <dgm:cxn modelId="{EE7ADC15-BEAF-434F-9209-B543F6B7E5E2}" srcId="{BE8A7300-7CA9-493D-A4F6-F7E7D23D1527}" destId="{65B085EC-C79B-4079-A4A1-F5B02DC670BA}" srcOrd="4" destOrd="0" parTransId="{C155B09E-AC84-4F75-8B5A-DEBCE5EB7DAA}" sibTransId="{2C27AD1D-BD06-4B5C-B32D-B149544C556E}"/>
    <dgm:cxn modelId="{36002B19-634F-4C61-8557-40E5533262E7}" srcId="{BE8A7300-7CA9-493D-A4F6-F7E7D23D1527}" destId="{68756E4E-B1ED-4850-B25B-F40051869D82}" srcOrd="1" destOrd="0" parTransId="{0CE277AF-EFF0-4CF8-ABB8-B07A7DEE2CD4}" sibTransId="{0A67A1C9-8516-4EDE-8DB6-5566506DD3B7}"/>
    <dgm:cxn modelId="{BD03671C-F83D-40A9-9918-4CA9B98B92AD}" type="presOf" srcId="{9A9707EF-91AD-44AC-839D-0F70C1E1DC0C}" destId="{C21ABBED-987E-4536-A0BC-9EED5F8AEAF9}" srcOrd="0" destOrd="0" presId="urn:microsoft.com/office/officeart/2016/7/layout/RepeatingBendingProcessNew"/>
    <dgm:cxn modelId="{5CF78331-4F4D-4887-948E-C5696B787789}" type="presOf" srcId="{42CCA22E-917C-4D7B-9CCC-9169AAAE79C4}" destId="{65BF9917-4FB5-4380-8BF6-DC06603521AD}" srcOrd="0" destOrd="0" presId="urn:microsoft.com/office/officeart/2016/7/layout/RepeatingBendingProcessNew"/>
    <dgm:cxn modelId="{7CE2523B-A02A-473A-97E7-74CC1A8EFD7D}" type="presOf" srcId="{A1B35D8C-9556-43AD-88DC-91C95F0FAE77}" destId="{2B9EC428-018C-4BCF-9A8E-2F420E121D55}" srcOrd="0" destOrd="0" presId="urn:microsoft.com/office/officeart/2016/7/layout/RepeatingBendingProcessNew"/>
    <dgm:cxn modelId="{AA72D95F-4874-45F4-8977-486167BB5714}" srcId="{A1B68AEF-EEBD-49BE-994A-94F513BAD27A}" destId="{039C2CB6-329B-4397-A423-7D1CA1A8C1EC}" srcOrd="0" destOrd="0" parTransId="{F8383AA4-8FCD-414C-BF02-10AE1A36AE50}" sibTransId="{22AD34E6-E3C3-4CD3-ACE4-BDABBC045431}"/>
    <dgm:cxn modelId="{A377B047-29A0-4B70-A781-235DC00349E0}" type="presOf" srcId="{BE8A7300-7CA9-493D-A4F6-F7E7D23D1527}" destId="{1272DB82-9439-4FE9-AC61-B9B557CE019A}" srcOrd="0" destOrd="0" presId="urn:microsoft.com/office/officeart/2016/7/layout/RepeatingBendingProcessNew"/>
    <dgm:cxn modelId="{A289704C-1E16-4716-ACE0-A2907546CD39}" type="presOf" srcId="{0A67A1C9-8516-4EDE-8DB6-5566506DD3B7}" destId="{3B61DD72-0CE6-4DE0-AAB5-285D8FD86482}" srcOrd="0" destOrd="0" presId="urn:microsoft.com/office/officeart/2016/7/layout/RepeatingBendingProcessNew"/>
    <dgm:cxn modelId="{58CD0C74-5BD4-40E0-9EFF-24F484CF7CB2}" type="presOf" srcId="{2C27AD1D-BD06-4B5C-B32D-B149544C556E}" destId="{47500922-1022-444D-B086-FF65425BA197}" srcOrd="0" destOrd="0" presId="urn:microsoft.com/office/officeart/2016/7/layout/RepeatingBendingProcessNew"/>
    <dgm:cxn modelId="{36B95E75-02D5-4995-AD3C-EFD9DA556FF3}" type="presOf" srcId="{65B085EC-C79B-4079-A4A1-F5B02DC670BA}" destId="{FD84D593-C6B0-438F-BDF7-DF65CE650D13}" srcOrd="0" destOrd="0" presId="urn:microsoft.com/office/officeart/2016/7/layout/RepeatingBendingProcessNew"/>
    <dgm:cxn modelId="{08E58856-7992-47E2-A30D-F9A5F86E8852}" type="presOf" srcId="{9ABA72A2-3B03-4F61-9581-2EE57A0CA442}" destId="{E46A7389-B527-40FE-9AE4-4F524E74FFC1}" srcOrd="1" destOrd="0" presId="urn:microsoft.com/office/officeart/2016/7/layout/RepeatingBendingProcessNew"/>
    <dgm:cxn modelId="{ACE3DC86-B0D8-40B6-A46E-26279C9148BE}" srcId="{BE8A7300-7CA9-493D-A4F6-F7E7D23D1527}" destId="{A1B68AEF-EEBD-49BE-994A-94F513BAD27A}" srcOrd="5" destOrd="0" parTransId="{41CB1BF2-EC10-4F3F-94AD-8A822D99C4D6}" sibTransId="{DDA7A92D-BC61-46FF-81CE-BFCD437E4D53}"/>
    <dgm:cxn modelId="{D96A498F-C1B2-4F06-9015-4BCBA7A19CED}" srcId="{BE8A7300-7CA9-493D-A4F6-F7E7D23D1527}" destId="{9A9707EF-91AD-44AC-839D-0F70C1E1DC0C}" srcOrd="3" destOrd="0" parTransId="{7E045456-59E5-41A4-B502-29D6479ECD53}" sibTransId="{9ABA72A2-3B03-4F61-9581-2EE57A0CA442}"/>
    <dgm:cxn modelId="{B73D6DA6-2769-4A9C-9477-730DE1A5CA6D}" type="presOf" srcId="{D5578E9E-7062-4166-A253-32E812D5E21F}" destId="{5ABF12F8-C905-4580-A598-2A85303FBD2F}" srcOrd="0" destOrd="0" presId="urn:microsoft.com/office/officeart/2016/7/layout/RepeatingBendingProcessNew"/>
    <dgm:cxn modelId="{5C5D21A8-A717-4114-8FAE-3EFA2069B4E8}" type="presOf" srcId="{9ABA72A2-3B03-4F61-9581-2EE57A0CA442}" destId="{C028CCCA-8713-4E6C-A88E-6E6034D02795}" srcOrd="0" destOrd="0" presId="urn:microsoft.com/office/officeart/2016/7/layout/RepeatingBendingProcessNew"/>
    <dgm:cxn modelId="{6FD640AC-CAC4-4CB1-AF0D-09E46DAE27A7}" type="presOf" srcId="{53F7C6D3-F205-444F-B166-0463608A209C}" destId="{1F227657-3825-4527-960B-DE71B9EE486F}" srcOrd="0" destOrd="0" presId="urn:microsoft.com/office/officeart/2016/7/layout/RepeatingBendingProcessNew"/>
    <dgm:cxn modelId="{771B55B1-5CF6-4A44-8E3A-B622F47D14E7}" srcId="{BE8A7300-7CA9-493D-A4F6-F7E7D23D1527}" destId="{D5578E9E-7062-4166-A253-32E812D5E21F}" srcOrd="0" destOrd="0" parTransId="{259F9F06-66C0-449D-B653-880C103C9007}" sibTransId="{A1B35D8C-9556-43AD-88DC-91C95F0FAE77}"/>
    <dgm:cxn modelId="{6C63F0C1-A93F-46B4-823B-9DD2F3667B2A}" type="presOf" srcId="{2C27AD1D-BD06-4B5C-B32D-B149544C556E}" destId="{274BE62E-5516-488B-B696-9A124E65682F}" srcOrd="1" destOrd="0" presId="urn:microsoft.com/office/officeart/2016/7/layout/RepeatingBendingProcessNew"/>
    <dgm:cxn modelId="{13ED4BD7-ADA1-4BFD-BCE8-D0BC24AD55B3}" type="presOf" srcId="{A1B35D8C-9556-43AD-88DC-91C95F0FAE77}" destId="{4CB8D81D-D71F-4223-809A-0DCA6705B680}" srcOrd="1" destOrd="0" presId="urn:microsoft.com/office/officeart/2016/7/layout/RepeatingBendingProcessNew"/>
    <dgm:cxn modelId="{1B4BD0E3-0D64-4B66-9F78-9C188B59D0A6}" type="presOf" srcId="{039C2CB6-329B-4397-A423-7D1CA1A8C1EC}" destId="{3162C834-1174-4D59-9337-59D84FF3F454}" srcOrd="0" destOrd="1" presId="urn:microsoft.com/office/officeart/2016/7/layout/RepeatingBendingProcessNew"/>
    <dgm:cxn modelId="{EA2082FE-9815-4A66-B254-E26352A01A30}" type="presOf" srcId="{53F7C6D3-F205-444F-B166-0463608A209C}" destId="{3200DB9C-5FF5-441E-857B-0C84FA30E0E1}" srcOrd="1" destOrd="0" presId="urn:microsoft.com/office/officeart/2016/7/layout/RepeatingBendingProcessNew"/>
    <dgm:cxn modelId="{367BFAFF-B3C9-472B-A18D-CEA772474CC3}" type="presOf" srcId="{A1B68AEF-EEBD-49BE-994A-94F513BAD27A}" destId="{3162C834-1174-4D59-9337-59D84FF3F454}" srcOrd="0" destOrd="0" presId="urn:microsoft.com/office/officeart/2016/7/layout/RepeatingBendingProcessNew"/>
    <dgm:cxn modelId="{45FEAF17-4479-40F5-9EAF-0753C3C58C46}" type="presParOf" srcId="{1272DB82-9439-4FE9-AC61-B9B557CE019A}" destId="{5ABF12F8-C905-4580-A598-2A85303FBD2F}" srcOrd="0" destOrd="0" presId="urn:microsoft.com/office/officeart/2016/7/layout/RepeatingBendingProcessNew"/>
    <dgm:cxn modelId="{E0F78F02-97F7-4532-8E85-0542D07740A3}" type="presParOf" srcId="{1272DB82-9439-4FE9-AC61-B9B557CE019A}" destId="{2B9EC428-018C-4BCF-9A8E-2F420E121D55}" srcOrd="1" destOrd="0" presId="urn:microsoft.com/office/officeart/2016/7/layout/RepeatingBendingProcessNew"/>
    <dgm:cxn modelId="{4862DF7D-3EDE-48A8-8A47-9514B4EF8814}" type="presParOf" srcId="{2B9EC428-018C-4BCF-9A8E-2F420E121D55}" destId="{4CB8D81D-D71F-4223-809A-0DCA6705B680}" srcOrd="0" destOrd="0" presId="urn:microsoft.com/office/officeart/2016/7/layout/RepeatingBendingProcessNew"/>
    <dgm:cxn modelId="{25320AD1-ACA1-48A9-8734-A938B812A2F9}" type="presParOf" srcId="{1272DB82-9439-4FE9-AC61-B9B557CE019A}" destId="{7BFD5074-A7C0-4E3C-A00B-C4311171CB18}" srcOrd="2" destOrd="0" presId="urn:microsoft.com/office/officeart/2016/7/layout/RepeatingBendingProcessNew"/>
    <dgm:cxn modelId="{79E600FB-9EF0-497C-9E76-C667157873C1}" type="presParOf" srcId="{1272DB82-9439-4FE9-AC61-B9B557CE019A}" destId="{3B61DD72-0CE6-4DE0-AAB5-285D8FD86482}" srcOrd="3" destOrd="0" presId="urn:microsoft.com/office/officeart/2016/7/layout/RepeatingBendingProcessNew"/>
    <dgm:cxn modelId="{B047A498-DDE9-4C4F-B318-6D559016F69B}" type="presParOf" srcId="{3B61DD72-0CE6-4DE0-AAB5-285D8FD86482}" destId="{8C89529D-4CEE-4397-92E3-BEC1F111FE5A}" srcOrd="0" destOrd="0" presId="urn:microsoft.com/office/officeart/2016/7/layout/RepeatingBendingProcessNew"/>
    <dgm:cxn modelId="{FF4D8BF2-424C-440A-A7C1-DD95415929B0}" type="presParOf" srcId="{1272DB82-9439-4FE9-AC61-B9B557CE019A}" destId="{65BF9917-4FB5-4380-8BF6-DC06603521AD}" srcOrd="4" destOrd="0" presId="urn:microsoft.com/office/officeart/2016/7/layout/RepeatingBendingProcessNew"/>
    <dgm:cxn modelId="{28DA8943-3C18-44CB-914D-150D4778F067}" type="presParOf" srcId="{1272DB82-9439-4FE9-AC61-B9B557CE019A}" destId="{1F227657-3825-4527-960B-DE71B9EE486F}" srcOrd="5" destOrd="0" presId="urn:microsoft.com/office/officeart/2016/7/layout/RepeatingBendingProcessNew"/>
    <dgm:cxn modelId="{289FBC20-7A42-4D43-A164-79A8516748BE}" type="presParOf" srcId="{1F227657-3825-4527-960B-DE71B9EE486F}" destId="{3200DB9C-5FF5-441E-857B-0C84FA30E0E1}" srcOrd="0" destOrd="0" presId="urn:microsoft.com/office/officeart/2016/7/layout/RepeatingBendingProcessNew"/>
    <dgm:cxn modelId="{D1D3FC48-39EA-4747-8266-CB689610B588}" type="presParOf" srcId="{1272DB82-9439-4FE9-AC61-B9B557CE019A}" destId="{C21ABBED-987E-4536-A0BC-9EED5F8AEAF9}" srcOrd="6" destOrd="0" presId="urn:microsoft.com/office/officeart/2016/7/layout/RepeatingBendingProcessNew"/>
    <dgm:cxn modelId="{296164F1-A223-4A99-BA65-097425CAE498}" type="presParOf" srcId="{1272DB82-9439-4FE9-AC61-B9B557CE019A}" destId="{C028CCCA-8713-4E6C-A88E-6E6034D02795}" srcOrd="7" destOrd="0" presId="urn:microsoft.com/office/officeart/2016/7/layout/RepeatingBendingProcessNew"/>
    <dgm:cxn modelId="{AE959162-7201-4DFB-9144-457950614641}" type="presParOf" srcId="{C028CCCA-8713-4E6C-A88E-6E6034D02795}" destId="{E46A7389-B527-40FE-9AE4-4F524E74FFC1}" srcOrd="0" destOrd="0" presId="urn:microsoft.com/office/officeart/2016/7/layout/RepeatingBendingProcessNew"/>
    <dgm:cxn modelId="{DE5A1F29-8D48-4399-8905-457522251846}" type="presParOf" srcId="{1272DB82-9439-4FE9-AC61-B9B557CE019A}" destId="{FD84D593-C6B0-438F-BDF7-DF65CE650D13}" srcOrd="8" destOrd="0" presId="urn:microsoft.com/office/officeart/2016/7/layout/RepeatingBendingProcessNew"/>
    <dgm:cxn modelId="{91AB4FA5-418C-46E8-8A62-D35B7D272112}" type="presParOf" srcId="{1272DB82-9439-4FE9-AC61-B9B557CE019A}" destId="{47500922-1022-444D-B086-FF65425BA197}" srcOrd="9" destOrd="0" presId="urn:microsoft.com/office/officeart/2016/7/layout/RepeatingBendingProcessNew"/>
    <dgm:cxn modelId="{D43B60B7-80A3-4FA8-A56F-4D9229683CFB}" type="presParOf" srcId="{47500922-1022-444D-B086-FF65425BA197}" destId="{274BE62E-5516-488B-B696-9A124E65682F}" srcOrd="0" destOrd="0" presId="urn:microsoft.com/office/officeart/2016/7/layout/RepeatingBendingProcessNew"/>
    <dgm:cxn modelId="{AE0D17C6-B8C3-4364-B33B-17C8CF50A546}" type="presParOf" srcId="{1272DB82-9439-4FE9-AC61-B9B557CE019A}" destId="{3162C834-1174-4D59-9337-59D84FF3F454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22A7E-6FAB-4ACA-8632-D6627D8BB7BB}">
      <dsp:nvSpPr>
        <dsp:cNvPr id="0" name=""/>
        <dsp:cNvSpPr/>
      </dsp:nvSpPr>
      <dsp:spPr>
        <a:xfrm>
          <a:off x="3201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E307EC-E094-48CB-AA68-7D3C3BB2D7D8}">
      <dsp:nvSpPr>
        <dsp:cNvPr id="0" name=""/>
        <dsp:cNvSpPr/>
      </dsp:nvSpPr>
      <dsp:spPr>
        <a:xfrm>
          <a:off x="257188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Plánování a strategie výzkumu.</a:t>
          </a:r>
          <a:endParaRPr lang="en-US" sz="2700" kern="1200"/>
        </a:p>
      </dsp:txBody>
      <dsp:txXfrm>
        <a:off x="299702" y="1282093"/>
        <a:ext cx="2200851" cy="1366505"/>
      </dsp:txXfrm>
    </dsp:sp>
    <dsp:sp modelId="{D0842AB8-242A-4EB2-BEFC-9D03E71D29F0}">
      <dsp:nvSpPr>
        <dsp:cNvPr id="0" name=""/>
        <dsp:cNvSpPr/>
      </dsp:nvSpPr>
      <dsp:spPr>
        <a:xfrm>
          <a:off x="2797054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2E3A8D-32B9-420C-8E8A-3B88D2D1D865}">
      <dsp:nvSpPr>
        <dsp:cNvPr id="0" name=""/>
        <dsp:cNvSpPr/>
      </dsp:nvSpPr>
      <dsp:spPr>
        <a:xfrm>
          <a:off x="3051041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Vybrané metody sběru dat.</a:t>
          </a:r>
          <a:endParaRPr lang="en-US" sz="2700" kern="1200"/>
        </a:p>
      </dsp:txBody>
      <dsp:txXfrm>
        <a:off x="3093555" y="1282093"/>
        <a:ext cx="2200851" cy="1366505"/>
      </dsp:txXfrm>
    </dsp:sp>
    <dsp:sp modelId="{8F29EE34-BB72-48D4-A072-07C7EB798B85}">
      <dsp:nvSpPr>
        <dsp:cNvPr id="0" name=""/>
        <dsp:cNvSpPr/>
      </dsp:nvSpPr>
      <dsp:spPr>
        <a:xfrm>
          <a:off x="5590907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EC9FA6-E3F7-42F3-AF98-DB365B2E544F}">
      <dsp:nvSpPr>
        <dsp:cNvPr id="0" name=""/>
        <dsp:cNvSpPr/>
      </dsp:nvSpPr>
      <dsp:spPr>
        <a:xfrm>
          <a:off x="5844894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Základní přístupy k analýze dat. </a:t>
          </a:r>
          <a:endParaRPr lang="en-US" sz="2700" kern="1200"/>
        </a:p>
      </dsp:txBody>
      <dsp:txXfrm>
        <a:off x="5887408" y="1282093"/>
        <a:ext cx="2200851" cy="1366505"/>
      </dsp:txXfrm>
    </dsp:sp>
    <dsp:sp modelId="{1F7FE5EC-652D-4035-84B4-67B6C0287943}">
      <dsp:nvSpPr>
        <dsp:cNvPr id="0" name=""/>
        <dsp:cNvSpPr/>
      </dsp:nvSpPr>
      <dsp:spPr>
        <a:xfrm>
          <a:off x="8384760" y="998291"/>
          <a:ext cx="2285879" cy="1451533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A7FBD8-C84C-4008-8534-919B998292E9}">
      <dsp:nvSpPr>
        <dsp:cNvPr id="0" name=""/>
        <dsp:cNvSpPr/>
      </dsp:nvSpPr>
      <dsp:spPr>
        <a:xfrm>
          <a:off x="8638747" y="1239579"/>
          <a:ext cx="2285879" cy="145153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700" kern="1200"/>
            <a:t>Zajímavosti a nadstavba.</a:t>
          </a:r>
          <a:endParaRPr lang="en-US" sz="2700" kern="1200"/>
        </a:p>
      </dsp:txBody>
      <dsp:txXfrm>
        <a:off x="8681261" y="1282093"/>
        <a:ext cx="2200851" cy="13665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C3A015-70CE-4266-8B01-7AB605BC3429}">
      <dsp:nvSpPr>
        <dsp:cNvPr id="0" name=""/>
        <dsp:cNvSpPr/>
      </dsp:nvSpPr>
      <dsp:spPr>
        <a:xfrm>
          <a:off x="45" y="97400"/>
          <a:ext cx="4371969" cy="5760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Inference = odvození</a:t>
          </a:r>
          <a:endParaRPr lang="en-US" sz="2000" kern="1200"/>
        </a:p>
      </dsp:txBody>
      <dsp:txXfrm>
        <a:off x="45" y="97400"/>
        <a:ext cx="4371969" cy="576000"/>
      </dsp:txXfrm>
    </dsp:sp>
    <dsp:sp modelId="{AD71303D-76A4-407D-BD1B-BE8DEC8AA5D2}">
      <dsp:nvSpPr>
        <dsp:cNvPr id="0" name=""/>
        <dsp:cNvSpPr/>
      </dsp:nvSpPr>
      <dsp:spPr>
        <a:xfrm>
          <a:off x="45" y="673400"/>
          <a:ext cx="4371969" cy="3623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Odhad charakteristik populace ze vzorku.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Lze vztah odhalený na vzorku očekávat v populaci?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Testy významnosti (stojí na </a:t>
          </a:r>
          <a:r>
            <a:rPr lang="cs-CZ" sz="2000" i="1" kern="1200"/>
            <a:t>p-value</a:t>
          </a:r>
          <a:r>
            <a:rPr lang="cs-CZ" sz="2000" kern="1200"/>
            <a:t> a související hladině významnosti 95/99 %).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Např. chí-kvadrát (nominální znaky), t-test (rozdíl dvou skupin – průměrů).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Často používány špatně! – konzultujte s Rabušic a kol. (2019).</a:t>
          </a:r>
          <a:endParaRPr lang="en-US" sz="2000" kern="1200"/>
        </a:p>
      </dsp:txBody>
      <dsp:txXfrm>
        <a:off x="45" y="673400"/>
        <a:ext cx="4371969" cy="3623399"/>
      </dsp:txXfrm>
    </dsp:sp>
    <dsp:sp modelId="{6DEF130C-920B-44D8-9351-88E75C702EF5}">
      <dsp:nvSpPr>
        <dsp:cNvPr id="0" name=""/>
        <dsp:cNvSpPr/>
      </dsp:nvSpPr>
      <dsp:spPr>
        <a:xfrm>
          <a:off x="4984091" y="97400"/>
          <a:ext cx="4371969" cy="57600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Neumí (Rabušic a kol., 2019: 23): </a:t>
          </a:r>
          <a:endParaRPr lang="en-US" sz="2000" kern="1200"/>
        </a:p>
      </dsp:txBody>
      <dsp:txXfrm>
        <a:off x="4984091" y="97400"/>
        <a:ext cx="4371969" cy="576000"/>
      </dsp:txXfrm>
    </dsp:sp>
    <dsp:sp modelId="{AA923B94-5E2F-4E7E-8B7A-778411C7B6F6}">
      <dsp:nvSpPr>
        <dsp:cNvPr id="0" name=""/>
        <dsp:cNvSpPr/>
      </dsp:nvSpPr>
      <dsp:spPr>
        <a:xfrm>
          <a:off x="4984091" y="673400"/>
          <a:ext cx="4371969" cy="36233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Říct, zda je výsledek prakticky či vědecky důležitý.</a:t>
          </a:r>
          <a:endParaRPr lang="en-US" sz="2000" kern="120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000" kern="1200"/>
            <a:t>Testovat teoretické (odvozeny z teorie) hypotézy - pouze ty statistické (zobecňují výsledky z repre. Výběrového souboru na populaci) – ty testujeme JEN z pravděpodobnostního vzorku.</a:t>
          </a:r>
          <a:endParaRPr lang="en-US" sz="2000" kern="1200"/>
        </a:p>
      </dsp:txBody>
      <dsp:txXfrm>
        <a:off x="4984091" y="673400"/>
        <a:ext cx="4371969" cy="36233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AE2A8-0B41-49BC-A901-895926B6F9C8}">
      <dsp:nvSpPr>
        <dsp:cNvPr id="0" name=""/>
        <dsp:cNvSpPr/>
      </dsp:nvSpPr>
      <dsp:spPr>
        <a:xfrm>
          <a:off x="1963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0A7F30-2172-4928-9B44-FD49F6F050F4}">
      <dsp:nvSpPr>
        <dsp:cNvPr id="0" name=""/>
        <dsp:cNvSpPr/>
      </dsp:nvSpPr>
      <dsp:spPr>
        <a:xfrm>
          <a:off x="559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kern="1200"/>
            <a:t>Popis vzorku.</a:t>
          </a:r>
          <a:endParaRPr lang="en-US" sz="1600" kern="1200"/>
        </a:p>
      </dsp:txBody>
      <dsp:txXfrm>
        <a:off x="559800" y="2474724"/>
        <a:ext cx="4320000" cy="648000"/>
      </dsp:txXfrm>
    </dsp:sp>
    <dsp:sp modelId="{52A80D2A-C1CE-42A5-A4BD-2E2D2ED62CDF}">
      <dsp:nvSpPr>
        <dsp:cNvPr id="0" name=""/>
        <dsp:cNvSpPr/>
      </dsp:nvSpPr>
      <dsp:spPr>
        <a:xfrm>
          <a:off x="559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DA9B56-F916-4D52-9872-D17E3B2056EB}">
      <dsp:nvSpPr>
        <dsp:cNvPr id="0" name=""/>
        <dsp:cNvSpPr/>
      </dsp:nvSpPr>
      <dsp:spPr>
        <a:xfrm>
          <a:off x="7039800" y="848595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F22029-933B-4C75-ADFE-CB217679B330}">
      <dsp:nvSpPr>
        <dsp:cNvPr id="0" name=""/>
        <dsp:cNvSpPr/>
      </dsp:nvSpPr>
      <dsp:spPr>
        <a:xfrm>
          <a:off x="5635800" y="2474724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1600" kern="1200"/>
            <a:t>Pozor! Asociace a korelace (vyšší míry deskripce) nelze použít na vysvětlení (explanaci): </a:t>
          </a:r>
          <a:endParaRPr lang="en-US" sz="1600" kern="1200"/>
        </a:p>
      </dsp:txBody>
      <dsp:txXfrm>
        <a:off x="5635800" y="2474724"/>
        <a:ext cx="4320000" cy="648000"/>
      </dsp:txXfrm>
    </dsp:sp>
    <dsp:sp modelId="{69687278-FB1E-4C45-B966-0EEE78A41CBA}">
      <dsp:nvSpPr>
        <dsp:cNvPr id="0" name=""/>
        <dsp:cNvSpPr/>
      </dsp:nvSpPr>
      <dsp:spPr>
        <a:xfrm>
          <a:off x="5635800" y="3175807"/>
          <a:ext cx="4320000" cy="3269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200" kern="1200"/>
            <a:t>Nemohou odpovědět na otázku proč – ta se týká příčin!</a:t>
          </a:r>
          <a:endParaRPr lang="en-US" sz="1200" kern="1200"/>
        </a:p>
      </dsp:txBody>
      <dsp:txXfrm>
        <a:off x="5635800" y="3175807"/>
        <a:ext cx="4320000" cy="32693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F2ED6C-3E5C-41BE-B4F3-092499E29FAF}">
      <dsp:nvSpPr>
        <dsp:cNvPr id="0" name=""/>
        <dsp:cNvSpPr/>
      </dsp:nvSpPr>
      <dsp:spPr>
        <a:xfrm>
          <a:off x="0" y="908268"/>
          <a:ext cx="6245265" cy="167680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FB5EDC-9804-4841-9A2A-31BED0DAF106}">
      <dsp:nvSpPr>
        <dsp:cNvPr id="0" name=""/>
        <dsp:cNvSpPr/>
      </dsp:nvSpPr>
      <dsp:spPr>
        <a:xfrm>
          <a:off x="507233" y="1285549"/>
          <a:ext cx="922242" cy="92224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195D38-4B0E-46E1-9DED-73727AC18FEF}">
      <dsp:nvSpPr>
        <dsp:cNvPr id="0" name=""/>
        <dsp:cNvSpPr/>
      </dsp:nvSpPr>
      <dsp:spPr>
        <a:xfrm>
          <a:off x="1936708" y="908268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Casula a kol. (2020): Explorace, deskripce, explanace</a:t>
          </a:r>
          <a:endParaRPr lang="en-US" sz="1800" kern="1200"/>
        </a:p>
      </dsp:txBody>
      <dsp:txXfrm>
        <a:off x="1936708" y="908268"/>
        <a:ext cx="4308556" cy="1676804"/>
      </dsp:txXfrm>
    </dsp:sp>
    <dsp:sp modelId="{EFE0CA76-BBEA-4DFE-8097-465DFF26A1D9}">
      <dsp:nvSpPr>
        <dsp:cNvPr id="0" name=""/>
        <dsp:cNvSpPr/>
      </dsp:nvSpPr>
      <dsp:spPr>
        <a:xfrm>
          <a:off x="0" y="3004274"/>
          <a:ext cx="6245265" cy="16768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F14F78-357D-49EC-B7D4-A53E927BDF27}">
      <dsp:nvSpPr>
        <dsp:cNvPr id="0" name=""/>
        <dsp:cNvSpPr/>
      </dsp:nvSpPr>
      <dsp:spPr>
        <a:xfrm>
          <a:off x="507233" y="3381554"/>
          <a:ext cx="922242" cy="92224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B25AD6-5C90-460C-B23C-D2658B662F9F}">
      <dsp:nvSpPr>
        <dsp:cNvPr id="0" name=""/>
        <dsp:cNvSpPr/>
      </dsp:nvSpPr>
      <dsp:spPr>
        <a:xfrm>
          <a:off x="1936708" y="3004274"/>
          <a:ext cx="4308556" cy="1676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462" tIns="177462" rIns="177462" bIns="177462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kern="1200"/>
            <a:t>Rabušic a kol. (2019): Popis fenoménů (deskripce) </a:t>
          </a:r>
          <a:r>
            <a:rPr lang="cs-CZ" sz="1800" kern="1200">
              <a:sym typeface="Wingdings" panose="05000000000000000000" pitchFamily="2" charset="2"/>
            </a:rPr>
            <a:t></a:t>
          </a:r>
          <a:r>
            <a:rPr lang="cs-CZ" sz="1800" kern="1200"/>
            <a:t> jejich vysvětlení (explanace) skrze nalezení pravděpodobnostních a kauzálních vztahů </a:t>
          </a:r>
          <a:r>
            <a:rPr lang="cs-CZ" sz="1800" kern="1200">
              <a:sym typeface="Wingdings" panose="05000000000000000000" pitchFamily="2" charset="2"/>
            </a:rPr>
            <a:t></a:t>
          </a:r>
          <a:r>
            <a:rPr lang="cs-CZ" sz="1800" kern="1200"/>
            <a:t> predikce</a:t>
          </a:r>
          <a:endParaRPr lang="en-US" sz="1800" kern="1200"/>
        </a:p>
      </dsp:txBody>
      <dsp:txXfrm>
        <a:off x="1936708" y="3004274"/>
        <a:ext cx="4308556" cy="167680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9EC428-018C-4BCF-9A8E-2F420E121D55}">
      <dsp:nvSpPr>
        <dsp:cNvPr id="0" name=""/>
        <dsp:cNvSpPr/>
      </dsp:nvSpPr>
      <dsp:spPr>
        <a:xfrm>
          <a:off x="2705303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1073523"/>
        <a:ext cx="31049" cy="6209"/>
      </dsp:txXfrm>
    </dsp:sp>
    <dsp:sp modelId="{5ABF12F8-C905-4580-A598-2A85303FBD2F}">
      <dsp:nvSpPr>
        <dsp:cNvPr id="0" name=""/>
        <dsp:cNvSpPr/>
      </dsp:nvSpPr>
      <dsp:spPr>
        <a:xfrm>
          <a:off x="7172" y="266649"/>
          <a:ext cx="2699931" cy="16199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Vyvedení dat do grafu - frequency distribution, variabilita, histogram.</a:t>
          </a:r>
          <a:endParaRPr lang="en-US" sz="2100" kern="1200"/>
        </a:p>
      </dsp:txBody>
      <dsp:txXfrm>
        <a:off x="7172" y="266649"/>
        <a:ext cx="2699931" cy="1619958"/>
      </dsp:txXfrm>
    </dsp:sp>
    <dsp:sp modelId="{3B61DD72-0CE6-4DE0-AAB5-285D8FD86482}">
      <dsp:nvSpPr>
        <dsp:cNvPr id="0" name=""/>
        <dsp:cNvSpPr/>
      </dsp:nvSpPr>
      <dsp:spPr>
        <a:xfrm>
          <a:off x="6026219" y="1030908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1073523"/>
        <a:ext cx="31049" cy="6209"/>
      </dsp:txXfrm>
    </dsp:sp>
    <dsp:sp modelId="{7BFD5074-A7C0-4E3C-A00B-C4311171CB18}">
      <dsp:nvSpPr>
        <dsp:cNvPr id="0" name=""/>
        <dsp:cNvSpPr/>
      </dsp:nvSpPr>
      <dsp:spPr>
        <a:xfrm>
          <a:off x="3328087" y="266649"/>
          <a:ext cx="2699931" cy="1619958"/>
        </a:xfrm>
        <a:prstGeom prst="rect">
          <a:avLst/>
        </a:prstGeom>
        <a:solidFill>
          <a:schemeClr val="accent2">
            <a:hueOff val="-291073"/>
            <a:satOff val="-16786"/>
            <a:lumOff val="1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Posouzení central tendency – průměr, medián, modus. </a:t>
          </a:r>
          <a:endParaRPr lang="en-US" sz="2100" kern="1200"/>
        </a:p>
      </dsp:txBody>
      <dsp:txXfrm>
        <a:off x="3328087" y="266649"/>
        <a:ext cx="2699931" cy="1619958"/>
      </dsp:txXfrm>
    </dsp:sp>
    <dsp:sp modelId="{1F227657-3825-4527-960B-DE71B9EE486F}">
      <dsp:nvSpPr>
        <dsp:cNvPr id="0" name=""/>
        <dsp:cNvSpPr/>
      </dsp:nvSpPr>
      <dsp:spPr>
        <a:xfrm>
          <a:off x="1357138" y="1884807"/>
          <a:ext cx="6641830" cy="590384"/>
        </a:xfrm>
        <a:custGeom>
          <a:avLst/>
          <a:gdLst/>
          <a:ahLst/>
          <a:cxnLst/>
          <a:rect l="0" t="0" r="0" b="0"/>
          <a:pathLst>
            <a:path>
              <a:moveTo>
                <a:pt x="6641830" y="0"/>
              </a:moveTo>
              <a:lnTo>
                <a:pt x="6641830" y="312292"/>
              </a:lnTo>
              <a:lnTo>
                <a:pt x="0" y="312292"/>
              </a:lnTo>
              <a:lnTo>
                <a:pt x="0" y="590384"/>
              </a:lnTo>
            </a:path>
          </a:pathLst>
        </a:custGeom>
        <a:noFill/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511283" y="2176895"/>
        <a:ext cx="333539" cy="6209"/>
      </dsp:txXfrm>
    </dsp:sp>
    <dsp:sp modelId="{65BF9917-4FB5-4380-8BF6-DC06603521AD}">
      <dsp:nvSpPr>
        <dsp:cNvPr id="0" name=""/>
        <dsp:cNvSpPr/>
      </dsp:nvSpPr>
      <dsp:spPr>
        <a:xfrm>
          <a:off x="6649003" y="266649"/>
          <a:ext cx="2699931" cy="1619958"/>
        </a:xfrm>
        <a:prstGeom prst="rect">
          <a:avLst/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Kvartily, percentily. </a:t>
          </a:r>
          <a:endParaRPr lang="en-US" sz="2100" kern="1200"/>
        </a:p>
      </dsp:txBody>
      <dsp:txXfrm>
        <a:off x="6649003" y="266649"/>
        <a:ext cx="2699931" cy="1619958"/>
      </dsp:txXfrm>
    </dsp:sp>
    <dsp:sp modelId="{C028CCCA-8713-4E6C-A88E-6E6034D02795}">
      <dsp:nvSpPr>
        <dsp:cNvPr id="0" name=""/>
        <dsp:cNvSpPr/>
      </dsp:nvSpPr>
      <dsp:spPr>
        <a:xfrm>
          <a:off x="2705303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984971" y="3314466"/>
        <a:ext cx="31049" cy="6209"/>
      </dsp:txXfrm>
    </dsp:sp>
    <dsp:sp modelId="{C21ABBED-987E-4536-A0BC-9EED5F8AEAF9}">
      <dsp:nvSpPr>
        <dsp:cNvPr id="0" name=""/>
        <dsp:cNvSpPr/>
      </dsp:nvSpPr>
      <dsp:spPr>
        <a:xfrm>
          <a:off x="7172" y="2507592"/>
          <a:ext cx="2699931" cy="1619958"/>
        </a:xfrm>
        <a:prstGeom prst="rect">
          <a:avLst/>
        </a:prstGeom>
        <a:solidFill>
          <a:schemeClr val="accent2">
            <a:hueOff val="-873218"/>
            <a:satOff val="-50357"/>
            <a:lumOff val="51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Výpočet pravděpodobností – podle typu distribuce za pomoci tabulek.</a:t>
          </a:r>
          <a:endParaRPr lang="en-US" sz="2100" kern="1200"/>
        </a:p>
      </dsp:txBody>
      <dsp:txXfrm>
        <a:off x="7172" y="2507592"/>
        <a:ext cx="2699931" cy="1619958"/>
      </dsp:txXfrm>
    </dsp:sp>
    <dsp:sp modelId="{47500922-1022-444D-B086-FF65425BA197}">
      <dsp:nvSpPr>
        <dsp:cNvPr id="0" name=""/>
        <dsp:cNvSpPr/>
      </dsp:nvSpPr>
      <dsp:spPr>
        <a:xfrm>
          <a:off x="6026219" y="3271851"/>
          <a:ext cx="590384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0384" y="45720"/>
              </a:lnTo>
            </a:path>
          </a:pathLst>
        </a:custGeom>
        <a:noFill/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305886" y="3314466"/>
        <a:ext cx="31049" cy="6209"/>
      </dsp:txXfrm>
    </dsp:sp>
    <dsp:sp modelId="{FD84D593-C6B0-438F-BDF7-DF65CE650D13}">
      <dsp:nvSpPr>
        <dsp:cNvPr id="0" name=""/>
        <dsp:cNvSpPr/>
      </dsp:nvSpPr>
      <dsp:spPr>
        <a:xfrm>
          <a:off x="3328087" y="2507592"/>
          <a:ext cx="2699931" cy="1619958"/>
        </a:xfrm>
        <a:prstGeom prst="rect">
          <a:avLst/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Crosstabs (kontingenční tabulky).</a:t>
          </a:r>
          <a:endParaRPr lang="en-US" sz="2100" kern="1200"/>
        </a:p>
      </dsp:txBody>
      <dsp:txXfrm>
        <a:off x="3328087" y="2507592"/>
        <a:ext cx="2699931" cy="1619958"/>
      </dsp:txXfrm>
    </dsp:sp>
    <dsp:sp modelId="{3162C834-1174-4D59-9337-59D84FF3F454}">
      <dsp:nvSpPr>
        <dsp:cNvPr id="0" name=""/>
        <dsp:cNvSpPr/>
      </dsp:nvSpPr>
      <dsp:spPr>
        <a:xfrm>
          <a:off x="6649003" y="2507592"/>
          <a:ext cx="2699931" cy="16199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2299" tIns="138871" rIns="132299" bIns="138871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Složitější statistické metody a modely. </a:t>
          </a:r>
          <a:endParaRPr lang="en-US" sz="21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600" kern="1200"/>
            <a:t>Posouzení dat – jsou parametrická? </a:t>
          </a:r>
          <a:endParaRPr lang="en-US" sz="1600" kern="1200"/>
        </a:p>
      </dsp:txBody>
      <dsp:txXfrm>
        <a:off x="6649003" y="2507592"/>
        <a:ext cx="2699931" cy="161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B29905-5344-4288-B611-1253DE33A31E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59D07-CDC9-4137-853A-6CC37071B3B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189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199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6097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William </a:t>
            </a:r>
            <a:r>
              <a:rPr lang="cs-CZ" dirty="0" err="1"/>
              <a:t>Chadwick</a:t>
            </a:r>
            <a:r>
              <a:rPr lang="cs-CZ" dirty="0"/>
              <a:t> – sanitární reformy v Londýně (na přelomu 18. a 19. stol.) díky sčítání populace a statistice</a:t>
            </a:r>
          </a:p>
          <a:p>
            <a:r>
              <a:rPr lang="cs-CZ" dirty="0"/>
              <a:t>Štěstí Skotů – prezident zemědělské komory sir John </a:t>
            </a:r>
            <a:r>
              <a:rPr lang="cs-CZ" dirty="0" err="1"/>
              <a:t>Sinclair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6335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16359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361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39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40458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42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85224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A59D07-CDC9-4137-853A-6CC37071B3BE}" type="slidenum">
              <a:rPr lang="cs-CZ" smtClean="0"/>
              <a:t>43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628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52A272-52FC-4B5C-B2A1-E61140E488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444837B-D185-4541-B327-28892C7CC2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1B8892F-A64C-46E2-83F5-7C0364594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9B2B6E-FBE1-451C-871A-B05F015A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68EC7-5A35-4BC4-B204-99282B527B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85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E9ED3-C644-4690-9E37-AFE4501D9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CBDD13E-8767-48F3-B335-AC762E95E2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837F5B-ED2F-4CB1-9AE6-F3706740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C32B01F-9D77-49FA-AFD1-CED60CB87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366380-F633-46FB-B757-B7FC4A1A1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0876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36A593F-FB43-41D8-866B-133C0118D7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DACBB60-C0CD-4FDF-8CCF-DE3CB7339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4926931-F862-4DBF-9AF9-14A22185F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DEC70E7-8490-4387-868A-2CC5F778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275769-1A17-463A-A817-4EFC7448E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229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BB04C7-ABC2-40E1-91AA-735ACC148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9624A6-01C0-43EC-B30F-C398FCDCC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B63C5F9-45A8-4DD7-B218-0323F4A1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06AF430-2256-4CD1-B9E0-7924446A7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A796DF3-5C98-449D-AB75-602387EA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267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B0E470-E221-4AB3-A0C9-541B9A65D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C445B2B-A910-4CE6-A75A-72319D03F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00CB2D-44FD-46B6-92BA-42A03B36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AE1122-3F0A-4AB4-B834-82601880C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3849121-A689-4604-A586-E794A0FD2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88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DBF2DC-27BE-418D-A4B4-95BC31F48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D8F67A0-1750-428B-87FD-5EA398EF1D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10CE19E-2B4B-4D63-84B7-A55892F6AA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2432C31-F3A4-4EE5-81D7-971E215C4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89D8674-7F04-4A30-9D71-D88611232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052871-B9F6-4A3D-B017-786AE33FF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77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36B44A8-26B6-4036-A424-0D35F4423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E8EDD65C-E6F7-4A9D-90E4-4C550C9E3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BE99D747-BB7E-41E7-ACA2-D23C8CC136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5679544-865A-4E5F-B61A-F20B8EE49B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4AB28E7-42FB-449C-BB57-DAEDFB37DD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BFA1136-BC6D-46FD-AAEE-57B5D9D33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D7DB7F20-CEE1-4E87-87A6-70E2CC834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77B9CF4B-F3CC-40B2-B6E3-83AB76A5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654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2C95D38-01E9-486C-8465-A6DA0B2D4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C9C1F3C-E0D2-4342-BD6A-C2428AE54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1889596-F871-4C62-B4AE-378ADCF7D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CA8AB48-794D-489D-A33F-F6820859B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64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DDFD47A-4F56-4977-8472-FF2D590F1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97D829EB-CDDA-498C-AB2E-D6955342C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5720A0-9509-45C5-898D-F2A96B85B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3856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4D7B3F-4209-4448-9EB4-F5F810F33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4D201E-A957-4CB1-ADBE-A7A5FC55BD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803E0CD-ED8A-419D-99A5-F171454AC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B69C136-7F35-49B6-A106-5C1D42199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8844AA3-EE6B-47E5-8671-28E70D4D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1891396-D03D-476C-B806-0B39337F5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0512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509CCD7-E62F-4BE4-9889-A6A4CC9AB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D19F55-A772-4C63-B5DB-088A64CD3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0734CA6-FB17-4E95-A766-6B7D0E683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C2DA18B-2460-4609-9FD1-932564180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5A648A4-F525-4918-BD56-A92895E74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F5BAB1-AB9D-4E30-98FF-B795EAB20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27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F3C437D-2494-4506-9F05-CD671CB12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BD116B-2056-42D1-B4DB-A17E63EB5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B6E15A-20F8-403B-9DE2-6AC9FC994C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E39E3-923B-48F2-9D38-9A50004B96E1}" type="datetimeFigureOut">
              <a:rPr lang="cs-CZ" smtClean="0"/>
              <a:t>06.04.2022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8B4CF81-A16E-4AE3-91C9-A1891E1DA0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3D64AD9-07D6-447B-BA8E-1A52F2EBCA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78E952-00CC-4464-B3D7-365D09E0056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329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ylervigen.com/spurious-correlation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7301E56-7FB8-4150-9A24-A5AD7F5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cs-CZ" sz="4800"/>
              <a:t>Základy kvantitativní analýzy dat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CB6AC5-A20E-4661-A6EE-A35ED43C9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r>
              <a:rPr lang="cs-CZ" sz="1500" dirty="0">
                <a:solidFill>
                  <a:srgbClr val="FFFFFF"/>
                </a:solidFill>
              </a:rPr>
              <a:t>Jan Kleiner</a:t>
            </a:r>
          </a:p>
          <a:p>
            <a:pPr algn="l"/>
            <a:r>
              <a:rPr lang="cs-CZ" sz="1500" dirty="0">
                <a:solidFill>
                  <a:srgbClr val="FFFFFF"/>
                </a:solidFill>
              </a:rPr>
              <a:t>6. 4. 2022</a:t>
            </a:r>
          </a:p>
          <a:p>
            <a:pPr algn="l"/>
            <a:r>
              <a:rPr lang="cs-CZ" sz="1500" dirty="0">
                <a:solidFill>
                  <a:srgbClr val="FFFFFF"/>
                </a:solidFill>
              </a:rPr>
              <a:t>BSSn4405</a:t>
            </a:r>
          </a:p>
          <a:p>
            <a:pPr algn="l"/>
            <a:r>
              <a:rPr lang="cs-CZ" sz="1500" dirty="0">
                <a:solidFill>
                  <a:srgbClr val="FFFFFF"/>
                </a:solidFill>
              </a:rPr>
              <a:t>jkleiner@mail.muni.cz</a:t>
            </a:r>
          </a:p>
          <a:p>
            <a:pPr algn="l"/>
            <a:endParaRPr lang="cs-CZ" sz="1500" dirty="0">
              <a:solidFill>
                <a:srgbClr val="FFFFFF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B7D741-097E-4B88-BFD9-0A1F452DF5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73907" y="1949245"/>
            <a:ext cx="5163022" cy="2581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81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CF11A76A-AEA3-52D1-3385-C61FFD9D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5" r="541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5C3B7-728C-4C1E-8B11-3453B06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8161" y="1427203"/>
            <a:ext cx="4682964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200" dirty="0"/>
              <a:t>„Statistické myšlení bude jednou pro efektivní občanství stejně nezbytné jako schopnost číst a psát“</a:t>
            </a: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r>
              <a:rPr lang="cs-CZ" sz="3200" dirty="0"/>
              <a:t>(</a:t>
            </a:r>
            <a:r>
              <a:rPr lang="cs-CZ" sz="3200" dirty="0" err="1"/>
              <a:t>Wilks</a:t>
            </a:r>
            <a:r>
              <a:rPr lang="cs-CZ" sz="3200" dirty="0"/>
              <a:t>, 1950, cit. dle Rabušic a kol., 2019: 11)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4088121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Kalkulačka, pero, kompas, peníze a papír s grafy, které jsou vytištěny">
            <a:extLst>
              <a:ext uri="{FF2B5EF4-FFF2-40B4-BE49-F238E27FC236}">
                <a16:creationId xmlns:a16="http://schemas.microsoft.com/office/drawing/2014/main" id="{CF11A76A-AEA3-52D1-3385-C61FFD9DFF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636" r="5411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BE5C3B7-728C-4C1E-8B11-3453B06DF8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64045" y="1557619"/>
            <a:ext cx="3822189" cy="374276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„Student, který nezvládne metodologii kvant. výzkumu a analýzy dat, nebude ani dobrým výzkumníkem kvalitativním.“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(Rabušic a kol., 2019: 21)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001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8AFC6594-E6CD-4D53-8DCE-6CB7C85CF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1">
            <a:extLst>
              <a:ext uri="{FF2B5EF4-FFF2-40B4-BE49-F238E27FC236}">
                <a16:creationId xmlns:a16="http://schemas.microsoft.com/office/drawing/2014/main" id="{177E5808-4401-4DAD-9D14-5C91AE77B3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4084" y="5399241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Mně se taky zdá, že jsme tam všichni.</a:t>
            </a:r>
          </a:p>
        </p:txBody>
      </p:sp>
    </p:spTree>
    <p:extLst>
      <p:ext uri="{BB962C8B-B14F-4D97-AF65-F5344CB8AC3E}">
        <p14:creationId xmlns:p14="http://schemas.microsoft.com/office/powerpoint/2010/main" val="16542767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B91780-56B6-4599-B503-1C5CE42FD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0" y="356716"/>
            <a:ext cx="7461739" cy="1325563"/>
          </a:xfrm>
        </p:spPr>
        <p:txBody>
          <a:bodyPr/>
          <a:lstStyle/>
          <a:p>
            <a:r>
              <a:rPr lang="cs-CZ" dirty="0"/>
              <a:t>Statistika (</a:t>
            </a:r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, 2010: 9-16)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6521-B392-4013-935C-1A25C5F8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70" y="2439951"/>
            <a:ext cx="10887865" cy="4798129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Původně politická aritmetika (</a:t>
            </a:r>
            <a:r>
              <a:rPr lang="cs-CZ" sz="2400" i="1" dirty="0">
                <a:solidFill>
                  <a:schemeClr val="bg1"/>
                </a:solidFill>
              </a:rPr>
              <a:t>status=</a:t>
            </a:r>
            <a:r>
              <a:rPr lang="cs-CZ" sz="2400" dirty="0">
                <a:solidFill>
                  <a:schemeClr val="bg1"/>
                </a:solidFill>
              </a:rPr>
              <a:t> státník).</a:t>
            </a:r>
          </a:p>
          <a:p>
            <a:r>
              <a:rPr lang="cs-CZ" sz="2400" dirty="0">
                <a:solidFill>
                  <a:schemeClr val="bg1"/>
                </a:solidFill>
              </a:rPr>
              <a:t>Nejprve vitální statistika.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Např. popisy a výčty sčítání lidu, sňatků.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Průměrné hodnoty.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Později i matematická statistika.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„vědní obor zkoumající variabilitu, maticové počty. Zabývá se shromažďováním, klasifikací, popisem a interpretací dat získaných při sociálních průzkumech, vědeckých experimentech…“</a:t>
            </a:r>
          </a:p>
          <a:p>
            <a:pPr lvl="1"/>
            <a:r>
              <a:rPr lang="cs-CZ" sz="2000" dirty="0">
                <a:solidFill>
                  <a:schemeClr val="bg1"/>
                </a:solidFill>
              </a:rPr>
              <a:t>Štěstí Skotů, Darwin, </a:t>
            </a:r>
            <a:r>
              <a:rPr lang="cs-CZ" sz="2000" dirty="0" err="1">
                <a:solidFill>
                  <a:schemeClr val="bg1"/>
                </a:solidFill>
              </a:rPr>
              <a:t>Malthus</a:t>
            </a:r>
            <a:r>
              <a:rPr lang="cs-CZ" sz="2000" dirty="0">
                <a:solidFill>
                  <a:schemeClr val="bg1"/>
                </a:solidFill>
              </a:rPr>
              <a:t>, Guiness, Florence </a:t>
            </a:r>
            <a:r>
              <a:rPr lang="cs-CZ" sz="2000" dirty="0" err="1">
                <a:solidFill>
                  <a:schemeClr val="bg1"/>
                </a:solidFill>
              </a:rPr>
              <a:t>Nightingale</a:t>
            </a:r>
            <a:r>
              <a:rPr lang="cs-CZ" sz="2000" dirty="0">
                <a:solidFill>
                  <a:schemeClr val="bg1"/>
                </a:solidFill>
              </a:rPr>
              <a:t>, hazard…</a:t>
            </a:r>
          </a:p>
          <a:p>
            <a:r>
              <a:rPr lang="cs-CZ" sz="2400" dirty="0">
                <a:solidFill>
                  <a:schemeClr val="bg1"/>
                </a:solidFill>
              </a:rPr>
              <a:t>Pro nás důležitá – deskriptivní a inferenční, popř. </a:t>
            </a:r>
            <a:r>
              <a:rPr lang="cs-CZ" sz="2400" dirty="0" err="1">
                <a:solidFill>
                  <a:schemeClr val="bg1"/>
                </a:solidFill>
              </a:rPr>
              <a:t>Bayesiánská</a:t>
            </a:r>
            <a:r>
              <a:rPr lang="cs-CZ" sz="2400" dirty="0">
                <a:solidFill>
                  <a:schemeClr val="bg1"/>
                </a:solidFill>
              </a:rPr>
              <a:t> statistika </a:t>
            </a:r>
            <a:r>
              <a:rPr lang="cs-CZ" sz="2400" dirty="0">
                <a:solidFill>
                  <a:schemeClr val="bg1"/>
                </a:solidFill>
                <a:sym typeface="Wingdings" panose="05000000000000000000" pitchFamily="2" charset="2"/>
              </a:rPr>
              <a:t> tedy aplikovaná.</a:t>
            </a:r>
            <a:endParaRPr lang="cs-CZ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chemeClr val="bg1"/>
              </a:solidFill>
            </a:endParaRPr>
          </a:p>
          <a:p>
            <a:pPr lvl="1"/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831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52A3C27-612F-4321-B054-4C5A060689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0" r="1" b="22071"/>
          <a:stretch/>
        </p:blipFill>
        <p:spPr bwMode="auto">
          <a:xfrm>
            <a:off x="5797543" y="10"/>
            <a:ext cx="639415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839F1574-83A9-43B2-9A4A-6D62BE211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7" y="798445"/>
            <a:ext cx="5584785" cy="1311664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000000"/>
                </a:solidFill>
              </a:rPr>
              <a:t>Větve a dělení statistiky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EE6521-B392-4013-935C-1A25C5F8E4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8" y="2426379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Frekvenční statistika (</a:t>
            </a:r>
            <a:r>
              <a:rPr lang="cs-CZ" sz="2400" dirty="0" err="1">
                <a:solidFill>
                  <a:srgbClr val="000000"/>
                </a:solidFill>
              </a:rPr>
              <a:t>fisherovská</a:t>
            </a:r>
            <a:r>
              <a:rPr lang="cs-CZ" sz="2400" dirty="0">
                <a:solidFill>
                  <a:srgbClr val="000000"/>
                </a:solidFill>
              </a:rPr>
              <a:t>)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Deskriptivní</a:t>
            </a:r>
          </a:p>
          <a:p>
            <a:pPr lvl="1"/>
            <a:r>
              <a:rPr lang="cs-CZ" dirty="0">
                <a:solidFill>
                  <a:srgbClr val="000000"/>
                </a:solidFill>
              </a:rPr>
              <a:t>Inferenční</a:t>
            </a:r>
          </a:p>
          <a:p>
            <a:pPr lvl="2"/>
            <a:r>
              <a:rPr lang="cs-CZ" sz="1800" dirty="0" err="1">
                <a:solidFill>
                  <a:srgbClr val="000000"/>
                </a:solidFill>
              </a:rPr>
              <a:t>Univariační</a:t>
            </a:r>
            <a:r>
              <a:rPr lang="cs-CZ" sz="1800" dirty="0">
                <a:solidFill>
                  <a:srgbClr val="000000"/>
                </a:solidFill>
              </a:rPr>
              <a:t>, </a:t>
            </a:r>
            <a:r>
              <a:rPr lang="cs-CZ" sz="1800" dirty="0" err="1">
                <a:solidFill>
                  <a:srgbClr val="000000"/>
                </a:solidFill>
              </a:rPr>
              <a:t>multivariační</a:t>
            </a:r>
            <a:r>
              <a:rPr lang="cs-CZ" sz="1800" dirty="0">
                <a:solidFill>
                  <a:srgbClr val="000000"/>
                </a:solidFill>
              </a:rPr>
              <a:t> modely.</a:t>
            </a:r>
            <a:endParaRPr lang="cs-CZ" sz="2400" dirty="0">
              <a:solidFill>
                <a:srgbClr val="000000"/>
              </a:solidFill>
            </a:endParaRPr>
          </a:p>
          <a:p>
            <a:r>
              <a:rPr lang="cs-CZ" sz="2400" dirty="0" err="1">
                <a:solidFill>
                  <a:srgbClr val="000000"/>
                </a:solidFill>
              </a:rPr>
              <a:t>Bayesovská</a:t>
            </a:r>
            <a:r>
              <a:rPr lang="cs-CZ" sz="2400" dirty="0">
                <a:solidFill>
                  <a:srgbClr val="000000"/>
                </a:solidFill>
              </a:rPr>
              <a:t> statistika</a:t>
            </a:r>
          </a:p>
          <a:p>
            <a:pPr lvl="1"/>
            <a:r>
              <a:rPr lang="cs-CZ" sz="1800" dirty="0">
                <a:solidFill>
                  <a:srgbClr val="000000"/>
                </a:solidFill>
              </a:rPr>
              <a:t>Apriori a </a:t>
            </a:r>
            <a:r>
              <a:rPr lang="cs-CZ" sz="1800" dirty="0" err="1">
                <a:solidFill>
                  <a:srgbClr val="000000"/>
                </a:solidFill>
              </a:rPr>
              <a:t>aposteriori</a:t>
            </a:r>
            <a:r>
              <a:rPr lang="cs-CZ" sz="1800" dirty="0">
                <a:solidFill>
                  <a:srgbClr val="000000"/>
                </a:solidFill>
              </a:rPr>
              <a:t> představa a jak se mění na základě našich dat (BF).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Matematická vs. aplikovaná apod. </a:t>
            </a:r>
            <a:r>
              <a:rPr lang="cs-CZ" sz="2400" dirty="0">
                <a:solidFill>
                  <a:srgbClr val="000000"/>
                </a:solidFill>
                <a:sym typeface="Wingdings" panose="05000000000000000000" pitchFamily="2" charset="2"/>
              </a:rPr>
              <a:t> různé typy dělení a nejsou vyčerpávající</a:t>
            </a:r>
            <a:endParaRPr lang="cs-CZ" sz="2400" dirty="0">
              <a:solidFill>
                <a:srgbClr val="000000"/>
              </a:solidFill>
            </a:endParaRPr>
          </a:p>
          <a:p>
            <a:pPr marL="457200" lvl="1" indent="0">
              <a:buNone/>
            </a:pPr>
            <a:endParaRPr lang="cs-CZ" dirty="0">
              <a:solidFill>
                <a:srgbClr val="000000"/>
              </a:solidFill>
            </a:endParaRPr>
          </a:p>
          <a:p>
            <a:pPr lvl="1"/>
            <a:endParaRPr lang="cs-CZ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954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D72F116-5CE7-4910-8AF0-865D7B24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cs-CZ" sz="8000"/>
              <a:t>Inferenční statistika</a:t>
            </a:r>
            <a:endParaRPr lang="en-GB" sz="80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9FA26F2F-75C5-79F2-C749-8B0790BC68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9277164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42168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C210CD7-180D-4C3D-9CAC-14922FE2B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cs-CZ" sz="3600"/>
              <a:t>Na vše ostatní je tu deskriptivní statistika</a:t>
            </a:r>
            <a:endParaRPr lang="en-GB" sz="36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228D45F-C8EF-75DA-B1C4-D3BEBD4A6C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56628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47020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659FDB4-FCBE-4A89-B46D-43D4FA5446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31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56319E-2956-4557-828A-C5CD49B2B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94" y="1070800"/>
            <a:ext cx="3939688" cy="5583126"/>
          </a:xfrm>
        </p:spPr>
        <p:txBody>
          <a:bodyPr>
            <a:normAutofit/>
          </a:bodyPr>
          <a:lstStyle/>
          <a:p>
            <a:pPr algn="r"/>
            <a:r>
              <a:rPr lang="cs-CZ" sz="5600" dirty="0"/>
              <a:t>Statistika v rámci přístupů k účelům výzkumu</a:t>
            </a:r>
            <a:endParaRPr lang="en-GB" sz="56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F51B3F-8331-4E4A-AE96-D47B1006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8053" y="1132114"/>
            <a:ext cx="0" cy="5717573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Zástupný obsah 4">
            <a:extLst>
              <a:ext uri="{FF2B5EF4-FFF2-40B4-BE49-F238E27FC236}">
                <a16:creationId xmlns:a16="http://schemas.microsoft.com/office/drawing/2014/main" id="{6681288D-346C-A8FA-AEE4-5FC33D5630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810334"/>
              </p:ext>
            </p:extLst>
          </p:nvPr>
        </p:nvGraphicFramePr>
        <p:xfrm>
          <a:off x="5108535" y="1070800"/>
          <a:ext cx="6245265" cy="558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3487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0987C3-31F1-48A4-92B9-E50AF0B363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6797" y="2506662"/>
            <a:ext cx="6024825" cy="4351338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Program </a:t>
            </a:r>
            <a:r>
              <a:rPr lang="cs-CZ" dirty="0" err="1">
                <a:solidFill>
                  <a:schemeClr val="bg1"/>
                </a:solidFill>
              </a:rPr>
              <a:t>StatCheck</a:t>
            </a:r>
            <a:r>
              <a:rPr lang="cs-CZ" dirty="0">
                <a:solidFill>
                  <a:schemeClr val="bg1"/>
                </a:solidFill>
              </a:rPr>
              <a:t> replikuje analýzu, řada nesrovnalostí a chyb v polovině z testovaných 30 tis. psychologických článků (</a:t>
            </a:r>
            <a:r>
              <a:rPr lang="cs-CZ" dirty="0" err="1">
                <a:solidFill>
                  <a:schemeClr val="bg1"/>
                </a:solidFill>
              </a:rPr>
              <a:t>Chawla</a:t>
            </a:r>
            <a:r>
              <a:rPr lang="cs-CZ" dirty="0">
                <a:solidFill>
                  <a:schemeClr val="bg1"/>
                </a:solidFill>
              </a:rPr>
              <a:t>, 2017).</a:t>
            </a:r>
          </a:p>
          <a:p>
            <a:r>
              <a:rPr lang="cs-CZ" dirty="0" err="1">
                <a:solidFill>
                  <a:schemeClr val="bg1"/>
                </a:solidFill>
              </a:rPr>
              <a:t>Haller</a:t>
            </a:r>
            <a:r>
              <a:rPr lang="cs-CZ" dirty="0">
                <a:solidFill>
                  <a:schemeClr val="bg1"/>
                </a:solidFill>
              </a:rPr>
              <a:t> a Kraus (2002): Ne (</a:t>
            </a:r>
            <a:r>
              <a:rPr lang="cs-CZ" dirty="0" err="1">
                <a:solidFill>
                  <a:schemeClr val="bg1"/>
                </a:solidFill>
              </a:rPr>
              <a:t>Oaksův</a:t>
            </a:r>
            <a:r>
              <a:rPr lang="cs-CZ" dirty="0">
                <a:solidFill>
                  <a:schemeClr val="bg1"/>
                </a:solidFill>
              </a:rPr>
              <a:t> test a p-hodnota)</a:t>
            </a:r>
          </a:p>
          <a:p>
            <a:endParaRPr lang="cs-CZ" dirty="0">
              <a:solidFill>
                <a:schemeClr val="bg1"/>
              </a:solidFill>
            </a:endParaRPr>
          </a:p>
          <a:p>
            <a:endParaRPr lang="cs-CZ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DB069A5B-689F-416F-903C-4D29B096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090" y="356716"/>
            <a:ext cx="7461739" cy="1325563"/>
          </a:xfrm>
        </p:spPr>
        <p:txBody>
          <a:bodyPr/>
          <a:lstStyle/>
          <a:p>
            <a:r>
              <a:rPr lang="cs-CZ" dirty="0"/>
              <a:t>Umí někdo statistiku?</a:t>
            </a:r>
          </a:p>
        </p:txBody>
      </p:sp>
    </p:spTree>
    <p:extLst>
      <p:ext uri="{BB962C8B-B14F-4D97-AF65-F5344CB8AC3E}">
        <p14:creationId xmlns:p14="http://schemas.microsoft.com/office/powerpoint/2010/main" val="35706974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BEC227-0F65-41E2-923E-C8EDC0AA5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Klamání statistikou (viz např. </a:t>
            </a:r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, 2010: 75)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F675C78-A064-48FB-86FD-87BFDE1C0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717" y="2506662"/>
            <a:ext cx="4658248" cy="4351338"/>
          </a:xfrm>
        </p:spPr>
        <p:txBody>
          <a:bodyPr>
            <a:normAutofit fontScale="92500"/>
          </a:bodyPr>
          <a:lstStyle/>
          <a:p>
            <a:r>
              <a:rPr lang="cs-CZ" dirty="0">
                <a:sym typeface="Wingdings" panose="05000000000000000000" pitchFamily="2" charset="2"/>
              </a:rPr>
              <a:t>Je to „tupý“ nástroj.  </a:t>
            </a:r>
            <a:r>
              <a:rPr lang="cs-CZ" dirty="0" err="1">
                <a:sym typeface="Wingdings" panose="05000000000000000000" pitchFamily="2" charset="2"/>
              </a:rPr>
              <a:t>Garbage</a:t>
            </a:r>
            <a:r>
              <a:rPr lang="cs-CZ" dirty="0">
                <a:sym typeface="Wingdings" panose="05000000000000000000" pitchFamily="2" charset="2"/>
              </a:rPr>
              <a:t> in, </a:t>
            </a:r>
            <a:r>
              <a:rPr lang="cs-CZ" dirty="0" err="1">
                <a:sym typeface="Wingdings" panose="05000000000000000000" pitchFamily="2" charset="2"/>
              </a:rPr>
              <a:t>garbage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dirty="0" err="1">
                <a:sym typeface="Wingdings" panose="05000000000000000000" pitchFamily="2" charset="2"/>
              </a:rPr>
              <a:t>out</a:t>
            </a:r>
            <a:r>
              <a:rPr lang="cs-CZ" dirty="0">
                <a:sym typeface="Wingdings" panose="05000000000000000000" pitchFamily="2" charset="2"/>
              </a:rPr>
              <a:t>.</a:t>
            </a:r>
          </a:p>
          <a:p>
            <a:r>
              <a:rPr lang="cs-CZ" dirty="0">
                <a:sym typeface="Wingdings" panose="05000000000000000000" pitchFamily="2" charset="2"/>
              </a:rPr>
              <a:t>Např. průměrný měsíční příjem (cca 34 tis. CZK) vs. medián - cca 29 tis. CZK (ČSÚ, 2020). </a:t>
            </a:r>
          </a:p>
          <a:p>
            <a:r>
              <a:rPr lang="cs-CZ" dirty="0">
                <a:sym typeface="Wingdings" panose="05000000000000000000" pitchFamily="2" charset="2"/>
              </a:rPr>
              <a:t>Hraje zde důležitou roli etika!</a:t>
            </a:r>
          </a:p>
          <a:p>
            <a:r>
              <a:rPr lang="cs-CZ" dirty="0"/>
              <a:t>Problém </a:t>
            </a:r>
            <a:r>
              <a:rPr lang="cs-CZ" dirty="0" err="1"/>
              <a:t>durifikace</a:t>
            </a:r>
            <a:r>
              <a:rPr lang="cs-CZ" dirty="0"/>
              <a:t> dat – vnímáme chybně jako naprosto přesná čísla a bezmezně jim věříme.</a:t>
            </a:r>
          </a:p>
        </p:txBody>
      </p:sp>
      <p:pic>
        <p:nvPicPr>
          <p:cNvPr id="1026" name="Picture 2" descr="How to Lie with Statistics">
            <a:extLst>
              <a:ext uri="{FF2B5EF4-FFF2-40B4-BE49-F238E27FC236}">
                <a16:creationId xmlns:a16="http://schemas.microsoft.com/office/drawing/2014/main" id="{BB86ABE1-15A0-4976-A1FC-AFFF8C60A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3178" y="1690688"/>
            <a:ext cx="3038475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839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7301E56-7FB8-4150-9A24-A5AD7F55AE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80476"/>
            <a:ext cx="9144000" cy="2387600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Statistika v </a:t>
            </a:r>
            <a:r>
              <a:rPr lang="cs-CZ" dirty="0" err="1">
                <a:solidFill>
                  <a:schemeClr val="bg1"/>
                </a:solidFill>
              </a:rPr>
              <a:t>sociálněvědním</a:t>
            </a:r>
            <a:r>
              <a:rPr lang="cs-CZ" dirty="0">
                <a:solidFill>
                  <a:schemeClr val="bg1"/>
                </a:solidFill>
              </a:rPr>
              <a:t> výzkumu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0CB6AC5-A20E-4661-A6EE-A35ED43C9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4375761"/>
            <a:ext cx="6250074" cy="1655762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chemeClr val="bg1"/>
                </a:solidFill>
              </a:rPr>
              <a:t>Jan Kleiner</a:t>
            </a:r>
          </a:p>
          <a:p>
            <a:r>
              <a:rPr lang="cs-CZ" dirty="0">
                <a:solidFill>
                  <a:schemeClr val="bg1"/>
                </a:solidFill>
              </a:rPr>
              <a:t>6. 4. 2022</a:t>
            </a:r>
          </a:p>
          <a:p>
            <a:r>
              <a:rPr lang="cs-CZ" dirty="0">
                <a:solidFill>
                  <a:schemeClr val="bg1"/>
                </a:solidFill>
              </a:rPr>
              <a:t>BSSn4405</a:t>
            </a:r>
          </a:p>
          <a:p>
            <a:r>
              <a:rPr lang="cs-CZ" dirty="0">
                <a:solidFill>
                  <a:schemeClr val="bg1"/>
                </a:solidFill>
              </a:rPr>
              <a:t>jkleiner@mail.muni.cz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753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ext, stůl, interiér, savci&#10;&#10;Popis byl vytvořen automaticky">
            <a:extLst>
              <a:ext uri="{FF2B5EF4-FFF2-40B4-BE49-F238E27FC236}">
                <a16:creationId xmlns:a16="http://schemas.microsoft.com/office/drawing/2014/main" id="{55E97102-2BAB-416A-9275-594FA4589E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89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61B9E3BA-DC51-4C06-9861-E78C0E88C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Etika a statistika</a:t>
            </a:r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23B485E-80BF-4BCE-B04E-8E7440C64B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400" dirty="0">
                <a:solidFill>
                  <a:srgbClr val="000000"/>
                </a:solidFill>
              </a:rPr>
              <a:t>Lze zde poměrně jednoduše podvádět, ale stejně jednoduše na to zkušenější statistik přijde!</a:t>
            </a:r>
          </a:p>
          <a:p>
            <a:r>
              <a:rPr lang="cs-CZ" sz="2400" dirty="0" err="1">
                <a:solidFill>
                  <a:srgbClr val="000000"/>
                </a:solidFill>
              </a:rPr>
              <a:t>HARKing</a:t>
            </a:r>
            <a:r>
              <a:rPr lang="cs-CZ" sz="2400" dirty="0">
                <a:solidFill>
                  <a:srgbClr val="000000"/>
                </a:solidFill>
              </a:rPr>
              <a:t>, p-</a:t>
            </a:r>
            <a:r>
              <a:rPr lang="cs-CZ" sz="2400" dirty="0" err="1">
                <a:solidFill>
                  <a:srgbClr val="000000"/>
                </a:solidFill>
              </a:rPr>
              <a:t>hacking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cherrypicking</a:t>
            </a:r>
            <a:r>
              <a:rPr lang="cs-CZ" sz="2400" dirty="0">
                <a:solidFill>
                  <a:srgbClr val="000000"/>
                </a:solidFill>
              </a:rPr>
              <a:t>, </a:t>
            </a:r>
            <a:r>
              <a:rPr lang="cs-CZ" sz="2400" dirty="0" err="1">
                <a:solidFill>
                  <a:srgbClr val="000000"/>
                </a:solidFill>
              </a:rPr>
              <a:t>selective</a:t>
            </a:r>
            <a:r>
              <a:rPr lang="cs-CZ" sz="2400" dirty="0">
                <a:solidFill>
                  <a:srgbClr val="000000"/>
                </a:solidFill>
              </a:rPr>
              <a:t> </a:t>
            </a:r>
            <a:r>
              <a:rPr lang="cs-CZ" sz="2400" dirty="0" err="1">
                <a:solidFill>
                  <a:srgbClr val="000000"/>
                </a:solidFill>
              </a:rPr>
              <a:t>omission</a:t>
            </a:r>
            <a:r>
              <a:rPr lang="cs-CZ" sz="2400" dirty="0">
                <a:solidFill>
                  <a:srgbClr val="000000"/>
                </a:solidFill>
              </a:rPr>
              <a:t>.</a:t>
            </a:r>
          </a:p>
          <a:p>
            <a:r>
              <a:rPr lang="cs-CZ" sz="2400" dirty="0">
                <a:solidFill>
                  <a:srgbClr val="000000"/>
                </a:solidFill>
              </a:rPr>
              <a:t>Reportovat tak, jak se má reportovat!</a:t>
            </a:r>
          </a:p>
          <a:p>
            <a:r>
              <a:rPr lang="cs-CZ" sz="2400" dirty="0">
                <a:solidFill>
                  <a:srgbClr val="000000"/>
                </a:solidFill>
              </a:rPr>
              <a:t>Uchovávejte </a:t>
            </a:r>
            <a:r>
              <a:rPr lang="cs-CZ" sz="2400" dirty="0" err="1">
                <a:solidFill>
                  <a:srgbClr val="000000"/>
                </a:solidFill>
              </a:rPr>
              <a:t>raw</a:t>
            </a:r>
            <a:r>
              <a:rPr lang="cs-CZ" sz="2400" dirty="0">
                <a:solidFill>
                  <a:srgbClr val="000000"/>
                </a:solidFill>
              </a:rPr>
              <a:t> data – pro případ nutného přezkumu a veďte si důkladné poznámky!</a:t>
            </a:r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469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9BBC5C-F650-4AF2-BEF5-F6F814E1D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6 principů vědecké metody (hypoteticko-deduktivní přístup)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B0F7199-3A66-456A-94A5-578C642B2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9688"/>
            <a:ext cx="10515600" cy="340738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Empiricky testovatelné (pozorování, data apod.).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Replikovatelné</a:t>
            </a:r>
            <a:endParaRPr lang="cs-CZ" dirty="0"/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Objektivní (intersubjektivní)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Transparentní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Falsifikovatelné</a:t>
            </a:r>
            <a:r>
              <a:rPr lang="cs-CZ" dirty="0"/>
              <a:t> (Karl </a:t>
            </a:r>
            <a:r>
              <a:rPr lang="cs-CZ" dirty="0" err="1"/>
              <a:t>Popper</a:t>
            </a:r>
            <a:r>
              <a:rPr lang="cs-CZ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Logicky konzistentní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7962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68C8AE-4AD9-4191-9D8B-F6E4CC09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(Kvantitativní) výzkumný proces: jakou roli v něm zastává statistika?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4C03AFE-96EE-47C5-B8D0-6A8CD66D3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20" y="1573055"/>
            <a:ext cx="8629650" cy="5191125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BE6D6B73-738E-47F8-B7D0-ECDE844F436C}"/>
              </a:ext>
            </a:extLst>
          </p:cNvPr>
          <p:cNvSpPr txBox="1"/>
          <p:nvPr/>
        </p:nvSpPr>
        <p:spPr>
          <a:xfrm>
            <a:off x="7686232" y="2898618"/>
            <a:ext cx="2110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Field</a:t>
            </a:r>
            <a:r>
              <a:rPr lang="cs-CZ" i="1" dirty="0"/>
              <a:t> (2009: 3)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4B0DCFE-4841-4482-85EF-A63DFFFF085C}"/>
              </a:ext>
            </a:extLst>
          </p:cNvPr>
          <p:cNvSpPr txBox="1"/>
          <p:nvPr/>
        </p:nvSpPr>
        <p:spPr>
          <a:xfrm>
            <a:off x="7686232" y="3590051"/>
            <a:ext cx="366756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Pracujeme s hromadnými daty, kterým přiřazujeme numerickou hodnotu (nominální/ordinální/kardinální proměnné).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jsme získali na základě designu odvíjejícího se od výzkumné otázky.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Ta také určuje, co sledovat, jaké vlastnosti měřit atd.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2847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9A7F3BF-8763-4074-AD77-92790AF31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43D4B1A-71A4-4C46-8F21-19805A18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9356106" cy="1200329"/>
          </a:xfrm>
        </p:spPr>
        <p:txBody>
          <a:bodyPr anchor="t">
            <a:normAutofit/>
          </a:bodyPr>
          <a:lstStyle/>
          <a:p>
            <a:r>
              <a:rPr lang="cs-CZ" sz="3800"/>
              <a:t>Analýza dat: první krůčky (Field, 2009: 1-30)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A9648D6-B41B-42D0-A817-AE2607B0B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94200" y="554152"/>
            <a:ext cx="574177" cy="1075866"/>
            <a:chOff x="10994200" y="554152"/>
            <a:chExt cx="574177" cy="1075866"/>
          </a:xfrm>
        </p:grpSpPr>
        <p:sp>
          <p:nvSpPr>
            <p:cNvPr id="12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013369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2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455951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solidFill>
              <a:schemeClr val="accent2"/>
            </a:solidFill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94200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2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62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56180A74-AD44-01A8-56CC-82D3798E40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3323085"/>
              </p:ext>
            </p:extLst>
          </p:nvPr>
        </p:nvGraphicFramePr>
        <p:xfrm>
          <a:off x="1188062" y="1825625"/>
          <a:ext cx="9356107" cy="439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4523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mputer script on a screen">
            <a:extLst>
              <a:ext uri="{FF2B5EF4-FFF2-40B4-BE49-F238E27FC236}">
                <a16:creationId xmlns:a16="http://schemas.microsoft.com/office/drawing/2014/main" id="{BE4DB161-6A3C-43A1-B8D0-41DE002082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r="37764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AC6C236-72EE-4AE8-A421-954ED2B33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000000"/>
                </a:solidFill>
              </a:rPr>
              <a:t>Statistický software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F52F27D-2105-49C9-91FD-9438A4E6F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997" y="2272143"/>
            <a:ext cx="4706803" cy="3788830"/>
          </a:xfrm>
        </p:spPr>
        <p:txBody>
          <a:bodyPr anchor="ctr">
            <a:normAutofit/>
          </a:bodyPr>
          <a:lstStyle/>
          <a:p>
            <a:r>
              <a:rPr lang="cs-CZ" sz="2000" dirty="0">
                <a:solidFill>
                  <a:srgbClr val="000000"/>
                </a:solidFill>
              </a:rPr>
              <a:t>SPSS, JASP, MS Excel, </a:t>
            </a:r>
            <a:r>
              <a:rPr lang="cs-CZ" sz="2000" dirty="0" err="1">
                <a:solidFill>
                  <a:srgbClr val="000000"/>
                </a:solidFill>
              </a:rPr>
              <a:t>Rko</a:t>
            </a:r>
            <a:endParaRPr lang="en-GB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6056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E1DCA7-CAB4-487D-BF85-87CD142D5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1698701"/>
            <a:ext cx="1492045" cy="1325563"/>
          </a:xfrm>
        </p:spPr>
        <p:txBody>
          <a:bodyPr/>
          <a:lstStyle/>
          <a:p>
            <a:r>
              <a:rPr lang="cs-CZ" dirty="0"/>
              <a:t>SPSS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4D6D00-5A1C-4FAE-904A-D6E680AB91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751" y="4496516"/>
            <a:ext cx="11078497" cy="2213999"/>
          </a:xfrm>
        </p:spPr>
        <p:txBody>
          <a:bodyPr>
            <a:normAutofit/>
          </a:bodyPr>
          <a:lstStyle/>
          <a:p>
            <a:r>
              <a:rPr lang="cs-CZ" sz="1600" dirty="0"/>
              <a:t>Je statistický program od firmy IBM. Masarykova univerzita na něj má licenci a naleznete jej v aplikaci </a:t>
            </a:r>
            <a:r>
              <a:rPr lang="cs-CZ" sz="1600" dirty="0" err="1"/>
              <a:t>Inet</a:t>
            </a:r>
            <a:r>
              <a:rPr lang="cs-CZ" sz="1600" dirty="0"/>
              <a:t> (jako MS Office). </a:t>
            </a:r>
          </a:p>
          <a:p>
            <a:r>
              <a:rPr lang="cs-CZ" sz="1600" dirty="0"/>
              <a:t>Umožňuje tvorbu grafů, tabulek, histogramů, diagramů, </a:t>
            </a:r>
            <a:r>
              <a:rPr lang="cs-CZ" sz="1600" dirty="0" err="1"/>
              <a:t>scatterplotů</a:t>
            </a:r>
            <a:r>
              <a:rPr lang="cs-CZ" sz="1600" dirty="0"/>
              <a:t> aj. </a:t>
            </a:r>
          </a:p>
          <a:p>
            <a:r>
              <a:rPr lang="cs-CZ" sz="1600" dirty="0"/>
              <a:t>Počítá veškeré statistické výpočty k modelům – regresní analýza, korelace, kontingenční tabulky apod. a vyhazuje výsledky ve formě grafů, tabulek aj. </a:t>
            </a:r>
          </a:p>
          <a:p>
            <a:r>
              <a:rPr lang="cs-CZ" sz="1600" dirty="0">
                <a:sym typeface="Wingdings" panose="05000000000000000000" pitchFamily="2" charset="2"/>
              </a:rPr>
              <a:t>Možnost exportu Excelových dat (jednoduchý přenos z dotazníku Google). </a:t>
            </a:r>
            <a:endParaRPr lang="cs-CZ" sz="16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E8B3AEFE-35B2-4803-AB0C-E560925E49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911" y="147484"/>
            <a:ext cx="8001464" cy="425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08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ASP - Wikipedia">
            <a:extLst>
              <a:ext uri="{FF2B5EF4-FFF2-40B4-BE49-F238E27FC236}">
                <a16:creationId xmlns:a16="http://schemas.microsoft.com/office/drawing/2014/main" id="{9B96EA15-9D77-4851-AF30-BECC40168F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74822" y="527296"/>
            <a:ext cx="2826846" cy="282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rogramovací jazyk R: úvodní informace - Root.cz">
            <a:extLst>
              <a:ext uri="{FF2B5EF4-FFF2-40B4-BE49-F238E27FC236}">
                <a16:creationId xmlns:a16="http://schemas.microsoft.com/office/drawing/2014/main" id="{C2A62FE6-8594-48AD-9B53-AEFF3B57FE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77202" y="527296"/>
            <a:ext cx="5291667" cy="297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CFCD6BB-A47B-4B18-A307-A793418EE9BC}"/>
              </a:ext>
            </a:extLst>
          </p:cNvPr>
          <p:cNvSpPr txBox="1"/>
          <p:nvPr/>
        </p:nvSpPr>
        <p:spPr>
          <a:xfrm>
            <a:off x="874822" y="3988106"/>
            <a:ext cx="438022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JASP: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open source;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okamžitá odezva;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přehledné uživatelské prostředí;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Bayesiánská</a:t>
            </a:r>
            <a:r>
              <a:rPr lang="cs-CZ" sz="2000" dirty="0"/>
              <a:t> statistika;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běží na bázi </a:t>
            </a:r>
            <a:r>
              <a:rPr lang="cs-CZ" sz="2000" dirty="0" err="1"/>
              <a:t>Rka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4DA361C6-A977-4407-AAF3-D964F0717938}"/>
              </a:ext>
            </a:extLst>
          </p:cNvPr>
          <p:cNvSpPr txBox="1"/>
          <p:nvPr/>
        </p:nvSpPr>
        <p:spPr>
          <a:xfrm>
            <a:off x="6936956" y="3988106"/>
            <a:ext cx="43802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Rko</a:t>
            </a:r>
            <a:r>
              <a:rPr lang="cs-CZ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open source programovací jazyk;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uděláte v něm téměř vše;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složité;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nejrozšířenější;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cs-CZ" sz="2000" dirty="0"/>
              <a:t>R studie, R </a:t>
            </a:r>
            <a:r>
              <a:rPr lang="cs-CZ" sz="2000" dirty="0" err="1"/>
              <a:t>console</a:t>
            </a:r>
            <a:r>
              <a:rPr lang="cs-CZ" sz="20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0780435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557D5FA-8854-4770-B123-4663417A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statistických operací a modelů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A52617-38A4-44C9-8980-B9AF9DFC12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3777867" cy="4351338"/>
          </a:xfrm>
        </p:spPr>
        <p:txBody>
          <a:bodyPr>
            <a:normAutofit/>
          </a:bodyPr>
          <a:lstStyle/>
          <a:p>
            <a:r>
              <a:rPr lang="cs-CZ" sz="2000" dirty="0"/>
              <a:t>T-test (parametrický).</a:t>
            </a:r>
          </a:p>
          <a:p>
            <a:r>
              <a:rPr lang="cs-CZ" sz="2000" dirty="0"/>
              <a:t>Mann-</a:t>
            </a:r>
            <a:r>
              <a:rPr lang="cs-CZ" sz="2000" dirty="0" err="1"/>
              <a:t>Whitney</a:t>
            </a:r>
            <a:r>
              <a:rPr lang="cs-CZ" sz="2000" dirty="0"/>
              <a:t> U test (neparametrický).</a:t>
            </a:r>
          </a:p>
          <a:p>
            <a:r>
              <a:rPr lang="cs-CZ" sz="2000" dirty="0"/>
              <a:t>OLS (lineární) regrese.</a:t>
            </a:r>
          </a:p>
          <a:p>
            <a:pPr lvl="1"/>
            <a:endParaRPr lang="en-GB" sz="1800" dirty="0"/>
          </a:p>
        </p:txBody>
      </p:sp>
      <p:pic>
        <p:nvPicPr>
          <p:cNvPr id="4098" name="Picture 2" descr="How to Draw a Regression Line in SPSS?">
            <a:extLst>
              <a:ext uri="{FF2B5EF4-FFF2-40B4-BE49-F238E27FC236}">
                <a16:creationId xmlns:a16="http://schemas.microsoft.com/office/drawing/2014/main" id="{7B9A0B83-75C2-44AD-9F86-80096A1CA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716" y="1293738"/>
            <a:ext cx="7370284" cy="541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53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FCDAC8-A46A-422A-88BB-E48E09A9F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Checklist pro dotazník (</a:t>
            </a:r>
            <a:r>
              <a:rPr lang="cs-CZ" sz="4000" dirty="0" err="1"/>
              <a:t>Rumsey</a:t>
            </a:r>
            <a:r>
              <a:rPr lang="cs-CZ" sz="4000" dirty="0"/>
              <a:t>, 2010: 137-146)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A473512-4DC8-4EAE-B5C9-EEFE63AA85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Garbage</a:t>
            </a:r>
            <a:r>
              <a:rPr lang="cs-CZ" dirty="0">
                <a:solidFill>
                  <a:srgbClr val="FF0000"/>
                </a:solidFill>
              </a:rPr>
              <a:t> in, </a:t>
            </a:r>
            <a:r>
              <a:rPr lang="cs-CZ" dirty="0" err="1">
                <a:solidFill>
                  <a:srgbClr val="FF0000"/>
                </a:solidFill>
              </a:rPr>
              <a:t>garbage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out</a:t>
            </a:r>
            <a:endParaRPr lang="cs-CZ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Cílová populace je dobře definovaná.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Vzorek odpovídá cílové populaci;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je náhodný;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a dostatečně velký (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Non-response je minimalizovaná.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Typ dotazníku odpovídá potřebným datům.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Otázky jsou dobře strukturované a položené.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Správné načasování.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Personál je dobře trénovaný.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Na základě výsledků vytváříme adekvátní závěry.</a:t>
            </a:r>
          </a:p>
          <a:p>
            <a:pPr marL="0" indent="0">
              <a:buNone/>
            </a:pPr>
            <a:endParaRPr lang="cs-CZ" dirty="0"/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The 40-point SEO checklist for startups - Search Engine Land">
            <a:extLst>
              <a:ext uri="{FF2B5EF4-FFF2-40B4-BE49-F238E27FC236}">
                <a16:creationId xmlns:a16="http://schemas.microsoft.com/office/drawing/2014/main" id="{933B5C62-4A92-4DED-9242-908EDEC53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656" y="1714500"/>
            <a:ext cx="5163344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88439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F90989-AE80-43DE-918A-C0D74C81F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/>
              <a:t>Nejčastější statistické chyby (</a:t>
            </a:r>
            <a:r>
              <a:rPr lang="cs-CZ" sz="3600" dirty="0" err="1"/>
              <a:t>Rumsey</a:t>
            </a:r>
            <a:r>
              <a:rPr lang="cs-CZ" sz="3600" dirty="0"/>
              <a:t>, 2010: 155-162)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383820-E075-4D76-A411-28ECA893C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dirty="0"/>
              <a:t>Zavádějící grafy.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Biased</a:t>
            </a:r>
            <a:r>
              <a:rPr lang="cs-CZ" dirty="0"/>
              <a:t> data.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Neuvedený </a:t>
            </a:r>
            <a:r>
              <a:rPr lang="cs-CZ" dirty="0" err="1"/>
              <a:t>margin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error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(míra chyby inference na populaci).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Nenáhodný vzorek.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Neuvedená velikost vzorku.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Špatně interpretované korelace.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Intervenující proměnné.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Špatně uvedená čísla.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/>
              <a:t>Selektivní reportování dat. 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Almighty</a:t>
            </a:r>
            <a:r>
              <a:rPr lang="cs-CZ" dirty="0"/>
              <a:t> </a:t>
            </a:r>
            <a:r>
              <a:rPr lang="cs-CZ" dirty="0" err="1"/>
              <a:t>Anecdote</a:t>
            </a:r>
            <a:r>
              <a:rPr lang="cs-CZ" dirty="0"/>
              <a:t> </a:t>
            </a:r>
            <a:br>
              <a:rPr lang="cs-CZ" dirty="0"/>
            </a:br>
            <a:r>
              <a:rPr lang="cs-CZ" dirty="0"/>
              <a:t>(sample </a:t>
            </a:r>
            <a:r>
              <a:rPr lang="cs-CZ" dirty="0" err="1"/>
              <a:t>size</a:t>
            </a:r>
            <a:r>
              <a:rPr lang="cs-CZ" dirty="0"/>
              <a:t> </a:t>
            </a:r>
            <a:r>
              <a:rPr lang="cs-CZ" dirty="0" err="1"/>
              <a:t>one</a:t>
            </a:r>
            <a:r>
              <a:rPr lang="cs-CZ" dirty="0"/>
              <a:t>). </a:t>
            </a:r>
          </a:p>
          <a:p>
            <a:pPr marL="514350" indent="-514350">
              <a:buFont typeface="+mj-lt"/>
              <a:buAutoNum type="arabicPeriod"/>
            </a:pPr>
            <a:endParaRPr lang="cs-CZ" dirty="0"/>
          </a:p>
        </p:txBody>
      </p:sp>
      <p:pic>
        <p:nvPicPr>
          <p:cNvPr id="1026" name="Picture 2" descr="dont do it | Travis White Communications">
            <a:extLst>
              <a:ext uri="{FF2B5EF4-FFF2-40B4-BE49-F238E27FC236}">
                <a16:creationId xmlns:a16="http://schemas.microsoft.com/office/drawing/2014/main" id="{A101F48E-4E93-41B8-B241-2459AC2EF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925" y="2065771"/>
            <a:ext cx="4658547" cy="418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5675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211200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73AF6B6-E72D-4A52-85E3-D8E3DCC62F6C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>
                <a:solidFill>
                  <a:schemeClr val="bg1"/>
                </a:solidFill>
              </a:rPr>
              <a:t>Na této přednášce: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D7ADBE-2ED4-4076-B155-18F818E8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Roadmap</a:t>
            </a:r>
            <a:r>
              <a:rPr lang="cs-CZ" dirty="0"/>
              <a:t> kurzu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566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804483F-78AD-45EA-8614-7685B3768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Proměnné I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FAE89BF-7038-4D7D-81C1-EE35AB2F67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600"/>
              <a:t>Vlastnosti zkoumaných subjektů často nelze přímo pozorovat, musíme se spokojit s jejich indikátory (vzdělanost – dosažené vzdělání) </a:t>
            </a:r>
            <a:r>
              <a:rPr lang="cs-CZ" sz="2600">
                <a:sym typeface="Wingdings" panose="05000000000000000000" pitchFamily="2" charset="2"/>
              </a:rPr>
              <a:t> </a:t>
            </a:r>
            <a:r>
              <a:rPr lang="cs-CZ" sz="2600" b="1">
                <a:sym typeface="Wingdings" panose="05000000000000000000" pitchFamily="2" charset="2"/>
              </a:rPr>
              <a:t>operacionalizace</a:t>
            </a:r>
            <a:r>
              <a:rPr lang="cs-CZ" sz="2600">
                <a:sym typeface="Wingdings" panose="05000000000000000000" pitchFamily="2" charset="2"/>
              </a:rPr>
              <a:t> je „převodem abstraktních konstruktů do měřitelných znaků“ (Rabušic a kol., 2019: 18)  proměnných.</a:t>
            </a:r>
          </a:p>
          <a:p>
            <a:r>
              <a:rPr lang="cs-CZ" sz="2600">
                <a:sym typeface="Wingdings" panose="05000000000000000000" pitchFamily="2" charset="2"/>
              </a:rPr>
              <a:t>Někdy proměnná jako méně abstraktní, ale ne ještě měřitelný jev – např. politická síla (konstrukt)  vliv v parlamentu (proměnná)  OP.: množství protlačených zákonů/léta v parlamentu/hodnocení veřejnosti apod. (měřitelné proměnné).</a:t>
            </a:r>
          </a:p>
          <a:p>
            <a:r>
              <a:rPr lang="cs-CZ" sz="2600">
                <a:sym typeface="Wingdings" panose="05000000000000000000" pitchFamily="2" charset="2"/>
              </a:rPr>
              <a:t>Zásadní je zde </a:t>
            </a:r>
            <a:r>
              <a:rPr lang="cs-CZ" sz="2600" err="1">
                <a:sym typeface="Wingdings" panose="05000000000000000000" pitchFamily="2" charset="2"/>
              </a:rPr>
              <a:t>konstruktová</a:t>
            </a:r>
            <a:r>
              <a:rPr lang="cs-CZ" sz="2600">
                <a:sym typeface="Wingdings" panose="05000000000000000000" pitchFamily="2" charset="2"/>
              </a:rPr>
              <a:t> validita – jsou měřeny co nejpřesněji? </a:t>
            </a:r>
          </a:p>
          <a:p>
            <a:pPr marL="0" indent="0">
              <a:buNone/>
            </a:pP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2317572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3CCA159-49E1-40C5-869C-37AA6714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Proměnné II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E28CC-C852-48F2-A448-E8E58E14B4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sz="2400" i="1" dirty="0" err="1">
                <a:sym typeface="Wingdings" panose="05000000000000000000" pitchFamily="2" charset="2"/>
              </a:rPr>
              <a:t>Variables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of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interest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Závislá (</a:t>
            </a:r>
            <a:r>
              <a:rPr lang="cs-CZ" i="1" dirty="0" err="1">
                <a:sym typeface="Wingdings" panose="05000000000000000000" pitchFamily="2" charset="2"/>
              </a:rPr>
              <a:t>dependent</a:t>
            </a:r>
            <a:r>
              <a:rPr lang="cs-CZ" i="1" dirty="0">
                <a:sym typeface="Wingdings" panose="05000000000000000000" pitchFamily="2" charset="2"/>
              </a:rPr>
              <a:t>, </a:t>
            </a:r>
            <a:r>
              <a:rPr lang="cs-CZ" i="1" dirty="0" err="1">
                <a:sym typeface="Wingdings" panose="05000000000000000000" pitchFamily="2" charset="2"/>
              </a:rPr>
              <a:t>outcome</a:t>
            </a:r>
            <a:r>
              <a:rPr lang="cs-CZ" dirty="0">
                <a:sym typeface="Wingdings" panose="05000000000000000000" pitchFamily="2" charset="2"/>
              </a:rPr>
              <a:t> 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Nezávislá (</a:t>
            </a:r>
            <a:r>
              <a:rPr lang="cs-CZ" i="1" dirty="0">
                <a:sym typeface="Wingdings" panose="05000000000000000000" pitchFamily="2" charset="2"/>
              </a:rPr>
              <a:t>independent, </a:t>
            </a:r>
            <a:r>
              <a:rPr lang="cs-CZ" i="1" dirty="0" err="1">
                <a:sym typeface="Wingdings" panose="05000000000000000000" pitchFamily="2" charset="2"/>
              </a:rPr>
              <a:t>predictor</a:t>
            </a:r>
            <a:r>
              <a:rPr lang="cs-CZ" i="1" dirty="0">
                <a:sym typeface="Wingdings" panose="05000000000000000000" pitchFamily="2" charset="2"/>
              </a:rPr>
              <a:t>)</a:t>
            </a:r>
            <a:endParaRPr lang="cs-CZ" dirty="0">
              <a:sym typeface="Wingdings" panose="05000000000000000000" pitchFamily="2" charset="2"/>
            </a:endParaRPr>
          </a:p>
          <a:p>
            <a:r>
              <a:rPr lang="cs-CZ" sz="2400" i="1" dirty="0" err="1">
                <a:sym typeface="Wingdings" panose="05000000000000000000" pitchFamily="2" charset="2"/>
              </a:rPr>
              <a:t>Variables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of</a:t>
            </a:r>
            <a:r>
              <a:rPr lang="cs-CZ" sz="2400" dirty="0">
                <a:sym typeface="Wingdings" panose="05000000000000000000" pitchFamily="2" charset="2"/>
              </a:rPr>
              <a:t> </a:t>
            </a:r>
            <a:r>
              <a:rPr lang="cs-CZ" sz="2400" i="1" dirty="0" err="1">
                <a:sym typeface="Wingdings" panose="05000000000000000000" pitchFamily="2" charset="2"/>
              </a:rPr>
              <a:t>disinterest</a:t>
            </a:r>
            <a:endParaRPr lang="cs-CZ" sz="2400" i="1" dirty="0">
              <a:sym typeface="Wingdings" panose="05000000000000000000" pitchFamily="2" charset="2"/>
            </a:endParaRPr>
          </a:p>
          <a:p>
            <a:pPr lvl="1"/>
            <a:r>
              <a:rPr lang="cs-CZ" dirty="0">
                <a:sym typeface="Wingdings" panose="05000000000000000000" pitchFamily="2" charset="2"/>
              </a:rPr>
              <a:t>zavádějící proměnná – </a:t>
            </a:r>
            <a:r>
              <a:rPr lang="cs-CZ" i="1" dirty="0" err="1">
                <a:sym typeface="Wingdings" panose="05000000000000000000" pitchFamily="2" charset="2"/>
              </a:rPr>
              <a:t>confounder</a:t>
            </a:r>
            <a:r>
              <a:rPr lang="cs-CZ" dirty="0">
                <a:sym typeface="Wingdings" panose="05000000000000000000" pitchFamily="2" charset="2"/>
              </a:rPr>
              <a:t>  - </a:t>
            </a:r>
            <a:r>
              <a:rPr lang="cs-CZ" b="1" dirty="0">
                <a:sym typeface="Wingdings" panose="05000000000000000000" pitchFamily="2" charset="2"/>
              </a:rPr>
              <a:t>zahrnuta</a:t>
            </a:r>
            <a:r>
              <a:rPr lang="cs-CZ" dirty="0">
                <a:sym typeface="Wingdings" panose="05000000000000000000" pitchFamily="2" charset="2"/>
              </a:rPr>
              <a:t> ve studii, ale nelze odlišit efekt od ostatních proměnných (např. cvičení a dieta – co z toho má vliv na  ztrátu hmotnosti?)</a:t>
            </a:r>
          </a:p>
          <a:p>
            <a:pPr lvl="1"/>
            <a:r>
              <a:rPr lang="cs-CZ" dirty="0">
                <a:sym typeface="Wingdings" panose="05000000000000000000" pitchFamily="2" charset="2"/>
              </a:rPr>
              <a:t>skrytá proměnná – </a:t>
            </a:r>
            <a:r>
              <a:rPr lang="cs-CZ" i="1" dirty="0" err="1">
                <a:sym typeface="Wingdings" panose="05000000000000000000" pitchFamily="2" charset="2"/>
              </a:rPr>
              <a:t>lurking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variable</a:t>
            </a:r>
            <a:r>
              <a:rPr lang="cs-CZ" dirty="0">
                <a:sym typeface="Wingdings" panose="05000000000000000000" pitchFamily="2" charset="2"/>
              </a:rPr>
              <a:t> – </a:t>
            </a:r>
            <a:r>
              <a:rPr lang="cs-CZ" b="1" dirty="0">
                <a:sym typeface="Wingdings" panose="05000000000000000000" pitchFamily="2" charset="2"/>
              </a:rPr>
              <a:t>nezahrnutá</a:t>
            </a:r>
            <a:r>
              <a:rPr lang="cs-CZ" dirty="0">
                <a:sym typeface="Wingdings" panose="05000000000000000000" pitchFamily="2" charset="2"/>
              </a:rPr>
              <a:t> proměnná, která ovlivňuje obě proměnné např. prodej zmrzliny + počet utonutí (</a:t>
            </a:r>
            <a:r>
              <a:rPr lang="cs-CZ" dirty="0" err="1">
                <a:sym typeface="Wingdings" panose="05000000000000000000" pitchFamily="2" charset="2"/>
              </a:rPr>
              <a:t>lurking</a:t>
            </a:r>
            <a:r>
              <a:rPr lang="cs-CZ" dirty="0">
                <a:sym typeface="Wingdings" panose="05000000000000000000" pitchFamily="2" charset="2"/>
              </a:rPr>
              <a:t> je zde čas – roční období).</a:t>
            </a:r>
          </a:p>
          <a:p>
            <a:r>
              <a:rPr lang="cs-CZ" sz="2400" dirty="0"/>
              <a:t>+ kontrolní proměnné (držíme konstantní), </a:t>
            </a:r>
            <a:r>
              <a:rPr lang="cs-CZ" sz="2400" i="1" dirty="0"/>
              <a:t>background var. </a:t>
            </a:r>
            <a:r>
              <a:rPr lang="cs-CZ" sz="2400" dirty="0"/>
              <a:t>(pro určování reprezentativnosti vzorku)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43204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57B577E-4BBE-4204-87D9-EB12AF19C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Proměnné II – úrovně měření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58798C6-0C34-49F8-83CA-427862BBCB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 i="1" dirty="0" err="1"/>
              <a:t>Levels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measurement</a:t>
            </a:r>
            <a:r>
              <a:rPr lang="cs-CZ" i="1" dirty="0"/>
              <a:t>.</a:t>
            </a:r>
            <a:endParaRPr lang="cs-CZ" dirty="0"/>
          </a:p>
          <a:p>
            <a:r>
              <a:rPr lang="cs-CZ" dirty="0"/>
              <a:t>Nominální (</a:t>
            </a:r>
            <a:r>
              <a:rPr lang="cs-CZ" i="1" dirty="0" err="1"/>
              <a:t>nominal</a:t>
            </a:r>
            <a:r>
              <a:rPr lang="cs-CZ" i="1" dirty="0"/>
              <a:t>, </a:t>
            </a:r>
            <a:r>
              <a:rPr lang="cs-CZ" dirty="0"/>
              <a:t>muž, žena).</a:t>
            </a:r>
          </a:p>
          <a:p>
            <a:r>
              <a:rPr lang="cs-CZ" dirty="0"/>
              <a:t>Ordinální (</a:t>
            </a:r>
            <a:r>
              <a:rPr lang="cs-CZ" i="1" dirty="0" err="1"/>
              <a:t>ordinal</a:t>
            </a:r>
            <a:r>
              <a:rPr lang="cs-CZ" i="1" dirty="0"/>
              <a:t>, </a:t>
            </a:r>
            <a:r>
              <a:rPr lang="cs-CZ" dirty="0"/>
              <a:t>pořadí v závodě).</a:t>
            </a:r>
          </a:p>
          <a:p>
            <a:r>
              <a:rPr lang="cs-CZ" dirty="0"/>
              <a:t>Intervalové (</a:t>
            </a:r>
            <a:r>
              <a:rPr lang="cs-CZ" i="1" dirty="0"/>
              <a:t>interval, </a:t>
            </a:r>
            <a:r>
              <a:rPr lang="cs-CZ" dirty="0"/>
              <a:t>žádná smysluplná nula – teplota).</a:t>
            </a:r>
          </a:p>
          <a:p>
            <a:r>
              <a:rPr lang="cs-CZ" dirty="0"/>
              <a:t>Poměrové (</a:t>
            </a:r>
            <a:r>
              <a:rPr lang="cs-CZ" i="1" dirty="0"/>
              <a:t>ratio, </a:t>
            </a:r>
            <a:r>
              <a:rPr lang="cs-CZ" dirty="0"/>
              <a:t>smysluplný bod nula – věk).</a:t>
            </a:r>
          </a:p>
          <a:p>
            <a:endParaRPr lang="cs-CZ" dirty="0"/>
          </a:p>
          <a:p>
            <a:r>
              <a:rPr lang="cs-CZ" dirty="0"/>
              <a:t>Spojité (</a:t>
            </a:r>
            <a:r>
              <a:rPr lang="cs-CZ" i="1" dirty="0" err="1"/>
              <a:t>continuous</a:t>
            </a:r>
            <a:r>
              <a:rPr lang="cs-CZ" dirty="0"/>
              <a:t>) vs. nespojité (</a:t>
            </a:r>
            <a:r>
              <a:rPr lang="cs-CZ" i="1" dirty="0" err="1"/>
              <a:t>discrete</a:t>
            </a:r>
            <a:r>
              <a:rPr lang="cs-CZ" dirty="0"/>
              <a:t>).</a:t>
            </a:r>
          </a:p>
          <a:p>
            <a:pPr lvl="1"/>
            <a:r>
              <a:rPr lang="cs-CZ" dirty="0"/>
              <a:t>Nominální a ordinální nespojité, ale i některé kvantitativní (např. počet mazlíčků).</a:t>
            </a:r>
          </a:p>
          <a:p>
            <a:pPr lvl="1"/>
            <a:r>
              <a:rPr lang="cs-CZ" dirty="0"/>
              <a:t>Spojité jsou věk, hmotnost apod. </a:t>
            </a:r>
          </a:p>
          <a:p>
            <a:pPr lvl="1"/>
            <a:r>
              <a:rPr lang="cs-CZ" dirty="0"/>
              <a:t>Odvíjí se od nich např. podoba grafů.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64397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C0AEF5-B86E-4B20-94F3-71C8970C5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4352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Korelace a kauzalita I (</a:t>
            </a:r>
            <a:r>
              <a:rPr lang="cs-CZ" sz="3600" dirty="0" err="1">
                <a:solidFill>
                  <a:schemeClr val="bg1"/>
                </a:solidFill>
              </a:rPr>
              <a:t>Magnellová</a:t>
            </a:r>
            <a:r>
              <a:rPr lang="cs-CZ" sz="3600" dirty="0">
                <a:solidFill>
                  <a:schemeClr val="bg1"/>
                </a:solidFill>
              </a:rPr>
              <a:t> a Van </a:t>
            </a:r>
            <a:r>
              <a:rPr lang="cs-CZ" sz="3600" dirty="0" err="1">
                <a:solidFill>
                  <a:schemeClr val="bg1"/>
                </a:solidFill>
              </a:rPr>
              <a:t>Loon</a:t>
            </a:r>
            <a:r>
              <a:rPr lang="cs-CZ" sz="3600" dirty="0">
                <a:solidFill>
                  <a:schemeClr val="bg1"/>
                </a:solidFill>
              </a:rPr>
              <a:t>, 2010: 117-120)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92A757-C02F-4303-97B5-1A47F80DB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1295" y="1439480"/>
            <a:ext cx="10515600" cy="4351338"/>
          </a:xfrm>
        </p:spPr>
        <p:txBody>
          <a:bodyPr>
            <a:normAutofit/>
          </a:bodyPr>
          <a:lstStyle/>
          <a:p>
            <a:r>
              <a:rPr lang="cs-CZ" sz="2400" dirty="0">
                <a:solidFill>
                  <a:schemeClr val="bg1"/>
                </a:solidFill>
              </a:rPr>
              <a:t>Kauzalita je příčinný vztah mezi proměnnými, zatímco korelace znamená pouze to, že spolu dvě proměnné nějakým způsobem souvisí.</a:t>
            </a:r>
          </a:p>
          <a:p>
            <a:r>
              <a:rPr lang="cs-CZ" sz="2400" dirty="0">
                <a:solidFill>
                  <a:schemeClr val="bg1"/>
                </a:solidFill>
              </a:rPr>
              <a:t>K měření korelace se nejčastěji používá např. </a:t>
            </a:r>
            <a:r>
              <a:rPr lang="cs-CZ" sz="2400" dirty="0" err="1">
                <a:solidFill>
                  <a:schemeClr val="bg1"/>
                </a:solidFill>
              </a:rPr>
              <a:t>Pearsonův</a:t>
            </a:r>
            <a:r>
              <a:rPr lang="cs-CZ" sz="2400" dirty="0">
                <a:solidFill>
                  <a:schemeClr val="bg1"/>
                </a:solidFill>
              </a:rPr>
              <a:t> korelační koeficient (značí se R nebo r). </a:t>
            </a:r>
          </a:p>
          <a:p>
            <a:r>
              <a:rPr lang="cs-CZ" sz="2400" dirty="0">
                <a:solidFill>
                  <a:schemeClr val="bg1"/>
                </a:solidFill>
              </a:rPr>
              <a:t>Korelaci je nutné věcně vykládat. Existuje něco, co </a:t>
            </a:r>
            <a:r>
              <a:rPr lang="cs-CZ" sz="2400" dirty="0" err="1">
                <a:solidFill>
                  <a:schemeClr val="bg1"/>
                </a:solidFill>
              </a:rPr>
              <a:t>Pearson</a:t>
            </a:r>
            <a:r>
              <a:rPr lang="cs-CZ" sz="2400" dirty="0">
                <a:solidFill>
                  <a:schemeClr val="bg1"/>
                </a:solidFill>
              </a:rPr>
              <a:t> označuje jako „</a:t>
            </a:r>
            <a:r>
              <a:rPr lang="cs-CZ" sz="2400" dirty="0" err="1">
                <a:solidFill>
                  <a:schemeClr val="bg1"/>
                </a:solidFill>
              </a:rPr>
              <a:t>spurious</a:t>
            </a:r>
            <a:r>
              <a:rPr lang="cs-CZ" sz="2400" dirty="0">
                <a:solidFill>
                  <a:schemeClr val="bg1"/>
                </a:solidFill>
              </a:rPr>
              <a:t> </a:t>
            </a:r>
            <a:r>
              <a:rPr lang="cs-CZ" sz="2400" dirty="0" err="1">
                <a:solidFill>
                  <a:schemeClr val="bg1"/>
                </a:solidFill>
              </a:rPr>
              <a:t>correlations</a:t>
            </a:r>
            <a:r>
              <a:rPr lang="cs-CZ" sz="2400" dirty="0">
                <a:solidFill>
                  <a:schemeClr val="bg1"/>
                </a:solidFill>
              </a:rPr>
              <a:t>“ (zdánlivé korelace).</a:t>
            </a:r>
          </a:p>
        </p:txBody>
      </p:sp>
    </p:spTree>
    <p:extLst>
      <p:ext uri="{BB962C8B-B14F-4D97-AF65-F5344CB8AC3E}">
        <p14:creationId xmlns:p14="http://schemas.microsoft.com/office/powerpoint/2010/main" val="5392133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94FB8-3C76-49F5-B4B7-651D0DBA3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87" y="1590561"/>
            <a:ext cx="11117826" cy="1625975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chemeClr val="bg1"/>
                </a:solidFill>
              </a:rPr>
              <a:t>Příklady zdánlivé korelace (</a:t>
            </a:r>
            <a:r>
              <a:rPr lang="cs-CZ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https://www.tylervigen.com/</a:t>
            </a:r>
            <a:r>
              <a:rPr lang="cs-CZ" sz="2400" dirty="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spurious-correlations</a:t>
            </a:r>
            <a:r>
              <a:rPr lang="cs-CZ" sz="2400" dirty="0">
                <a:solidFill>
                  <a:schemeClr val="bg1"/>
                </a:solidFill>
              </a:rPr>
              <a:t>)</a:t>
            </a:r>
            <a:br>
              <a:rPr lang="cs-CZ" sz="2400" dirty="0">
                <a:solidFill>
                  <a:schemeClr val="bg1"/>
                </a:solidFill>
              </a:rPr>
            </a:br>
            <a:br>
              <a:rPr lang="cs-CZ" sz="2400" dirty="0">
                <a:solidFill>
                  <a:schemeClr val="bg1"/>
                </a:solidFill>
              </a:rPr>
            </a:br>
            <a:r>
              <a:rPr lang="cs-CZ" sz="2400" dirty="0">
                <a:solidFill>
                  <a:schemeClr val="bg1"/>
                </a:solidFill>
              </a:rPr>
              <a:t>- G. </a:t>
            </a:r>
            <a:r>
              <a:rPr lang="cs-CZ" sz="2400" dirty="0" err="1">
                <a:solidFill>
                  <a:schemeClr val="bg1"/>
                </a:solidFill>
              </a:rPr>
              <a:t>Yule</a:t>
            </a:r>
            <a:r>
              <a:rPr lang="cs-CZ" sz="2400" dirty="0">
                <a:solidFill>
                  <a:schemeClr val="bg1"/>
                </a:solidFill>
              </a:rPr>
              <a:t> (1899): „Asociace“ – vztah mezi 2 a více nespojitými proměnnými</a:t>
            </a:r>
            <a:br>
              <a:rPr lang="cs-CZ" sz="2400" dirty="0">
                <a:solidFill>
                  <a:schemeClr val="bg1"/>
                </a:solidFill>
              </a:rPr>
            </a:b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4282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286F994-CEA5-42F5-B370-45FDE40D3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Korelace a kauzalita II (</a:t>
            </a:r>
            <a:r>
              <a:rPr lang="cs-CZ" dirty="0" err="1"/>
              <a:t>Field</a:t>
            </a:r>
            <a:r>
              <a:rPr lang="cs-CZ" dirty="0"/>
              <a:t>, 2009:1-26)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0E43F0E-27D4-4A4F-9172-0AAE1FE9E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734" y="1499281"/>
            <a:ext cx="10824383" cy="4585085"/>
          </a:xfrm>
        </p:spPr>
        <p:txBody>
          <a:bodyPr>
            <a:normAutofit fontScale="92500" lnSpcReduction="10000"/>
          </a:bodyPr>
          <a:lstStyle/>
          <a:p>
            <a:r>
              <a:rPr lang="cs-CZ" sz="2000"/>
              <a:t>Kauzalita podle Humea (1748): </a:t>
            </a:r>
          </a:p>
          <a:p>
            <a:pPr lvl="1"/>
            <a:r>
              <a:rPr lang="cs-CZ" sz="2000"/>
              <a:t>1) Příčina a následek musí proběhnout časově blízko sebe.</a:t>
            </a:r>
          </a:p>
          <a:p>
            <a:pPr lvl="1"/>
            <a:r>
              <a:rPr lang="cs-CZ" sz="2000"/>
              <a:t>2) příčina musí proběhnout před následkem.</a:t>
            </a:r>
          </a:p>
          <a:p>
            <a:pPr lvl="1"/>
            <a:r>
              <a:rPr lang="cs-CZ" sz="2000"/>
              <a:t>3) Daný efekt nemůže proběhnout bez přítomnosti příčiny.</a:t>
            </a:r>
          </a:p>
          <a:p>
            <a:pPr lvl="1"/>
            <a:r>
              <a:rPr lang="cs-CZ" sz="2000"/>
              <a:t>+ J. Mill (1865) 4) všechna ostatní vysvětlení příčinného vztahu jsou vyloučena</a:t>
            </a:r>
          </a:p>
          <a:p>
            <a:r>
              <a:rPr lang="cs-CZ" sz="2000"/>
              <a:t>Dnes</a:t>
            </a:r>
          </a:p>
          <a:p>
            <a:pPr lvl="1"/>
            <a:r>
              <a:rPr lang="cs-CZ" sz="2000"/>
              <a:t>4 překážky kauzality</a:t>
            </a:r>
          </a:p>
          <a:p>
            <a:pPr lvl="1"/>
            <a:r>
              <a:rPr lang="cs-CZ" sz="2000"/>
              <a:t>Statistické podmínky pro regresi: lineární vzor(scatterplot) v datech a korelace (střední až silná).</a:t>
            </a:r>
          </a:p>
          <a:p>
            <a:r>
              <a:rPr lang="cs-CZ" sz="2000">
                <a:sym typeface="Wingdings" panose="05000000000000000000" pitchFamily="2" charset="2"/>
              </a:rPr>
              <a:t></a:t>
            </a:r>
            <a:r>
              <a:rPr lang="cs-CZ" sz="2000"/>
              <a:t>Korelace neimplikuje kauzalitu, ale kauzalita korelaci potřebuje! </a:t>
            </a:r>
          </a:p>
          <a:p>
            <a:r>
              <a:rPr lang="cs-CZ" sz="2000"/>
              <a:t>2 základná typy studií pro testování hypotéz:</a:t>
            </a:r>
          </a:p>
          <a:p>
            <a:pPr lvl="1"/>
            <a:r>
              <a:rPr lang="cs-CZ" sz="2000"/>
              <a:t>Observační (korelační) – výsledkem je, že spolu dvě proměnné korelují. </a:t>
            </a:r>
          </a:p>
          <a:p>
            <a:pPr lvl="1"/>
            <a:r>
              <a:rPr lang="cs-CZ" sz="2000"/>
              <a:t>Experimentální – může prokázat cause-and-effect relationship.</a:t>
            </a:r>
          </a:p>
          <a:p>
            <a:r>
              <a:rPr lang="cs-CZ" sz="2000"/>
              <a:t>Prokazování korelace a kauzality se neváže ke konkrétním statistickým postupům, ale výzkumnému designu (korelační vs. experimentální)!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268645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5B08F53-0657-47DE-9040-7C1C3DE0F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Validita a reliabilita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D94BD0-27CE-44F9-A49A-D67A16FA3D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/>
              <a:t>Reliabilita spjatá s </a:t>
            </a:r>
            <a:r>
              <a:rPr lang="cs-CZ" dirty="0" err="1"/>
              <a:t>replikovatelností</a:t>
            </a:r>
            <a:r>
              <a:rPr lang="cs-CZ" dirty="0"/>
              <a:t>.</a:t>
            </a:r>
          </a:p>
          <a:p>
            <a:r>
              <a:rPr lang="cs-CZ" dirty="0"/>
              <a:t>Validita – akurátně vystihuje realitu.</a:t>
            </a:r>
          </a:p>
          <a:p>
            <a:r>
              <a:rPr lang="cs-CZ" dirty="0"/>
              <a:t>Reliabilita se bez validity obejde, ale validita bez reliability ne – pročpak? </a:t>
            </a:r>
            <a:r>
              <a:rPr lang="cs-CZ" dirty="0">
                <a:sym typeface="Wingdings" panose="05000000000000000000" pitchFamily="2" charset="2"/>
              </a:rPr>
              <a:t> </a:t>
            </a:r>
          </a:p>
          <a:p>
            <a:pPr marL="0" indent="0">
              <a:buNone/>
            </a:pPr>
            <a:endParaRPr lang="cs-CZ" dirty="0">
              <a:sym typeface="Wingdings" panose="05000000000000000000" pitchFamily="2" charset="2"/>
            </a:endParaRPr>
          </a:p>
          <a:p>
            <a:endParaRPr lang="cs-CZ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0841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65B6950-FBF3-433E-ACBC-9E8130B6F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Typy validity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47773E6-B967-4F1C-AED8-A746EB39F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dirty="0" err="1"/>
              <a:t>Konstruktová</a:t>
            </a:r>
            <a:r>
              <a:rPr lang="cs-CZ" dirty="0"/>
              <a:t> </a:t>
            </a:r>
            <a:r>
              <a:rPr lang="cs-CZ" i="1" dirty="0"/>
              <a:t>(</a:t>
            </a:r>
            <a:r>
              <a:rPr lang="cs-CZ" i="1" dirty="0" err="1"/>
              <a:t>construct</a:t>
            </a:r>
            <a:r>
              <a:rPr lang="cs-CZ" i="1" dirty="0"/>
              <a:t>, </a:t>
            </a:r>
            <a:r>
              <a:rPr lang="cs-CZ" i="1" dirty="0" err="1"/>
              <a:t>measurement</a:t>
            </a:r>
            <a:r>
              <a:rPr lang="cs-CZ" i="1" dirty="0"/>
              <a:t>) –</a:t>
            </a:r>
            <a:r>
              <a:rPr lang="cs-CZ" dirty="0"/>
              <a:t> konstrukty jsou měřeny akurátně – klíčová role operacionalizace.</a:t>
            </a:r>
          </a:p>
          <a:p>
            <a:r>
              <a:rPr lang="cs-CZ" dirty="0"/>
              <a:t>Interní (vnitřní, </a:t>
            </a:r>
            <a:r>
              <a:rPr lang="cs-CZ" i="1" dirty="0" err="1"/>
              <a:t>internal</a:t>
            </a:r>
            <a:r>
              <a:rPr lang="cs-CZ" dirty="0"/>
              <a:t>)  - hypotetická příčina skutečně zapříčiňuje pozorovaný efekt.</a:t>
            </a:r>
          </a:p>
          <a:p>
            <a:r>
              <a:rPr lang="cs-CZ" dirty="0"/>
              <a:t>Externí (vnější, </a:t>
            </a:r>
            <a:r>
              <a:rPr lang="cs-CZ" i="1" dirty="0" err="1"/>
              <a:t>external</a:t>
            </a:r>
            <a:r>
              <a:rPr lang="cs-CZ" dirty="0"/>
              <a:t>) – efekt se opakuje i u jiných skupin, časů – </a:t>
            </a:r>
            <a:r>
              <a:rPr lang="cs-CZ" dirty="0" err="1"/>
              <a:t>zobecnitelnost</a:t>
            </a:r>
            <a:r>
              <a:rPr lang="cs-CZ" dirty="0"/>
              <a:t>. </a:t>
            </a:r>
          </a:p>
          <a:p>
            <a:r>
              <a:rPr lang="cs-CZ" dirty="0"/>
              <a:t>Konvergentní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0676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BB867FF-FC45-48F7-8104-F89BE54909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BB56887-D0D5-4F0C-9E19-7247EB83C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8632830-0A8B-480E-998C-4927B2602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cs-CZ" dirty="0"/>
              <a:t>Typy reliability</a:t>
            </a:r>
            <a:endParaRPr lang="en-GB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V="1">
            <a:off x="555710" y="2183223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2E4CA6-A0CA-43D0-9F2B-EE982F7766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i="1" dirty="0" err="1"/>
              <a:t>Measurement</a:t>
            </a:r>
            <a:endParaRPr lang="cs-CZ" i="1" dirty="0"/>
          </a:p>
          <a:p>
            <a:pPr lvl="1"/>
            <a:r>
              <a:rPr lang="cs-CZ" i="1" dirty="0"/>
              <a:t>Test-</a:t>
            </a:r>
            <a:r>
              <a:rPr lang="cs-CZ" i="1" dirty="0" err="1"/>
              <a:t>retest</a:t>
            </a:r>
            <a:r>
              <a:rPr lang="cs-CZ" i="1" dirty="0"/>
              <a:t> – </a:t>
            </a:r>
            <a:r>
              <a:rPr lang="cs-CZ" dirty="0"/>
              <a:t>2 testy po sobě u jednoho subjektu – měly by být víceméně konzistentní.</a:t>
            </a:r>
          </a:p>
          <a:p>
            <a:pPr lvl="1"/>
            <a:r>
              <a:rPr lang="cs-CZ" i="1" dirty="0" err="1"/>
              <a:t>Internal</a:t>
            </a:r>
            <a:r>
              <a:rPr lang="cs-CZ" i="1" dirty="0"/>
              <a:t> </a:t>
            </a:r>
            <a:r>
              <a:rPr lang="cs-CZ" i="1" dirty="0" err="1"/>
              <a:t>consistency</a:t>
            </a:r>
            <a:r>
              <a:rPr lang="cs-CZ" i="1" dirty="0"/>
              <a:t> </a:t>
            </a:r>
            <a:r>
              <a:rPr lang="cs-CZ" dirty="0"/>
              <a:t>– možno měřit korelaci otázek.</a:t>
            </a:r>
          </a:p>
          <a:p>
            <a:pPr lvl="1"/>
            <a:r>
              <a:rPr lang="cs-CZ" i="1" dirty="0"/>
              <a:t>Intra </a:t>
            </a:r>
            <a:r>
              <a:rPr lang="cs-CZ" dirty="0"/>
              <a:t>a </a:t>
            </a:r>
            <a:r>
              <a:rPr lang="cs-CZ" i="1" dirty="0"/>
              <a:t>inter </a:t>
            </a:r>
            <a:r>
              <a:rPr lang="cs-CZ" i="1" dirty="0" err="1"/>
              <a:t>observer</a:t>
            </a:r>
            <a:r>
              <a:rPr lang="cs-CZ" i="1" dirty="0"/>
              <a:t>/</a:t>
            </a:r>
            <a:r>
              <a:rPr lang="cs-CZ" i="1" dirty="0" err="1"/>
              <a:t>rater</a:t>
            </a:r>
            <a:r>
              <a:rPr lang="cs-CZ" i="1" dirty="0"/>
              <a:t> </a:t>
            </a:r>
            <a:r>
              <a:rPr lang="cs-CZ" i="1" dirty="0" err="1"/>
              <a:t>consistency</a:t>
            </a:r>
            <a:r>
              <a:rPr lang="cs-CZ" i="1" dirty="0"/>
              <a:t> </a:t>
            </a:r>
            <a:r>
              <a:rPr lang="cs-CZ" dirty="0"/>
              <a:t>– jeden pozorovatel, 2x s odstupem času/ dva pozorovatelé</a:t>
            </a:r>
          </a:p>
          <a:p>
            <a:pPr lvl="1"/>
            <a:r>
              <a:rPr lang="cs-CZ" i="1" dirty="0" err="1"/>
              <a:t>Parallel</a:t>
            </a:r>
            <a:r>
              <a:rPr lang="cs-CZ" i="1" dirty="0"/>
              <a:t> </a:t>
            </a:r>
            <a:r>
              <a:rPr lang="cs-CZ" i="1" dirty="0" err="1"/>
              <a:t>forms</a:t>
            </a:r>
            <a:r>
              <a:rPr lang="cs-CZ" i="1" dirty="0"/>
              <a:t> </a:t>
            </a:r>
            <a:r>
              <a:rPr lang="cs-CZ" dirty="0"/>
              <a:t>– různé verze testu, které mají být ekvivalentní.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2653876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1BF1422-3C39-441C-BD6E-AC875FA56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cs-CZ">
                <a:solidFill>
                  <a:srgbClr val="FFFFFF"/>
                </a:solidFill>
              </a:rPr>
              <a:t>Sampling (vzorkování) a populace</a:t>
            </a:r>
            <a:endParaRPr lang="en-GB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BCEF6C-52C7-4942-AFAD-698225597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cs-CZ"/>
              <a:t>Pro inferenční statistiku nezbytný! </a:t>
            </a:r>
          </a:p>
          <a:p>
            <a:r>
              <a:rPr lang="cs-CZ"/>
              <a:t>Populace </a:t>
            </a:r>
            <a:r>
              <a:rPr lang="cs-CZ">
                <a:sym typeface="Wingdings" panose="05000000000000000000" pitchFamily="2" charset="2"/>
              </a:rPr>
              <a:t> vzorek  element.</a:t>
            </a:r>
            <a:endParaRPr lang="cs-CZ"/>
          </a:p>
          <a:p>
            <a:r>
              <a:rPr lang="cs-CZ"/>
              <a:t>Pravděpodobnostní je zlatý standard.</a:t>
            </a:r>
          </a:p>
          <a:p>
            <a:pPr lvl="1"/>
            <a:r>
              <a:rPr lang="cs-CZ"/>
              <a:t>Prostý náhodný výběr.</a:t>
            </a:r>
          </a:p>
          <a:p>
            <a:pPr lvl="2"/>
            <a:r>
              <a:rPr lang="cs-CZ"/>
              <a:t>Každý element má stejnou šanci dostat se do vzorku.</a:t>
            </a:r>
          </a:p>
          <a:p>
            <a:pPr lvl="1"/>
            <a:r>
              <a:rPr lang="cs-CZ"/>
              <a:t>Prostý systematický výběr.</a:t>
            </a:r>
          </a:p>
          <a:p>
            <a:pPr lvl="2"/>
            <a:r>
              <a:rPr lang="cs-CZ"/>
              <a:t>Např. 1. element vybrán náhodně a pak každý 5.</a:t>
            </a:r>
          </a:p>
          <a:p>
            <a:pPr lvl="1"/>
            <a:r>
              <a:rPr lang="cs-CZ"/>
              <a:t>Komplexní stratifikovaný náhodný výběr.</a:t>
            </a:r>
          </a:p>
          <a:p>
            <a:pPr lvl="2"/>
            <a:r>
              <a:rPr lang="cs-CZ"/>
              <a:t>Populace rozdělena do vyčerpávajících a výlučných strat a z nich je tvořen náhodným výběrem vzorek.</a:t>
            </a:r>
          </a:p>
          <a:p>
            <a:pPr lvl="1"/>
            <a:r>
              <a:rPr lang="cs-CZ"/>
              <a:t>Kompl. </a:t>
            </a:r>
            <a:r>
              <a:rPr lang="cs-CZ" i="1"/>
              <a:t>Multi-stage cluster sampling</a:t>
            </a:r>
          </a:p>
          <a:p>
            <a:pPr lvl="2"/>
            <a:r>
              <a:rPr lang="cs-CZ"/>
              <a:t>Populace je v několika fázích clusterována (např. kraj </a:t>
            </a:r>
            <a:r>
              <a:rPr lang="cs-CZ">
                <a:sym typeface="Wingdings" panose="05000000000000000000" pitchFamily="2" charset="2"/>
              </a:rPr>
              <a:t> okres  škola  třída  náhodný výběr).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6088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D1DA7180-CBBD-8601-5367-46A61DEE85D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9732599F-32F6-4B09-B5B2-EF65D8814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72" y="2112004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Nadpis 1">
            <a:extLst>
              <a:ext uri="{FF2B5EF4-FFF2-40B4-BE49-F238E27FC236}">
                <a16:creationId xmlns:a16="http://schemas.microsoft.com/office/drawing/2014/main" id="{B73AF6B6-E72D-4A52-85E3-D8E3DCC62F6C}"/>
              </a:ext>
            </a:extLst>
          </p:cNvPr>
          <p:cNvSpPr txBox="1">
            <a:spLocks/>
          </p:cNvSpPr>
          <p:nvPr/>
        </p:nvSpPr>
        <p:spPr>
          <a:xfrm>
            <a:off x="838200" y="182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>
                <a:solidFill>
                  <a:schemeClr val="bg1"/>
                </a:solidFill>
              </a:rPr>
              <a:t>Na této přednášce:</a:t>
            </a:r>
            <a:endParaRPr lang="cs-CZ" sz="3600" dirty="0">
              <a:solidFill>
                <a:schemeClr val="bg1"/>
              </a:solidFill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D7ADBE-2ED4-4076-B155-18F818E80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Roadmap</a:t>
            </a:r>
            <a:r>
              <a:rPr lang="cs-CZ" dirty="0"/>
              <a:t> kurzu</a:t>
            </a:r>
            <a:endParaRPr lang="en-GB" dirty="0"/>
          </a:p>
        </p:txBody>
      </p:sp>
      <p:pic>
        <p:nvPicPr>
          <p:cNvPr id="6" name="Picture 2" descr="You Are Here Icon Images – Browse 1,512 Stock Photos, Vectors, and Video |  Adobe Stock">
            <a:extLst>
              <a:ext uri="{FF2B5EF4-FFF2-40B4-BE49-F238E27FC236}">
                <a16:creationId xmlns:a16="http://schemas.microsoft.com/office/drawing/2014/main" id="{528E38A5-660B-4AA4-A4C8-A4F505A5B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704" y="2194663"/>
            <a:ext cx="1316996" cy="1316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873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718681-A12E-49D6-9925-DD7C68176D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BD77573-9EF2-4C35-8285-A1CF6FBB0E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" y="0"/>
            <a:ext cx="5511704" cy="6858000"/>
          </a:xfrm>
          <a:custGeom>
            <a:avLst/>
            <a:gdLst>
              <a:gd name="connsiteX0" fmla="*/ 5511704 w 5511704"/>
              <a:gd name="connsiteY0" fmla="*/ 0 h 6886576"/>
              <a:gd name="connsiteX1" fmla="*/ 1008599 w 5511704"/>
              <a:gd name="connsiteY1" fmla="*/ 0 h 6886576"/>
              <a:gd name="connsiteX2" fmla="*/ 1310975 w 5511704"/>
              <a:gd name="connsiteY2" fmla="*/ 110728 h 6886576"/>
              <a:gd name="connsiteX3" fmla="*/ 1267362 w 5511704"/>
              <a:gd name="connsiteY3" fmla="*/ 135731 h 6886576"/>
              <a:gd name="connsiteX4" fmla="*/ 1005692 w 5511704"/>
              <a:gd name="connsiteY4" fmla="*/ 71437 h 6886576"/>
              <a:gd name="connsiteX5" fmla="*/ 953358 w 5511704"/>
              <a:gd name="connsiteY5" fmla="*/ 89297 h 6886576"/>
              <a:gd name="connsiteX6" fmla="*/ 979525 w 5511704"/>
              <a:gd name="connsiteY6" fmla="*/ 164307 h 6886576"/>
              <a:gd name="connsiteX7" fmla="*/ 1092915 w 5511704"/>
              <a:gd name="connsiteY7" fmla="*/ 192882 h 6886576"/>
              <a:gd name="connsiteX8" fmla="*/ 1270270 w 5511704"/>
              <a:gd name="connsiteY8" fmla="*/ 375047 h 6886576"/>
              <a:gd name="connsiteX9" fmla="*/ 1002784 w 5511704"/>
              <a:gd name="connsiteY9" fmla="*/ 353615 h 6886576"/>
              <a:gd name="connsiteX10" fmla="*/ 956265 w 5511704"/>
              <a:gd name="connsiteY10" fmla="*/ 396479 h 6886576"/>
              <a:gd name="connsiteX11" fmla="*/ 938820 w 5511704"/>
              <a:gd name="connsiteY11" fmla="*/ 453629 h 6886576"/>
              <a:gd name="connsiteX12" fmla="*/ 860319 w 5511704"/>
              <a:gd name="connsiteY12" fmla="*/ 360759 h 6886576"/>
              <a:gd name="connsiteX13" fmla="*/ 793447 w 5511704"/>
              <a:gd name="connsiteY13" fmla="*/ 335757 h 6886576"/>
              <a:gd name="connsiteX14" fmla="*/ 773095 w 5511704"/>
              <a:gd name="connsiteY14" fmla="*/ 417910 h 6886576"/>
              <a:gd name="connsiteX15" fmla="*/ 834151 w 5511704"/>
              <a:gd name="connsiteY15" fmla="*/ 507206 h 6886576"/>
              <a:gd name="connsiteX16" fmla="*/ 996969 w 5511704"/>
              <a:gd name="connsiteY16" fmla="*/ 560785 h 6886576"/>
              <a:gd name="connsiteX17" fmla="*/ 822522 w 5511704"/>
              <a:gd name="connsiteY17" fmla="*/ 560785 h 6886576"/>
              <a:gd name="connsiteX18" fmla="*/ 621908 w 5511704"/>
              <a:gd name="connsiteY18" fmla="*/ 525066 h 6886576"/>
              <a:gd name="connsiteX19" fmla="*/ 409664 w 5511704"/>
              <a:gd name="connsiteY19" fmla="*/ 535781 h 6886576"/>
              <a:gd name="connsiteX20" fmla="*/ 209049 w 5511704"/>
              <a:gd name="connsiteY20" fmla="*/ 464344 h 6886576"/>
              <a:gd name="connsiteX21" fmla="*/ 5527 w 5511704"/>
              <a:gd name="connsiteY21" fmla="*/ 467916 h 6886576"/>
              <a:gd name="connsiteX22" fmla="*/ 906838 w 5511704"/>
              <a:gd name="connsiteY22" fmla="*/ 914400 h 6886576"/>
              <a:gd name="connsiteX23" fmla="*/ 863226 w 5511704"/>
              <a:gd name="connsiteY23" fmla="*/ 925116 h 6886576"/>
              <a:gd name="connsiteX24" fmla="*/ 805077 w 5511704"/>
              <a:gd name="connsiteY24" fmla="*/ 953691 h 6886576"/>
              <a:gd name="connsiteX25" fmla="*/ 848689 w 5511704"/>
              <a:gd name="connsiteY25" fmla="*/ 1010841 h 6886576"/>
              <a:gd name="connsiteX26" fmla="*/ 1084193 w 5511704"/>
              <a:gd name="connsiteY26" fmla="*/ 1117997 h 6886576"/>
              <a:gd name="connsiteX27" fmla="*/ 1142342 w 5511704"/>
              <a:gd name="connsiteY27" fmla="*/ 1225153 h 6886576"/>
              <a:gd name="connsiteX28" fmla="*/ 1069655 w 5511704"/>
              <a:gd name="connsiteY28" fmla="*/ 1214438 h 6886576"/>
              <a:gd name="connsiteX29" fmla="*/ 1005692 w 5511704"/>
              <a:gd name="connsiteY29" fmla="*/ 1235869 h 6886576"/>
              <a:gd name="connsiteX30" fmla="*/ 1031858 w 5511704"/>
              <a:gd name="connsiteY30" fmla="*/ 1371600 h 6886576"/>
              <a:gd name="connsiteX31" fmla="*/ 1366216 w 5511704"/>
              <a:gd name="connsiteY31" fmla="*/ 1546622 h 6886576"/>
              <a:gd name="connsiteX32" fmla="*/ 1395290 w 5511704"/>
              <a:gd name="connsiteY32" fmla="*/ 1603772 h 6886576"/>
              <a:gd name="connsiteX33" fmla="*/ 1354586 w 5511704"/>
              <a:gd name="connsiteY33" fmla="*/ 1643063 h 6886576"/>
              <a:gd name="connsiteX34" fmla="*/ 1247011 w 5511704"/>
              <a:gd name="connsiteY34" fmla="*/ 1664494 h 6886576"/>
              <a:gd name="connsiteX35" fmla="*/ 1398198 w 5511704"/>
              <a:gd name="connsiteY35" fmla="*/ 1857375 h 6886576"/>
              <a:gd name="connsiteX36" fmla="*/ 1453440 w 5511704"/>
              <a:gd name="connsiteY36" fmla="*/ 1910954 h 6886576"/>
              <a:gd name="connsiteX37" fmla="*/ 1549386 w 5511704"/>
              <a:gd name="connsiteY37" fmla="*/ 1993106 h 6886576"/>
              <a:gd name="connsiteX38" fmla="*/ 1549386 w 5511704"/>
              <a:gd name="connsiteY38" fmla="*/ 2021681 h 6886576"/>
              <a:gd name="connsiteX39" fmla="*/ 1421458 w 5511704"/>
              <a:gd name="connsiteY39" fmla="*/ 2110978 h 6886576"/>
              <a:gd name="connsiteX40" fmla="*/ 1188861 w 5511704"/>
              <a:gd name="connsiteY40" fmla="*/ 2085976 h 6886576"/>
              <a:gd name="connsiteX41" fmla="*/ 1531941 w 5511704"/>
              <a:gd name="connsiteY41" fmla="*/ 2218135 h 6886576"/>
              <a:gd name="connsiteX42" fmla="*/ 421293 w 5511704"/>
              <a:gd name="connsiteY42" fmla="*/ 1900238 h 6886576"/>
              <a:gd name="connsiteX43" fmla="*/ 491072 w 5511704"/>
              <a:gd name="connsiteY43" fmla="*/ 1982391 h 6886576"/>
              <a:gd name="connsiteX44" fmla="*/ 880671 w 5511704"/>
              <a:gd name="connsiteY44" fmla="*/ 2200276 h 6886576"/>
              <a:gd name="connsiteX45" fmla="*/ 991154 w 5511704"/>
              <a:gd name="connsiteY45" fmla="*/ 2336007 h 6886576"/>
              <a:gd name="connsiteX46" fmla="*/ 1107453 w 5511704"/>
              <a:gd name="connsiteY46" fmla="*/ 2411016 h 6886576"/>
              <a:gd name="connsiteX47" fmla="*/ 1270270 w 5511704"/>
              <a:gd name="connsiteY47" fmla="*/ 2411016 h 6886576"/>
              <a:gd name="connsiteX48" fmla="*/ 1386568 w 5511704"/>
              <a:gd name="connsiteY48" fmla="*/ 2528889 h 6886576"/>
              <a:gd name="connsiteX49" fmla="*/ 1267362 w 5511704"/>
              <a:gd name="connsiteY49" fmla="*/ 2553891 h 6886576"/>
              <a:gd name="connsiteX50" fmla="*/ 1127805 w 5511704"/>
              <a:gd name="connsiteY50" fmla="*/ 2536032 h 6886576"/>
              <a:gd name="connsiteX51" fmla="*/ 970802 w 5511704"/>
              <a:gd name="connsiteY51" fmla="*/ 2575322 h 6886576"/>
              <a:gd name="connsiteX52" fmla="*/ 825429 w 5511704"/>
              <a:gd name="connsiteY52" fmla="*/ 2543176 h 6886576"/>
              <a:gd name="connsiteX53" fmla="*/ 650982 w 5511704"/>
              <a:gd name="connsiteY53" fmla="*/ 2564607 h 6886576"/>
              <a:gd name="connsiteX54" fmla="*/ 595740 w 5511704"/>
              <a:gd name="connsiteY54" fmla="*/ 2703909 h 6886576"/>
              <a:gd name="connsiteX55" fmla="*/ 578296 w 5511704"/>
              <a:gd name="connsiteY55" fmla="*/ 2714626 h 6886576"/>
              <a:gd name="connsiteX56" fmla="*/ 255568 w 5511704"/>
              <a:gd name="connsiteY56" fmla="*/ 2936081 h 6886576"/>
              <a:gd name="connsiteX57" fmla="*/ 165437 w 5511704"/>
              <a:gd name="connsiteY57" fmla="*/ 2953941 h 6886576"/>
              <a:gd name="connsiteX58" fmla="*/ 697501 w 5511704"/>
              <a:gd name="connsiteY58" fmla="*/ 3343275 h 6886576"/>
              <a:gd name="connsiteX59" fmla="*/ 339884 w 5511704"/>
              <a:gd name="connsiteY59" fmla="*/ 3243263 h 6886576"/>
              <a:gd name="connsiteX60" fmla="*/ 290458 w 5511704"/>
              <a:gd name="connsiteY60" fmla="*/ 3407569 h 6886576"/>
              <a:gd name="connsiteX61" fmla="*/ 459090 w 5511704"/>
              <a:gd name="connsiteY61" fmla="*/ 3554016 h 6886576"/>
              <a:gd name="connsiteX62" fmla="*/ 520147 w 5511704"/>
              <a:gd name="connsiteY62" fmla="*/ 3843338 h 6886576"/>
              <a:gd name="connsiteX63" fmla="*/ 491072 w 5511704"/>
              <a:gd name="connsiteY63" fmla="*/ 4107657 h 6886576"/>
              <a:gd name="connsiteX64" fmla="*/ 418386 w 5511704"/>
              <a:gd name="connsiteY64" fmla="*/ 4189810 h 6886576"/>
              <a:gd name="connsiteX65" fmla="*/ 313718 w 5511704"/>
              <a:gd name="connsiteY65" fmla="*/ 4339829 h 6886576"/>
              <a:gd name="connsiteX66" fmla="*/ 249753 w 5511704"/>
              <a:gd name="connsiteY66" fmla="*/ 4432698 h 6886576"/>
              <a:gd name="connsiteX67" fmla="*/ 25879 w 5511704"/>
              <a:gd name="connsiteY67" fmla="*/ 4396979 h 6886576"/>
              <a:gd name="connsiteX68" fmla="*/ 325347 w 5511704"/>
              <a:gd name="connsiteY68" fmla="*/ 4632722 h 6886576"/>
              <a:gd name="connsiteX69" fmla="*/ 84029 w 5511704"/>
              <a:gd name="connsiteY69" fmla="*/ 4604147 h 6886576"/>
              <a:gd name="connsiteX70" fmla="*/ 5527 w 5511704"/>
              <a:gd name="connsiteY70" fmla="*/ 4622007 h 6886576"/>
              <a:gd name="connsiteX71" fmla="*/ 49139 w 5511704"/>
              <a:gd name="connsiteY71" fmla="*/ 4697016 h 6886576"/>
              <a:gd name="connsiteX72" fmla="*/ 226494 w 5511704"/>
              <a:gd name="connsiteY72" fmla="*/ 4825604 h 6886576"/>
              <a:gd name="connsiteX73" fmla="*/ 592833 w 5511704"/>
              <a:gd name="connsiteY73" fmla="*/ 5175647 h 6886576"/>
              <a:gd name="connsiteX74" fmla="*/ 238123 w 5511704"/>
              <a:gd name="connsiteY74" fmla="*/ 5014913 h 6886576"/>
              <a:gd name="connsiteX75" fmla="*/ 610278 w 5511704"/>
              <a:gd name="connsiteY75" fmla="*/ 5375673 h 6886576"/>
              <a:gd name="connsiteX76" fmla="*/ 691686 w 5511704"/>
              <a:gd name="connsiteY76" fmla="*/ 5497116 h 6886576"/>
              <a:gd name="connsiteX77" fmla="*/ 860319 w 5511704"/>
              <a:gd name="connsiteY77" fmla="*/ 5793582 h 6886576"/>
              <a:gd name="connsiteX78" fmla="*/ 851597 w 5511704"/>
              <a:gd name="connsiteY78" fmla="*/ 5825729 h 6886576"/>
              <a:gd name="connsiteX79" fmla="*/ 659704 w 5511704"/>
              <a:gd name="connsiteY79" fmla="*/ 5779295 h 6886576"/>
              <a:gd name="connsiteX80" fmla="*/ 909746 w 5511704"/>
              <a:gd name="connsiteY80" fmla="*/ 6029326 h 6886576"/>
              <a:gd name="connsiteX81" fmla="*/ 1168509 w 5511704"/>
              <a:gd name="connsiteY81" fmla="*/ 6222207 h 6886576"/>
              <a:gd name="connsiteX82" fmla="*/ 985339 w 5511704"/>
              <a:gd name="connsiteY82" fmla="*/ 6193632 h 6886576"/>
              <a:gd name="connsiteX83" fmla="*/ 732391 w 5511704"/>
              <a:gd name="connsiteY83" fmla="*/ 6082904 h 6886576"/>
              <a:gd name="connsiteX84" fmla="*/ 645167 w 5511704"/>
              <a:gd name="connsiteY84" fmla="*/ 6125766 h 6886576"/>
              <a:gd name="connsiteX85" fmla="*/ 883579 w 5511704"/>
              <a:gd name="connsiteY85" fmla="*/ 6307932 h 6886576"/>
              <a:gd name="connsiteX86" fmla="*/ 1020229 w 5511704"/>
              <a:gd name="connsiteY86" fmla="*/ 6393657 h 6886576"/>
              <a:gd name="connsiteX87" fmla="*/ 1075471 w 5511704"/>
              <a:gd name="connsiteY87" fmla="*/ 6457950 h 6886576"/>
              <a:gd name="connsiteX88" fmla="*/ 1232473 w 5511704"/>
              <a:gd name="connsiteY88" fmla="*/ 6686551 h 6886576"/>
              <a:gd name="connsiteX89" fmla="*/ 1592997 w 5511704"/>
              <a:gd name="connsiteY89" fmla="*/ 6886576 h 6886576"/>
              <a:gd name="connsiteX90" fmla="*/ 5511704 w 5511704"/>
              <a:gd name="connsiteY90" fmla="*/ 6886576 h 6886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5511704" h="6886576">
                <a:moveTo>
                  <a:pt x="5511704" y="0"/>
                </a:moveTo>
                <a:lnTo>
                  <a:pt x="1008599" y="0"/>
                </a:lnTo>
                <a:cubicBezTo>
                  <a:pt x="1110360" y="35719"/>
                  <a:pt x="1209214" y="78581"/>
                  <a:pt x="1310975" y="110728"/>
                </a:cubicBezTo>
                <a:cubicBezTo>
                  <a:pt x="1296437" y="146447"/>
                  <a:pt x="1281900" y="139303"/>
                  <a:pt x="1267362" y="135731"/>
                </a:cubicBezTo>
                <a:cubicBezTo>
                  <a:pt x="1180139" y="121445"/>
                  <a:pt x="1090008" y="110728"/>
                  <a:pt x="1005692" y="71437"/>
                </a:cubicBezTo>
                <a:cubicBezTo>
                  <a:pt x="985339" y="64294"/>
                  <a:pt x="962080" y="64294"/>
                  <a:pt x="953358" y="89297"/>
                </a:cubicBezTo>
                <a:cubicBezTo>
                  <a:pt x="938820" y="125016"/>
                  <a:pt x="959172" y="146447"/>
                  <a:pt x="979525" y="164307"/>
                </a:cubicBezTo>
                <a:cubicBezTo>
                  <a:pt x="1014414" y="196453"/>
                  <a:pt x="1055118" y="189310"/>
                  <a:pt x="1092915" y="192882"/>
                </a:cubicBezTo>
                <a:cubicBezTo>
                  <a:pt x="1197583" y="210741"/>
                  <a:pt x="1247011" y="260747"/>
                  <a:pt x="1270270" y="375047"/>
                </a:cubicBezTo>
                <a:cubicBezTo>
                  <a:pt x="1180139" y="328613"/>
                  <a:pt x="1090008" y="385763"/>
                  <a:pt x="1002784" y="353615"/>
                </a:cubicBezTo>
                <a:cubicBezTo>
                  <a:pt x="979525" y="346472"/>
                  <a:pt x="944635" y="357188"/>
                  <a:pt x="956265" y="396479"/>
                </a:cubicBezTo>
                <a:cubicBezTo>
                  <a:pt x="967894" y="432198"/>
                  <a:pt x="1005692" y="460772"/>
                  <a:pt x="938820" y="453629"/>
                </a:cubicBezTo>
                <a:cubicBezTo>
                  <a:pt x="889393" y="450056"/>
                  <a:pt x="874856" y="407194"/>
                  <a:pt x="860319" y="360759"/>
                </a:cubicBezTo>
                <a:cubicBezTo>
                  <a:pt x="848689" y="335757"/>
                  <a:pt x="816707" y="321469"/>
                  <a:pt x="793447" y="335757"/>
                </a:cubicBezTo>
                <a:cubicBezTo>
                  <a:pt x="764373" y="350044"/>
                  <a:pt x="773095" y="389335"/>
                  <a:pt x="773095" y="417910"/>
                </a:cubicBezTo>
                <a:cubicBezTo>
                  <a:pt x="770187" y="471488"/>
                  <a:pt x="793447" y="496491"/>
                  <a:pt x="834151" y="507206"/>
                </a:cubicBezTo>
                <a:cubicBezTo>
                  <a:pt x="883579" y="521494"/>
                  <a:pt x="933005" y="539354"/>
                  <a:pt x="996969" y="560785"/>
                </a:cubicBezTo>
                <a:cubicBezTo>
                  <a:pt x="927190" y="596503"/>
                  <a:pt x="874856" y="589360"/>
                  <a:pt x="822522" y="560785"/>
                </a:cubicBezTo>
                <a:cubicBezTo>
                  <a:pt x="758558" y="528637"/>
                  <a:pt x="674242" y="485775"/>
                  <a:pt x="621908" y="525066"/>
                </a:cubicBezTo>
                <a:cubicBezTo>
                  <a:pt x="543407" y="582216"/>
                  <a:pt x="479443" y="546497"/>
                  <a:pt x="409664" y="535781"/>
                </a:cubicBezTo>
                <a:cubicBezTo>
                  <a:pt x="264290" y="514350"/>
                  <a:pt x="354422" y="482204"/>
                  <a:pt x="209049" y="464344"/>
                </a:cubicBezTo>
                <a:cubicBezTo>
                  <a:pt x="150900" y="457200"/>
                  <a:pt x="89843" y="428625"/>
                  <a:pt x="5527" y="467916"/>
                </a:cubicBezTo>
                <a:cubicBezTo>
                  <a:pt x="386404" y="675085"/>
                  <a:pt x="566666" y="660797"/>
                  <a:pt x="906838" y="914400"/>
                </a:cubicBezTo>
                <a:cubicBezTo>
                  <a:pt x="892301" y="939404"/>
                  <a:pt x="877764" y="928688"/>
                  <a:pt x="863226" y="925116"/>
                </a:cubicBezTo>
                <a:cubicBezTo>
                  <a:pt x="839967" y="921544"/>
                  <a:pt x="810892" y="907256"/>
                  <a:pt x="805077" y="953691"/>
                </a:cubicBezTo>
                <a:cubicBezTo>
                  <a:pt x="802169" y="989410"/>
                  <a:pt x="819615" y="1007269"/>
                  <a:pt x="848689" y="1010841"/>
                </a:cubicBezTo>
                <a:cubicBezTo>
                  <a:pt x="933005" y="1025129"/>
                  <a:pt x="1008599" y="1075135"/>
                  <a:pt x="1084193" y="1117997"/>
                </a:cubicBezTo>
                <a:cubicBezTo>
                  <a:pt x="1119082" y="1135857"/>
                  <a:pt x="1156879" y="1160860"/>
                  <a:pt x="1142342" y="1225153"/>
                </a:cubicBezTo>
                <a:cubicBezTo>
                  <a:pt x="1113268" y="1243013"/>
                  <a:pt x="1092915" y="1218009"/>
                  <a:pt x="1069655" y="1214438"/>
                </a:cubicBezTo>
                <a:cubicBezTo>
                  <a:pt x="1046396" y="1210866"/>
                  <a:pt x="991154" y="1225153"/>
                  <a:pt x="1005692" y="1235869"/>
                </a:cubicBezTo>
                <a:cubicBezTo>
                  <a:pt x="1072563" y="1275159"/>
                  <a:pt x="950450" y="1371600"/>
                  <a:pt x="1031858" y="1371600"/>
                </a:cubicBezTo>
                <a:cubicBezTo>
                  <a:pt x="1165601" y="1371600"/>
                  <a:pt x="1238288" y="1543050"/>
                  <a:pt x="1366216" y="1546622"/>
                </a:cubicBezTo>
                <a:cubicBezTo>
                  <a:pt x="1386568" y="1546622"/>
                  <a:pt x="1395290" y="1578770"/>
                  <a:pt x="1395290" y="1603772"/>
                </a:cubicBezTo>
                <a:cubicBezTo>
                  <a:pt x="1395290" y="1635920"/>
                  <a:pt x="1374939" y="1639491"/>
                  <a:pt x="1354586" y="1643063"/>
                </a:cubicBezTo>
                <a:cubicBezTo>
                  <a:pt x="1322604" y="1646635"/>
                  <a:pt x="1287715" y="1603772"/>
                  <a:pt x="1247011" y="1664494"/>
                </a:cubicBezTo>
                <a:cubicBezTo>
                  <a:pt x="1322604" y="1700213"/>
                  <a:pt x="1401105" y="1735932"/>
                  <a:pt x="1398198" y="1857375"/>
                </a:cubicBezTo>
                <a:cubicBezTo>
                  <a:pt x="1398198" y="1889523"/>
                  <a:pt x="1430180" y="1903810"/>
                  <a:pt x="1453440" y="1910954"/>
                </a:cubicBezTo>
                <a:cubicBezTo>
                  <a:pt x="1494144" y="1925241"/>
                  <a:pt x="1526126" y="1946673"/>
                  <a:pt x="1549386" y="1993106"/>
                </a:cubicBezTo>
                <a:cubicBezTo>
                  <a:pt x="1549386" y="2003822"/>
                  <a:pt x="1549386" y="2010966"/>
                  <a:pt x="1549386" y="2021681"/>
                </a:cubicBezTo>
                <a:cubicBezTo>
                  <a:pt x="1543571" y="2132410"/>
                  <a:pt x="1485422" y="2128838"/>
                  <a:pt x="1421458" y="2110978"/>
                </a:cubicBezTo>
                <a:cubicBezTo>
                  <a:pt x="1345864" y="2089547"/>
                  <a:pt x="1270270" y="2046685"/>
                  <a:pt x="1188861" y="2085976"/>
                </a:cubicBezTo>
                <a:cubicBezTo>
                  <a:pt x="1302252" y="2139554"/>
                  <a:pt x="1427272" y="2143126"/>
                  <a:pt x="1531941" y="2218135"/>
                </a:cubicBezTo>
                <a:cubicBezTo>
                  <a:pt x="1142342" y="2232422"/>
                  <a:pt x="799262" y="1993106"/>
                  <a:pt x="421293" y="1900238"/>
                </a:cubicBezTo>
                <a:cubicBezTo>
                  <a:pt x="432923" y="1960960"/>
                  <a:pt x="464905" y="1975247"/>
                  <a:pt x="491072" y="1982391"/>
                </a:cubicBezTo>
                <a:cubicBezTo>
                  <a:pt x="630630" y="2028825"/>
                  <a:pt x="752743" y="2121695"/>
                  <a:pt x="880671" y="2200276"/>
                </a:cubicBezTo>
                <a:cubicBezTo>
                  <a:pt x="933005" y="2232422"/>
                  <a:pt x="970802" y="2268142"/>
                  <a:pt x="991154" y="2336007"/>
                </a:cubicBezTo>
                <a:cubicBezTo>
                  <a:pt x="1008599" y="2400300"/>
                  <a:pt x="1043489" y="2428875"/>
                  <a:pt x="1107453" y="2411016"/>
                </a:cubicBezTo>
                <a:cubicBezTo>
                  <a:pt x="1159787" y="2396729"/>
                  <a:pt x="1215029" y="2403873"/>
                  <a:pt x="1270270" y="2411016"/>
                </a:cubicBezTo>
                <a:cubicBezTo>
                  <a:pt x="1331326" y="2418160"/>
                  <a:pt x="1401105" y="2489597"/>
                  <a:pt x="1386568" y="2528889"/>
                </a:cubicBezTo>
                <a:cubicBezTo>
                  <a:pt x="1357494" y="2593182"/>
                  <a:pt x="1308067" y="2561035"/>
                  <a:pt x="1267362" y="2553891"/>
                </a:cubicBezTo>
                <a:cubicBezTo>
                  <a:pt x="1217936" y="2546748"/>
                  <a:pt x="1127805" y="2528889"/>
                  <a:pt x="1127805" y="2536032"/>
                </a:cubicBezTo>
                <a:cubicBezTo>
                  <a:pt x="1095822" y="2696766"/>
                  <a:pt x="1023136" y="2575322"/>
                  <a:pt x="970802" y="2575322"/>
                </a:cubicBezTo>
                <a:cubicBezTo>
                  <a:pt x="921375" y="2575322"/>
                  <a:pt x="871949" y="2557463"/>
                  <a:pt x="825429" y="2543176"/>
                </a:cubicBezTo>
                <a:cubicBezTo>
                  <a:pt x="764373" y="2525316"/>
                  <a:pt x="709132" y="2557463"/>
                  <a:pt x="650982" y="2564607"/>
                </a:cubicBezTo>
                <a:cubicBezTo>
                  <a:pt x="598648" y="2571751"/>
                  <a:pt x="627722" y="2664620"/>
                  <a:pt x="595740" y="2703909"/>
                </a:cubicBezTo>
                <a:cubicBezTo>
                  <a:pt x="589926" y="2714626"/>
                  <a:pt x="584111" y="2714626"/>
                  <a:pt x="578296" y="2714626"/>
                </a:cubicBezTo>
                <a:cubicBezTo>
                  <a:pt x="560851" y="2993232"/>
                  <a:pt x="255568" y="2925366"/>
                  <a:pt x="255568" y="2936081"/>
                </a:cubicBezTo>
                <a:cubicBezTo>
                  <a:pt x="229401" y="2953941"/>
                  <a:pt x="197419" y="2911079"/>
                  <a:pt x="165437" y="2953941"/>
                </a:cubicBezTo>
                <a:cubicBezTo>
                  <a:pt x="302087" y="3150394"/>
                  <a:pt x="511425" y="3196828"/>
                  <a:pt x="697501" y="3343275"/>
                </a:cubicBezTo>
                <a:cubicBezTo>
                  <a:pt x="543407" y="3393282"/>
                  <a:pt x="453275" y="3221832"/>
                  <a:pt x="339884" y="3243263"/>
                </a:cubicBezTo>
                <a:cubicBezTo>
                  <a:pt x="284643" y="3296842"/>
                  <a:pt x="450368" y="3382566"/>
                  <a:pt x="290458" y="3407569"/>
                </a:cubicBezTo>
                <a:cubicBezTo>
                  <a:pt x="360236" y="3454004"/>
                  <a:pt x="409664" y="3500439"/>
                  <a:pt x="459090" y="3554016"/>
                </a:cubicBezTo>
                <a:cubicBezTo>
                  <a:pt x="543407" y="3650457"/>
                  <a:pt x="560851" y="3714751"/>
                  <a:pt x="520147" y="3843338"/>
                </a:cubicBezTo>
                <a:cubicBezTo>
                  <a:pt x="493979" y="3929063"/>
                  <a:pt x="456183" y="4007645"/>
                  <a:pt x="491072" y="4107657"/>
                </a:cubicBezTo>
                <a:cubicBezTo>
                  <a:pt x="514332" y="4175522"/>
                  <a:pt x="505609" y="4221957"/>
                  <a:pt x="418386" y="4189810"/>
                </a:cubicBezTo>
                <a:cubicBezTo>
                  <a:pt x="325347" y="4157663"/>
                  <a:pt x="290458" y="4218386"/>
                  <a:pt x="313718" y="4339829"/>
                </a:cubicBezTo>
                <a:cubicBezTo>
                  <a:pt x="328254" y="4418410"/>
                  <a:pt x="313718" y="4443413"/>
                  <a:pt x="249753" y="4432698"/>
                </a:cubicBezTo>
                <a:cubicBezTo>
                  <a:pt x="179975" y="4421982"/>
                  <a:pt x="113103" y="4371976"/>
                  <a:pt x="25879" y="4396979"/>
                </a:cubicBezTo>
                <a:cubicBezTo>
                  <a:pt x="95658" y="4539854"/>
                  <a:pt x="243939" y="4496991"/>
                  <a:pt x="325347" y="4632722"/>
                </a:cubicBezTo>
                <a:cubicBezTo>
                  <a:pt x="229401" y="4632722"/>
                  <a:pt x="153807" y="4632722"/>
                  <a:pt x="84029" y="4604147"/>
                </a:cubicBezTo>
                <a:cubicBezTo>
                  <a:pt x="54954" y="4593433"/>
                  <a:pt x="22972" y="4579145"/>
                  <a:pt x="5527" y="4622007"/>
                </a:cubicBezTo>
                <a:cubicBezTo>
                  <a:pt x="-14826" y="4672014"/>
                  <a:pt x="25879" y="4689872"/>
                  <a:pt x="49139" y="4697016"/>
                </a:cubicBezTo>
                <a:cubicBezTo>
                  <a:pt x="116011" y="4722019"/>
                  <a:pt x="168344" y="4779170"/>
                  <a:pt x="226494" y="4825604"/>
                </a:cubicBezTo>
                <a:cubicBezTo>
                  <a:pt x="351514" y="4925616"/>
                  <a:pt x="488165" y="5011341"/>
                  <a:pt x="592833" y="5175647"/>
                </a:cubicBezTo>
                <a:cubicBezTo>
                  <a:pt x="461997" y="5132785"/>
                  <a:pt x="363144" y="5032772"/>
                  <a:pt x="238123" y="5014913"/>
                </a:cubicBezTo>
                <a:cubicBezTo>
                  <a:pt x="345700" y="5164932"/>
                  <a:pt x="482350" y="5264944"/>
                  <a:pt x="610278" y="5375673"/>
                </a:cubicBezTo>
                <a:cubicBezTo>
                  <a:pt x="648075" y="5407819"/>
                  <a:pt x="685872" y="5429250"/>
                  <a:pt x="691686" y="5497116"/>
                </a:cubicBezTo>
                <a:cubicBezTo>
                  <a:pt x="709132" y="5629276"/>
                  <a:pt x="755650" y="5736432"/>
                  <a:pt x="860319" y="5793582"/>
                </a:cubicBezTo>
                <a:cubicBezTo>
                  <a:pt x="860319" y="5793582"/>
                  <a:pt x="854504" y="5815013"/>
                  <a:pt x="851597" y="5825729"/>
                </a:cubicBezTo>
                <a:cubicBezTo>
                  <a:pt x="787632" y="5829301"/>
                  <a:pt x="738206" y="5750720"/>
                  <a:pt x="659704" y="5779295"/>
                </a:cubicBezTo>
                <a:cubicBezTo>
                  <a:pt x="738206" y="5886451"/>
                  <a:pt x="802169" y="5979319"/>
                  <a:pt x="909746" y="6029326"/>
                </a:cubicBezTo>
                <a:cubicBezTo>
                  <a:pt x="996969" y="6068616"/>
                  <a:pt x="1104545" y="6093620"/>
                  <a:pt x="1168509" y="6222207"/>
                </a:cubicBezTo>
                <a:cubicBezTo>
                  <a:pt x="1095822" y="6247210"/>
                  <a:pt x="1040581" y="6215063"/>
                  <a:pt x="985339" y="6193632"/>
                </a:cubicBezTo>
                <a:cubicBezTo>
                  <a:pt x="901023" y="6157913"/>
                  <a:pt x="816707" y="6118623"/>
                  <a:pt x="732391" y="6082904"/>
                </a:cubicBezTo>
                <a:cubicBezTo>
                  <a:pt x="700408" y="6068616"/>
                  <a:pt x="665519" y="6061472"/>
                  <a:pt x="645167" y="6125766"/>
                </a:cubicBezTo>
                <a:cubicBezTo>
                  <a:pt x="752743" y="6140053"/>
                  <a:pt x="816707" y="6225779"/>
                  <a:pt x="883579" y="6307932"/>
                </a:cubicBezTo>
                <a:cubicBezTo>
                  <a:pt x="921375" y="6354366"/>
                  <a:pt x="953358" y="6415088"/>
                  <a:pt x="1020229" y="6393657"/>
                </a:cubicBezTo>
                <a:cubicBezTo>
                  <a:pt x="1055118" y="6382942"/>
                  <a:pt x="1078378" y="6415088"/>
                  <a:pt x="1075471" y="6457950"/>
                </a:cubicBezTo>
                <a:cubicBezTo>
                  <a:pt x="1060933" y="6607970"/>
                  <a:pt x="1145250" y="6657976"/>
                  <a:pt x="1232473" y="6686551"/>
                </a:cubicBezTo>
                <a:cubicBezTo>
                  <a:pt x="1360401" y="6729413"/>
                  <a:pt x="1473792" y="6815138"/>
                  <a:pt x="1592997" y="6886576"/>
                </a:cubicBezTo>
                <a:lnTo>
                  <a:pt x="5511704" y="6886576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DD4FC21-476D-47CC-AE69-E04069A46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3312"/>
            <a:ext cx="4038600" cy="5431376"/>
          </a:xfrm>
        </p:spPr>
        <p:txBody>
          <a:bodyPr>
            <a:normAutofit/>
          </a:bodyPr>
          <a:lstStyle/>
          <a:p>
            <a:r>
              <a:rPr lang="cs-CZ" dirty="0" err="1"/>
              <a:t>Sampling</a:t>
            </a:r>
            <a:r>
              <a:rPr lang="cs-CZ" dirty="0"/>
              <a:t> (vzorkování) a populace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B7D788-64FA-46C0-A2FE-09B21D849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713313"/>
            <a:ext cx="5257801" cy="5431376"/>
          </a:xfrm>
        </p:spPr>
        <p:txBody>
          <a:bodyPr anchor="ctr">
            <a:normAutofit/>
          </a:bodyPr>
          <a:lstStyle/>
          <a:p>
            <a:r>
              <a:rPr lang="cs-CZ" sz="2000" dirty="0"/>
              <a:t>Nepravděpodobnostní ale také nejsou k zahození.</a:t>
            </a:r>
          </a:p>
          <a:p>
            <a:pPr lvl="1"/>
            <a:r>
              <a:rPr lang="cs-CZ" sz="2000" i="1" dirty="0" err="1"/>
              <a:t>Convenient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Nejvýhodnější elementy, nenáročné, obrovský </a:t>
            </a:r>
            <a:r>
              <a:rPr lang="cs-CZ" dirty="0" err="1"/>
              <a:t>bias</a:t>
            </a:r>
            <a:r>
              <a:rPr lang="cs-CZ" dirty="0"/>
              <a:t>.</a:t>
            </a:r>
          </a:p>
          <a:p>
            <a:pPr lvl="1"/>
            <a:r>
              <a:rPr lang="cs-CZ" sz="2000" i="1" dirty="0"/>
              <a:t>Snowball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Typ </a:t>
            </a:r>
            <a:r>
              <a:rPr lang="cs-CZ" i="1" dirty="0" err="1"/>
              <a:t>convinient</a:t>
            </a:r>
            <a:r>
              <a:rPr lang="cs-CZ" dirty="0"/>
              <a:t> </a:t>
            </a:r>
            <a:r>
              <a:rPr lang="cs-CZ" i="1" dirty="0" err="1"/>
              <a:t>samplingu</a:t>
            </a:r>
            <a:r>
              <a:rPr lang="cs-CZ" dirty="0"/>
              <a:t>, ale relativně dobrý.</a:t>
            </a:r>
          </a:p>
          <a:p>
            <a:pPr lvl="1"/>
            <a:r>
              <a:rPr lang="cs-CZ" sz="2000" i="1" dirty="0" err="1"/>
              <a:t>Purpose</a:t>
            </a:r>
            <a:r>
              <a:rPr lang="cs-CZ" sz="2000" dirty="0"/>
              <a:t>.</a:t>
            </a:r>
          </a:p>
          <a:p>
            <a:pPr lvl="2"/>
            <a:r>
              <a:rPr lang="cs-CZ" dirty="0"/>
              <a:t>Hlavně </a:t>
            </a:r>
            <a:r>
              <a:rPr lang="cs-CZ" dirty="0" err="1"/>
              <a:t>kvali</a:t>
            </a:r>
            <a:r>
              <a:rPr lang="cs-CZ" dirty="0"/>
              <a:t>, na základě úsudku výzkumníka.</a:t>
            </a:r>
          </a:p>
          <a:p>
            <a:pPr lvl="1"/>
            <a:r>
              <a:rPr lang="cs-CZ" sz="2000" i="1" dirty="0" err="1"/>
              <a:t>Quota</a:t>
            </a:r>
            <a:r>
              <a:rPr lang="cs-CZ" sz="2000" dirty="0"/>
              <a:t>. </a:t>
            </a:r>
          </a:p>
          <a:p>
            <a:pPr lvl="2"/>
            <a:r>
              <a:rPr lang="cs-CZ" dirty="0" err="1"/>
              <a:t>Approximace</a:t>
            </a:r>
            <a:r>
              <a:rPr lang="cs-CZ" dirty="0"/>
              <a:t> vzorku na populaci na základě charakteristik </a:t>
            </a:r>
            <a:r>
              <a:rPr lang="cs-CZ" dirty="0">
                <a:sym typeface="Wingdings" panose="05000000000000000000" pitchFamily="2" charset="2"/>
              </a:rPr>
              <a:t> elementy do kategorií vybírány </a:t>
            </a:r>
            <a:r>
              <a:rPr lang="cs-CZ" i="1" dirty="0" err="1">
                <a:sym typeface="Wingdings" panose="05000000000000000000" pitchFamily="2" charset="2"/>
              </a:rPr>
              <a:t>convenient</a:t>
            </a:r>
            <a:r>
              <a:rPr lang="cs-CZ" dirty="0">
                <a:sym typeface="Wingdings" panose="05000000000000000000" pitchFamily="2" charset="2"/>
              </a:rPr>
              <a:t> </a:t>
            </a:r>
            <a:r>
              <a:rPr lang="cs-CZ" i="1" dirty="0" err="1">
                <a:sym typeface="Wingdings" panose="05000000000000000000" pitchFamily="2" charset="2"/>
              </a:rPr>
              <a:t>samp</a:t>
            </a:r>
            <a:r>
              <a:rPr lang="cs-CZ" dirty="0">
                <a:sym typeface="Wingdings" panose="05000000000000000000" pitchFamily="2" charset="2"/>
              </a:rPr>
              <a:t>.</a:t>
            </a:r>
            <a:endParaRPr lang="cs-CZ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23923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C72A429-E550-497E-A451-C26AF3F9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 dirty="0"/>
              <a:t>Kde hledat data k analýze?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3E5669-E7F6-49B6-85BD-810077FEB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r>
              <a:rPr lang="cs-CZ" sz="1900"/>
              <a:t>Tipy viz Pennings, Keman a Kleinnijenhuis (2006: 56-60). </a:t>
            </a:r>
          </a:p>
          <a:p>
            <a:r>
              <a:rPr lang="cs-CZ" sz="1900"/>
              <a:t>Ucelené statistické soubory od státních i nestátních institucí (např. Český statistický úřad apod.). </a:t>
            </a:r>
          </a:p>
          <a:p>
            <a:r>
              <a:rPr lang="cs-CZ" sz="1900"/>
              <a:t>Vlastní sběr.</a:t>
            </a:r>
          </a:p>
          <a:p>
            <a:r>
              <a:rPr lang="cs-CZ" sz="1900"/>
              <a:t>Google Trends, Google AdWords apod. </a:t>
            </a:r>
          </a:p>
          <a:p>
            <a:r>
              <a:rPr lang="cs-CZ" sz="1900"/>
              <a:t>Různé databáze (některé jsou neplacené, některé placené). </a:t>
            </a:r>
          </a:p>
          <a:p>
            <a:r>
              <a:rPr lang="cs-CZ" sz="1900"/>
              <a:t>EU, ČR apod. – open data iniciativy.</a:t>
            </a:r>
          </a:p>
          <a:p>
            <a:r>
              <a:rPr lang="cs-CZ" sz="1900"/>
              <a:t>Facebook, Twitter apod.</a:t>
            </a:r>
          </a:p>
          <a:p>
            <a:pPr marL="0" indent="0">
              <a:buNone/>
            </a:pPr>
            <a:endParaRPr lang="cs-CZ" sz="1900"/>
          </a:p>
        </p:txBody>
      </p:sp>
      <p:pic>
        <p:nvPicPr>
          <p:cNvPr id="5" name="Picture 4" descr="Lupa ukazující klesající výkon">
            <a:extLst>
              <a:ext uri="{FF2B5EF4-FFF2-40B4-BE49-F238E27FC236}">
                <a16:creationId xmlns:a16="http://schemas.microsoft.com/office/drawing/2014/main" id="{F15A5AE1-0D76-A41B-C0EE-FEAD977150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00" r="36263" b="-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981793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0BF803-7A46-4A57-8250-1B0C696BE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A co dál? 	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61AC3FC-F1F3-43CD-BD7A-27638357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Tímto to bohužel zdaleka nekončí. 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238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8717E5B-2C1D-4094-9D25-6FF6FBD923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" y="1219200"/>
            <a:ext cx="4510838" cy="380455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A0999AA-153A-499D-BB9F-1DB42BB44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044" y="2090114"/>
            <a:ext cx="3382890" cy="2481886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Neprobrali jsme, ale je důležité: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C95DA1-1D64-41CC-A379-5405F20B7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5014" y="964850"/>
            <a:ext cx="6068786" cy="4928300"/>
          </a:xfrm>
        </p:spPr>
        <p:txBody>
          <a:bodyPr anchor="ctr">
            <a:normAutofit/>
          </a:bodyPr>
          <a:lstStyle/>
          <a:p>
            <a:r>
              <a:rPr lang="cs-CZ" sz="2000"/>
              <a:t>Hrozby validitě a reliabilitě a jak mitigovat jejich riziko.</a:t>
            </a:r>
          </a:p>
          <a:p>
            <a:r>
              <a:rPr lang="cs-CZ" sz="2000"/>
              <a:t>Experimentální, kvazi-experimentální a korelační designy výzkumu a jejich praktické provádění.</a:t>
            </a:r>
          </a:p>
          <a:p>
            <a:r>
              <a:rPr lang="cs-CZ" sz="2000"/>
              <a:t>Jednotlivé statistické operace.</a:t>
            </a:r>
          </a:p>
          <a:p>
            <a:r>
              <a:rPr lang="cs-CZ" sz="2000"/>
              <a:t>Testování hypotéz.</a:t>
            </a:r>
          </a:p>
          <a:p>
            <a:r>
              <a:rPr lang="cs-CZ" sz="2000"/>
              <a:t>Typy distribucí dat a jejich implikace.</a:t>
            </a:r>
          </a:p>
          <a:p>
            <a:r>
              <a:rPr lang="cs-CZ" sz="2000"/>
              <a:t>Potřeba nastudovat v případě potřeby!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42765344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8E3282F-CA62-4849-B9E1-37479703C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 co dál?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0F83ACF-9012-4FB5-B116-7E368505A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/>
              <a:t>Podzimní kurz „Kvantitativní přístupy v politologii“ – praktická aplikace statistiky v programu SPSS s doc. Spáčem a doc. Pinkem. </a:t>
            </a:r>
          </a:p>
          <a:p>
            <a:r>
              <a:rPr lang="cs-CZ"/>
              <a:t>Kniha </a:t>
            </a:r>
            <a:r>
              <a:rPr lang="cs-CZ" b="1"/>
              <a:t>Seznamte se, statistika</a:t>
            </a:r>
            <a:r>
              <a:rPr lang="cs-CZ"/>
              <a:t> od Van Loona a Magnellové (2009). </a:t>
            </a:r>
          </a:p>
          <a:p>
            <a:r>
              <a:rPr lang="cs-CZ"/>
              <a:t>Studium Big Data – relativně nová aplikace statistiky na obrovské množství dat např. z vyhledávání Googlu (aplikace a Trends) </a:t>
            </a:r>
            <a:r>
              <a:rPr lang="cs-CZ">
                <a:sym typeface="Wingdings" panose="05000000000000000000" pitchFamily="2" charset="2"/>
              </a:rPr>
              <a:t> možnost zajímavých výzkumných výsledků a směřování. Ideální vstupní branou je kniha </a:t>
            </a:r>
            <a:r>
              <a:rPr lang="cs-CZ" b="1">
                <a:sym typeface="Wingdings" panose="05000000000000000000" pitchFamily="2" charset="2"/>
              </a:rPr>
              <a:t>Everybody Lies </a:t>
            </a:r>
            <a:r>
              <a:rPr lang="cs-CZ">
                <a:sym typeface="Wingdings" panose="05000000000000000000" pitchFamily="2" charset="2"/>
              </a:rPr>
              <a:t>(2017) od S. S. Davidowitze (od něj je na internetu i spousta zajímavých článků). </a:t>
            </a:r>
          </a:p>
          <a:p>
            <a:r>
              <a:rPr lang="cs-CZ">
                <a:sym typeface="Wingdings" panose="05000000000000000000" pitchFamily="2" charset="2"/>
              </a:rPr>
              <a:t>Kurzy University of Amsterdam (Coursera).</a:t>
            </a:r>
          </a:p>
          <a:p>
            <a:r>
              <a:rPr lang="cs-CZ">
                <a:sym typeface="Wingdings" panose="05000000000000000000" pitchFamily="2" charset="2"/>
              </a:rPr>
              <a:t>„Youtuber“ Petr Soukup aj.</a:t>
            </a:r>
          </a:p>
          <a:p>
            <a:r>
              <a:rPr lang="cs-CZ">
                <a:sym typeface="Wingdings" panose="05000000000000000000" pitchFamily="2" charset="2"/>
              </a:rPr>
              <a:t>Další knihy a články v závislosti na konkrétních problémech. </a:t>
            </a:r>
            <a:endParaRPr lang="cs-CZ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6103790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DAD5C5-3C7B-428F-BB31-A644DEADB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Reference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2A9DC43-EFCD-49AB-BA85-81595006D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685443" cy="4667250"/>
          </a:xfrm>
        </p:spPr>
        <p:txBody>
          <a:bodyPr>
            <a:normAutofit fontScale="85000" lnSpcReduction="20000"/>
          </a:bodyPr>
          <a:lstStyle/>
          <a:p>
            <a:r>
              <a:rPr lang="cs-CZ" sz="2100" dirty="0" err="1"/>
              <a:t>Pennings</a:t>
            </a:r>
            <a:r>
              <a:rPr lang="cs-CZ" sz="2100" dirty="0"/>
              <a:t>, Paul; </a:t>
            </a:r>
            <a:r>
              <a:rPr lang="cs-CZ" sz="2100" dirty="0" err="1"/>
              <a:t>Keman</a:t>
            </a:r>
            <a:r>
              <a:rPr lang="cs-CZ" sz="2100" dirty="0"/>
              <a:t>, Hans a </a:t>
            </a:r>
            <a:r>
              <a:rPr lang="cs-CZ" sz="2100" dirty="0" err="1"/>
              <a:t>Kleinnijenhuis</a:t>
            </a:r>
            <a:r>
              <a:rPr lang="cs-CZ" sz="2100" dirty="0"/>
              <a:t>, Jan. (2006): </a:t>
            </a:r>
            <a:r>
              <a:rPr lang="cs-CZ" sz="2100" i="1" dirty="0" err="1"/>
              <a:t>Doing</a:t>
            </a:r>
            <a:r>
              <a:rPr lang="cs-CZ" sz="2100" i="1" dirty="0"/>
              <a:t> </a:t>
            </a:r>
            <a:r>
              <a:rPr lang="cs-CZ" sz="2100" i="1" dirty="0" err="1"/>
              <a:t>Research</a:t>
            </a:r>
            <a:r>
              <a:rPr lang="cs-CZ" sz="2100" i="1" dirty="0"/>
              <a:t> in </a:t>
            </a:r>
            <a:r>
              <a:rPr lang="cs-CZ" sz="2100" i="1" dirty="0" err="1"/>
              <a:t>Political</a:t>
            </a:r>
            <a:r>
              <a:rPr lang="cs-CZ" sz="2100" i="1" dirty="0"/>
              <a:t> Science: An </a:t>
            </a:r>
            <a:r>
              <a:rPr lang="cs-CZ" sz="2100" i="1" dirty="0" err="1"/>
              <a:t>Introduction</a:t>
            </a:r>
            <a:r>
              <a:rPr lang="cs-CZ" sz="2100" i="1" dirty="0"/>
              <a:t> </a:t>
            </a:r>
            <a:r>
              <a:rPr lang="cs-CZ" sz="2100" i="1" dirty="0" err="1"/>
              <a:t>of</a:t>
            </a:r>
            <a:r>
              <a:rPr lang="cs-CZ" sz="2100" i="1" dirty="0"/>
              <a:t> </a:t>
            </a:r>
            <a:r>
              <a:rPr lang="cs-CZ" sz="2100" i="1" dirty="0" err="1"/>
              <a:t>Comparative</a:t>
            </a:r>
            <a:r>
              <a:rPr lang="cs-CZ" sz="2100" i="1" dirty="0"/>
              <a:t> </a:t>
            </a:r>
            <a:r>
              <a:rPr lang="cs-CZ" sz="2100" i="1" dirty="0" err="1"/>
              <a:t>Methods</a:t>
            </a:r>
            <a:r>
              <a:rPr lang="cs-CZ" sz="2100" i="1" dirty="0"/>
              <a:t> and </a:t>
            </a:r>
            <a:r>
              <a:rPr lang="cs-CZ" sz="2100" i="1" dirty="0" err="1"/>
              <a:t>Statistics</a:t>
            </a:r>
            <a:r>
              <a:rPr lang="cs-CZ" sz="2100" dirty="0"/>
              <a:t>. 2nd </a:t>
            </a:r>
            <a:r>
              <a:rPr lang="cs-CZ" sz="2100" dirty="0" err="1"/>
              <a:t>Edition</a:t>
            </a:r>
            <a:r>
              <a:rPr lang="cs-CZ" sz="2100" dirty="0"/>
              <a:t>. </a:t>
            </a:r>
            <a:r>
              <a:rPr lang="cs-CZ" sz="2100" dirty="0" err="1"/>
              <a:t>Sage</a:t>
            </a:r>
            <a:r>
              <a:rPr lang="cs-CZ" sz="2100" dirty="0"/>
              <a:t> </a:t>
            </a:r>
            <a:r>
              <a:rPr lang="cs-CZ" sz="2100" dirty="0" err="1"/>
              <a:t>Publications</a:t>
            </a:r>
            <a:r>
              <a:rPr lang="cs-CZ" sz="2100" dirty="0"/>
              <a:t>, </a:t>
            </a:r>
            <a:r>
              <a:rPr lang="en-US" sz="2100" dirty="0"/>
              <a:t>ISBN 978-1-4129-0377-6</a:t>
            </a:r>
            <a:r>
              <a:rPr lang="cs-CZ" sz="2100" dirty="0"/>
              <a:t>.</a:t>
            </a:r>
          </a:p>
          <a:p>
            <a:r>
              <a:rPr lang="en-US" sz="2100" dirty="0"/>
              <a:t>Field</a:t>
            </a:r>
            <a:r>
              <a:rPr lang="cs-CZ" sz="2100" dirty="0"/>
              <a:t>, Andy</a:t>
            </a:r>
            <a:r>
              <a:rPr lang="en-US" sz="2100" dirty="0"/>
              <a:t> (2009): </a:t>
            </a:r>
            <a:r>
              <a:rPr lang="en-US" sz="2100" i="1" dirty="0"/>
              <a:t>Discovering Statistics Using SPSS</a:t>
            </a:r>
            <a:r>
              <a:rPr lang="en-US" sz="2100" dirty="0"/>
              <a:t>. 3rd Edition. Sage Publications: London, ISBN 978-1-8478-7907-3</a:t>
            </a:r>
            <a:r>
              <a:rPr lang="cs-CZ" sz="2100" dirty="0"/>
              <a:t>.</a:t>
            </a:r>
          </a:p>
          <a:p>
            <a:r>
              <a:rPr lang="cs-CZ" sz="2100" dirty="0" err="1"/>
              <a:t>Davidowitz</a:t>
            </a:r>
            <a:r>
              <a:rPr lang="cs-CZ" sz="2100" dirty="0"/>
              <a:t>, S. S. (2017). </a:t>
            </a:r>
            <a:r>
              <a:rPr lang="cs-CZ" sz="2100" dirty="0" err="1"/>
              <a:t>Everybody</a:t>
            </a:r>
            <a:r>
              <a:rPr lang="cs-CZ" sz="2100" dirty="0"/>
              <a:t> </a:t>
            </a:r>
            <a:r>
              <a:rPr lang="cs-CZ" sz="2100" dirty="0" err="1"/>
              <a:t>Lies</a:t>
            </a:r>
            <a:r>
              <a:rPr lang="cs-CZ" sz="2100" dirty="0"/>
              <a:t>: Big Data, New Data, and What </a:t>
            </a:r>
            <a:r>
              <a:rPr lang="cs-CZ" sz="2100" dirty="0" err="1"/>
              <a:t>the</a:t>
            </a:r>
            <a:r>
              <a:rPr lang="cs-CZ" sz="2100" dirty="0"/>
              <a:t> Internet </a:t>
            </a:r>
            <a:r>
              <a:rPr lang="cs-CZ" sz="2100" dirty="0" err="1"/>
              <a:t>Can</a:t>
            </a:r>
            <a:r>
              <a:rPr lang="cs-CZ" sz="2100" dirty="0"/>
              <a:t> </a:t>
            </a:r>
            <a:r>
              <a:rPr lang="cs-CZ" sz="2100" dirty="0" err="1"/>
              <a:t>Tell</a:t>
            </a:r>
            <a:r>
              <a:rPr lang="cs-CZ" sz="2100" dirty="0"/>
              <a:t> </a:t>
            </a:r>
            <a:r>
              <a:rPr lang="cs-CZ" sz="2100" dirty="0" err="1"/>
              <a:t>Us</a:t>
            </a:r>
            <a:r>
              <a:rPr lang="cs-CZ" sz="2100" dirty="0"/>
              <a:t> </a:t>
            </a:r>
            <a:r>
              <a:rPr lang="cs-CZ" sz="2100" dirty="0" err="1"/>
              <a:t>About</a:t>
            </a:r>
            <a:r>
              <a:rPr lang="cs-CZ" sz="2100" dirty="0"/>
              <a:t> </a:t>
            </a:r>
            <a:r>
              <a:rPr lang="cs-CZ" sz="2100" dirty="0" err="1"/>
              <a:t>Who</a:t>
            </a:r>
            <a:r>
              <a:rPr lang="cs-CZ" sz="2100" dirty="0"/>
              <a:t> </a:t>
            </a:r>
            <a:r>
              <a:rPr lang="cs-CZ" sz="2100" dirty="0" err="1"/>
              <a:t>We</a:t>
            </a:r>
            <a:r>
              <a:rPr lang="cs-CZ" sz="2100" dirty="0"/>
              <a:t> </a:t>
            </a:r>
            <a:r>
              <a:rPr lang="cs-CZ" sz="2100" dirty="0" err="1"/>
              <a:t>Really</a:t>
            </a:r>
            <a:r>
              <a:rPr lang="cs-CZ" sz="2100" dirty="0"/>
              <a:t> Are. New York: </a:t>
            </a:r>
            <a:r>
              <a:rPr lang="cs-CZ" sz="2100" dirty="0" err="1"/>
              <a:t>Day</a:t>
            </a:r>
            <a:r>
              <a:rPr lang="cs-CZ" sz="2100" dirty="0"/>
              <a:t> Street </a:t>
            </a:r>
            <a:r>
              <a:rPr lang="cs-CZ" sz="2100" dirty="0" err="1"/>
              <a:t>Books</a:t>
            </a:r>
            <a:r>
              <a:rPr lang="cs-CZ" sz="2100" dirty="0"/>
              <a:t>.</a:t>
            </a:r>
          </a:p>
          <a:p>
            <a:r>
              <a:rPr lang="en-US" sz="2100" dirty="0"/>
              <a:t>Rumsey</a:t>
            </a:r>
            <a:r>
              <a:rPr lang="cs-CZ" sz="2100" dirty="0"/>
              <a:t>, Deborah J.</a:t>
            </a:r>
            <a:r>
              <a:rPr lang="en-US" sz="2100" dirty="0"/>
              <a:t> (201</a:t>
            </a:r>
            <a:r>
              <a:rPr lang="cs-CZ" sz="2100" dirty="0"/>
              <a:t>0</a:t>
            </a:r>
            <a:r>
              <a:rPr lang="en-US" sz="2100" dirty="0"/>
              <a:t>): </a:t>
            </a:r>
            <a:r>
              <a:rPr lang="en-US" sz="2100" i="1" dirty="0"/>
              <a:t>Statistics</a:t>
            </a:r>
            <a:r>
              <a:rPr lang="cs-CZ" sz="2100" i="1" dirty="0"/>
              <a:t> Essentials</a:t>
            </a:r>
            <a:r>
              <a:rPr lang="en-US" sz="2100" i="1" dirty="0"/>
              <a:t> for dummies</a:t>
            </a:r>
            <a:r>
              <a:rPr lang="en-US" sz="2100" dirty="0"/>
              <a:t>. </a:t>
            </a:r>
            <a:r>
              <a:rPr lang="cs-CZ" sz="2100" dirty="0" err="1"/>
              <a:t>Indianapolis</a:t>
            </a:r>
            <a:r>
              <a:rPr lang="cs-CZ" sz="2100" dirty="0"/>
              <a:t>: </a:t>
            </a:r>
            <a:r>
              <a:rPr lang="cs-CZ" sz="2100" dirty="0" err="1"/>
              <a:t>Wiley</a:t>
            </a:r>
            <a:r>
              <a:rPr lang="cs-CZ" sz="2100" dirty="0"/>
              <a:t> </a:t>
            </a:r>
            <a:r>
              <a:rPr lang="cs-CZ" sz="2100" dirty="0" err="1"/>
              <a:t>Publishing</a:t>
            </a:r>
            <a:r>
              <a:rPr lang="cs-CZ" sz="2100" dirty="0"/>
              <a:t>, Inc. ISBN 978-0-470-61839-4</a:t>
            </a:r>
          </a:p>
          <a:p>
            <a:r>
              <a:rPr lang="cs-CZ" sz="2100" dirty="0" err="1"/>
              <a:t>Magnello</a:t>
            </a:r>
            <a:r>
              <a:rPr lang="cs-CZ" sz="2100" dirty="0"/>
              <a:t>, Eileen a Van </a:t>
            </a:r>
            <a:r>
              <a:rPr lang="cs-CZ" sz="2100" dirty="0" err="1"/>
              <a:t>Loon</a:t>
            </a:r>
            <a:r>
              <a:rPr lang="cs-CZ" sz="2100" dirty="0"/>
              <a:t>, </a:t>
            </a:r>
            <a:r>
              <a:rPr lang="cs-CZ" sz="2100" dirty="0" err="1"/>
              <a:t>Borin</a:t>
            </a:r>
            <a:r>
              <a:rPr lang="cs-CZ" sz="2100" dirty="0"/>
              <a:t>. (2010). </a:t>
            </a:r>
            <a:r>
              <a:rPr lang="cs-CZ" sz="2100" i="1" dirty="0"/>
              <a:t>Seznamte se, statistika.</a:t>
            </a:r>
            <a:r>
              <a:rPr lang="cs-CZ" sz="2100" dirty="0"/>
              <a:t> Praha: Portál. ISBN 978-80-7367-753-4.</a:t>
            </a:r>
          </a:p>
          <a:p>
            <a:r>
              <a:rPr lang="cs-CZ" sz="2100" dirty="0"/>
              <a:t>Český statistický úřad. (2020). </a:t>
            </a:r>
            <a:r>
              <a:rPr lang="cs-CZ" sz="2100" i="1" dirty="0"/>
              <a:t>Průměrné mzdy - 2. čtvrtletí 2019. </a:t>
            </a:r>
            <a:r>
              <a:rPr lang="cs-CZ" sz="2100" dirty="0"/>
              <a:t>Dostupné z: https://www.czso.cz/csu/czso/cri/prumerne-mzdy-2-ctvrtleti-2019.</a:t>
            </a:r>
          </a:p>
          <a:p>
            <a:r>
              <a:rPr lang="cs-CZ" sz="2100" dirty="0" err="1"/>
              <a:t>Chawla</a:t>
            </a:r>
            <a:r>
              <a:rPr lang="cs-CZ" sz="2100" dirty="0"/>
              <a:t>, </a:t>
            </a:r>
            <a:r>
              <a:rPr lang="cs-CZ" sz="2100" dirty="0" err="1"/>
              <a:t>Dalmeet</a:t>
            </a:r>
            <a:r>
              <a:rPr lang="cs-CZ" sz="2100" dirty="0"/>
              <a:t> S. (2017). </a:t>
            </a:r>
            <a:r>
              <a:rPr lang="en-US" sz="2100" dirty="0"/>
              <a:t>Controversial software is proving surprisingly accurate at spotting errors in psychology papers</a:t>
            </a:r>
            <a:r>
              <a:rPr lang="cs-CZ" sz="2100" dirty="0"/>
              <a:t>. </a:t>
            </a:r>
            <a:r>
              <a:rPr lang="cs-CZ" sz="2100" i="1" dirty="0"/>
              <a:t>Science. </a:t>
            </a:r>
            <a:r>
              <a:rPr lang="cs-CZ" sz="2100" dirty="0"/>
              <a:t>Dostupné z: https://www.sciencemag.org/news/2017/11/controversial-software-proving-surprisingly-accurate-spotting-errors-psychology-papers.</a:t>
            </a:r>
          </a:p>
          <a:p>
            <a:r>
              <a:rPr lang="en-US" sz="2100" b="0" i="0" dirty="0">
                <a:solidFill>
                  <a:srgbClr val="333333"/>
                </a:solidFill>
                <a:effectLst/>
              </a:rPr>
              <a:t>Haller, H., &amp; Kraus, S. (2002). Misinterpretations of significance: A problem students share with their teachers? </a:t>
            </a:r>
            <a:r>
              <a:rPr lang="en-US" sz="2100" b="0" i="1" dirty="0">
                <a:solidFill>
                  <a:srgbClr val="333333"/>
                </a:solidFill>
                <a:effectLst/>
              </a:rPr>
              <a:t>Methods of Psychological Research, 7</a:t>
            </a:r>
            <a:r>
              <a:rPr lang="en-US" sz="2100" b="0" i="0" dirty="0">
                <a:solidFill>
                  <a:srgbClr val="333333"/>
                </a:solidFill>
                <a:effectLst/>
              </a:rPr>
              <a:t>(1), 1–20.</a:t>
            </a:r>
            <a:endParaRPr lang="cs-CZ" sz="2100" b="0" i="0" dirty="0">
              <a:solidFill>
                <a:srgbClr val="333333"/>
              </a:solidFill>
              <a:effectLst/>
            </a:endParaRPr>
          </a:p>
          <a:p>
            <a:r>
              <a:rPr lang="cs-CZ" sz="2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Rabušic, Ladislav; Soukup, Petr; Mareš, Petr. 2019. </a:t>
            </a:r>
            <a:r>
              <a:rPr lang="cs-CZ" sz="21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Statistická analýza </a:t>
            </a:r>
            <a:r>
              <a:rPr lang="cs-CZ" sz="2100" i="1" dirty="0" err="1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sociálněvědních</a:t>
            </a:r>
            <a:r>
              <a:rPr lang="cs-CZ" sz="2100" i="1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dat (prostřednictvím SPSS). </a:t>
            </a:r>
            <a:r>
              <a:rPr lang="cs-CZ" sz="2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Brno: Masarykova univerzita, s. 11-13; 17-49. </a:t>
            </a:r>
            <a:endParaRPr lang="en-GB" sz="2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100" dirty="0"/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7013003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682E4D-84FC-4101-B4BF-FE1106C55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68661" y="1161538"/>
            <a:ext cx="4854677" cy="1325563"/>
          </a:xfrm>
        </p:spPr>
        <p:txBody>
          <a:bodyPr/>
          <a:lstStyle/>
          <a:p>
            <a:r>
              <a:rPr lang="cs-CZ" dirty="0"/>
              <a:t>Děkuji za pozornost!</a:t>
            </a:r>
          </a:p>
        </p:txBody>
      </p:sp>
      <p:pic>
        <p:nvPicPr>
          <p:cNvPr id="3074" name="Picture 2" descr="Image result for statistics meme">
            <a:extLst>
              <a:ext uri="{FF2B5EF4-FFF2-40B4-BE49-F238E27FC236}">
                <a16:creationId xmlns:a16="http://schemas.microsoft.com/office/drawing/2014/main" id="{8C96229B-AFC7-407B-AA99-17622A9D8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7222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071BB2-FDEB-4499-BBF2-7AAAD44B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3600" dirty="0">
                <a:solidFill>
                  <a:schemeClr val="bg1"/>
                </a:solidFill>
              </a:rPr>
              <a:t>Na této přednášce: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55855F-26C5-4C5A-AF9E-A5B355BBBE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9095"/>
            <a:ext cx="10515600" cy="4351338"/>
          </a:xfrm>
        </p:spPr>
        <p:txBody>
          <a:bodyPr>
            <a:normAutofit/>
          </a:bodyPr>
          <a:lstStyle/>
          <a:p>
            <a:r>
              <a:rPr lang="cs-CZ" sz="2000" dirty="0">
                <a:solidFill>
                  <a:schemeClr val="bg1"/>
                </a:solidFill>
              </a:rPr>
              <a:t>se seznámíte se statistikou;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zjistíte, že je nepostradatelná; 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zároveň ale zjistíte, že je zábavná, zajímavá a odhaluje skryté vzorce ve změti dat;</a:t>
            </a:r>
          </a:p>
          <a:p>
            <a:r>
              <a:rPr lang="cs-CZ" sz="2000" dirty="0">
                <a:solidFill>
                  <a:schemeClr val="bg1"/>
                </a:solidFill>
              </a:rPr>
              <a:t>budete vědět, kam dál se studiem statistiky;</a:t>
            </a:r>
          </a:p>
          <a:p>
            <a:r>
              <a:rPr lang="cs-CZ" sz="2000" dirty="0">
                <a:solidFill>
                  <a:schemeClr val="bg1"/>
                </a:solidFill>
              </a:rPr>
              <a:t>získáte nová výzkumná směřování.</a:t>
            </a:r>
          </a:p>
          <a:p>
            <a:pPr marL="0" indent="0">
              <a:buNone/>
            </a:pPr>
            <a:endParaRPr lang="cs-CZ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21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9A12DAD-2FAC-49F2-B52C-C6B157BBC3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3818"/>
            <a:ext cx="10515600" cy="4771820"/>
          </a:xfrm>
        </p:spPr>
        <p:txBody>
          <a:bodyPr>
            <a:normAutofit/>
          </a:bodyPr>
          <a:lstStyle/>
          <a:p>
            <a:r>
              <a:rPr lang="cs-CZ" dirty="0"/>
              <a:t>Povinná literatura a prezentace jsou komplementární. </a:t>
            </a:r>
          </a:p>
          <a:p>
            <a:r>
              <a:rPr lang="cs-CZ" b="1" dirty="0"/>
              <a:t>Povinná literatura </a:t>
            </a:r>
            <a:r>
              <a:rPr lang="cs-CZ" dirty="0"/>
              <a:t>obsahuje statistické základy. </a:t>
            </a:r>
          </a:p>
          <a:p>
            <a:pPr lvl="1"/>
            <a:r>
              <a:rPr lang="cs-CZ" b="1" dirty="0"/>
              <a:t>Andy </a:t>
            </a:r>
            <a:r>
              <a:rPr lang="cs-CZ" b="1" dirty="0" err="1"/>
              <a:t>Field</a:t>
            </a:r>
            <a:r>
              <a:rPr lang="cs-CZ" b="1" dirty="0"/>
              <a:t> </a:t>
            </a:r>
            <a:r>
              <a:rPr lang="cs-CZ" dirty="0"/>
              <a:t>(2009: 31-60) – základy + všechny operace.</a:t>
            </a:r>
          </a:p>
          <a:p>
            <a:pPr lvl="1"/>
            <a:r>
              <a:rPr lang="cs-CZ" b="1" dirty="0"/>
              <a:t>Rabušic a kol. </a:t>
            </a:r>
            <a:r>
              <a:rPr lang="cs-CZ" dirty="0"/>
              <a:t>(2019) – základy jinak a česky.</a:t>
            </a:r>
          </a:p>
          <a:p>
            <a:r>
              <a:rPr lang="cs-CZ" dirty="0"/>
              <a:t>Další materiály</a:t>
            </a:r>
          </a:p>
          <a:p>
            <a:pPr lvl="1"/>
            <a:r>
              <a:rPr lang="cs-CZ" dirty="0" err="1"/>
              <a:t>Magnellová</a:t>
            </a:r>
            <a:r>
              <a:rPr lang="cs-CZ" dirty="0"/>
              <a:t> a Van </a:t>
            </a:r>
            <a:r>
              <a:rPr lang="cs-CZ" dirty="0" err="1"/>
              <a:t>Loon</a:t>
            </a:r>
            <a:r>
              <a:rPr lang="cs-CZ" dirty="0"/>
              <a:t> – Seznamte se, statistika</a:t>
            </a:r>
          </a:p>
          <a:p>
            <a:pPr lvl="1"/>
            <a:r>
              <a:rPr lang="cs-CZ" dirty="0"/>
              <a:t>Novotný, Svobodová - Jak pracuje věda? </a:t>
            </a:r>
          </a:p>
          <a:p>
            <a:pPr lvl="1"/>
            <a:r>
              <a:rPr lang="cs-CZ" dirty="0" err="1"/>
              <a:t>Rumsey</a:t>
            </a:r>
            <a:r>
              <a:rPr lang="cs-CZ" dirty="0"/>
              <a:t> – </a:t>
            </a:r>
            <a:r>
              <a:rPr lang="cs-CZ" dirty="0" err="1"/>
              <a:t>Statistics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Dummies</a:t>
            </a:r>
            <a:r>
              <a:rPr lang="cs-CZ" dirty="0"/>
              <a:t> (spíše pro testování hypotéz).</a:t>
            </a:r>
          </a:p>
          <a:p>
            <a:pPr lvl="1"/>
            <a:r>
              <a:rPr lang="cs-CZ" dirty="0" err="1"/>
              <a:t>Pennings</a:t>
            </a:r>
            <a:r>
              <a:rPr lang="cs-CZ" dirty="0"/>
              <a:t> a kol. – </a:t>
            </a:r>
            <a:r>
              <a:rPr lang="cs-CZ" dirty="0" err="1"/>
              <a:t>kvanti</a:t>
            </a:r>
            <a:r>
              <a:rPr lang="cs-CZ" dirty="0"/>
              <a:t> výzkum v politologii</a:t>
            </a:r>
          </a:p>
          <a:p>
            <a:pPr lvl="1"/>
            <a:endParaRPr lang="cs-CZ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528341E3-0740-4931-8352-6131264E9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r>
              <a:rPr lang="cs-CZ" sz="4000" dirty="0"/>
              <a:t>Literatura</a:t>
            </a:r>
          </a:p>
        </p:txBody>
      </p:sp>
    </p:spTree>
    <p:extLst>
      <p:ext uri="{BB962C8B-B14F-4D97-AF65-F5344CB8AC3E}">
        <p14:creationId xmlns:p14="http://schemas.microsoft.com/office/powerpoint/2010/main" val="112399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oblečení, interiér, hledání&#10;&#10;Popis byl vytvořen automaticky">
            <a:extLst>
              <a:ext uri="{FF2B5EF4-FFF2-40B4-BE49-F238E27FC236}">
                <a16:creationId xmlns:a16="http://schemas.microsoft.com/office/drawing/2014/main" id="{AEB62A97-7B06-4279-8447-7F62594857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75" y="413144"/>
            <a:ext cx="5264025" cy="3499814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5852B23B-CEC8-4F40-BC93-09EC5F5F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902" y="837488"/>
            <a:ext cx="1613598" cy="1325563"/>
          </a:xfrm>
        </p:spPr>
        <p:txBody>
          <a:bodyPr>
            <a:normAutofit/>
          </a:bodyPr>
          <a:lstStyle/>
          <a:p>
            <a:r>
              <a:rPr lang="cs-CZ" sz="4000" dirty="0"/>
              <a:t>Proč?!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DDA45AA-0D7A-42D9-8B25-C7DCFAE4D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723" y="3657256"/>
            <a:ext cx="9505950" cy="291465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E2AA4B5-3462-4255-AA63-0A5BCD66C96F}"/>
              </a:ext>
            </a:extLst>
          </p:cNvPr>
          <p:cNvSpPr txBox="1"/>
          <p:nvPr/>
        </p:nvSpPr>
        <p:spPr>
          <a:xfrm>
            <a:off x="10241145" y="3912958"/>
            <a:ext cx="18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/>
              <a:t>Zdroj: </a:t>
            </a:r>
            <a:r>
              <a:rPr lang="cs-CZ" i="1" dirty="0" err="1"/>
              <a:t>Field</a:t>
            </a:r>
            <a:r>
              <a:rPr lang="cs-CZ" i="1" dirty="0"/>
              <a:t> (2009)</a:t>
            </a:r>
          </a:p>
        </p:txBody>
      </p:sp>
    </p:spTree>
    <p:extLst>
      <p:ext uri="{BB962C8B-B14F-4D97-AF65-F5344CB8AC3E}">
        <p14:creationId xmlns:p14="http://schemas.microsoft.com/office/powerpoint/2010/main" val="2900631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CA3ED35-449C-4E47-81F2-757424A46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rmAutofit/>
          </a:bodyPr>
          <a:lstStyle/>
          <a:p>
            <a:r>
              <a:rPr lang="cs-CZ"/>
              <a:t>Proč? I</a:t>
            </a:r>
          </a:p>
        </p:txBody>
      </p:sp>
      <p:pic>
        <p:nvPicPr>
          <p:cNvPr id="6" name="Picture 5" descr="Složité matematické vzorce na černé tabuli">
            <a:extLst>
              <a:ext uri="{FF2B5EF4-FFF2-40B4-BE49-F238E27FC236}">
                <a16:creationId xmlns:a16="http://schemas.microsoft.com/office/drawing/2014/main" id="{A2A0824D-D5D9-2E9F-B1D7-F2B5D358AA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08" r="10484" b="-1"/>
          <a:stretch/>
        </p:blipFill>
        <p:spPr>
          <a:xfrm>
            <a:off x="20" y="10"/>
            <a:ext cx="611654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D6EFDE7-E4CA-46F6-B427-5DF51B9A2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76" y="2075264"/>
            <a:ext cx="5849636" cy="4417611"/>
          </a:xfrm>
        </p:spPr>
        <p:txBody>
          <a:bodyPr>
            <a:normAutofit/>
          </a:bodyPr>
          <a:lstStyle/>
          <a:p>
            <a:r>
              <a:rPr lang="cs-CZ" sz="2400" dirty="0"/>
              <a:t>Pasivní i alespoň základní aktivní znalost statistiky je nezbytná.</a:t>
            </a:r>
          </a:p>
          <a:p>
            <a:r>
              <a:rPr lang="cs-CZ" sz="2400" dirty="0"/>
              <a:t>V současné době je trendem smíšený výzkum (</a:t>
            </a:r>
            <a:r>
              <a:rPr lang="cs-CZ" sz="2400" dirty="0" err="1"/>
              <a:t>kvali+kvanti</a:t>
            </a:r>
            <a:r>
              <a:rPr lang="cs-CZ" sz="2400" dirty="0"/>
              <a:t>).</a:t>
            </a:r>
          </a:p>
          <a:p>
            <a:r>
              <a:rPr lang="cs-CZ" sz="2400" dirty="0"/>
              <a:t>Bez statistiky téměř nelze prokázat kauzalita.</a:t>
            </a:r>
          </a:p>
          <a:p>
            <a:pPr lvl="1"/>
            <a:r>
              <a:rPr lang="cs-CZ" dirty="0"/>
              <a:t>No </a:t>
            </a:r>
            <a:r>
              <a:rPr lang="cs-CZ" dirty="0" err="1"/>
              <a:t>statistics</a:t>
            </a:r>
            <a:r>
              <a:rPr lang="cs-CZ" dirty="0"/>
              <a:t>, no experiment.</a:t>
            </a:r>
          </a:p>
          <a:p>
            <a:r>
              <a:rPr lang="cs-CZ" sz="2400" dirty="0"/>
              <a:t>Je objektivní (do jisté míry) a klade důraz na validitu a reliabilitu.</a:t>
            </a:r>
          </a:p>
        </p:txBody>
      </p:sp>
    </p:spTree>
    <p:extLst>
      <p:ext uri="{BB962C8B-B14F-4D97-AF65-F5344CB8AC3E}">
        <p14:creationId xmlns:p14="http://schemas.microsoft.com/office/powerpoint/2010/main" val="410723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EDD636AA-6DEE-413C-AA02-2DB76A7A2F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cs-CZ"/>
              <a:t>Proč? II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E003A1B-59D8-4091-80AA-07ED58427B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3995"/>
            <a:ext cx="5124586" cy="4162968"/>
          </a:xfrm>
        </p:spPr>
        <p:txBody>
          <a:bodyPr>
            <a:normAutofit fontScale="92500" lnSpcReduction="10000"/>
          </a:bodyPr>
          <a:lstStyle/>
          <a:p>
            <a:r>
              <a:rPr lang="cs-CZ" sz="2400"/>
              <a:t>Nové způsoby sběru dat vyžadují statistiku (kvůli velikosti) (viz např. </a:t>
            </a:r>
            <a:r>
              <a:rPr lang="cs-CZ" sz="2400" i="1"/>
              <a:t>Everybody Lies </a:t>
            </a:r>
            <a:r>
              <a:rPr lang="cs-CZ" sz="2400"/>
              <a:t>od Davidowitze, 2017). </a:t>
            </a:r>
          </a:p>
          <a:p>
            <a:pPr lvl="1"/>
            <a:r>
              <a:rPr lang="cs-CZ"/>
              <a:t>Díky tomu navíc získáváme možnost zkoumat velmi zajímavá a neotřelá data (Google, Facebook apod.). </a:t>
            </a:r>
          </a:p>
          <a:p>
            <a:r>
              <a:rPr lang="cs-CZ" sz="2400"/>
              <a:t>Jen skok k AI a algoritmům rozhodování.</a:t>
            </a:r>
          </a:p>
          <a:p>
            <a:r>
              <a:rPr lang="cs-CZ" sz="2400"/>
              <a:t>Nutná, pokud chceme být „efektivními badateli“ (Rabušic a kol., 2019: 11).</a:t>
            </a:r>
          </a:p>
          <a:p>
            <a:r>
              <a:rPr lang="cs-CZ" sz="2400"/>
              <a:t>Má mě statistika nějak zajímat, i když nechci dělat „vědu“?</a:t>
            </a:r>
          </a:p>
          <a:p>
            <a:pPr lvl="1"/>
            <a:r>
              <a:rPr lang="cs-CZ"/>
              <a:t>Co je „věda“? </a:t>
            </a:r>
            <a:r>
              <a:rPr lang="cs-CZ">
                <a:sym typeface="Wingdings" panose="05000000000000000000" pitchFamily="2" charset="2"/>
              </a:rPr>
              <a:t></a:t>
            </a:r>
            <a:endParaRPr lang="cs-CZ"/>
          </a:p>
          <a:p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9ED85B-E5BB-7E14-E252-C44CB49C33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105" r="25988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27525557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2783</Words>
  <Application>Microsoft Office PowerPoint</Application>
  <PresentationFormat>Širokoúhlá obrazovka</PresentationFormat>
  <Paragraphs>299</Paragraphs>
  <Slides>46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Wingdings</vt:lpstr>
      <vt:lpstr>Motiv Office</vt:lpstr>
      <vt:lpstr>Základy kvantitativní analýzy dat</vt:lpstr>
      <vt:lpstr>Statistika v sociálněvědním výzkumu</vt:lpstr>
      <vt:lpstr>Roadmap kurzu</vt:lpstr>
      <vt:lpstr>Roadmap kurzu</vt:lpstr>
      <vt:lpstr>Na této přednášce:</vt:lpstr>
      <vt:lpstr>Literatura</vt:lpstr>
      <vt:lpstr>Proč?!</vt:lpstr>
      <vt:lpstr>Proč? I</vt:lpstr>
      <vt:lpstr>Proč? II</vt:lpstr>
      <vt:lpstr>Prezentace aplikace PowerPoint</vt:lpstr>
      <vt:lpstr>Prezentace aplikace PowerPoint</vt:lpstr>
      <vt:lpstr>Mně se taky zdá, že jsme tam všichni.</vt:lpstr>
      <vt:lpstr>Statistika (Magnellová a Van Loon, 2010: 9-16)</vt:lpstr>
      <vt:lpstr>Větve a dělení statistiky</vt:lpstr>
      <vt:lpstr>Inferenční statistika</vt:lpstr>
      <vt:lpstr>Na vše ostatní je tu deskriptivní statistika</vt:lpstr>
      <vt:lpstr>Statistika v rámci přístupů k účelům výzkumu</vt:lpstr>
      <vt:lpstr>Umí někdo statistiku?</vt:lpstr>
      <vt:lpstr>Klamání statistikou (viz např. Magnellová a Van Loon, 2010: 75)</vt:lpstr>
      <vt:lpstr>Etika a statistika</vt:lpstr>
      <vt:lpstr>6 principů vědecké metody (hypoteticko-deduktivní přístup)</vt:lpstr>
      <vt:lpstr>(Kvantitativní) výzkumný proces: jakou roli v něm zastává statistika?</vt:lpstr>
      <vt:lpstr>Analýza dat: první krůčky (Field, 2009: 1-30)</vt:lpstr>
      <vt:lpstr>Statistický software</vt:lpstr>
      <vt:lpstr>SPSS</vt:lpstr>
      <vt:lpstr>Prezentace aplikace PowerPoint</vt:lpstr>
      <vt:lpstr>Příklady statistických operací a modelů</vt:lpstr>
      <vt:lpstr>Checklist pro dotazník (Rumsey, 2010: 137-146)</vt:lpstr>
      <vt:lpstr>Nejčastější statistické chyby (Rumsey, 2010: 155-162)</vt:lpstr>
      <vt:lpstr>Proměnné I</vt:lpstr>
      <vt:lpstr>Proměnné II</vt:lpstr>
      <vt:lpstr>Proměnné II – úrovně měření</vt:lpstr>
      <vt:lpstr>Korelace a kauzalita I (Magnellová a Van Loon, 2010: 117-120)</vt:lpstr>
      <vt:lpstr>Příklady zdánlivé korelace (https://www.tylervigen.com/spurious-correlations)  - G. Yule (1899): „Asociace“ – vztah mezi 2 a více nespojitými proměnnými </vt:lpstr>
      <vt:lpstr>Korelace a kauzalita II (Field, 2009:1-26)</vt:lpstr>
      <vt:lpstr>Validita a reliabilita</vt:lpstr>
      <vt:lpstr>Typy validity</vt:lpstr>
      <vt:lpstr>Typy reliability</vt:lpstr>
      <vt:lpstr>Sampling (vzorkování) a populace</vt:lpstr>
      <vt:lpstr>Sampling (vzorkování) a populace</vt:lpstr>
      <vt:lpstr>Kde hledat data k analýze?</vt:lpstr>
      <vt:lpstr>A co dál?  </vt:lpstr>
      <vt:lpstr>Neprobrali jsme, ale je důležité:</vt:lpstr>
      <vt:lpstr>A co dál? </vt:lpstr>
      <vt:lpstr>Reference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Jan Kleiner</dc:creator>
  <cp:lastModifiedBy>Jan Kleiner</cp:lastModifiedBy>
  <cp:revision>71</cp:revision>
  <dcterms:created xsi:type="dcterms:W3CDTF">2020-04-07T10:18:22Z</dcterms:created>
  <dcterms:modified xsi:type="dcterms:W3CDTF">2022-04-06T11:36:54Z</dcterms:modified>
</cp:coreProperties>
</file>