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2" r:id="rId22"/>
    <p:sldId id="283" r:id="rId23"/>
    <p:sldId id="278" r:id="rId24"/>
    <p:sldId id="279" r:id="rId25"/>
  </p:sldIdLst>
  <p:sldSz cx="12192000" cy="6858000"/>
  <p:notesSz cx="6858000" cy="9144000"/>
  <p:defaultTextStyle>
    <a:defPPr>
      <a:defRPr lang="en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55"/>
  </p:normalViewPr>
  <p:slideViewPr>
    <p:cSldViewPr snapToGrid="0" snapToObject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Monday, March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73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Monday, March 28,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Monday, March 28,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0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Monday, March 28,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0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Monday, March 28,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Monday, March 28,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7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Monday, March 28,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5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Monday, March 28,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942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Monday, March 28,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9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Monday, March 28,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3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Monday, March 28,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5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Monday, March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51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61" r:id="rId6"/>
    <p:sldLayoutId id="2147483756" r:id="rId7"/>
    <p:sldLayoutId id="2147483757" r:id="rId8"/>
    <p:sldLayoutId id="2147483758" r:id="rId9"/>
    <p:sldLayoutId id="2147483760" r:id="rId10"/>
    <p:sldLayoutId id="214748375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23">
            <a:extLst>
              <a:ext uri="{FF2B5EF4-FFF2-40B4-BE49-F238E27FC236}">
                <a16:creationId xmlns:a16="http://schemas.microsoft.com/office/drawing/2014/main" id="{3BDBC526-6DCD-4FF6-8395-D8C22E46E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Oval 25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A376E-F1BE-3E4A-9EFB-8D07728430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549275"/>
            <a:ext cx="3565524" cy="1997855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Ending Civil Wars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24A31B-6F1F-F249-AD1A-271E8CC81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2678400"/>
            <a:ext cx="3565525" cy="3414425"/>
          </a:xfrm>
        </p:spPr>
        <p:txBody>
          <a:bodyPr vert="horz" wrap="square" lIns="0" tIns="0" rIns="0" bIns="0" rtlCol="0" anchor="t">
            <a:normAutofit/>
          </a:bodyPr>
          <a:lstStyle/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Dr. Marek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</a:rPr>
              <a:t>Rybář</a:t>
            </a:r>
            <a:endParaRPr lang="en-US" sz="2000" dirty="0">
              <a:solidFill>
                <a:schemeClr val="tx1">
                  <a:alpha val="60000"/>
                </a:schemeClr>
              </a:solidFill>
            </a:endParaRPr>
          </a:p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CDSn4002 Political Violence</a:t>
            </a:r>
          </a:p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Spring 2022</a:t>
            </a:r>
          </a:p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 descr="A network made up of connected lines and dots">
            <a:extLst>
              <a:ext uri="{FF2B5EF4-FFF2-40B4-BE49-F238E27FC236}">
                <a16:creationId xmlns:a16="http://schemas.microsoft.com/office/drawing/2014/main" id="{25F3CDA8-086E-494D-A783-944C0870F4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249" r="1" b="1"/>
          <a:stretch/>
        </p:blipFill>
        <p:spPr>
          <a:xfrm>
            <a:off x="4550899" y="10"/>
            <a:ext cx="7641102" cy="6857990"/>
          </a:xfrm>
          <a:custGeom>
            <a:avLst/>
            <a:gdLst/>
            <a:ahLst/>
            <a:cxnLst/>
            <a:rect l="l" t="t" r="r" b="b"/>
            <a:pathLst>
              <a:path w="7641102" h="6858000">
                <a:moveTo>
                  <a:pt x="0" y="0"/>
                </a:moveTo>
                <a:lnTo>
                  <a:pt x="7641102" y="0"/>
                </a:lnTo>
                <a:lnTo>
                  <a:pt x="764110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6FF3A87B-2255-45E0-A551-C11FAF932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8" y="5773729"/>
            <a:ext cx="7641102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56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2CA8-9986-7C4A-98C0-854C1CE4D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Peacekeeping an its effects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761A5-85D7-1E41-A8C6-64666C8CE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4" y="1569189"/>
            <a:ext cx="11090274" cy="5039955"/>
          </a:xfrm>
        </p:spPr>
        <p:txBody>
          <a:bodyPr>
            <a:noAutofit/>
          </a:bodyPr>
          <a:lstStyle/>
          <a:p>
            <a:pPr algn="just"/>
            <a:r>
              <a:rPr lang="en-US" sz="2300" b="1" dirty="0"/>
              <a:t>Virginia </a:t>
            </a:r>
            <a:r>
              <a:rPr lang="en-US" sz="2300" b="1" dirty="0" err="1"/>
              <a:t>Fortna</a:t>
            </a:r>
            <a:r>
              <a:rPr lang="en-US" sz="2300" b="1" dirty="0"/>
              <a:t> (2004): </a:t>
            </a:r>
            <a:r>
              <a:rPr lang="en-US" sz="2300" dirty="0"/>
              <a:t>intervention by the international community helps maintain peace</a:t>
            </a:r>
            <a:endParaRPr lang="sk-SK" sz="2300" dirty="0"/>
          </a:p>
          <a:p>
            <a:pPr algn="just"/>
            <a:r>
              <a:rPr lang="en-US" sz="2300" dirty="0"/>
              <a:t>peacekeeping works, especially after the Cold War (when most of the peacekeeping missions have been deployed)</a:t>
            </a:r>
            <a:endParaRPr lang="sk-SK" sz="2300" dirty="0"/>
          </a:p>
          <a:p>
            <a:pPr algn="just"/>
            <a:r>
              <a:rPr lang="en-US" sz="2300" dirty="0"/>
              <a:t>it does not guarantee the lasting peace in every case, but it tends to make peace more likely to last, and to last longer</a:t>
            </a:r>
            <a:endParaRPr lang="sk-SK" sz="2300" dirty="0"/>
          </a:p>
          <a:p>
            <a:pPr algn="just"/>
            <a:r>
              <a:rPr lang="en-US" sz="2300" dirty="0"/>
              <a:t>all four types of mission have decreased the risk of another war</a:t>
            </a:r>
            <a:endParaRPr lang="sk-SK" sz="2300" dirty="0"/>
          </a:p>
          <a:p>
            <a:pPr algn="just"/>
            <a:r>
              <a:rPr lang="en-US" sz="2300" dirty="0"/>
              <a:t>traditional peacekeeping missions and observer missions have been the most successful</a:t>
            </a:r>
            <a:endParaRPr lang="sk-SK" sz="2300" dirty="0"/>
          </a:p>
          <a:p>
            <a:pPr algn="just"/>
            <a:r>
              <a:rPr lang="en-US" sz="2300" dirty="0"/>
              <a:t>despite a number of fiascoes in the early and mid-1990s, peacekeeping is an effective conflict management tool</a:t>
            </a:r>
            <a:endParaRPr lang="sk-SK" sz="2300" dirty="0"/>
          </a:p>
        </p:txBody>
      </p:sp>
    </p:spTree>
    <p:extLst>
      <p:ext uri="{BB962C8B-B14F-4D97-AF65-F5344CB8AC3E}">
        <p14:creationId xmlns:p14="http://schemas.microsoft.com/office/powerpoint/2010/main" val="77813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58BD0-5706-D54F-9B25-513A91E3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Consequences of Civil War Settlements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62171-BFF9-D448-871C-68BAFE5C3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there has been a clear policy preference for settling civil wars through negotiated settlements</a:t>
            </a:r>
            <a:endParaRPr lang="sk-SK" sz="2400" dirty="0"/>
          </a:p>
          <a:p>
            <a:pPr algn="just"/>
            <a:r>
              <a:rPr lang="en-US" sz="2400" dirty="0"/>
              <a:t>the core recommendation is to employ third-party resources to halt the violence and preserve the combatants</a:t>
            </a:r>
            <a:endParaRPr lang="sk-SK" sz="2400" dirty="0"/>
          </a:p>
          <a:p>
            <a:pPr algn="just"/>
            <a:r>
              <a:rPr lang="en-US" sz="2400" dirty="0"/>
              <a:t>however, some authors argue that allowing wars to reach their “natural” conclusion enhances the likelihood of a durable peace and effective postwar reconstruction</a:t>
            </a:r>
            <a:endParaRPr lang="sk-SK" sz="2400" dirty="0"/>
          </a:p>
          <a:p>
            <a:pPr algn="just"/>
            <a:r>
              <a:rPr lang="en-US" sz="2400" dirty="0"/>
              <a:t>they believe that outside intervention</a:t>
            </a:r>
            <a:r>
              <a:rPr lang="sk-SK" sz="2400" dirty="0"/>
              <a:t> </a:t>
            </a:r>
            <a:r>
              <a:rPr lang="sk-SK" sz="2400" dirty="0" err="1"/>
              <a:t>may</a:t>
            </a:r>
            <a:r>
              <a:rPr lang="sk-SK" sz="2400" dirty="0"/>
              <a:t> </a:t>
            </a:r>
            <a:r>
              <a:rPr lang="en-US" sz="2400" dirty="0"/>
              <a:t>block the transformative effects of both decisive victory and exhaustion of the warring parties</a:t>
            </a:r>
          </a:p>
        </p:txBody>
      </p:sp>
    </p:spTree>
    <p:extLst>
      <p:ext uri="{BB962C8B-B14F-4D97-AF65-F5344CB8AC3E}">
        <p14:creationId xmlns:p14="http://schemas.microsoft.com/office/powerpoint/2010/main" val="1006362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4E87F-AE9A-6046-A465-6563C2D5B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Civil War 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AF508-F416-DD46-A0E0-15CBAF515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three ideal typical terminations of civil war conflicts: </a:t>
            </a:r>
            <a:endParaRPr lang="sk-SK" sz="2400" dirty="0"/>
          </a:p>
          <a:p>
            <a:pPr algn="just"/>
            <a:r>
              <a:rPr lang="en-US" sz="2400" i="1" dirty="0"/>
              <a:t>negotiated settlement</a:t>
            </a:r>
            <a:r>
              <a:rPr lang="en-US" sz="2400" dirty="0"/>
              <a:t>, in which neither side admits defeat and the combatants agree to end the violence and accept common terms on how to govern together</a:t>
            </a:r>
            <a:endParaRPr lang="sk-SK" sz="2400" dirty="0"/>
          </a:p>
          <a:p>
            <a:pPr algn="just"/>
            <a:r>
              <a:rPr lang="en-US" sz="2400" dirty="0"/>
              <a:t>a </a:t>
            </a:r>
            <a:r>
              <a:rPr lang="en-US" sz="2400" i="1" dirty="0"/>
              <a:t>ceasefire/stalemate</a:t>
            </a:r>
            <a:r>
              <a:rPr lang="en-US" sz="2400" dirty="0"/>
              <a:t>: parties end violence but there is no attempt to achieve agreement on postwar power sharing</a:t>
            </a:r>
            <a:endParaRPr lang="sk-SK" sz="2400" dirty="0"/>
          </a:p>
          <a:p>
            <a:pPr algn="just"/>
            <a:r>
              <a:rPr lang="en-US" sz="2400" i="1" dirty="0"/>
              <a:t>victory</a:t>
            </a:r>
            <a:r>
              <a:rPr lang="en-US" sz="2400" dirty="0"/>
              <a:t>, meaning one side explicitly acknowledges defeat and surrenders</a:t>
            </a:r>
            <a:endParaRPr lang="sk-SK" sz="2400" dirty="0"/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9928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CF4B1-2B65-944D-BF0D-13906BCD4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Consequences of Civil War Settlements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249B4-0556-1648-B7CB-4787B6A27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/>
              <a:t>how do different termination types influence postwar outcomes?</a:t>
            </a:r>
            <a:endParaRPr lang="sk-SK" sz="2400" dirty="0"/>
          </a:p>
          <a:p>
            <a:pPr algn="just"/>
            <a:r>
              <a:rPr lang="en-US" sz="2400" dirty="0"/>
              <a:t>is it true, that if the former combatants are given a voice in the post-settlement development, renewed violence can be averted?</a:t>
            </a:r>
            <a:endParaRPr lang="sk-SK" sz="2400" dirty="0"/>
          </a:p>
          <a:p>
            <a:pPr algn="just"/>
            <a:r>
              <a:rPr lang="en-US" sz="2400" b="1" dirty="0"/>
              <a:t>Monica Duffy </a:t>
            </a:r>
            <a:r>
              <a:rPr lang="en-US" sz="2400" b="1" dirty="0" err="1"/>
              <a:t>Toft</a:t>
            </a:r>
            <a:r>
              <a:rPr lang="en-US" sz="2400" b="1" dirty="0"/>
              <a:t> (2010)</a:t>
            </a:r>
            <a:r>
              <a:rPr lang="en-US" sz="2400" dirty="0"/>
              <a:t>  analyzes all civil wars in 1940-2007 and shows that incidence of negotiated settlements substantially increased in the 1990s</a:t>
            </a:r>
            <a:endParaRPr lang="sk-SK" sz="2400" dirty="0"/>
          </a:p>
          <a:p>
            <a:pPr algn="just"/>
            <a:r>
              <a:rPr lang="en-US" sz="2400" dirty="0"/>
              <a:t>there are a number of arguments for ending civil wars through negotiated settlement, the most powerful of which is that negotiated settlements reduce the number of deaths compared to victories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776193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C01A2-B778-4541-948C-61544E17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Consequences of Civil War Settlements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517A5-EEC4-EA40-9C20-4FDF987C6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if a civil war’s “costs” are measured narrowly in terms of life, negotiations to halt the violence would spare lives, and thus reduce the war’s costs</a:t>
            </a:r>
            <a:endParaRPr lang="sk-SK" sz="2400" dirty="0"/>
          </a:p>
          <a:p>
            <a:pPr algn="just"/>
            <a:r>
              <a:rPr lang="en-US" sz="2400" dirty="0"/>
              <a:t>however, even if negotiated settlements may save lives, it is also true that combatants have strong incentives to avoid sharing power in a new government</a:t>
            </a:r>
            <a:endParaRPr lang="sk-SK" sz="2400" dirty="0"/>
          </a:p>
          <a:p>
            <a:pPr algn="just"/>
            <a:r>
              <a:rPr lang="en-US" sz="2400" dirty="0"/>
              <a:t>moreover, combatants are just as likely to use an armistice as an opportunity to recover and rearm in preparation for a future fight</a:t>
            </a:r>
            <a:endParaRPr lang="sk-SK" sz="2400" dirty="0"/>
          </a:p>
          <a:p>
            <a:pPr algn="just"/>
            <a:r>
              <a:rPr lang="en-US" sz="2400" dirty="0"/>
              <a:t>negotiated settlements may have an increased likelihood of saving lives in the short term, but an equally increased likelihood of costing even more lives in the long run</a:t>
            </a:r>
            <a:r>
              <a:rPr lang="sk-SK" sz="2400" dirty="0">
                <a:effectLst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9999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FC1A-1EFE-5742-8EBC-90410C2EA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Consequences of Civil War Settlements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6530-0356-814D-B6EC-A11062501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i="1" dirty="0"/>
              <a:t>wars ending in victory were nearly twice as likely to remain settled than those concluded through negotiated settlement</a:t>
            </a:r>
            <a:r>
              <a:rPr lang="en-US" sz="2800" dirty="0"/>
              <a:t> or a cease-fire/stalemate</a:t>
            </a:r>
            <a:endParaRPr lang="sk-SK" sz="2800" dirty="0"/>
          </a:p>
          <a:p>
            <a:pPr algn="just"/>
            <a:r>
              <a:rPr lang="en-US" sz="2800" dirty="0"/>
              <a:t>victory reduces the likelihood of civil war recurrence by 24 percent, relative to all other types of civil war termination</a:t>
            </a:r>
            <a:endParaRPr lang="sk-SK" sz="2800" dirty="0"/>
          </a:p>
          <a:p>
            <a:pPr algn="just"/>
            <a:r>
              <a:rPr lang="en-US" sz="2800" dirty="0"/>
              <a:t>conversely, negotiated settlements increase the chances of recurrence by 27 percent, relative to all other types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758652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D7CF-4D03-A948-A4EC-8253A7A57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Consequences of Civil War Settlements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8113E-EF27-B641-99AD-AE38B81CD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the empirical evidence does not support the normative argument that negotiated settlements save lives</a:t>
            </a:r>
            <a:endParaRPr lang="sk-SK" sz="2800" dirty="0"/>
          </a:p>
          <a:p>
            <a:pPr algn="just"/>
            <a:r>
              <a:rPr lang="en-US" sz="2800" dirty="0"/>
              <a:t>wars following these failed settlements are significantly more deadly</a:t>
            </a:r>
            <a:endParaRPr lang="sk-SK" sz="2800" dirty="0"/>
          </a:p>
          <a:p>
            <a:pPr algn="just"/>
            <a:r>
              <a:rPr lang="en-US" sz="2800" dirty="0"/>
              <a:t>if war recurrence represents a high cost, then </a:t>
            </a:r>
            <a:r>
              <a:rPr lang="en-US" sz="2800" i="1" dirty="0"/>
              <a:t>negotiated settlements appear to be costlier than allowing the combatants to fight</a:t>
            </a:r>
            <a:r>
              <a:rPr lang="en-US" sz="2800" dirty="0"/>
              <a:t> until one side emerges victorious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175737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8238D-0289-114F-9950-265FCF370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Consequences of Civil War Settlements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0C066-9EF1-864E-AF41-21B397EAD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4461221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negotiated settlements may not be the best way to increase the prospects for greater democratization following a civil war: negotiated settlements are associated with higher authoritarianism over time</a:t>
            </a:r>
            <a:endParaRPr lang="sk-SK" sz="2400" dirty="0"/>
          </a:p>
          <a:p>
            <a:pPr algn="just"/>
            <a:r>
              <a:rPr lang="en-US" sz="2400" dirty="0"/>
              <a:t>o summarize, </a:t>
            </a:r>
            <a:r>
              <a:rPr lang="en-US" sz="2400" dirty="0" err="1"/>
              <a:t>Toft</a:t>
            </a:r>
            <a:r>
              <a:rPr lang="en-US" sz="2400" dirty="0"/>
              <a:t> finds out that </a:t>
            </a:r>
          </a:p>
          <a:p>
            <a:pPr algn="just"/>
            <a:r>
              <a:rPr lang="en-US" sz="2400" dirty="0"/>
              <a:t>1. civil wars ending in negotiated settlements are much more likely to recur, </a:t>
            </a:r>
          </a:p>
          <a:p>
            <a:pPr algn="just"/>
            <a:r>
              <a:rPr lang="en-US" sz="2400" dirty="0"/>
              <a:t>2. negotiated settlements are no more likely to lead to democracy than other types of settlements, and </a:t>
            </a:r>
          </a:p>
          <a:p>
            <a:pPr algn="just"/>
            <a:r>
              <a:rPr lang="en-US" sz="2400" dirty="0"/>
              <a:t>3. economic growth trends do not seem to be correlated with the type of civil war termination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287727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40242-7FB5-0A46-B0C3-5701DA086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Why are negotiated settlements problematic?</a:t>
            </a:r>
            <a:r>
              <a:rPr lang="sk-SK" b="1" dirty="0">
                <a:effectLst/>
              </a:rPr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6D1B8-A553-034F-A58B-689BD0C6D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most of the negotiated settlements include extensive provisions for establishing executive offices, legislatures, free and fair elections, and judiciaries</a:t>
            </a:r>
            <a:endParaRPr lang="sk-SK" sz="2400" dirty="0"/>
          </a:p>
          <a:p>
            <a:pPr algn="just"/>
            <a:r>
              <a:rPr lang="en-US" sz="2400" dirty="0"/>
              <a:t>however, the means and methods to adapt and </a:t>
            </a:r>
            <a:r>
              <a:rPr lang="en-US" sz="2400" dirty="0" err="1"/>
              <a:t>reinstitutionalize</a:t>
            </a:r>
            <a:r>
              <a:rPr lang="en-US" sz="2400" dirty="0"/>
              <a:t> the military is given only secondary consideration</a:t>
            </a:r>
            <a:endParaRPr lang="sk-SK" sz="2400" dirty="0"/>
          </a:p>
          <a:p>
            <a:pPr algn="just"/>
            <a:r>
              <a:rPr lang="en-US" sz="2400" dirty="0"/>
              <a:t>while negotiated settlements are good at providing benefits, they are less effective in following through on their threats and are therefore not self-sustaining</a:t>
            </a:r>
            <a:endParaRPr lang="sk-SK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2549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A2E76-9A65-A640-BBB8-668018181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Why are negotiated settlements problematic?</a:t>
            </a:r>
            <a:r>
              <a:rPr lang="sk-SK" b="1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899A2-AC07-2B49-B90F-C46F4C350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In contrast, when governments achieve victory, the military is left intact</a:t>
            </a:r>
            <a:endParaRPr lang="sk-SK" sz="2400" dirty="0"/>
          </a:p>
          <a:p>
            <a:pPr algn="just"/>
            <a:r>
              <a:rPr lang="en-US" sz="2400" dirty="0"/>
              <a:t>as are the other branches of government (the government retains the capacity to repress or harm the population)</a:t>
            </a:r>
            <a:endParaRPr lang="sk-SK" sz="2400" dirty="0"/>
          </a:p>
          <a:p>
            <a:pPr algn="just"/>
            <a:r>
              <a:rPr lang="en-US" sz="2400" dirty="0"/>
              <a:t>when rebels win, they are in a position not only to harm (or threaten to harm) their populations but also to benefit them</a:t>
            </a:r>
            <a:endParaRPr lang="sk-SK" sz="2400" dirty="0"/>
          </a:p>
          <a:p>
            <a:pPr algn="just"/>
            <a:r>
              <a:rPr lang="en-US" sz="2400" dirty="0"/>
              <a:t>rebels often need to bolster the legitimacy of their win: allowing greater liberalization of the political system is an effective means of doing so</a:t>
            </a:r>
            <a:endParaRPr lang="sk-SK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190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7199D-CFF3-7B43-9EE4-9FC708296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D5D27-834C-314E-8BBB-F4BCEE178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800" dirty="0"/>
          </a:p>
          <a:p>
            <a:pPr algn="just"/>
            <a:r>
              <a:rPr lang="en-US" sz="2800" dirty="0"/>
              <a:t>unlike interstate conflicts, civil wars rarely end in negotiated settlement</a:t>
            </a:r>
            <a:endParaRPr lang="sk-SK" sz="2800" dirty="0"/>
          </a:p>
          <a:p>
            <a:pPr algn="just"/>
            <a:r>
              <a:rPr lang="en-US" sz="2800" dirty="0"/>
              <a:t>most internal wars ended with the extermination, expulsion, or capitulation of the losing side</a:t>
            </a:r>
            <a:endParaRPr lang="sk-SK" sz="2800" dirty="0"/>
          </a:p>
          <a:p>
            <a:pPr algn="just"/>
            <a:r>
              <a:rPr lang="en-US" sz="2800" dirty="0"/>
              <a:t>Why are warring sides in civil wars typically unable to reach a settlement without a third-party intervention?</a:t>
            </a:r>
            <a:endParaRPr lang="sk-SK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7581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46533-A58A-F144-94AF-BFEB8B5DF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What explains the patterns of civil war termination?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CAAC9-6F58-F148-9E90-B0658698C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2" y="2055326"/>
            <a:ext cx="11090274" cy="4414922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three distinct time periods can be detected in 1946-2013:</a:t>
            </a:r>
            <a:endParaRPr lang="sk-SK" sz="2400" dirty="0"/>
          </a:p>
          <a:p>
            <a:pPr algn="just"/>
            <a:r>
              <a:rPr lang="en-US" sz="2400" dirty="0"/>
              <a:t>during the Cold War, most civil wars ended in victory by one side</a:t>
            </a:r>
            <a:endParaRPr lang="sk-SK" sz="2400" dirty="0"/>
          </a:p>
          <a:p>
            <a:pPr algn="just"/>
            <a:r>
              <a:rPr lang="en-US" sz="2400" dirty="0"/>
              <a:t>with the end of the Cold War, many more civil wars ended in negotiated settlements</a:t>
            </a:r>
            <a:endParaRPr lang="sk-SK" sz="2400" dirty="0"/>
          </a:p>
          <a:p>
            <a:pPr algn="just"/>
            <a:r>
              <a:rPr lang="en-US" sz="2400" dirty="0"/>
              <a:t>furthermore, the total number of civil war terminations rose between 1990 and 2001 (including the many wars that died out in low activity)</a:t>
            </a:r>
            <a:endParaRPr lang="sk-SK" sz="2400" dirty="0"/>
          </a:p>
          <a:p>
            <a:pPr algn="just"/>
            <a:r>
              <a:rPr lang="en-US" sz="2400" dirty="0"/>
              <a:t>since 9/11 fewer civil wars have ended per year</a:t>
            </a:r>
            <a:endParaRPr lang="sk-SK" sz="2400" dirty="0"/>
          </a:p>
          <a:p>
            <a:pPr algn="just"/>
            <a:r>
              <a:rPr lang="en-US" sz="2400" dirty="0"/>
              <a:t>there are still many negotiated settlements, but the proportion of wars ending in compromise as opposed to military victory has declined </a:t>
            </a:r>
          </a:p>
        </p:txBody>
      </p:sp>
    </p:spTree>
    <p:extLst>
      <p:ext uri="{BB962C8B-B14F-4D97-AF65-F5344CB8AC3E}">
        <p14:creationId xmlns:p14="http://schemas.microsoft.com/office/powerpoint/2010/main" val="3100146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E983D4-9412-FD43-B653-546A4C9D37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5" y="180475"/>
            <a:ext cx="11784551" cy="655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77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FB011-6D84-8A40-9AAA-1D642BDF9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What explains the patterns of civil war termination?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54B88-53E5-6245-B332-F9106FD14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Morjé</a:t>
            </a:r>
            <a:r>
              <a:rPr lang="en-US" sz="2400" dirty="0"/>
              <a:t> Howard and Stark (2018) argue causes at the level of the international system account for the observed variation:</a:t>
            </a:r>
            <a:endParaRPr lang="sk-SK" sz="2400" dirty="0"/>
          </a:p>
          <a:p>
            <a:pPr algn="just"/>
            <a:r>
              <a:rPr lang="en-US" sz="2400" dirty="0"/>
              <a:t>the international political environment (both its material and ideational components) gives rise to NORMS, i.e. clusters of ideas of appropriate behavior</a:t>
            </a:r>
            <a:endParaRPr lang="sk-SK" sz="2400" dirty="0"/>
          </a:p>
          <a:p>
            <a:pPr algn="just"/>
            <a:r>
              <a:rPr lang="en-US" sz="2400" dirty="0"/>
              <a:t>these norms than shape different types of outcomes, including how civil wars end</a:t>
            </a:r>
            <a:endParaRPr lang="sk-SK" sz="2400" dirty="0"/>
          </a:p>
          <a:p>
            <a:pPr algn="just"/>
            <a:r>
              <a:rPr lang="en-US" sz="2400" dirty="0"/>
              <a:t>in the bipolar Cold War setting, fighting to the finish was the most acceptable way to end the civil war (in line with zero-sum character of the Cold War)</a:t>
            </a:r>
            <a:r>
              <a:rPr lang="sk-SK" sz="2400" dirty="0">
                <a:effectLst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0847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8DD3B-6A32-8748-978E-33140360D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What explains the patterns of civil war termination?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ADC40-5120-E94B-8C40-23EC1EAD8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after the collapse of the Soviet Union, the US and its allies chose not to seek complete defeat and instead favored negotiated solution</a:t>
            </a:r>
          </a:p>
          <a:p>
            <a:pPr algn="just"/>
            <a:r>
              <a:rPr lang="en-US" sz="2400" dirty="0"/>
              <a:t>(even when that meant an inclusion of anti-US elements in the new government)</a:t>
            </a:r>
            <a:endParaRPr lang="sk-SK" sz="2400" dirty="0"/>
          </a:p>
          <a:p>
            <a:pPr algn="just"/>
            <a:r>
              <a:rPr lang="en-US" sz="2400" dirty="0"/>
              <a:t>such an ideational shift was possible due to the absence of major threats and the quest for democratization prevalent in that period</a:t>
            </a:r>
            <a:endParaRPr lang="sk-SK" sz="2400" dirty="0"/>
          </a:p>
          <a:p>
            <a:pPr algn="just"/>
            <a:r>
              <a:rPr lang="en-US" sz="2400" dirty="0"/>
              <a:t>since 9/11, however, competing ideas of war on terror, and non-negotiation with terrorists challenge the norms of negotiated settlements</a:t>
            </a:r>
            <a:endParaRPr lang="sk-SK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21592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27375-05B8-5942-91F6-B0CDF11E9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What explains the patterns of civil war termination?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BCE61-AC21-E64C-94A7-15618A6A9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4322325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disillusionment with the quest for externally assisted democracy produced by the new threat of terrorism and the failures of regime change in Iraq, Afghanistan and elsewhere</a:t>
            </a:r>
            <a:endParaRPr lang="sk-SK" sz="2400" dirty="0"/>
          </a:p>
          <a:p>
            <a:pPr algn="just"/>
            <a:r>
              <a:rPr lang="en-US" sz="2400" dirty="0"/>
              <a:t>the main effect on civil wars have been </a:t>
            </a:r>
            <a:r>
              <a:rPr lang="en-US" sz="2400" i="1" dirty="0"/>
              <a:t>a decrease in all types of terminations and fewer negotiated settlements in civil wars</a:t>
            </a:r>
            <a:r>
              <a:rPr lang="en-US" sz="2400" dirty="0"/>
              <a:t> that include actors labeled as terrorist groups</a:t>
            </a:r>
            <a:endParaRPr lang="sk-SK" sz="2400" dirty="0"/>
          </a:p>
          <a:p>
            <a:pPr algn="just"/>
            <a:r>
              <a:rPr lang="en-US" sz="2400" dirty="0"/>
              <a:t>there has been no complete shift, however, we see normative trends in the US and the UN Security Council of the acceptance of the appropriateness of non-negotiation with terrorists, and the quest not for democracy </a:t>
            </a:r>
            <a:r>
              <a:rPr lang="en-US" sz="2400"/>
              <a:t>but </a:t>
            </a:r>
            <a:r>
              <a:rPr lang="en-US" sz="2400" b="1"/>
              <a:t>stabilization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273304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256E-2AE3-E244-8871-599B5AAD6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Interstate and Civil Wars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6BD2D-24F6-FE48-B653-27A712AE9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4195526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credible guarantees on the terms of the settlement are nearly impossible to arrange by the combatants themselves</a:t>
            </a:r>
            <a:r>
              <a:rPr lang="sk-SK" sz="2400" dirty="0">
                <a:effectLst/>
              </a:rPr>
              <a:t> </a:t>
            </a:r>
          </a:p>
          <a:p>
            <a:pPr algn="just"/>
            <a:r>
              <a:rPr lang="en-US" sz="2400" b="1" dirty="0"/>
              <a:t>Barbara Walter (1997)</a:t>
            </a:r>
            <a:r>
              <a:rPr lang="en-US" sz="2400" dirty="0"/>
              <a:t> argues that credible guarantees on the terms of the settlement are nearly impossible to arrange by the combatants themselves</a:t>
            </a:r>
            <a:endParaRPr lang="sk-SK" sz="2400" dirty="0"/>
          </a:p>
          <a:p>
            <a:pPr algn="just"/>
            <a:r>
              <a:rPr lang="en-US" sz="2400" dirty="0"/>
              <a:t>the key difference between interstate and civil wars negotiations is that adversaries in a civil war cannot retain separate, independent armed forces if they agree to settle</a:t>
            </a:r>
            <a:endParaRPr lang="sk-SK" sz="2400" dirty="0"/>
          </a:p>
          <a:p>
            <a:pPr algn="just"/>
            <a:r>
              <a:rPr lang="en-US" sz="2400" dirty="0"/>
              <a:t>this difference fundamentally alters incentives to accept any peace treaty and makes it difficult for groups to cooperate</a:t>
            </a:r>
            <a:endParaRPr lang="sk-SK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181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1396F-EA5F-924F-99D6-2F34181A8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Interstate and Civil Wars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51B4A-543C-2A4E-994C-D752C2E7E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states in the international system have a number of military and economic strategies to encourage cooperation:</a:t>
            </a:r>
            <a:endParaRPr lang="sk-SK" sz="2400" dirty="0"/>
          </a:p>
          <a:p>
            <a:pPr algn="just"/>
            <a:r>
              <a:rPr lang="en-US" sz="2400" dirty="0"/>
              <a:t>early warning systems, monitoring and verification procedures, building military defenses, forge external alliances, set up buffer zones etc. </a:t>
            </a:r>
            <a:endParaRPr lang="sk-SK" sz="2400" dirty="0"/>
          </a:p>
          <a:p>
            <a:pPr algn="just"/>
            <a:r>
              <a:rPr lang="en-US" sz="2400" dirty="0"/>
              <a:t>crucially, even if the war is renewed, states with strong </a:t>
            </a:r>
            <a:r>
              <a:rPr lang="en-US" sz="2400" dirty="0" err="1"/>
              <a:t>defences</a:t>
            </a:r>
            <a:r>
              <a:rPr lang="en-US" sz="2400" dirty="0"/>
              <a:t> and active forces would not be worse off than before the peace settlement </a:t>
            </a:r>
            <a:endParaRPr lang="sk-SK" sz="2400" dirty="0"/>
          </a:p>
          <a:p>
            <a:pPr algn="just"/>
            <a:r>
              <a:rPr lang="en-US" sz="2400" dirty="0"/>
              <a:t>none of these strategies is available to groups fighting civil wars</a:t>
            </a:r>
            <a:r>
              <a:rPr lang="sk-SK" sz="2400" dirty="0">
                <a:effectLst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519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A9FE6-EA7F-6F41-8DD1-FB0A5BFF7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Interstate and Civil Wars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49B7F-AA64-0742-BAA2-78F93B4E3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they wish to cooperate, they must disband their forces and thus relinquish their only remaining means for protection</a:t>
            </a:r>
            <a:endParaRPr lang="sk-SK" sz="2400" dirty="0"/>
          </a:p>
          <a:p>
            <a:r>
              <a:rPr lang="en-US" sz="2400" dirty="0"/>
              <a:t>in other words, settlement can leave a group far worse off than it would have been had it simply continued to fight</a:t>
            </a:r>
            <a:endParaRPr lang="sk-SK" sz="2400" dirty="0"/>
          </a:p>
          <a:p>
            <a:r>
              <a:rPr lang="en-US" sz="2400" dirty="0"/>
              <a:t>third-party guarantees can facilitate settlement by changing the level of insecurity </a:t>
            </a:r>
          </a:p>
          <a:p>
            <a:r>
              <a:rPr lang="en-US" sz="2400" dirty="0"/>
              <a:t>they can guarantee that groups will be protected, and terms will be fulfilled</a:t>
            </a:r>
            <a:r>
              <a:rPr lang="sk-SK" sz="2400" dirty="0">
                <a:effectLst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3677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A661-EC38-F048-B0B6-BFF0F1225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Interstate and Civil Wars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CF96F-9522-7A4D-9BE9-D5691539E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to be </a:t>
            </a:r>
            <a:r>
              <a:rPr lang="en-US" sz="2400" b="1" dirty="0"/>
              <a:t>credible, a guarantee</a:t>
            </a:r>
            <a:r>
              <a:rPr lang="en-US" sz="2400" dirty="0"/>
              <a:t> must fulfill at least three basic conditions:</a:t>
            </a:r>
            <a:endParaRPr lang="sk-SK" sz="2400" dirty="0"/>
          </a:p>
          <a:p>
            <a:pPr algn="just"/>
            <a:r>
              <a:rPr lang="en-US" sz="2400" dirty="0"/>
              <a:t>1. the outside state must have a self-interest in upholding its promise (old colonial ties, strategic interests, economic investments etc.)</a:t>
            </a:r>
            <a:endParaRPr lang="sk-SK" sz="2400" dirty="0"/>
          </a:p>
          <a:p>
            <a:pPr algn="just"/>
            <a:r>
              <a:rPr lang="en-US" sz="2400" dirty="0"/>
              <a:t>2. the guarantor must be willing to use force if necessary (sufficient military capacities)</a:t>
            </a:r>
            <a:endParaRPr lang="sk-SK" sz="2400" dirty="0"/>
          </a:p>
          <a:p>
            <a:pPr algn="just"/>
            <a:r>
              <a:rPr lang="en-US" sz="2400" dirty="0"/>
              <a:t>3. the intervening force should be able to signal resolve (strategic placement of outside forces, strong military presence without having to send for additional forces) </a:t>
            </a:r>
          </a:p>
        </p:txBody>
      </p:sp>
    </p:spTree>
    <p:extLst>
      <p:ext uri="{BB962C8B-B14F-4D97-AF65-F5344CB8AC3E}">
        <p14:creationId xmlns:p14="http://schemas.microsoft.com/office/powerpoint/2010/main" val="873347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BBDD4-991F-FC4B-B3FF-3967E77E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Insufficient alternative explanations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F408B-A75A-4E47-B03C-CBE35F386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the skills of the mediator, </a:t>
            </a:r>
          </a:p>
          <a:p>
            <a:pPr algn="just"/>
            <a:r>
              <a:rPr lang="en-US" sz="2400" dirty="0"/>
              <a:t>wars where the stakes are easy to divide (secessionist wars), </a:t>
            </a:r>
          </a:p>
          <a:p>
            <a:pPr algn="just"/>
            <a:r>
              <a:rPr lang="en-US" sz="2400" dirty="0"/>
              <a:t>the stakes of war (the more can be won, the less likely a settlement is)</a:t>
            </a:r>
            <a:endParaRPr lang="sk-SK" sz="2400" dirty="0"/>
          </a:p>
          <a:p>
            <a:pPr algn="just"/>
            <a:r>
              <a:rPr lang="en-US" sz="2400" dirty="0"/>
              <a:t>analyzing the civil wars in 1940-1990, Walter (1997) finds strong support for the credible commitment argument: </a:t>
            </a:r>
          </a:p>
          <a:p>
            <a:pPr algn="just"/>
            <a:r>
              <a:rPr lang="en-US" sz="2400" dirty="0"/>
              <a:t>once adversaries agreed to negotiate, every case where a third party stepped in to guarantee a treaty resulted in a successful settlement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725630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84531-B84E-0345-8B17-1679FD7DC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Peacekeeping an its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5811A-4209-AF40-83B7-8A7E69F69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/>
              <a:t>we also need to know if peace is more likely to last in cases where peacekeepers are present than where they are absent? i.e. Does peacekeeping help maintain peace in post-civil war settings?</a:t>
            </a:r>
            <a:endParaRPr lang="sk-SK" sz="2400" dirty="0"/>
          </a:p>
          <a:p>
            <a:pPr algn="just"/>
            <a:r>
              <a:rPr lang="en-US" sz="2400" dirty="0"/>
              <a:t>peacekeepers tend to be sent to more difficult cases of civil war conflicts</a:t>
            </a:r>
            <a:endParaRPr lang="sk-SK" sz="2400" dirty="0"/>
          </a:p>
          <a:p>
            <a:pPr algn="just"/>
            <a:r>
              <a:rPr lang="en-US" sz="2400" dirty="0"/>
              <a:t>they rarely go where war has ended in a decisive outcome but rather try to maintain peace where both sides have the capacity to disrupt it</a:t>
            </a:r>
            <a:endParaRPr lang="sk-SK" sz="2400" dirty="0"/>
          </a:p>
          <a:p>
            <a:pPr algn="just"/>
            <a:r>
              <a:rPr lang="en-US" sz="2400" dirty="0"/>
              <a:t>peacekeeping is also less likely where a peace treaty has been signed indicating the combatants' commitment to peace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541661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10C44-14CB-204B-8C5F-C8F603C68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Peacekeeping an its effects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7D9DD-4E06-584B-B05B-B404E6614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002421"/>
            <a:ext cx="11090274" cy="4306304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different </a:t>
            </a:r>
            <a:r>
              <a:rPr lang="en-US" sz="2400" b="1" dirty="0"/>
              <a:t>types of peacekeeping</a:t>
            </a:r>
            <a:r>
              <a:rPr lang="en-US" sz="2400" dirty="0"/>
              <a:t>: </a:t>
            </a:r>
            <a:endParaRPr lang="sk-SK" sz="2400" dirty="0"/>
          </a:p>
          <a:p>
            <a:pPr algn="just"/>
            <a:r>
              <a:rPr lang="en-US" sz="2400" dirty="0"/>
              <a:t>observer missions (small in size, unarmed)</a:t>
            </a:r>
            <a:endParaRPr lang="sk-SK" sz="2400" dirty="0"/>
          </a:p>
          <a:p>
            <a:pPr algn="just"/>
            <a:r>
              <a:rPr lang="en-US" sz="2400" dirty="0"/>
              <a:t>traditional peacekeeping missions (larger, lightly armed military units authorized to use force only in self-defense)</a:t>
            </a:r>
            <a:endParaRPr lang="sk-SK" sz="2400" dirty="0"/>
          </a:p>
          <a:p>
            <a:pPr algn="just"/>
            <a:r>
              <a:rPr lang="en-US" sz="2400" dirty="0"/>
              <a:t>multidimensional peacekeeping missions (supplement traditional missions with large civilian components to monitor elections, train police, monitor human rights)</a:t>
            </a:r>
            <a:endParaRPr lang="sk-SK" sz="2400" dirty="0"/>
          </a:p>
          <a:p>
            <a:pPr algn="just"/>
            <a:r>
              <a:rPr lang="en-US" sz="2400" dirty="0"/>
              <a:t>enforcement missions (better armed, mandated to impose peace by force, do not necessarily require the consent of the warring parties) </a:t>
            </a:r>
          </a:p>
        </p:txBody>
      </p:sp>
    </p:spTree>
    <p:extLst>
      <p:ext uri="{BB962C8B-B14F-4D97-AF65-F5344CB8AC3E}">
        <p14:creationId xmlns:p14="http://schemas.microsoft.com/office/powerpoint/2010/main" val="330622467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1895</Words>
  <Application>Microsoft Macintosh PowerPoint</Application>
  <PresentationFormat>Widescreen</PresentationFormat>
  <Paragraphs>117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Sitka Heading</vt:lpstr>
      <vt:lpstr>Source Sans Pro</vt:lpstr>
      <vt:lpstr>3DFloatVTI</vt:lpstr>
      <vt:lpstr>Ending Civil Wars</vt:lpstr>
      <vt:lpstr>Introduction</vt:lpstr>
      <vt:lpstr>Interstate and Civil Wars</vt:lpstr>
      <vt:lpstr>Interstate and Civil Wars</vt:lpstr>
      <vt:lpstr>Interstate and Civil Wars</vt:lpstr>
      <vt:lpstr>Interstate and Civil Wars</vt:lpstr>
      <vt:lpstr>Insufficient alternative explanations</vt:lpstr>
      <vt:lpstr>Peacekeeping an its effects</vt:lpstr>
      <vt:lpstr>Peacekeeping an its effects</vt:lpstr>
      <vt:lpstr>Peacekeeping an its effects</vt:lpstr>
      <vt:lpstr>Consequences of Civil War Settlements</vt:lpstr>
      <vt:lpstr>Civil War Termination</vt:lpstr>
      <vt:lpstr>Consequences of Civil War Settlements</vt:lpstr>
      <vt:lpstr>Consequences of Civil War Settlements</vt:lpstr>
      <vt:lpstr>Consequences of Civil War Settlements</vt:lpstr>
      <vt:lpstr>Consequences of Civil War Settlements</vt:lpstr>
      <vt:lpstr>Consequences of Civil War Settlements</vt:lpstr>
      <vt:lpstr>Why are negotiated settlements problematic? </vt:lpstr>
      <vt:lpstr>Why are negotiated settlements problematic? </vt:lpstr>
      <vt:lpstr>What explains the patterns of civil war termination?</vt:lpstr>
      <vt:lpstr>PowerPoint Presentation</vt:lpstr>
      <vt:lpstr>What explains the patterns of civil war termination?</vt:lpstr>
      <vt:lpstr>What explains the patterns of civil war termination?</vt:lpstr>
      <vt:lpstr>What explains the patterns of civil war termination?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Ending Civil Wars</dc:title>
  <dc:creator>Marek Rybar</dc:creator>
  <cp:lastModifiedBy>Marek Rybar</cp:lastModifiedBy>
  <cp:revision>19</cp:revision>
  <dcterms:created xsi:type="dcterms:W3CDTF">2021-04-09T07:51:46Z</dcterms:created>
  <dcterms:modified xsi:type="dcterms:W3CDTF">2022-03-28T11:45:24Z</dcterms:modified>
</cp:coreProperties>
</file>