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73F1-6983-2140-839A-05CA1C0AA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7DB79-6990-3048-9CBF-3B9554047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C8B77-3747-BA42-9763-53526048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45DA7-21BA-054F-B8B4-062DDA81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9A91C-0CE2-224A-A5D4-03B1C3E1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9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8883-174C-6244-B557-0B01E4DD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BC842D-7B13-A44D-BDCD-71C6348C3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2F3D6-7347-374B-B74C-B24439C4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C4B0F-A9A6-8B44-A32D-C9C504005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F55AD-65EE-B54E-9102-CD95B425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6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76FC89-96B7-AB46-9E0B-E996DAD51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E1FF21-E728-1B48-ADFE-8A5F147FF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A9BA2-ED12-8D45-853C-CAC69682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2B74D-9503-BF4B-A7AD-920684D9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97B51-F73D-A448-985A-DED6516A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0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6C4F-EFC9-2241-A010-D7F32D48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E2CF2-EA5F-E94D-94F3-A30EFB314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E0453-7359-5043-A365-4D2CB7BA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50774-E096-3146-8F8E-3782C17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A0892-C51D-AD4A-89D5-2BE808C1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0819-37AD-4B4A-9EE5-F6248C9F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88CFD-CC07-394C-AA66-06A102AB6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3BFCD-5EFE-1341-9EFB-9F33795A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A371C-B43C-634A-AA9E-FE169820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E1B6-DC7D-894C-A05E-F87D96D1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3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ECAB-CBC9-4E40-BADD-175E8BA3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9B9F7-F8CD-A145-B097-8EEFD5FFF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94EA-2F26-1948-8A6E-77A28A3D5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D4746-5E04-AA4D-8738-D50B94E7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99E9D-DC01-204C-812D-ABF98122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E0E4A-D8B6-7143-9638-FDFEDB60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2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97ED-4051-1048-8328-3C8884B4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91AD0-3E5F-1243-8B08-79263E78C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AAA06-9E07-C346-B414-A501BA6B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D2DF4-3C9F-A244-93EE-BD5AC1209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9D0A8-6591-7C46-A290-10F45FF8C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BA3B1-0FF3-7943-9AAB-F785E9CF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62639-BB20-AA4D-9897-8E56AD40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60761C-1404-7C4E-AD85-57D0697A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7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34A62-3F63-0040-BB45-190C58E58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7AB232-A3C9-EA49-979B-085E5B3F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07FE7-BFC9-CF45-94EC-1DCD9119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84DDD-1C34-5A4D-8D0A-B8924979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7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4198A-D83B-D540-9B51-0C5CA7E60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17DA7-F9AE-3E45-B4D4-8FEEAEB3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48028-8C43-8944-A66E-595D2329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6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5241-A9F7-0845-B918-E5D8378F9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79614-9B83-1B4A-80D1-11BC177A3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52CD8-5B91-8F45-A5A3-AB0C3A318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56FB9-FBB4-7144-AA7F-0C91EDB4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CD2F1-926C-6647-A381-8696E74C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1F51-D433-FE49-AE4D-4A9106D9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E1707-68FB-1348-B1E4-15EE421F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680092-DA75-8F4F-AFC2-214E0905E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8D757-645D-1F4F-B83F-4A5B9A05C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8CD0E-3FDF-434E-9D7A-B3C32B6F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779FE-595E-CE4B-9F16-8F492EFC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5474F-F0D3-4F45-A146-E707BA9B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128FB-01EA-874C-84BB-B40EA7F44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ED0E8-B1CE-DA4F-863A-F3A85CFAE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7FAA2-F632-934C-8E30-A49954D2A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83DC-D958-A74A-987C-A4A50086F090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33919-2EAE-2640-B97A-492F7C59D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CCCDA-A409-B245-AEB8-F28A40BE2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1F95-A7CB-3B4B-95A8-4E898B9C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5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4AB3-D791-0D42-B6BF-B21F5D03E1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Counterterrorism and counterinsurgency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60894-1D78-7946-B245-7D3D49C9F4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CDS</a:t>
            </a:r>
            <a:r>
              <a:rPr lang="sk-SK" dirty="0"/>
              <a:t>n</a:t>
            </a:r>
            <a:r>
              <a:rPr lang="en-US" dirty="0"/>
              <a:t>4</a:t>
            </a:r>
            <a:r>
              <a:rPr lang="sk-SK" dirty="0"/>
              <a:t>0</a:t>
            </a:r>
            <a:r>
              <a:rPr lang="en-US" dirty="0"/>
              <a:t>02 Political Violence</a:t>
            </a:r>
          </a:p>
          <a:p>
            <a:r>
              <a:rPr lang="en-US" dirty="0"/>
              <a:t>Spring 20</a:t>
            </a:r>
            <a:r>
              <a:rPr lang="sk-SK" dirty="0"/>
              <a:t>22</a:t>
            </a:r>
            <a:endParaRPr lang="en-US" dirty="0"/>
          </a:p>
          <a:p>
            <a:r>
              <a:rPr lang="en-US" dirty="0"/>
              <a:t>Dr. Marek </a:t>
            </a:r>
            <a:r>
              <a:rPr lang="en-US" dirty="0" err="1"/>
              <a:t>Rybář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3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C2BE-DDE4-F648-BC2D-FD589754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Analytical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A55B-A40E-3A4A-BE88-F89A439F5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main question concerns the effect of leadership decapitation on counterinsurgency campaign outcomes and dynamics</a:t>
            </a:r>
            <a:endParaRPr lang="sk-SK" dirty="0"/>
          </a:p>
          <a:p>
            <a:pPr algn="just"/>
            <a:r>
              <a:rPr lang="en-US" dirty="0"/>
              <a:t>collection of data on attempts to kill or capture insurgent leaders: </a:t>
            </a:r>
          </a:p>
          <a:p>
            <a:pPr algn="just"/>
            <a:r>
              <a:rPr lang="en-US" dirty="0"/>
              <a:t>46 out of 118 attempts (39%) resulted in the removal of a top-level insurgent leader, </a:t>
            </a:r>
          </a:p>
          <a:p>
            <a:pPr algn="just"/>
            <a:r>
              <a:rPr lang="en-US" dirty="0"/>
              <a:t>90 counterinsurgency campaigns from 1975 to 2003, containing 928 campaign-year observations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59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F5C0AF-5B48-6E4E-9189-CC8D68D5A6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26" y="324853"/>
            <a:ext cx="11321716" cy="6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9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7B044-B13A-9043-863F-AF1E18F1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64744-BE6D-AE46-8C51-E83BB0D1B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governments are more likely to win when they successfully target militant leaders</a:t>
            </a:r>
            <a:endParaRPr lang="sk-SK" dirty="0"/>
          </a:p>
          <a:p>
            <a:pPr algn="just"/>
            <a:r>
              <a:rPr lang="en-US" dirty="0"/>
              <a:t>regardless of whether a government’s adversary is a state, a terrorist organization, or a guerrilla insurgency</a:t>
            </a:r>
            <a:endParaRPr lang="sk-SK" dirty="0"/>
          </a:p>
          <a:p>
            <a:pPr algn="just"/>
            <a:r>
              <a:rPr lang="en-US" dirty="0"/>
              <a:t>leadership decapitation has </a:t>
            </a:r>
            <a:r>
              <a:rPr lang="en-US" b="1" dirty="0"/>
              <a:t>substantial causal effects on campaign </a:t>
            </a:r>
            <a:r>
              <a:rPr lang="en-US" dirty="0"/>
              <a:t>outcomes: removing militant leaders increases counterinsurgents’ chances of achieving quick, successful campaign terminations</a:t>
            </a:r>
            <a:endParaRPr lang="sk-SK" dirty="0"/>
          </a:p>
          <a:p>
            <a:pPr algn="just"/>
            <a:r>
              <a:rPr lang="en-US" dirty="0"/>
              <a:t>leadership decapitation also reduces conflict violence and is associated with fewer insurgent attacks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91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3980-5D12-CC4F-BF75-F3BA0D74C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 universal strategy?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96ACD-0593-1947-BD35-11249C495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Is leadership decapitation more or less </a:t>
            </a:r>
            <a:r>
              <a:rPr lang="en-US" b="1" dirty="0"/>
              <a:t>effective against </a:t>
            </a:r>
            <a:r>
              <a:rPr lang="en-US" dirty="0"/>
              <a:t>some </a:t>
            </a:r>
            <a:r>
              <a:rPr lang="en-US" b="1" dirty="0"/>
              <a:t>types of insurgencies</a:t>
            </a:r>
            <a:r>
              <a:rPr lang="en-US" dirty="0"/>
              <a:t> than others?</a:t>
            </a:r>
            <a:endParaRPr lang="sk-SK" dirty="0"/>
          </a:p>
          <a:p>
            <a:pPr algn="just"/>
            <a:r>
              <a:rPr lang="en-US" b="1" dirty="0"/>
              <a:t>ideological</a:t>
            </a:r>
            <a:r>
              <a:rPr lang="en-US" dirty="0"/>
              <a:t> conflicts are fought over how polities should be governed, whereas </a:t>
            </a:r>
            <a:r>
              <a:rPr lang="en-US" b="1" dirty="0"/>
              <a:t>identity</a:t>
            </a:r>
            <a:r>
              <a:rPr lang="en-US" dirty="0"/>
              <a:t> conflicts usually involve at least one party that views itself as fundamentally different from the other and is fighting to pursue some form of self-determination</a:t>
            </a:r>
            <a:endParaRPr lang="sk-SK" dirty="0"/>
          </a:p>
          <a:p>
            <a:pPr algn="just"/>
            <a:r>
              <a:rPr lang="en-US" b="1" dirty="0"/>
              <a:t>no evidence </a:t>
            </a:r>
            <a:r>
              <a:rPr lang="en-US" dirty="0"/>
              <a:t>that would suggest </a:t>
            </a:r>
            <a:r>
              <a:rPr lang="en-US" b="1" dirty="0"/>
              <a:t>a differentiated impact </a:t>
            </a:r>
            <a:r>
              <a:rPr lang="en-US" dirty="0"/>
              <a:t>of leadership decapitation on the two types of insurgencies</a:t>
            </a:r>
            <a:endParaRPr lang="sk-SK" dirty="0"/>
          </a:p>
          <a:p>
            <a:pPr algn="just"/>
            <a:r>
              <a:rPr lang="en-US" dirty="0"/>
              <a:t>killing insurgent leaders is likely to be more effective than capturing them:</a:t>
            </a:r>
          </a:p>
          <a:p>
            <a:pPr algn="just"/>
            <a:r>
              <a:rPr lang="en-US" dirty="0"/>
              <a:t>operations that resulted in the capture of militant leaders are also effective, but these results are smaller and statistically insignificant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08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EE14-F460-5347-937B-D2C0B2C10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Counterterrorism and Regime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C2C8B-109B-8149-B54E-D91601D3B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regimes that rely less on popular support, such as authoritarian regimes, coercion is expected to produce deterrence effects (that is, reduce the duration of terrorist groups)</a:t>
            </a:r>
            <a:endParaRPr lang="sk-SK" dirty="0"/>
          </a:p>
          <a:p>
            <a:pPr algn="just"/>
            <a:r>
              <a:rPr lang="en-US" dirty="0"/>
              <a:t>however, </a:t>
            </a:r>
            <a:r>
              <a:rPr lang="en-US" b="1" dirty="0"/>
              <a:t>coercive responses to terrorism tend to be counterproductive in democracies</a:t>
            </a:r>
            <a:endParaRPr lang="sk-SK" b="1" dirty="0"/>
          </a:p>
          <a:p>
            <a:pPr algn="just"/>
            <a:r>
              <a:rPr lang="en-US" dirty="0"/>
              <a:t>they reduce the probability of negotiated settlements, but increase the likelihood of group victory</a:t>
            </a:r>
          </a:p>
          <a:p>
            <a:pPr algn="just"/>
            <a:r>
              <a:rPr lang="en-US" dirty="0"/>
              <a:t>authors' empirical analysis rests on examining 539 groups for the 1976–2006 period, supports their main hypotheses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3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A1C2C-B56E-8A41-B3F9-F6D552FFC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Harsh Government Responses to Terrorism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836D8-C2CE-0944-8255-B4D1EF9C6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holding suspects without charging them, </a:t>
            </a:r>
          </a:p>
          <a:p>
            <a:pPr algn="just"/>
            <a:r>
              <a:rPr lang="en-US" dirty="0"/>
              <a:t>assassinating suspected terrorists, </a:t>
            </a:r>
          </a:p>
          <a:p>
            <a:pPr algn="just"/>
            <a:r>
              <a:rPr lang="en-US" dirty="0"/>
              <a:t>curbing civil freedoms, or </a:t>
            </a:r>
          </a:p>
          <a:p>
            <a:pPr algn="just"/>
            <a:r>
              <a:rPr lang="en-US" dirty="0"/>
              <a:t>imposing retribution on alleged sponsors</a:t>
            </a:r>
          </a:p>
          <a:p>
            <a:pPr algn="just"/>
            <a:r>
              <a:rPr lang="en-US" dirty="0"/>
              <a:t>they contradict the fundamental values of democratic regimes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backlashes are particularly likely if counter-terrorist measures do not discriminate</a:t>
            </a:r>
            <a:r>
              <a:rPr lang="sk-SK" dirty="0"/>
              <a:t> </a:t>
            </a:r>
            <a:r>
              <a:rPr lang="en-US" dirty="0"/>
              <a:t>between supporters of terrorist organizations and innocent citizens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73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AFB8C-5D45-9F47-B1D0-F0174504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are Democracies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8C2A-CC0C-BC41-9941-EDB72E647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the use of </a:t>
            </a:r>
            <a:r>
              <a:rPr lang="en-US" b="1" dirty="0"/>
              <a:t>harsh policies reduces</a:t>
            </a:r>
            <a:r>
              <a:rPr lang="en-US" dirty="0"/>
              <a:t> local communities’ </a:t>
            </a:r>
            <a:r>
              <a:rPr lang="en-US" b="1" dirty="0"/>
              <a:t>co-operation</a:t>
            </a:r>
            <a:r>
              <a:rPr lang="en-US" dirty="0"/>
              <a:t> with government authorities</a:t>
            </a:r>
            <a:endParaRPr lang="sk-SK" dirty="0"/>
          </a:p>
          <a:p>
            <a:pPr algn="just"/>
            <a:r>
              <a:rPr lang="en-US" dirty="0"/>
              <a:t>2. harsh counter-terrorism policies can </a:t>
            </a:r>
            <a:r>
              <a:rPr lang="en-US" b="1" dirty="0"/>
              <a:t>increase popular sympathy for the group’s </a:t>
            </a:r>
            <a:r>
              <a:rPr lang="en-US" dirty="0"/>
              <a:t>cause and spur recruitment for terrorist organizations</a:t>
            </a:r>
            <a:endParaRPr lang="sk-SK" dirty="0"/>
          </a:p>
          <a:p>
            <a:pPr algn="just"/>
            <a:r>
              <a:rPr lang="en-US" dirty="0"/>
              <a:t>3. democratic states’ use of repression will jeopardize their ability to combat terrorism more generally: </a:t>
            </a:r>
            <a:r>
              <a:rPr lang="en-US" b="1" dirty="0"/>
              <a:t>use of coercive measures threatens the electoral survival of leaders</a:t>
            </a:r>
            <a:r>
              <a:rPr lang="en-US" dirty="0"/>
              <a:t> - and leadership turnover may result in </a:t>
            </a:r>
            <a:r>
              <a:rPr lang="en-US" b="1" dirty="0"/>
              <a:t>changes to counter-terrorism </a:t>
            </a:r>
            <a:r>
              <a:rPr lang="en-US" dirty="0"/>
              <a:t>policies that can subsequently reduce the</a:t>
            </a:r>
            <a:r>
              <a:rPr lang="sk-SK" dirty="0"/>
              <a:t> </a:t>
            </a:r>
            <a:r>
              <a:rPr lang="en-US" dirty="0"/>
              <a:t>government’s effectiveness in combating terrorist groups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49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2DD9-FC2A-BF40-ACB5-83E8A7DF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FE1B7-38BE-B748-AC03-CE988124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democracies, limited and selective counter terrorism strategies have the highest potential for success</a:t>
            </a:r>
            <a:endParaRPr lang="sk-SK" dirty="0"/>
          </a:p>
          <a:p>
            <a:pPr algn="just"/>
            <a:r>
              <a:rPr lang="en-US" dirty="0"/>
              <a:t>iron-fist strategies can have negative consequences even in non-democratic states, especially in the long run:</a:t>
            </a:r>
            <a:endParaRPr lang="sk-SK" dirty="0"/>
          </a:p>
          <a:p>
            <a:pPr algn="just"/>
            <a:r>
              <a:rPr lang="en-US" dirty="0"/>
              <a:t>they may successfully end a terrorist campaign in the affected country but produce an exodus into other states (from Chechnya to other republics)</a:t>
            </a:r>
            <a:endParaRPr lang="sk-SK" dirty="0"/>
          </a:p>
          <a:p>
            <a:pPr algn="just"/>
            <a:r>
              <a:rPr lang="en-US" dirty="0"/>
              <a:t>Indiscriminate repression, while successful against terrorist groups in the short term, may also lead to widespread opposition and eventual rebellion against authoritarian regimes in the long run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9663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9B25-F669-D246-9A6A-6C706FCA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The</a:t>
            </a:r>
            <a:r>
              <a:rPr lang="sk-SK" b="1" dirty="0"/>
              <a:t> New </a:t>
            </a:r>
            <a:r>
              <a:rPr lang="sk-SK" b="1" dirty="0" err="1"/>
              <a:t>Counterterrorism</a:t>
            </a:r>
            <a:r>
              <a:rPr lang="sk-SK" b="1" dirty="0"/>
              <a:t>? (</a:t>
            </a:r>
            <a:r>
              <a:rPr lang="sk-SK" b="1" dirty="0" err="1"/>
              <a:t>Kurtulus</a:t>
            </a:r>
            <a:r>
              <a:rPr lang="sk-SK" b="1" dirty="0"/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E2D9F-1AB0-5442-9879-161C4A132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four dimensions of new counterterrorism</a:t>
            </a:r>
            <a:r>
              <a:rPr lang="sk-SK" dirty="0"/>
              <a:t> </a:t>
            </a:r>
          </a:p>
          <a:p>
            <a:pPr algn="just"/>
            <a:r>
              <a:rPr lang="en-US" b="1" dirty="0"/>
              <a:t>1. discursive transformation of narratives related to fighting terrorism:</a:t>
            </a:r>
            <a:endParaRPr lang="sk-SK" dirty="0"/>
          </a:p>
          <a:p>
            <a:pPr algn="just"/>
            <a:r>
              <a:rPr lang="en-US" dirty="0"/>
              <a:t>during the first decade of the 21st century, counterterrorism discourses of modern democracies have increasingly acquired </a:t>
            </a:r>
            <a:r>
              <a:rPr lang="en-US" b="1" dirty="0"/>
              <a:t>an ideological outlook</a:t>
            </a:r>
            <a:endParaRPr lang="sk-SK" b="1" dirty="0"/>
          </a:p>
          <a:p>
            <a:pPr algn="just"/>
            <a:r>
              <a:rPr lang="en-US" dirty="0"/>
              <a:t>the necessity of a religious or secular ideology, on the basis of which a justification can be made and legitimacy acquired</a:t>
            </a:r>
            <a:endParaRPr lang="sk-SK" dirty="0"/>
          </a:p>
          <a:p>
            <a:pPr algn="just"/>
            <a:r>
              <a:rPr lang="en-US" dirty="0"/>
              <a:t>in the US and Israel, the ideological framework of counterterrorism discourses acquired a specifically religious</a:t>
            </a:r>
            <a:r>
              <a:rPr lang="sk-SK" dirty="0"/>
              <a:t> </a:t>
            </a:r>
            <a:r>
              <a:rPr lang="en-US" dirty="0"/>
              <a:t>outlook (the presence and importance of the radical religious right)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73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7544-CA33-4848-A66E-6CEA1BC5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The</a:t>
            </a:r>
            <a:r>
              <a:rPr lang="sk-SK" b="1" dirty="0"/>
              <a:t> New </a:t>
            </a:r>
            <a:r>
              <a:rPr lang="sk-SK" b="1" dirty="0" err="1"/>
              <a:t>Counterterrorism</a:t>
            </a:r>
            <a:r>
              <a:rPr lang="sk-SK" b="1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84975-D09B-A644-A284-0E7A9946E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normalization of extra-judicial means</a:t>
            </a:r>
          </a:p>
          <a:p>
            <a:r>
              <a:rPr lang="en-US" dirty="0"/>
              <a:t>the creation of overt or covert </a:t>
            </a:r>
            <a:r>
              <a:rPr lang="en-US" dirty="0" err="1"/>
              <a:t>extrajurisdictional</a:t>
            </a:r>
            <a:r>
              <a:rPr lang="en-US" dirty="0"/>
              <a:t> domains that are unregulated by the human rights law of democratic states</a:t>
            </a:r>
            <a:endParaRPr lang="sk-SK" dirty="0"/>
          </a:p>
          <a:p>
            <a:r>
              <a:rPr lang="en-US" dirty="0"/>
              <a:t>the acceptance and legitimization of </a:t>
            </a:r>
            <a:r>
              <a:rPr lang="en-US" b="1" dirty="0"/>
              <a:t>torture</a:t>
            </a:r>
            <a:endParaRPr lang="sk-SK" b="1" dirty="0"/>
          </a:p>
          <a:p>
            <a:r>
              <a:rPr lang="en-US" dirty="0"/>
              <a:t>a widespread use of </a:t>
            </a:r>
            <a:r>
              <a:rPr lang="en-US" b="1" dirty="0"/>
              <a:t>extra-judicial killings</a:t>
            </a:r>
            <a:r>
              <a:rPr lang="en-US" dirty="0"/>
              <a:t> as an acceptable method of eliminating terrorist suspects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7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B7B91-4D8D-A245-84BA-44DB8C176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counterterrorism?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BBBE-9A57-C449-8D49-A4292E271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in contrast to terrorism, the term counterterrorism remains significantly under-theorized</a:t>
            </a:r>
            <a:endParaRPr lang="sk-SK" dirty="0"/>
          </a:p>
          <a:p>
            <a:pPr algn="just"/>
            <a:r>
              <a:rPr lang="en-US" dirty="0"/>
              <a:t>it refers to multiple </a:t>
            </a:r>
            <a:r>
              <a:rPr lang="en-US" b="1" dirty="0"/>
              <a:t>strategies that states use to fight terrorist </a:t>
            </a:r>
            <a:r>
              <a:rPr lang="en-US" dirty="0"/>
              <a:t>threats  </a:t>
            </a:r>
          </a:p>
          <a:p>
            <a:pPr algn="just"/>
            <a:r>
              <a:rPr lang="en-US" dirty="0"/>
              <a:t>what does it mean when terrorist groups experience </a:t>
            </a:r>
            <a:r>
              <a:rPr lang="en-US" b="1" dirty="0"/>
              <a:t>leadership decapitation</a:t>
            </a:r>
            <a:r>
              <a:rPr lang="en-US" dirty="0"/>
              <a:t>?</a:t>
            </a:r>
            <a:endParaRPr lang="sk-SK" dirty="0"/>
          </a:p>
          <a:p>
            <a:pPr algn="just"/>
            <a:r>
              <a:rPr lang="en-US" dirty="0"/>
              <a:t>tactics which are designed to </a:t>
            </a:r>
            <a:r>
              <a:rPr lang="en-US" b="1" dirty="0"/>
              <a:t>kill or capture the key leader </a:t>
            </a:r>
            <a:r>
              <a:rPr lang="en-US" dirty="0"/>
              <a:t>or leaders of a terrorist group play a prominent role in the counterterrorism strategies of many states</a:t>
            </a:r>
            <a:endParaRPr lang="sk-SK" dirty="0"/>
          </a:p>
          <a:p>
            <a:pPr algn="just"/>
            <a:r>
              <a:rPr lang="en-US" dirty="0"/>
              <a:t>their intention is to </a:t>
            </a:r>
            <a:r>
              <a:rPr lang="en-US" b="1" dirty="0"/>
              <a:t>disrupt the terrorist group’s organizational </a:t>
            </a:r>
            <a:r>
              <a:rPr lang="en-US" dirty="0"/>
              <a:t>routine and deter others from assuming power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78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94A3-F1C3-854B-B79D-27CBAC9B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The</a:t>
            </a:r>
            <a:r>
              <a:rPr lang="sk-SK" b="1" dirty="0"/>
              <a:t> New </a:t>
            </a:r>
            <a:r>
              <a:rPr lang="sk-SK" b="1" dirty="0" err="1"/>
              <a:t>Counterterrorism</a:t>
            </a:r>
            <a:r>
              <a:rPr lang="sk-SK" b="1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F88F8-D9BB-6946-BD06-98CD12BE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3. Increased Lethality of Counterterrorism Tactics</a:t>
            </a:r>
            <a:endParaRPr lang="sk-SK" dirty="0"/>
          </a:p>
          <a:p>
            <a:pPr algn="just"/>
            <a:r>
              <a:rPr lang="en-US" dirty="0"/>
              <a:t>an increasingly large number of innocent civilians are becoming victims of often imprecise and disproportionately high levels of force used by counterterrorism agencies</a:t>
            </a:r>
            <a:endParaRPr lang="sk-SK" dirty="0"/>
          </a:p>
          <a:p>
            <a:pPr algn="just"/>
            <a:r>
              <a:rPr lang="en-US" dirty="0"/>
              <a:t>a method of targeted assassinations in the wars</a:t>
            </a:r>
            <a:r>
              <a:rPr lang="sk-SK" dirty="0"/>
              <a:t> </a:t>
            </a:r>
            <a:r>
              <a:rPr lang="en-US" dirty="0"/>
              <a:t>in Afghanistan, Iraq, Lebanon, and Gaza and during the counterterrorism operations in Yemen, Pakistan, and Somalia led to </a:t>
            </a:r>
            <a:r>
              <a:rPr lang="en-US" b="1" dirty="0"/>
              <a:t>a large number of casualties </a:t>
            </a:r>
            <a:r>
              <a:rPr lang="en-US" dirty="0"/>
              <a:t>among unarmed civilians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14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F63EC-0148-1943-8F5D-421FC755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The</a:t>
            </a:r>
            <a:r>
              <a:rPr lang="sk-SK" b="1" dirty="0"/>
              <a:t> New </a:t>
            </a:r>
            <a:r>
              <a:rPr lang="sk-SK" b="1" dirty="0" err="1"/>
              <a:t>Counterterrorism</a:t>
            </a:r>
            <a:r>
              <a:rPr lang="sk-SK" b="1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93E3A-38FA-F24F-924E-E432CE037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4. horizontal and networked organizational structure of new counterterrorism</a:t>
            </a:r>
            <a:endParaRPr lang="sk-SK" dirty="0"/>
          </a:p>
          <a:p>
            <a:pPr algn="just"/>
            <a:r>
              <a:rPr lang="en-US" dirty="0"/>
              <a:t>Al Qaeda (new terrorism in general) regarded as horizontally networked terrorist activities that can only be countered by a similar network of counterterrorism agencies</a:t>
            </a:r>
            <a:endParaRPr lang="sk-SK" dirty="0"/>
          </a:p>
          <a:p>
            <a:pPr algn="just"/>
            <a:r>
              <a:rPr lang="en-US" dirty="0"/>
              <a:t>a. </a:t>
            </a:r>
            <a:r>
              <a:rPr lang="en-US" b="1" dirty="0"/>
              <a:t>the extraordinary rendition program</a:t>
            </a:r>
            <a:r>
              <a:rPr lang="en-US" dirty="0"/>
              <a:t>: a policy where individuals known to be members or affiliates of terrorist organizations are seized and covertly transferred to a third country detention facility for debriefing </a:t>
            </a:r>
            <a:endParaRPr lang="sk-SK" dirty="0"/>
          </a:p>
          <a:p>
            <a:pPr algn="just"/>
            <a:r>
              <a:rPr lang="en-US" dirty="0"/>
              <a:t>the process is extrajudicial, done in secret, and typically not carried out exclusively by U.S. personnel</a:t>
            </a:r>
            <a:endParaRPr lang="sk-SK" dirty="0"/>
          </a:p>
          <a:p>
            <a:pPr algn="just"/>
            <a:r>
              <a:rPr lang="en-US" dirty="0"/>
              <a:t>b. </a:t>
            </a:r>
            <a:r>
              <a:rPr lang="en-US" b="1" dirty="0"/>
              <a:t>the outsourcing and privatization</a:t>
            </a:r>
            <a:r>
              <a:rPr lang="en-US" dirty="0"/>
              <a:t> of counterterrorism-related activities weakens hierarchical institutional structures (that are based on vertical principal-agent relationships), transparency, and democratic accountability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3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BDD4-3E22-1145-B17D-434A83E5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Leadership Decapitation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A5FA8-4EAF-7348-B8AC-0B25AA4A4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proponents of decapitation cite cases in which the tactic has contributed to the </a:t>
            </a:r>
            <a:r>
              <a:rPr lang="en-US" b="1" dirty="0"/>
              <a:t>organizational collapse </a:t>
            </a:r>
            <a:r>
              <a:rPr lang="en-US" dirty="0"/>
              <a:t>of terrorist groups:</a:t>
            </a:r>
          </a:p>
          <a:p>
            <a:pPr algn="just"/>
            <a:r>
              <a:rPr lang="en-US" dirty="0"/>
              <a:t>the PKK</a:t>
            </a:r>
          </a:p>
          <a:p>
            <a:pPr algn="just"/>
            <a:r>
              <a:rPr lang="en-US" dirty="0"/>
              <a:t>the Shining Path</a:t>
            </a:r>
            <a:endParaRPr lang="sk-SK" dirty="0"/>
          </a:p>
          <a:p>
            <a:pPr algn="just"/>
            <a:r>
              <a:rPr lang="en-US" dirty="0"/>
              <a:t>critics point out examples in which it has increased and </a:t>
            </a:r>
            <a:r>
              <a:rPr lang="en-US" b="1" dirty="0"/>
              <a:t>intensified terrorist activity</a:t>
            </a:r>
          </a:p>
          <a:p>
            <a:pPr algn="just"/>
            <a:r>
              <a:rPr lang="en-US" dirty="0"/>
              <a:t>also claim that it is </a:t>
            </a:r>
            <a:r>
              <a:rPr lang="en-US" b="1" dirty="0"/>
              <a:t>morally wrong </a:t>
            </a:r>
            <a:r>
              <a:rPr lang="en-US" dirty="0"/>
              <a:t>and </a:t>
            </a:r>
          </a:p>
          <a:p>
            <a:pPr algn="just"/>
            <a:r>
              <a:rPr lang="en-US" dirty="0"/>
              <a:t>warn of a backlash effect (that leadership decapitation is likely to </a:t>
            </a:r>
            <a:r>
              <a:rPr lang="en-US" b="1" dirty="0"/>
              <a:t>increase the number of recruits</a:t>
            </a:r>
            <a:r>
              <a:rPr lang="en-US" dirty="0"/>
              <a:t>)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6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47776-8DFA-C64F-8C8A-B9C57895A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are the Effects </a:t>
            </a:r>
            <a:br>
              <a:rPr lang="en-US" b="1" dirty="0"/>
            </a:br>
            <a:r>
              <a:rPr lang="en-US" b="1" dirty="0"/>
              <a:t>of Leadership Decapitation?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3D33E-7D20-D148-9B2A-F3FD91A84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decapitation means that a terrorist group’s leader was either killed or captured</a:t>
            </a:r>
            <a:endParaRPr lang="sk-SK" dirty="0"/>
          </a:p>
          <a:p>
            <a:pPr algn="just"/>
            <a:r>
              <a:rPr lang="en-US" b="1" dirty="0"/>
              <a:t>Price (2012):</a:t>
            </a:r>
            <a:endParaRPr lang="sk-SK" dirty="0"/>
          </a:p>
          <a:p>
            <a:pPr algn="just"/>
            <a:r>
              <a:rPr lang="en-US" dirty="0"/>
              <a:t>argues that </a:t>
            </a:r>
            <a:r>
              <a:rPr lang="en-US" b="1" dirty="0"/>
              <a:t>leadership decapitation </a:t>
            </a:r>
            <a:r>
              <a:rPr lang="en-US" dirty="0"/>
              <a:t>significantly</a:t>
            </a:r>
            <a:r>
              <a:rPr lang="en-US" b="1" dirty="0"/>
              <a:t> increases the mortality </a:t>
            </a:r>
            <a:r>
              <a:rPr lang="en-US" dirty="0"/>
              <a:t>rate</a:t>
            </a:r>
            <a:r>
              <a:rPr lang="en-US" b="1" dirty="0"/>
              <a:t> of terrorist groups</a:t>
            </a:r>
            <a:endParaRPr lang="sk-SK" b="1" dirty="0"/>
          </a:p>
          <a:p>
            <a:pPr algn="just"/>
            <a:r>
              <a:rPr lang="en-US" dirty="0"/>
              <a:t>analyzes the effects of leadership decapitation on the mortality rate of 207 terrorist groups from 1970 to 2008</a:t>
            </a:r>
            <a:endParaRPr lang="sk-SK" dirty="0"/>
          </a:p>
          <a:p>
            <a:pPr algn="just"/>
            <a:r>
              <a:rPr lang="en-US" dirty="0"/>
              <a:t>How to assess the effects of decapitation?</a:t>
            </a:r>
            <a:endParaRPr lang="sk-SK" dirty="0"/>
          </a:p>
          <a:p>
            <a:pPr algn="just"/>
            <a:r>
              <a:rPr lang="en-US" dirty="0"/>
              <a:t>e.g. the number, frequency, or lethality of attacks: previous research finds no effect of leadership decapitation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5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EBA1F-0A65-0F47-AA25-4AE60706B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Effects of Leadership Decapitation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759F2-9D4C-FB41-B05E-A17EBB330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Price evaluates the </a:t>
            </a:r>
            <a:r>
              <a:rPr lang="en-US" b="1" dirty="0"/>
              <a:t>effects of decapitation on </a:t>
            </a:r>
            <a:r>
              <a:rPr lang="en-US" dirty="0"/>
              <a:t>the </a:t>
            </a:r>
            <a:r>
              <a:rPr lang="en-US" b="1" dirty="0"/>
              <a:t>duration</a:t>
            </a:r>
            <a:r>
              <a:rPr lang="en-US" dirty="0"/>
              <a:t> of terrorist groups</a:t>
            </a:r>
            <a:endParaRPr lang="sk-SK" dirty="0"/>
          </a:p>
          <a:p>
            <a:pPr algn="just"/>
            <a:r>
              <a:rPr lang="en-US" dirty="0"/>
              <a:t>two conditions must be met if leadership decapitation is to be an effective counterterrorism policy:</a:t>
            </a:r>
            <a:endParaRPr lang="sk-SK" dirty="0"/>
          </a:p>
          <a:p>
            <a:pPr algn="just"/>
            <a:r>
              <a:rPr lang="en-US" dirty="0"/>
              <a:t>1. terrorist group </a:t>
            </a:r>
            <a:r>
              <a:rPr lang="en-US" b="1" dirty="0"/>
              <a:t>leaders need to be important </a:t>
            </a:r>
            <a:r>
              <a:rPr lang="en-US" dirty="0"/>
              <a:t>to the overall success of the organization, and 2. </a:t>
            </a:r>
            <a:r>
              <a:rPr lang="en-US" b="1" dirty="0"/>
              <a:t>leadership succession </a:t>
            </a:r>
            <a:r>
              <a:rPr lang="en-US" dirty="0"/>
              <a:t>must be difficult</a:t>
            </a:r>
            <a:endParaRPr lang="sk-SK" dirty="0"/>
          </a:p>
          <a:p>
            <a:pPr algn="just"/>
            <a:r>
              <a:rPr lang="en-US" dirty="0"/>
              <a:t>terrorist groups have unique organizational characteristics that increase the influence of their leaders and make </a:t>
            </a:r>
            <a:r>
              <a:rPr lang="en-US" b="1" dirty="0"/>
              <a:t>leadership succession complicated</a:t>
            </a:r>
            <a:r>
              <a:rPr lang="en-US" dirty="0"/>
              <a:t>, because they are </a:t>
            </a:r>
            <a:r>
              <a:rPr lang="en-US" i="1" dirty="0"/>
              <a:t>violent</a:t>
            </a:r>
            <a:r>
              <a:rPr lang="en-US" dirty="0"/>
              <a:t>, </a:t>
            </a:r>
            <a:r>
              <a:rPr lang="en-US" i="1" dirty="0"/>
              <a:t>clandestine</a:t>
            </a:r>
            <a:r>
              <a:rPr lang="en-US" dirty="0"/>
              <a:t>, and </a:t>
            </a:r>
            <a:r>
              <a:rPr lang="en-US" i="1" dirty="0"/>
              <a:t>values-based</a:t>
            </a:r>
            <a:r>
              <a:rPr lang="en-US" dirty="0"/>
              <a:t> organizations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0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446BE-C217-BF46-9892-C878998A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Violent, Clandestine, and Values-Based Organizations</a:t>
            </a:r>
            <a:r>
              <a:rPr lang="sk-SK" b="1" dirty="0"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281AD-E830-FC4F-885C-B13A8E4D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they depend on their leaders more than other organizations that lack all three characteristics</a:t>
            </a:r>
          </a:p>
          <a:p>
            <a:pPr algn="just"/>
            <a:r>
              <a:rPr lang="en-US" dirty="0"/>
              <a:t>violent organizations are more cohesive and often led by charismatic leaders</a:t>
            </a:r>
            <a:endParaRPr lang="sk-SK" dirty="0"/>
          </a:p>
          <a:p>
            <a:pPr algn="just"/>
            <a:r>
              <a:rPr lang="en-US" b="1" dirty="0"/>
              <a:t>lack of formalization </a:t>
            </a:r>
            <a:r>
              <a:rPr lang="en-US" dirty="0"/>
              <a:t>and institutionalization in terrorist organizations </a:t>
            </a:r>
            <a:r>
              <a:rPr lang="en-US" b="1" dirty="0"/>
              <a:t>increases the level of uncertainty</a:t>
            </a:r>
            <a:r>
              <a:rPr lang="en-US" dirty="0"/>
              <a:t>, which complicates leadership succession and causes organizational instability</a:t>
            </a:r>
            <a:endParaRPr lang="sk-SK" dirty="0"/>
          </a:p>
          <a:p>
            <a:pPr algn="just"/>
            <a:r>
              <a:rPr lang="en-US" dirty="0"/>
              <a:t>a terrorist group "died" when it was inactive for two years (i.e. committed no violent attack) since the group’s last attack 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1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64BA1-AE6C-B542-AD98-D81FAEDA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Empirical Results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663E5-6407-3A4F-889C-3785B6EC4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decapitated terrorist groups have a significantly higher mortality rate than </a:t>
            </a:r>
            <a:r>
              <a:rPr lang="en-US" dirty="0" err="1"/>
              <a:t>nondecapitated</a:t>
            </a:r>
            <a:r>
              <a:rPr lang="en-US" dirty="0"/>
              <a:t> groups; however, there is no guarantee that organizational death will be immediate; only 30% of decapitated groups ended within two years of losing their leader</a:t>
            </a:r>
            <a:endParaRPr lang="sk-SK" dirty="0"/>
          </a:p>
          <a:p>
            <a:pPr algn="just"/>
            <a:r>
              <a:rPr lang="en-US" dirty="0"/>
              <a:t>2. the earlier leadership decapitation occurs in a terrorist group’s life cycle, the greater the effect: Killing or capturing a terrorist leader in the first year of the group’s existence makes the group more than 8 times as likely to end than a </a:t>
            </a:r>
            <a:r>
              <a:rPr lang="en-US" dirty="0" err="1"/>
              <a:t>nondecapitated</a:t>
            </a:r>
            <a:r>
              <a:rPr lang="en-US" dirty="0"/>
              <a:t> group</a:t>
            </a:r>
            <a:endParaRPr lang="sk-SK" dirty="0"/>
          </a:p>
          <a:p>
            <a:pPr algn="just"/>
            <a:r>
              <a:rPr lang="en-US" dirty="0"/>
              <a:t>3. capturing, killing (or both) significantly increase the mortality rate of terrorist groups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2F36-F590-C242-9361-FB7CD846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Empirical Results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50DE6-2285-2345-A0D9-DB7802983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4. any type of </a:t>
            </a:r>
            <a:r>
              <a:rPr lang="en-US" b="1" dirty="0"/>
              <a:t>leadership change</a:t>
            </a:r>
            <a:r>
              <a:rPr lang="en-US" dirty="0"/>
              <a:t>, not just decapitation, </a:t>
            </a:r>
            <a:r>
              <a:rPr lang="en-US" b="1" dirty="0"/>
              <a:t>increases the mortality rate </a:t>
            </a:r>
            <a:r>
              <a:rPr lang="en-US" dirty="0"/>
              <a:t>of terrorist groups, i.e. states may not have to kill or capture a leader to hasten the group’s demise</a:t>
            </a:r>
            <a:endParaRPr lang="sk-SK" dirty="0"/>
          </a:p>
          <a:p>
            <a:pPr algn="just"/>
            <a:r>
              <a:rPr lang="en-US" dirty="0"/>
              <a:t>5. group size does not affect terrorist group duration: smaller groups are just as durable as larger groups</a:t>
            </a:r>
            <a:endParaRPr lang="sk-SK" dirty="0"/>
          </a:p>
          <a:p>
            <a:pPr algn="just"/>
            <a:r>
              <a:rPr lang="en-US" dirty="0"/>
              <a:t>6. religious terrorist groups were less resilient and easier to destroy than nationalist groups following leadership decapitation</a:t>
            </a:r>
          </a:p>
          <a:p>
            <a:pPr algn="just"/>
            <a:r>
              <a:rPr lang="en-US" dirty="0"/>
              <a:t>does the same logic apply to decapitation of the other militant organizations?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6183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AB1E-6EF2-0B46-94A7-3A835AF98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Leadership Decapitation and Insurgency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200A9-6D1D-A54F-98B7-D123C03E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Johnston (2012) argues that decapitation is likely to help states’ overall efforts against militant organizations</a:t>
            </a:r>
            <a:endParaRPr lang="sk-SK" dirty="0"/>
          </a:p>
          <a:p>
            <a:pPr algn="just"/>
            <a:r>
              <a:rPr lang="en-US" dirty="0"/>
              <a:t>however, other factors also matter greatly in most cases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decapitation is more likely to help states achieve their objectives as an operational component </a:t>
            </a:r>
            <a:r>
              <a:rPr lang="en-US" b="1" dirty="0"/>
              <a:t>within</a:t>
            </a:r>
            <a:r>
              <a:rPr lang="en-US" dirty="0"/>
              <a:t> an integrated campaign strategy than as a stand-alone strategy against insurgent and terrorist organizations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en-US" dirty="0"/>
              <a:t>his analysis focuses on attempted removals of insurgent leaders in counterinsurgency campaigns; “leader” is defined as the most powerful figure or figures in an insurgent organization</a:t>
            </a:r>
            <a:r>
              <a:rPr lang="sk-SK" dirty="0">
                <a:effectLst/>
              </a:rPr>
              <a:t> </a:t>
            </a:r>
          </a:p>
          <a:p>
            <a:pPr algn="just"/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3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1591</Words>
  <Application>Microsoft Macintosh PowerPoint</Application>
  <PresentationFormat>Widescreen</PresentationFormat>
  <Paragraphs>106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Counterterrorism and counterinsurgency</vt:lpstr>
      <vt:lpstr>What is counterterrorism?</vt:lpstr>
      <vt:lpstr>Leadership Decapitation</vt:lpstr>
      <vt:lpstr>What are the Effects  of Leadership Decapitation?</vt:lpstr>
      <vt:lpstr>The Effects of Leadership Decapitation</vt:lpstr>
      <vt:lpstr>Violent, Clandestine, and Values-Based Organizations </vt:lpstr>
      <vt:lpstr>The Empirical Results </vt:lpstr>
      <vt:lpstr>The Empirical Results </vt:lpstr>
      <vt:lpstr>Leadership Decapitation and Insurgency</vt:lpstr>
      <vt:lpstr>Analytical focus</vt:lpstr>
      <vt:lpstr>PowerPoint Presentation</vt:lpstr>
      <vt:lpstr>The results </vt:lpstr>
      <vt:lpstr>A universal strategy?</vt:lpstr>
      <vt:lpstr>Counterterrorism and Regime Type</vt:lpstr>
      <vt:lpstr>Harsh Government Responses to Terrorism </vt:lpstr>
      <vt:lpstr>Why are Democracies Different?</vt:lpstr>
      <vt:lpstr>Recap</vt:lpstr>
      <vt:lpstr>The New Counterterrorism? (Kurtulus)</vt:lpstr>
      <vt:lpstr>The New Counterterrorism?</vt:lpstr>
      <vt:lpstr>The New Counterterrorism?</vt:lpstr>
      <vt:lpstr>The New Counterterrorism?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Counterterrorism and counterinsurgency</dc:title>
  <dc:creator>Marek Rybar</dc:creator>
  <cp:lastModifiedBy>Marek Rybar</cp:lastModifiedBy>
  <cp:revision>51</cp:revision>
  <dcterms:created xsi:type="dcterms:W3CDTF">2019-05-13T05:50:26Z</dcterms:created>
  <dcterms:modified xsi:type="dcterms:W3CDTF">2022-05-09T07:56:14Z</dcterms:modified>
</cp:coreProperties>
</file>