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57" r:id="rId4"/>
    <p:sldId id="258" r:id="rId5"/>
    <p:sldId id="259" r:id="rId6"/>
    <p:sldId id="260" r:id="rId7"/>
    <p:sldId id="261" r:id="rId8"/>
    <p:sldId id="262" r:id="rId9"/>
    <p:sldId id="263" r:id="rId10"/>
    <p:sldId id="264" r:id="rId11"/>
    <p:sldId id="265" r:id="rId12"/>
    <p:sldId id="267" r:id="rId13"/>
    <p:sldId id="266" r:id="rId14"/>
    <p:sldId id="268" r:id="rId15"/>
    <p:sldId id="271" r:id="rId16"/>
    <p:sldId id="269" r:id="rId17"/>
    <p:sldId id="270" r:id="rId18"/>
    <p:sldId id="272" r:id="rId19"/>
    <p:sldId id="273" r:id="rId20"/>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6"/>
    <p:restoredTop sz="94609"/>
  </p:normalViewPr>
  <p:slideViewPr>
    <p:cSldViewPr snapToGrid="0" snapToObjects="1">
      <p:cViewPr varScale="1">
        <p:scale>
          <a:sx n="104" d="100"/>
          <a:sy n="104" d="100"/>
        </p:scale>
        <p:origin x="9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986BC-45E6-5E43-9E20-110094A610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19399C-1888-FE4B-9B52-D89E231A7D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1EA953-7E46-6B4F-896C-469DE9F695B4}"/>
              </a:ext>
            </a:extLst>
          </p:cNvPr>
          <p:cNvSpPr>
            <a:spLocks noGrp="1"/>
          </p:cNvSpPr>
          <p:nvPr>
            <p:ph type="dt" sz="half" idx="10"/>
          </p:nvPr>
        </p:nvSpPr>
        <p:spPr/>
        <p:txBody>
          <a:bodyPr/>
          <a:lstStyle/>
          <a:p>
            <a:fld id="{296B2262-9B93-B94A-8D80-C4118D65BC68}" type="datetimeFigureOut">
              <a:rPr lang="en-US" smtClean="0"/>
              <a:t>4/25/22</a:t>
            </a:fld>
            <a:endParaRPr lang="en-US"/>
          </a:p>
        </p:txBody>
      </p:sp>
      <p:sp>
        <p:nvSpPr>
          <p:cNvPr id="5" name="Footer Placeholder 4">
            <a:extLst>
              <a:ext uri="{FF2B5EF4-FFF2-40B4-BE49-F238E27FC236}">
                <a16:creationId xmlns:a16="http://schemas.microsoft.com/office/drawing/2014/main" id="{AFB511AD-59E1-B648-9AB1-6C2483753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5AA6B-8E52-5748-BF58-23F340A10D19}"/>
              </a:ext>
            </a:extLst>
          </p:cNvPr>
          <p:cNvSpPr>
            <a:spLocks noGrp="1"/>
          </p:cNvSpPr>
          <p:nvPr>
            <p:ph type="sldNum" sz="quarter" idx="12"/>
          </p:nvPr>
        </p:nvSpPr>
        <p:spPr/>
        <p:txBody>
          <a:bodyPr/>
          <a:lstStyle/>
          <a:p>
            <a:fld id="{CE4BF96D-0B4C-F44F-BB42-E36F1EC1D640}" type="slidenum">
              <a:rPr lang="en-US" smtClean="0"/>
              <a:t>‹#›</a:t>
            </a:fld>
            <a:endParaRPr lang="en-US"/>
          </a:p>
        </p:txBody>
      </p:sp>
    </p:spTree>
    <p:extLst>
      <p:ext uri="{BB962C8B-B14F-4D97-AF65-F5344CB8AC3E}">
        <p14:creationId xmlns:p14="http://schemas.microsoft.com/office/powerpoint/2010/main" val="3440414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57D0-0605-C441-8C38-79E6D09EB8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E946DC-F83B-E846-A9E1-5A7CFFEAE1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D7E8B-250D-E64F-9A97-6817D7A6E35C}"/>
              </a:ext>
            </a:extLst>
          </p:cNvPr>
          <p:cNvSpPr>
            <a:spLocks noGrp="1"/>
          </p:cNvSpPr>
          <p:nvPr>
            <p:ph type="dt" sz="half" idx="10"/>
          </p:nvPr>
        </p:nvSpPr>
        <p:spPr/>
        <p:txBody>
          <a:bodyPr/>
          <a:lstStyle/>
          <a:p>
            <a:fld id="{296B2262-9B93-B94A-8D80-C4118D65BC68}" type="datetimeFigureOut">
              <a:rPr lang="en-US" smtClean="0"/>
              <a:t>4/25/22</a:t>
            </a:fld>
            <a:endParaRPr lang="en-US"/>
          </a:p>
        </p:txBody>
      </p:sp>
      <p:sp>
        <p:nvSpPr>
          <p:cNvPr id="5" name="Footer Placeholder 4">
            <a:extLst>
              <a:ext uri="{FF2B5EF4-FFF2-40B4-BE49-F238E27FC236}">
                <a16:creationId xmlns:a16="http://schemas.microsoft.com/office/drawing/2014/main" id="{86FC0931-E681-B54C-A2F0-2F2151D46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72419-6B92-E347-A12E-3E46DDB8F3DD}"/>
              </a:ext>
            </a:extLst>
          </p:cNvPr>
          <p:cNvSpPr>
            <a:spLocks noGrp="1"/>
          </p:cNvSpPr>
          <p:nvPr>
            <p:ph type="sldNum" sz="quarter" idx="12"/>
          </p:nvPr>
        </p:nvSpPr>
        <p:spPr/>
        <p:txBody>
          <a:bodyPr/>
          <a:lstStyle/>
          <a:p>
            <a:fld id="{CE4BF96D-0B4C-F44F-BB42-E36F1EC1D640}" type="slidenum">
              <a:rPr lang="en-US" smtClean="0"/>
              <a:t>‹#›</a:t>
            </a:fld>
            <a:endParaRPr lang="en-US"/>
          </a:p>
        </p:txBody>
      </p:sp>
    </p:spTree>
    <p:extLst>
      <p:ext uri="{BB962C8B-B14F-4D97-AF65-F5344CB8AC3E}">
        <p14:creationId xmlns:p14="http://schemas.microsoft.com/office/powerpoint/2010/main" val="91934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0A34E-1565-1146-9A2D-64E12A4BE6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F1A5C5-2CA6-C749-8CBF-B419905FC55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76B3F-03C3-364E-A5DB-B51F7BF6751D}"/>
              </a:ext>
            </a:extLst>
          </p:cNvPr>
          <p:cNvSpPr>
            <a:spLocks noGrp="1"/>
          </p:cNvSpPr>
          <p:nvPr>
            <p:ph type="dt" sz="half" idx="10"/>
          </p:nvPr>
        </p:nvSpPr>
        <p:spPr/>
        <p:txBody>
          <a:bodyPr/>
          <a:lstStyle/>
          <a:p>
            <a:fld id="{296B2262-9B93-B94A-8D80-C4118D65BC68}" type="datetimeFigureOut">
              <a:rPr lang="en-US" smtClean="0"/>
              <a:t>4/25/22</a:t>
            </a:fld>
            <a:endParaRPr lang="en-US"/>
          </a:p>
        </p:txBody>
      </p:sp>
      <p:sp>
        <p:nvSpPr>
          <p:cNvPr id="5" name="Footer Placeholder 4">
            <a:extLst>
              <a:ext uri="{FF2B5EF4-FFF2-40B4-BE49-F238E27FC236}">
                <a16:creationId xmlns:a16="http://schemas.microsoft.com/office/drawing/2014/main" id="{664B0915-E87B-C04A-A9B5-6990A775F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807E59-212C-1549-8E74-E73395BA2757}"/>
              </a:ext>
            </a:extLst>
          </p:cNvPr>
          <p:cNvSpPr>
            <a:spLocks noGrp="1"/>
          </p:cNvSpPr>
          <p:nvPr>
            <p:ph type="sldNum" sz="quarter" idx="12"/>
          </p:nvPr>
        </p:nvSpPr>
        <p:spPr/>
        <p:txBody>
          <a:bodyPr/>
          <a:lstStyle/>
          <a:p>
            <a:fld id="{CE4BF96D-0B4C-F44F-BB42-E36F1EC1D640}" type="slidenum">
              <a:rPr lang="en-US" smtClean="0"/>
              <a:t>‹#›</a:t>
            </a:fld>
            <a:endParaRPr lang="en-US"/>
          </a:p>
        </p:txBody>
      </p:sp>
    </p:spTree>
    <p:extLst>
      <p:ext uri="{BB962C8B-B14F-4D97-AF65-F5344CB8AC3E}">
        <p14:creationId xmlns:p14="http://schemas.microsoft.com/office/powerpoint/2010/main" val="251856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0D45-7E89-7B46-9F32-8A9271B3E5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2CB9A6-9806-0742-8934-06516BE6FB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2F0796-99D7-484B-A04E-73564848CA32}"/>
              </a:ext>
            </a:extLst>
          </p:cNvPr>
          <p:cNvSpPr>
            <a:spLocks noGrp="1"/>
          </p:cNvSpPr>
          <p:nvPr>
            <p:ph type="dt" sz="half" idx="10"/>
          </p:nvPr>
        </p:nvSpPr>
        <p:spPr/>
        <p:txBody>
          <a:bodyPr/>
          <a:lstStyle/>
          <a:p>
            <a:fld id="{296B2262-9B93-B94A-8D80-C4118D65BC68}" type="datetimeFigureOut">
              <a:rPr lang="en-US" smtClean="0"/>
              <a:t>4/25/22</a:t>
            </a:fld>
            <a:endParaRPr lang="en-US"/>
          </a:p>
        </p:txBody>
      </p:sp>
      <p:sp>
        <p:nvSpPr>
          <p:cNvPr id="5" name="Footer Placeholder 4">
            <a:extLst>
              <a:ext uri="{FF2B5EF4-FFF2-40B4-BE49-F238E27FC236}">
                <a16:creationId xmlns:a16="http://schemas.microsoft.com/office/drawing/2014/main" id="{9ED7D074-18C7-2944-9225-E16FAE96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6F710-1FAF-E246-8288-6B482CD373F9}"/>
              </a:ext>
            </a:extLst>
          </p:cNvPr>
          <p:cNvSpPr>
            <a:spLocks noGrp="1"/>
          </p:cNvSpPr>
          <p:nvPr>
            <p:ph type="sldNum" sz="quarter" idx="12"/>
          </p:nvPr>
        </p:nvSpPr>
        <p:spPr/>
        <p:txBody>
          <a:bodyPr/>
          <a:lstStyle/>
          <a:p>
            <a:fld id="{CE4BF96D-0B4C-F44F-BB42-E36F1EC1D640}" type="slidenum">
              <a:rPr lang="en-US" smtClean="0"/>
              <a:t>‹#›</a:t>
            </a:fld>
            <a:endParaRPr lang="en-US"/>
          </a:p>
        </p:txBody>
      </p:sp>
    </p:spTree>
    <p:extLst>
      <p:ext uri="{BB962C8B-B14F-4D97-AF65-F5344CB8AC3E}">
        <p14:creationId xmlns:p14="http://schemas.microsoft.com/office/powerpoint/2010/main" val="1769430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7259B-B28D-CA4A-B731-9B85977735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FAF614-8CDE-FA47-A8EE-32CDC1C655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15A9F4-0772-754F-9F35-AF94F0CB1A5E}"/>
              </a:ext>
            </a:extLst>
          </p:cNvPr>
          <p:cNvSpPr>
            <a:spLocks noGrp="1"/>
          </p:cNvSpPr>
          <p:nvPr>
            <p:ph type="dt" sz="half" idx="10"/>
          </p:nvPr>
        </p:nvSpPr>
        <p:spPr/>
        <p:txBody>
          <a:bodyPr/>
          <a:lstStyle/>
          <a:p>
            <a:fld id="{296B2262-9B93-B94A-8D80-C4118D65BC68}" type="datetimeFigureOut">
              <a:rPr lang="en-US" smtClean="0"/>
              <a:t>4/25/22</a:t>
            </a:fld>
            <a:endParaRPr lang="en-US"/>
          </a:p>
        </p:txBody>
      </p:sp>
      <p:sp>
        <p:nvSpPr>
          <p:cNvPr id="5" name="Footer Placeholder 4">
            <a:extLst>
              <a:ext uri="{FF2B5EF4-FFF2-40B4-BE49-F238E27FC236}">
                <a16:creationId xmlns:a16="http://schemas.microsoft.com/office/drawing/2014/main" id="{FEC0B89F-7751-1842-867B-5D820FA41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73C17-CEF6-BA46-8F13-92DA7013382F}"/>
              </a:ext>
            </a:extLst>
          </p:cNvPr>
          <p:cNvSpPr>
            <a:spLocks noGrp="1"/>
          </p:cNvSpPr>
          <p:nvPr>
            <p:ph type="sldNum" sz="quarter" idx="12"/>
          </p:nvPr>
        </p:nvSpPr>
        <p:spPr/>
        <p:txBody>
          <a:bodyPr/>
          <a:lstStyle/>
          <a:p>
            <a:fld id="{CE4BF96D-0B4C-F44F-BB42-E36F1EC1D640}" type="slidenum">
              <a:rPr lang="en-US" smtClean="0"/>
              <a:t>‹#›</a:t>
            </a:fld>
            <a:endParaRPr lang="en-US"/>
          </a:p>
        </p:txBody>
      </p:sp>
    </p:spTree>
    <p:extLst>
      <p:ext uri="{BB962C8B-B14F-4D97-AF65-F5344CB8AC3E}">
        <p14:creationId xmlns:p14="http://schemas.microsoft.com/office/powerpoint/2010/main" val="317649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31ECC-3106-C342-ACBC-C4B479FAB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5BECD6-34AF-EF4F-A2F1-0B3BBF5906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8E00EF-F6DB-2240-9DD2-01174A70921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FC384F-390C-CD47-BECB-D64751DACC92}"/>
              </a:ext>
            </a:extLst>
          </p:cNvPr>
          <p:cNvSpPr>
            <a:spLocks noGrp="1"/>
          </p:cNvSpPr>
          <p:nvPr>
            <p:ph type="dt" sz="half" idx="10"/>
          </p:nvPr>
        </p:nvSpPr>
        <p:spPr/>
        <p:txBody>
          <a:bodyPr/>
          <a:lstStyle/>
          <a:p>
            <a:fld id="{296B2262-9B93-B94A-8D80-C4118D65BC68}" type="datetimeFigureOut">
              <a:rPr lang="en-US" smtClean="0"/>
              <a:t>4/25/22</a:t>
            </a:fld>
            <a:endParaRPr lang="en-US"/>
          </a:p>
        </p:txBody>
      </p:sp>
      <p:sp>
        <p:nvSpPr>
          <p:cNvPr id="6" name="Footer Placeholder 5">
            <a:extLst>
              <a:ext uri="{FF2B5EF4-FFF2-40B4-BE49-F238E27FC236}">
                <a16:creationId xmlns:a16="http://schemas.microsoft.com/office/drawing/2014/main" id="{4E91D8FA-1A59-B14E-825F-678774ABA0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B06A3-E84C-474B-A83E-0C55B18DA5BA}"/>
              </a:ext>
            </a:extLst>
          </p:cNvPr>
          <p:cNvSpPr>
            <a:spLocks noGrp="1"/>
          </p:cNvSpPr>
          <p:nvPr>
            <p:ph type="sldNum" sz="quarter" idx="12"/>
          </p:nvPr>
        </p:nvSpPr>
        <p:spPr/>
        <p:txBody>
          <a:bodyPr/>
          <a:lstStyle/>
          <a:p>
            <a:fld id="{CE4BF96D-0B4C-F44F-BB42-E36F1EC1D640}" type="slidenum">
              <a:rPr lang="en-US" smtClean="0"/>
              <a:t>‹#›</a:t>
            </a:fld>
            <a:endParaRPr lang="en-US"/>
          </a:p>
        </p:txBody>
      </p:sp>
    </p:spTree>
    <p:extLst>
      <p:ext uri="{BB962C8B-B14F-4D97-AF65-F5344CB8AC3E}">
        <p14:creationId xmlns:p14="http://schemas.microsoft.com/office/powerpoint/2010/main" val="212752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EDE0-7B4D-C54A-A2F2-808C6538C2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86B2AE-DB63-0240-874C-A6E92BEE18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E1176C-E3AC-6D42-8BA0-23AA0B93673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1AF3C3-5D09-1A43-9713-A7FA85A494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9D489B-2D99-9F47-9CA0-3BBC1E6C6C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E2D9C9-DC93-644A-A21A-D072AE0C6554}"/>
              </a:ext>
            </a:extLst>
          </p:cNvPr>
          <p:cNvSpPr>
            <a:spLocks noGrp="1"/>
          </p:cNvSpPr>
          <p:nvPr>
            <p:ph type="dt" sz="half" idx="10"/>
          </p:nvPr>
        </p:nvSpPr>
        <p:spPr/>
        <p:txBody>
          <a:bodyPr/>
          <a:lstStyle/>
          <a:p>
            <a:fld id="{296B2262-9B93-B94A-8D80-C4118D65BC68}" type="datetimeFigureOut">
              <a:rPr lang="en-US" smtClean="0"/>
              <a:t>4/25/22</a:t>
            </a:fld>
            <a:endParaRPr lang="en-US"/>
          </a:p>
        </p:txBody>
      </p:sp>
      <p:sp>
        <p:nvSpPr>
          <p:cNvPr id="8" name="Footer Placeholder 7">
            <a:extLst>
              <a:ext uri="{FF2B5EF4-FFF2-40B4-BE49-F238E27FC236}">
                <a16:creationId xmlns:a16="http://schemas.microsoft.com/office/drawing/2014/main" id="{5D84F188-2E4D-544E-B2FB-61CAB1FCB8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B73629-56D4-B948-B555-27ACEFA255B7}"/>
              </a:ext>
            </a:extLst>
          </p:cNvPr>
          <p:cNvSpPr>
            <a:spLocks noGrp="1"/>
          </p:cNvSpPr>
          <p:nvPr>
            <p:ph type="sldNum" sz="quarter" idx="12"/>
          </p:nvPr>
        </p:nvSpPr>
        <p:spPr/>
        <p:txBody>
          <a:bodyPr/>
          <a:lstStyle/>
          <a:p>
            <a:fld id="{CE4BF96D-0B4C-F44F-BB42-E36F1EC1D640}" type="slidenum">
              <a:rPr lang="en-US" smtClean="0"/>
              <a:t>‹#›</a:t>
            </a:fld>
            <a:endParaRPr lang="en-US"/>
          </a:p>
        </p:txBody>
      </p:sp>
    </p:spTree>
    <p:extLst>
      <p:ext uri="{BB962C8B-B14F-4D97-AF65-F5344CB8AC3E}">
        <p14:creationId xmlns:p14="http://schemas.microsoft.com/office/powerpoint/2010/main" val="338756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4693-5405-B649-ADE2-5E984F247F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B3F945-F2F7-014C-8070-4DCF5CE968FA}"/>
              </a:ext>
            </a:extLst>
          </p:cNvPr>
          <p:cNvSpPr>
            <a:spLocks noGrp="1"/>
          </p:cNvSpPr>
          <p:nvPr>
            <p:ph type="dt" sz="half" idx="10"/>
          </p:nvPr>
        </p:nvSpPr>
        <p:spPr/>
        <p:txBody>
          <a:bodyPr/>
          <a:lstStyle/>
          <a:p>
            <a:fld id="{296B2262-9B93-B94A-8D80-C4118D65BC68}" type="datetimeFigureOut">
              <a:rPr lang="en-US" smtClean="0"/>
              <a:t>4/25/22</a:t>
            </a:fld>
            <a:endParaRPr lang="en-US"/>
          </a:p>
        </p:txBody>
      </p:sp>
      <p:sp>
        <p:nvSpPr>
          <p:cNvPr id="4" name="Footer Placeholder 3">
            <a:extLst>
              <a:ext uri="{FF2B5EF4-FFF2-40B4-BE49-F238E27FC236}">
                <a16:creationId xmlns:a16="http://schemas.microsoft.com/office/drawing/2014/main" id="{E7164C5B-5B8D-3B4A-B4A6-964D29207D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F80917-2A3B-9E48-AE16-898E103AC2BE}"/>
              </a:ext>
            </a:extLst>
          </p:cNvPr>
          <p:cNvSpPr>
            <a:spLocks noGrp="1"/>
          </p:cNvSpPr>
          <p:nvPr>
            <p:ph type="sldNum" sz="quarter" idx="12"/>
          </p:nvPr>
        </p:nvSpPr>
        <p:spPr/>
        <p:txBody>
          <a:bodyPr/>
          <a:lstStyle/>
          <a:p>
            <a:fld id="{CE4BF96D-0B4C-F44F-BB42-E36F1EC1D640}" type="slidenum">
              <a:rPr lang="en-US" smtClean="0"/>
              <a:t>‹#›</a:t>
            </a:fld>
            <a:endParaRPr lang="en-US"/>
          </a:p>
        </p:txBody>
      </p:sp>
    </p:spTree>
    <p:extLst>
      <p:ext uri="{BB962C8B-B14F-4D97-AF65-F5344CB8AC3E}">
        <p14:creationId xmlns:p14="http://schemas.microsoft.com/office/powerpoint/2010/main" val="333554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D690BD-E44B-0648-825E-AAC472D2F477}"/>
              </a:ext>
            </a:extLst>
          </p:cNvPr>
          <p:cNvSpPr>
            <a:spLocks noGrp="1"/>
          </p:cNvSpPr>
          <p:nvPr>
            <p:ph type="dt" sz="half" idx="10"/>
          </p:nvPr>
        </p:nvSpPr>
        <p:spPr/>
        <p:txBody>
          <a:bodyPr/>
          <a:lstStyle/>
          <a:p>
            <a:fld id="{296B2262-9B93-B94A-8D80-C4118D65BC68}" type="datetimeFigureOut">
              <a:rPr lang="en-US" smtClean="0"/>
              <a:t>4/25/22</a:t>
            </a:fld>
            <a:endParaRPr lang="en-US"/>
          </a:p>
        </p:txBody>
      </p:sp>
      <p:sp>
        <p:nvSpPr>
          <p:cNvPr id="3" name="Footer Placeholder 2">
            <a:extLst>
              <a:ext uri="{FF2B5EF4-FFF2-40B4-BE49-F238E27FC236}">
                <a16:creationId xmlns:a16="http://schemas.microsoft.com/office/drawing/2014/main" id="{B051298F-4D0B-7549-956D-011A465CC6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E0065F-9249-454C-B5E4-F48FF590428D}"/>
              </a:ext>
            </a:extLst>
          </p:cNvPr>
          <p:cNvSpPr>
            <a:spLocks noGrp="1"/>
          </p:cNvSpPr>
          <p:nvPr>
            <p:ph type="sldNum" sz="quarter" idx="12"/>
          </p:nvPr>
        </p:nvSpPr>
        <p:spPr/>
        <p:txBody>
          <a:bodyPr/>
          <a:lstStyle/>
          <a:p>
            <a:fld id="{CE4BF96D-0B4C-F44F-BB42-E36F1EC1D640}" type="slidenum">
              <a:rPr lang="en-US" smtClean="0"/>
              <a:t>‹#›</a:t>
            </a:fld>
            <a:endParaRPr lang="en-US"/>
          </a:p>
        </p:txBody>
      </p:sp>
    </p:spTree>
    <p:extLst>
      <p:ext uri="{BB962C8B-B14F-4D97-AF65-F5344CB8AC3E}">
        <p14:creationId xmlns:p14="http://schemas.microsoft.com/office/powerpoint/2010/main" val="931523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1EFF-B825-5F43-826C-3DBA44E612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CF0C46-B21A-DE4B-93FA-B7AC316BC6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39B320-5607-F44F-AF0B-DAF3096617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F25063-82DD-844D-9984-5E17FA780E75}"/>
              </a:ext>
            </a:extLst>
          </p:cNvPr>
          <p:cNvSpPr>
            <a:spLocks noGrp="1"/>
          </p:cNvSpPr>
          <p:nvPr>
            <p:ph type="dt" sz="half" idx="10"/>
          </p:nvPr>
        </p:nvSpPr>
        <p:spPr/>
        <p:txBody>
          <a:bodyPr/>
          <a:lstStyle/>
          <a:p>
            <a:fld id="{296B2262-9B93-B94A-8D80-C4118D65BC68}" type="datetimeFigureOut">
              <a:rPr lang="en-US" smtClean="0"/>
              <a:t>4/25/22</a:t>
            </a:fld>
            <a:endParaRPr lang="en-US"/>
          </a:p>
        </p:txBody>
      </p:sp>
      <p:sp>
        <p:nvSpPr>
          <p:cNvPr id="6" name="Footer Placeholder 5">
            <a:extLst>
              <a:ext uri="{FF2B5EF4-FFF2-40B4-BE49-F238E27FC236}">
                <a16:creationId xmlns:a16="http://schemas.microsoft.com/office/drawing/2014/main" id="{BC65E6CC-DD28-FD48-8DD4-0A78D0C398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3560B0-6462-304E-8981-463D73CBB81A}"/>
              </a:ext>
            </a:extLst>
          </p:cNvPr>
          <p:cNvSpPr>
            <a:spLocks noGrp="1"/>
          </p:cNvSpPr>
          <p:nvPr>
            <p:ph type="sldNum" sz="quarter" idx="12"/>
          </p:nvPr>
        </p:nvSpPr>
        <p:spPr/>
        <p:txBody>
          <a:bodyPr/>
          <a:lstStyle/>
          <a:p>
            <a:fld id="{CE4BF96D-0B4C-F44F-BB42-E36F1EC1D640}" type="slidenum">
              <a:rPr lang="en-US" smtClean="0"/>
              <a:t>‹#›</a:t>
            </a:fld>
            <a:endParaRPr lang="en-US"/>
          </a:p>
        </p:txBody>
      </p:sp>
    </p:spTree>
    <p:extLst>
      <p:ext uri="{BB962C8B-B14F-4D97-AF65-F5344CB8AC3E}">
        <p14:creationId xmlns:p14="http://schemas.microsoft.com/office/powerpoint/2010/main" val="598746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EA94-6F67-5D4B-B3C7-0AF8CDF492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24A359-60C2-7843-AD59-D7FAAFBB19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0EB917-2F9F-EF4D-92CC-248BC60BF8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C9B688-6027-2645-9FE8-E7165EF23C98}"/>
              </a:ext>
            </a:extLst>
          </p:cNvPr>
          <p:cNvSpPr>
            <a:spLocks noGrp="1"/>
          </p:cNvSpPr>
          <p:nvPr>
            <p:ph type="dt" sz="half" idx="10"/>
          </p:nvPr>
        </p:nvSpPr>
        <p:spPr/>
        <p:txBody>
          <a:bodyPr/>
          <a:lstStyle/>
          <a:p>
            <a:fld id="{296B2262-9B93-B94A-8D80-C4118D65BC68}" type="datetimeFigureOut">
              <a:rPr lang="en-US" smtClean="0"/>
              <a:t>4/25/22</a:t>
            </a:fld>
            <a:endParaRPr lang="en-US"/>
          </a:p>
        </p:txBody>
      </p:sp>
      <p:sp>
        <p:nvSpPr>
          <p:cNvPr id="6" name="Footer Placeholder 5">
            <a:extLst>
              <a:ext uri="{FF2B5EF4-FFF2-40B4-BE49-F238E27FC236}">
                <a16:creationId xmlns:a16="http://schemas.microsoft.com/office/drawing/2014/main" id="{1E1665E8-7320-E84F-B094-DEC6A6153B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262D1-69F0-1847-A8B8-713E6D568FAF}"/>
              </a:ext>
            </a:extLst>
          </p:cNvPr>
          <p:cNvSpPr>
            <a:spLocks noGrp="1"/>
          </p:cNvSpPr>
          <p:nvPr>
            <p:ph type="sldNum" sz="quarter" idx="12"/>
          </p:nvPr>
        </p:nvSpPr>
        <p:spPr/>
        <p:txBody>
          <a:bodyPr/>
          <a:lstStyle/>
          <a:p>
            <a:fld id="{CE4BF96D-0B4C-F44F-BB42-E36F1EC1D640}" type="slidenum">
              <a:rPr lang="en-US" smtClean="0"/>
              <a:t>‹#›</a:t>
            </a:fld>
            <a:endParaRPr lang="en-US"/>
          </a:p>
        </p:txBody>
      </p:sp>
    </p:spTree>
    <p:extLst>
      <p:ext uri="{BB962C8B-B14F-4D97-AF65-F5344CB8AC3E}">
        <p14:creationId xmlns:p14="http://schemas.microsoft.com/office/powerpoint/2010/main" val="3751069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F00680-4735-C64F-9B48-7BB584989D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F9B9FE-E7E0-434B-B792-BBDF53F071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8772D-BF05-CC43-A584-1F8637EC9F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B2262-9B93-B94A-8D80-C4118D65BC68}" type="datetimeFigureOut">
              <a:rPr lang="en-US" smtClean="0"/>
              <a:t>4/25/22</a:t>
            </a:fld>
            <a:endParaRPr lang="en-US"/>
          </a:p>
        </p:txBody>
      </p:sp>
      <p:sp>
        <p:nvSpPr>
          <p:cNvPr id="5" name="Footer Placeholder 4">
            <a:extLst>
              <a:ext uri="{FF2B5EF4-FFF2-40B4-BE49-F238E27FC236}">
                <a16:creationId xmlns:a16="http://schemas.microsoft.com/office/drawing/2014/main" id="{7DD60169-25F8-214E-8CC3-32B0A5F55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A47947-EC8C-5147-959C-4E8F52DB26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BF96D-0B4C-F44F-BB42-E36F1EC1D640}" type="slidenum">
              <a:rPr lang="en-US" smtClean="0"/>
              <a:t>‹#›</a:t>
            </a:fld>
            <a:endParaRPr lang="en-US"/>
          </a:p>
        </p:txBody>
      </p:sp>
    </p:spTree>
    <p:extLst>
      <p:ext uri="{BB962C8B-B14F-4D97-AF65-F5344CB8AC3E}">
        <p14:creationId xmlns:p14="http://schemas.microsoft.com/office/powerpoint/2010/main" val="2393042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889"/>
            <a:lum/>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8003-3DA5-E245-B63F-1488A622B9C4}"/>
              </a:ext>
            </a:extLst>
          </p:cNvPr>
          <p:cNvSpPr>
            <a:spLocks noGrp="1"/>
          </p:cNvSpPr>
          <p:nvPr>
            <p:ph type="ctrTitle"/>
          </p:nvPr>
        </p:nvSpPr>
        <p:spPr/>
        <p:txBody>
          <a:bodyPr>
            <a:normAutofit fontScale="90000"/>
          </a:bodyPr>
          <a:lstStyle/>
          <a:p>
            <a:r>
              <a:rPr lang="en-US" b="1" dirty="0"/>
              <a:t>The role of social encouragement, religion and terrorism</a:t>
            </a:r>
            <a:endParaRPr lang="en-US" dirty="0"/>
          </a:p>
        </p:txBody>
      </p:sp>
      <p:sp>
        <p:nvSpPr>
          <p:cNvPr id="3" name="Subtitle 2">
            <a:extLst>
              <a:ext uri="{FF2B5EF4-FFF2-40B4-BE49-F238E27FC236}">
                <a16:creationId xmlns:a16="http://schemas.microsoft.com/office/drawing/2014/main" id="{1896775A-006C-2547-A742-158D91C4A2ED}"/>
              </a:ext>
            </a:extLst>
          </p:cNvPr>
          <p:cNvSpPr>
            <a:spLocks noGrp="1"/>
          </p:cNvSpPr>
          <p:nvPr>
            <p:ph type="subTitle" idx="1"/>
          </p:nvPr>
        </p:nvSpPr>
        <p:spPr/>
        <p:txBody>
          <a:bodyPr/>
          <a:lstStyle/>
          <a:p>
            <a:endParaRPr lang="en-US" dirty="0"/>
          </a:p>
          <a:p>
            <a:r>
              <a:rPr lang="en-US" dirty="0"/>
              <a:t>Political Violence CDSn4002</a:t>
            </a:r>
          </a:p>
          <a:p>
            <a:r>
              <a:rPr lang="en-US" dirty="0"/>
              <a:t>Masaryk University, Spring 2022</a:t>
            </a:r>
          </a:p>
        </p:txBody>
      </p:sp>
    </p:spTree>
    <p:extLst>
      <p:ext uri="{BB962C8B-B14F-4D97-AF65-F5344CB8AC3E}">
        <p14:creationId xmlns:p14="http://schemas.microsoft.com/office/powerpoint/2010/main" val="410472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D4A2-014A-C04C-88ED-1E3F329EE528}"/>
              </a:ext>
            </a:extLst>
          </p:cNvPr>
          <p:cNvSpPr>
            <a:spLocks noGrp="1"/>
          </p:cNvSpPr>
          <p:nvPr>
            <p:ph type="title"/>
          </p:nvPr>
        </p:nvSpPr>
        <p:spPr/>
        <p:txBody>
          <a:bodyPr/>
          <a:lstStyle/>
          <a:p>
            <a:pPr algn="ctr"/>
            <a:r>
              <a:rPr lang="en-US" b="1" dirty="0"/>
              <a:t>Why are religious radicals such effective terrorists and insurgents?</a:t>
            </a:r>
            <a:r>
              <a:rPr lang="sk-SK" dirty="0">
                <a:effectLst/>
              </a:rPr>
              <a:t> </a:t>
            </a:r>
            <a:endParaRPr lang="en-US" dirty="0"/>
          </a:p>
        </p:txBody>
      </p:sp>
      <p:sp>
        <p:nvSpPr>
          <p:cNvPr id="3" name="Content Placeholder 2">
            <a:extLst>
              <a:ext uri="{FF2B5EF4-FFF2-40B4-BE49-F238E27FC236}">
                <a16:creationId xmlns:a16="http://schemas.microsoft.com/office/drawing/2014/main" id="{F1F9E933-126D-A54A-B424-60518671A59A}"/>
              </a:ext>
            </a:extLst>
          </p:cNvPr>
          <p:cNvSpPr>
            <a:spLocks noGrp="1"/>
          </p:cNvSpPr>
          <p:nvPr>
            <p:ph idx="1"/>
          </p:nvPr>
        </p:nvSpPr>
        <p:spPr/>
        <p:txBody>
          <a:bodyPr>
            <a:normAutofit fontScale="92500" lnSpcReduction="20000"/>
          </a:bodyPr>
          <a:lstStyle/>
          <a:p>
            <a:pPr algn="just"/>
            <a:r>
              <a:rPr lang="en-US" dirty="0"/>
              <a:t>a </a:t>
            </a:r>
            <a:r>
              <a:rPr lang="en-US" b="1" dirty="0"/>
              <a:t>tiered membership </a:t>
            </a:r>
            <a:r>
              <a:rPr lang="en-US" dirty="0"/>
              <a:t>structure</a:t>
            </a:r>
            <a:r>
              <a:rPr lang="sk-SK" dirty="0">
                <a:effectLst/>
              </a:rPr>
              <a:t> (</a:t>
            </a:r>
            <a:r>
              <a:rPr lang="sk-SK" dirty="0" err="1">
                <a:effectLst/>
              </a:rPr>
              <a:t>the</a:t>
            </a:r>
            <a:r>
              <a:rPr lang="sk-SK" dirty="0">
                <a:effectLst/>
              </a:rPr>
              <a:t> </a:t>
            </a:r>
            <a:r>
              <a:rPr lang="sk-SK" dirty="0" err="1">
                <a:effectLst/>
              </a:rPr>
              <a:t>Muslim</a:t>
            </a:r>
            <a:r>
              <a:rPr lang="sk-SK" dirty="0">
                <a:effectLst/>
              </a:rPr>
              <a:t> </a:t>
            </a:r>
            <a:r>
              <a:rPr lang="sk-SK" dirty="0" err="1">
                <a:effectLst/>
              </a:rPr>
              <a:t>Brotherhood</a:t>
            </a:r>
            <a:r>
              <a:rPr lang="sk-SK" dirty="0">
                <a:effectLst/>
              </a:rPr>
              <a:t>, </a:t>
            </a:r>
            <a:r>
              <a:rPr lang="sk-SK" dirty="0" err="1">
                <a:effectLst/>
              </a:rPr>
              <a:t>the</a:t>
            </a:r>
            <a:r>
              <a:rPr lang="sk-SK" dirty="0">
                <a:effectLst/>
              </a:rPr>
              <a:t> </a:t>
            </a:r>
            <a:r>
              <a:rPr lang="sk-SK" dirty="0" err="1">
                <a:effectLst/>
              </a:rPr>
              <a:t>Hamas</a:t>
            </a:r>
            <a:r>
              <a:rPr lang="sk-SK" dirty="0">
                <a:effectLst/>
              </a:rPr>
              <a:t>)</a:t>
            </a:r>
          </a:p>
          <a:p>
            <a:pPr algn="just"/>
            <a:r>
              <a:rPr lang="en-US" dirty="0"/>
              <a:t>Lower-tier members paid dues, held a membership card, and had access to the social service network and mosques</a:t>
            </a:r>
            <a:endParaRPr lang="sk-SK" dirty="0"/>
          </a:p>
          <a:p>
            <a:pPr algn="just"/>
            <a:r>
              <a:rPr lang="en-US" dirty="0"/>
              <a:t>At higher tiers, more commitment was required, including an oath of allegiance, Koranic studies, and physical training</a:t>
            </a:r>
            <a:r>
              <a:rPr lang="sk-SK" dirty="0">
                <a:effectLst/>
              </a:rPr>
              <a:t> </a:t>
            </a:r>
          </a:p>
          <a:p>
            <a:pPr algn="just"/>
            <a:r>
              <a:rPr lang="en-US" dirty="0"/>
              <a:t>This structure allowed the organization to </a:t>
            </a:r>
            <a:r>
              <a:rPr lang="en-US" b="1" dirty="0"/>
              <a:t>select suitable candidates </a:t>
            </a:r>
            <a:r>
              <a:rPr lang="en-US" dirty="0"/>
              <a:t>among the large pool of lower tier members who sought services, then train and indoctrinate them.</a:t>
            </a:r>
            <a:endParaRPr lang="sk-SK" dirty="0"/>
          </a:p>
          <a:p>
            <a:pPr algn="just"/>
            <a:r>
              <a:rPr lang="en-US" dirty="0"/>
              <a:t>Once suitably selected and prepared, higher-tier members could be entrusted with more sensitive jobs.</a:t>
            </a:r>
            <a:endParaRPr lang="sk-SK" dirty="0"/>
          </a:p>
          <a:p>
            <a:pPr algn="just"/>
            <a:r>
              <a:rPr lang="en-US" dirty="0"/>
              <a:t>That organizational base, built on the social service provision network, would prove critical in surviving the next, more severe, round of repression</a:t>
            </a:r>
            <a:r>
              <a:rPr lang="sk-SK" dirty="0">
                <a:effectLst/>
              </a:rPr>
              <a:t> </a:t>
            </a:r>
          </a:p>
          <a:p>
            <a:endParaRPr lang="en-US" dirty="0"/>
          </a:p>
        </p:txBody>
      </p:sp>
    </p:spTree>
    <p:extLst>
      <p:ext uri="{BB962C8B-B14F-4D97-AF65-F5344CB8AC3E}">
        <p14:creationId xmlns:p14="http://schemas.microsoft.com/office/powerpoint/2010/main" val="3054740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8C3CF-FB2D-4344-9E9E-5E006AC80A09}"/>
              </a:ext>
            </a:extLst>
          </p:cNvPr>
          <p:cNvSpPr>
            <a:spLocks noGrp="1"/>
          </p:cNvSpPr>
          <p:nvPr>
            <p:ph type="title"/>
          </p:nvPr>
        </p:nvSpPr>
        <p:spPr/>
        <p:txBody>
          <a:bodyPr/>
          <a:lstStyle/>
          <a:p>
            <a:pPr algn="ctr"/>
            <a:r>
              <a:rPr lang="en-US" b="1" dirty="0"/>
              <a:t>The role of social service provision </a:t>
            </a:r>
          </a:p>
        </p:txBody>
      </p:sp>
      <p:sp>
        <p:nvSpPr>
          <p:cNvPr id="3" name="Content Placeholder 2">
            <a:extLst>
              <a:ext uri="{FF2B5EF4-FFF2-40B4-BE49-F238E27FC236}">
                <a16:creationId xmlns:a16="http://schemas.microsoft.com/office/drawing/2014/main" id="{5102C895-FA11-BB40-87F9-7854E4686ACB}"/>
              </a:ext>
            </a:extLst>
          </p:cNvPr>
          <p:cNvSpPr>
            <a:spLocks noGrp="1"/>
          </p:cNvSpPr>
          <p:nvPr>
            <p:ph idx="1"/>
          </p:nvPr>
        </p:nvSpPr>
        <p:spPr/>
        <p:txBody>
          <a:bodyPr/>
          <a:lstStyle/>
          <a:p>
            <a:pPr algn="just"/>
            <a:r>
              <a:rPr lang="en-US" dirty="0"/>
              <a:t>the more individuals the social service provision network comes into contact with, the more opportunities it has to find </a:t>
            </a:r>
            <a:r>
              <a:rPr lang="en-US" b="1" dirty="0"/>
              <a:t>an individual predisposed to having high commitment </a:t>
            </a:r>
            <a:r>
              <a:rPr lang="en-US" dirty="0"/>
              <a:t>as an operative or attacker</a:t>
            </a:r>
            <a:r>
              <a:rPr lang="sk-SK" dirty="0">
                <a:effectLst/>
              </a:rPr>
              <a:t> </a:t>
            </a:r>
          </a:p>
          <a:p>
            <a:pPr algn="just"/>
            <a:r>
              <a:rPr lang="en-US" dirty="0"/>
              <a:t>The two </a:t>
            </a:r>
            <a:r>
              <a:rPr lang="en-US" b="1" dirty="0"/>
              <a:t>social service providers</a:t>
            </a:r>
            <a:r>
              <a:rPr lang="en-US" dirty="0"/>
              <a:t>, Hamas and Hezbollah, are clearly </a:t>
            </a:r>
            <a:r>
              <a:rPr lang="en-US" b="1" dirty="0"/>
              <a:t>more lethal </a:t>
            </a:r>
            <a:r>
              <a:rPr lang="en-US" dirty="0"/>
              <a:t>than the other terrorist groups </a:t>
            </a:r>
          </a:p>
          <a:p>
            <a:pPr algn="just"/>
            <a:r>
              <a:rPr lang="en-US" dirty="0"/>
              <a:t>None of the other (analyzed) organizations have a social service provision function</a:t>
            </a:r>
            <a:r>
              <a:rPr lang="sk-SK" dirty="0">
                <a:effectLst/>
              </a:rPr>
              <a:t> </a:t>
            </a:r>
          </a:p>
          <a:p>
            <a:pPr algn="just"/>
            <a:r>
              <a:rPr lang="en-US" dirty="0"/>
              <a:t>Social service provision is </a:t>
            </a:r>
            <a:r>
              <a:rPr lang="en-US" b="1" dirty="0"/>
              <a:t>a key indicator </a:t>
            </a:r>
            <a:r>
              <a:rPr lang="en-US" dirty="0"/>
              <a:t>of the ability of terrorists to be lethal, as the logic of clubs and defection constraints implies</a:t>
            </a:r>
            <a:endParaRPr lang="sk-SK" dirty="0">
              <a:effectLst/>
            </a:endParaRPr>
          </a:p>
          <a:p>
            <a:endParaRPr lang="en-US" dirty="0"/>
          </a:p>
        </p:txBody>
      </p:sp>
    </p:spTree>
    <p:extLst>
      <p:ext uri="{BB962C8B-B14F-4D97-AF65-F5344CB8AC3E}">
        <p14:creationId xmlns:p14="http://schemas.microsoft.com/office/powerpoint/2010/main" val="1231375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504"/>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0AFA-A108-A242-A048-65019A09A56B}"/>
              </a:ext>
            </a:extLst>
          </p:cNvPr>
          <p:cNvSpPr>
            <a:spLocks noGrp="1"/>
          </p:cNvSpPr>
          <p:nvPr>
            <p:ph type="title"/>
          </p:nvPr>
        </p:nvSpPr>
        <p:spPr/>
        <p:txBody>
          <a:bodyPr>
            <a:normAutofit/>
          </a:bodyPr>
          <a:lstStyle/>
          <a:p>
            <a:pPr algn="ctr"/>
            <a:r>
              <a:rPr lang="en-US" b="1" dirty="0"/>
              <a:t>Violence against women and local population: Defection prevention?</a:t>
            </a:r>
            <a:endParaRPr lang="en-US" dirty="0"/>
          </a:p>
        </p:txBody>
      </p:sp>
      <p:sp>
        <p:nvSpPr>
          <p:cNvPr id="3" name="Content Placeholder 2">
            <a:extLst>
              <a:ext uri="{FF2B5EF4-FFF2-40B4-BE49-F238E27FC236}">
                <a16:creationId xmlns:a16="http://schemas.microsoft.com/office/drawing/2014/main" id="{4F4D4076-CA2B-DF46-92E6-AAF0640C7822}"/>
              </a:ext>
            </a:extLst>
          </p:cNvPr>
          <p:cNvSpPr>
            <a:spLocks noGrp="1"/>
          </p:cNvSpPr>
          <p:nvPr>
            <p:ph idx="1"/>
          </p:nvPr>
        </p:nvSpPr>
        <p:spPr/>
        <p:txBody>
          <a:bodyPr/>
          <a:lstStyle/>
          <a:p>
            <a:endParaRPr lang="en-US" dirty="0"/>
          </a:p>
          <a:p>
            <a:pPr algn="just"/>
            <a:r>
              <a:rPr lang="en-US" dirty="0"/>
              <a:t>The need </a:t>
            </a:r>
            <a:r>
              <a:rPr lang="en-US" b="1" dirty="0"/>
              <a:t>to control defection </a:t>
            </a:r>
            <a:r>
              <a:rPr lang="en-US" dirty="0"/>
              <a:t>provides a possible explanation for seemingly gratuitous insult, violence, and destruction</a:t>
            </a:r>
            <a:endParaRPr lang="sk-SK" dirty="0"/>
          </a:p>
          <a:p>
            <a:pPr algn="just"/>
            <a:r>
              <a:rPr lang="en-US" dirty="0"/>
              <a:t>if the troops establish a reputation for cruelty to women and the local population, their outside option of fraternizing is severely undermined</a:t>
            </a:r>
          </a:p>
          <a:p>
            <a:pPr algn="just"/>
            <a:r>
              <a:rPr lang="en-US" dirty="0"/>
              <a:t>this in turn strengthens the ties among combatants, making defections less likely</a:t>
            </a:r>
            <a:endParaRPr lang="sk-SK" dirty="0"/>
          </a:p>
          <a:p>
            <a:endParaRPr lang="en-US" dirty="0"/>
          </a:p>
        </p:txBody>
      </p:sp>
    </p:spTree>
    <p:extLst>
      <p:ext uri="{BB962C8B-B14F-4D97-AF65-F5344CB8AC3E}">
        <p14:creationId xmlns:p14="http://schemas.microsoft.com/office/powerpoint/2010/main" val="691854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9FB85-1FED-A944-A503-44802C22BD9B}"/>
              </a:ext>
            </a:extLst>
          </p:cNvPr>
          <p:cNvSpPr>
            <a:spLocks noGrp="1"/>
          </p:cNvSpPr>
          <p:nvPr>
            <p:ph type="title"/>
          </p:nvPr>
        </p:nvSpPr>
        <p:spPr/>
        <p:txBody>
          <a:bodyPr/>
          <a:lstStyle/>
          <a:p>
            <a:pPr algn="ctr"/>
            <a:r>
              <a:rPr lang="en-US" b="1" dirty="0"/>
              <a:t>Recap</a:t>
            </a:r>
          </a:p>
        </p:txBody>
      </p:sp>
      <p:sp>
        <p:nvSpPr>
          <p:cNvPr id="3" name="Content Placeholder 2">
            <a:extLst>
              <a:ext uri="{FF2B5EF4-FFF2-40B4-BE49-F238E27FC236}">
                <a16:creationId xmlns:a16="http://schemas.microsoft.com/office/drawing/2014/main" id="{EA2076D4-B3EC-8946-BA54-4DB12210BAA1}"/>
              </a:ext>
            </a:extLst>
          </p:cNvPr>
          <p:cNvSpPr>
            <a:spLocks noGrp="1"/>
          </p:cNvSpPr>
          <p:nvPr>
            <p:ph idx="1"/>
          </p:nvPr>
        </p:nvSpPr>
        <p:spPr/>
        <p:txBody>
          <a:bodyPr>
            <a:normAutofit fontScale="92500"/>
          </a:bodyPr>
          <a:lstStyle/>
          <a:p>
            <a:pPr algn="just"/>
            <a:r>
              <a:rPr lang="en-US" dirty="0"/>
              <a:t>the explanation has nothing to do with the spiritual or theological content of religion </a:t>
            </a:r>
            <a:endParaRPr lang="sk-SK" dirty="0"/>
          </a:p>
          <a:p>
            <a:pPr algn="just"/>
            <a:r>
              <a:rPr lang="en-US" dirty="0"/>
              <a:t>It emphasizes mundane aspects of radical religious communities, like trust between members as well as social service provision</a:t>
            </a:r>
          </a:p>
          <a:p>
            <a:pPr algn="just"/>
            <a:r>
              <a:rPr lang="en-US" dirty="0"/>
              <a:t>Successful nonreligious violent groups have also sprung from social service provision organizations</a:t>
            </a:r>
            <a:r>
              <a:rPr lang="sk-SK" dirty="0">
                <a:effectLst/>
              </a:rPr>
              <a:t> </a:t>
            </a:r>
          </a:p>
          <a:p>
            <a:pPr algn="just"/>
            <a:r>
              <a:rPr lang="en-US" dirty="0"/>
              <a:t>A violent organization that is religious is the Japanese </a:t>
            </a:r>
            <a:r>
              <a:rPr lang="en-US" dirty="0" err="1"/>
              <a:t>Aum</a:t>
            </a:r>
            <a:r>
              <a:rPr lang="en-US" dirty="0"/>
              <a:t> </a:t>
            </a:r>
            <a:r>
              <a:rPr lang="en-US" dirty="0" err="1"/>
              <a:t>Shinrikyo</a:t>
            </a:r>
            <a:r>
              <a:rPr lang="en-US" dirty="0"/>
              <a:t> cult of the 1990s, the only terrorists to ever stage a biological weapons attack</a:t>
            </a:r>
          </a:p>
          <a:p>
            <a:pPr algn="just"/>
            <a:r>
              <a:rPr lang="en-US" dirty="0"/>
              <a:t>It had all the characteristics of a club: sacrifices, prohibitions, and mutual aid, a full-fledged commune</a:t>
            </a:r>
            <a:endParaRPr lang="sk-SK" dirty="0"/>
          </a:p>
          <a:p>
            <a:endParaRPr lang="en-US" dirty="0"/>
          </a:p>
          <a:p>
            <a:endParaRPr lang="sk-SK" dirty="0"/>
          </a:p>
          <a:p>
            <a:endParaRPr lang="en-US" dirty="0"/>
          </a:p>
        </p:txBody>
      </p:sp>
    </p:spTree>
    <p:extLst>
      <p:ext uri="{BB962C8B-B14F-4D97-AF65-F5344CB8AC3E}">
        <p14:creationId xmlns:p14="http://schemas.microsoft.com/office/powerpoint/2010/main" val="3925841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388"/>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00C33-0180-934B-86CD-685A78794A1C}"/>
              </a:ext>
            </a:extLst>
          </p:cNvPr>
          <p:cNvSpPr>
            <a:spLocks noGrp="1"/>
          </p:cNvSpPr>
          <p:nvPr>
            <p:ph type="title"/>
          </p:nvPr>
        </p:nvSpPr>
        <p:spPr/>
        <p:txBody>
          <a:bodyPr/>
          <a:lstStyle/>
          <a:p>
            <a:pPr algn="ctr"/>
            <a:r>
              <a:rPr lang="en-US" b="1" dirty="0"/>
              <a:t>Discourse on “Islamic terrorism”</a:t>
            </a:r>
          </a:p>
        </p:txBody>
      </p:sp>
      <p:sp>
        <p:nvSpPr>
          <p:cNvPr id="3" name="Content Placeholder 2">
            <a:extLst>
              <a:ext uri="{FF2B5EF4-FFF2-40B4-BE49-F238E27FC236}">
                <a16:creationId xmlns:a16="http://schemas.microsoft.com/office/drawing/2014/main" id="{5D66F473-F658-AF40-A1DB-EFF4286649D3}"/>
              </a:ext>
            </a:extLst>
          </p:cNvPr>
          <p:cNvSpPr>
            <a:spLocks noGrp="1"/>
          </p:cNvSpPr>
          <p:nvPr>
            <p:ph idx="1"/>
          </p:nvPr>
        </p:nvSpPr>
        <p:spPr/>
        <p:txBody>
          <a:bodyPr>
            <a:normAutofit fontScale="92500" lnSpcReduction="20000"/>
          </a:bodyPr>
          <a:lstStyle/>
          <a:p>
            <a:pPr algn="just"/>
            <a:r>
              <a:rPr lang="en-US" dirty="0"/>
              <a:t>an academic consensus that  </a:t>
            </a:r>
            <a:r>
              <a:rPr lang="en-US" b="1" dirty="0"/>
              <a:t>the goals </a:t>
            </a:r>
            <a:r>
              <a:rPr lang="en-US" dirty="0"/>
              <a:t>and concerns </a:t>
            </a:r>
            <a:r>
              <a:rPr lang="en-US" b="1" dirty="0"/>
              <a:t>are political </a:t>
            </a:r>
            <a:r>
              <a:rPr lang="en-US" dirty="0"/>
              <a:t>and nationalist in the traditional sense, </a:t>
            </a:r>
          </a:p>
          <a:p>
            <a:pPr algn="just"/>
            <a:r>
              <a:rPr lang="en-US" dirty="0"/>
              <a:t>the use of </a:t>
            </a:r>
            <a:r>
              <a:rPr lang="en-US" b="1" dirty="0"/>
              <a:t>religious language </a:t>
            </a:r>
            <a:r>
              <a:rPr lang="en-US" dirty="0"/>
              <a:t>and symbols </a:t>
            </a:r>
            <a:r>
              <a:rPr lang="en-US" b="1" dirty="0"/>
              <a:t>is instrumental </a:t>
            </a:r>
            <a:r>
              <a:rPr lang="en-US" dirty="0"/>
              <a:t>rather than primary</a:t>
            </a:r>
            <a:endParaRPr lang="sk-SK" dirty="0"/>
          </a:p>
          <a:p>
            <a:pPr algn="just"/>
            <a:r>
              <a:rPr lang="en-US" dirty="0"/>
              <a:t>Islamist discourse, although often expressed in religious terms, is a form of </a:t>
            </a:r>
            <a:r>
              <a:rPr lang="en-US" b="1" dirty="0"/>
              <a:t>secular or nationalist protest </a:t>
            </a:r>
            <a:r>
              <a:rPr lang="en-US" dirty="0"/>
              <a:t>at external and internal domination and forms of exclusion</a:t>
            </a:r>
          </a:p>
          <a:p>
            <a:pPr algn="just"/>
            <a:r>
              <a:rPr lang="sk-SK" dirty="0"/>
              <a:t>to </a:t>
            </a:r>
            <a:r>
              <a:rPr lang="sk-SK" dirty="0" err="1"/>
              <a:t>al-Qaeda</a:t>
            </a:r>
            <a:r>
              <a:rPr lang="sk-SK" dirty="0"/>
              <a:t>, </a:t>
            </a:r>
            <a:r>
              <a:rPr lang="sk-SK" b="1" dirty="0" err="1"/>
              <a:t>religion</a:t>
            </a:r>
            <a:r>
              <a:rPr lang="sk-SK" b="1" dirty="0"/>
              <a:t> </a:t>
            </a:r>
            <a:r>
              <a:rPr lang="sk-SK" b="1" dirty="0" err="1"/>
              <a:t>matters</a:t>
            </a:r>
            <a:r>
              <a:rPr lang="sk-SK" dirty="0"/>
              <a:t>, </a:t>
            </a:r>
            <a:r>
              <a:rPr lang="sk-SK" dirty="0" err="1"/>
              <a:t>but</a:t>
            </a:r>
            <a:r>
              <a:rPr lang="sk-SK" dirty="0"/>
              <a:t> </a:t>
            </a:r>
            <a:r>
              <a:rPr lang="sk-SK" dirty="0" err="1"/>
              <a:t>mainly</a:t>
            </a:r>
            <a:r>
              <a:rPr lang="sk-SK" dirty="0"/>
              <a:t> </a:t>
            </a:r>
            <a:r>
              <a:rPr lang="sk-SK" b="1" dirty="0"/>
              <a:t>in </a:t>
            </a:r>
            <a:r>
              <a:rPr lang="sk-SK" b="1" dirty="0" err="1"/>
              <a:t>the</a:t>
            </a:r>
            <a:r>
              <a:rPr lang="sk-SK" b="1" dirty="0"/>
              <a:t> </a:t>
            </a:r>
            <a:r>
              <a:rPr lang="sk-SK" b="1" dirty="0" err="1"/>
              <a:t>context</a:t>
            </a:r>
            <a:r>
              <a:rPr lang="sk-SK" b="1" dirty="0"/>
              <a:t> </a:t>
            </a:r>
            <a:r>
              <a:rPr lang="sk-SK" dirty="0"/>
              <a:t>of </a:t>
            </a:r>
            <a:r>
              <a:rPr lang="sk-SK" dirty="0" err="1"/>
              <a:t>national</a:t>
            </a:r>
            <a:r>
              <a:rPr lang="sk-SK" dirty="0"/>
              <a:t> </a:t>
            </a:r>
            <a:r>
              <a:rPr lang="sk-SK" dirty="0" err="1"/>
              <a:t>resistance</a:t>
            </a:r>
            <a:r>
              <a:rPr lang="sk-SK" dirty="0"/>
              <a:t> to </a:t>
            </a:r>
            <a:r>
              <a:rPr lang="sk-SK" dirty="0" err="1"/>
              <a:t>foreign</a:t>
            </a:r>
            <a:r>
              <a:rPr lang="sk-SK" dirty="0"/>
              <a:t> </a:t>
            </a:r>
            <a:r>
              <a:rPr lang="sk-SK" dirty="0" err="1"/>
              <a:t>occupation</a:t>
            </a:r>
            <a:r>
              <a:rPr lang="sk-SK" dirty="0"/>
              <a:t> </a:t>
            </a:r>
            <a:endParaRPr lang="en-US" dirty="0"/>
          </a:p>
          <a:p>
            <a:pPr algn="just"/>
            <a:r>
              <a:rPr lang="en-US" dirty="0"/>
              <a:t>Al-Qaeda is less a transnational network of like-ideologues than a cross-national military alliance of national liberation movements working together against what they see as imperial threat</a:t>
            </a:r>
            <a:endParaRPr lang="sk-SK" dirty="0"/>
          </a:p>
          <a:p>
            <a:pPr algn="just"/>
            <a:endParaRPr lang="en-US" dirty="0"/>
          </a:p>
          <a:p>
            <a:pPr algn="just"/>
            <a:endParaRPr lang="sk-SK" dirty="0"/>
          </a:p>
          <a:p>
            <a:pPr algn="just"/>
            <a:endParaRPr lang="en-US" dirty="0"/>
          </a:p>
        </p:txBody>
      </p:sp>
    </p:spTree>
    <p:extLst>
      <p:ext uri="{BB962C8B-B14F-4D97-AF65-F5344CB8AC3E}">
        <p14:creationId xmlns:p14="http://schemas.microsoft.com/office/powerpoint/2010/main" val="3776579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70954-4320-B747-9672-72A55791BA4E}"/>
              </a:ext>
            </a:extLst>
          </p:cNvPr>
          <p:cNvSpPr>
            <a:spLocks noGrp="1"/>
          </p:cNvSpPr>
          <p:nvPr>
            <p:ph type="title"/>
          </p:nvPr>
        </p:nvSpPr>
        <p:spPr/>
        <p:txBody>
          <a:bodyPr/>
          <a:lstStyle/>
          <a:p>
            <a:pPr algn="ctr"/>
            <a:r>
              <a:rPr lang="en-US" b="1" dirty="0"/>
              <a:t>Discourse on “Islamic terrorism”</a:t>
            </a:r>
          </a:p>
        </p:txBody>
      </p:sp>
      <p:sp>
        <p:nvSpPr>
          <p:cNvPr id="3" name="Content Placeholder 2">
            <a:extLst>
              <a:ext uri="{FF2B5EF4-FFF2-40B4-BE49-F238E27FC236}">
                <a16:creationId xmlns:a16="http://schemas.microsoft.com/office/drawing/2014/main" id="{C1599E90-F309-194D-BE52-800151A65879}"/>
              </a:ext>
            </a:extLst>
          </p:cNvPr>
          <p:cNvSpPr>
            <a:spLocks noGrp="1"/>
          </p:cNvSpPr>
          <p:nvPr>
            <p:ph idx="1"/>
          </p:nvPr>
        </p:nvSpPr>
        <p:spPr/>
        <p:txBody>
          <a:bodyPr/>
          <a:lstStyle/>
          <a:p>
            <a:pPr algn="just"/>
            <a:r>
              <a:rPr lang="en-US" dirty="0"/>
              <a:t>What are the political functions and ideological consequences of the particular forms of representation articulated by the discourse on Islamist terrorism?</a:t>
            </a:r>
            <a:endParaRPr lang="sk-SK" dirty="0"/>
          </a:p>
          <a:p>
            <a:pPr algn="just"/>
            <a:r>
              <a:rPr lang="en-US" dirty="0"/>
              <a:t>such discourse functions as a "symbolic technology" aimed at:</a:t>
            </a:r>
          </a:p>
          <a:p>
            <a:pPr algn="just"/>
            <a:r>
              <a:rPr lang="en-US" dirty="0"/>
              <a:t>structuring the accepted knowledge, </a:t>
            </a:r>
          </a:p>
          <a:p>
            <a:pPr algn="just"/>
            <a:r>
              <a:rPr lang="en-US" dirty="0"/>
              <a:t>providing legitimate policy responses, </a:t>
            </a:r>
          </a:p>
          <a:p>
            <a:pPr algn="just"/>
            <a:r>
              <a:rPr lang="en-US" dirty="0"/>
              <a:t>excluding and de-legitimizing alternative knowledge, </a:t>
            </a:r>
          </a:p>
          <a:p>
            <a:pPr algn="just"/>
            <a:r>
              <a:rPr lang="en-US" dirty="0"/>
              <a:t>naturalizing a particular political and social order, </a:t>
            </a:r>
          </a:p>
          <a:p>
            <a:pPr algn="just"/>
            <a:r>
              <a:rPr lang="en-US" dirty="0"/>
              <a:t>and constructing and maintaining a dominant (hegemonic) discourse</a:t>
            </a:r>
            <a:endParaRPr lang="sk-SK" dirty="0"/>
          </a:p>
          <a:p>
            <a:pPr algn="just"/>
            <a:endParaRPr lang="en-US" dirty="0"/>
          </a:p>
        </p:txBody>
      </p:sp>
    </p:spTree>
    <p:extLst>
      <p:ext uri="{BB962C8B-B14F-4D97-AF65-F5344CB8AC3E}">
        <p14:creationId xmlns:p14="http://schemas.microsoft.com/office/powerpoint/2010/main" val="1102757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BCEB-E66C-2A4B-8C9B-4A229B4B80E3}"/>
              </a:ext>
            </a:extLst>
          </p:cNvPr>
          <p:cNvSpPr>
            <a:spLocks noGrp="1"/>
          </p:cNvSpPr>
          <p:nvPr>
            <p:ph type="title"/>
          </p:nvPr>
        </p:nvSpPr>
        <p:spPr/>
        <p:txBody>
          <a:bodyPr/>
          <a:lstStyle/>
          <a:p>
            <a:pPr algn="ctr"/>
            <a:r>
              <a:rPr lang="en-US" b="1" dirty="0"/>
              <a:t>Discourse on “Islamic terrorism”</a:t>
            </a:r>
            <a:endParaRPr lang="en-US" dirty="0"/>
          </a:p>
        </p:txBody>
      </p:sp>
      <p:sp>
        <p:nvSpPr>
          <p:cNvPr id="3" name="Content Placeholder 2">
            <a:extLst>
              <a:ext uri="{FF2B5EF4-FFF2-40B4-BE49-F238E27FC236}">
                <a16:creationId xmlns:a16="http://schemas.microsoft.com/office/drawing/2014/main" id="{4ECE6D06-84A6-E742-9985-9E0F9E69DDB3}"/>
              </a:ext>
            </a:extLst>
          </p:cNvPr>
          <p:cNvSpPr>
            <a:spLocks noGrp="1"/>
          </p:cNvSpPr>
          <p:nvPr>
            <p:ph idx="1"/>
          </p:nvPr>
        </p:nvSpPr>
        <p:spPr/>
        <p:txBody>
          <a:bodyPr/>
          <a:lstStyle/>
          <a:p>
            <a:pPr algn="just"/>
            <a:r>
              <a:rPr lang="en-US" dirty="0"/>
              <a:t>Jackson’s discourse analysis of “Islamic terrorism”:</a:t>
            </a:r>
          </a:p>
          <a:p>
            <a:pPr algn="just"/>
            <a:r>
              <a:rPr lang="en-US" dirty="0"/>
              <a:t>series of core labels that are often vaguely defined, yet culturally loaded and highly flexible: </a:t>
            </a:r>
          </a:p>
          <a:p>
            <a:pPr algn="just"/>
            <a:r>
              <a:rPr lang="en-US" dirty="0"/>
              <a:t>'the Islamic world', 'the West', 'the 'political Islam', 'Islamism', 'extremism', 'radicalism', 'religious terrorism', 'jihadists', 'Wahhabis', 'moderates', 'global jihadist’ etc.</a:t>
            </a:r>
          </a:p>
          <a:p>
            <a:pPr algn="just"/>
            <a:r>
              <a:rPr lang="en-US" dirty="0"/>
              <a:t> Jackson argues that the most important </a:t>
            </a:r>
            <a:r>
              <a:rPr lang="en-US" b="1" dirty="0"/>
              <a:t>functions of the Western discourse</a:t>
            </a:r>
            <a:r>
              <a:rPr lang="en-US" dirty="0"/>
              <a:t> of 'Islamic terrorism' is </a:t>
            </a:r>
            <a:r>
              <a:rPr lang="en-US" b="1" dirty="0"/>
              <a:t>to construct and maintain national identity</a:t>
            </a:r>
            <a:r>
              <a:rPr lang="en-US" dirty="0"/>
              <a:t>, through the articulation of a contrasting </a:t>
            </a:r>
            <a:r>
              <a:rPr lang="en-US" b="1" dirty="0"/>
              <a:t>negative "other”</a:t>
            </a:r>
          </a:p>
          <a:p>
            <a:pPr algn="just"/>
            <a:endParaRPr lang="sk-SK" dirty="0"/>
          </a:p>
          <a:p>
            <a:pPr algn="just"/>
            <a:endParaRPr lang="en-US" dirty="0"/>
          </a:p>
        </p:txBody>
      </p:sp>
    </p:spTree>
    <p:extLst>
      <p:ext uri="{BB962C8B-B14F-4D97-AF65-F5344CB8AC3E}">
        <p14:creationId xmlns:p14="http://schemas.microsoft.com/office/powerpoint/2010/main" val="3359076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4DCD-1C38-FD4D-AEE2-330662B691D9}"/>
              </a:ext>
            </a:extLst>
          </p:cNvPr>
          <p:cNvSpPr>
            <a:spLocks noGrp="1"/>
          </p:cNvSpPr>
          <p:nvPr>
            <p:ph type="title"/>
          </p:nvPr>
        </p:nvSpPr>
        <p:spPr/>
        <p:txBody>
          <a:bodyPr/>
          <a:lstStyle/>
          <a:p>
            <a:pPr algn="ctr"/>
            <a:r>
              <a:rPr lang="en-US" b="1" dirty="0"/>
              <a:t>Discourse on “Islamic terrorism”</a:t>
            </a:r>
            <a:endParaRPr lang="en-US" dirty="0"/>
          </a:p>
        </p:txBody>
      </p:sp>
      <p:sp>
        <p:nvSpPr>
          <p:cNvPr id="3" name="Content Placeholder 2">
            <a:extLst>
              <a:ext uri="{FF2B5EF4-FFF2-40B4-BE49-F238E27FC236}">
                <a16:creationId xmlns:a16="http://schemas.microsoft.com/office/drawing/2014/main" id="{A099D380-DB0A-0B44-B657-297645C166CD}"/>
              </a:ext>
            </a:extLst>
          </p:cNvPr>
          <p:cNvSpPr>
            <a:spLocks noGrp="1"/>
          </p:cNvSpPr>
          <p:nvPr>
            <p:ph idx="1"/>
          </p:nvPr>
        </p:nvSpPr>
        <p:spPr/>
        <p:txBody>
          <a:bodyPr/>
          <a:lstStyle/>
          <a:p>
            <a:pPr algn="just"/>
            <a:r>
              <a:rPr lang="en-US" dirty="0"/>
              <a:t>by </a:t>
            </a:r>
            <a:r>
              <a:rPr lang="en-US" b="1" dirty="0"/>
              <a:t>denying deman</a:t>
            </a:r>
            <a:r>
              <a:rPr lang="en-US" dirty="0"/>
              <a:t>ds of insurgent groups, </a:t>
            </a:r>
            <a:r>
              <a:rPr lang="en-US" b="1" dirty="0"/>
              <a:t>demonizing</a:t>
            </a:r>
            <a:r>
              <a:rPr lang="en-US" dirty="0"/>
              <a:t> them as fanatics, and essentializing them as violent, irrational, savage and fanatical, the 'Islamic terrorism' </a:t>
            </a:r>
            <a:r>
              <a:rPr lang="en-US" b="1" dirty="0"/>
              <a:t>discourse normalizes and legitimizes </a:t>
            </a:r>
            <a:r>
              <a:rPr lang="en-US" dirty="0"/>
              <a:t>set of coercive and punitive counter-terrorism strategies</a:t>
            </a:r>
          </a:p>
          <a:p>
            <a:pPr algn="just"/>
            <a:r>
              <a:rPr lang="en-US" dirty="0"/>
              <a:t>it simultaneously </a:t>
            </a:r>
            <a:r>
              <a:rPr lang="en-US" b="1" dirty="0"/>
              <a:t>makes non-violent alternatives </a:t>
            </a:r>
            <a:r>
              <a:rPr lang="en-US" dirty="0"/>
              <a:t>such compromise and reform appear </a:t>
            </a:r>
            <a:r>
              <a:rPr lang="en-US" b="1" dirty="0"/>
              <a:t>inconceivable</a:t>
            </a:r>
            <a:r>
              <a:rPr lang="en-US" dirty="0"/>
              <a:t> and nonsensical</a:t>
            </a:r>
            <a:r>
              <a:rPr lang="sk-SK" dirty="0"/>
              <a:t> </a:t>
            </a:r>
          </a:p>
          <a:p>
            <a:pPr algn="just"/>
            <a:r>
              <a:rPr lang="en-US" dirty="0"/>
              <a:t>in addition, by locating of contemporary terrorism in religious extremism, the discourse works to deny and obscure its political origins and the possibility it is a response to specific Western policies</a:t>
            </a:r>
            <a:endParaRPr lang="sk-SK" dirty="0"/>
          </a:p>
          <a:p>
            <a:pPr algn="just"/>
            <a:endParaRPr lang="en-US" dirty="0"/>
          </a:p>
        </p:txBody>
      </p:sp>
    </p:spTree>
    <p:extLst>
      <p:ext uri="{BB962C8B-B14F-4D97-AF65-F5344CB8AC3E}">
        <p14:creationId xmlns:p14="http://schemas.microsoft.com/office/powerpoint/2010/main" val="4051266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388"/>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CC2B-2354-9C41-B4FC-069877F4E278}"/>
              </a:ext>
            </a:extLst>
          </p:cNvPr>
          <p:cNvSpPr>
            <a:spLocks noGrp="1"/>
          </p:cNvSpPr>
          <p:nvPr>
            <p:ph type="title"/>
          </p:nvPr>
        </p:nvSpPr>
        <p:spPr/>
        <p:txBody>
          <a:bodyPr/>
          <a:lstStyle/>
          <a:p>
            <a:pPr algn="ctr"/>
            <a:r>
              <a:rPr lang="en-US" b="1" dirty="0"/>
              <a:t>Ethical dimension of the discourse</a:t>
            </a:r>
          </a:p>
        </p:txBody>
      </p:sp>
      <p:sp>
        <p:nvSpPr>
          <p:cNvPr id="3" name="Content Placeholder 2">
            <a:extLst>
              <a:ext uri="{FF2B5EF4-FFF2-40B4-BE49-F238E27FC236}">
                <a16:creationId xmlns:a16="http://schemas.microsoft.com/office/drawing/2014/main" id="{F4866CCA-7F63-BB4A-9D04-BFA6CA2BD0D0}"/>
              </a:ext>
            </a:extLst>
          </p:cNvPr>
          <p:cNvSpPr>
            <a:spLocks noGrp="1"/>
          </p:cNvSpPr>
          <p:nvPr>
            <p:ph idx="1"/>
          </p:nvPr>
        </p:nvSpPr>
        <p:spPr/>
        <p:txBody>
          <a:bodyPr/>
          <a:lstStyle/>
          <a:p>
            <a:pPr algn="just"/>
            <a:r>
              <a:rPr lang="en-US" sz="3000" dirty="0"/>
              <a:t>examine also the ethical normative consequences of discourse: </a:t>
            </a:r>
          </a:p>
          <a:p>
            <a:pPr algn="just"/>
            <a:r>
              <a:rPr lang="en-US" sz="3000" dirty="0"/>
              <a:t>the 'Islamic terrorism' discourse may be harmful to community relations, public morality and the search for effective, proportionate and legitimate responses to terrorist acts</a:t>
            </a:r>
          </a:p>
          <a:p>
            <a:pPr algn="just"/>
            <a:r>
              <a:rPr lang="en-US" sz="3000" dirty="0"/>
              <a:t>increasing levels of islamophobia across the Western world</a:t>
            </a:r>
          </a:p>
          <a:p>
            <a:pPr algn="just"/>
            <a:r>
              <a:rPr lang="en-US" sz="3000" dirty="0"/>
              <a:t> increasing acceptance of non-standard interrogation techniques (basically torturing terrorists) </a:t>
            </a:r>
          </a:p>
          <a:p>
            <a:pPr marL="0" indent="0" algn="just">
              <a:buNone/>
            </a:pPr>
            <a:endParaRPr lang="en-US" dirty="0"/>
          </a:p>
        </p:txBody>
      </p:sp>
    </p:spTree>
    <p:extLst>
      <p:ext uri="{BB962C8B-B14F-4D97-AF65-F5344CB8AC3E}">
        <p14:creationId xmlns:p14="http://schemas.microsoft.com/office/powerpoint/2010/main" val="4286426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451B-61D4-7040-BF51-556734A96AEB}"/>
              </a:ext>
            </a:extLst>
          </p:cNvPr>
          <p:cNvSpPr>
            <a:spLocks noGrp="1"/>
          </p:cNvSpPr>
          <p:nvPr>
            <p:ph type="title"/>
          </p:nvPr>
        </p:nvSpPr>
        <p:spPr/>
        <p:txBody>
          <a:bodyPr/>
          <a:lstStyle/>
          <a:p>
            <a:pPr algn="ctr"/>
            <a:r>
              <a:rPr lang="en-US" b="1" dirty="0"/>
              <a:t>Conclusion</a:t>
            </a:r>
          </a:p>
        </p:txBody>
      </p:sp>
      <p:sp>
        <p:nvSpPr>
          <p:cNvPr id="3" name="Content Placeholder 2">
            <a:extLst>
              <a:ext uri="{FF2B5EF4-FFF2-40B4-BE49-F238E27FC236}">
                <a16:creationId xmlns:a16="http://schemas.microsoft.com/office/drawing/2014/main" id="{F5C48088-D66E-6F47-9675-95AACF1839B8}"/>
              </a:ext>
            </a:extLst>
          </p:cNvPr>
          <p:cNvSpPr>
            <a:spLocks noGrp="1"/>
          </p:cNvSpPr>
          <p:nvPr>
            <p:ph idx="1"/>
          </p:nvPr>
        </p:nvSpPr>
        <p:spPr/>
        <p:txBody>
          <a:bodyPr/>
          <a:lstStyle/>
          <a:p>
            <a:pPr algn="just"/>
            <a:r>
              <a:rPr lang="en-US" dirty="0"/>
              <a:t>the aim of such discourse analysis is not to assert that the threat of terrorism does not exist, nor is it to claim there is no link between religion and terrorism</a:t>
            </a:r>
          </a:p>
          <a:p>
            <a:pPr algn="just"/>
            <a:r>
              <a:rPr lang="en-US" dirty="0"/>
              <a:t>it is to draw attention to </a:t>
            </a:r>
            <a:r>
              <a:rPr lang="en-US" b="1" dirty="0"/>
              <a:t>the contestable and politicized character of the dominant narratives</a:t>
            </a:r>
            <a:r>
              <a:rPr lang="en-US" dirty="0"/>
              <a:t>, i.e. the ways in which Islamic terrorism is interpreted and socially constructed as an existential threat </a:t>
            </a:r>
          </a:p>
          <a:p>
            <a:pPr algn="just"/>
            <a:r>
              <a:rPr lang="en-US" dirty="0"/>
              <a:t>discourses are never completely hegemonic and there is always room for counter-hegemonic struggle and subversive forms of knowledge </a:t>
            </a:r>
          </a:p>
          <a:p>
            <a:endParaRPr lang="en-US" dirty="0"/>
          </a:p>
        </p:txBody>
      </p:sp>
    </p:spTree>
    <p:extLst>
      <p:ext uri="{BB962C8B-B14F-4D97-AF65-F5344CB8AC3E}">
        <p14:creationId xmlns:p14="http://schemas.microsoft.com/office/powerpoint/2010/main" val="3064764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53F1-2242-B141-8450-06A4697BE92E}"/>
              </a:ext>
            </a:extLst>
          </p:cNvPr>
          <p:cNvSpPr>
            <a:spLocks noGrp="1"/>
          </p:cNvSpPr>
          <p:nvPr>
            <p:ph type="title"/>
          </p:nvPr>
        </p:nvSpPr>
        <p:spPr/>
        <p:txBody>
          <a:bodyPr/>
          <a:lstStyle/>
          <a:p>
            <a:pPr algn="ctr"/>
            <a:r>
              <a:rPr lang="en-US" b="1" dirty="0"/>
              <a:t>Changing Status </a:t>
            </a:r>
            <a:br>
              <a:rPr lang="en-US" b="1" dirty="0"/>
            </a:br>
            <a:r>
              <a:rPr lang="en-US" b="1" dirty="0"/>
              <a:t>of International Islamist Terrorism</a:t>
            </a:r>
          </a:p>
        </p:txBody>
      </p:sp>
      <p:sp>
        <p:nvSpPr>
          <p:cNvPr id="3" name="Content Placeholder 2">
            <a:extLst>
              <a:ext uri="{FF2B5EF4-FFF2-40B4-BE49-F238E27FC236}">
                <a16:creationId xmlns:a16="http://schemas.microsoft.com/office/drawing/2014/main" id="{D76904E4-F5C6-A64F-BE7E-BF940C249D2A}"/>
              </a:ext>
            </a:extLst>
          </p:cNvPr>
          <p:cNvSpPr>
            <a:spLocks noGrp="1"/>
          </p:cNvSpPr>
          <p:nvPr>
            <p:ph idx="1"/>
          </p:nvPr>
        </p:nvSpPr>
        <p:spPr/>
        <p:txBody>
          <a:bodyPr>
            <a:normAutofit fontScale="92500" lnSpcReduction="10000"/>
          </a:bodyPr>
          <a:lstStyle/>
          <a:p>
            <a:pPr algn="just"/>
            <a:r>
              <a:rPr lang="en-US" dirty="0"/>
              <a:t>we are living in an era of a declining importance and relevance of international terrorism</a:t>
            </a:r>
            <a:endParaRPr lang="en-SK" dirty="0"/>
          </a:p>
          <a:p>
            <a:pPr algn="just"/>
            <a:r>
              <a:rPr lang="en-US" dirty="0"/>
              <a:t>GTI (2021) reports that far-right terrorism has increased dramatically in the last five years and may well represent a more dangerous version of terrorism in many Western democracies</a:t>
            </a:r>
            <a:r>
              <a:rPr lang="en-SK" dirty="0"/>
              <a:t> </a:t>
            </a:r>
          </a:p>
          <a:p>
            <a:pPr algn="just"/>
            <a:r>
              <a:rPr lang="en-US" dirty="0"/>
              <a:t>al-Qaeda and the Islamic State still relevant, but increasingly local/national phenomena</a:t>
            </a:r>
          </a:p>
          <a:p>
            <a:pPr algn="just"/>
            <a:r>
              <a:rPr lang="en-SK" dirty="0"/>
              <a:t>Al-Qaeda has disintegrated and has no central command or ideology </a:t>
            </a:r>
          </a:p>
          <a:p>
            <a:pPr algn="just"/>
            <a:r>
              <a:rPr lang="en-SK" dirty="0"/>
              <a:t>The Islamic State is doing better but also searches for unstable or ungoverned places where it can operate</a:t>
            </a:r>
          </a:p>
          <a:p>
            <a:pPr algn="just"/>
            <a:r>
              <a:rPr lang="en-SK" dirty="0"/>
              <a:t>unlikely that </a:t>
            </a:r>
            <a:r>
              <a:rPr lang="en-SK" b="1" dirty="0"/>
              <a:t>local activities </a:t>
            </a:r>
            <a:r>
              <a:rPr lang="en-SK" dirty="0"/>
              <a:t>can appeal across countries and continents</a:t>
            </a:r>
            <a:endParaRPr lang="en-US" dirty="0"/>
          </a:p>
          <a:p>
            <a:pPr marL="0" indent="0" algn="just">
              <a:buNone/>
            </a:pPr>
            <a:endParaRPr lang="en-SK" dirty="0"/>
          </a:p>
        </p:txBody>
      </p:sp>
    </p:spTree>
    <p:extLst>
      <p:ext uri="{BB962C8B-B14F-4D97-AF65-F5344CB8AC3E}">
        <p14:creationId xmlns:p14="http://schemas.microsoft.com/office/powerpoint/2010/main" val="4041194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5CA5-FD4C-1344-9E3E-8BBA43D475E8}"/>
              </a:ext>
            </a:extLst>
          </p:cNvPr>
          <p:cNvSpPr>
            <a:spLocks noGrp="1"/>
          </p:cNvSpPr>
          <p:nvPr>
            <p:ph type="title"/>
          </p:nvPr>
        </p:nvSpPr>
        <p:spPr/>
        <p:txBody>
          <a:bodyPr>
            <a:normAutofit fontScale="90000"/>
          </a:bodyPr>
          <a:lstStyle/>
          <a:p>
            <a:pPr algn="ctr"/>
            <a:r>
              <a:rPr lang="en-US" b="1" dirty="0"/>
              <a:t>With so many angry people in the world, why there are so few resilient terrorist organizations? </a:t>
            </a:r>
            <a:endParaRPr lang="en-US" dirty="0"/>
          </a:p>
        </p:txBody>
      </p:sp>
      <p:sp>
        <p:nvSpPr>
          <p:cNvPr id="3" name="Content Placeholder 2">
            <a:extLst>
              <a:ext uri="{FF2B5EF4-FFF2-40B4-BE49-F238E27FC236}">
                <a16:creationId xmlns:a16="http://schemas.microsoft.com/office/drawing/2014/main" id="{A7F52EA0-2641-864D-A7A9-ABEE6BB1066A}"/>
              </a:ext>
            </a:extLst>
          </p:cNvPr>
          <p:cNvSpPr>
            <a:spLocks noGrp="1"/>
          </p:cNvSpPr>
          <p:nvPr>
            <p:ph idx="1"/>
          </p:nvPr>
        </p:nvSpPr>
        <p:spPr/>
        <p:txBody>
          <a:bodyPr/>
          <a:lstStyle/>
          <a:p>
            <a:pPr algn="just"/>
            <a:r>
              <a:rPr lang="en-US" b="1" dirty="0"/>
              <a:t>Eli Berman: Radical, Religious, and Violent</a:t>
            </a:r>
            <a:endParaRPr lang="sk-SK" dirty="0"/>
          </a:p>
          <a:p>
            <a:pPr algn="just"/>
            <a:r>
              <a:rPr lang="en-US" dirty="0"/>
              <a:t>drawing on the history of the Taliban, Hamas, and Hezbollah to explain the sensitivity of terrorist groups to defection and information leaks, arguing that this is the central organizational problem that terrorists face</a:t>
            </a:r>
          </a:p>
          <a:p>
            <a:pPr algn="just"/>
            <a:r>
              <a:rPr lang="en-US" b="1" dirty="0"/>
              <a:t>radical</a:t>
            </a:r>
            <a:r>
              <a:rPr lang="en-US" dirty="0"/>
              <a:t> religious communities of different faiths are similar to each other in their daily lives: </a:t>
            </a:r>
          </a:p>
          <a:p>
            <a:pPr algn="just"/>
            <a:r>
              <a:rPr lang="en-US" dirty="0"/>
              <a:t>they share generous mutual aid networks and the norms that distance community members from mainstream culture and market economies </a:t>
            </a:r>
          </a:p>
        </p:txBody>
      </p:sp>
    </p:spTree>
    <p:extLst>
      <p:ext uri="{BB962C8B-B14F-4D97-AF65-F5344CB8AC3E}">
        <p14:creationId xmlns:p14="http://schemas.microsoft.com/office/powerpoint/2010/main" val="1107877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61ACF-226F-544A-A9EF-767BF8DB4265}"/>
              </a:ext>
            </a:extLst>
          </p:cNvPr>
          <p:cNvSpPr>
            <a:spLocks noGrp="1"/>
          </p:cNvSpPr>
          <p:nvPr>
            <p:ph type="title"/>
          </p:nvPr>
        </p:nvSpPr>
        <p:spPr/>
        <p:txBody>
          <a:bodyPr/>
          <a:lstStyle/>
          <a:p>
            <a:pPr algn="ctr"/>
            <a:r>
              <a:rPr lang="en-US" b="1" dirty="0"/>
              <a:t>The Political Economy of Religious Radicalism</a:t>
            </a:r>
          </a:p>
        </p:txBody>
      </p:sp>
      <p:sp>
        <p:nvSpPr>
          <p:cNvPr id="3" name="Content Placeholder 2">
            <a:extLst>
              <a:ext uri="{FF2B5EF4-FFF2-40B4-BE49-F238E27FC236}">
                <a16:creationId xmlns:a16="http://schemas.microsoft.com/office/drawing/2014/main" id="{160F6F2D-A5F6-9A41-BF48-E4B3DABBEB49}"/>
              </a:ext>
            </a:extLst>
          </p:cNvPr>
          <p:cNvSpPr>
            <a:spLocks noGrp="1"/>
          </p:cNvSpPr>
          <p:nvPr>
            <p:ph idx="1"/>
          </p:nvPr>
        </p:nvSpPr>
        <p:spPr>
          <a:xfrm>
            <a:off x="1303283" y="1825625"/>
            <a:ext cx="9722070" cy="4351338"/>
          </a:xfrm>
        </p:spPr>
        <p:txBody>
          <a:bodyPr/>
          <a:lstStyle/>
          <a:p>
            <a:pPr algn="just"/>
            <a:r>
              <a:rPr lang="en-US" dirty="0"/>
              <a:t>theses seemingly counterproductive social norms are in fact critical to the survival of a community based on mutual aid</a:t>
            </a:r>
            <a:r>
              <a:rPr lang="sk-SK" dirty="0">
                <a:effectLst/>
              </a:rPr>
              <a:t> </a:t>
            </a:r>
          </a:p>
          <a:p>
            <a:pPr algn="just"/>
            <a:r>
              <a:rPr lang="en-US" dirty="0"/>
              <a:t>radical Islamic communities: </a:t>
            </a:r>
          </a:p>
          <a:p>
            <a:pPr algn="just"/>
            <a:r>
              <a:rPr lang="en-US" dirty="0"/>
              <a:t>although their religious practices are diverse and different from those of either radical religious Christians or radical religious Jews, </a:t>
            </a:r>
          </a:p>
          <a:p>
            <a:pPr algn="just"/>
            <a:r>
              <a:rPr lang="en-US" dirty="0"/>
              <a:t>They share a common pattern of </a:t>
            </a:r>
            <a:r>
              <a:rPr lang="en-US" b="1" dirty="0"/>
              <a:t>well-organized mutual aid </a:t>
            </a:r>
            <a:r>
              <a:rPr lang="en-US" dirty="0"/>
              <a:t>within communities as well as </a:t>
            </a:r>
            <a:r>
              <a:rPr lang="en-US" b="1" dirty="0"/>
              <a:t>norms that distance </a:t>
            </a:r>
            <a:r>
              <a:rPr lang="en-US" dirty="0"/>
              <a:t>their members from mainstream culture and markets</a:t>
            </a:r>
            <a:r>
              <a:rPr lang="sk-SK" dirty="0">
                <a:effectLst/>
              </a:rPr>
              <a:t> </a:t>
            </a:r>
          </a:p>
        </p:txBody>
      </p:sp>
    </p:spTree>
    <p:extLst>
      <p:ext uri="{BB962C8B-B14F-4D97-AF65-F5344CB8AC3E}">
        <p14:creationId xmlns:p14="http://schemas.microsoft.com/office/powerpoint/2010/main" val="53111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388"/>
            <a:lum/>
          </a:blip>
          <a:srcRect/>
          <a:stretch>
            <a:fillRect l="-13000" r="-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003C-6825-404F-A4B2-95E0A679DB44}"/>
              </a:ext>
            </a:extLst>
          </p:cNvPr>
          <p:cNvSpPr>
            <a:spLocks noGrp="1"/>
          </p:cNvSpPr>
          <p:nvPr>
            <p:ph type="title"/>
          </p:nvPr>
        </p:nvSpPr>
        <p:spPr/>
        <p:txBody>
          <a:bodyPr/>
          <a:lstStyle/>
          <a:p>
            <a:pPr algn="ctr"/>
            <a:r>
              <a:rPr lang="en-US" b="1" dirty="0"/>
              <a:t>Why would anyone choose to submit to a life with poor outside options?</a:t>
            </a:r>
            <a:r>
              <a:rPr lang="en-US" dirty="0"/>
              <a:t> </a:t>
            </a:r>
          </a:p>
        </p:txBody>
      </p:sp>
      <p:sp>
        <p:nvSpPr>
          <p:cNvPr id="3" name="Content Placeholder 2">
            <a:extLst>
              <a:ext uri="{FF2B5EF4-FFF2-40B4-BE49-F238E27FC236}">
                <a16:creationId xmlns:a16="http://schemas.microsoft.com/office/drawing/2014/main" id="{C88C8526-82A9-6A4F-82A8-D2C23D20DC8F}"/>
              </a:ext>
            </a:extLst>
          </p:cNvPr>
          <p:cNvSpPr>
            <a:spLocks noGrp="1"/>
          </p:cNvSpPr>
          <p:nvPr>
            <p:ph idx="1"/>
          </p:nvPr>
        </p:nvSpPr>
        <p:spPr/>
        <p:txBody>
          <a:bodyPr/>
          <a:lstStyle/>
          <a:p>
            <a:pPr algn="just"/>
            <a:r>
              <a:rPr lang="en-US" dirty="0"/>
              <a:t>(That’s the logic of sacrifice) </a:t>
            </a:r>
          </a:p>
          <a:p>
            <a:pPr algn="just"/>
            <a:r>
              <a:rPr lang="en-US" dirty="0"/>
              <a:t>by </a:t>
            </a:r>
            <a:r>
              <a:rPr lang="en-US" b="1" dirty="0"/>
              <a:t>limiting outside options</a:t>
            </a:r>
            <a:r>
              <a:rPr lang="en-US" dirty="0"/>
              <a:t>, one incurs a cost, which signals to a community that </a:t>
            </a:r>
            <a:r>
              <a:rPr lang="en-US" b="1" dirty="0"/>
              <a:t>they can be trusted </a:t>
            </a:r>
          </a:p>
          <a:p>
            <a:pPr algn="just"/>
            <a:r>
              <a:rPr lang="en-US" dirty="0"/>
              <a:t>that signal, in turn, makes them an attractive member of some sort of collective production cooperative</a:t>
            </a:r>
          </a:p>
          <a:p>
            <a:pPr algn="just"/>
            <a:r>
              <a:rPr lang="en-US" dirty="0"/>
              <a:t>Usually that cooperative production activity is benign—mutual aid—but if a need or opportunity arises, religious radicals sometimes press the advantage that their </a:t>
            </a:r>
            <a:r>
              <a:rPr lang="en-US" b="1" dirty="0"/>
              <a:t>loyal networks provide to be effective at coordinated violence</a:t>
            </a:r>
            <a:r>
              <a:rPr lang="sk-SK" b="1" dirty="0">
                <a:effectLst/>
              </a:rPr>
              <a:t> </a:t>
            </a:r>
            <a:endParaRPr lang="sk-SK" b="1" dirty="0"/>
          </a:p>
        </p:txBody>
      </p:sp>
    </p:spTree>
    <p:extLst>
      <p:ext uri="{BB962C8B-B14F-4D97-AF65-F5344CB8AC3E}">
        <p14:creationId xmlns:p14="http://schemas.microsoft.com/office/powerpoint/2010/main" val="919032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388"/>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FEB0-E3B5-4543-B564-008333384CFA}"/>
              </a:ext>
            </a:extLst>
          </p:cNvPr>
          <p:cNvSpPr>
            <a:spLocks noGrp="1"/>
          </p:cNvSpPr>
          <p:nvPr>
            <p:ph type="title"/>
          </p:nvPr>
        </p:nvSpPr>
        <p:spPr/>
        <p:txBody>
          <a:bodyPr/>
          <a:lstStyle/>
          <a:p>
            <a:pPr algn="ctr"/>
            <a:r>
              <a:rPr lang="en-US" b="1" dirty="0"/>
              <a:t>Suicide attacks</a:t>
            </a:r>
            <a:r>
              <a:rPr lang="sk-SK" dirty="0">
                <a:effectLst/>
              </a:rPr>
              <a:t> </a:t>
            </a:r>
            <a:endParaRPr lang="en-US" dirty="0"/>
          </a:p>
        </p:txBody>
      </p:sp>
      <p:sp>
        <p:nvSpPr>
          <p:cNvPr id="3" name="Content Placeholder 2">
            <a:extLst>
              <a:ext uri="{FF2B5EF4-FFF2-40B4-BE49-F238E27FC236}">
                <a16:creationId xmlns:a16="http://schemas.microsoft.com/office/drawing/2014/main" id="{DA1F6633-7CBF-974C-BFFF-11E8691615D0}"/>
              </a:ext>
            </a:extLst>
          </p:cNvPr>
          <p:cNvSpPr>
            <a:spLocks noGrp="1"/>
          </p:cNvSpPr>
          <p:nvPr>
            <p:ph idx="1"/>
          </p:nvPr>
        </p:nvSpPr>
        <p:spPr/>
        <p:txBody>
          <a:bodyPr>
            <a:normAutofit lnSpcReduction="10000"/>
          </a:bodyPr>
          <a:lstStyle/>
          <a:p>
            <a:pPr algn="just"/>
            <a:r>
              <a:rPr lang="en-US" dirty="0"/>
              <a:t>the single best predictor of suicide attacks has </a:t>
            </a:r>
            <a:r>
              <a:rPr lang="en-US" b="1" dirty="0"/>
              <a:t>little to do with theology </a:t>
            </a:r>
          </a:p>
          <a:p>
            <a:pPr algn="just"/>
            <a:r>
              <a:rPr lang="en-US" dirty="0"/>
              <a:t>it is the “hardness” of the target that matters—how difficult it is to destroy </a:t>
            </a:r>
            <a:endParaRPr lang="sk-SK" dirty="0"/>
          </a:p>
          <a:p>
            <a:pPr algn="just"/>
            <a:r>
              <a:rPr lang="en-US" dirty="0"/>
              <a:t>As governments present terrorists with better and better defended (i.e., harder) targets, terrorists respond by switching to the tactic that is the most difficult to defend against: the suicide attack</a:t>
            </a:r>
            <a:r>
              <a:rPr lang="sk-SK" dirty="0">
                <a:effectLst/>
              </a:rPr>
              <a:t> </a:t>
            </a:r>
          </a:p>
          <a:p>
            <a:pPr algn="just"/>
            <a:r>
              <a:rPr lang="en-US" dirty="0"/>
              <a:t>Suicide attacks come at a high cost for the terrorist organization—the certain loss of the attacker—so terrorists almost always use less costly tactics when the chosen target can be destroyed without losing the attacker in a suicide attack</a:t>
            </a:r>
            <a:r>
              <a:rPr lang="sk-SK" dirty="0">
                <a:effectLst/>
              </a:rPr>
              <a:t> </a:t>
            </a:r>
            <a:endParaRPr lang="en-US" dirty="0"/>
          </a:p>
        </p:txBody>
      </p:sp>
    </p:spTree>
    <p:extLst>
      <p:ext uri="{BB962C8B-B14F-4D97-AF65-F5344CB8AC3E}">
        <p14:creationId xmlns:p14="http://schemas.microsoft.com/office/powerpoint/2010/main" val="2602955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874BF-E6D8-754E-88BA-20657D4BB29E}"/>
              </a:ext>
            </a:extLst>
          </p:cNvPr>
          <p:cNvSpPr>
            <a:spLocks noGrp="1"/>
          </p:cNvSpPr>
          <p:nvPr>
            <p:ph type="title"/>
          </p:nvPr>
        </p:nvSpPr>
        <p:spPr/>
        <p:txBody>
          <a:bodyPr/>
          <a:lstStyle/>
          <a:p>
            <a:pPr algn="ctr"/>
            <a:r>
              <a:rPr lang="en-US" b="1" dirty="0"/>
              <a:t>Taliban</a:t>
            </a:r>
            <a:r>
              <a:rPr lang="sk-SK" dirty="0">
                <a:effectLst/>
              </a:rPr>
              <a:t> </a:t>
            </a:r>
            <a:endParaRPr lang="en-US" dirty="0"/>
          </a:p>
        </p:txBody>
      </p:sp>
      <p:sp>
        <p:nvSpPr>
          <p:cNvPr id="3" name="Content Placeholder 2">
            <a:extLst>
              <a:ext uri="{FF2B5EF4-FFF2-40B4-BE49-F238E27FC236}">
                <a16:creationId xmlns:a16="http://schemas.microsoft.com/office/drawing/2014/main" id="{FE66FCEA-8824-324C-AA94-5894F5394816}"/>
              </a:ext>
            </a:extLst>
          </p:cNvPr>
          <p:cNvSpPr>
            <a:spLocks noGrp="1"/>
          </p:cNvSpPr>
          <p:nvPr>
            <p:ph idx="1"/>
          </p:nvPr>
        </p:nvSpPr>
        <p:spPr/>
        <p:txBody>
          <a:bodyPr/>
          <a:lstStyle/>
          <a:p>
            <a:pPr algn="just"/>
            <a:r>
              <a:rPr lang="en-US" dirty="0"/>
              <a:t>Only organizations with </a:t>
            </a:r>
            <a:r>
              <a:rPr lang="en-US" b="1" dirty="0"/>
              <a:t>high defection constraints </a:t>
            </a:r>
            <a:r>
              <a:rPr lang="en-US" dirty="0"/>
              <a:t>can aspire to profit from controlling trade routes</a:t>
            </a:r>
            <a:r>
              <a:rPr lang="sk-SK" dirty="0">
                <a:effectLst/>
              </a:rPr>
              <a:t> (</a:t>
            </a:r>
            <a:r>
              <a:rPr lang="sk-SK" dirty="0" err="1">
                <a:effectLst/>
              </a:rPr>
              <a:t>their</a:t>
            </a:r>
            <a:r>
              <a:rPr lang="sk-SK" dirty="0">
                <a:effectLst/>
              </a:rPr>
              <a:t> major </a:t>
            </a:r>
            <a:r>
              <a:rPr lang="sk-SK" dirty="0" err="1">
                <a:effectLst/>
              </a:rPr>
              <a:t>source</a:t>
            </a:r>
            <a:r>
              <a:rPr lang="sk-SK" dirty="0">
                <a:effectLst/>
              </a:rPr>
              <a:t> of </a:t>
            </a:r>
            <a:r>
              <a:rPr lang="sk-SK" dirty="0" err="1">
                <a:effectLst/>
              </a:rPr>
              <a:t>income</a:t>
            </a:r>
            <a:r>
              <a:rPr lang="sk-SK" dirty="0">
                <a:effectLst/>
              </a:rPr>
              <a:t>)</a:t>
            </a:r>
          </a:p>
          <a:p>
            <a:pPr algn="just"/>
            <a:r>
              <a:rPr lang="en-US" dirty="0"/>
              <a:t>securing trade routes in lawless places like Afghanistan was particularly sensitive to defection, since no contract with subordinates can be enforced through the legal system </a:t>
            </a:r>
          </a:p>
          <a:p>
            <a:pPr algn="just"/>
            <a:r>
              <a:rPr lang="en-US" dirty="0"/>
              <a:t>Loyalty is critical, and is threatened by low defection constraints</a:t>
            </a:r>
            <a:r>
              <a:rPr lang="sk-SK" dirty="0">
                <a:effectLst/>
              </a:rPr>
              <a:t> </a:t>
            </a:r>
          </a:p>
          <a:p>
            <a:pPr algn="just"/>
            <a:r>
              <a:rPr lang="en-US" dirty="0"/>
              <a:t>only an organization that can convince potential clients that its own members will remain loyal when the temptation to defect is high will be able to succeed at the business of controlling trade routes for profit</a:t>
            </a:r>
            <a:r>
              <a:rPr lang="sk-SK" dirty="0">
                <a:effectLst/>
              </a:rPr>
              <a:t> </a:t>
            </a:r>
            <a:endParaRPr lang="en-US" dirty="0"/>
          </a:p>
        </p:txBody>
      </p:sp>
    </p:spTree>
    <p:extLst>
      <p:ext uri="{BB962C8B-B14F-4D97-AF65-F5344CB8AC3E}">
        <p14:creationId xmlns:p14="http://schemas.microsoft.com/office/powerpoint/2010/main" val="1752046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D0A1-BC44-D243-8E34-CD31AFA01686}"/>
              </a:ext>
            </a:extLst>
          </p:cNvPr>
          <p:cNvSpPr>
            <a:spLocks noGrp="1"/>
          </p:cNvSpPr>
          <p:nvPr>
            <p:ph type="title"/>
          </p:nvPr>
        </p:nvSpPr>
        <p:spPr/>
        <p:txBody>
          <a:bodyPr/>
          <a:lstStyle/>
          <a:p>
            <a:pPr algn="ctr"/>
            <a:r>
              <a:rPr lang="en-US" b="1" dirty="0"/>
              <a:t>The economic club argument</a:t>
            </a:r>
            <a:r>
              <a:rPr lang="sk-SK" b="1" dirty="0">
                <a:effectLst/>
              </a:rPr>
              <a:t> </a:t>
            </a:r>
            <a:endParaRPr lang="en-US" b="1" dirty="0"/>
          </a:p>
        </p:txBody>
      </p:sp>
      <p:sp>
        <p:nvSpPr>
          <p:cNvPr id="3" name="Content Placeholder 2">
            <a:extLst>
              <a:ext uri="{FF2B5EF4-FFF2-40B4-BE49-F238E27FC236}">
                <a16:creationId xmlns:a16="http://schemas.microsoft.com/office/drawing/2014/main" id="{29A81EEE-F9EF-C848-A5DC-99EFD35789CA}"/>
              </a:ext>
            </a:extLst>
          </p:cNvPr>
          <p:cNvSpPr>
            <a:spLocks noGrp="1"/>
          </p:cNvSpPr>
          <p:nvPr>
            <p:ph idx="1"/>
          </p:nvPr>
        </p:nvSpPr>
        <p:spPr/>
        <p:txBody>
          <a:bodyPr>
            <a:normAutofit/>
          </a:bodyPr>
          <a:lstStyle/>
          <a:p>
            <a:pPr algn="just"/>
            <a:r>
              <a:rPr lang="en-US" dirty="0"/>
              <a:t>radical religious groups, or sects, operate as </a:t>
            </a:r>
            <a:r>
              <a:rPr lang="en-US" b="1" dirty="0"/>
              <a:t>economic clubs</a:t>
            </a:r>
            <a:r>
              <a:rPr lang="en-US" dirty="0"/>
              <a:t>: </a:t>
            </a:r>
          </a:p>
          <a:p>
            <a:pPr algn="just"/>
            <a:r>
              <a:rPr lang="en-US" dirty="0"/>
              <a:t>They collectively provide both </a:t>
            </a:r>
            <a:r>
              <a:rPr lang="en-US" b="1" dirty="0"/>
              <a:t>spiritual services </a:t>
            </a:r>
            <a:r>
              <a:rPr lang="en-US" dirty="0"/>
              <a:t>and an entire array of concrete </a:t>
            </a:r>
            <a:r>
              <a:rPr lang="en-US" b="1" dirty="0"/>
              <a:t>social services </a:t>
            </a:r>
            <a:r>
              <a:rPr lang="en-US" dirty="0"/>
              <a:t>through mutual aid systems</a:t>
            </a:r>
            <a:endParaRPr lang="sk-SK" dirty="0"/>
          </a:p>
          <a:p>
            <a:pPr algn="just"/>
            <a:r>
              <a:rPr lang="en-US" dirty="0"/>
              <a:t>To protect that mutual aid club against shirkers, members require </a:t>
            </a:r>
            <a:r>
              <a:rPr lang="en-US" b="1" dirty="0"/>
              <a:t>sacrifices</a:t>
            </a:r>
            <a:r>
              <a:rPr lang="en-US" dirty="0"/>
              <a:t> of each other </a:t>
            </a:r>
            <a:r>
              <a:rPr lang="en-US" b="1" dirty="0"/>
              <a:t>as</a:t>
            </a:r>
            <a:r>
              <a:rPr lang="en-US" dirty="0"/>
              <a:t> demonstrations of </a:t>
            </a:r>
            <a:r>
              <a:rPr lang="en-US" b="1" dirty="0"/>
              <a:t>commitment</a:t>
            </a:r>
            <a:r>
              <a:rPr lang="en-US" dirty="0"/>
              <a:t> </a:t>
            </a:r>
          </a:p>
          <a:p>
            <a:pPr algn="just"/>
            <a:r>
              <a:rPr lang="en-US" dirty="0"/>
              <a:t>Religious prohibitions also help reduce shirking among members by </a:t>
            </a:r>
            <a:r>
              <a:rPr lang="en-US" b="1" dirty="0"/>
              <a:t>distancing</a:t>
            </a:r>
            <a:r>
              <a:rPr lang="en-US" dirty="0"/>
              <a:t> them from market opportunities and </a:t>
            </a:r>
            <a:r>
              <a:rPr lang="en-US" b="1" dirty="0"/>
              <a:t>strengthening</a:t>
            </a:r>
            <a:r>
              <a:rPr lang="en-US" dirty="0"/>
              <a:t> collective activity</a:t>
            </a:r>
            <a:endParaRPr lang="sk-SK" dirty="0"/>
          </a:p>
        </p:txBody>
      </p:sp>
    </p:spTree>
    <p:extLst>
      <p:ext uri="{BB962C8B-B14F-4D97-AF65-F5344CB8AC3E}">
        <p14:creationId xmlns:p14="http://schemas.microsoft.com/office/powerpoint/2010/main" val="371939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BEA2-7F8C-FB40-93C4-1B5D998033C1}"/>
              </a:ext>
            </a:extLst>
          </p:cNvPr>
          <p:cNvSpPr>
            <a:spLocks noGrp="1"/>
          </p:cNvSpPr>
          <p:nvPr>
            <p:ph type="title"/>
          </p:nvPr>
        </p:nvSpPr>
        <p:spPr/>
        <p:txBody>
          <a:bodyPr/>
          <a:lstStyle/>
          <a:p>
            <a:pPr algn="ctr"/>
            <a:r>
              <a:rPr lang="en-US" b="1" dirty="0"/>
              <a:t>The economic club argument</a:t>
            </a:r>
            <a:r>
              <a:rPr lang="sk-SK" b="1" dirty="0">
                <a:effectLst/>
              </a:rPr>
              <a:t> </a:t>
            </a:r>
            <a:endParaRPr lang="en-US" dirty="0"/>
          </a:p>
        </p:txBody>
      </p:sp>
      <p:sp>
        <p:nvSpPr>
          <p:cNvPr id="3" name="Content Placeholder 2">
            <a:extLst>
              <a:ext uri="{FF2B5EF4-FFF2-40B4-BE49-F238E27FC236}">
                <a16:creationId xmlns:a16="http://schemas.microsoft.com/office/drawing/2014/main" id="{9E719FCD-EEDC-B640-A66B-3733D19FA612}"/>
              </a:ext>
            </a:extLst>
          </p:cNvPr>
          <p:cNvSpPr>
            <a:spLocks noGrp="1"/>
          </p:cNvSpPr>
          <p:nvPr>
            <p:ph idx="1"/>
          </p:nvPr>
        </p:nvSpPr>
        <p:spPr/>
        <p:txBody>
          <a:bodyPr>
            <a:normAutofit lnSpcReduction="10000"/>
          </a:bodyPr>
          <a:lstStyle/>
          <a:p>
            <a:pPr algn="just"/>
            <a:r>
              <a:rPr lang="en-US" dirty="0"/>
              <a:t>Religious radicals are at the high-commitment, high-collective-activity end of a spectrum of religious denominations found in Judaism, Christianity, and Islam alike</a:t>
            </a:r>
          </a:p>
          <a:p>
            <a:pPr algn="just"/>
            <a:r>
              <a:rPr lang="en-US" dirty="0"/>
              <a:t>That </a:t>
            </a:r>
            <a:r>
              <a:rPr lang="en-US" b="1" dirty="0"/>
              <a:t>club logic </a:t>
            </a:r>
            <a:r>
              <a:rPr lang="en-US" dirty="0"/>
              <a:t>also applies </a:t>
            </a:r>
            <a:r>
              <a:rPr lang="en-US" b="1" dirty="0"/>
              <a:t>to</a:t>
            </a:r>
            <a:r>
              <a:rPr lang="en-US" dirty="0"/>
              <a:t> communes, fraternities, gangs, and other </a:t>
            </a:r>
            <a:r>
              <a:rPr lang="en-US" b="1" dirty="0"/>
              <a:t>nonreligious organizations</a:t>
            </a:r>
            <a:endParaRPr lang="sk-SK" b="1" dirty="0"/>
          </a:p>
          <a:p>
            <a:pPr algn="just"/>
            <a:r>
              <a:rPr lang="en-US" dirty="0"/>
              <a:t>when radicals are </a:t>
            </a:r>
            <a:r>
              <a:rPr lang="en-US" b="1" dirty="0"/>
              <a:t>subsidized</a:t>
            </a:r>
            <a:r>
              <a:rPr lang="en-US" dirty="0"/>
              <a:t>, religiosity can increase quickly, allowing religious radicalization, as we saw in Afghanistan, Lebanon, Palestine, and possibly among Shiites in Iraq</a:t>
            </a:r>
            <a:endParaRPr lang="sk-SK" dirty="0"/>
          </a:p>
          <a:p>
            <a:pPr algn="just"/>
            <a:r>
              <a:rPr lang="en-US" dirty="0"/>
              <a:t>the same increase in religiosity can occur </a:t>
            </a:r>
            <a:r>
              <a:rPr lang="en-US" b="1" dirty="0"/>
              <a:t>when radicals </a:t>
            </a:r>
            <a:r>
              <a:rPr lang="en-US" dirty="0"/>
              <a:t>become the </a:t>
            </a:r>
            <a:r>
              <a:rPr lang="en-US" b="1" dirty="0"/>
              <a:t>principal providers </a:t>
            </a:r>
            <a:r>
              <a:rPr lang="en-US" dirty="0"/>
              <a:t>of some basic </a:t>
            </a:r>
            <a:r>
              <a:rPr lang="en-US" b="1" dirty="0"/>
              <a:t>public services</a:t>
            </a:r>
            <a:r>
              <a:rPr lang="en-US" dirty="0"/>
              <a:t>, such as security or welfare services</a:t>
            </a:r>
            <a:r>
              <a:rPr lang="sk-SK" dirty="0">
                <a:effectLst/>
              </a:rPr>
              <a:t> </a:t>
            </a:r>
            <a:endParaRPr lang="en-US" dirty="0"/>
          </a:p>
        </p:txBody>
      </p:sp>
    </p:spTree>
    <p:extLst>
      <p:ext uri="{BB962C8B-B14F-4D97-AF65-F5344CB8AC3E}">
        <p14:creationId xmlns:p14="http://schemas.microsoft.com/office/powerpoint/2010/main" val="1551951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1661</Words>
  <Application>Microsoft Macintosh PowerPoint</Application>
  <PresentationFormat>Widescreen</PresentationFormat>
  <Paragraphs>103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The role of social encouragement, religion and terrorism</vt:lpstr>
      <vt:lpstr>Changing Status  of International Islamist Terrorism</vt:lpstr>
      <vt:lpstr>With so many angry people in the world, why there are so few resilient terrorist organizations? </vt:lpstr>
      <vt:lpstr>The Political Economy of Religious Radicalism</vt:lpstr>
      <vt:lpstr>Why would anyone choose to submit to a life with poor outside options? </vt:lpstr>
      <vt:lpstr>Suicide attacks </vt:lpstr>
      <vt:lpstr>Taliban </vt:lpstr>
      <vt:lpstr>The economic club argument </vt:lpstr>
      <vt:lpstr>The economic club argument </vt:lpstr>
      <vt:lpstr>Why are religious radicals such effective terrorists and insurgents? </vt:lpstr>
      <vt:lpstr>The role of social service provision </vt:lpstr>
      <vt:lpstr>Violence against women and local population: Defection prevention?</vt:lpstr>
      <vt:lpstr>Recap</vt:lpstr>
      <vt:lpstr>Discourse on “Islamic terrorism”</vt:lpstr>
      <vt:lpstr>Discourse on “Islamic terrorism”</vt:lpstr>
      <vt:lpstr>Discourse on “Islamic terrorism”</vt:lpstr>
      <vt:lpstr>Discourse on “Islamic terrorism”</vt:lpstr>
      <vt:lpstr>Ethical dimension of the discourse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social encouragement, religion and terrorism</dc:title>
  <dc:creator>Marek Rybar</dc:creator>
  <cp:lastModifiedBy>Marek Rybar</cp:lastModifiedBy>
  <cp:revision>80</cp:revision>
  <dcterms:created xsi:type="dcterms:W3CDTF">2019-04-29T10:59:03Z</dcterms:created>
  <dcterms:modified xsi:type="dcterms:W3CDTF">2022-04-25T09:29:04Z</dcterms:modified>
</cp:coreProperties>
</file>