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8" r:id="rId3"/>
    <p:sldId id="283" r:id="rId4"/>
    <p:sldId id="257" r:id="rId5"/>
    <p:sldId id="258" r:id="rId6"/>
    <p:sldId id="259" r:id="rId7"/>
    <p:sldId id="260" r:id="rId8"/>
    <p:sldId id="264" r:id="rId9"/>
    <p:sldId id="261" r:id="rId10"/>
    <p:sldId id="262" r:id="rId11"/>
    <p:sldId id="265" r:id="rId12"/>
    <p:sldId id="266" r:id="rId13"/>
    <p:sldId id="268" r:id="rId14"/>
    <p:sldId id="269" r:id="rId15"/>
    <p:sldId id="271" r:id="rId16"/>
    <p:sldId id="272" r:id="rId17"/>
    <p:sldId id="273" r:id="rId18"/>
    <p:sldId id="285" r:id="rId19"/>
    <p:sldId id="286" r:id="rId20"/>
    <p:sldId id="287" r:id="rId21"/>
    <p:sldId id="274" r:id="rId22"/>
    <p:sldId id="275" r:id="rId23"/>
    <p:sldId id="276" r:id="rId24"/>
    <p:sldId id="277" r:id="rId25"/>
    <p:sldId id="278" r:id="rId26"/>
    <p:sldId id="279" r:id="rId27"/>
    <p:sldId id="280" r:id="rId28"/>
    <p:sldId id="281" r:id="rId29"/>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09"/>
  </p:normalViewPr>
  <p:slideViewPr>
    <p:cSldViewPr snapToGrid="0" snapToObjects="1">
      <p:cViewPr varScale="1">
        <p:scale>
          <a:sx n="104" d="100"/>
          <a:sy n="104"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33366-6EEC-D448-BFFD-042E5A4C83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9A4475-7253-414E-A94F-FFD96D884F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1C8B72-A112-B94E-9264-4D6168C17D1B}"/>
              </a:ext>
            </a:extLst>
          </p:cNvPr>
          <p:cNvSpPr>
            <a:spLocks noGrp="1"/>
          </p:cNvSpPr>
          <p:nvPr>
            <p:ph type="dt" sz="half" idx="10"/>
          </p:nvPr>
        </p:nvSpPr>
        <p:spPr/>
        <p:txBody>
          <a:bodyPr/>
          <a:lstStyle/>
          <a:p>
            <a:fld id="{A88F4A1F-743B-AE4A-937D-05DACEF8949B}" type="datetimeFigureOut">
              <a:rPr lang="en-US" smtClean="0"/>
              <a:t>4/4/22</a:t>
            </a:fld>
            <a:endParaRPr lang="en-US"/>
          </a:p>
        </p:txBody>
      </p:sp>
      <p:sp>
        <p:nvSpPr>
          <p:cNvPr id="5" name="Footer Placeholder 4">
            <a:extLst>
              <a:ext uri="{FF2B5EF4-FFF2-40B4-BE49-F238E27FC236}">
                <a16:creationId xmlns:a16="http://schemas.microsoft.com/office/drawing/2014/main" id="{9B9C7D76-41E7-F841-A2BE-5FCAD4E6D4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D75414-E46A-4442-9337-7E3FA7F776D2}"/>
              </a:ext>
            </a:extLst>
          </p:cNvPr>
          <p:cNvSpPr>
            <a:spLocks noGrp="1"/>
          </p:cNvSpPr>
          <p:nvPr>
            <p:ph type="sldNum" sz="quarter" idx="12"/>
          </p:nvPr>
        </p:nvSpPr>
        <p:spPr/>
        <p:txBody>
          <a:bodyPr/>
          <a:lstStyle/>
          <a:p>
            <a:fld id="{58F77C92-6244-ED47-8B1A-579802A724DC}" type="slidenum">
              <a:rPr lang="en-US" smtClean="0"/>
              <a:t>‹#›</a:t>
            </a:fld>
            <a:endParaRPr lang="en-US"/>
          </a:p>
        </p:txBody>
      </p:sp>
    </p:spTree>
    <p:extLst>
      <p:ext uri="{BB962C8B-B14F-4D97-AF65-F5344CB8AC3E}">
        <p14:creationId xmlns:p14="http://schemas.microsoft.com/office/powerpoint/2010/main" val="3177266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2583-46D4-214E-87BB-A3F9580672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C43173-88A1-8242-82D5-FA448CDBB2A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0C3991-865F-5046-9565-1C943150788E}"/>
              </a:ext>
            </a:extLst>
          </p:cNvPr>
          <p:cNvSpPr>
            <a:spLocks noGrp="1"/>
          </p:cNvSpPr>
          <p:nvPr>
            <p:ph type="dt" sz="half" idx="10"/>
          </p:nvPr>
        </p:nvSpPr>
        <p:spPr/>
        <p:txBody>
          <a:bodyPr/>
          <a:lstStyle/>
          <a:p>
            <a:fld id="{A88F4A1F-743B-AE4A-937D-05DACEF8949B}" type="datetimeFigureOut">
              <a:rPr lang="en-US" smtClean="0"/>
              <a:t>4/4/22</a:t>
            </a:fld>
            <a:endParaRPr lang="en-US"/>
          </a:p>
        </p:txBody>
      </p:sp>
      <p:sp>
        <p:nvSpPr>
          <p:cNvPr id="5" name="Footer Placeholder 4">
            <a:extLst>
              <a:ext uri="{FF2B5EF4-FFF2-40B4-BE49-F238E27FC236}">
                <a16:creationId xmlns:a16="http://schemas.microsoft.com/office/drawing/2014/main" id="{DD8EAD92-261A-8647-BA83-A77F97891D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3B18EA-BD92-C94E-9562-04EA30A0BC42}"/>
              </a:ext>
            </a:extLst>
          </p:cNvPr>
          <p:cNvSpPr>
            <a:spLocks noGrp="1"/>
          </p:cNvSpPr>
          <p:nvPr>
            <p:ph type="sldNum" sz="quarter" idx="12"/>
          </p:nvPr>
        </p:nvSpPr>
        <p:spPr/>
        <p:txBody>
          <a:bodyPr/>
          <a:lstStyle/>
          <a:p>
            <a:fld id="{58F77C92-6244-ED47-8B1A-579802A724DC}" type="slidenum">
              <a:rPr lang="en-US" smtClean="0"/>
              <a:t>‹#›</a:t>
            </a:fld>
            <a:endParaRPr lang="en-US"/>
          </a:p>
        </p:txBody>
      </p:sp>
    </p:spTree>
    <p:extLst>
      <p:ext uri="{BB962C8B-B14F-4D97-AF65-F5344CB8AC3E}">
        <p14:creationId xmlns:p14="http://schemas.microsoft.com/office/powerpoint/2010/main" val="4223841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490F8C-A07A-AA40-90B5-6616CDF9D1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B00780-C9D7-4249-B551-284794EE41B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4E9338-6EF8-AA49-B2BC-BA63CCA93B63}"/>
              </a:ext>
            </a:extLst>
          </p:cNvPr>
          <p:cNvSpPr>
            <a:spLocks noGrp="1"/>
          </p:cNvSpPr>
          <p:nvPr>
            <p:ph type="dt" sz="half" idx="10"/>
          </p:nvPr>
        </p:nvSpPr>
        <p:spPr/>
        <p:txBody>
          <a:bodyPr/>
          <a:lstStyle/>
          <a:p>
            <a:fld id="{A88F4A1F-743B-AE4A-937D-05DACEF8949B}" type="datetimeFigureOut">
              <a:rPr lang="en-US" smtClean="0"/>
              <a:t>4/4/22</a:t>
            </a:fld>
            <a:endParaRPr lang="en-US"/>
          </a:p>
        </p:txBody>
      </p:sp>
      <p:sp>
        <p:nvSpPr>
          <p:cNvPr id="5" name="Footer Placeholder 4">
            <a:extLst>
              <a:ext uri="{FF2B5EF4-FFF2-40B4-BE49-F238E27FC236}">
                <a16:creationId xmlns:a16="http://schemas.microsoft.com/office/drawing/2014/main" id="{01FB12C3-B49C-0041-AA25-9DBFE636EE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53E0ED-DAC3-D44E-AD0E-A6FECBD0E64D}"/>
              </a:ext>
            </a:extLst>
          </p:cNvPr>
          <p:cNvSpPr>
            <a:spLocks noGrp="1"/>
          </p:cNvSpPr>
          <p:nvPr>
            <p:ph type="sldNum" sz="quarter" idx="12"/>
          </p:nvPr>
        </p:nvSpPr>
        <p:spPr/>
        <p:txBody>
          <a:bodyPr/>
          <a:lstStyle/>
          <a:p>
            <a:fld id="{58F77C92-6244-ED47-8B1A-579802A724DC}" type="slidenum">
              <a:rPr lang="en-US" smtClean="0"/>
              <a:t>‹#›</a:t>
            </a:fld>
            <a:endParaRPr lang="en-US"/>
          </a:p>
        </p:txBody>
      </p:sp>
    </p:spTree>
    <p:extLst>
      <p:ext uri="{BB962C8B-B14F-4D97-AF65-F5344CB8AC3E}">
        <p14:creationId xmlns:p14="http://schemas.microsoft.com/office/powerpoint/2010/main" val="2121114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63BC0-6F1F-CC43-ABEB-27BE8144E2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18F8EF-41DD-7746-8DBC-A2B11AA5BDE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8045F-CD21-B341-913C-9FB5D4F3832B}"/>
              </a:ext>
            </a:extLst>
          </p:cNvPr>
          <p:cNvSpPr>
            <a:spLocks noGrp="1"/>
          </p:cNvSpPr>
          <p:nvPr>
            <p:ph type="dt" sz="half" idx="10"/>
          </p:nvPr>
        </p:nvSpPr>
        <p:spPr/>
        <p:txBody>
          <a:bodyPr/>
          <a:lstStyle/>
          <a:p>
            <a:fld id="{A88F4A1F-743B-AE4A-937D-05DACEF8949B}" type="datetimeFigureOut">
              <a:rPr lang="en-US" smtClean="0"/>
              <a:t>4/4/22</a:t>
            </a:fld>
            <a:endParaRPr lang="en-US"/>
          </a:p>
        </p:txBody>
      </p:sp>
      <p:sp>
        <p:nvSpPr>
          <p:cNvPr id="5" name="Footer Placeholder 4">
            <a:extLst>
              <a:ext uri="{FF2B5EF4-FFF2-40B4-BE49-F238E27FC236}">
                <a16:creationId xmlns:a16="http://schemas.microsoft.com/office/drawing/2014/main" id="{56103564-20FE-4447-B5AE-CAE7FF7988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26146B-2A61-4D4F-85C6-A45C92876DE4}"/>
              </a:ext>
            </a:extLst>
          </p:cNvPr>
          <p:cNvSpPr>
            <a:spLocks noGrp="1"/>
          </p:cNvSpPr>
          <p:nvPr>
            <p:ph type="sldNum" sz="quarter" idx="12"/>
          </p:nvPr>
        </p:nvSpPr>
        <p:spPr/>
        <p:txBody>
          <a:bodyPr/>
          <a:lstStyle/>
          <a:p>
            <a:fld id="{58F77C92-6244-ED47-8B1A-579802A724DC}" type="slidenum">
              <a:rPr lang="en-US" smtClean="0"/>
              <a:t>‹#›</a:t>
            </a:fld>
            <a:endParaRPr lang="en-US"/>
          </a:p>
        </p:txBody>
      </p:sp>
    </p:spTree>
    <p:extLst>
      <p:ext uri="{BB962C8B-B14F-4D97-AF65-F5344CB8AC3E}">
        <p14:creationId xmlns:p14="http://schemas.microsoft.com/office/powerpoint/2010/main" val="3516176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6F61F-F152-D940-B30D-6A8C2E0A5F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8D09E4-D99D-B84A-8B06-04DC2F9994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6EAA89B-D97B-F74F-AD02-FE8CFAD51ABC}"/>
              </a:ext>
            </a:extLst>
          </p:cNvPr>
          <p:cNvSpPr>
            <a:spLocks noGrp="1"/>
          </p:cNvSpPr>
          <p:nvPr>
            <p:ph type="dt" sz="half" idx="10"/>
          </p:nvPr>
        </p:nvSpPr>
        <p:spPr/>
        <p:txBody>
          <a:bodyPr/>
          <a:lstStyle/>
          <a:p>
            <a:fld id="{A88F4A1F-743B-AE4A-937D-05DACEF8949B}" type="datetimeFigureOut">
              <a:rPr lang="en-US" smtClean="0"/>
              <a:t>4/4/22</a:t>
            </a:fld>
            <a:endParaRPr lang="en-US"/>
          </a:p>
        </p:txBody>
      </p:sp>
      <p:sp>
        <p:nvSpPr>
          <p:cNvPr id="5" name="Footer Placeholder 4">
            <a:extLst>
              <a:ext uri="{FF2B5EF4-FFF2-40B4-BE49-F238E27FC236}">
                <a16:creationId xmlns:a16="http://schemas.microsoft.com/office/drawing/2014/main" id="{DC48623F-9614-A649-9EE3-D949B0B29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A8761E-F470-8948-962E-172D9A7E9CE7}"/>
              </a:ext>
            </a:extLst>
          </p:cNvPr>
          <p:cNvSpPr>
            <a:spLocks noGrp="1"/>
          </p:cNvSpPr>
          <p:nvPr>
            <p:ph type="sldNum" sz="quarter" idx="12"/>
          </p:nvPr>
        </p:nvSpPr>
        <p:spPr/>
        <p:txBody>
          <a:bodyPr/>
          <a:lstStyle/>
          <a:p>
            <a:fld id="{58F77C92-6244-ED47-8B1A-579802A724DC}" type="slidenum">
              <a:rPr lang="en-US" smtClean="0"/>
              <a:t>‹#›</a:t>
            </a:fld>
            <a:endParaRPr lang="en-US"/>
          </a:p>
        </p:txBody>
      </p:sp>
    </p:spTree>
    <p:extLst>
      <p:ext uri="{BB962C8B-B14F-4D97-AF65-F5344CB8AC3E}">
        <p14:creationId xmlns:p14="http://schemas.microsoft.com/office/powerpoint/2010/main" val="1467465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26E4A-4223-AC42-B1EA-E6BF10F21A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706002-197D-134D-ADE5-83CD243AFB9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7CF65C-C358-BB42-9739-0F9AABCF5BE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BCE20A-456F-E546-801D-7CD287D6F77F}"/>
              </a:ext>
            </a:extLst>
          </p:cNvPr>
          <p:cNvSpPr>
            <a:spLocks noGrp="1"/>
          </p:cNvSpPr>
          <p:nvPr>
            <p:ph type="dt" sz="half" idx="10"/>
          </p:nvPr>
        </p:nvSpPr>
        <p:spPr/>
        <p:txBody>
          <a:bodyPr/>
          <a:lstStyle/>
          <a:p>
            <a:fld id="{A88F4A1F-743B-AE4A-937D-05DACEF8949B}" type="datetimeFigureOut">
              <a:rPr lang="en-US" smtClean="0"/>
              <a:t>4/4/22</a:t>
            </a:fld>
            <a:endParaRPr lang="en-US"/>
          </a:p>
        </p:txBody>
      </p:sp>
      <p:sp>
        <p:nvSpPr>
          <p:cNvPr id="6" name="Footer Placeholder 5">
            <a:extLst>
              <a:ext uri="{FF2B5EF4-FFF2-40B4-BE49-F238E27FC236}">
                <a16:creationId xmlns:a16="http://schemas.microsoft.com/office/drawing/2014/main" id="{894D6F8D-D632-054F-9E5E-1836E93B5C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BEC037-D578-284D-B488-D75348DBF0A2}"/>
              </a:ext>
            </a:extLst>
          </p:cNvPr>
          <p:cNvSpPr>
            <a:spLocks noGrp="1"/>
          </p:cNvSpPr>
          <p:nvPr>
            <p:ph type="sldNum" sz="quarter" idx="12"/>
          </p:nvPr>
        </p:nvSpPr>
        <p:spPr/>
        <p:txBody>
          <a:bodyPr/>
          <a:lstStyle/>
          <a:p>
            <a:fld id="{58F77C92-6244-ED47-8B1A-579802A724DC}" type="slidenum">
              <a:rPr lang="en-US" smtClean="0"/>
              <a:t>‹#›</a:t>
            </a:fld>
            <a:endParaRPr lang="en-US"/>
          </a:p>
        </p:txBody>
      </p:sp>
    </p:spTree>
    <p:extLst>
      <p:ext uri="{BB962C8B-B14F-4D97-AF65-F5344CB8AC3E}">
        <p14:creationId xmlns:p14="http://schemas.microsoft.com/office/powerpoint/2010/main" val="639287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48AD5-5A59-FE47-8C1E-632C44249B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6CA0235-BD66-624F-9D0B-E40F075A72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0131DE9-4611-9744-BFC0-6F295F37A40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64DFAE1-ADF7-0B43-9669-DEBF9CACE1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6B21AAE-B5D7-0944-AA41-46CD18D18CF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E45137-E606-B645-A76E-1E398DD76097}"/>
              </a:ext>
            </a:extLst>
          </p:cNvPr>
          <p:cNvSpPr>
            <a:spLocks noGrp="1"/>
          </p:cNvSpPr>
          <p:nvPr>
            <p:ph type="dt" sz="half" idx="10"/>
          </p:nvPr>
        </p:nvSpPr>
        <p:spPr/>
        <p:txBody>
          <a:bodyPr/>
          <a:lstStyle/>
          <a:p>
            <a:fld id="{A88F4A1F-743B-AE4A-937D-05DACEF8949B}" type="datetimeFigureOut">
              <a:rPr lang="en-US" smtClean="0"/>
              <a:t>4/4/22</a:t>
            </a:fld>
            <a:endParaRPr lang="en-US"/>
          </a:p>
        </p:txBody>
      </p:sp>
      <p:sp>
        <p:nvSpPr>
          <p:cNvPr id="8" name="Footer Placeholder 7">
            <a:extLst>
              <a:ext uri="{FF2B5EF4-FFF2-40B4-BE49-F238E27FC236}">
                <a16:creationId xmlns:a16="http://schemas.microsoft.com/office/drawing/2014/main" id="{704C6FE2-0428-E84E-9F5A-A16C54A6729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F706FBC-29C5-E14B-8F1A-89B101E584A3}"/>
              </a:ext>
            </a:extLst>
          </p:cNvPr>
          <p:cNvSpPr>
            <a:spLocks noGrp="1"/>
          </p:cNvSpPr>
          <p:nvPr>
            <p:ph type="sldNum" sz="quarter" idx="12"/>
          </p:nvPr>
        </p:nvSpPr>
        <p:spPr/>
        <p:txBody>
          <a:bodyPr/>
          <a:lstStyle/>
          <a:p>
            <a:fld id="{58F77C92-6244-ED47-8B1A-579802A724DC}" type="slidenum">
              <a:rPr lang="en-US" smtClean="0"/>
              <a:t>‹#›</a:t>
            </a:fld>
            <a:endParaRPr lang="en-US"/>
          </a:p>
        </p:txBody>
      </p:sp>
    </p:spTree>
    <p:extLst>
      <p:ext uri="{BB962C8B-B14F-4D97-AF65-F5344CB8AC3E}">
        <p14:creationId xmlns:p14="http://schemas.microsoft.com/office/powerpoint/2010/main" val="793064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DCE65-BF74-E34C-AA96-C20BE52071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D9AB694-663B-7C41-B6AA-AF696420714E}"/>
              </a:ext>
            </a:extLst>
          </p:cNvPr>
          <p:cNvSpPr>
            <a:spLocks noGrp="1"/>
          </p:cNvSpPr>
          <p:nvPr>
            <p:ph type="dt" sz="half" idx="10"/>
          </p:nvPr>
        </p:nvSpPr>
        <p:spPr/>
        <p:txBody>
          <a:bodyPr/>
          <a:lstStyle/>
          <a:p>
            <a:fld id="{A88F4A1F-743B-AE4A-937D-05DACEF8949B}" type="datetimeFigureOut">
              <a:rPr lang="en-US" smtClean="0"/>
              <a:t>4/4/22</a:t>
            </a:fld>
            <a:endParaRPr lang="en-US"/>
          </a:p>
        </p:txBody>
      </p:sp>
      <p:sp>
        <p:nvSpPr>
          <p:cNvPr id="4" name="Footer Placeholder 3">
            <a:extLst>
              <a:ext uri="{FF2B5EF4-FFF2-40B4-BE49-F238E27FC236}">
                <a16:creationId xmlns:a16="http://schemas.microsoft.com/office/drawing/2014/main" id="{4441A405-41C6-614A-A27F-47F1F59D988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4D478D0-668F-A845-A022-7656393AF037}"/>
              </a:ext>
            </a:extLst>
          </p:cNvPr>
          <p:cNvSpPr>
            <a:spLocks noGrp="1"/>
          </p:cNvSpPr>
          <p:nvPr>
            <p:ph type="sldNum" sz="quarter" idx="12"/>
          </p:nvPr>
        </p:nvSpPr>
        <p:spPr/>
        <p:txBody>
          <a:bodyPr/>
          <a:lstStyle/>
          <a:p>
            <a:fld id="{58F77C92-6244-ED47-8B1A-579802A724DC}" type="slidenum">
              <a:rPr lang="en-US" smtClean="0"/>
              <a:t>‹#›</a:t>
            </a:fld>
            <a:endParaRPr lang="en-US"/>
          </a:p>
        </p:txBody>
      </p:sp>
    </p:spTree>
    <p:extLst>
      <p:ext uri="{BB962C8B-B14F-4D97-AF65-F5344CB8AC3E}">
        <p14:creationId xmlns:p14="http://schemas.microsoft.com/office/powerpoint/2010/main" val="4151962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4A09A2-40F9-374B-8C39-3B22C3ABA7A3}"/>
              </a:ext>
            </a:extLst>
          </p:cNvPr>
          <p:cNvSpPr>
            <a:spLocks noGrp="1"/>
          </p:cNvSpPr>
          <p:nvPr>
            <p:ph type="dt" sz="half" idx="10"/>
          </p:nvPr>
        </p:nvSpPr>
        <p:spPr/>
        <p:txBody>
          <a:bodyPr/>
          <a:lstStyle/>
          <a:p>
            <a:fld id="{A88F4A1F-743B-AE4A-937D-05DACEF8949B}" type="datetimeFigureOut">
              <a:rPr lang="en-US" smtClean="0"/>
              <a:t>4/4/22</a:t>
            </a:fld>
            <a:endParaRPr lang="en-US"/>
          </a:p>
        </p:txBody>
      </p:sp>
      <p:sp>
        <p:nvSpPr>
          <p:cNvPr id="3" name="Footer Placeholder 2">
            <a:extLst>
              <a:ext uri="{FF2B5EF4-FFF2-40B4-BE49-F238E27FC236}">
                <a16:creationId xmlns:a16="http://schemas.microsoft.com/office/drawing/2014/main" id="{8D312A02-294A-7548-9B65-79937456764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26E439-8213-8D44-921B-598CCFD198AD}"/>
              </a:ext>
            </a:extLst>
          </p:cNvPr>
          <p:cNvSpPr>
            <a:spLocks noGrp="1"/>
          </p:cNvSpPr>
          <p:nvPr>
            <p:ph type="sldNum" sz="quarter" idx="12"/>
          </p:nvPr>
        </p:nvSpPr>
        <p:spPr/>
        <p:txBody>
          <a:bodyPr/>
          <a:lstStyle/>
          <a:p>
            <a:fld id="{58F77C92-6244-ED47-8B1A-579802A724DC}" type="slidenum">
              <a:rPr lang="en-US" smtClean="0"/>
              <a:t>‹#›</a:t>
            </a:fld>
            <a:endParaRPr lang="en-US"/>
          </a:p>
        </p:txBody>
      </p:sp>
    </p:spTree>
    <p:extLst>
      <p:ext uri="{BB962C8B-B14F-4D97-AF65-F5344CB8AC3E}">
        <p14:creationId xmlns:p14="http://schemas.microsoft.com/office/powerpoint/2010/main" val="649507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EC3A6-C362-1248-8DFD-084755A98A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876EC6-7707-FB40-BA26-EC1984C99F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0BEBBEC-6F42-9C4B-BC33-E400DD504F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0628A7-B199-A945-809B-2FE138EB6F27}"/>
              </a:ext>
            </a:extLst>
          </p:cNvPr>
          <p:cNvSpPr>
            <a:spLocks noGrp="1"/>
          </p:cNvSpPr>
          <p:nvPr>
            <p:ph type="dt" sz="half" idx="10"/>
          </p:nvPr>
        </p:nvSpPr>
        <p:spPr/>
        <p:txBody>
          <a:bodyPr/>
          <a:lstStyle/>
          <a:p>
            <a:fld id="{A88F4A1F-743B-AE4A-937D-05DACEF8949B}" type="datetimeFigureOut">
              <a:rPr lang="en-US" smtClean="0"/>
              <a:t>4/4/22</a:t>
            </a:fld>
            <a:endParaRPr lang="en-US"/>
          </a:p>
        </p:txBody>
      </p:sp>
      <p:sp>
        <p:nvSpPr>
          <p:cNvPr id="6" name="Footer Placeholder 5">
            <a:extLst>
              <a:ext uri="{FF2B5EF4-FFF2-40B4-BE49-F238E27FC236}">
                <a16:creationId xmlns:a16="http://schemas.microsoft.com/office/drawing/2014/main" id="{3ED7F7A2-8F2D-2B4A-912C-DCD9AFCD40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FEF056-7D5B-DD4E-9C94-392B8EF7CD68}"/>
              </a:ext>
            </a:extLst>
          </p:cNvPr>
          <p:cNvSpPr>
            <a:spLocks noGrp="1"/>
          </p:cNvSpPr>
          <p:nvPr>
            <p:ph type="sldNum" sz="quarter" idx="12"/>
          </p:nvPr>
        </p:nvSpPr>
        <p:spPr/>
        <p:txBody>
          <a:bodyPr/>
          <a:lstStyle/>
          <a:p>
            <a:fld id="{58F77C92-6244-ED47-8B1A-579802A724DC}" type="slidenum">
              <a:rPr lang="en-US" smtClean="0"/>
              <a:t>‹#›</a:t>
            </a:fld>
            <a:endParaRPr lang="en-US"/>
          </a:p>
        </p:txBody>
      </p:sp>
    </p:spTree>
    <p:extLst>
      <p:ext uri="{BB962C8B-B14F-4D97-AF65-F5344CB8AC3E}">
        <p14:creationId xmlns:p14="http://schemas.microsoft.com/office/powerpoint/2010/main" val="1228035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9B3ED-0426-EF41-80B0-8D8A791C30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A00A77-2744-D74E-BAD5-E079E45624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A7D5C57-EF2A-B945-A656-62451DFF92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2BA1E91-701C-0C40-B842-7AEB42F916AC}"/>
              </a:ext>
            </a:extLst>
          </p:cNvPr>
          <p:cNvSpPr>
            <a:spLocks noGrp="1"/>
          </p:cNvSpPr>
          <p:nvPr>
            <p:ph type="dt" sz="half" idx="10"/>
          </p:nvPr>
        </p:nvSpPr>
        <p:spPr/>
        <p:txBody>
          <a:bodyPr/>
          <a:lstStyle/>
          <a:p>
            <a:fld id="{A88F4A1F-743B-AE4A-937D-05DACEF8949B}" type="datetimeFigureOut">
              <a:rPr lang="en-US" smtClean="0"/>
              <a:t>4/4/22</a:t>
            </a:fld>
            <a:endParaRPr lang="en-US"/>
          </a:p>
        </p:txBody>
      </p:sp>
      <p:sp>
        <p:nvSpPr>
          <p:cNvPr id="6" name="Footer Placeholder 5">
            <a:extLst>
              <a:ext uri="{FF2B5EF4-FFF2-40B4-BE49-F238E27FC236}">
                <a16:creationId xmlns:a16="http://schemas.microsoft.com/office/drawing/2014/main" id="{3761ABA3-C3F6-F249-AA1A-FAF971AAF0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A1D41A-D3ED-CE47-B0AC-262D9FBE2054}"/>
              </a:ext>
            </a:extLst>
          </p:cNvPr>
          <p:cNvSpPr>
            <a:spLocks noGrp="1"/>
          </p:cNvSpPr>
          <p:nvPr>
            <p:ph type="sldNum" sz="quarter" idx="12"/>
          </p:nvPr>
        </p:nvSpPr>
        <p:spPr/>
        <p:txBody>
          <a:bodyPr/>
          <a:lstStyle/>
          <a:p>
            <a:fld id="{58F77C92-6244-ED47-8B1A-579802A724DC}" type="slidenum">
              <a:rPr lang="en-US" smtClean="0"/>
              <a:t>‹#›</a:t>
            </a:fld>
            <a:endParaRPr lang="en-US"/>
          </a:p>
        </p:txBody>
      </p:sp>
    </p:spTree>
    <p:extLst>
      <p:ext uri="{BB962C8B-B14F-4D97-AF65-F5344CB8AC3E}">
        <p14:creationId xmlns:p14="http://schemas.microsoft.com/office/powerpoint/2010/main" val="3798188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AF567-A9E1-544B-AED5-359BD48ABA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49B8BB4-91BD-0B44-A584-C7BE8481C9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DBF842-6E54-E34B-9BAF-9643E6302D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8F4A1F-743B-AE4A-937D-05DACEF8949B}" type="datetimeFigureOut">
              <a:rPr lang="en-US" smtClean="0"/>
              <a:t>4/4/22</a:t>
            </a:fld>
            <a:endParaRPr lang="en-US"/>
          </a:p>
        </p:txBody>
      </p:sp>
      <p:sp>
        <p:nvSpPr>
          <p:cNvPr id="5" name="Footer Placeholder 4">
            <a:extLst>
              <a:ext uri="{FF2B5EF4-FFF2-40B4-BE49-F238E27FC236}">
                <a16:creationId xmlns:a16="http://schemas.microsoft.com/office/drawing/2014/main" id="{C40121CE-A122-684E-8E5F-C82C16AD26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3EB7077-E251-5942-86E5-AF6E29EED0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F77C92-6244-ED47-8B1A-579802A724DC}" type="slidenum">
              <a:rPr lang="en-US" smtClean="0"/>
              <a:t>‹#›</a:t>
            </a:fld>
            <a:endParaRPr lang="en-US"/>
          </a:p>
        </p:txBody>
      </p:sp>
    </p:spTree>
    <p:extLst>
      <p:ext uri="{BB962C8B-B14F-4D97-AF65-F5344CB8AC3E}">
        <p14:creationId xmlns:p14="http://schemas.microsoft.com/office/powerpoint/2010/main" val="3309165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80B9D-2052-6B40-97C4-5145A0E815AD}"/>
              </a:ext>
            </a:extLst>
          </p:cNvPr>
          <p:cNvSpPr>
            <a:spLocks noGrp="1"/>
          </p:cNvSpPr>
          <p:nvPr>
            <p:ph type="ctrTitle"/>
          </p:nvPr>
        </p:nvSpPr>
        <p:spPr/>
        <p:txBody>
          <a:bodyPr/>
          <a:lstStyle/>
          <a:p>
            <a:r>
              <a:rPr lang="en-US" b="1" dirty="0"/>
              <a:t>What is Terrorism?</a:t>
            </a:r>
            <a:endParaRPr lang="en-US" dirty="0"/>
          </a:p>
        </p:txBody>
      </p:sp>
      <p:sp>
        <p:nvSpPr>
          <p:cNvPr id="3" name="Subtitle 2">
            <a:extLst>
              <a:ext uri="{FF2B5EF4-FFF2-40B4-BE49-F238E27FC236}">
                <a16:creationId xmlns:a16="http://schemas.microsoft.com/office/drawing/2014/main" id="{7A19C096-E626-C241-90FE-CDBBCC9F1F9E}"/>
              </a:ext>
            </a:extLst>
          </p:cNvPr>
          <p:cNvSpPr>
            <a:spLocks noGrp="1"/>
          </p:cNvSpPr>
          <p:nvPr>
            <p:ph type="subTitle" idx="1"/>
          </p:nvPr>
        </p:nvSpPr>
        <p:spPr/>
        <p:txBody>
          <a:bodyPr/>
          <a:lstStyle/>
          <a:p>
            <a:r>
              <a:rPr lang="en-US" dirty="0"/>
              <a:t>CDSn4002 Political Violence</a:t>
            </a:r>
          </a:p>
          <a:p>
            <a:r>
              <a:rPr lang="en-US" dirty="0"/>
              <a:t>Spring 2021</a:t>
            </a:r>
          </a:p>
          <a:p>
            <a:r>
              <a:rPr lang="en-US" dirty="0"/>
              <a:t>Dr. Marek </a:t>
            </a:r>
            <a:r>
              <a:rPr lang="en-US" dirty="0" err="1"/>
              <a:t>Rybář</a:t>
            </a:r>
            <a:endParaRPr lang="en-US" dirty="0"/>
          </a:p>
        </p:txBody>
      </p:sp>
    </p:spTree>
    <p:extLst>
      <p:ext uri="{BB962C8B-B14F-4D97-AF65-F5344CB8AC3E}">
        <p14:creationId xmlns:p14="http://schemas.microsoft.com/office/powerpoint/2010/main" val="161102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36679-8641-A841-906F-3D0C59937F3B}"/>
              </a:ext>
            </a:extLst>
          </p:cNvPr>
          <p:cNvSpPr>
            <a:spLocks noGrp="1"/>
          </p:cNvSpPr>
          <p:nvPr>
            <p:ph type="title"/>
          </p:nvPr>
        </p:nvSpPr>
        <p:spPr/>
        <p:txBody>
          <a:bodyPr/>
          <a:lstStyle/>
          <a:p>
            <a:pPr algn="ctr"/>
            <a:r>
              <a:rPr lang="en-US" b="1" dirty="0"/>
              <a:t>Possible Advantages</a:t>
            </a:r>
            <a:endParaRPr lang="en-US" dirty="0"/>
          </a:p>
        </p:txBody>
      </p:sp>
      <p:sp>
        <p:nvSpPr>
          <p:cNvPr id="3" name="Content Placeholder 2">
            <a:extLst>
              <a:ext uri="{FF2B5EF4-FFF2-40B4-BE49-F238E27FC236}">
                <a16:creationId xmlns:a16="http://schemas.microsoft.com/office/drawing/2014/main" id="{A8AE6CB5-5BDE-9F42-913B-FFE129CB400A}"/>
              </a:ext>
            </a:extLst>
          </p:cNvPr>
          <p:cNvSpPr>
            <a:spLocks noGrp="1"/>
          </p:cNvSpPr>
          <p:nvPr>
            <p:ph idx="1"/>
          </p:nvPr>
        </p:nvSpPr>
        <p:spPr>
          <a:xfrm>
            <a:off x="838200" y="1825625"/>
            <a:ext cx="10515600" cy="4900028"/>
          </a:xfrm>
        </p:spPr>
        <p:txBody>
          <a:bodyPr>
            <a:noAutofit/>
          </a:bodyPr>
          <a:lstStyle/>
          <a:p>
            <a:pPr algn="just"/>
            <a:r>
              <a:rPr lang="en-US" sz="3200" dirty="0"/>
              <a:t>"by leaving the question of who may be agent of terrorism, excluding none by stipulation, it counters the moral bias of recent usage, which tends to obscure and so justify terrorist intimidation by official forces"</a:t>
            </a:r>
            <a:endParaRPr lang="sk-SK" sz="3200" dirty="0"/>
          </a:p>
          <a:p>
            <a:pPr algn="just"/>
            <a:r>
              <a:rPr lang="en-US" sz="3200" dirty="0"/>
              <a:t>it also opens the question of whether trade sanctions or embargos against economically weak countries may sometimes be terrorist</a:t>
            </a:r>
            <a:endParaRPr lang="sk-SK" sz="3200" dirty="0"/>
          </a:p>
          <a:p>
            <a:pPr algn="just"/>
            <a:r>
              <a:rPr lang="en-US" sz="3200" dirty="0"/>
              <a:t>it also envisages the possibility that the whole system of legislation or specific practices of law enforcement might be terrorist (e.g. those mandating race or gender apartheid)</a:t>
            </a:r>
            <a:endParaRPr lang="sk-SK" sz="3200" dirty="0"/>
          </a:p>
        </p:txBody>
      </p:sp>
    </p:spTree>
    <p:extLst>
      <p:ext uri="{BB962C8B-B14F-4D97-AF65-F5344CB8AC3E}">
        <p14:creationId xmlns:p14="http://schemas.microsoft.com/office/powerpoint/2010/main" val="1634769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E1153-4FF6-904B-9B91-134DB0BED2B2}"/>
              </a:ext>
            </a:extLst>
          </p:cNvPr>
          <p:cNvSpPr>
            <a:spLocks noGrp="1"/>
          </p:cNvSpPr>
          <p:nvPr>
            <p:ph type="title"/>
          </p:nvPr>
        </p:nvSpPr>
        <p:spPr/>
        <p:txBody>
          <a:bodyPr/>
          <a:lstStyle/>
          <a:p>
            <a:pPr algn="ctr"/>
            <a:r>
              <a:rPr lang="en-US" b="1" dirty="0"/>
              <a:t>Essentially Contested Concept</a:t>
            </a:r>
          </a:p>
        </p:txBody>
      </p:sp>
      <p:sp>
        <p:nvSpPr>
          <p:cNvPr id="3" name="Content Placeholder 2">
            <a:extLst>
              <a:ext uri="{FF2B5EF4-FFF2-40B4-BE49-F238E27FC236}">
                <a16:creationId xmlns:a16="http://schemas.microsoft.com/office/drawing/2014/main" id="{82229724-B318-4E4D-ADF0-8958C37C36D8}"/>
              </a:ext>
            </a:extLst>
          </p:cNvPr>
          <p:cNvSpPr>
            <a:spLocks noGrp="1"/>
          </p:cNvSpPr>
          <p:nvPr>
            <p:ph idx="1"/>
          </p:nvPr>
        </p:nvSpPr>
        <p:spPr/>
        <p:txBody>
          <a:bodyPr>
            <a:normAutofit/>
          </a:bodyPr>
          <a:lstStyle/>
          <a:p>
            <a:pPr algn="just"/>
            <a:r>
              <a:rPr lang="en-US" sz="3200" dirty="0"/>
              <a:t>the term terrorism has become an "essentially contested concept" whose meaning spurs endless disputes that have no clear resolution:</a:t>
            </a:r>
            <a:endParaRPr lang="sk-SK" sz="3200" dirty="0"/>
          </a:p>
          <a:p>
            <a:pPr algn="just"/>
            <a:r>
              <a:rPr lang="en-US" sz="3200" dirty="0"/>
              <a:t>the practice described is internally complex, involves references to several dimensions, and its definitional characteristics are open to competing interpretations</a:t>
            </a:r>
            <a:endParaRPr lang="sk-SK" sz="3200" dirty="0"/>
          </a:p>
          <a:p>
            <a:pPr algn="just"/>
            <a:r>
              <a:rPr lang="en-US" sz="3200" dirty="0"/>
              <a:t>our inability to capture the concept in a generally acceptable definition is the consequence of the nature of the concept itself</a:t>
            </a:r>
            <a:endParaRPr lang="sk-SK" sz="3200" dirty="0"/>
          </a:p>
        </p:txBody>
      </p:sp>
    </p:spTree>
    <p:extLst>
      <p:ext uri="{BB962C8B-B14F-4D97-AF65-F5344CB8AC3E}">
        <p14:creationId xmlns:p14="http://schemas.microsoft.com/office/powerpoint/2010/main" val="321767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EBE9C-7569-0B4E-9984-996D228CD57F}"/>
              </a:ext>
            </a:extLst>
          </p:cNvPr>
          <p:cNvSpPr>
            <a:spLocks noGrp="1"/>
          </p:cNvSpPr>
          <p:nvPr>
            <p:ph type="title"/>
          </p:nvPr>
        </p:nvSpPr>
        <p:spPr/>
        <p:txBody>
          <a:bodyPr/>
          <a:lstStyle/>
          <a:p>
            <a:pPr algn="ctr"/>
            <a:r>
              <a:rPr lang="en-US" b="1" dirty="0"/>
              <a:t>Essentially Contested Concept</a:t>
            </a:r>
            <a:endParaRPr lang="en-US" dirty="0"/>
          </a:p>
        </p:txBody>
      </p:sp>
      <p:sp>
        <p:nvSpPr>
          <p:cNvPr id="3" name="Content Placeholder 2">
            <a:extLst>
              <a:ext uri="{FF2B5EF4-FFF2-40B4-BE49-F238E27FC236}">
                <a16:creationId xmlns:a16="http://schemas.microsoft.com/office/drawing/2014/main" id="{30BA1DE3-AEF3-024A-BC95-4633C5F3BE16}"/>
              </a:ext>
            </a:extLst>
          </p:cNvPr>
          <p:cNvSpPr>
            <a:spLocks noGrp="1"/>
          </p:cNvSpPr>
          <p:nvPr>
            <p:ph idx="1"/>
          </p:nvPr>
        </p:nvSpPr>
        <p:spPr/>
        <p:txBody>
          <a:bodyPr>
            <a:noAutofit/>
          </a:bodyPr>
          <a:lstStyle/>
          <a:p>
            <a:pPr algn="just"/>
            <a:r>
              <a:rPr lang="en-US" sz="3000" dirty="0"/>
              <a:t>B) the concept suffers from border and membership problems: unclear where terrorism stops and other forms of political violence begin (e.g. guerilla warfare, air piracy, assassinations)</a:t>
            </a:r>
            <a:endParaRPr lang="sk-SK" sz="3000" dirty="0"/>
          </a:p>
          <a:p>
            <a:pPr algn="just"/>
            <a:r>
              <a:rPr lang="en-US" sz="3000" dirty="0"/>
              <a:t>the same acts may be considered terrorist acts on some occasions but not on others (e.g. depending on the assumed motivations of the perpetrators or the social standing of their victims)</a:t>
            </a:r>
            <a:endParaRPr lang="sk-SK" sz="3000" dirty="0"/>
          </a:p>
          <a:p>
            <a:pPr algn="just"/>
            <a:r>
              <a:rPr lang="en-US" sz="3000" dirty="0"/>
              <a:t>C) terrorism also suffers from concept stretching: e.g. cyber-terrorism which rarely involves any reference to violence or the threat of violence</a:t>
            </a:r>
            <a:endParaRPr lang="sk-SK" sz="3000" dirty="0"/>
          </a:p>
        </p:txBody>
      </p:sp>
    </p:spTree>
    <p:extLst>
      <p:ext uri="{BB962C8B-B14F-4D97-AF65-F5344CB8AC3E}">
        <p14:creationId xmlns:p14="http://schemas.microsoft.com/office/powerpoint/2010/main" val="1725964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A1D5D-21AE-1F4E-AB27-BE59FB2E7A97}"/>
              </a:ext>
            </a:extLst>
          </p:cNvPr>
          <p:cNvSpPr>
            <a:spLocks noGrp="1"/>
          </p:cNvSpPr>
          <p:nvPr>
            <p:ph type="title"/>
          </p:nvPr>
        </p:nvSpPr>
        <p:spPr/>
        <p:txBody>
          <a:bodyPr/>
          <a:lstStyle/>
          <a:p>
            <a:pPr algn="ctr"/>
            <a:r>
              <a:rPr lang="en-US" b="1" dirty="0"/>
              <a:t>Schmid's frequencies </a:t>
            </a:r>
            <a:br>
              <a:rPr lang="en-US" b="1" dirty="0"/>
            </a:br>
            <a:r>
              <a:rPr lang="en-US" b="1" dirty="0"/>
              <a:t>of definitional elements of terrorism (%):</a:t>
            </a:r>
          </a:p>
        </p:txBody>
      </p:sp>
      <p:sp>
        <p:nvSpPr>
          <p:cNvPr id="3" name="Content Placeholder 2">
            <a:extLst>
              <a:ext uri="{FF2B5EF4-FFF2-40B4-BE49-F238E27FC236}">
                <a16:creationId xmlns:a16="http://schemas.microsoft.com/office/drawing/2014/main" id="{7E80FDD2-0C48-8D4B-A63E-B6C61CD7C744}"/>
              </a:ext>
            </a:extLst>
          </p:cNvPr>
          <p:cNvSpPr>
            <a:spLocks noGrp="1"/>
          </p:cNvSpPr>
          <p:nvPr>
            <p:ph idx="1"/>
          </p:nvPr>
        </p:nvSpPr>
        <p:spPr>
          <a:xfrm>
            <a:off x="838200" y="1825625"/>
            <a:ext cx="10515600" cy="4948154"/>
          </a:xfrm>
        </p:spPr>
        <p:txBody>
          <a:bodyPr>
            <a:noAutofit/>
          </a:bodyPr>
          <a:lstStyle/>
          <a:p>
            <a:pPr algn="just"/>
            <a:r>
              <a:rPr lang="en-US" sz="2850" dirty="0"/>
              <a:t>1. Violence, Force 83.5, 2. Political 65, 3. Fear, Terror emphasized 51, 4. Threat 47, 5. Psychological effects and</a:t>
            </a:r>
            <a:r>
              <a:rPr lang="sk-SK" sz="2850" dirty="0"/>
              <a:t> </a:t>
            </a:r>
            <a:r>
              <a:rPr lang="en-US" sz="2850" dirty="0"/>
              <a:t>(anticipated) reactions 41.5,</a:t>
            </a:r>
          </a:p>
          <a:p>
            <a:pPr algn="just"/>
            <a:r>
              <a:rPr lang="en-US" sz="2850" dirty="0"/>
              <a:t>6. Victim-Target differentiation 37.5, 7. Purposive, Planned, Systematic, Organized action 32, 8. Method of combat, strategy, tactic 30.5, 9. </a:t>
            </a:r>
            <a:r>
              <a:rPr lang="en-US" sz="2850" dirty="0" err="1"/>
              <a:t>Extranormality</a:t>
            </a:r>
            <a:r>
              <a:rPr lang="en-US" sz="2850" dirty="0"/>
              <a:t>, in breach of accepted rules, without humanitarian constrains 30, 10. Coercion, extortion, induction of compliance 28</a:t>
            </a:r>
          </a:p>
          <a:p>
            <a:pPr algn="just"/>
            <a:r>
              <a:rPr lang="en-US" sz="2850" dirty="0"/>
              <a:t>11. Publicity aspect 21.5, 12. Arbitrariness, impersonal, random character, indiscrimination 21, 13. Civilians, noncombatants, neutrals, outsiders as victims 17.5, 14. Intimidation 17, 15. Innocence of victims emphasized 15.5</a:t>
            </a:r>
          </a:p>
        </p:txBody>
      </p:sp>
    </p:spTree>
    <p:extLst>
      <p:ext uri="{BB962C8B-B14F-4D97-AF65-F5344CB8AC3E}">
        <p14:creationId xmlns:p14="http://schemas.microsoft.com/office/powerpoint/2010/main" val="2789212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547D8-5C53-604A-A2B0-F117DE997E1B}"/>
              </a:ext>
            </a:extLst>
          </p:cNvPr>
          <p:cNvSpPr>
            <a:spLocks noGrp="1"/>
          </p:cNvSpPr>
          <p:nvPr>
            <p:ph type="title"/>
          </p:nvPr>
        </p:nvSpPr>
        <p:spPr/>
        <p:txBody>
          <a:bodyPr/>
          <a:lstStyle/>
          <a:p>
            <a:pPr algn="ctr"/>
            <a:r>
              <a:rPr lang="en-US" b="1" dirty="0"/>
              <a:t>Schmid's frequencies </a:t>
            </a:r>
            <a:br>
              <a:rPr lang="en-US" b="1" dirty="0"/>
            </a:br>
            <a:r>
              <a:rPr lang="en-US" b="1" dirty="0"/>
              <a:t>of definitional elements of terrorism (%):</a:t>
            </a:r>
            <a:endParaRPr lang="en-US" dirty="0"/>
          </a:p>
        </p:txBody>
      </p:sp>
      <p:sp>
        <p:nvSpPr>
          <p:cNvPr id="3" name="Content Placeholder 2">
            <a:extLst>
              <a:ext uri="{FF2B5EF4-FFF2-40B4-BE49-F238E27FC236}">
                <a16:creationId xmlns:a16="http://schemas.microsoft.com/office/drawing/2014/main" id="{B42402B7-4DAF-1845-8A56-98E602536C4E}"/>
              </a:ext>
            </a:extLst>
          </p:cNvPr>
          <p:cNvSpPr>
            <a:spLocks noGrp="1"/>
          </p:cNvSpPr>
          <p:nvPr>
            <p:ph idx="1"/>
          </p:nvPr>
        </p:nvSpPr>
        <p:spPr/>
        <p:txBody>
          <a:bodyPr>
            <a:normAutofit/>
          </a:bodyPr>
          <a:lstStyle/>
          <a:p>
            <a:pPr algn="just"/>
            <a:r>
              <a:rPr lang="en-US" sz="3000" dirty="0"/>
              <a:t>16. Group, movement, organization as perpetrator 14, 17. Symbolic aspect, demonstration to others 13.5, 18. Incalculability, unpredictability, unexpectedness of occurrence of violence 9, 19. Clandestine, covert nature 9, </a:t>
            </a:r>
          </a:p>
          <a:p>
            <a:pPr algn="just"/>
            <a:r>
              <a:rPr lang="en-US" sz="3000" dirty="0"/>
              <a:t>20. Repetitiveness, serial or campaign character of violence 7, 21. Criminal 6, 22. Demands made on third parties 4</a:t>
            </a:r>
            <a:endParaRPr lang="sk-SK" sz="3000" dirty="0"/>
          </a:p>
          <a:p>
            <a:pPr marL="0" indent="0" algn="just">
              <a:buNone/>
            </a:pPr>
            <a:endParaRPr lang="en-US" sz="3000" dirty="0"/>
          </a:p>
        </p:txBody>
      </p:sp>
    </p:spTree>
    <p:extLst>
      <p:ext uri="{BB962C8B-B14F-4D97-AF65-F5344CB8AC3E}">
        <p14:creationId xmlns:p14="http://schemas.microsoft.com/office/powerpoint/2010/main" val="241367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0DFA72A-1F3B-9345-BC53-4CEED4C4462F}"/>
              </a:ext>
            </a:extLst>
          </p:cNvPr>
          <p:cNvSpPr/>
          <p:nvPr/>
        </p:nvSpPr>
        <p:spPr>
          <a:xfrm>
            <a:off x="818147" y="335846"/>
            <a:ext cx="10720137" cy="6124754"/>
          </a:xfrm>
          <a:prstGeom prst="rect">
            <a:avLst/>
          </a:prstGeom>
        </p:spPr>
        <p:txBody>
          <a:bodyPr wrap="square">
            <a:spAutoFit/>
          </a:bodyPr>
          <a:lstStyle/>
          <a:p>
            <a:pPr algn="just">
              <a:spcAft>
                <a:spcPts val="0"/>
              </a:spcAft>
            </a:pPr>
            <a:r>
              <a:rPr lang="en-US" sz="2800" dirty="0">
                <a:latin typeface="Times New Roman" panose="02020603050405020304" pitchFamily="18" charset="0"/>
                <a:ea typeface="Times New Roman" panose="02020603050405020304" pitchFamily="18" charset="0"/>
              </a:rPr>
              <a:t>Terrorism is an anxiety-inspiring method of repeated violent action,</a:t>
            </a:r>
            <a:r>
              <a:rPr lang="sk-SK" sz="2800"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employed by (semi-) clandestine individual, group, or state actors, for</a:t>
            </a:r>
            <a:r>
              <a:rPr lang="sk-SK" sz="2800"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idiosyncratic, criminal, or political reasons, whereby—in contrast to</a:t>
            </a:r>
            <a:r>
              <a:rPr lang="sk-SK" sz="2800"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assassination—the direct targets of violence are not the main targets.</a:t>
            </a:r>
          </a:p>
          <a:p>
            <a:pPr algn="just">
              <a:spcAft>
                <a:spcPts val="0"/>
              </a:spcAft>
            </a:pPr>
            <a:endParaRPr lang="sk-SK" sz="2800" dirty="0">
              <a:latin typeface="Times New Roman" panose="02020603050405020304" pitchFamily="18" charset="0"/>
              <a:ea typeface="Times New Roman" panose="02020603050405020304" pitchFamily="18" charset="0"/>
            </a:endParaRPr>
          </a:p>
          <a:p>
            <a:pPr algn="just">
              <a:spcAft>
                <a:spcPts val="0"/>
              </a:spcAft>
            </a:pPr>
            <a:r>
              <a:rPr lang="en-US" sz="2800" dirty="0">
                <a:latin typeface="Times New Roman" panose="02020603050405020304" pitchFamily="18" charset="0"/>
                <a:ea typeface="Times New Roman" panose="02020603050405020304" pitchFamily="18" charset="0"/>
              </a:rPr>
              <a:t>The immediate human victims of violence are generally chosen randomly</a:t>
            </a:r>
            <a:r>
              <a:rPr lang="sk-SK" sz="2800"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(targets of opportunity) or selectively (representative or symbolic targets)</a:t>
            </a:r>
            <a:r>
              <a:rPr lang="sk-SK" sz="2800"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from a target population and serve as message generators.</a:t>
            </a:r>
          </a:p>
          <a:p>
            <a:pPr algn="just">
              <a:spcAft>
                <a:spcPts val="0"/>
              </a:spcAft>
            </a:pPr>
            <a:r>
              <a:rPr lang="en-US" sz="2800" dirty="0">
                <a:latin typeface="Times New Roman" panose="02020603050405020304" pitchFamily="18" charset="0"/>
                <a:ea typeface="Times New Roman" panose="02020603050405020304" pitchFamily="18" charset="0"/>
              </a:rPr>
              <a:t> </a:t>
            </a:r>
          </a:p>
          <a:p>
            <a:pPr algn="just">
              <a:spcAft>
                <a:spcPts val="0"/>
              </a:spcAft>
            </a:pPr>
            <a:r>
              <a:rPr lang="en-US" sz="2800" dirty="0">
                <a:latin typeface="Times New Roman" panose="02020603050405020304" pitchFamily="18" charset="0"/>
                <a:ea typeface="Times New Roman" panose="02020603050405020304" pitchFamily="18" charset="0"/>
              </a:rPr>
              <a:t>Threat—and</a:t>
            </a:r>
            <a:r>
              <a:rPr lang="sk-SK" sz="2800"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violence—based communication processes between terrorist (organization),</a:t>
            </a:r>
            <a:r>
              <a:rPr lang="sk-SK" sz="2800"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(imperiled) victims, and main target (audiences(s)), turning it into</a:t>
            </a:r>
            <a:r>
              <a:rPr lang="sk-SK" sz="2800"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a target of terror, a target of demands, or a target of attention, depending</a:t>
            </a:r>
            <a:r>
              <a:rPr lang="sk-SK" sz="2800"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on whether intimidation, coercion, or propaganda is primarily sought</a:t>
            </a:r>
            <a:r>
              <a:rPr lang="sk-SK" sz="2800" dirty="0">
                <a:effectLst/>
              </a:rPr>
              <a:t> </a:t>
            </a:r>
            <a:endParaRPr lang="en-US" sz="2800" dirty="0"/>
          </a:p>
        </p:txBody>
      </p:sp>
    </p:spTree>
    <p:extLst>
      <p:ext uri="{BB962C8B-B14F-4D97-AF65-F5344CB8AC3E}">
        <p14:creationId xmlns:p14="http://schemas.microsoft.com/office/powerpoint/2010/main" val="317404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20100-FF11-9B46-B709-A2720C0A8B08}"/>
              </a:ext>
            </a:extLst>
          </p:cNvPr>
          <p:cNvSpPr>
            <a:spLocks noGrp="1"/>
          </p:cNvSpPr>
          <p:nvPr>
            <p:ph type="title"/>
          </p:nvPr>
        </p:nvSpPr>
        <p:spPr/>
        <p:txBody>
          <a:bodyPr/>
          <a:lstStyle/>
          <a:p>
            <a:pPr algn="ctr"/>
            <a:r>
              <a:rPr lang="en-US" b="1" dirty="0"/>
              <a:t>Terrorism in </a:t>
            </a:r>
            <a:r>
              <a:rPr lang="en-US" b="1" dirty="0" err="1"/>
              <a:t>polsci</a:t>
            </a:r>
            <a:r>
              <a:rPr lang="en-US" b="1" dirty="0"/>
              <a:t> journals</a:t>
            </a:r>
          </a:p>
        </p:txBody>
      </p:sp>
      <p:sp>
        <p:nvSpPr>
          <p:cNvPr id="3" name="Content Placeholder 2">
            <a:extLst>
              <a:ext uri="{FF2B5EF4-FFF2-40B4-BE49-F238E27FC236}">
                <a16:creationId xmlns:a16="http://schemas.microsoft.com/office/drawing/2014/main" id="{B7D063C9-635B-8B44-B8F4-305EE1E98096}"/>
              </a:ext>
            </a:extLst>
          </p:cNvPr>
          <p:cNvSpPr>
            <a:spLocks noGrp="1"/>
          </p:cNvSpPr>
          <p:nvPr>
            <p:ph idx="1"/>
          </p:nvPr>
        </p:nvSpPr>
        <p:spPr/>
        <p:txBody>
          <a:bodyPr>
            <a:normAutofit lnSpcReduction="10000"/>
          </a:bodyPr>
          <a:lstStyle/>
          <a:p>
            <a:pPr algn="just"/>
            <a:r>
              <a:rPr lang="en-US" dirty="0" err="1"/>
              <a:t>Weinber</a:t>
            </a:r>
            <a:r>
              <a:rPr lang="en-US" dirty="0"/>
              <a:t> et al (2004) analyzed definitions of terrorism used in three leading international political science journals and compared their core features with the Schmid's older definitional elements</a:t>
            </a:r>
            <a:endParaRPr lang="sk-SK" dirty="0"/>
          </a:p>
          <a:p>
            <a:pPr algn="just"/>
            <a:r>
              <a:rPr lang="en-US" dirty="0"/>
              <a:t>they found out that they were much l</a:t>
            </a:r>
            <a:r>
              <a:rPr lang="en-US" b="1" dirty="0"/>
              <a:t>ess likely to include the arousal of fear and terror</a:t>
            </a:r>
            <a:r>
              <a:rPr lang="en-US" dirty="0"/>
              <a:t> (element 3) </a:t>
            </a:r>
            <a:r>
              <a:rPr lang="en-US" b="1" dirty="0"/>
              <a:t>and psychological effects </a:t>
            </a:r>
            <a:r>
              <a:rPr lang="en-US" dirty="0"/>
              <a:t>and anticipated reactions (element 5) as important components</a:t>
            </a:r>
          </a:p>
          <a:p>
            <a:pPr algn="just"/>
            <a:r>
              <a:rPr lang="en-US" dirty="0"/>
              <a:t>a consensus that terrorism is </a:t>
            </a:r>
            <a:r>
              <a:rPr lang="en-US" b="1" dirty="0"/>
              <a:t>a politically motivated tactic </a:t>
            </a:r>
            <a:r>
              <a:rPr lang="en-US" dirty="0"/>
              <a:t>involving the threat or use of force or violence in which the pursuit of </a:t>
            </a:r>
            <a:r>
              <a:rPr lang="en-US" b="1" dirty="0"/>
              <a:t>publicity</a:t>
            </a:r>
            <a:r>
              <a:rPr lang="en-US" dirty="0"/>
              <a:t> plays a major role</a:t>
            </a:r>
            <a:endParaRPr lang="sk-SK" dirty="0"/>
          </a:p>
          <a:p>
            <a:pPr algn="just"/>
            <a:r>
              <a:rPr lang="en-US" dirty="0"/>
              <a:t>this consensus definition stresses </a:t>
            </a:r>
            <a:r>
              <a:rPr lang="en-US" b="1" dirty="0"/>
              <a:t>terrorism as an activity, a method of conduct</a:t>
            </a:r>
            <a:r>
              <a:rPr lang="en-US" dirty="0"/>
              <a:t>, over the psychological elements</a:t>
            </a:r>
            <a:endParaRPr lang="sk-SK" dirty="0"/>
          </a:p>
        </p:txBody>
      </p:sp>
    </p:spTree>
    <p:extLst>
      <p:ext uri="{BB962C8B-B14F-4D97-AF65-F5344CB8AC3E}">
        <p14:creationId xmlns:p14="http://schemas.microsoft.com/office/powerpoint/2010/main" val="345503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D7AC2-F106-FF41-997B-1F36F45C210E}"/>
              </a:ext>
            </a:extLst>
          </p:cNvPr>
          <p:cNvSpPr>
            <a:spLocks noGrp="1"/>
          </p:cNvSpPr>
          <p:nvPr>
            <p:ph type="title"/>
          </p:nvPr>
        </p:nvSpPr>
        <p:spPr/>
        <p:txBody>
          <a:bodyPr/>
          <a:lstStyle/>
          <a:p>
            <a:pPr algn="ctr"/>
            <a:r>
              <a:rPr lang="en-US" b="1" dirty="0"/>
              <a:t>Terrorism in </a:t>
            </a:r>
            <a:r>
              <a:rPr lang="en-US" b="1" dirty="0" err="1"/>
              <a:t>polsci</a:t>
            </a:r>
            <a:r>
              <a:rPr lang="en-US" b="1" dirty="0"/>
              <a:t> journals</a:t>
            </a:r>
            <a:endParaRPr lang="en-US" dirty="0"/>
          </a:p>
        </p:txBody>
      </p:sp>
      <p:sp>
        <p:nvSpPr>
          <p:cNvPr id="3" name="Content Placeholder 2">
            <a:extLst>
              <a:ext uri="{FF2B5EF4-FFF2-40B4-BE49-F238E27FC236}">
                <a16:creationId xmlns:a16="http://schemas.microsoft.com/office/drawing/2014/main" id="{A780EEEE-DB8A-D040-A580-C517AA97E33C}"/>
              </a:ext>
            </a:extLst>
          </p:cNvPr>
          <p:cNvSpPr>
            <a:spLocks noGrp="1"/>
          </p:cNvSpPr>
          <p:nvPr>
            <p:ph idx="1"/>
          </p:nvPr>
        </p:nvSpPr>
        <p:spPr/>
        <p:txBody>
          <a:bodyPr/>
          <a:lstStyle/>
          <a:p>
            <a:pPr algn="just"/>
            <a:r>
              <a:rPr lang="en-US" dirty="0"/>
              <a:t>the distinction between combatants and non-combatants is not made, nor between immediate target and wider audience is mentioned</a:t>
            </a:r>
            <a:endParaRPr lang="sk-SK" dirty="0"/>
          </a:p>
          <a:p>
            <a:pPr algn="just"/>
            <a:r>
              <a:rPr lang="en-US" dirty="0"/>
              <a:t>such a consensus definition is highly general</a:t>
            </a:r>
          </a:p>
          <a:p>
            <a:pPr algn="just"/>
            <a:r>
              <a:rPr lang="en-US" dirty="0"/>
              <a:t>it has climbed too high on the ladder of abstraction to distinguish among different types of politically driven violence aimed at achieving publicity</a:t>
            </a:r>
            <a:endParaRPr lang="sk-SK" dirty="0"/>
          </a:p>
          <a:p>
            <a:pPr algn="just"/>
            <a:endParaRPr lang="en-US" dirty="0"/>
          </a:p>
        </p:txBody>
      </p:sp>
    </p:spTree>
    <p:extLst>
      <p:ext uri="{BB962C8B-B14F-4D97-AF65-F5344CB8AC3E}">
        <p14:creationId xmlns:p14="http://schemas.microsoft.com/office/powerpoint/2010/main" val="2762778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18075-F70A-8943-A8C2-F6F5DC595F45}"/>
              </a:ext>
            </a:extLst>
          </p:cNvPr>
          <p:cNvSpPr>
            <a:spLocks noGrp="1"/>
          </p:cNvSpPr>
          <p:nvPr>
            <p:ph type="title"/>
          </p:nvPr>
        </p:nvSpPr>
        <p:spPr/>
        <p:txBody>
          <a:bodyPr/>
          <a:lstStyle/>
          <a:p>
            <a:pPr algn="ctr"/>
            <a:r>
              <a:rPr lang="en-US" b="1" dirty="0"/>
              <a:t>Public Perception of Terrorism Matters</a:t>
            </a:r>
          </a:p>
        </p:txBody>
      </p:sp>
      <p:sp>
        <p:nvSpPr>
          <p:cNvPr id="3" name="Content Placeholder 2">
            <a:extLst>
              <a:ext uri="{FF2B5EF4-FFF2-40B4-BE49-F238E27FC236}">
                <a16:creationId xmlns:a16="http://schemas.microsoft.com/office/drawing/2014/main" id="{CFA106ED-FC99-3B41-B725-C627AE42C7BA}"/>
              </a:ext>
            </a:extLst>
          </p:cNvPr>
          <p:cNvSpPr>
            <a:spLocks noGrp="1"/>
          </p:cNvSpPr>
          <p:nvPr>
            <p:ph idx="1"/>
          </p:nvPr>
        </p:nvSpPr>
        <p:spPr/>
        <p:txBody>
          <a:bodyPr>
            <a:normAutofit lnSpcReduction="10000"/>
          </a:bodyPr>
          <a:lstStyle/>
          <a:p>
            <a:pPr algn="just"/>
            <a:r>
              <a:rPr lang="en-US" dirty="0"/>
              <a:t>the central role that public opinion plays in our understanding of how terrorism works warrants an investigation of </a:t>
            </a:r>
            <a:r>
              <a:rPr lang="en-US" b="1" dirty="0"/>
              <a:t>what the public perceives</a:t>
            </a:r>
            <a:r>
              <a:rPr lang="en-US" dirty="0"/>
              <a:t> as terrorism</a:t>
            </a:r>
          </a:p>
          <a:p>
            <a:pPr algn="just"/>
            <a:r>
              <a:rPr lang="en-US" dirty="0"/>
              <a:t>understanding what ordinary citizens think terrorism is is a crucial prerequisite to understanding how they react to it</a:t>
            </a:r>
          </a:p>
          <a:p>
            <a:pPr algn="just"/>
            <a:r>
              <a:rPr lang="en-US" dirty="0"/>
              <a:t>normativity: terrorism is understood as </a:t>
            </a:r>
            <a:r>
              <a:rPr lang="en-US" b="1" dirty="0"/>
              <a:t>qualitatively different </a:t>
            </a:r>
            <a:r>
              <a:rPr lang="en-US" dirty="0"/>
              <a:t>from other types of acts of violence </a:t>
            </a:r>
          </a:p>
          <a:p>
            <a:pPr algn="just"/>
            <a:r>
              <a:rPr lang="en-US" dirty="0"/>
              <a:t>to categorize something as terrorism is to </a:t>
            </a:r>
            <a:r>
              <a:rPr lang="en-US" b="1" dirty="0"/>
              <a:t>delegitimate</a:t>
            </a:r>
            <a:r>
              <a:rPr lang="en-US" dirty="0"/>
              <a:t> its goals</a:t>
            </a:r>
          </a:p>
          <a:p>
            <a:pPr algn="just"/>
            <a:r>
              <a:rPr lang="en-US" dirty="0"/>
              <a:t>terrorism: “subjective” and “objective” components (</a:t>
            </a:r>
            <a:r>
              <a:rPr lang="en-US" dirty="0" err="1"/>
              <a:t>Huff&amp;Kertzer</a:t>
            </a:r>
            <a:r>
              <a:rPr lang="en-US" dirty="0"/>
              <a:t>, 2018 – an experimental study of how the public perceives terrorism)</a:t>
            </a:r>
          </a:p>
        </p:txBody>
      </p:sp>
    </p:spTree>
    <p:extLst>
      <p:ext uri="{BB962C8B-B14F-4D97-AF65-F5344CB8AC3E}">
        <p14:creationId xmlns:p14="http://schemas.microsoft.com/office/powerpoint/2010/main" val="647705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23855-6832-1241-9ECA-00F90FEE1CBE}"/>
              </a:ext>
            </a:extLst>
          </p:cNvPr>
          <p:cNvSpPr>
            <a:spLocks noGrp="1"/>
          </p:cNvSpPr>
          <p:nvPr>
            <p:ph type="title"/>
          </p:nvPr>
        </p:nvSpPr>
        <p:spPr/>
        <p:txBody>
          <a:bodyPr/>
          <a:lstStyle/>
          <a:p>
            <a:pPr algn="ctr"/>
            <a:r>
              <a:rPr lang="en-US" b="1" dirty="0"/>
              <a:t>Subjective and Objective Components of Incidents</a:t>
            </a:r>
          </a:p>
        </p:txBody>
      </p:sp>
      <p:sp>
        <p:nvSpPr>
          <p:cNvPr id="3" name="Content Placeholder 2">
            <a:extLst>
              <a:ext uri="{FF2B5EF4-FFF2-40B4-BE49-F238E27FC236}">
                <a16:creationId xmlns:a16="http://schemas.microsoft.com/office/drawing/2014/main" id="{EB3C022F-D761-0C46-A5D3-56D11B5CB5C0}"/>
              </a:ext>
            </a:extLst>
          </p:cNvPr>
          <p:cNvSpPr>
            <a:spLocks noGrp="1"/>
          </p:cNvSpPr>
          <p:nvPr>
            <p:ph idx="1"/>
          </p:nvPr>
        </p:nvSpPr>
        <p:spPr/>
        <p:txBody>
          <a:bodyPr>
            <a:normAutofit lnSpcReduction="10000"/>
          </a:bodyPr>
          <a:lstStyle/>
          <a:p>
            <a:pPr algn="just"/>
            <a:r>
              <a:rPr lang="en-US" b="1" dirty="0"/>
              <a:t>objective components</a:t>
            </a:r>
            <a:r>
              <a:rPr lang="en-US" dirty="0"/>
              <a:t>: </a:t>
            </a:r>
          </a:p>
          <a:p>
            <a:pPr algn="just"/>
            <a:r>
              <a:rPr lang="en-US" dirty="0"/>
              <a:t>the type (shooting, bombing, protest) and severity of the violence (number of casualties), </a:t>
            </a:r>
          </a:p>
          <a:p>
            <a:pPr algn="just"/>
            <a:r>
              <a:rPr lang="en-US" dirty="0"/>
              <a:t>and the targets (military vs. civilian) and location of the incident (our country, a country very different from ours)</a:t>
            </a:r>
          </a:p>
          <a:p>
            <a:pPr algn="just"/>
            <a:r>
              <a:rPr lang="en-US" b="1" dirty="0"/>
              <a:t>subjective components</a:t>
            </a:r>
            <a:r>
              <a:rPr lang="en-US" dirty="0"/>
              <a:t>:</a:t>
            </a:r>
          </a:p>
          <a:p>
            <a:pPr algn="just"/>
            <a:r>
              <a:rPr lang="en-US" dirty="0"/>
              <a:t>actor description (a Muslim, a white supremacist)  and actor type (an individual, an organization, )</a:t>
            </a:r>
          </a:p>
          <a:p>
            <a:pPr algn="just"/>
            <a:r>
              <a:rPr lang="en-US" dirty="0"/>
              <a:t>actor motivation (unclear, government overthrow, target hatred, policy change)</a:t>
            </a:r>
          </a:p>
        </p:txBody>
      </p:sp>
    </p:spTree>
    <p:extLst>
      <p:ext uri="{BB962C8B-B14F-4D97-AF65-F5344CB8AC3E}">
        <p14:creationId xmlns:p14="http://schemas.microsoft.com/office/powerpoint/2010/main" val="1822056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A038A-C1D3-0B40-8BAE-719B5C3CE628}"/>
              </a:ext>
            </a:extLst>
          </p:cNvPr>
          <p:cNvSpPr>
            <a:spLocks noGrp="1"/>
          </p:cNvSpPr>
          <p:nvPr>
            <p:ph type="title"/>
          </p:nvPr>
        </p:nvSpPr>
        <p:spPr/>
        <p:txBody>
          <a:bodyPr>
            <a:normAutofit/>
          </a:bodyPr>
          <a:lstStyle/>
          <a:p>
            <a:pPr algn="ctr"/>
            <a:r>
              <a:rPr lang="en-GB" b="1" dirty="0"/>
              <a:t>The 2014 </a:t>
            </a:r>
            <a:r>
              <a:rPr lang="en-GB" b="1" dirty="0" err="1"/>
              <a:t>Vrbětice</a:t>
            </a:r>
            <a:r>
              <a:rPr lang="en-GB" b="1" dirty="0"/>
              <a:t> ammunition explosions</a:t>
            </a:r>
            <a:endParaRPr lang="en-US" b="1" dirty="0"/>
          </a:p>
        </p:txBody>
      </p:sp>
      <p:sp>
        <p:nvSpPr>
          <p:cNvPr id="3" name="Content Placeholder 2">
            <a:extLst>
              <a:ext uri="{FF2B5EF4-FFF2-40B4-BE49-F238E27FC236}">
                <a16:creationId xmlns:a16="http://schemas.microsoft.com/office/drawing/2014/main" id="{C7E2BB38-5F22-FE4D-82FF-2D58EB43331D}"/>
              </a:ext>
            </a:extLst>
          </p:cNvPr>
          <p:cNvSpPr>
            <a:spLocks noGrp="1"/>
          </p:cNvSpPr>
          <p:nvPr>
            <p:ph idx="1"/>
          </p:nvPr>
        </p:nvSpPr>
        <p:spPr/>
        <p:txBody>
          <a:bodyPr>
            <a:normAutofit lnSpcReduction="10000"/>
          </a:bodyPr>
          <a:lstStyle/>
          <a:p>
            <a:pPr algn="just"/>
            <a:r>
              <a:rPr lang="en-GB" dirty="0"/>
              <a:t>two explosions of ammunition depots occurred in 2014 in </a:t>
            </a:r>
            <a:r>
              <a:rPr lang="en-GB" dirty="0" err="1"/>
              <a:t>Vrbětice</a:t>
            </a:r>
            <a:r>
              <a:rPr lang="en-GB" dirty="0"/>
              <a:t>, a village in the Czech Republic, killing two people</a:t>
            </a:r>
          </a:p>
          <a:p>
            <a:pPr algn="just"/>
            <a:r>
              <a:rPr lang="en-GB" dirty="0"/>
              <a:t>the blasts destroyed two warehouses of a state-owned company that stores (and trades with) ammunition and weapons</a:t>
            </a:r>
          </a:p>
          <a:p>
            <a:pPr algn="just"/>
            <a:r>
              <a:rPr lang="en-GB" dirty="0"/>
              <a:t>the cargo was to be sold and transported either to Syria or Ukraine</a:t>
            </a:r>
          </a:p>
          <a:p>
            <a:pPr algn="just"/>
            <a:r>
              <a:rPr lang="en-GB" dirty="0"/>
              <a:t>the explosions were engineered by two Russian military intelligence (GRU) officers, according to Czech Police and Security Information Service</a:t>
            </a:r>
          </a:p>
          <a:p>
            <a:pPr algn="just"/>
            <a:r>
              <a:rPr lang="en-GB" dirty="0"/>
              <a:t>many Czech newspapers and state officials refer to the incident as (Russian) state-sponsored terrorism</a:t>
            </a:r>
          </a:p>
          <a:p>
            <a:pPr algn="just"/>
            <a:endParaRPr lang="en-US" dirty="0"/>
          </a:p>
        </p:txBody>
      </p:sp>
    </p:spTree>
    <p:extLst>
      <p:ext uri="{BB962C8B-B14F-4D97-AF65-F5344CB8AC3E}">
        <p14:creationId xmlns:p14="http://schemas.microsoft.com/office/powerpoint/2010/main" val="1048519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65FF2-AB00-C449-A119-51F635AA1321}"/>
              </a:ext>
            </a:extLst>
          </p:cNvPr>
          <p:cNvSpPr>
            <a:spLocks noGrp="1"/>
          </p:cNvSpPr>
          <p:nvPr>
            <p:ph type="title"/>
          </p:nvPr>
        </p:nvSpPr>
        <p:spPr/>
        <p:txBody>
          <a:bodyPr/>
          <a:lstStyle/>
          <a:p>
            <a:pPr algn="ctr"/>
            <a:r>
              <a:rPr lang="en-US" b="1" dirty="0"/>
              <a:t>Huff &amp; </a:t>
            </a:r>
            <a:r>
              <a:rPr lang="en-US" b="1" dirty="0" err="1"/>
              <a:t>Kertzer</a:t>
            </a:r>
            <a:r>
              <a:rPr lang="en-US" b="1" dirty="0"/>
              <a:t> (2018)</a:t>
            </a:r>
          </a:p>
        </p:txBody>
      </p:sp>
      <p:sp>
        <p:nvSpPr>
          <p:cNvPr id="3" name="Content Placeholder 2">
            <a:extLst>
              <a:ext uri="{FF2B5EF4-FFF2-40B4-BE49-F238E27FC236}">
                <a16:creationId xmlns:a16="http://schemas.microsoft.com/office/drawing/2014/main" id="{88EA5AB3-CDE4-F74A-8C25-3CF6E7F6A6DB}"/>
              </a:ext>
            </a:extLst>
          </p:cNvPr>
          <p:cNvSpPr>
            <a:spLocks noGrp="1"/>
          </p:cNvSpPr>
          <p:nvPr>
            <p:ph idx="1"/>
          </p:nvPr>
        </p:nvSpPr>
        <p:spPr/>
        <p:txBody>
          <a:bodyPr>
            <a:normAutofit fontScale="92500" lnSpcReduction="10000"/>
          </a:bodyPr>
          <a:lstStyle/>
          <a:p>
            <a:pPr algn="just"/>
            <a:r>
              <a:rPr lang="en-US" dirty="0"/>
              <a:t>the </a:t>
            </a:r>
            <a:r>
              <a:rPr lang="en-US" b="1" dirty="0"/>
              <a:t>likelihood</a:t>
            </a:r>
            <a:r>
              <a:rPr lang="en-US" dirty="0"/>
              <a:t> that ordinary people classify an event as terrorism </a:t>
            </a:r>
            <a:r>
              <a:rPr lang="en-US" b="1" dirty="0"/>
              <a:t>depends</a:t>
            </a:r>
            <a:r>
              <a:rPr lang="en-US" dirty="0"/>
              <a:t> </a:t>
            </a:r>
            <a:r>
              <a:rPr lang="en-US" b="1" dirty="0"/>
              <a:t>on relatively objective facts</a:t>
            </a:r>
            <a:r>
              <a:rPr lang="en-US" dirty="0"/>
              <a:t>, such as the extremity and severity of violence</a:t>
            </a:r>
          </a:p>
          <a:p>
            <a:pPr algn="just"/>
            <a:r>
              <a:rPr lang="en-US" dirty="0"/>
              <a:t>the public is also influenced by </a:t>
            </a:r>
            <a:r>
              <a:rPr lang="en-US" b="1" dirty="0"/>
              <a:t>who carried out </a:t>
            </a:r>
            <a:r>
              <a:rPr lang="en-US" dirty="0"/>
              <a:t>the incident and why: </a:t>
            </a:r>
          </a:p>
          <a:p>
            <a:pPr algn="just"/>
            <a:r>
              <a:rPr lang="en-US" dirty="0"/>
              <a:t>acts are more likely to be seen as terrorism if they are carried out by </a:t>
            </a:r>
            <a:r>
              <a:rPr lang="en-US" b="1" dirty="0"/>
              <a:t>organizations</a:t>
            </a:r>
            <a:r>
              <a:rPr lang="en-US" dirty="0"/>
              <a:t>, less likely if they are carried out by individuals with histories of mental illness, more likely if they are carried out by </a:t>
            </a:r>
            <a:r>
              <a:rPr lang="en-US" b="1" dirty="0"/>
              <a:t>Muslims</a:t>
            </a:r>
            <a:r>
              <a:rPr lang="en-US" dirty="0"/>
              <a:t>, more likely if they are </a:t>
            </a:r>
            <a:r>
              <a:rPr lang="en-US" b="1" dirty="0"/>
              <a:t>carried out in order to achieve political </a:t>
            </a:r>
            <a:r>
              <a:rPr lang="en-US" dirty="0"/>
              <a:t>goals,</a:t>
            </a:r>
          </a:p>
          <a:p>
            <a:pPr algn="just"/>
            <a:r>
              <a:rPr lang="en-US" dirty="0"/>
              <a:t>violent incidents </a:t>
            </a:r>
            <a:r>
              <a:rPr lang="en-US" b="1" dirty="0"/>
              <a:t>do not need to target civilians </a:t>
            </a:r>
            <a:r>
              <a:rPr lang="en-US" dirty="0"/>
              <a:t>in order to be understood as terrorism</a:t>
            </a:r>
          </a:p>
          <a:p>
            <a:pPr algn="just"/>
            <a:r>
              <a:rPr lang="en-US" dirty="0"/>
              <a:t>the public thinks that incidents motivated by hatred are just as likely to be terrorism as those motivated by more formal policy goals</a:t>
            </a:r>
          </a:p>
          <a:p>
            <a:pPr algn="just"/>
            <a:endParaRPr lang="en-US" dirty="0"/>
          </a:p>
        </p:txBody>
      </p:sp>
    </p:spTree>
    <p:extLst>
      <p:ext uri="{BB962C8B-B14F-4D97-AF65-F5344CB8AC3E}">
        <p14:creationId xmlns:p14="http://schemas.microsoft.com/office/powerpoint/2010/main" val="2901586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8AAD4-02D8-474D-9007-F12EE4C51709}"/>
              </a:ext>
            </a:extLst>
          </p:cNvPr>
          <p:cNvSpPr>
            <a:spLocks noGrp="1"/>
          </p:cNvSpPr>
          <p:nvPr>
            <p:ph type="title"/>
          </p:nvPr>
        </p:nvSpPr>
        <p:spPr/>
        <p:txBody>
          <a:bodyPr/>
          <a:lstStyle/>
          <a:p>
            <a:pPr algn="ctr"/>
            <a:r>
              <a:rPr lang="en-US" b="1" dirty="0"/>
              <a:t>Terrorism as a mode of warfare</a:t>
            </a:r>
          </a:p>
        </p:txBody>
      </p:sp>
      <p:sp>
        <p:nvSpPr>
          <p:cNvPr id="3" name="Content Placeholder 2">
            <a:extLst>
              <a:ext uri="{FF2B5EF4-FFF2-40B4-BE49-F238E27FC236}">
                <a16:creationId xmlns:a16="http://schemas.microsoft.com/office/drawing/2014/main" id="{4C39241E-073F-B24B-9BCA-B80C8F16B558}"/>
              </a:ext>
            </a:extLst>
          </p:cNvPr>
          <p:cNvSpPr>
            <a:spLocks noGrp="1"/>
          </p:cNvSpPr>
          <p:nvPr>
            <p:ph idx="1"/>
          </p:nvPr>
        </p:nvSpPr>
        <p:spPr/>
        <p:txBody>
          <a:bodyPr/>
          <a:lstStyle/>
          <a:p>
            <a:pPr algn="just"/>
            <a:r>
              <a:rPr lang="en-US" dirty="0" err="1"/>
              <a:t>Merari</a:t>
            </a:r>
            <a:r>
              <a:rPr lang="en-US" dirty="0"/>
              <a:t> (1993) describes terrorism as </a:t>
            </a:r>
            <a:r>
              <a:rPr lang="en-US" b="1" dirty="0"/>
              <a:t>a mode of warfare </a:t>
            </a:r>
            <a:r>
              <a:rPr lang="en-US" dirty="0"/>
              <a:t>and examines its characteristics</a:t>
            </a:r>
            <a:endParaRPr lang="sk-SK" dirty="0"/>
          </a:p>
          <a:p>
            <a:pPr algn="just"/>
            <a:r>
              <a:rPr lang="en-US" dirty="0"/>
              <a:t>he disagrees with the concept of terrorism, such as the one put forward by </a:t>
            </a:r>
            <a:r>
              <a:rPr lang="en-US" dirty="0" err="1"/>
              <a:t>Jaggar</a:t>
            </a:r>
            <a:r>
              <a:rPr lang="en-US" dirty="0"/>
              <a:t>:</a:t>
            </a:r>
            <a:endParaRPr lang="sk-SK" dirty="0"/>
          </a:p>
          <a:p>
            <a:pPr algn="just"/>
            <a:r>
              <a:rPr lang="en-US" dirty="0"/>
              <a:t>"the purpose, circumstances and methods involved in state violence against its own citizens are entirely different from those that characterize violence exercised by states against other states or by insurgent groups against governments"</a:t>
            </a:r>
            <a:endParaRPr lang="sk-SK" dirty="0"/>
          </a:p>
          <a:p>
            <a:pPr algn="just"/>
            <a:r>
              <a:rPr lang="en-US" dirty="0"/>
              <a:t>the application of the term terrorism to all these situations is obfuscating and disrupts academic research</a:t>
            </a:r>
            <a:endParaRPr lang="sk-SK" dirty="0"/>
          </a:p>
          <a:p>
            <a:pPr algn="just"/>
            <a:endParaRPr lang="en-US" dirty="0"/>
          </a:p>
        </p:txBody>
      </p:sp>
    </p:spTree>
    <p:extLst>
      <p:ext uri="{BB962C8B-B14F-4D97-AF65-F5344CB8AC3E}">
        <p14:creationId xmlns:p14="http://schemas.microsoft.com/office/powerpoint/2010/main" val="37884187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2B3ED-9F93-F74A-A79D-686234B0677D}"/>
              </a:ext>
            </a:extLst>
          </p:cNvPr>
          <p:cNvSpPr>
            <a:spLocks noGrp="1"/>
          </p:cNvSpPr>
          <p:nvPr>
            <p:ph type="title"/>
          </p:nvPr>
        </p:nvSpPr>
        <p:spPr/>
        <p:txBody>
          <a:bodyPr/>
          <a:lstStyle/>
          <a:p>
            <a:pPr algn="ctr"/>
            <a:r>
              <a:rPr lang="en-US" b="1" dirty="0"/>
              <a:t>Limitations on a general definition</a:t>
            </a:r>
          </a:p>
        </p:txBody>
      </p:sp>
      <p:sp>
        <p:nvSpPr>
          <p:cNvPr id="3" name="Content Placeholder 2">
            <a:extLst>
              <a:ext uri="{FF2B5EF4-FFF2-40B4-BE49-F238E27FC236}">
                <a16:creationId xmlns:a16="http://schemas.microsoft.com/office/drawing/2014/main" id="{552C5DB4-731D-6B42-A8B2-557284276651}"/>
              </a:ext>
            </a:extLst>
          </p:cNvPr>
          <p:cNvSpPr>
            <a:spLocks noGrp="1"/>
          </p:cNvSpPr>
          <p:nvPr>
            <p:ph idx="1"/>
          </p:nvPr>
        </p:nvSpPr>
        <p:spPr>
          <a:xfrm>
            <a:off x="838200" y="1690688"/>
            <a:ext cx="10515600" cy="4794333"/>
          </a:xfrm>
        </p:spPr>
        <p:txBody>
          <a:bodyPr>
            <a:normAutofit/>
          </a:bodyPr>
          <a:lstStyle/>
          <a:p>
            <a:pPr algn="just"/>
            <a:r>
              <a:rPr lang="en-US" dirty="0"/>
              <a:t>our understanding of </a:t>
            </a:r>
            <a:r>
              <a:rPr lang="en-US" b="1" dirty="0"/>
              <a:t>terrorism</a:t>
            </a:r>
            <a:r>
              <a:rPr lang="en-US" dirty="0"/>
              <a:t> is </a:t>
            </a:r>
            <a:r>
              <a:rPr lang="en-US" b="1" dirty="0"/>
              <a:t>politically/culturally conditioned </a:t>
            </a:r>
            <a:r>
              <a:rPr lang="en-US" dirty="0"/>
              <a:t>and the emerging (scholarly) consensus (based on Schmid's "elements") is probably </a:t>
            </a:r>
            <a:r>
              <a:rPr lang="en-US" b="1" dirty="0"/>
              <a:t>not shared elsewhere </a:t>
            </a:r>
            <a:endParaRPr lang="sk-SK" b="1" dirty="0"/>
          </a:p>
          <a:p>
            <a:pPr algn="just"/>
            <a:r>
              <a:rPr lang="en-US" dirty="0"/>
              <a:t>violence, political goals, and fear &amp; terror (Schmid) do not provide the ground to distinguish between terrorism and other forms of violent conflicts, such as guerilla or even conventional war</a:t>
            </a:r>
            <a:endParaRPr lang="sk-SK" dirty="0"/>
          </a:p>
          <a:p>
            <a:pPr algn="just"/>
            <a:r>
              <a:rPr lang="en-US" dirty="0"/>
              <a:t>the dropping of atomic bombs on Hiroshima and Nagasaki can also fit such a definition of terrorism</a:t>
            </a:r>
            <a:endParaRPr lang="sk-SK" dirty="0"/>
          </a:p>
          <a:p>
            <a:pPr algn="just"/>
            <a:r>
              <a:rPr lang="en-US" dirty="0"/>
              <a:t>if a definition of terrorism is equally applicable to nuclear war, conventional war and guerilla, the term loses any useful meaning and becomes a synonym for violent intimidation in a political context</a:t>
            </a:r>
            <a:r>
              <a:rPr lang="sk-SK" dirty="0">
                <a:effectLst/>
              </a:rPr>
              <a:t> </a:t>
            </a:r>
            <a:endParaRPr lang="en-US" dirty="0"/>
          </a:p>
        </p:txBody>
      </p:sp>
    </p:spTree>
    <p:extLst>
      <p:ext uri="{BB962C8B-B14F-4D97-AF65-F5344CB8AC3E}">
        <p14:creationId xmlns:p14="http://schemas.microsoft.com/office/powerpoint/2010/main" val="1882251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EC5C6-3D34-C543-BB1D-A600CFBD12A9}"/>
              </a:ext>
            </a:extLst>
          </p:cNvPr>
          <p:cNvSpPr>
            <a:spLocks noGrp="1"/>
          </p:cNvSpPr>
          <p:nvPr>
            <p:ph type="title"/>
          </p:nvPr>
        </p:nvSpPr>
        <p:spPr/>
        <p:txBody>
          <a:bodyPr/>
          <a:lstStyle/>
          <a:p>
            <a:pPr algn="ctr"/>
            <a:r>
              <a:rPr lang="en-US" b="1" dirty="0"/>
              <a:t>Terrorism as a mode of warfare</a:t>
            </a:r>
            <a:endParaRPr lang="en-US" dirty="0"/>
          </a:p>
        </p:txBody>
      </p:sp>
      <p:sp>
        <p:nvSpPr>
          <p:cNvPr id="3" name="Content Placeholder 2">
            <a:extLst>
              <a:ext uri="{FF2B5EF4-FFF2-40B4-BE49-F238E27FC236}">
                <a16:creationId xmlns:a16="http://schemas.microsoft.com/office/drawing/2014/main" id="{2FD662D5-A32A-6E44-97A3-9951CD80F3C3}"/>
              </a:ext>
            </a:extLst>
          </p:cNvPr>
          <p:cNvSpPr>
            <a:spLocks noGrp="1"/>
          </p:cNvSpPr>
          <p:nvPr>
            <p:ph idx="1"/>
          </p:nvPr>
        </p:nvSpPr>
        <p:spPr/>
        <p:txBody>
          <a:bodyPr/>
          <a:lstStyle/>
          <a:p>
            <a:pPr algn="just"/>
            <a:r>
              <a:rPr lang="en-US" dirty="0" err="1"/>
              <a:t>Merari</a:t>
            </a:r>
            <a:r>
              <a:rPr lang="en-US" dirty="0"/>
              <a:t> (1993): the term terrorism</a:t>
            </a:r>
            <a:endParaRPr lang="sk-SK" dirty="0"/>
          </a:p>
          <a:p>
            <a:pPr algn="just"/>
            <a:r>
              <a:rPr lang="en-US" dirty="0"/>
              <a:t>should be associated with a </a:t>
            </a:r>
            <a:r>
              <a:rPr lang="en-US" b="1" dirty="0"/>
              <a:t>certain kind of violent </a:t>
            </a:r>
            <a:r>
              <a:rPr lang="en-US" dirty="0"/>
              <a:t>actions carried out by </a:t>
            </a:r>
            <a:r>
              <a:rPr lang="en-US" b="1" dirty="0"/>
              <a:t>individuals and groups </a:t>
            </a:r>
            <a:r>
              <a:rPr lang="en-US" dirty="0"/>
              <a:t>rather than by states, and with events which take place in </a:t>
            </a:r>
            <a:r>
              <a:rPr lang="en-US" b="1" dirty="0"/>
              <a:t>peacetime</a:t>
            </a:r>
            <a:r>
              <a:rPr lang="en-US" dirty="0"/>
              <a:t> rather than as a part of a conventional war</a:t>
            </a:r>
            <a:endParaRPr lang="sk-SK" dirty="0"/>
          </a:p>
          <a:p>
            <a:pPr algn="just"/>
            <a:r>
              <a:rPr lang="en-US" dirty="0"/>
              <a:t>is different from guerilla (small war), which is a diffuse type of war against a stronger enemy; guerillas try to compensate for their inferiority in manpower by a very flexible style of warfare (hit-and-run operations)</a:t>
            </a:r>
            <a:endParaRPr lang="sk-SK" dirty="0"/>
          </a:p>
          <a:p>
            <a:pPr algn="just"/>
            <a:endParaRPr lang="en-US" dirty="0"/>
          </a:p>
        </p:txBody>
      </p:sp>
    </p:spTree>
    <p:extLst>
      <p:ext uri="{BB962C8B-B14F-4D97-AF65-F5344CB8AC3E}">
        <p14:creationId xmlns:p14="http://schemas.microsoft.com/office/powerpoint/2010/main" val="18987073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BA01F-B7F6-7541-BE26-BA7DE7F1F8C2}"/>
              </a:ext>
            </a:extLst>
          </p:cNvPr>
          <p:cNvSpPr>
            <a:spLocks noGrp="1"/>
          </p:cNvSpPr>
          <p:nvPr>
            <p:ph type="title"/>
          </p:nvPr>
        </p:nvSpPr>
        <p:spPr/>
        <p:txBody>
          <a:bodyPr/>
          <a:lstStyle/>
          <a:p>
            <a:pPr algn="ctr"/>
            <a:r>
              <a:rPr lang="en-US" b="1" dirty="0"/>
              <a:t>Terrorism vs. guerilla warfare</a:t>
            </a:r>
          </a:p>
        </p:txBody>
      </p:sp>
      <p:sp>
        <p:nvSpPr>
          <p:cNvPr id="3" name="Content Placeholder 2">
            <a:extLst>
              <a:ext uri="{FF2B5EF4-FFF2-40B4-BE49-F238E27FC236}">
                <a16:creationId xmlns:a16="http://schemas.microsoft.com/office/drawing/2014/main" id="{7D30C423-DD72-2340-B45F-263B9C180826}"/>
              </a:ext>
            </a:extLst>
          </p:cNvPr>
          <p:cNvSpPr>
            <a:spLocks noGrp="1"/>
          </p:cNvSpPr>
          <p:nvPr>
            <p:ph idx="1"/>
          </p:nvPr>
        </p:nvSpPr>
        <p:spPr/>
        <p:txBody>
          <a:bodyPr/>
          <a:lstStyle/>
          <a:p>
            <a:pPr algn="just"/>
            <a:r>
              <a:rPr lang="en-US" dirty="0"/>
              <a:t>if terrorist attacks are carried out systematically, they constitute a distinct strategy of insurgency</a:t>
            </a:r>
            <a:endParaRPr lang="sk-SK" dirty="0"/>
          </a:p>
          <a:p>
            <a:pPr algn="just"/>
            <a:r>
              <a:rPr lang="en-US" dirty="0"/>
              <a:t>unlike terrorism, </a:t>
            </a:r>
            <a:r>
              <a:rPr lang="en-US" b="1" dirty="0"/>
              <a:t>guerilla tries to establish physical control of a territory</a:t>
            </a:r>
            <a:r>
              <a:rPr lang="en-US" dirty="0"/>
              <a:t> (to provide it with human reservoir for recruitment, a logistical base and the ground and infrastructure for establishing a regular army)</a:t>
            </a:r>
            <a:endParaRPr lang="sk-SK" dirty="0"/>
          </a:p>
          <a:p>
            <a:pPr algn="just"/>
            <a:r>
              <a:rPr lang="en-US" dirty="0"/>
              <a:t>terrorist strategy does not attempt to control the territory</a:t>
            </a:r>
            <a:endParaRPr lang="sk-SK" dirty="0"/>
          </a:p>
          <a:p>
            <a:pPr algn="just"/>
            <a:r>
              <a:rPr lang="en-US" dirty="0"/>
              <a:t>terrorists typically operate in very small units</a:t>
            </a:r>
            <a:endParaRPr lang="sk-SK" dirty="0"/>
          </a:p>
          <a:p>
            <a:pPr algn="just"/>
            <a:endParaRPr lang="en-US" dirty="0"/>
          </a:p>
        </p:txBody>
      </p:sp>
    </p:spTree>
    <p:extLst>
      <p:ext uri="{BB962C8B-B14F-4D97-AF65-F5344CB8AC3E}">
        <p14:creationId xmlns:p14="http://schemas.microsoft.com/office/powerpoint/2010/main" val="3937433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C72CC-A807-AA4F-B096-68176C220E72}"/>
              </a:ext>
            </a:extLst>
          </p:cNvPr>
          <p:cNvSpPr>
            <a:spLocks noGrp="1"/>
          </p:cNvSpPr>
          <p:nvPr>
            <p:ph type="title"/>
          </p:nvPr>
        </p:nvSpPr>
        <p:spPr/>
        <p:txBody>
          <a:bodyPr/>
          <a:lstStyle/>
          <a:p>
            <a:pPr algn="ctr"/>
            <a:r>
              <a:rPr lang="en-US" b="1" dirty="0"/>
              <a:t>Method vs. cause</a:t>
            </a:r>
          </a:p>
        </p:txBody>
      </p:sp>
      <p:sp>
        <p:nvSpPr>
          <p:cNvPr id="3" name="Content Placeholder 2">
            <a:extLst>
              <a:ext uri="{FF2B5EF4-FFF2-40B4-BE49-F238E27FC236}">
                <a16:creationId xmlns:a16="http://schemas.microsoft.com/office/drawing/2014/main" id="{43B11F9A-D716-594C-8771-A1D79E2E2F6B}"/>
              </a:ext>
            </a:extLst>
          </p:cNvPr>
          <p:cNvSpPr>
            <a:spLocks noGrp="1"/>
          </p:cNvSpPr>
          <p:nvPr>
            <p:ph idx="1"/>
          </p:nvPr>
        </p:nvSpPr>
        <p:spPr/>
        <p:txBody>
          <a:bodyPr>
            <a:normAutofit/>
          </a:bodyPr>
          <a:lstStyle/>
          <a:p>
            <a:pPr algn="just"/>
            <a:r>
              <a:rPr lang="en-US" dirty="0"/>
              <a:t>terrorism and freedom fighters, though often represented as different interpretations of the same phenomena, in fact describe two different aspects of human behavior: </a:t>
            </a:r>
          </a:p>
          <a:p>
            <a:pPr algn="just"/>
            <a:r>
              <a:rPr lang="en-US" dirty="0"/>
              <a:t>terrorism is a </a:t>
            </a:r>
            <a:r>
              <a:rPr lang="en-US" i="1" dirty="0"/>
              <a:t>method</a:t>
            </a:r>
            <a:r>
              <a:rPr lang="en-US" dirty="0"/>
              <a:t> of struggle, while freedom fighters refer to their </a:t>
            </a:r>
            <a:r>
              <a:rPr lang="en-US" i="1" dirty="0"/>
              <a:t>cause</a:t>
            </a:r>
            <a:endParaRPr lang="sk-SK" dirty="0"/>
          </a:p>
          <a:p>
            <a:pPr algn="just"/>
            <a:r>
              <a:rPr lang="en-US" dirty="0"/>
              <a:t>the causes of groups which adopt terrorism are as diverse as the interests and aspirations of humankind</a:t>
            </a:r>
          </a:p>
          <a:p>
            <a:pPr marL="0" indent="0" algn="just">
              <a:buNone/>
            </a:pPr>
            <a:endParaRPr lang="sk-SK" dirty="0"/>
          </a:p>
          <a:p>
            <a:pPr algn="just"/>
            <a:endParaRPr lang="en-US" dirty="0"/>
          </a:p>
        </p:txBody>
      </p:sp>
    </p:spTree>
    <p:extLst>
      <p:ext uri="{BB962C8B-B14F-4D97-AF65-F5344CB8AC3E}">
        <p14:creationId xmlns:p14="http://schemas.microsoft.com/office/powerpoint/2010/main" val="1374117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794CF-7029-A145-9891-0E6F21912CFB}"/>
              </a:ext>
            </a:extLst>
          </p:cNvPr>
          <p:cNvSpPr>
            <a:spLocks noGrp="1"/>
          </p:cNvSpPr>
          <p:nvPr>
            <p:ph type="title"/>
          </p:nvPr>
        </p:nvSpPr>
        <p:spPr/>
        <p:txBody>
          <a:bodyPr/>
          <a:lstStyle/>
          <a:p>
            <a:pPr algn="ctr"/>
            <a:r>
              <a:rPr lang="en-US" b="1" dirty="0"/>
              <a:t>Terrorism vs. conventional war</a:t>
            </a:r>
          </a:p>
        </p:txBody>
      </p:sp>
      <p:sp>
        <p:nvSpPr>
          <p:cNvPr id="3" name="Content Placeholder 2">
            <a:extLst>
              <a:ext uri="{FF2B5EF4-FFF2-40B4-BE49-F238E27FC236}">
                <a16:creationId xmlns:a16="http://schemas.microsoft.com/office/drawing/2014/main" id="{D964C4E8-86C1-2D4C-8A5D-BCEA18139C14}"/>
              </a:ext>
            </a:extLst>
          </p:cNvPr>
          <p:cNvSpPr>
            <a:spLocks noGrp="1"/>
          </p:cNvSpPr>
          <p:nvPr>
            <p:ph idx="1"/>
          </p:nvPr>
        </p:nvSpPr>
        <p:spPr/>
        <p:txBody>
          <a:bodyPr/>
          <a:lstStyle/>
          <a:p>
            <a:pPr algn="just"/>
            <a:r>
              <a:rPr lang="en-US" dirty="0"/>
              <a:t>terrorism is not different from other forms of warfare in the targeting of noncombatants</a:t>
            </a:r>
            <a:endParaRPr lang="sk-SK" dirty="0"/>
          </a:p>
          <a:p>
            <a:pPr algn="just"/>
            <a:r>
              <a:rPr lang="en-US" dirty="0"/>
              <a:t>however, </a:t>
            </a:r>
            <a:r>
              <a:rPr lang="en-US" b="1" dirty="0"/>
              <a:t>terrorism</a:t>
            </a:r>
            <a:r>
              <a:rPr lang="en-US" dirty="0"/>
              <a:t>, more than any other form of warfare, </a:t>
            </a:r>
            <a:r>
              <a:rPr lang="en-US" b="1" dirty="0"/>
              <a:t>systematically breaches the internationally accepted rules of war</a:t>
            </a:r>
            <a:endParaRPr lang="sk-SK" b="1" dirty="0"/>
          </a:p>
          <a:p>
            <a:pPr algn="just"/>
            <a:r>
              <a:rPr lang="en-US" dirty="0"/>
              <a:t>terrorism discards these laws altogether in </a:t>
            </a:r>
            <a:r>
              <a:rPr lang="en-US" b="1" dirty="0"/>
              <a:t>refusing to distinguish between combatants and noncombatants</a:t>
            </a:r>
            <a:endParaRPr lang="sk-SK" b="1" dirty="0"/>
          </a:p>
          <a:p>
            <a:pPr algn="just"/>
            <a:r>
              <a:rPr lang="en-US" dirty="0"/>
              <a:t>international terrorism also rejects the limitations of war zones</a:t>
            </a:r>
            <a:endParaRPr lang="sk-SK" dirty="0"/>
          </a:p>
          <a:p>
            <a:pPr algn="just"/>
            <a:endParaRPr lang="en-US" dirty="0"/>
          </a:p>
        </p:txBody>
      </p:sp>
    </p:spTree>
    <p:extLst>
      <p:ext uri="{BB962C8B-B14F-4D97-AF65-F5344CB8AC3E}">
        <p14:creationId xmlns:p14="http://schemas.microsoft.com/office/powerpoint/2010/main" val="32362885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5888E-21E1-9A49-AA6E-2AE5D866B4DA}"/>
              </a:ext>
            </a:extLst>
          </p:cNvPr>
          <p:cNvSpPr>
            <a:spLocks noGrp="1"/>
          </p:cNvSpPr>
          <p:nvPr>
            <p:ph type="title"/>
          </p:nvPr>
        </p:nvSpPr>
        <p:spPr/>
        <p:txBody>
          <a:bodyPr/>
          <a:lstStyle/>
          <a:p>
            <a:pPr algn="ctr"/>
            <a:r>
              <a:rPr lang="en-US" b="1" dirty="0"/>
              <a:t> Strategic ideas behind terrorism  </a:t>
            </a:r>
            <a:endParaRPr lang="en-US" dirty="0"/>
          </a:p>
        </p:txBody>
      </p:sp>
      <p:sp>
        <p:nvSpPr>
          <p:cNvPr id="3" name="Content Placeholder 2">
            <a:extLst>
              <a:ext uri="{FF2B5EF4-FFF2-40B4-BE49-F238E27FC236}">
                <a16:creationId xmlns:a16="http://schemas.microsoft.com/office/drawing/2014/main" id="{41126BC0-EB77-E04C-87D5-583B970BE417}"/>
              </a:ext>
            </a:extLst>
          </p:cNvPr>
          <p:cNvSpPr>
            <a:spLocks noGrp="1"/>
          </p:cNvSpPr>
          <p:nvPr>
            <p:ph idx="1"/>
          </p:nvPr>
        </p:nvSpPr>
        <p:spPr/>
        <p:txBody>
          <a:bodyPr>
            <a:normAutofit fontScale="92500"/>
          </a:bodyPr>
          <a:lstStyle/>
          <a:p>
            <a:pPr algn="just"/>
            <a:r>
              <a:rPr lang="en-US" dirty="0"/>
              <a:t>"</a:t>
            </a:r>
            <a:r>
              <a:rPr lang="en-US" b="1" dirty="0"/>
              <a:t>propaganda by the deed</a:t>
            </a:r>
            <a:r>
              <a:rPr lang="en-US" dirty="0"/>
              <a:t>": a hope to transform a small terrorist group to a (revolutionary) movement</a:t>
            </a:r>
            <a:endParaRPr lang="sk-SK" dirty="0"/>
          </a:p>
          <a:p>
            <a:pPr algn="just"/>
            <a:r>
              <a:rPr lang="en-US" b="1" dirty="0"/>
              <a:t>intimidation</a:t>
            </a:r>
            <a:r>
              <a:rPr lang="en-US" dirty="0"/>
              <a:t>: not of the state officials (not very successful) but of select categories of people (judges, jurors, journalists, ...)</a:t>
            </a:r>
            <a:endParaRPr lang="sk-SK" dirty="0"/>
          </a:p>
          <a:p>
            <a:pPr algn="just"/>
            <a:r>
              <a:rPr lang="en-US" b="1" dirty="0"/>
              <a:t>provocation</a:t>
            </a:r>
            <a:r>
              <a:rPr lang="en-US" dirty="0"/>
              <a:t>: to draw repressive responses of the state which, if draconic but not effective, may spur antigovernment/antiregime sentiments</a:t>
            </a:r>
            <a:endParaRPr lang="sk-SK" dirty="0"/>
          </a:p>
          <a:p>
            <a:pPr algn="just"/>
            <a:r>
              <a:rPr lang="en-US" b="1" dirty="0"/>
              <a:t>strategy of chaos</a:t>
            </a:r>
            <a:r>
              <a:rPr lang="en-US" dirty="0"/>
              <a:t>: to demonstrate the government's inability to impose law and order (e.g. by random bombing)</a:t>
            </a:r>
            <a:endParaRPr lang="sk-SK" dirty="0"/>
          </a:p>
          <a:p>
            <a:pPr algn="just"/>
            <a:r>
              <a:rPr lang="en-US" b="1" dirty="0"/>
              <a:t>strategy of attrition</a:t>
            </a:r>
            <a:r>
              <a:rPr lang="en-US" dirty="0"/>
              <a:t>: hoping that if they persist, the government would eventually yield</a:t>
            </a:r>
            <a:endParaRPr lang="sk-SK" dirty="0"/>
          </a:p>
        </p:txBody>
      </p:sp>
    </p:spTree>
    <p:extLst>
      <p:ext uri="{BB962C8B-B14F-4D97-AF65-F5344CB8AC3E}">
        <p14:creationId xmlns:p14="http://schemas.microsoft.com/office/powerpoint/2010/main" val="8489848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2B251-BACB-4543-826F-C62255306E92}"/>
              </a:ext>
            </a:extLst>
          </p:cNvPr>
          <p:cNvSpPr>
            <a:spLocks noGrp="1"/>
          </p:cNvSpPr>
          <p:nvPr>
            <p:ph type="title"/>
          </p:nvPr>
        </p:nvSpPr>
        <p:spPr/>
        <p:txBody>
          <a:bodyPr/>
          <a:lstStyle/>
          <a:p>
            <a:pPr algn="ctr"/>
            <a:r>
              <a:rPr lang="en-US" b="1" dirty="0"/>
              <a:t>How successful is terrorism?</a:t>
            </a:r>
            <a:endParaRPr lang="en-US" dirty="0"/>
          </a:p>
        </p:txBody>
      </p:sp>
      <p:sp>
        <p:nvSpPr>
          <p:cNvPr id="3" name="Content Placeholder 2">
            <a:extLst>
              <a:ext uri="{FF2B5EF4-FFF2-40B4-BE49-F238E27FC236}">
                <a16:creationId xmlns:a16="http://schemas.microsoft.com/office/drawing/2014/main" id="{2E97D96F-B5A4-B34A-BE33-990A0461E24E}"/>
              </a:ext>
            </a:extLst>
          </p:cNvPr>
          <p:cNvSpPr>
            <a:spLocks noGrp="1"/>
          </p:cNvSpPr>
          <p:nvPr>
            <p:ph idx="1"/>
          </p:nvPr>
        </p:nvSpPr>
        <p:spPr/>
        <p:txBody>
          <a:bodyPr>
            <a:normAutofit fontScale="92500" lnSpcReduction="10000"/>
          </a:bodyPr>
          <a:lstStyle/>
          <a:p>
            <a:pPr algn="just"/>
            <a:r>
              <a:rPr lang="en-US" dirty="0"/>
              <a:t>very much depends on </a:t>
            </a:r>
            <a:r>
              <a:rPr lang="en-US" b="1" dirty="0"/>
              <a:t>how we define </a:t>
            </a:r>
            <a:r>
              <a:rPr lang="en-US" dirty="0"/>
              <a:t>success</a:t>
            </a:r>
            <a:endParaRPr lang="sk-SK" dirty="0"/>
          </a:p>
          <a:p>
            <a:pPr algn="just"/>
            <a:r>
              <a:rPr lang="en-US" dirty="0"/>
              <a:t>many terrorist organizations strive to depose the current government and to seize power, only few succeeded, namely, anticolonial organizations on Cyprus, Kenya and Algeria</a:t>
            </a:r>
            <a:endParaRPr lang="sk-SK" dirty="0"/>
          </a:p>
          <a:p>
            <a:pPr algn="just"/>
            <a:r>
              <a:rPr lang="en-US" dirty="0"/>
              <a:t>probably this is the only category of terrorist organizations in which the issue at stake (decolonization and independence) is far more important for the insurgency than for the governments</a:t>
            </a:r>
            <a:endParaRPr lang="sk-SK" dirty="0"/>
          </a:p>
          <a:p>
            <a:pPr algn="just"/>
            <a:r>
              <a:rPr lang="en-US" dirty="0"/>
              <a:t>recruitment of supporters</a:t>
            </a:r>
            <a:endParaRPr lang="sk-SK" dirty="0"/>
          </a:p>
          <a:p>
            <a:pPr algn="just"/>
            <a:r>
              <a:rPr lang="en-US" dirty="0"/>
              <a:t>achieving international attention to their cause</a:t>
            </a:r>
            <a:endParaRPr lang="sk-SK" dirty="0"/>
          </a:p>
          <a:p>
            <a:pPr algn="just"/>
            <a:r>
              <a:rPr lang="en-US" dirty="0"/>
              <a:t>acquiring international legitimacy</a:t>
            </a:r>
            <a:endParaRPr lang="sk-SK" dirty="0"/>
          </a:p>
          <a:p>
            <a:pPr algn="just"/>
            <a:r>
              <a:rPr lang="en-US" dirty="0"/>
              <a:t>gaining partial political concessions</a:t>
            </a:r>
            <a:endParaRPr lang="sk-SK" dirty="0"/>
          </a:p>
          <a:p>
            <a:pPr marL="0" indent="0" algn="just">
              <a:buNone/>
            </a:pPr>
            <a:endParaRPr lang="en-US" dirty="0"/>
          </a:p>
        </p:txBody>
      </p:sp>
    </p:spTree>
    <p:extLst>
      <p:ext uri="{BB962C8B-B14F-4D97-AF65-F5344CB8AC3E}">
        <p14:creationId xmlns:p14="http://schemas.microsoft.com/office/powerpoint/2010/main" val="2891872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79774-7AFF-8349-82D1-1951E69127B5}"/>
              </a:ext>
            </a:extLst>
          </p:cNvPr>
          <p:cNvSpPr>
            <a:spLocks noGrp="1"/>
          </p:cNvSpPr>
          <p:nvPr>
            <p:ph type="title"/>
          </p:nvPr>
        </p:nvSpPr>
        <p:spPr/>
        <p:txBody>
          <a:bodyPr/>
          <a:lstStyle/>
          <a:p>
            <a:pPr algn="ctr"/>
            <a:r>
              <a:rPr lang="en-US" b="1" dirty="0"/>
              <a:t>An Inclusive Definition of Terrorism</a:t>
            </a:r>
            <a:endParaRPr lang="en-US" dirty="0"/>
          </a:p>
        </p:txBody>
      </p:sp>
      <p:sp>
        <p:nvSpPr>
          <p:cNvPr id="3" name="Content Placeholder 2">
            <a:extLst>
              <a:ext uri="{FF2B5EF4-FFF2-40B4-BE49-F238E27FC236}">
                <a16:creationId xmlns:a16="http://schemas.microsoft.com/office/drawing/2014/main" id="{8AECFE68-122C-8F4D-97EB-371B6AFA8396}"/>
              </a:ext>
            </a:extLst>
          </p:cNvPr>
          <p:cNvSpPr>
            <a:spLocks noGrp="1"/>
          </p:cNvSpPr>
          <p:nvPr>
            <p:ph idx="1"/>
          </p:nvPr>
        </p:nvSpPr>
        <p:spPr/>
        <p:txBody>
          <a:bodyPr>
            <a:normAutofit lnSpcReduction="10000"/>
          </a:bodyPr>
          <a:lstStyle/>
          <a:p>
            <a:pPr algn="just"/>
            <a:r>
              <a:rPr lang="en-US" dirty="0"/>
              <a:t>April 2019: The US designated Iran's Revolutionary Guard Corps a foreign terrorist organization </a:t>
            </a:r>
          </a:p>
          <a:p>
            <a:pPr algn="just"/>
            <a:r>
              <a:rPr lang="en-US" dirty="0"/>
              <a:t>it was the first time Washington formally labeled another country's military a terrorist group -- such a step conflicted with most established official (US) definitions of terrorism </a:t>
            </a:r>
          </a:p>
          <a:p>
            <a:pPr algn="just"/>
            <a:r>
              <a:rPr lang="en-US" dirty="0"/>
              <a:t>it also conflicted with the established academic usage of the term (reserved for non-state actors)</a:t>
            </a:r>
            <a:endParaRPr lang="sk-SK" dirty="0"/>
          </a:p>
          <a:p>
            <a:pPr algn="just"/>
            <a:r>
              <a:rPr lang="en-US" dirty="0"/>
              <a:t>its head </a:t>
            </a:r>
            <a:r>
              <a:rPr lang="en-US" dirty="0" err="1"/>
              <a:t>Quasim</a:t>
            </a:r>
            <a:r>
              <a:rPr lang="en-US" dirty="0"/>
              <a:t> Soleimani, was, along other Iranian officials, officially designated “terrorist” in 2011 </a:t>
            </a:r>
            <a:endParaRPr lang="sk-SK" dirty="0"/>
          </a:p>
          <a:p>
            <a:pPr algn="just"/>
            <a:r>
              <a:rPr lang="en-US" dirty="0"/>
              <a:t>he was killed by an American drone strike in January 2020</a:t>
            </a:r>
            <a:r>
              <a:rPr lang="sk-SK" dirty="0"/>
              <a:t> </a:t>
            </a:r>
            <a:endParaRPr lang="en-US" dirty="0"/>
          </a:p>
        </p:txBody>
      </p:sp>
    </p:spTree>
    <p:extLst>
      <p:ext uri="{BB962C8B-B14F-4D97-AF65-F5344CB8AC3E}">
        <p14:creationId xmlns:p14="http://schemas.microsoft.com/office/powerpoint/2010/main" val="2422129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8A807-3954-4243-B8FD-3C2D50ED2EFC}"/>
              </a:ext>
            </a:extLst>
          </p:cNvPr>
          <p:cNvSpPr>
            <a:spLocks noGrp="1"/>
          </p:cNvSpPr>
          <p:nvPr>
            <p:ph type="title"/>
          </p:nvPr>
        </p:nvSpPr>
        <p:spPr/>
        <p:txBody>
          <a:bodyPr/>
          <a:lstStyle/>
          <a:p>
            <a:pPr algn="ctr"/>
            <a:r>
              <a:rPr lang="en-US" b="1" dirty="0" err="1"/>
              <a:t>Jaggar</a:t>
            </a:r>
            <a:r>
              <a:rPr lang="en-US" b="1" dirty="0"/>
              <a:t>: An Inclusive Definition of Terrorism</a:t>
            </a:r>
          </a:p>
        </p:txBody>
      </p:sp>
      <p:sp>
        <p:nvSpPr>
          <p:cNvPr id="3" name="Content Placeholder 2">
            <a:extLst>
              <a:ext uri="{FF2B5EF4-FFF2-40B4-BE49-F238E27FC236}">
                <a16:creationId xmlns:a16="http://schemas.microsoft.com/office/drawing/2014/main" id="{3CABD715-E27A-BA41-877A-F5AC496BFABA}"/>
              </a:ext>
            </a:extLst>
          </p:cNvPr>
          <p:cNvSpPr>
            <a:spLocks noGrp="1"/>
          </p:cNvSpPr>
          <p:nvPr>
            <p:ph idx="1"/>
          </p:nvPr>
        </p:nvSpPr>
        <p:spPr/>
        <p:txBody>
          <a:bodyPr/>
          <a:lstStyle/>
          <a:p>
            <a:pPr algn="just"/>
            <a:r>
              <a:rPr lang="en-US" dirty="0"/>
              <a:t>after 9/11, a dominant image of a terrorist is "the brown-skinned Arab or Muslim looking" person</a:t>
            </a:r>
            <a:r>
              <a:rPr lang="sk-SK" dirty="0">
                <a:effectLst/>
              </a:rPr>
              <a:t> (</a:t>
            </a:r>
            <a:r>
              <a:rPr lang="en-US" dirty="0" err="1"/>
              <a:t>Jaggar</a:t>
            </a:r>
            <a:r>
              <a:rPr lang="en-US" dirty="0"/>
              <a:t> 2005)</a:t>
            </a:r>
          </a:p>
          <a:p>
            <a:pPr algn="just"/>
            <a:r>
              <a:rPr lang="en-US" dirty="0"/>
              <a:t>this excludes "homegrown white terrorism" </a:t>
            </a:r>
          </a:p>
          <a:p>
            <a:pPr algn="just"/>
            <a:r>
              <a:rPr lang="en-US" dirty="0"/>
              <a:t>but also the practice when, for example, attacks on non-government targets, such as abortion clinics, or on members of unpopular or stigmatized [religious, ethnic, racial, sexual etc.] groups are defined as hate crimes, </a:t>
            </a:r>
          </a:p>
          <a:p>
            <a:pPr algn="just"/>
            <a:r>
              <a:rPr lang="en-US" dirty="0"/>
              <a:t>i.e. suggesting that such attacks are no more than expressions of </a:t>
            </a:r>
            <a:r>
              <a:rPr lang="en-US" b="1" dirty="0"/>
              <a:t>personal</a:t>
            </a:r>
            <a:r>
              <a:rPr lang="en-US" dirty="0"/>
              <a:t> prejudice </a:t>
            </a:r>
          </a:p>
        </p:txBody>
      </p:sp>
    </p:spTree>
    <p:extLst>
      <p:ext uri="{BB962C8B-B14F-4D97-AF65-F5344CB8AC3E}">
        <p14:creationId xmlns:p14="http://schemas.microsoft.com/office/powerpoint/2010/main" val="3123610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86F81-3388-DD48-855E-BB9F0EEB9F28}"/>
              </a:ext>
            </a:extLst>
          </p:cNvPr>
          <p:cNvSpPr>
            <a:spLocks noGrp="1"/>
          </p:cNvSpPr>
          <p:nvPr>
            <p:ph type="title"/>
          </p:nvPr>
        </p:nvSpPr>
        <p:spPr/>
        <p:txBody>
          <a:bodyPr/>
          <a:lstStyle/>
          <a:p>
            <a:pPr algn="ctr"/>
            <a:r>
              <a:rPr lang="en-US" b="1" dirty="0"/>
              <a:t>An Inclusive Definition of Terrorism</a:t>
            </a:r>
            <a:endParaRPr lang="en-US" dirty="0"/>
          </a:p>
        </p:txBody>
      </p:sp>
      <p:sp>
        <p:nvSpPr>
          <p:cNvPr id="3" name="Content Placeholder 2">
            <a:extLst>
              <a:ext uri="{FF2B5EF4-FFF2-40B4-BE49-F238E27FC236}">
                <a16:creationId xmlns:a16="http://schemas.microsoft.com/office/drawing/2014/main" id="{BE3EEB0F-9E0E-A04B-960E-D9EC64B864CF}"/>
              </a:ext>
            </a:extLst>
          </p:cNvPr>
          <p:cNvSpPr>
            <a:spLocks noGrp="1"/>
          </p:cNvSpPr>
          <p:nvPr>
            <p:ph idx="1"/>
          </p:nvPr>
        </p:nvSpPr>
        <p:spPr/>
        <p:txBody>
          <a:bodyPr/>
          <a:lstStyle/>
          <a:p>
            <a:pPr algn="just"/>
            <a:r>
              <a:rPr lang="en-US" dirty="0"/>
              <a:t>can police violence against suspects or military violence against political demonstrators, i.e., acts by the representatives of the state, be sometimes considered acts of terrorism?</a:t>
            </a:r>
            <a:endParaRPr lang="sk-SK" dirty="0"/>
          </a:p>
          <a:p>
            <a:pPr algn="just"/>
            <a:r>
              <a:rPr lang="en-US" dirty="0"/>
              <a:t>the original meaning of the term terrorism (18th century revolutionary France) denoted the acts/activities of state/government against the enemies of the new political order</a:t>
            </a:r>
          </a:p>
          <a:p>
            <a:pPr algn="just"/>
            <a:r>
              <a:rPr lang="en-US" dirty="0" err="1"/>
              <a:t>Jaggar</a:t>
            </a:r>
            <a:r>
              <a:rPr lang="en-US" dirty="0"/>
              <a:t> proposes </a:t>
            </a:r>
            <a:r>
              <a:rPr lang="en-US" b="1" dirty="0"/>
              <a:t>an alternative account of terrorism</a:t>
            </a:r>
            <a:r>
              <a:rPr lang="en-US" dirty="0"/>
              <a:t> that considers:</a:t>
            </a:r>
            <a:endParaRPr lang="sk-SK" dirty="0"/>
          </a:p>
          <a:p>
            <a:pPr algn="just"/>
            <a:endParaRPr lang="en-US" dirty="0"/>
          </a:p>
        </p:txBody>
      </p:sp>
    </p:spTree>
    <p:extLst>
      <p:ext uri="{BB962C8B-B14F-4D97-AF65-F5344CB8AC3E}">
        <p14:creationId xmlns:p14="http://schemas.microsoft.com/office/powerpoint/2010/main" val="1582310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6C162-8D73-D246-888E-0B3DB2421F5D}"/>
              </a:ext>
            </a:extLst>
          </p:cNvPr>
          <p:cNvSpPr>
            <a:spLocks noGrp="1"/>
          </p:cNvSpPr>
          <p:nvPr>
            <p:ph type="title"/>
          </p:nvPr>
        </p:nvSpPr>
        <p:spPr/>
        <p:txBody>
          <a:bodyPr/>
          <a:lstStyle/>
          <a:p>
            <a:pPr algn="ctr"/>
            <a:r>
              <a:rPr lang="en-US" b="1" dirty="0"/>
              <a:t>Definitional Criteria </a:t>
            </a:r>
          </a:p>
        </p:txBody>
      </p:sp>
      <p:sp>
        <p:nvSpPr>
          <p:cNvPr id="3" name="Content Placeholder 2">
            <a:extLst>
              <a:ext uri="{FF2B5EF4-FFF2-40B4-BE49-F238E27FC236}">
                <a16:creationId xmlns:a16="http://schemas.microsoft.com/office/drawing/2014/main" id="{203AD00E-48D3-C644-9157-C5C85DAD91C7}"/>
              </a:ext>
            </a:extLst>
          </p:cNvPr>
          <p:cNvSpPr>
            <a:spLocks noGrp="1"/>
          </p:cNvSpPr>
          <p:nvPr>
            <p:ph idx="1"/>
          </p:nvPr>
        </p:nvSpPr>
        <p:spPr/>
        <p:txBody>
          <a:bodyPr>
            <a:normAutofit lnSpcReduction="10000"/>
          </a:bodyPr>
          <a:lstStyle/>
          <a:p>
            <a:pPr algn="just"/>
            <a:r>
              <a:rPr lang="en-US" b="1" dirty="0"/>
              <a:t>a) the purpose or goals of terrorism</a:t>
            </a:r>
            <a:endParaRPr lang="sk-SK" dirty="0"/>
          </a:p>
          <a:p>
            <a:pPr algn="just"/>
            <a:r>
              <a:rPr lang="en-US" dirty="0"/>
              <a:t>it may or may not be politically (as opposed to personally) motivated</a:t>
            </a:r>
            <a:endParaRPr lang="sk-SK" dirty="0"/>
          </a:p>
          <a:p>
            <a:pPr algn="just"/>
            <a:r>
              <a:rPr lang="en-US" dirty="0"/>
              <a:t>it covers all instances of situations of violence intended to create a climate of terror</a:t>
            </a:r>
            <a:endParaRPr lang="sk-SK" dirty="0"/>
          </a:p>
          <a:p>
            <a:pPr algn="just"/>
            <a:r>
              <a:rPr lang="en-US" b="1" dirty="0"/>
              <a:t>b) the targets of terrorism</a:t>
            </a:r>
            <a:endParaRPr lang="sk-SK" dirty="0"/>
          </a:p>
          <a:p>
            <a:pPr algn="just"/>
            <a:r>
              <a:rPr lang="en-US" dirty="0"/>
              <a:t>assumes that the direct target of terrorist violence is usually secondary rather than its primary target; the primary target is usually a wider population that the terrorists wish to intimidate</a:t>
            </a:r>
            <a:endParaRPr lang="sk-SK" dirty="0"/>
          </a:p>
          <a:p>
            <a:pPr algn="just"/>
            <a:r>
              <a:rPr lang="en-US" dirty="0"/>
              <a:t>it targets the innocent bystanders (i.e. people who are not directly involved in the the fight)</a:t>
            </a:r>
            <a:endParaRPr lang="sk-SK" dirty="0"/>
          </a:p>
          <a:p>
            <a:pPr algn="just"/>
            <a:endParaRPr lang="en-US" dirty="0"/>
          </a:p>
        </p:txBody>
      </p:sp>
    </p:spTree>
    <p:extLst>
      <p:ext uri="{BB962C8B-B14F-4D97-AF65-F5344CB8AC3E}">
        <p14:creationId xmlns:p14="http://schemas.microsoft.com/office/powerpoint/2010/main" val="3851325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80212-5A93-1449-9696-1E590B7C40AE}"/>
              </a:ext>
            </a:extLst>
          </p:cNvPr>
          <p:cNvSpPr>
            <a:spLocks noGrp="1"/>
          </p:cNvSpPr>
          <p:nvPr>
            <p:ph type="title"/>
          </p:nvPr>
        </p:nvSpPr>
        <p:spPr/>
        <p:txBody>
          <a:bodyPr/>
          <a:lstStyle/>
          <a:p>
            <a:pPr algn="ctr"/>
            <a:r>
              <a:rPr lang="en-US" b="1" dirty="0"/>
              <a:t>Definitional Criteria </a:t>
            </a:r>
            <a:endParaRPr lang="en-US" dirty="0"/>
          </a:p>
        </p:txBody>
      </p:sp>
      <p:sp>
        <p:nvSpPr>
          <p:cNvPr id="3" name="Content Placeholder 2">
            <a:extLst>
              <a:ext uri="{FF2B5EF4-FFF2-40B4-BE49-F238E27FC236}">
                <a16:creationId xmlns:a16="http://schemas.microsoft.com/office/drawing/2014/main" id="{783CEA98-1708-BB45-9F28-C136905FC6EA}"/>
              </a:ext>
            </a:extLst>
          </p:cNvPr>
          <p:cNvSpPr>
            <a:spLocks noGrp="1"/>
          </p:cNvSpPr>
          <p:nvPr>
            <p:ph idx="1"/>
          </p:nvPr>
        </p:nvSpPr>
        <p:spPr/>
        <p:txBody>
          <a:bodyPr/>
          <a:lstStyle/>
          <a:p>
            <a:pPr algn="just"/>
            <a:r>
              <a:rPr lang="en-US" b="1" dirty="0"/>
              <a:t>c) the agents of terrorism</a:t>
            </a:r>
            <a:endParaRPr lang="sk-SK" dirty="0"/>
          </a:p>
          <a:p>
            <a:pPr algn="just"/>
            <a:r>
              <a:rPr lang="en-US" dirty="0"/>
              <a:t>governments and states, alongside the </a:t>
            </a:r>
            <a:r>
              <a:rPr lang="en-US" dirty="0" err="1"/>
              <a:t>substate</a:t>
            </a:r>
            <a:r>
              <a:rPr lang="en-US" dirty="0"/>
              <a:t>/nonstate groups may resort to terrorism </a:t>
            </a:r>
            <a:endParaRPr lang="sk-SK" dirty="0"/>
          </a:p>
          <a:p>
            <a:pPr algn="just"/>
            <a:r>
              <a:rPr lang="en-US" dirty="0"/>
              <a:t>the inclusion of state agents brings the definition of terrorism to its original formulation</a:t>
            </a:r>
            <a:endParaRPr lang="sk-SK" dirty="0"/>
          </a:p>
          <a:p>
            <a:pPr algn="just"/>
            <a:r>
              <a:rPr lang="en-US" b="1" dirty="0"/>
              <a:t>d) the methods of terrorism</a:t>
            </a:r>
            <a:endParaRPr lang="sk-SK" dirty="0"/>
          </a:p>
          <a:p>
            <a:pPr algn="just"/>
            <a:r>
              <a:rPr lang="en-US" dirty="0"/>
              <a:t>how distinctive it is from other forms of violence?</a:t>
            </a:r>
            <a:endParaRPr lang="sk-SK" dirty="0"/>
          </a:p>
          <a:p>
            <a:pPr algn="just"/>
            <a:r>
              <a:rPr lang="en-US" dirty="0"/>
              <a:t>terrorism has no distinctive method of intimidation</a:t>
            </a:r>
            <a:endParaRPr lang="sk-SK" dirty="0"/>
          </a:p>
        </p:txBody>
      </p:sp>
    </p:spTree>
    <p:extLst>
      <p:ext uri="{BB962C8B-B14F-4D97-AF65-F5344CB8AC3E}">
        <p14:creationId xmlns:p14="http://schemas.microsoft.com/office/powerpoint/2010/main" val="2350053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58C801-39FE-0F44-974E-952E31B9E37D}"/>
              </a:ext>
            </a:extLst>
          </p:cNvPr>
          <p:cNvSpPr/>
          <p:nvPr/>
        </p:nvSpPr>
        <p:spPr>
          <a:xfrm>
            <a:off x="372979" y="565484"/>
            <a:ext cx="11562347" cy="5847755"/>
          </a:xfrm>
          <a:prstGeom prst="rect">
            <a:avLst/>
          </a:prstGeom>
        </p:spPr>
        <p:txBody>
          <a:bodyPr wrap="square">
            <a:spAutoFit/>
          </a:bodyPr>
          <a:lstStyle/>
          <a:p>
            <a:pPr algn="just">
              <a:spcAft>
                <a:spcPts val="0"/>
              </a:spcAft>
            </a:pPr>
            <a:r>
              <a:rPr lang="en-US" sz="3400" dirty="0">
                <a:latin typeface="Times New Roman" panose="02020603050405020304" pitchFamily="18" charset="0"/>
                <a:ea typeface="Times New Roman" panose="02020603050405020304" pitchFamily="18" charset="0"/>
              </a:rPr>
              <a:t>"Terrorism is the use of extreme threats or violence designed to intimidate or subjugate governments, groups, or individuals. </a:t>
            </a:r>
          </a:p>
          <a:p>
            <a:pPr algn="just">
              <a:spcAft>
                <a:spcPts val="0"/>
              </a:spcAft>
            </a:pPr>
            <a:r>
              <a:rPr lang="en-US" sz="3400" dirty="0">
                <a:latin typeface="Times New Roman" panose="02020603050405020304" pitchFamily="18" charset="0"/>
                <a:ea typeface="Times New Roman" panose="02020603050405020304" pitchFamily="18" charset="0"/>
              </a:rPr>
              <a:t>It is a tactic of coercion intended to promote further ends that in themselves may be good, bad or indifferent. Terrorism may be practiced by governments or international bodies or forces, sub-state groups or even individuals. </a:t>
            </a:r>
          </a:p>
          <a:p>
            <a:pPr algn="just">
              <a:spcAft>
                <a:spcPts val="0"/>
              </a:spcAft>
            </a:pPr>
            <a:r>
              <a:rPr lang="en-US" sz="3400" dirty="0">
                <a:latin typeface="Times New Roman" panose="02020603050405020304" pitchFamily="18" charset="0"/>
                <a:ea typeface="Times New Roman" panose="02020603050405020304" pitchFamily="18" charset="0"/>
              </a:rPr>
              <a:t>Its threats or violence are aimed directly or immediately at the bodies or belongings of innocent civilians, but these are typically terrorists’ secondary targets; the primary targets of terrorists</a:t>
            </a:r>
            <a:r>
              <a:rPr lang="sk-SK" sz="3400" dirty="0">
                <a:latin typeface="Times New Roman" panose="02020603050405020304" pitchFamily="18" charset="0"/>
                <a:ea typeface="Times New Roman" panose="02020603050405020304" pitchFamily="18" charset="0"/>
              </a:rPr>
              <a:t> </a:t>
            </a:r>
            <a:r>
              <a:rPr lang="en-US" sz="3400" dirty="0">
                <a:latin typeface="Times New Roman" panose="02020603050405020304" pitchFamily="18" charset="0"/>
                <a:ea typeface="Times New Roman" panose="02020603050405020304" pitchFamily="18" charset="0"/>
              </a:rPr>
              <a:t>are the governments, groups or individuals that they wish to intimidate." (p. 209)</a:t>
            </a:r>
            <a:endParaRPr lang="sk-SK" sz="3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99851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9838A-0129-584A-837B-D5831FFA2C4F}"/>
              </a:ext>
            </a:extLst>
          </p:cNvPr>
          <p:cNvSpPr>
            <a:spLocks noGrp="1"/>
          </p:cNvSpPr>
          <p:nvPr>
            <p:ph type="title"/>
          </p:nvPr>
        </p:nvSpPr>
        <p:spPr/>
        <p:txBody>
          <a:bodyPr/>
          <a:lstStyle/>
          <a:p>
            <a:pPr algn="ctr"/>
            <a:r>
              <a:rPr lang="en-US" b="1" dirty="0"/>
              <a:t>Possible Advantages</a:t>
            </a:r>
          </a:p>
        </p:txBody>
      </p:sp>
      <p:sp>
        <p:nvSpPr>
          <p:cNvPr id="3" name="Content Placeholder 2">
            <a:extLst>
              <a:ext uri="{FF2B5EF4-FFF2-40B4-BE49-F238E27FC236}">
                <a16:creationId xmlns:a16="http://schemas.microsoft.com/office/drawing/2014/main" id="{163A6AE7-F056-7D42-8CA5-E39082ABC4CE}"/>
              </a:ext>
            </a:extLst>
          </p:cNvPr>
          <p:cNvSpPr>
            <a:spLocks noGrp="1"/>
          </p:cNvSpPr>
          <p:nvPr>
            <p:ph idx="1"/>
          </p:nvPr>
        </p:nvSpPr>
        <p:spPr/>
        <p:txBody>
          <a:bodyPr/>
          <a:lstStyle/>
          <a:p>
            <a:pPr algn="just"/>
            <a:r>
              <a:rPr lang="en-US" dirty="0"/>
              <a:t>her definition helps to clarify a number of empirical distinctions, including those between terrorism and</a:t>
            </a:r>
            <a:endParaRPr lang="sk-SK" dirty="0"/>
          </a:p>
          <a:p>
            <a:pPr algn="just"/>
            <a:r>
              <a:rPr lang="en-US" b="1" dirty="0"/>
              <a:t>war</a:t>
            </a:r>
            <a:r>
              <a:rPr lang="en-US" dirty="0"/>
              <a:t> (terrorism is not an alternative to war, it is a tactic that may or may not be used in wartime);</a:t>
            </a:r>
            <a:endParaRPr lang="sk-SK" dirty="0"/>
          </a:p>
          <a:p>
            <a:pPr algn="just"/>
            <a:r>
              <a:rPr lang="en-US" b="1" dirty="0"/>
              <a:t>low intensity conflicts</a:t>
            </a:r>
            <a:r>
              <a:rPr lang="en-US" dirty="0"/>
              <a:t> (ambushes and sabotages designed to undermine economy and weaken a population's morale)</a:t>
            </a:r>
            <a:endParaRPr lang="sk-SK" dirty="0"/>
          </a:p>
          <a:p>
            <a:pPr algn="just"/>
            <a:r>
              <a:rPr lang="en-US" b="1" dirty="0"/>
              <a:t>guerilla war </a:t>
            </a:r>
            <a:r>
              <a:rPr lang="en-US" dirty="0"/>
              <a:t>(where the occasional perpetration of atrocities by individual soldiers does not necessarily indicate that terrorism is authorized)</a:t>
            </a:r>
            <a:endParaRPr lang="sk-SK" dirty="0"/>
          </a:p>
          <a:p>
            <a:pPr algn="just"/>
            <a:endParaRPr lang="en-US" dirty="0"/>
          </a:p>
        </p:txBody>
      </p:sp>
    </p:spTree>
    <p:extLst>
      <p:ext uri="{BB962C8B-B14F-4D97-AF65-F5344CB8AC3E}">
        <p14:creationId xmlns:p14="http://schemas.microsoft.com/office/powerpoint/2010/main" val="24486350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2643</TotalTime>
  <Words>2533</Words>
  <Application>Microsoft Macintosh PowerPoint</Application>
  <PresentationFormat>Widescreen</PresentationFormat>
  <Paragraphs>141</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Times New Roman</vt:lpstr>
      <vt:lpstr>Office Theme</vt:lpstr>
      <vt:lpstr>What is Terrorism?</vt:lpstr>
      <vt:lpstr>The 2014 Vrbětice ammunition explosions</vt:lpstr>
      <vt:lpstr>An Inclusive Definition of Terrorism</vt:lpstr>
      <vt:lpstr>Jaggar: An Inclusive Definition of Terrorism</vt:lpstr>
      <vt:lpstr>An Inclusive Definition of Terrorism</vt:lpstr>
      <vt:lpstr>Definitional Criteria </vt:lpstr>
      <vt:lpstr>Definitional Criteria </vt:lpstr>
      <vt:lpstr>PowerPoint Presentation</vt:lpstr>
      <vt:lpstr>Possible Advantages</vt:lpstr>
      <vt:lpstr>Possible Advantages</vt:lpstr>
      <vt:lpstr>Essentially Contested Concept</vt:lpstr>
      <vt:lpstr>Essentially Contested Concept</vt:lpstr>
      <vt:lpstr>Schmid's frequencies  of definitional elements of terrorism (%):</vt:lpstr>
      <vt:lpstr>Schmid's frequencies  of definitional elements of terrorism (%):</vt:lpstr>
      <vt:lpstr>PowerPoint Presentation</vt:lpstr>
      <vt:lpstr>Terrorism in polsci journals</vt:lpstr>
      <vt:lpstr>Terrorism in polsci journals</vt:lpstr>
      <vt:lpstr>Public Perception of Terrorism Matters</vt:lpstr>
      <vt:lpstr>Subjective and Objective Components of Incidents</vt:lpstr>
      <vt:lpstr>Huff &amp; Kertzer (2018)</vt:lpstr>
      <vt:lpstr>Terrorism as a mode of warfare</vt:lpstr>
      <vt:lpstr>Limitations on a general definition</vt:lpstr>
      <vt:lpstr>Terrorism as a mode of warfare</vt:lpstr>
      <vt:lpstr>Terrorism vs. guerilla warfare</vt:lpstr>
      <vt:lpstr>Method vs. cause</vt:lpstr>
      <vt:lpstr>Terrorism vs. conventional war</vt:lpstr>
      <vt:lpstr> Strategic ideas behind terrorism  </vt:lpstr>
      <vt:lpstr>How successful is terrorism?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Terrorism?</dc:title>
  <dc:creator>Marek Rybar</dc:creator>
  <cp:lastModifiedBy>Marek Rybar</cp:lastModifiedBy>
  <cp:revision>71</cp:revision>
  <dcterms:created xsi:type="dcterms:W3CDTF">2019-04-08T05:48:50Z</dcterms:created>
  <dcterms:modified xsi:type="dcterms:W3CDTF">2022-04-04T11:44:54Z</dcterms:modified>
</cp:coreProperties>
</file>