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7" r:id="rId4"/>
    <p:sldId id="262" r:id="rId5"/>
    <p:sldId id="260" r:id="rId6"/>
    <p:sldId id="261" r:id="rId7"/>
    <p:sldId id="263" r:id="rId8"/>
    <p:sldId id="271" r:id="rId9"/>
    <p:sldId id="264" r:id="rId10"/>
    <p:sldId id="265" r:id="rId11"/>
    <p:sldId id="266" r:id="rId12"/>
    <p:sldId id="267" r:id="rId13"/>
    <p:sldId id="269" r:id="rId14"/>
    <p:sldId id="270" r:id="rId15"/>
    <p:sldId id="272" r:id="rId16"/>
    <p:sldId id="273" r:id="rId17"/>
    <p:sldId id="274" r:id="rId18"/>
    <p:sldId id="275" r:id="rId19"/>
    <p:sldId id="276" r:id="rId20"/>
    <p:sldId id="277" r:id="rId21"/>
    <p:sldId id="278" r:id="rId22"/>
    <p:sldId id="280"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4660"/>
  </p:normalViewPr>
  <p:slideViewPr>
    <p:cSldViewPr snapToGrid="0">
      <p:cViewPr varScale="1">
        <p:scale>
          <a:sx n="88" d="100"/>
          <a:sy n="88" d="100"/>
        </p:scale>
        <p:origin x="36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cs-CZ" smtClean="0"/>
              <a:t>Kliknutím lze upravit styl.</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446C117F-5CCF-4837-BE5F-2B92066CAFAF}" type="datetimeFigureOut">
              <a:rPr lang="en-US" dirty="0"/>
              <a:t>5/11/2021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cs-CZ" smtClean="0"/>
              <a:t>Kliknutím lze upravit styl.</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84EB90BD-B6CE-46B7-997F-7313B992CCDC}" type="datetimeFigureOut">
              <a:rPr lang="en-US" dirty="0"/>
              <a:t>5/11/2021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cs-CZ" smtClean="0"/>
              <a:t>Kliknutím lze upravit styl.</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CDB9D11F-B188-461D-B23F-39381795C052}" type="datetimeFigureOut">
              <a:rPr lang="en-US" dirty="0"/>
              <a:t>5/11/2021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cs-CZ" smtClean="0"/>
              <a:t>Kliknutím lze upravit styl.</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52E6D8D9-55A2-4063-B0F3-121F44549695}" type="datetimeFigureOut">
              <a:rPr lang="en-US" dirty="0"/>
              <a:t>5/11/2021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cs-CZ" smtClean="0"/>
              <a:t>Kliknutím lze upravit styl.</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3" name="Date Placeholder 2"/>
          <p:cNvSpPr>
            <a:spLocks noGrp="1"/>
          </p:cNvSpPr>
          <p:nvPr>
            <p:ph type="dt" sz="half" idx="10"/>
          </p:nvPr>
        </p:nvSpPr>
        <p:spPr/>
        <p:txBody>
          <a:bodyPr/>
          <a:lstStyle/>
          <a:p>
            <a:fld id="{D4B24536-994D-4021-A283-9F449C0DB509}" type="datetimeFigureOut">
              <a:rPr lang="en-US" dirty="0"/>
              <a:t>5/11/2021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cs-CZ" smtClean="0"/>
              <a:t>Kliknutím lze upravit styl.</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3" name="Date Placeholder 2"/>
          <p:cNvSpPr>
            <a:spLocks noGrp="1"/>
          </p:cNvSpPr>
          <p:nvPr>
            <p:ph type="dt" sz="half" idx="10"/>
          </p:nvPr>
        </p:nvSpPr>
        <p:spPr/>
        <p:txBody>
          <a:bodyPr/>
          <a:lstStyle/>
          <a:p>
            <a:fld id="{3CBBBB78-C96F-47B7-AB17-D852CA960AC9}" type="datetimeFigureOut">
              <a:rPr lang="en-US" dirty="0"/>
              <a:t>5/11/2021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5/11/2021</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cs-CZ" smtClean="0"/>
              <a:t>Kliknutím lze upravit styl.</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30578ACC-22D6-47C1-A373-4FD133E34F3C}" type="datetimeFigureOut">
              <a:rPr lang="en-US" dirty="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5/11/2021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680322" y="3030008"/>
            <a:ext cx="4698355" cy="2906179"/>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5594123" y="3030008"/>
            <a:ext cx="4700059" cy="2906179"/>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5/11/2021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5/11/2021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5/11/2021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cs-CZ" smtClean="0"/>
              <a:t>Kliknutím lze upravit styl.</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E331444B-B92B-4E27-8C94-BB93EAF5CB18}" type="datetimeFigureOut">
              <a:rPr lang="en-US" dirty="0"/>
              <a:t>5/11/2021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363EFA5E-FA76-400D-B3DC-F0BA90E6D107}" type="datetimeFigureOut">
              <a:rPr lang="en-US" dirty="0"/>
              <a:t>5/11/2021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5/11/2021</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uhOV4fVJVAg" TargetMode="External"/><Relationship Id="rId2" Type="http://schemas.openxmlformats.org/officeDocument/2006/relationships/hyperlink" Target="https://www.aljazeera.com/news/2021/5/8/myanmar-junta-says-no-asean-envoy-visit-until-stability-restored" TargetMode="Externa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hyperlink" Target="https://www.youtube.com/watch?v=iuINrF4ycyI"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www.kas.de/c/document_library/get_file?uuid=3d07eb88-d4f1-de81-40d1-032ec67a3cb8&amp;groupId=28814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2733709"/>
            <a:ext cx="8824456" cy="1373070"/>
          </a:xfrm>
        </p:spPr>
        <p:txBody>
          <a:bodyPr/>
          <a:lstStyle/>
          <a:p>
            <a:r>
              <a:rPr lang="cs-CZ" dirty="0" smtClean="0"/>
              <a:t>Myanmar – </a:t>
            </a:r>
            <a:r>
              <a:rPr lang="cs-CZ" dirty="0" err="1" smtClean="0"/>
              <a:t>democratisation</a:t>
            </a:r>
            <a:r>
              <a:rPr lang="cs-CZ" dirty="0" smtClean="0"/>
              <a:t> and </a:t>
            </a:r>
            <a:r>
              <a:rPr lang="cs-CZ" dirty="0" err="1" smtClean="0"/>
              <a:t>conflict</a:t>
            </a:r>
            <a:r>
              <a:rPr lang="cs-CZ" dirty="0" smtClean="0"/>
              <a:t> </a:t>
            </a:r>
            <a:endParaRPr lang="en-US" dirty="0"/>
          </a:p>
        </p:txBody>
      </p:sp>
      <p:sp>
        <p:nvSpPr>
          <p:cNvPr id="3" name="Podnadpis 2"/>
          <p:cNvSpPr>
            <a:spLocks noGrp="1"/>
          </p:cNvSpPr>
          <p:nvPr>
            <p:ph type="subTitle" idx="1"/>
          </p:nvPr>
        </p:nvSpPr>
        <p:spPr/>
        <p:txBody>
          <a:bodyPr/>
          <a:lstStyle/>
          <a:p>
            <a:r>
              <a:rPr lang="cs-CZ" dirty="0" smtClean="0"/>
              <a:t>Věra Stojarová</a:t>
            </a:r>
            <a:endParaRPr lang="en-US" dirty="0"/>
          </a:p>
        </p:txBody>
      </p:sp>
    </p:spTree>
    <p:extLst>
      <p:ext uri="{BB962C8B-B14F-4D97-AF65-F5344CB8AC3E}">
        <p14:creationId xmlns:p14="http://schemas.microsoft.com/office/powerpoint/2010/main" val="2070454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Aung San </a:t>
            </a:r>
            <a:r>
              <a:rPr lang="cs-CZ" dirty="0" err="1" smtClean="0"/>
              <a:t>Su</a:t>
            </a:r>
            <a:r>
              <a:rPr lang="cs-CZ" dirty="0" smtClean="0"/>
              <a:t> Kyi</a:t>
            </a:r>
            <a:endParaRPr lang="en-US" dirty="0"/>
          </a:p>
        </p:txBody>
      </p:sp>
      <p:sp>
        <p:nvSpPr>
          <p:cNvPr id="3" name="Zástupný symbol pro obsah 2"/>
          <p:cNvSpPr>
            <a:spLocks noGrp="1"/>
          </p:cNvSpPr>
          <p:nvPr>
            <p:ph idx="1"/>
          </p:nvPr>
        </p:nvSpPr>
        <p:spPr>
          <a:xfrm>
            <a:off x="601663" y="2248232"/>
            <a:ext cx="9613861" cy="3599316"/>
          </a:xfrm>
        </p:spPr>
        <p:txBody>
          <a:bodyPr>
            <a:normAutofit fontScale="92500" lnSpcReduction="20000"/>
          </a:bodyPr>
          <a:lstStyle/>
          <a:p>
            <a:r>
              <a:rPr lang="cs-CZ" dirty="0" err="1" smtClean="0"/>
              <a:t>The</a:t>
            </a:r>
            <a:r>
              <a:rPr lang="cs-CZ" dirty="0" smtClean="0"/>
              <a:t> </a:t>
            </a:r>
            <a:r>
              <a:rPr lang="cs-CZ" dirty="0" err="1" smtClean="0"/>
              <a:t>youngest</a:t>
            </a:r>
            <a:r>
              <a:rPr lang="cs-CZ" dirty="0" smtClean="0"/>
              <a:t> </a:t>
            </a:r>
            <a:r>
              <a:rPr lang="cs-CZ" dirty="0" err="1" smtClean="0"/>
              <a:t>daughter</a:t>
            </a:r>
            <a:r>
              <a:rPr lang="cs-CZ" dirty="0" smtClean="0"/>
              <a:t> of </a:t>
            </a:r>
            <a:r>
              <a:rPr lang="cs-CZ" dirty="0" err="1" smtClean="0"/>
              <a:t>the</a:t>
            </a:r>
            <a:r>
              <a:rPr lang="cs-CZ" dirty="0" smtClean="0"/>
              <a:t> </a:t>
            </a:r>
            <a:r>
              <a:rPr lang="cs-CZ" dirty="0" err="1" smtClean="0"/>
              <a:t>Father</a:t>
            </a:r>
            <a:r>
              <a:rPr lang="cs-CZ" dirty="0" smtClean="0"/>
              <a:t> of </a:t>
            </a:r>
            <a:r>
              <a:rPr lang="cs-CZ" dirty="0" err="1" smtClean="0"/>
              <a:t>the</a:t>
            </a:r>
            <a:r>
              <a:rPr lang="cs-CZ" dirty="0" smtClean="0"/>
              <a:t> </a:t>
            </a:r>
            <a:r>
              <a:rPr lang="cs-CZ" dirty="0" err="1" smtClean="0"/>
              <a:t>nation</a:t>
            </a:r>
            <a:r>
              <a:rPr lang="cs-CZ" dirty="0" smtClean="0"/>
              <a:t> Aung San</a:t>
            </a:r>
          </a:p>
          <a:p>
            <a:r>
              <a:rPr lang="cs-CZ" dirty="0" err="1" smtClean="0"/>
              <a:t>World´s</a:t>
            </a:r>
            <a:r>
              <a:rPr lang="cs-CZ" dirty="0" smtClean="0"/>
              <a:t> most prominent </a:t>
            </a:r>
            <a:r>
              <a:rPr lang="cs-CZ" dirty="0" err="1" smtClean="0"/>
              <a:t>political</a:t>
            </a:r>
            <a:r>
              <a:rPr lang="cs-CZ" dirty="0" smtClean="0"/>
              <a:t> </a:t>
            </a:r>
            <a:r>
              <a:rPr lang="cs-CZ" dirty="0" err="1" smtClean="0"/>
              <a:t>prisoner</a:t>
            </a:r>
            <a:endParaRPr lang="cs-CZ" dirty="0" smtClean="0"/>
          </a:p>
          <a:p>
            <a:r>
              <a:rPr lang="cs-CZ" dirty="0" err="1" smtClean="0"/>
              <a:t>Under</a:t>
            </a:r>
            <a:r>
              <a:rPr lang="cs-CZ" dirty="0" smtClean="0"/>
              <a:t> house </a:t>
            </a:r>
            <a:r>
              <a:rPr lang="cs-CZ" dirty="0" err="1" smtClean="0"/>
              <a:t>arrest</a:t>
            </a:r>
            <a:r>
              <a:rPr lang="cs-CZ" dirty="0" smtClean="0"/>
              <a:t> </a:t>
            </a:r>
            <a:r>
              <a:rPr lang="cs-CZ" dirty="0" err="1" smtClean="0"/>
              <a:t>for</a:t>
            </a:r>
            <a:r>
              <a:rPr lang="cs-CZ" dirty="0" smtClean="0"/>
              <a:t> </a:t>
            </a:r>
            <a:r>
              <a:rPr lang="cs-CZ" dirty="0" err="1" smtClean="0"/>
              <a:t>over</a:t>
            </a:r>
            <a:r>
              <a:rPr lang="cs-CZ" dirty="0" smtClean="0"/>
              <a:t> 15 </a:t>
            </a:r>
            <a:r>
              <a:rPr lang="cs-CZ" dirty="0" err="1" smtClean="0"/>
              <a:t>years</a:t>
            </a:r>
            <a:r>
              <a:rPr lang="cs-CZ" dirty="0" smtClean="0"/>
              <a:t> </a:t>
            </a:r>
          </a:p>
          <a:p>
            <a:r>
              <a:rPr lang="cs-CZ" dirty="0" smtClean="0"/>
              <a:t>1991 Nobel </a:t>
            </a:r>
            <a:r>
              <a:rPr lang="cs-CZ" dirty="0" err="1" smtClean="0"/>
              <a:t>Peace</a:t>
            </a:r>
            <a:r>
              <a:rPr lang="cs-CZ" dirty="0" smtClean="0"/>
              <a:t> </a:t>
            </a:r>
            <a:r>
              <a:rPr lang="cs-CZ" dirty="0" err="1" smtClean="0"/>
              <a:t>Price</a:t>
            </a:r>
            <a:endParaRPr lang="cs-CZ" dirty="0" smtClean="0"/>
          </a:p>
          <a:p>
            <a:r>
              <a:rPr lang="cs-CZ" dirty="0" err="1" smtClean="0"/>
              <a:t>Husband</a:t>
            </a:r>
            <a:r>
              <a:rPr lang="cs-CZ" dirty="0" smtClean="0"/>
              <a:t> and </a:t>
            </a:r>
            <a:r>
              <a:rPr lang="cs-CZ" dirty="0" err="1" smtClean="0"/>
              <a:t>children</a:t>
            </a:r>
            <a:r>
              <a:rPr lang="cs-CZ" dirty="0" smtClean="0"/>
              <a:t> – </a:t>
            </a:r>
            <a:r>
              <a:rPr lang="cs-CZ" dirty="0" err="1" smtClean="0"/>
              <a:t>foreign</a:t>
            </a:r>
            <a:r>
              <a:rPr lang="cs-CZ" dirty="0" smtClean="0"/>
              <a:t> </a:t>
            </a:r>
            <a:r>
              <a:rPr lang="cs-CZ" dirty="0" err="1" smtClean="0"/>
              <a:t>citizens</a:t>
            </a:r>
            <a:endParaRPr lang="cs-CZ" dirty="0" smtClean="0"/>
          </a:p>
          <a:p>
            <a:r>
              <a:rPr lang="cs-CZ" dirty="0" err="1" smtClean="0"/>
              <a:t>Since</a:t>
            </a:r>
            <a:r>
              <a:rPr lang="cs-CZ" dirty="0" smtClean="0"/>
              <a:t> 2010 MP</a:t>
            </a:r>
          </a:p>
          <a:p>
            <a:r>
              <a:rPr lang="cs-CZ" dirty="0" smtClean="0"/>
              <a:t>2015 prime </a:t>
            </a:r>
            <a:r>
              <a:rPr lang="cs-CZ" dirty="0" err="1" smtClean="0"/>
              <a:t>minister</a:t>
            </a:r>
            <a:r>
              <a:rPr lang="cs-CZ" dirty="0" smtClean="0"/>
              <a:t> (</a:t>
            </a:r>
            <a:r>
              <a:rPr lang="cs-CZ" dirty="0" err="1" smtClean="0"/>
              <a:t>banned</a:t>
            </a:r>
            <a:r>
              <a:rPr lang="cs-CZ" dirty="0" smtClean="0"/>
              <a:t> </a:t>
            </a:r>
            <a:r>
              <a:rPr lang="cs-CZ" dirty="0" err="1" smtClean="0"/>
              <a:t>from</a:t>
            </a:r>
            <a:r>
              <a:rPr lang="cs-CZ" dirty="0" smtClean="0"/>
              <a:t> </a:t>
            </a:r>
            <a:r>
              <a:rPr lang="cs-CZ" dirty="0" err="1" smtClean="0"/>
              <a:t>becoming</a:t>
            </a:r>
            <a:r>
              <a:rPr lang="cs-CZ" dirty="0" smtClean="0"/>
              <a:t> a president)</a:t>
            </a:r>
          </a:p>
          <a:p>
            <a:r>
              <a:rPr lang="cs-CZ" dirty="0" err="1" smtClean="0"/>
              <a:t>Genocide</a:t>
            </a:r>
            <a:r>
              <a:rPr lang="cs-CZ" dirty="0" smtClean="0"/>
              <a:t> of </a:t>
            </a:r>
            <a:r>
              <a:rPr lang="cs-CZ" dirty="0" err="1" smtClean="0"/>
              <a:t>Rohyngia</a:t>
            </a:r>
            <a:r>
              <a:rPr lang="cs-CZ" dirty="0" smtClean="0"/>
              <a:t> </a:t>
            </a:r>
            <a:r>
              <a:rPr lang="cs-CZ" dirty="0" err="1" smtClean="0"/>
              <a:t>people</a:t>
            </a:r>
            <a:endParaRPr lang="cs-CZ" dirty="0" smtClean="0"/>
          </a:p>
          <a:p>
            <a:r>
              <a:rPr lang="cs-CZ" dirty="0" err="1" smtClean="0"/>
              <a:t>Refusal</a:t>
            </a:r>
            <a:r>
              <a:rPr lang="cs-CZ" dirty="0" smtClean="0"/>
              <a:t> to </a:t>
            </a:r>
            <a:r>
              <a:rPr lang="cs-CZ" dirty="0" err="1" smtClean="0"/>
              <a:t>acknowledge</a:t>
            </a:r>
            <a:r>
              <a:rPr lang="cs-CZ" dirty="0" smtClean="0"/>
              <a:t> </a:t>
            </a:r>
            <a:r>
              <a:rPr lang="cs-CZ" dirty="0" err="1" smtClean="0"/>
              <a:t>the</a:t>
            </a:r>
            <a:r>
              <a:rPr lang="cs-CZ" dirty="0" smtClean="0"/>
              <a:t> </a:t>
            </a:r>
            <a:r>
              <a:rPr lang="cs-CZ" dirty="0" err="1" smtClean="0"/>
              <a:t>massacres</a:t>
            </a:r>
            <a:endParaRPr lang="cs-CZ" dirty="0" smtClean="0"/>
          </a:p>
          <a:p>
            <a:r>
              <a:rPr lang="cs-CZ" dirty="0" smtClean="0"/>
              <a:t>2021 </a:t>
            </a:r>
            <a:r>
              <a:rPr lang="cs-CZ" dirty="0" err="1" smtClean="0"/>
              <a:t>coup</a:t>
            </a:r>
            <a:r>
              <a:rPr lang="cs-CZ" dirty="0" smtClean="0"/>
              <a:t> </a:t>
            </a:r>
            <a:r>
              <a:rPr lang="cs-CZ" dirty="0" err="1" smtClean="0"/>
              <a:t>d´etat</a:t>
            </a:r>
            <a:r>
              <a:rPr lang="cs-CZ" dirty="0" smtClean="0"/>
              <a:t>, Aung San </a:t>
            </a:r>
            <a:r>
              <a:rPr lang="cs-CZ" dirty="0" err="1" smtClean="0"/>
              <a:t>Su</a:t>
            </a:r>
            <a:r>
              <a:rPr lang="cs-CZ" dirty="0" smtClean="0"/>
              <a:t> </a:t>
            </a:r>
            <a:r>
              <a:rPr lang="cs-CZ" dirty="0" err="1" smtClean="0"/>
              <a:t>kyi</a:t>
            </a:r>
            <a:r>
              <a:rPr lang="cs-CZ" dirty="0" smtClean="0"/>
              <a:t> </a:t>
            </a:r>
            <a:r>
              <a:rPr lang="cs-CZ" dirty="0" err="1" smtClean="0"/>
              <a:t>arrested</a:t>
            </a:r>
            <a:endParaRPr lang="en-US"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2000" y="0"/>
            <a:ext cx="2880000" cy="4319484"/>
          </a:xfrm>
          <a:prstGeom prst="rect">
            <a:avLst/>
          </a:prstGeom>
        </p:spPr>
      </p:pic>
    </p:spTree>
    <p:extLst>
      <p:ext uri="{BB962C8B-B14F-4D97-AF65-F5344CB8AC3E}">
        <p14:creationId xmlns:p14="http://schemas.microsoft.com/office/powerpoint/2010/main" val="4213882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Rule of </a:t>
            </a:r>
            <a:r>
              <a:rPr lang="cs-CZ" dirty="0" err="1" smtClean="0"/>
              <a:t>the</a:t>
            </a:r>
            <a:r>
              <a:rPr lang="cs-CZ" dirty="0" smtClean="0"/>
              <a:t> </a:t>
            </a:r>
            <a:r>
              <a:rPr lang="cs-CZ" dirty="0" err="1" smtClean="0"/>
              <a:t>generals</a:t>
            </a:r>
            <a:r>
              <a:rPr lang="cs-CZ" dirty="0" smtClean="0"/>
              <a:t> 1988-2011</a:t>
            </a:r>
            <a:endParaRPr lang="en-US" dirty="0"/>
          </a:p>
        </p:txBody>
      </p:sp>
      <p:sp>
        <p:nvSpPr>
          <p:cNvPr id="3" name="Zástupný symbol pro obsah 2"/>
          <p:cNvSpPr>
            <a:spLocks noGrp="1"/>
          </p:cNvSpPr>
          <p:nvPr>
            <p:ph idx="1"/>
          </p:nvPr>
        </p:nvSpPr>
        <p:spPr>
          <a:xfrm>
            <a:off x="1" y="2952750"/>
            <a:ext cx="9509759" cy="4116643"/>
          </a:xfrm>
        </p:spPr>
        <p:txBody>
          <a:bodyPr>
            <a:normAutofit/>
          </a:bodyPr>
          <a:lstStyle/>
          <a:p>
            <a:r>
              <a:rPr lang="en-US" dirty="0" smtClean="0"/>
              <a:t>the</a:t>
            </a:r>
            <a:r>
              <a:rPr lang="en-US" dirty="0"/>
              <a:t> State Peace and Development </a:t>
            </a:r>
            <a:r>
              <a:rPr lang="en-US" dirty="0" err="1" smtClean="0"/>
              <a:t>Counc</a:t>
            </a:r>
            <a:r>
              <a:rPr lang="cs-CZ" dirty="0" err="1" smtClean="0"/>
              <a:t>il</a:t>
            </a:r>
            <a:r>
              <a:rPr lang="en-US" dirty="0"/>
              <a:t> (SPDC), which consisted of eleven senior military officers</a:t>
            </a:r>
            <a:r>
              <a:rPr lang="en-US" dirty="0" smtClean="0"/>
              <a:t>.</a:t>
            </a:r>
            <a:endParaRPr lang="en-US" dirty="0"/>
          </a:p>
          <a:p>
            <a:r>
              <a:rPr lang="en-US" dirty="0" smtClean="0"/>
              <a:t>1990s</a:t>
            </a:r>
            <a:r>
              <a:rPr lang="cs-CZ" dirty="0" smtClean="0"/>
              <a:t> </a:t>
            </a:r>
            <a:r>
              <a:rPr lang="en-US" dirty="0" smtClean="0"/>
              <a:t>weakened </a:t>
            </a:r>
            <a:r>
              <a:rPr lang="en-US" dirty="0"/>
              <a:t>ethnic insurgent </a:t>
            </a:r>
            <a:r>
              <a:rPr lang="en-US" dirty="0" smtClean="0"/>
              <a:t>groups</a:t>
            </a:r>
            <a:endParaRPr lang="en-US" dirty="0"/>
          </a:p>
          <a:p>
            <a:r>
              <a:rPr lang="en-US" dirty="0" smtClean="0"/>
              <a:t> 2006</a:t>
            </a:r>
            <a:r>
              <a:rPr lang="cs-CZ" dirty="0" smtClean="0"/>
              <a:t> </a:t>
            </a:r>
            <a:r>
              <a:rPr lang="en-US" dirty="0" smtClean="0"/>
              <a:t>large-scale </a:t>
            </a:r>
            <a:r>
              <a:rPr lang="en-US" dirty="0"/>
              <a:t>military offensive against the </a:t>
            </a:r>
            <a:r>
              <a:rPr lang="en-US" dirty="0" err="1" smtClean="0"/>
              <a:t>the</a:t>
            </a:r>
            <a:r>
              <a:rPr lang="en-US" dirty="0"/>
              <a:t> Karen National Liberation Army (KNLA). </a:t>
            </a:r>
            <a:r>
              <a:rPr lang="en-US" dirty="0" smtClean="0"/>
              <a:t>approximately </a:t>
            </a:r>
            <a:r>
              <a:rPr lang="en-US" dirty="0"/>
              <a:t>half a million people were displaced </a:t>
            </a:r>
            <a:endParaRPr lang="cs-CZ" dirty="0" smtClean="0"/>
          </a:p>
          <a:p>
            <a:r>
              <a:rPr lang="en-US" dirty="0" smtClean="0"/>
              <a:t>2007</a:t>
            </a:r>
            <a:r>
              <a:rPr lang="cs-CZ" dirty="0"/>
              <a:t> </a:t>
            </a:r>
            <a:r>
              <a:rPr lang="cs-CZ" dirty="0" err="1" smtClean="0"/>
              <a:t>Saffron</a:t>
            </a:r>
            <a:r>
              <a:rPr lang="cs-CZ" dirty="0" smtClean="0"/>
              <a:t> </a:t>
            </a:r>
            <a:r>
              <a:rPr lang="cs-CZ" dirty="0" err="1" smtClean="0"/>
              <a:t>Revolution</a:t>
            </a:r>
            <a:r>
              <a:rPr lang="cs-CZ" dirty="0" smtClean="0"/>
              <a:t> - </a:t>
            </a:r>
            <a:r>
              <a:rPr lang="en-US" dirty="0" smtClean="0"/>
              <a:t> </a:t>
            </a:r>
            <a:r>
              <a:rPr lang="en-US" dirty="0"/>
              <a:t>hundreds of thousands of monks protested against the military junta's rule, and called for free elections, minority rights and the release of political </a:t>
            </a:r>
            <a:r>
              <a:rPr lang="en-US" dirty="0" smtClean="0"/>
              <a:t>prisoners</a:t>
            </a:r>
            <a:r>
              <a:rPr lang="cs-CZ" dirty="0"/>
              <a:t> </a:t>
            </a:r>
            <a:endParaRPr lang="cs-CZ" dirty="0" smtClean="0"/>
          </a:p>
        </p:txBody>
      </p:sp>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2875" y="0"/>
            <a:ext cx="4429125" cy="2952750"/>
          </a:xfrm>
          <a:prstGeom prst="rect">
            <a:avLst/>
          </a:prstGeom>
        </p:spPr>
      </p:pic>
    </p:spTree>
    <p:extLst>
      <p:ext uri="{BB962C8B-B14F-4D97-AF65-F5344CB8AC3E}">
        <p14:creationId xmlns:p14="http://schemas.microsoft.com/office/powerpoint/2010/main" val="57820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2011-2021 </a:t>
            </a:r>
            <a:r>
              <a:rPr lang="cs-CZ" dirty="0" err="1" smtClean="0"/>
              <a:t>heading</a:t>
            </a:r>
            <a:r>
              <a:rPr lang="cs-CZ" dirty="0" smtClean="0"/>
              <a:t> </a:t>
            </a:r>
            <a:r>
              <a:rPr lang="cs-CZ" dirty="0" err="1" smtClean="0"/>
              <a:t>towards</a:t>
            </a:r>
            <a:r>
              <a:rPr lang="cs-CZ" dirty="0" smtClean="0"/>
              <a:t> </a:t>
            </a:r>
            <a:r>
              <a:rPr lang="cs-CZ" dirty="0" err="1" smtClean="0"/>
              <a:t>democracy</a:t>
            </a:r>
            <a:r>
              <a:rPr lang="cs-CZ" dirty="0" smtClean="0"/>
              <a:t>???</a:t>
            </a:r>
            <a:endParaRPr lang="en-US" dirty="0"/>
          </a:p>
        </p:txBody>
      </p:sp>
      <p:sp>
        <p:nvSpPr>
          <p:cNvPr id="3" name="Zástupný symbol pro obsah 2"/>
          <p:cNvSpPr>
            <a:spLocks noGrp="1"/>
          </p:cNvSpPr>
          <p:nvPr>
            <p:ph idx="1"/>
          </p:nvPr>
        </p:nvSpPr>
        <p:spPr>
          <a:xfrm>
            <a:off x="1" y="1956619"/>
            <a:ext cx="10294182" cy="4807974"/>
          </a:xfrm>
        </p:spPr>
        <p:txBody>
          <a:bodyPr>
            <a:normAutofit/>
          </a:bodyPr>
          <a:lstStyle/>
          <a:p>
            <a:r>
              <a:rPr lang="en-US" dirty="0" smtClean="0"/>
              <a:t>2011</a:t>
            </a:r>
            <a:r>
              <a:rPr lang="cs-CZ" dirty="0" smtClean="0"/>
              <a:t> </a:t>
            </a:r>
            <a:r>
              <a:rPr lang="cs-CZ" dirty="0" err="1" smtClean="0"/>
              <a:t>constitution</a:t>
            </a:r>
            <a:r>
              <a:rPr lang="cs-CZ" dirty="0" smtClean="0"/>
              <a:t> and </a:t>
            </a:r>
            <a:r>
              <a:rPr lang="cs-CZ" dirty="0" err="1" smtClean="0"/>
              <a:t>political</a:t>
            </a:r>
            <a:r>
              <a:rPr lang="cs-CZ" dirty="0" smtClean="0"/>
              <a:t> </a:t>
            </a:r>
            <a:r>
              <a:rPr lang="cs-CZ" dirty="0" err="1" smtClean="0"/>
              <a:t>reforms</a:t>
            </a:r>
            <a:r>
              <a:rPr lang="cs-CZ" dirty="0" smtClean="0"/>
              <a:t> </a:t>
            </a:r>
            <a:r>
              <a:rPr lang="cs-CZ" dirty="0" err="1" smtClean="0"/>
              <a:t>including</a:t>
            </a:r>
            <a:r>
              <a:rPr lang="cs-CZ" dirty="0" smtClean="0"/>
              <a:t> </a:t>
            </a:r>
            <a:r>
              <a:rPr lang="cs-CZ" dirty="0" err="1" smtClean="0"/>
              <a:t>releasing</a:t>
            </a:r>
            <a:r>
              <a:rPr lang="cs-CZ" dirty="0" smtClean="0"/>
              <a:t> </a:t>
            </a:r>
            <a:r>
              <a:rPr lang="cs-CZ" dirty="0" err="1" smtClean="0"/>
              <a:t>political</a:t>
            </a:r>
            <a:r>
              <a:rPr lang="cs-CZ" dirty="0" smtClean="0"/>
              <a:t> </a:t>
            </a:r>
            <a:r>
              <a:rPr lang="cs-CZ" dirty="0" err="1" smtClean="0"/>
              <a:t>prisoners</a:t>
            </a:r>
            <a:r>
              <a:rPr lang="cs-CZ" dirty="0" smtClean="0"/>
              <a:t>, </a:t>
            </a:r>
            <a:r>
              <a:rPr lang="cs-CZ" dirty="0" err="1" smtClean="0"/>
              <a:t>still</a:t>
            </a:r>
            <a:r>
              <a:rPr lang="cs-CZ" dirty="0" smtClean="0"/>
              <a:t> </a:t>
            </a:r>
            <a:r>
              <a:rPr lang="cs-CZ" dirty="0" err="1" smtClean="0"/>
              <a:t>under</a:t>
            </a:r>
            <a:r>
              <a:rPr lang="cs-CZ" dirty="0" smtClean="0"/>
              <a:t> </a:t>
            </a:r>
            <a:r>
              <a:rPr lang="cs-CZ" dirty="0" err="1" smtClean="0"/>
              <a:t>military</a:t>
            </a:r>
            <a:r>
              <a:rPr lang="cs-CZ" dirty="0" smtClean="0"/>
              <a:t> </a:t>
            </a:r>
            <a:r>
              <a:rPr lang="cs-CZ" dirty="0" err="1" smtClean="0"/>
              <a:t>control</a:t>
            </a:r>
            <a:endParaRPr lang="cs-CZ" dirty="0" smtClean="0"/>
          </a:p>
          <a:p>
            <a:r>
              <a:rPr lang="en-US" dirty="0" smtClean="0"/>
              <a:t>2015</a:t>
            </a:r>
            <a:r>
              <a:rPr lang="cs-CZ" dirty="0" smtClean="0"/>
              <a:t> </a:t>
            </a:r>
            <a:r>
              <a:rPr lang="cs-CZ" dirty="0" err="1" smtClean="0"/>
              <a:t>first</a:t>
            </a:r>
            <a:r>
              <a:rPr lang="cs-CZ" dirty="0" smtClean="0"/>
              <a:t> free </a:t>
            </a:r>
            <a:r>
              <a:rPr lang="cs-CZ" dirty="0" err="1" smtClean="0"/>
              <a:t>elections</a:t>
            </a:r>
            <a:endParaRPr lang="cs-CZ" dirty="0" smtClean="0"/>
          </a:p>
          <a:p>
            <a:r>
              <a:rPr lang="cs-CZ" dirty="0" smtClean="0"/>
              <a:t>2015 </a:t>
            </a:r>
            <a:r>
              <a:rPr lang="en-US" dirty="0" smtClean="0"/>
              <a:t>peace </a:t>
            </a:r>
            <a:r>
              <a:rPr lang="en-US" dirty="0"/>
              <a:t>conferences </a:t>
            </a:r>
            <a:r>
              <a:rPr lang="cs-CZ" dirty="0" smtClean="0"/>
              <a:t>- </a:t>
            </a:r>
            <a:r>
              <a:rPr lang="en-US" dirty="0" smtClean="0"/>
              <a:t>However</a:t>
            </a:r>
            <a:r>
              <a:rPr lang="en-US" dirty="0"/>
              <a:t>, these efforts were </a:t>
            </a:r>
            <a:r>
              <a:rPr lang="en-US" dirty="0" err="1"/>
              <a:t>criticised</a:t>
            </a:r>
            <a:r>
              <a:rPr lang="en-US" dirty="0"/>
              <a:t> for not addressing the main proposals made by ceasefire groups, and for excluding the country's largest insurgent groups which were still active</a:t>
            </a:r>
            <a:r>
              <a:rPr lang="en-US" dirty="0" smtClean="0"/>
              <a:t>.</a:t>
            </a:r>
            <a:endParaRPr lang="cs-CZ" dirty="0" smtClean="0"/>
          </a:p>
          <a:p>
            <a:r>
              <a:rPr lang="cs-CZ" dirty="0" smtClean="0"/>
              <a:t>25 % of </a:t>
            </a:r>
            <a:r>
              <a:rPr lang="cs-CZ" dirty="0" err="1" smtClean="0"/>
              <a:t>the</a:t>
            </a:r>
            <a:r>
              <a:rPr lang="cs-CZ" dirty="0" smtClean="0"/>
              <a:t> </a:t>
            </a:r>
            <a:r>
              <a:rPr lang="cs-CZ" dirty="0" err="1" smtClean="0"/>
              <a:t>military</a:t>
            </a:r>
            <a:r>
              <a:rPr lang="cs-CZ" dirty="0" smtClean="0"/>
              <a:t> in </a:t>
            </a:r>
            <a:r>
              <a:rPr lang="cs-CZ" dirty="0" err="1" smtClean="0"/>
              <a:t>the</a:t>
            </a:r>
            <a:r>
              <a:rPr lang="cs-CZ" dirty="0" smtClean="0"/>
              <a:t> </a:t>
            </a:r>
            <a:r>
              <a:rPr lang="cs-CZ" dirty="0" err="1" smtClean="0"/>
              <a:t>parliament</a:t>
            </a:r>
            <a:r>
              <a:rPr lang="cs-CZ" dirty="0" smtClean="0"/>
              <a:t> </a:t>
            </a:r>
            <a:r>
              <a:rPr lang="cs-CZ" dirty="0" err="1" smtClean="0"/>
              <a:t>reserve</a:t>
            </a:r>
            <a:endParaRPr lang="cs-CZ" dirty="0" smtClean="0"/>
          </a:p>
          <a:p>
            <a:r>
              <a:rPr lang="cs-CZ" dirty="0" err="1" smtClean="0"/>
              <a:t>Since</a:t>
            </a:r>
            <a:r>
              <a:rPr lang="cs-CZ" dirty="0" smtClean="0"/>
              <a:t> </a:t>
            </a:r>
            <a:r>
              <a:rPr lang="en-US" dirty="0" smtClean="0"/>
              <a:t>2016</a:t>
            </a:r>
            <a:r>
              <a:rPr lang="en-US" dirty="0"/>
              <a:t>, </a:t>
            </a:r>
            <a:r>
              <a:rPr lang="en-US" dirty="0" err="1" smtClean="0"/>
              <a:t>Rohingya</a:t>
            </a:r>
            <a:r>
              <a:rPr lang="en-US" dirty="0" smtClean="0"/>
              <a:t> </a:t>
            </a:r>
            <a:r>
              <a:rPr lang="cs-CZ" dirty="0" smtClean="0"/>
              <a:t>minority, </a:t>
            </a:r>
            <a:r>
              <a:rPr lang="cs-CZ" dirty="0" err="1" smtClean="0"/>
              <a:t>ethnic</a:t>
            </a:r>
            <a:r>
              <a:rPr lang="cs-CZ" dirty="0" smtClean="0"/>
              <a:t> </a:t>
            </a:r>
            <a:r>
              <a:rPr lang="cs-CZ" dirty="0" err="1" smtClean="0"/>
              <a:t>cleansing</a:t>
            </a:r>
            <a:r>
              <a:rPr lang="cs-CZ" dirty="0" smtClean="0"/>
              <a:t> </a:t>
            </a:r>
            <a:endParaRPr lang="en-US" dirty="0"/>
          </a:p>
        </p:txBody>
      </p:sp>
    </p:spTree>
    <p:extLst>
      <p:ext uri="{BB962C8B-B14F-4D97-AF65-F5344CB8AC3E}">
        <p14:creationId xmlns:p14="http://schemas.microsoft.com/office/powerpoint/2010/main" val="30483916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Foreign</a:t>
            </a:r>
            <a:r>
              <a:rPr lang="cs-CZ" dirty="0" smtClean="0"/>
              <a:t> </a:t>
            </a:r>
            <a:r>
              <a:rPr lang="cs-CZ" dirty="0" err="1" smtClean="0"/>
              <a:t>involvement</a:t>
            </a:r>
            <a:endParaRPr lang="en-US" dirty="0"/>
          </a:p>
        </p:txBody>
      </p:sp>
      <p:sp>
        <p:nvSpPr>
          <p:cNvPr id="3" name="Zástupný symbol pro obsah 2"/>
          <p:cNvSpPr>
            <a:spLocks noGrp="1"/>
          </p:cNvSpPr>
          <p:nvPr>
            <p:ph idx="1"/>
          </p:nvPr>
        </p:nvSpPr>
        <p:spPr>
          <a:xfrm>
            <a:off x="0" y="1759132"/>
            <a:ext cx="7429499" cy="5164182"/>
          </a:xfrm>
        </p:spPr>
        <p:txBody>
          <a:bodyPr>
            <a:normAutofit fontScale="85000" lnSpcReduction="20000"/>
          </a:bodyPr>
          <a:lstStyle/>
          <a:p>
            <a:pPr marL="0" indent="0">
              <a:buNone/>
            </a:pPr>
            <a:endParaRPr lang="en-US" b="1" dirty="0"/>
          </a:p>
          <a:p>
            <a:r>
              <a:rPr lang="en-US" b="1" dirty="0"/>
              <a:t>The People's Republic of China </a:t>
            </a:r>
            <a:r>
              <a:rPr lang="cs-CZ" dirty="0" smtClean="0"/>
              <a:t>- </a:t>
            </a:r>
            <a:r>
              <a:rPr lang="en-US" dirty="0" smtClean="0"/>
              <a:t>its </a:t>
            </a:r>
            <a:r>
              <a:rPr lang="en-US" dirty="0"/>
              <a:t>close relations with both the Myanmar government and insurgent groups </a:t>
            </a:r>
            <a:r>
              <a:rPr lang="cs-CZ" dirty="0" smtClean="0"/>
              <a:t>, </a:t>
            </a:r>
            <a:r>
              <a:rPr lang="en-US" dirty="0" smtClean="0"/>
              <a:t>China </a:t>
            </a:r>
            <a:r>
              <a:rPr lang="en-US" dirty="0"/>
              <a:t>openly supported the Communist Party of </a:t>
            </a:r>
            <a:r>
              <a:rPr lang="en-US" dirty="0" smtClean="0"/>
              <a:t>Burma</a:t>
            </a:r>
            <a:endParaRPr lang="cs-CZ" dirty="0"/>
          </a:p>
          <a:p>
            <a:r>
              <a:rPr lang="en-US" b="1" dirty="0" smtClean="0"/>
              <a:t>India</a:t>
            </a:r>
            <a:r>
              <a:rPr lang="cs-CZ" b="1" dirty="0" smtClean="0"/>
              <a:t>- </a:t>
            </a:r>
            <a:r>
              <a:rPr lang="en-US" dirty="0" smtClean="0"/>
              <a:t>India </a:t>
            </a:r>
            <a:r>
              <a:rPr lang="en-US" dirty="0"/>
              <a:t>and Myanmar share a strategic military relationship due to the overlapping insurgency in northeast </a:t>
            </a:r>
            <a:r>
              <a:rPr lang="en-US" dirty="0" smtClean="0"/>
              <a:t>India</a:t>
            </a:r>
            <a:r>
              <a:rPr lang="en-US" dirty="0"/>
              <a:t> The two countries' armies have conducted joint operations against insurgents at their border since the </a:t>
            </a:r>
            <a:r>
              <a:rPr lang="en-US" dirty="0" smtClean="0"/>
              <a:t>1990s</a:t>
            </a:r>
            <a:r>
              <a:rPr lang="cs-CZ" dirty="0" smtClean="0"/>
              <a:t>. </a:t>
            </a:r>
            <a:r>
              <a:rPr lang="en-US" dirty="0" smtClean="0"/>
              <a:t>India </a:t>
            </a:r>
            <a:r>
              <a:rPr lang="en-US" dirty="0"/>
              <a:t>has been the only country to forcefully repatriate </a:t>
            </a:r>
            <a:r>
              <a:rPr lang="en-US" dirty="0" err="1"/>
              <a:t>Rohingya</a:t>
            </a:r>
            <a:r>
              <a:rPr lang="en-US" dirty="0"/>
              <a:t> refugees back to Myanmar despite global outcry</a:t>
            </a:r>
            <a:r>
              <a:rPr lang="en-US" dirty="0" smtClean="0"/>
              <a:t>.</a:t>
            </a:r>
            <a:endParaRPr lang="en-US" dirty="0"/>
          </a:p>
          <a:p>
            <a:r>
              <a:rPr lang="en-US" b="1" dirty="0" smtClean="0"/>
              <a:t>Pakistan</a:t>
            </a:r>
            <a:r>
              <a:rPr lang="cs-CZ" b="1" dirty="0" smtClean="0"/>
              <a:t> -</a:t>
            </a:r>
            <a:r>
              <a:rPr lang="en-US" dirty="0" err="1" smtClean="0"/>
              <a:t>Rohingya</a:t>
            </a:r>
            <a:r>
              <a:rPr lang="en-US" dirty="0" smtClean="0"/>
              <a:t> </a:t>
            </a:r>
            <a:r>
              <a:rPr lang="cs-CZ" dirty="0" smtClean="0"/>
              <a:t> </a:t>
            </a:r>
            <a:r>
              <a:rPr lang="cs-CZ" dirty="0" err="1" smtClean="0"/>
              <a:t>claim</a:t>
            </a:r>
            <a:r>
              <a:rPr lang="cs-CZ" dirty="0" smtClean="0"/>
              <a:t> to </a:t>
            </a:r>
            <a:r>
              <a:rPr lang="en-US" dirty="0" smtClean="0"/>
              <a:t>have </a:t>
            </a:r>
            <a:r>
              <a:rPr lang="en-US" dirty="0"/>
              <a:t>links to private donors </a:t>
            </a:r>
            <a:r>
              <a:rPr lang="cs-CZ" dirty="0" smtClean="0"/>
              <a:t> and </a:t>
            </a:r>
            <a:r>
              <a:rPr lang="cs-CZ" dirty="0" err="1" smtClean="0"/>
              <a:t>receive</a:t>
            </a:r>
            <a:r>
              <a:rPr lang="cs-CZ" dirty="0" smtClean="0"/>
              <a:t> </a:t>
            </a:r>
            <a:r>
              <a:rPr lang="cs-CZ" dirty="0" err="1" smtClean="0"/>
              <a:t>training</a:t>
            </a:r>
            <a:r>
              <a:rPr lang="cs-CZ" dirty="0" smtClean="0"/>
              <a:t> </a:t>
            </a:r>
            <a:r>
              <a:rPr lang="en-US" dirty="0" smtClean="0"/>
              <a:t>in</a:t>
            </a:r>
            <a:r>
              <a:rPr lang="en-US" dirty="0"/>
              <a:t> Saudi Arabia and </a:t>
            </a:r>
            <a:r>
              <a:rPr lang="en-US" dirty="0" smtClean="0"/>
              <a:t>Pakistan</a:t>
            </a:r>
            <a:endParaRPr lang="cs-CZ" dirty="0"/>
          </a:p>
          <a:p>
            <a:r>
              <a:rPr lang="en-US" b="1" dirty="0" smtClean="0"/>
              <a:t>Thailand</a:t>
            </a:r>
            <a:r>
              <a:rPr lang="en-US" dirty="0" smtClean="0"/>
              <a:t> </a:t>
            </a:r>
            <a:r>
              <a:rPr lang="en-US" dirty="0"/>
              <a:t>had been a vocal supporter of various insurgent </a:t>
            </a:r>
            <a:r>
              <a:rPr lang="en-US" dirty="0" smtClean="0"/>
              <a:t>groups</a:t>
            </a:r>
            <a:r>
              <a:rPr lang="cs-CZ" dirty="0" smtClean="0"/>
              <a:t>. </a:t>
            </a:r>
            <a:r>
              <a:rPr lang="cs-CZ" dirty="0" err="1" smtClean="0"/>
              <a:t>since</a:t>
            </a:r>
            <a:r>
              <a:rPr lang="cs-CZ" dirty="0" smtClean="0"/>
              <a:t> </a:t>
            </a:r>
            <a:r>
              <a:rPr lang="en-US" dirty="0" smtClean="0"/>
              <a:t>1995</a:t>
            </a:r>
            <a:r>
              <a:rPr lang="en-US" dirty="0"/>
              <a:t>, the Thai government secured its border with Myanmar and stopped all logistical support going through Thailand after they signed a major economic deal with Myanmar</a:t>
            </a:r>
            <a:r>
              <a:rPr lang="en-US" dirty="0" smtClean="0"/>
              <a:t>.</a:t>
            </a:r>
            <a:endParaRPr lang="en-US" dirty="0"/>
          </a:p>
          <a:p>
            <a:r>
              <a:rPr lang="en-US" b="1" dirty="0"/>
              <a:t>United </a:t>
            </a:r>
            <a:r>
              <a:rPr lang="en-US" b="1" dirty="0" smtClean="0"/>
              <a:t>States</a:t>
            </a:r>
            <a:r>
              <a:rPr lang="cs-CZ" dirty="0"/>
              <a:t> </a:t>
            </a:r>
            <a:r>
              <a:rPr lang="cs-CZ" dirty="0" smtClean="0"/>
              <a:t>- </a:t>
            </a:r>
            <a:r>
              <a:rPr lang="en-US" dirty="0" smtClean="0"/>
              <a:t>Starting </a:t>
            </a:r>
            <a:r>
              <a:rPr lang="en-US" dirty="0"/>
              <a:t>in 1951, the CIA began aiding Kuomintang soldiers that fled to Myanmar from </a:t>
            </a:r>
            <a:r>
              <a:rPr lang="en-US" dirty="0" smtClean="0"/>
              <a:t>China</a:t>
            </a:r>
            <a:r>
              <a:rPr lang="cs-CZ" dirty="0"/>
              <a:t> </a:t>
            </a:r>
            <a:endParaRPr lang="cs-CZ" b="1" dirty="0"/>
          </a:p>
          <a:p>
            <a:r>
              <a:rPr lang="cs-CZ" b="1" dirty="0" err="1" smtClean="0"/>
              <a:t>Arms</a:t>
            </a:r>
            <a:r>
              <a:rPr lang="cs-CZ" b="1" dirty="0" smtClean="0"/>
              <a:t> </a:t>
            </a:r>
            <a:r>
              <a:rPr lang="cs-CZ" b="1" dirty="0" err="1" smtClean="0"/>
              <a:t>suppliers</a:t>
            </a:r>
            <a:r>
              <a:rPr lang="cs-CZ" b="1" dirty="0" smtClean="0"/>
              <a:t>, </a:t>
            </a:r>
            <a:r>
              <a:rPr lang="cs-CZ" b="1" dirty="0" err="1" smtClean="0"/>
              <a:t>foreign</a:t>
            </a:r>
            <a:r>
              <a:rPr lang="cs-CZ" b="1" dirty="0" smtClean="0"/>
              <a:t> </a:t>
            </a:r>
            <a:r>
              <a:rPr lang="cs-CZ" b="1" dirty="0" err="1" smtClean="0"/>
              <a:t>fighters</a:t>
            </a:r>
            <a:r>
              <a:rPr lang="cs-CZ" b="1" dirty="0" smtClean="0"/>
              <a:t> </a:t>
            </a:r>
            <a:endParaRPr lang="en-US" b="1" dirty="0"/>
          </a:p>
          <a:p>
            <a:endParaRPr lang="en-US"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500" y="1834166"/>
            <a:ext cx="4762500" cy="4762500"/>
          </a:xfrm>
          <a:prstGeom prst="rect">
            <a:avLst/>
          </a:prstGeom>
        </p:spPr>
      </p:pic>
    </p:spTree>
    <p:extLst>
      <p:ext uri="{BB962C8B-B14F-4D97-AF65-F5344CB8AC3E}">
        <p14:creationId xmlns:p14="http://schemas.microsoft.com/office/powerpoint/2010/main" val="5642693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Internet in Myanmar</a:t>
            </a:r>
            <a:endParaRPr lang="en-US" dirty="0"/>
          </a:p>
        </p:txBody>
      </p:sp>
      <p:sp>
        <p:nvSpPr>
          <p:cNvPr id="3" name="Zástupný symbol pro obsah 2"/>
          <p:cNvSpPr>
            <a:spLocks noGrp="1"/>
          </p:cNvSpPr>
          <p:nvPr>
            <p:ph idx="1"/>
          </p:nvPr>
        </p:nvSpPr>
        <p:spPr/>
        <p:txBody>
          <a:bodyPr>
            <a:normAutofit/>
          </a:bodyPr>
          <a:lstStyle/>
          <a:p>
            <a:r>
              <a:rPr lang="cs-CZ" dirty="0" err="1" smtClean="0"/>
              <a:t>Limiting</a:t>
            </a:r>
            <a:r>
              <a:rPr lang="cs-CZ" dirty="0" smtClean="0"/>
              <a:t> </a:t>
            </a:r>
            <a:r>
              <a:rPr lang="cs-CZ" dirty="0" err="1" smtClean="0"/>
              <a:t>access</a:t>
            </a:r>
            <a:r>
              <a:rPr lang="cs-CZ" dirty="0" smtClean="0"/>
              <a:t> to internet, </a:t>
            </a:r>
            <a:r>
              <a:rPr lang="cs-CZ" dirty="0" err="1" smtClean="0"/>
              <a:t>control</a:t>
            </a:r>
            <a:r>
              <a:rPr lang="cs-CZ" dirty="0" smtClean="0"/>
              <a:t> of internet</a:t>
            </a:r>
          </a:p>
          <a:p>
            <a:r>
              <a:rPr lang="cs-CZ" dirty="0" err="1" smtClean="0"/>
              <a:t>Banning</a:t>
            </a:r>
            <a:r>
              <a:rPr lang="cs-CZ" dirty="0" smtClean="0"/>
              <a:t> </a:t>
            </a:r>
            <a:r>
              <a:rPr lang="cs-CZ" dirty="0" err="1" smtClean="0"/>
              <a:t>the</a:t>
            </a:r>
            <a:r>
              <a:rPr lang="cs-CZ" dirty="0" smtClean="0"/>
              <a:t> </a:t>
            </a:r>
            <a:r>
              <a:rPr lang="cs-CZ" dirty="0" err="1" smtClean="0"/>
              <a:t>websites</a:t>
            </a:r>
            <a:r>
              <a:rPr lang="cs-CZ" dirty="0" smtClean="0"/>
              <a:t> of </a:t>
            </a:r>
            <a:r>
              <a:rPr lang="cs-CZ" dirty="0" err="1" smtClean="0"/>
              <a:t>opossition</a:t>
            </a:r>
            <a:r>
              <a:rPr lang="cs-CZ" dirty="0" smtClean="0"/>
              <a:t> </a:t>
            </a:r>
            <a:r>
              <a:rPr lang="cs-CZ" dirty="0" err="1" smtClean="0"/>
              <a:t>groups</a:t>
            </a:r>
            <a:endParaRPr lang="cs-CZ" dirty="0" smtClean="0"/>
          </a:p>
          <a:p>
            <a:r>
              <a:rPr lang="cs-CZ" dirty="0" err="1" smtClean="0"/>
              <a:t>Prison</a:t>
            </a:r>
            <a:r>
              <a:rPr lang="cs-CZ" dirty="0" smtClean="0"/>
              <a:t> </a:t>
            </a:r>
            <a:r>
              <a:rPr lang="cs-CZ" dirty="0" err="1" smtClean="0"/>
              <a:t>sentences</a:t>
            </a:r>
            <a:r>
              <a:rPr lang="cs-CZ" dirty="0" smtClean="0"/>
              <a:t> </a:t>
            </a:r>
            <a:r>
              <a:rPr lang="cs-CZ" dirty="0" err="1" smtClean="0"/>
              <a:t>for</a:t>
            </a:r>
            <a:r>
              <a:rPr lang="cs-CZ" dirty="0" smtClean="0"/>
              <a:t> </a:t>
            </a:r>
            <a:r>
              <a:rPr lang="cs-CZ" dirty="0" err="1" smtClean="0"/>
              <a:t>violators</a:t>
            </a:r>
            <a:endParaRPr lang="cs-CZ" dirty="0" smtClean="0"/>
          </a:p>
          <a:p>
            <a:r>
              <a:rPr lang="cs-CZ" dirty="0" err="1" smtClean="0"/>
              <a:t>With</a:t>
            </a:r>
            <a:r>
              <a:rPr lang="cs-CZ" dirty="0" smtClean="0"/>
              <a:t> internet on </a:t>
            </a:r>
            <a:r>
              <a:rPr lang="cs-CZ" dirty="0" err="1" smtClean="0"/>
              <a:t>walkies</a:t>
            </a:r>
            <a:r>
              <a:rPr lang="cs-CZ" dirty="0" smtClean="0"/>
              <a:t> </a:t>
            </a:r>
            <a:r>
              <a:rPr lang="cs-CZ" dirty="0" err="1" smtClean="0"/>
              <a:t>talkies</a:t>
            </a:r>
            <a:r>
              <a:rPr lang="cs-CZ" dirty="0" smtClean="0"/>
              <a:t> – </a:t>
            </a:r>
            <a:r>
              <a:rPr lang="cs-CZ" dirty="0" err="1" smtClean="0"/>
              <a:t>availability</a:t>
            </a:r>
            <a:r>
              <a:rPr lang="cs-CZ" dirty="0" smtClean="0"/>
              <a:t>, </a:t>
            </a:r>
            <a:r>
              <a:rPr lang="cs-CZ" dirty="0" err="1" smtClean="0"/>
              <a:t>high</a:t>
            </a:r>
            <a:r>
              <a:rPr lang="cs-CZ" dirty="0" smtClean="0"/>
              <a:t> </a:t>
            </a:r>
            <a:r>
              <a:rPr lang="cs-CZ" dirty="0" err="1" smtClean="0"/>
              <a:t>prices</a:t>
            </a:r>
            <a:endParaRPr lang="cs-CZ" dirty="0" smtClean="0"/>
          </a:p>
          <a:p>
            <a:r>
              <a:rPr lang="cs-CZ" dirty="0" smtClean="0"/>
              <a:t>Internet </a:t>
            </a:r>
            <a:r>
              <a:rPr lang="cs-CZ" dirty="0" err="1" smtClean="0"/>
              <a:t>censorship</a:t>
            </a:r>
            <a:r>
              <a:rPr lang="cs-CZ" dirty="0" smtClean="0"/>
              <a:t> </a:t>
            </a:r>
            <a:r>
              <a:rPr lang="cs-CZ" dirty="0" err="1" smtClean="0"/>
              <a:t>reduced</a:t>
            </a:r>
            <a:r>
              <a:rPr lang="cs-CZ" dirty="0" smtClean="0"/>
              <a:t> in 2011</a:t>
            </a:r>
          </a:p>
          <a:p>
            <a:r>
              <a:rPr lang="cs-CZ" dirty="0" err="1" smtClean="0"/>
              <a:t>February</a:t>
            </a:r>
            <a:r>
              <a:rPr lang="cs-CZ" dirty="0" smtClean="0"/>
              <a:t> 2021 </a:t>
            </a:r>
            <a:r>
              <a:rPr lang="cs-CZ" dirty="0" err="1" smtClean="0"/>
              <a:t>social</a:t>
            </a:r>
            <a:r>
              <a:rPr lang="cs-CZ" dirty="0" smtClean="0"/>
              <a:t> media </a:t>
            </a:r>
            <a:r>
              <a:rPr lang="cs-CZ" dirty="0" err="1" smtClean="0"/>
              <a:t>banned</a:t>
            </a:r>
            <a:r>
              <a:rPr lang="cs-CZ" dirty="0" smtClean="0"/>
              <a:t>, internet </a:t>
            </a:r>
            <a:r>
              <a:rPr lang="cs-CZ" dirty="0" err="1" smtClean="0"/>
              <a:t>cuttings</a:t>
            </a:r>
            <a:r>
              <a:rPr lang="cs-CZ" dirty="0" smtClean="0"/>
              <a:t>, </a:t>
            </a:r>
            <a:r>
              <a:rPr lang="cs-CZ" dirty="0" err="1" smtClean="0"/>
              <a:t>arrest</a:t>
            </a:r>
            <a:r>
              <a:rPr lang="cs-CZ" dirty="0" smtClean="0"/>
              <a:t> of </a:t>
            </a:r>
            <a:r>
              <a:rPr lang="cs-CZ" dirty="0" err="1" smtClean="0"/>
              <a:t>social</a:t>
            </a:r>
            <a:r>
              <a:rPr lang="cs-CZ" dirty="0" smtClean="0"/>
              <a:t> </a:t>
            </a:r>
            <a:r>
              <a:rPr lang="cs-CZ" dirty="0" err="1" smtClean="0"/>
              <a:t>influencers</a:t>
            </a:r>
            <a:endParaRPr lang="cs-CZ" dirty="0" smtClean="0"/>
          </a:p>
          <a:p>
            <a:r>
              <a:rPr lang="cs-CZ" dirty="0" smtClean="0"/>
              <a:t>mobile internet </a:t>
            </a:r>
            <a:r>
              <a:rPr lang="cs-CZ" dirty="0" err="1" smtClean="0"/>
              <a:t>shut</a:t>
            </a:r>
            <a:r>
              <a:rPr lang="cs-CZ" dirty="0" smtClean="0"/>
              <a:t> </a:t>
            </a:r>
            <a:r>
              <a:rPr lang="cs-CZ" dirty="0" err="1" smtClean="0"/>
              <a:t>down</a:t>
            </a:r>
            <a:r>
              <a:rPr lang="cs-CZ" dirty="0" smtClean="0"/>
              <a:t> in </a:t>
            </a:r>
            <a:r>
              <a:rPr lang="cs-CZ" dirty="0" err="1" smtClean="0"/>
              <a:t>march</a:t>
            </a:r>
            <a:r>
              <a:rPr lang="cs-CZ" dirty="0" smtClean="0"/>
              <a:t> 2021</a:t>
            </a:r>
          </a:p>
          <a:p>
            <a:endParaRPr lang="en-US"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6350" y="598372"/>
            <a:ext cx="3295650" cy="1390650"/>
          </a:xfrm>
          <a:prstGeom prst="rect">
            <a:avLst/>
          </a:prstGeom>
        </p:spPr>
      </p:pic>
    </p:spTree>
    <p:extLst>
      <p:ext uri="{BB962C8B-B14F-4D97-AF65-F5344CB8AC3E}">
        <p14:creationId xmlns:p14="http://schemas.microsoft.com/office/powerpoint/2010/main" val="31134479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 y="753228"/>
            <a:ext cx="10294182" cy="1080938"/>
          </a:xfrm>
        </p:spPr>
        <p:txBody>
          <a:bodyPr/>
          <a:lstStyle/>
          <a:p>
            <a:r>
              <a:rPr lang="cs-CZ" dirty="0" err="1" smtClean="0"/>
              <a:t>Democratisation</a:t>
            </a:r>
            <a:r>
              <a:rPr lang="cs-CZ" dirty="0" smtClean="0"/>
              <a:t> in Myanmar???</a:t>
            </a:r>
            <a:endParaRPr lang="en-US" dirty="0"/>
          </a:p>
        </p:txBody>
      </p:sp>
      <p:sp>
        <p:nvSpPr>
          <p:cNvPr id="3" name="Zástupný symbol pro obsah 2"/>
          <p:cNvSpPr>
            <a:spLocks noGrp="1"/>
          </p:cNvSpPr>
          <p:nvPr>
            <p:ph idx="1"/>
          </p:nvPr>
        </p:nvSpPr>
        <p:spPr>
          <a:xfrm>
            <a:off x="0" y="1966452"/>
            <a:ext cx="10195859" cy="4891548"/>
          </a:xfrm>
        </p:spPr>
        <p:txBody>
          <a:bodyPr>
            <a:normAutofit fontScale="92500"/>
          </a:bodyPr>
          <a:lstStyle/>
          <a:p>
            <a:r>
              <a:rPr lang="cs-CZ" dirty="0" err="1" smtClean="0"/>
              <a:t>From</a:t>
            </a:r>
            <a:r>
              <a:rPr lang="cs-CZ" dirty="0" smtClean="0"/>
              <a:t> </a:t>
            </a:r>
            <a:r>
              <a:rPr lang="cs-CZ" dirty="0" err="1" smtClean="0"/>
              <a:t>closed</a:t>
            </a:r>
            <a:r>
              <a:rPr lang="cs-CZ" dirty="0" smtClean="0"/>
              <a:t> to free market </a:t>
            </a:r>
            <a:r>
              <a:rPr lang="cs-CZ" dirty="0" err="1" smtClean="0"/>
              <a:t>economy</a:t>
            </a:r>
            <a:endParaRPr lang="cs-CZ" dirty="0" smtClean="0"/>
          </a:p>
          <a:p>
            <a:r>
              <a:rPr lang="cs-CZ" dirty="0" err="1" smtClean="0"/>
              <a:t>From</a:t>
            </a:r>
            <a:r>
              <a:rPr lang="cs-CZ" dirty="0" smtClean="0"/>
              <a:t> </a:t>
            </a:r>
            <a:r>
              <a:rPr lang="cs-CZ" dirty="0" err="1" smtClean="0"/>
              <a:t>one</a:t>
            </a:r>
            <a:r>
              <a:rPr lang="cs-CZ" dirty="0" smtClean="0"/>
              <a:t> party to </a:t>
            </a:r>
            <a:r>
              <a:rPr lang="cs-CZ" dirty="0" err="1" smtClean="0"/>
              <a:t>multiparty</a:t>
            </a:r>
            <a:r>
              <a:rPr lang="cs-CZ" dirty="0" smtClean="0"/>
              <a:t> </a:t>
            </a:r>
            <a:r>
              <a:rPr lang="cs-CZ" dirty="0" err="1" smtClean="0"/>
              <a:t>system</a:t>
            </a:r>
            <a:endParaRPr lang="cs-CZ" dirty="0" smtClean="0"/>
          </a:p>
          <a:p>
            <a:r>
              <a:rPr lang="cs-CZ" dirty="0" err="1" smtClean="0"/>
              <a:t>Illiberal</a:t>
            </a:r>
            <a:r>
              <a:rPr lang="cs-CZ" dirty="0" smtClean="0"/>
              <a:t> </a:t>
            </a:r>
            <a:r>
              <a:rPr lang="cs-CZ" dirty="0" err="1" smtClean="0"/>
              <a:t>democracy</a:t>
            </a:r>
            <a:endParaRPr lang="cs-CZ" dirty="0" smtClean="0"/>
          </a:p>
          <a:p>
            <a:r>
              <a:rPr lang="cs-CZ" dirty="0" err="1" smtClean="0"/>
              <a:t>Battle</a:t>
            </a:r>
            <a:r>
              <a:rPr lang="cs-CZ" dirty="0" smtClean="0"/>
              <a:t> </a:t>
            </a:r>
            <a:r>
              <a:rPr lang="cs-CZ" dirty="0" err="1" smtClean="0"/>
              <a:t>between</a:t>
            </a:r>
            <a:r>
              <a:rPr lang="cs-CZ" dirty="0" smtClean="0"/>
              <a:t> </a:t>
            </a:r>
            <a:r>
              <a:rPr lang="cs-CZ" dirty="0" err="1" smtClean="0"/>
              <a:t>elected</a:t>
            </a:r>
            <a:r>
              <a:rPr lang="cs-CZ" dirty="0" smtClean="0"/>
              <a:t> </a:t>
            </a:r>
            <a:r>
              <a:rPr lang="cs-CZ" dirty="0" err="1" smtClean="0"/>
              <a:t>officials</a:t>
            </a:r>
            <a:r>
              <a:rPr lang="cs-CZ" dirty="0" smtClean="0"/>
              <a:t> and </a:t>
            </a:r>
            <a:r>
              <a:rPr lang="cs-CZ" dirty="0" err="1" smtClean="0"/>
              <a:t>appointed</a:t>
            </a:r>
            <a:r>
              <a:rPr lang="cs-CZ" dirty="0" smtClean="0"/>
              <a:t> </a:t>
            </a:r>
            <a:r>
              <a:rPr lang="cs-CZ" dirty="0" err="1" smtClean="0"/>
              <a:t>military</a:t>
            </a:r>
            <a:r>
              <a:rPr lang="cs-CZ" dirty="0" smtClean="0"/>
              <a:t> </a:t>
            </a:r>
            <a:r>
              <a:rPr lang="cs-CZ" dirty="0" err="1" smtClean="0"/>
              <a:t>officers</a:t>
            </a:r>
            <a:endParaRPr lang="cs-CZ" dirty="0" smtClean="0"/>
          </a:p>
          <a:p>
            <a:r>
              <a:rPr lang="cs-CZ" dirty="0" smtClean="0"/>
              <a:t>2008 </a:t>
            </a:r>
            <a:r>
              <a:rPr lang="cs-CZ" dirty="0" err="1" smtClean="0"/>
              <a:t>constitution</a:t>
            </a:r>
            <a:r>
              <a:rPr lang="cs-CZ" dirty="0" smtClean="0"/>
              <a:t> </a:t>
            </a:r>
            <a:r>
              <a:rPr lang="cs-CZ" dirty="0" err="1" smtClean="0"/>
              <a:t>supports</a:t>
            </a:r>
            <a:r>
              <a:rPr lang="cs-CZ" dirty="0" smtClean="0"/>
              <a:t> </a:t>
            </a:r>
            <a:r>
              <a:rPr lang="cs-CZ" dirty="0" err="1" smtClean="0"/>
              <a:t>neither</a:t>
            </a:r>
            <a:r>
              <a:rPr lang="cs-CZ" dirty="0" smtClean="0"/>
              <a:t> </a:t>
            </a:r>
            <a:r>
              <a:rPr lang="cs-CZ" dirty="0" err="1" smtClean="0"/>
              <a:t>liberal</a:t>
            </a:r>
            <a:r>
              <a:rPr lang="cs-CZ" dirty="0" smtClean="0"/>
              <a:t> </a:t>
            </a:r>
            <a:r>
              <a:rPr lang="cs-CZ" dirty="0" err="1" smtClean="0"/>
              <a:t>values</a:t>
            </a:r>
            <a:r>
              <a:rPr lang="cs-CZ" dirty="0" smtClean="0"/>
              <a:t> nor </a:t>
            </a:r>
            <a:r>
              <a:rPr lang="cs-CZ" dirty="0" err="1" smtClean="0"/>
              <a:t>democratic</a:t>
            </a:r>
            <a:r>
              <a:rPr lang="cs-CZ" dirty="0" smtClean="0"/>
              <a:t> </a:t>
            </a:r>
            <a:r>
              <a:rPr lang="cs-CZ" dirty="0" err="1" smtClean="0"/>
              <a:t>culture</a:t>
            </a:r>
            <a:endParaRPr lang="cs-CZ" dirty="0" smtClean="0"/>
          </a:p>
          <a:p>
            <a:r>
              <a:rPr lang="cs-CZ" dirty="0" err="1" smtClean="0"/>
              <a:t>Parliament</a:t>
            </a:r>
            <a:r>
              <a:rPr lang="cs-CZ" dirty="0"/>
              <a:t> </a:t>
            </a:r>
            <a:r>
              <a:rPr lang="cs-CZ" dirty="0" err="1" smtClean="0"/>
              <a:t>executes</a:t>
            </a:r>
            <a:r>
              <a:rPr lang="cs-CZ" dirty="0" smtClean="0"/>
              <a:t> </a:t>
            </a:r>
            <a:r>
              <a:rPr lang="cs-CZ" dirty="0" err="1" smtClean="0"/>
              <a:t>legislative</a:t>
            </a:r>
            <a:r>
              <a:rPr lang="cs-CZ" dirty="0" smtClean="0"/>
              <a:t> </a:t>
            </a:r>
            <a:r>
              <a:rPr lang="cs-CZ" dirty="0" err="1" smtClean="0"/>
              <a:t>power</a:t>
            </a:r>
            <a:endParaRPr lang="cs-CZ" dirty="0" smtClean="0"/>
          </a:p>
          <a:p>
            <a:r>
              <a:rPr lang="cs-CZ" dirty="0" err="1" smtClean="0"/>
              <a:t>Crucial</a:t>
            </a:r>
            <a:r>
              <a:rPr lang="cs-CZ" dirty="0" smtClean="0"/>
              <a:t> </a:t>
            </a:r>
            <a:r>
              <a:rPr lang="cs-CZ" dirty="0" err="1" smtClean="0"/>
              <a:t>executive</a:t>
            </a:r>
            <a:r>
              <a:rPr lang="cs-CZ" dirty="0" smtClean="0"/>
              <a:t> and </a:t>
            </a:r>
            <a:r>
              <a:rPr lang="cs-CZ" dirty="0" err="1" smtClean="0"/>
              <a:t>judicial</a:t>
            </a:r>
            <a:r>
              <a:rPr lang="cs-CZ" dirty="0" smtClean="0"/>
              <a:t> </a:t>
            </a:r>
            <a:r>
              <a:rPr lang="cs-CZ" dirty="0" err="1" smtClean="0"/>
              <a:t>power</a:t>
            </a:r>
            <a:r>
              <a:rPr lang="cs-CZ" dirty="0" smtClean="0"/>
              <a:t> </a:t>
            </a:r>
            <a:r>
              <a:rPr lang="cs-CZ" dirty="0" err="1" smtClean="0"/>
              <a:t>remains</a:t>
            </a:r>
            <a:r>
              <a:rPr lang="cs-CZ" dirty="0" smtClean="0"/>
              <a:t> in </a:t>
            </a:r>
            <a:r>
              <a:rPr lang="cs-CZ" dirty="0" err="1" smtClean="0"/>
              <a:t>the</a:t>
            </a:r>
            <a:r>
              <a:rPr lang="cs-CZ" dirty="0" smtClean="0"/>
              <a:t> </a:t>
            </a:r>
            <a:r>
              <a:rPr lang="cs-CZ" dirty="0" err="1" smtClean="0"/>
              <a:t>hands</a:t>
            </a:r>
            <a:r>
              <a:rPr lang="cs-CZ" dirty="0" smtClean="0"/>
              <a:t> of </a:t>
            </a:r>
            <a:r>
              <a:rPr lang="cs-CZ" dirty="0" err="1" smtClean="0"/>
              <a:t>the</a:t>
            </a:r>
            <a:r>
              <a:rPr lang="cs-CZ" dirty="0" smtClean="0"/>
              <a:t> </a:t>
            </a:r>
            <a:r>
              <a:rPr lang="cs-CZ" dirty="0" err="1" smtClean="0"/>
              <a:t>military</a:t>
            </a:r>
            <a:endParaRPr lang="cs-CZ" dirty="0" smtClean="0"/>
          </a:p>
          <a:p>
            <a:r>
              <a:rPr lang="cs-CZ" dirty="0" err="1" smtClean="0"/>
              <a:t>Popular</a:t>
            </a:r>
            <a:r>
              <a:rPr lang="cs-CZ" dirty="0" smtClean="0"/>
              <a:t> </a:t>
            </a:r>
            <a:r>
              <a:rPr lang="cs-CZ" dirty="0" err="1" smtClean="0"/>
              <a:t>participation</a:t>
            </a:r>
            <a:r>
              <a:rPr lang="cs-CZ" dirty="0" smtClean="0"/>
              <a:t> </a:t>
            </a:r>
            <a:r>
              <a:rPr lang="cs-CZ" dirty="0" err="1" smtClean="0"/>
              <a:t>absent</a:t>
            </a:r>
            <a:r>
              <a:rPr lang="cs-CZ" dirty="0" smtClean="0"/>
              <a:t> in </a:t>
            </a:r>
            <a:r>
              <a:rPr lang="cs-CZ" dirty="0" err="1" smtClean="0"/>
              <a:t>the</a:t>
            </a:r>
            <a:r>
              <a:rPr lang="cs-CZ" dirty="0" smtClean="0"/>
              <a:t> </a:t>
            </a:r>
            <a:r>
              <a:rPr lang="cs-CZ" dirty="0" err="1" smtClean="0"/>
              <a:t>political</a:t>
            </a:r>
            <a:r>
              <a:rPr lang="cs-CZ" dirty="0" smtClean="0"/>
              <a:t> proces</a:t>
            </a:r>
          </a:p>
          <a:p>
            <a:r>
              <a:rPr lang="cs-CZ" dirty="0" err="1" smtClean="0"/>
              <a:t>Democratisation</a:t>
            </a:r>
            <a:r>
              <a:rPr lang="cs-CZ" dirty="0" smtClean="0"/>
              <a:t> not </a:t>
            </a:r>
            <a:r>
              <a:rPr lang="cs-CZ" dirty="0" err="1" smtClean="0"/>
              <a:t>advancing</a:t>
            </a:r>
            <a:r>
              <a:rPr lang="cs-CZ" dirty="0" smtClean="0"/>
              <a:t> </a:t>
            </a:r>
          </a:p>
          <a:p>
            <a:r>
              <a:rPr lang="cs-CZ" dirty="0" err="1" smtClean="0"/>
              <a:t>Civilian</a:t>
            </a:r>
            <a:r>
              <a:rPr lang="cs-CZ" dirty="0" smtClean="0"/>
              <a:t> </a:t>
            </a:r>
            <a:r>
              <a:rPr lang="cs-CZ" dirty="0" err="1" smtClean="0"/>
              <a:t>control</a:t>
            </a:r>
            <a:r>
              <a:rPr lang="cs-CZ" dirty="0" smtClean="0"/>
              <a:t> </a:t>
            </a:r>
            <a:r>
              <a:rPr lang="cs-CZ" dirty="0" err="1" smtClean="0"/>
              <a:t>over</a:t>
            </a:r>
            <a:r>
              <a:rPr lang="cs-CZ" dirty="0" smtClean="0"/>
              <a:t> </a:t>
            </a:r>
            <a:r>
              <a:rPr lang="cs-CZ" dirty="0" err="1" smtClean="0"/>
              <a:t>military</a:t>
            </a:r>
            <a:r>
              <a:rPr lang="cs-CZ" dirty="0" smtClean="0"/>
              <a:t> </a:t>
            </a:r>
            <a:r>
              <a:rPr lang="cs-CZ" dirty="0" err="1" smtClean="0"/>
              <a:t>prerequisite</a:t>
            </a:r>
            <a:r>
              <a:rPr lang="cs-CZ" dirty="0" smtClean="0"/>
              <a:t> to </a:t>
            </a:r>
            <a:r>
              <a:rPr lang="cs-CZ" dirty="0" err="1" smtClean="0"/>
              <a:t>the</a:t>
            </a:r>
            <a:r>
              <a:rPr lang="cs-CZ" dirty="0" smtClean="0"/>
              <a:t> </a:t>
            </a:r>
            <a:r>
              <a:rPr lang="cs-CZ" dirty="0" err="1" smtClean="0"/>
              <a:t>democratisation</a:t>
            </a:r>
            <a:r>
              <a:rPr lang="cs-CZ" dirty="0" smtClean="0"/>
              <a:t> in Myanmar</a:t>
            </a:r>
            <a:endParaRPr lang="en-US"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2000" y="0"/>
            <a:ext cx="5760000" cy="3139200"/>
          </a:xfrm>
          <a:prstGeom prst="rect">
            <a:avLst/>
          </a:prstGeom>
        </p:spPr>
      </p:pic>
    </p:spTree>
    <p:extLst>
      <p:ext uri="{BB962C8B-B14F-4D97-AF65-F5344CB8AC3E}">
        <p14:creationId xmlns:p14="http://schemas.microsoft.com/office/powerpoint/2010/main" val="23975654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Democratisation</a:t>
            </a:r>
            <a:r>
              <a:rPr lang="cs-CZ" dirty="0" smtClean="0"/>
              <a:t>??</a:t>
            </a:r>
            <a:endParaRPr lang="en-US" dirty="0"/>
          </a:p>
        </p:txBody>
      </p:sp>
      <p:sp>
        <p:nvSpPr>
          <p:cNvPr id="3" name="Zástupný symbol pro obsah 2"/>
          <p:cNvSpPr>
            <a:spLocks noGrp="1"/>
          </p:cNvSpPr>
          <p:nvPr>
            <p:ph idx="1"/>
          </p:nvPr>
        </p:nvSpPr>
        <p:spPr>
          <a:xfrm>
            <a:off x="0" y="3258684"/>
            <a:ext cx="10294182" cy="3599316"/>
          </a:xfrm>
        </p:spPr>
        <p:txBody>
          <a:bodyPr>
            <a:normAutofit fontScale="92500"/>
          </a:bodyPr>
          <a:lstStyle/>
          <a:p>
            <a:r>
              <a:rPr lang="cs-CZ" dirty="0" smtClean="0"/>
              <a:t>2011 </a:t>
            </a:r>
            <a:r>
              <a:rPr lang="en-US" dirty="0" smtClean="0"/>
              <a:t>President </a:t>
            </a:r>
            <a:r>
              <a:rPr lang="en-US" dirty="0"/>
              <a:t>U Thein Sein moved the military junta to a hybrid civil-military administration model. </a:t>
            </a:r>
            <a:endParaRPr lang="cs-CZ" dirty="0" smtClean="0"/>
          </a:p>
          <a:p>
            <a:r>
              <a:rPr lang="en-US" dirty="0" smtClean="0"/>
              <a:t>policy </a:t>
            </a:r>
            <a:r>
              <a:rPr lang="en-US" dirty="0"/>
              <a:t>reforms such as releasing political prisoners and opening the economy by adjusting the foreign exchange rates and allowing the entry of (wholesale) foreign banks. </a:t>
            </a:r>
            <a:endParaRPr lang="cs-CZ" dirty="0" smtClean="0"/>
          </a:p>
          <a:p>
            <a:r>
              <a:rPr lang="en-US" dirty="0" smtClean="0"/>
              <a:t>Thein </a:t>
            </a:r>
            <a:r>
              <a:rPr lang="en-US" dirty="0"/>
              <a:t>Sein’s administration failed to win domestic legitimacy, due to the deficits in its accountability, policy credibility and regulatory transparency. </a:t>
            </a:r>
            <a:endParaRPr lang="cs-CZ" dirty="0" smtClean="0"/>
          </a:p>
          <a:p>
            <a:r>
              <a:rPr lang="en-US" dirty="0" smtClean="0"/>
              <a:t>Aung </a:t>
            </a:r>
            <a:r>
              <a:rPr lang="en-US" dirty="0"/>
              <a:t>San Suu Kyi was released from her house arrest on 30 November </a:t>
            </a:r>
            <a:r>
              <a:rPr lang="en-US" dirty="0" smtClean="0"/>
              <a:t>2010</a:t>
            </a:r>
            <a:r>
              <a:rPr lang="cs-CZ" dirty="0" smtClean="0"/>
              <a:t> and led to </a:t>
            </a:r>
            <a:r>
              <a:rPr lang="cs-CZ" dirty="0" err="1" smtClean="0"/>
              <a:t>the</a:t>
            </a:r>
            <a:r>
              <a:rPr lang="cs-CZ" dirty="0" smtClean="0"/>
              <a:t> </a:t>
            </a:r>
            <a:r>
              <a:rPr lang="cs-CZ" dirty="0" err="1" smtClean="0"/>
              <a:t>victory</a:t>
            </a:r>
            <a:r>
              <a:rPr lang="cs-CZ" dirty="0" smtClean="0"/>
              <a:t> of NLD in 2015 – most </a:t>
            </a:r>
            <a:r>
              <a:rPr lang="cs-CZ" dirty="0" err="1" smtClean="0"/>
              <a:t>trusted</a:t>
            </a:r>
            <a:r>
              <a:rPr lang="cs-CZ" dirty="0" smtClean="0"/>
              <a:t> leader in </a:t>
            </a:r>
            <a:r>
              <a:rPr lang="cs-CZ" dirty="0" err="1" smtClean="0"/>
              <a:t>the</a:t>
            </a:r>
            <a:r>
              <a:rPr lang="cs-CZ" dirty="0" smtClean="0"/>
              <a:t> Myanmar society</a:t>
            </a:r>
          </a:p>
          <a:p>
            <a:endParaRPr lang="en-US"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205" y="-244566"/>
            <a:ext cx="6228000" cy="3503250"/>
          </a:xfrm>
          <a:prstGeom prst="rect">
            <a:avLst/>
          </a:prstGeom>
        </p:spPr>
      </p:pic>
    </p:spTree>
    <p:extLst>
      <p:ext uri="{BB962C8B-B14F-4D97-AF65-F5344CB8AC3E}">
        <p14:creationId xmlns:p14="http://schemas.microsoft.com/office/powerpoint/2010/main" val="32731581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NLD in </a:t>
            </a:r>
            <a:r>
              <a:rPr lang="cs-CZ" dirty="0" err="1" smtClean="0"/>
              <a:t>power</a:t>
            </a:r>
            <a:r>
              <a:rPr lang="cs-CZ" dirty="0" smtClean="0"/>
              <a:t> </a:t>
            </a:r>
            <a:endParaRPr lang="en-US" dirty="0"/>
          </a:p>
        </p:txBody>
      </p:sp>
      <p:sp>
        <p:nvSpPr>
          <p:cNvPr id="3" name="Zástupný symbol pro obsah 2"/>
          <p:cNvSpPr>
            <a:spLocks noGrp="1"/>
          </p:cNvSpPr>
          <p:nvPr>
            <p:ph idx="1"/>
          </p:nvPr>
        </p:nvSpPr>
        <p:spPr>
          <a:xfrm>
            <a:off x="1" y="1942010"/>
            <a:ext cx="10294182" cy="4616105"/>
          </a:xfrm>
        </p:spPr>
        <p:txBody>
          <a:bodyPr/>
          <a:lstStyle/>
          <a:p>
            <a:r>
              <a:rPr lang="en-US" dirty="0" smtClean="0"/>
              <a:t>Having campaigned </a:t>
            </a:r>
            <a:r>
              <a:rPr lang="en-US" dirty="0"/>
              <a:t>on a nationalist </a:t>
            </a:r>
            <a:r>
              <a:rPr lang="en-US" dirty="0" smtClean="0"/>
              <a:t>platform</a:t>
            </a:r>
            <a:endParaRPr lang="cs-CZ" dirty="0" smtClean="0"/>
          </a:p>
          <a:p>
            <a:r>
              <a:rPr lang="en-US" dirty="0" smtClean="0"/>
              <a:t>failure </a:t>
            </a:r>
            <a:r>
              <a:rPr lang="en-US" dirty="0"/>
              <a:t>to address the citizenship rights of the Burmese Muslim and </a:t>
            </a:r>
            <a:r>
              <a:rPr lang="en-US" dirty="0" err="1"/>
              <a:t>Rohingya</a:t>
            </a:r>
            <a:r>
              <a:rPr lang="en-US" dirty="0"/>
              <a:t> </a:t>
            </a:r>
            <a:endParaRPr lang="cs-CZ" dirty="0" smtClean="0"/>
          </a:p>
          <a:p>
            <a:r>
              <a:rPr lang="en-US" dirty="0" smtClean="0"/>
              <a:t>failure </a:t>
            </a:r>
            <a:r>
              <a:rPr lang="en-US" dirty="0"/>
              <a:t>to decisively address the humanitarian crisis in </a:t>
            </a:r>
            <a:r>
              <a:rPr lang="en-US" dirty="0" err="1"/>
              <a:t>Rakhine</a:t>
            </a:r>
            <a:r>
              <a:rPr lang="en-US" dirty="0"/>
              <a:t> State </a:t>
            </a:r>
            <a:endParaRPr lang="cs-CZ" dirty="0" smtClean="0"/>
          </a:p>
          <a:p>
            <a:r>
              <a:rPr lang="en-US" dirty="0" smtClean="0"/>
              <a:t>enormous </a:t>
            </a:r>
            <a:r>
              <a:rPr lang="en-US" dirty="0"/>
              <a:t>reputational and moral damage internationally</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6000" y="3984736"/>
            <a:ext cx="5256000" cy="2958372"/>
          </a:xfrm>
          <a:prstGeom prst="rect">
            <a:avLst/>
          </a:prstGeom>
        </p:spPr>
      </p:pic>
    </p:spTree>
    <p:extLst>
      <p:ext uri="{BB962C8B-B14F-4D97-AF65-F5344CB8AC3E}">
        <p14:creationId xmlns:p14="http://schemas.microsoft.com/office/powerpoint/2010/main" val="13052087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NLD 2015 </a:t>
            </a:r>
            <a:r>
              <a:rPr lang="cs-CZ" dirty="0" err="1" smtClean="0"/>
              <a:t>electoral</a:t>
            </a:r>
            <a:r>
              <a:rPr lang="cs-CZ" dirty="0" smtClean="0"/>
              <a:t> </a:t>
            </a:r>
            <a:r>
              <a:rPr lang="cs-CZ" dirty="0" err="1" smtClean="0"/>
              <a:t>strategy</a:t>
            </a:r>
            <a:endParaRPr lang="en-US" dirty="0"/>
          </a:p>
        </p:txBody>
      </p:sp>
      <p:sp>
        <p:nvSpPr>
          <p:cNvPr id="3" name="Zástupný symbol pro obsah 2"/>
          <p:cNvSpPr>
            <a:spLocks noGrp="1"/>
          </p:cNvSpPr>
          <p:nvPr>
            <p:ph idx="1"/>
          </p:nvPr>
        </p:nvSpPr>
        <p:spPr>
          <a:xfrm>
            <a:off x="0" y="2940424"/>
            <a:ext cx="12104746" cy="4069976"/>
          </a:xfrm>
        </p:spPr>
        <p:txBody>
          <a:bodyPr>
            <a:normAutofit/>
          </a:bodyPr>
          <a:lstStyle/>
          <a:p>
            <a:r>
              <a:rPr lang="en-US" dirty="0"/>
              <a:t>a. Using the charismatic image of </a:t>
            </a:r>
            <a:r>
              <a:rPr lang="cs-CZ" dirty="0" smtClean="0"/>
              <a:t>Aung San Suu Kyi </a:t>
            </a:r>
            <a:r>
              <a:rPr lang="en-US" dirty="0" smtClean="0"/>
              <a:t> </a:t>
            </a:r>
            <a:r>
              <a:rPr lang="en-US" dirty="0"/>
              <a:t>as a major policy “product” of the NLD; </a:t>
            </a:r>
            <a:endParaRPr lang="cs-CZ" dirty="0" smtClean="0"/>
          </a:p>
          <a:p>
            <a:r>
              <a:rPr lang="en-US" dirty="0" smtClean="0"/>
              <a:t>b</a:t>
            </a:r>
            <a:r>
              <a:rPr lang="en-US" dirty="0"/>
              <a:t>. Ousting native Muslim candidates from the party in order to please ultranationalists and populists; </a:t>
            </a:r>
            <a:endParaRPr lang="cs-CZ" dirty="0" smtClean="0"/>
          </a:p>
          <a:p>
            <a:r>
              <a:rPr lang="en-US" dirty="0" smtClean="0"/>
              <a:t>c</a:t>
            </a:r>
            <a:r>
              <a:rPr lang="en-US" dirty="0"/>
              <a:t>.  Positioning the party as the key to influencing national policy—not the individual candidate’s ability, character or capacity</a:t>
            </a:r>
            <a:r>
              <a:rPr lang="en-US" dirty="0" smtClean="0"/>
              <a:t>;</a:t>
            </a:r>
            <a:endParaRPr lang="cs-CZ" dirty="0" smtClean="0"/>
          </a:p>
          <a:p>
            <a:r>
              <a:rPr lang="en-US" dirty="0" smtClean="0"/>
              <a:t> </a:t>
            </a:r>
            <a:r>
              <a:rPr lang="en-US" dirty="0"/>
              <a:t>d. Using a door-to-door campaign strategy borrowed from Australian and New Zealand election campaign models; </a:t>
            </a:r>
            <a:r>
              <a:rPr lang="cs-CZ" dirty="0" smtClean="0"/>
              <a:t>and</a:t>
            </a:r>
          </a:p>
          <a:p>
            <a:r>
              <a:rPr lang="en-US" dirty="0" smtClean="0"/>
              <a:t>e</a:t>
            </a:r>
            <a:r>
              <a:rPr lang="en-US" dirty="0"/>
              <a:t>. Campaigning on a platform of amending the 2008 Constitution, instituting federal democracy, pursuing national reconciliation, and embracing an anticorruption policy.</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614" y="0"/>
            <a:ext cx="4292132" cy="2772000"/>
          </a:xfrm>
          <a:prstGeom prst="rect">
            <a:avLst/>
          </a:prstGeom>
        </p:spPr>
      </p:pic>
    </p:spTree>
    <p:extLst>
      <p:ext uri="{BB962C8B-B14F-4D97-AF65-F5344CB8AC3E}">
        <p14:creationId xmlns:p14="http://schemas.microsoft.com/office/powerpoint/2010/main" val="6124545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2015-2021</a:t>
            </a:r>
            <a:endParaRPr lang="en-US" dirty="0"/>
          </a:p>
        </p:txBody>
      </p:sp>
      <p:sp>
        <p:nvSpPr>
          <p:cNvPr id="3" name="Zástupný symbol pro obsah 2"/>
          <p:cNvSpPr>
            <a:spLocks noGrp="1"/>
          </p:cNvSpPr>
          <p:nvPr>
            <p:ph idx="1"/>
          </p:nvPr>
        </p:nvSpPr>
        <p:spPr>
          <a:xfrm>
            <a:off x="0" y="3114675"/>
            <a:ext cx="12192000" cy="3620421"/>
          </a:xfrm>
        </p:spPr>
        <p:txBody>
          <a:bodyPr>
            <a:normAutofit fontScale="92500"/>
          </a:bodyPr>
          <a:lstStyle/>
          <a:p>
            <a:r>
              <a:rPr lang="en-US" dirty="0" smtClean="0"/>
              <a:t>all </a:t>
            </a:r>
            <a:r>
              <a:rPr lang="en-US" dirty="0"/>
              <a:t>of the political parties are currently formed and led by Yangon elites, with the support of, or active involvement of, ex-generals aided by business tycoons or former </a:t>
            </a:r>
            <a:r>
              <a:rPr lang="en-US" dirty="0" smtClean="0"/>
              <a:t>cronies</a:t>
            </a:r>
            <a:endParaRPr lang="cs-CZ" dirty="0" smtClean="0"/>
          </a:p>
          <a:p>
            <a:r>
              <a:rPr lang="en-US" dirty="0" smtClean="0"/>
              <a:t>the </a:t>
            </a:r>
            <a:r>
              <a:rPr lang="en-US" dirty="0"/>
              <a:t>political parties have never released their financial statements, budgets or policies for either their party or the national budgets. </a:t>
            </a:r>
            <a:endParaRPr lang="cs-CZ" dirty="0" smtClean="0"/>
          </a:p>
          <a:p>
            <a:r>
              <a:rPr lang="en-US" dirty="0" smtClean="0"/>
              <a:t>The </a:t>
            </a:r>
            <a:r>
              <a:rPr lang="en-US" dirty="0"/>
              <a:t>political parties are competing for political power on the basis of rent seeking, populism and ultra-nationalism rather than meritocracy, accountability, strategy, policy competition and ethical debates</a:t>
            </a:r>
            <a:r>
              <a:rPr lang="en-US" dirty="0" smtClean="0"/>
              <a:t>.</a:t>
            </a:r>
            <a:endParaRPr lang="cs-CZ" dirty="0" smtClean="0"/>
          </a:p>
          <a:p>
            <a:r>
              <a:rPr lang="en-US" dirty="0" smtClean="0"/>
              <a:t> </a:t>
            </a:r>
            <a:r>
              <a:rPr lang="en-US" dirty="0"/>
              <a:t>As a result, the political parties’ official policies are so similar to each other that there are no obvious policy choices, strategies or outcome differences visible to the voting public.</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4556" y="0"/>
            <a:ext cx="4533900" cy="3114675"/>
          </a:xfrm>
          <a:prstGeom prst="rect">
            <a:avLst/>
          </a:prstGeom>
        </p:spPr>
      </p:pic>
    </p:spTree>
    <p:extLst>
      <p:ext uri="{BB962C8B-B14F-4D97-AF65-F5344CB8AC3E}">
        <p14:creationId xmlns:p14="http://schemas.microsoft.com/office/powerpoint/2010/main" val="385814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Ethnic</a:t>
            </a:r>
            <a:r>
              <a:rPr lang="cs-CZ" dirty="0" smtClean="0"/>
              <a:t> and </a:t>
            </a:r>
            <a:r>
              <a:rPr lang="cs-CZ" dirty="0" err="1" smtClean="0"/>
              <a:t>language</a:t>
            </a:r>
            <a:r>
              <a:rPr lang="cs-CZ" dirty="0" smtClean="0"/>
              <a:t> diversity</a:t>
            </a:r>
            <a:endParaRPr lang="en-US" dirty="0"/>
          </a:p>
        </p:txBody>
      </p:sp>
      <p:sp>
        <p:nvSpPr>
          <p:cNvPr id="3" name="Zástupný symbol pro obsah 2"/>
          <p:cNvSpPr>
            <a:spLocks noGrp="1"/>
          </p:cNvSpPr>
          <p:nvPr>
            <p:ph idx="1"/>
          </p:nvPr>
        </p:nvSpPr>
        <p:spPr>
          <a:xfrm>
            <a:off x="601944" y="2336873"/>
            <a:ext cx="9613861" cy="3599316"/>
          </a:xfrm>
        </p:spPr>
        <p:txBody>
          <a:bodyPr/>
          <a:lstStyle/>
          <a:p>
            <a:r>
              <a:rPr lang="en-US" dirty="0"/>
              <a:t>with 135 distinct ethnic groups</a:t>
            </a:r>
            <a:endParaRPr lang="cs-CZ" dirty="0"/>
          </a:p>
          <a:p>
            <a:r>
              <a:rPr lang="en-US" dirty="0"/>
              <a:t>These are grouped into eight "major national ethnic races":</a:t>
            </a:r>
          </a:p>
          <a:p>
            <a:r>
              <a:rPr lang="en-US" dirty="0"/>
              <a:t>The "major national ethnic races" are grouped primarily according to region rather than linguistic or ethnic affiliation</a:t>
            </a:r>
            <a:endParaRPr lang="cs-CZ" dirty="0"/>
          </a:p>
          <a:p>
            <a:r>
              <a:rPr lang="cs-CZ" dirty="0"/>
              <a:t>No </a:t>
            </a:r>
            <a:r>
              <a:rPr lang="cs-CZ" dirty="0" err="1"/>
              <a:t>official</a:t>
            </a:r>
            <a:r>
              <a:rPr lang="cs-CZ" dirty="0"/>
              <a:t> </a:t>
            </a:r>
            <a:r>
              <a:rPr lang="cs-CZ" dirty="0" err="1"/>
              <a:t>statistics</a:t>
            </a:r>
            <a:r>
              <a:rPr lang="cs-CZ" dirty="0"/>
              <a:t>, </a:t>
            </a:r>
            <a:r>
              <a:rPr lang="cs-CZ" dirty="0" err="1"/>
              <a:t>rather</a:t>
            </a:r>
            <a:r>
              <a:rPr lang="cs-CZ" dirty="0"/>
              <a:t> </a:t>
            </a:r>
            <a:r>
              <a:rPr lang="cs-CZ" dirty="0" err="1"/>
              <a:t>estimates</a:t>
            </a:r>
            <a:endParaRPr lang="cs-CZ" dirty="0"/>
          </a:p>
          <a:p>
            <a:r>
              <a:rPr lang="cs-CZ" dirty="0"/>
              <a:t>Majority BAMAR – 68 %, </a:t>
            </a:r>
            <a:r>
              <a:rPr lang="cs-CZ" dirty="0" err="1"/>
              <a:t>speak</a:t>
            </a:r>
            <a:r>
              <a:rPr lang="cs-CZ" dirty="0"/>
              <a:t> </a:t>
            </a:r>
            <a:r>
              <a:rPr lang="cs-CZ" dirty="0" err="1"/>
              <a:t>the</a:t>
            </a:r>
            <a:r>
              <a:rPr lang="cs-CZ" dirty="0"/>
              <a:t> </a:t>
            </a:r>
            <a:r>
              <a:rPr lang="cs-CZ" dirty="0" err="1"/>
              <a:t>only</a:t>
            </a:r>
            <a:r>
              <a:rPr lang="cs-CZ" dirty="0"/>
              <a:t> </a:t>
            </a:r>
            <a:r>
              <a:rPr lang="cs-CZ" dirty="0" err="1"/>
              <a:t>official</a:t>
            </a:r>
            <a:r>
              <a:rPr lang="cs-CZ" dirty="0"/>
              <a:t> </a:t>
            </a:r>
            <a:r>
              <a:rPr lang="cs-CZ" dirty="0" err="1"/>
              <a:t>language</a:t>
            </a:r>
            <a:r>
              <a:rPr lang="cs-CZ" dirty="0"/>
              <a:t> </a:t>
            </a:r>
            <a:r>
              <a:rPr lang="cs-CZ" dirty="0" err="1" smtClean="0"/>
              <a:t>Burmese</a:t>
            </a:r>
            <a:endParaRPr lang="cs-CZ" dirty="0" smtClean="0"/>
          </a:p>
          <a:p>
            <a:r>
              <a:rPr lang="cs-CZ" dirty="0" smtClean="0"/>
              <a:t>1989 – </a:t>
            </a:r>
            <a:r>
              <a:rPr lang="cs-CZ" dirty="0" err="1" smtClean="0"/>
              <a:t>from</a:t>
            </a:r>
            <a:r>
              <a:rPr lang="cs-CZ" dirty="0" smtClean="0"/>
              <a:t> Burma to Myanmar – more </a:t>
            </a:r>
            <a:r>
              <a:rPr lang="cs-CZ" dirty="0" err="1" smtClean="0"/>
              <a:t>inclusive</a:t>
            </a: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4293" y="-121920"/>
            <a:ext cx="3578865" cy="6858000"/>
          </a:xfrm>
          <a:prstGeom prst="rect">
            <a:avLst/>
          </a:prstGeom>
        </p:spPr>
      </p:pic>
    </p:spTree>
    <p:extLst>
      <p:ext uri="{BB962C8B-B14F-4D97-AF65-F5344CB8AC3E}">
        <p14:creationId xmlns:p14="http://schemas.microsoft.com/office/powerpoint/2010/main" val="21126252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Democratisation</a:t>
            </a:r>
            <a:r>
              <a:rPr lang="cs-CZ" dirty="0" smtClean="0"/>
              <a:t> </a:t>
            </a:r>
            <a:r>
              <a:rPr lang="cs-CZ" dirty="0" err="1" smtClean="0"/>
              <a:t>process</a:t>
            </a:r>
            <a:endParaRPr lang="en-US" dirty="0"/>
          </a:p>
        </p:txBody>
      </p:sp>
      <p:sp>
        <p:nvSpPr>
          <p:cNvPr id="3" name="Zástupný symbol pro obsah 2"/>
          <p:cNvSpPr>
            <a:spLocks noGrp="1"/>
          </p:cNvSpPr>
          <p:nvPr>
            <p:ph idx="1"/>
          </p:nvPr>
        </p:nvSpPr>
        <p:spPr>
          <a:xfrm>
            <a:off x="-60960" y="3074126"/>
            <a:ext cx="10355143" cy="3875314"/>
          </a:xfrm>
        </p:spPr>
        <p:txBody>
          <a:bodyPr>
            <a:normAutofit fontScale="92500" lnSpcReduction="10000"/>
          </a:bodyPr>
          <a:lstStyle/>
          <a:p>
            <a:r>
              <a:rPr lang="cs-CZ" dirty="0" err="1" smtClean="0"/>
              <a:t>Government</a:t>
            </a:r>
            <a:r>
              <a:rPr lang="cs-CZ" dirty="0" smtClean="0"/>
              <a:t> appeal on </a:t>
            </a:r>
            <a:r>
              <a:rPr lang="cs-CZ" dirty="0" err="1" smtClean="0"/>
              <a:t>populism</a:t>
            </a:r>
            <a:r>
              <a:rPr lang="cs-CZ" dirty="0" smtClean="0"/>
              <a:t> and </a:t>
            </a:r>
            <a:r>
              <a:rPr lang="cs-CZ" dirty="0" err="1" smtClean="0"/>
              <a:t>nationalism</a:t>
            </a:r>
            <a:endParaRPr lang="cs-CZ" dirty="0" smtClean="0"/>
          </a:p>
          <a:p>
            <a:r>
              <a:rPr lang="cs-CZ" dirty="0" err="1" smtClean="0"/>
              <a:t>Administration</a:t>
            </a:r>
            <a:r>
              <a:rPr lang="cs-CZ" dirty="0" smtClean="0"/>
              <a:t> has not </a:t>
            </a:r>
            <a:r>
              <a:rPr lang="cs-CZ" dirty="0" err="1" smtClean="0"/>
              <a:t>sought</a:t>
            </a:r>
            <a:r>
              <a:rPr lang="cs-CZ" dirty="0" smtClean="0"/>
              <a:t> </a:t>
            </a:r>
            <a:r>
              <a:rPr lang="cs-CZ" dirty="0" err="1" smtClean="0"/>
              <a:t>secular</a:t>
            </a:r>
            <a:r>
              <a:rPr lang="cs-CZ" dirty="0" smtClean="0"/>
              <a:t> </a:t>
            </a:r>
            <a:r>
              <a:rPr lang="cs-CZ" dirty="0" err="1" smtClean="0"/>
              <a:t>state</a:t>
            </a:r>
            <a:r>
              <a:rPr lang="cs-CZ" dirty="0" smtClean="0"/>
              <a:t>/</a:t>
            </a:r>
            <a:r>
              <a:rPr lang="cs-CZ" dirty="0" err="1" smtClean="0"/>
              <a:t>separation</a:t>
            </a:r>
            <a:r>
              <a:rPr lang="cs-CZ" dirty="0" smtClean="0"/>
              <a:t> </a:t>
            </a:r>
            <a:r>
              <a:rPr lang="cs-CZ" dirty="0" err="1" smtClean="0"/>
              <a:t>between</a:t>
            </a:r>
            <a:r>
              <a:rPr lang="cs-CZ" dirty="0" smtClean="0"/>
              <a:t> religion and </a:t>
            </a:r>
            <a:r>
              <a:rPr lang="cs-CZ" dirty="0" err="1" smtClean="0"/>
              <a:t>state</a:t>
            </a:r>
            <a:r>
              <a:rPr lang="cs-CZ" dirty="0" smtClean="0"/>
              <a:t> (</a:t>
            </a:r>
            <a:r>
              <a:rPr lang="cs-CZ" dirty="0" err="1" smtClean="0"/>
              <a:t>special</a:t>
            </a:r>
            <a:r>
              <a:rPr lang="cs-CZ" dirty="0" smtClean="0"/>
              <a:t> status of </a:t>
            </a:r>
            <a:r>
              <a:rPr lang="cs-CZ" dirty="0" err="1" smtClean="0"/>
              <a:t>Buddhism</a:t>
            </a:r>
            <a:r>
              <a:rPr lang="cs-CZ" dirty="0" smtClean="0"/>
              <a:t> </a:t>
            </a:r>
            <a:r>
              <a:rPr lang="cs-CZ" dirty="0" err="1" smtClean="0"/>
              <a:t>under</a:t>
            </a:r>
            <a:r>
              <a:rPr lang="cs-CZ" dirty="0" smtClean="0"/>
              <a:t> </a:t>
            </a:r>
            <a:r>
              <a:rPr lang="cs-CZ" dirty="0" err="1" smtClean="0"/>
              <a:t>constitution</a:t>
            </a:r>
            <a:r>
              <a:rPr lang="cs-CZ" dirty="0" smtClean="0"/>
              <a:t>)</a:t>
            </a:r>
          </a:p>
          <a:p>
            <a:r>
              <a:rPr lang="cs-CZ" dirty="0" err="1" smtClean="0"/>
              <a:t>Crony</a:t>
            </a:r>
            <a:r>
              <a:rPr lang="cs-CZ" dirty="0" smtClean="0"/>
              <a:t> business model – </a:t>
            </a:r>
            <a:r>
              <a:rPr lang="cs-CZ" dirty="0" err="1" smtClean="0"/>
              <a:t>wealthy</a:t>
            </a:r>
            <a:r>
              <a:rPr lang="cs-CZ" dirty="0" smtClean="0"/>
              <a:t> </a:t>
            </a:r>
            <a:r>
              <a:rPr lang="cs-CZ" dirty="0" err="1" smtClean="0"/>
              <a:t>supporters</a:t>
            </a:r>
            <a:r>
              <a:rPr lang="cs-CZ" dirty="0" smtClean="0"/>
              <a:t> of </a:t>
            </a:r>
            <a:r>
              <a:rPr lang="cs-CZ" dirty="0" err="1" smtClean="0"/>
              <a:t>the</a:t>
            </a:r>
            <a:r>
              <a:rPr lang="cs-CZ" dirty="0" smtClean="0"/>
              <a:t> </a:t>
            </a:r>
            <a:r>
              <a:rPr lang="cs-CZ" dirty="0" err="1" smtClean="0"/>
              <a:t>military</a:t>
            </a:r>
            <a:endParaRPr lang="cs-CZ" dirty="0" smtClean="0"/>
          </a:p>
          <a:p>
            <a:r>
              <a:rPr lang="cs-CZ" dirty="0" err="1" smtClean="0"/>
              <a:t>Lack</a:t>
            </a:r>
            <a:r>
              <a:rPr lang="cs-CZ" dirty="0" smtClean="0"/>
              <a:t> of trust</a:t>
            </a:r>
          </a:p>
          <a:p>
            <a:r>
              <a:rPr lang="en-US" dirty="0"/>
              <a:t>Minority rights have not advanced and the federal aspirations of ethnic groups who are majorities in some States have not been </a:t>
            </a:r>
            <a:r>
              <a:rPr lang="en-US" dirty="0" err="1"/>
              <a:t>realised</a:t>
            </a:r>
            <a:r>
              <a:rPr lang="en-US" dirty="0" smtClean="0"/>
              <a:t>.</a:t>
            </a:r>
            <a:endParaRPr lang="cs-CZ" dirty="0" smtClean="0"/>
          </a:p>
          <a:p>
            <a:r>
              <a:rPr lang="en-US" dirty="0" err="1" smtClean="0"/>
              <a:t>Democratisation</a:t>
            </a:r>
            <a:r>
              <a:rPr lang="en-US" dirty="0" smtClean="0"/>
              <a:t> </a:t>
            </a:r>
            <a:r>
              <a:rPr lang="en-US" dirty="0"/>
              <a:t>in the form of free elections and partial freedom of the media has taken place; however, democratic values, civil liberty, minority rights, and religious tolerance are far from being embedded in political or public life. </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0000" y="0"/>
            <a:ext cx="4932000" cy="3288000"/>
          </a:xfrm>
          <a:prstGeom prst="rect">
            <a:avLst/>
          </a:prstGeom>
        </p:spPr>
      </p:pic>
    </p:spTree>
    <p:extLst>
      <p:ext uri="{BB962C8B-B14F-4D97-AF65-F5344CB8AC3E}">
        <p14:creationId xmlns:p14="http://schemas.microsoft.com/office/powerpoint/2010/main" val="35650589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Reasons</a:t>
            </a:r>
            <a:r>
              <a:rPr lang="cs-CZ" dirty="0" smtClean="0"/>
              <a:t> </a:t>
            </a:r>
            <a:r>
              <a:rPr lang="cs-CZ" dirty="0" err="1" smtClean="0"/>
              <a:t>for</a:t>
            </a:r>
            <a:r>
              <a:rPr lang="cs-CZ" dirty="0" smtClean="0"/>
              <a:t> </a:t>
            </a:r>
            <a:r>
              <a:rPr lang="cs-CZ" dirty="0" err="1" smtClean="0"/>
              <a:t>democratic</a:t>
            </a:r>
            <a:r>
              <a:rPr lang="cs-CZ" dirty="0" smtClean="0"/>
              <a:t> deficit</a:t>
            </a:r>
            <a:endParaRPr lang="en-US" dirty="0"/>
          </a:p>
        </p:txBody>
      </p:sp>
      <p:sp>
        <p:nvSpPr>
          <p:cNvPr id="3" name="Zástupný symbol pro obsah 2"/>
          <p:cNvSpPr>
            <a:spLocks noGrp="1"/>
          </p:cNvSpPr>
          <p:nvPr>
            <p:ph idx="1"/>
          </p:nvPr>
        </p:nvSpPr>
        <p:spPr>
          <a:xfrm>
            <a:off x="0" y="2098319"/>
            <a:ext cx="12039599" cy="4759680"/>
          </a:xfrm>
        </p:spPr>
        <p:txBody>
          <a:bodyPr>
            <a:normAutofit fontScale="92500" lnSpcReduction="10000"/>
          </a:bodyPr>
          <a:lstStyle/>
          <a:p>
            <a:r>
              <a:rPr lang="en-US" dirty="0" smtClean="0"/>
              <a:t>institutional </a:t>
            </a:r>
            <a:r>
              <a:rPr lang="en-US" dirty="0"/>
              <a:t>capacity and ability of the NLD’s transitional management has been limited and </a:t>
            </a:r>
            <a:r>
              <a:rPr lang="en-US" dirty="0" smtClean="0"/>
              <a:t>inadequate</a:t>
            </a:r>
            <a:r>
              <a:rPr lang="cs-CZ" dirty="0"/>
              <a:t> </a:t>
            </a:r>
            <a:endParaRPr lang="cs-CZ" dirty="0"/>
          </a:p>
          <a:p>
            <a:r>
              <a:rPr lang="cs-CZ" dirty="0" smtClean="0"/>
              <a:t> </a:t>
            </a:r>
            <a:r>
              <a:rPr lang="en-US" dirty="0" smtClean="0"/>
              <a:t>t</a:t>
            </a:r>
            <a:r>
              <a:rPr lang="cs-CZ" dirty="0"/>
              <a:t>h</a:t>
            </a:r>
            <a:r>
              <a:rPr lang="en-US" dirty="0" smtClean="0"/>
              <a:t>e </a:t>
            </a:r>
            <a:r>
              <a:rPr lang="en-US" dirty="0"/>
              <a:t>utter reliance on a 73-year-old individual who is apparently making most of the policy decisions of the state. </a:t>
            </a:r>
            <a:endParaRPr lang="cs-CZ" dirty="0" smtClean="0"/>
          </a:p>
          <a:p>
            <a:r>
              <a:rPr lang="en-US" dirty="0" smtClean="0"/>
              <a:t>the </a:t>
            </a:r>
            <a:r>
              <a:rPr lang="en-US" dirty="0"/>
              <a:t>State Counsellor’s government has become an instrument of a political system that allows the military to take the driver’s seat and the NLD the passenger seat. Myanmar effectively has two governments, with two ministries for international or foreign affairs, two ministries for government administration, and two ministries for the President. At the same time, a political legitimacy struggle is taking place among the 93 registered political parties in urban areas and the ethnocentric politicians (including the 22 ethnic armed groups) in frontier </a:t>
            </a:r>
            <a:r>
              <a:rPr lang="en-US" dirty="0" smtClean="0"/>
              <a:t>areas</a:t>
            </a:r>
            <a:endParaRPr lang="cs-CZ" dirty="0" smtClean="0"/>
          </a:p>
          <a:p>
            <a:r>
              <a:rPr lang="en-US" dirty="0" smtClean="0"/>
              <a:t>the </a:t>
            </a:r>
            <a:r>
              <a:rPr lang="en-US" dirty="0"/>
              <a:t>collapse in public trust at all levels of the </a:t>
            </a:r>
            <a:r>
              <a:rPr lang="en-US" dirty="0" smtClean="0"/>
              <a:t>state</a:t>
            </a:r>
            <a:endParaRPr lang="cs-CZ" dirty="0" smtClean="0"/>
          </a:p>
          <a:p>
            <a:r>
              <a:rPr lang="en-US" dirty="0" smtClean="0"/>
              <a:t>the </a:t>
            </a:r>
            <a:r>
              <a:rPr lang="en-US" dirty="0"/>
              <a:t>mismanagement of the crisis in </a:t>
            </a:r>
            <a:r>
              <a:rPr lang="en-US" dirty="0" err="1"/>
              <a:t>Rakhine</a:t>
            </a:r>
            <a:r>
              <a:rPr lang="en-US" dirty="0"/>
              <a:t> </a:t>
            </a:r>
            <a:r>
              <a:rPr lang="en-US" dirty="0" smtClean="0"/>
              <a:t>State</a:t>
            </a:r>
            <a:endParaRPr lang="cs-CZ" dirty="0"/>
          </a:p>
          <a:p>
            <a:r>
              <a:rPr lang="en-US" dirty="0" smtClean="0"/>
              <a:t>the </a:t>
            </a:r>
            <a:r>
              <a:rPr lang="en-US" dirty="0"/>
              <a:t>people of Myanmar remain unsatisfied with the country’s economic growth </a:t>
            </a:r>
            <a:endParaRPr lang="cs-CZ" dirty="0" smtClean="0"/>
          </a:p>
          <a:p>
            <a:endParaRPr lang="en-US"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2010" y="10319"/>
            <a:ext cx="3149990" cy="2088000"/>
          </a:xfrm>
          <a:prstGeom prst="rect">
            <a:avLst/>
          </a:prstGeom>
        </p:spPr>
      </p:pic>
    </p:spTree>
    <p:extLst>
      <p:ext uri="{BB962C8B-B14F-4D97-AF65-F5344CB8AC3E}">
        <p14:creationId xmlns:p14="http://schemas.microsoft.com/office/powerpoint/2010/main" val="21736124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2021 </a:t>
            </a:r>
            <a:r>
              <a:rPr lang="cs-CZ" dirty="0" err="1" smtClean="0"/>
              <a:t>coup</a:t>
            </a:r>
            <a:endParaRPr lang="en-US" dirty="0"/>
          </a:p>
        </p:txBody>
      </p:sp>
      <p:sp>
        <p:nvSpPr>
          <p:cNvPr id="3" name="Zástupný symbol pro obsah 2"/>
          <p:cNvSpPr>
            <a:spLocks noGrp="1"/>
          </p:cNvSpPr>
          <p:nvPr>
            <p:ph idx="1"/>
          </p:nvPr>
        </p:nvSpPr>
        <p:spPr>
          <a:xfrm>
            <a:off x="0" y="2997000"/>
            <a:ext cx="10294182" cy="3861000"/>
          </a:xfrm>
        </p:spPr>
        <p:txBody>
          <a:bodyPr>
            <a:normAutofit fontScale="77500" lnSpcReduction="20000"/>
          </a:bodyPr>
          <a:lstStyle/>
          <a:p>
            <a:r>
              <a:rPr lang="cs-CZ" dirty="0" err="1" smtClean="0"/>
              <a:t>Elections</a:t>
            </a:r>
            <a:r>
              <a:rPr lang="cs-CZ" dirty="0" smtClean="0"/>
              <a:t> 2020 – NLD </a:t>
            </a:r>
            <a:r>
              <a:rPr lang="cs-CZ" dirty="0" err="1" smtClean="0"/>
              <a:t>landslide</a:t>
            </a:r>
            <a:r>
              <a:rPr lang="cs-CZ" dirty="0" smtClean="0"/>
              <a:t> </a:t>
            </a:r>
            <a:r>
              <a:rPr lang="cs-CZ" dirty="0" err="1" smtClean="0"/>
              <a:t>victory</a:t>
            </a:r>
            <a:r>
              <a:rPr lang="cs-CZ" dirty="0" smtClean="0"/>
              <a:t>, </a:t>
            </a:r>
            <a:r>
              <a:rPr lang="cs-CZ" dirty="0" err="1" smtClean="0"/>
              <a:t>military</a:t>
            </a:r>
            <a:r>
              <a:rPr lang="cs-CZ" dirty="0" smtClean="0"/>
              <a:t> not happy</a:t>
            </a:r>
          </a:p>
          <a:p>
            <a:r>
              <a:rPr lang="cs-CZ" dirty="0" smtClean="0"/>
              <a:t>Min Aung </a:t>
            </a:r>
            <a:r>
              <a:rPr lang="cs-CZ" dirty="0" err="1" smtClean="0"/>
              <a:t>Hlaing</a:t>
            </a:r>
            <a:r>
              <a:rPr lang="cs-CZ" dirty="0" smtClean="0"/>
              <a:t> – </a:t>
            </a:r>
            <a:r>
              <a:rPr lang="cs-CZ" dirty="0" err="1" smtClean="0"/>
              <a:t>commander</a:t>
            </a:r>
            <a:r>
              <a:rPr lang="cs-CZ" dirty="0" smtClean="0"/>
              <a:t> in </a:t>
            </a:r>
            <a:r>
              <a:rPr lang="cs-CZ" dirty="0" err="1" smtClean="0"/>
              <a:t>chief</a:t>
            </a:r>
            <a:r>
              <a:rPr lang="cs-CZ" dirty="0" smtClean="0"/>
              <a:t> (</a:t>
            </a:r>
            <a:r>
              <a:rPr lang="cs-CZ" dirty="0" err="1" smtClean="0"/>
              <a:t>the</a:t>
            </a:r>
            <a:r>
              <a:rPr lang="cs-CZ" dirty="0" smtClean="0"/>
              <a:t> most </a:t>
            </a:r>
            <a:r>
              <a:rPr lang="cs-CZ" dirty="0" err="1" smtClean="0"/>
              <a:t>wanted</a:t>
            </a:r>
            <a:r>
              <a:rPr lang="cs-CZ" dirty="0" smtClean="0"/>
              <a:t> man)</a:t>
            </a:r>
          </a:p>
          <a:p>
            <a:r>
              <a:rPr lang="cs-CZ" dirty="0" err="1" smtClean="0"/>
              <a:t>Parliament</a:t>
            </a:r>
            <a:r>
              <a:rPr lang="cs-CZ" dirty="0" smtClean="0"/>
              <a:t> </a:t>
            </a:r>
            <a:r>
              <a:rPr lang="cs-CZ" dirty="0" err="1" smtClean="0"/>
              <a:t>overthrown</a:t>
            </a:r>
            <a:r>
              <a:rPr lang="cs-CZ" dirty="0" smtClean="0"/>
              <a:t> in a </a:t>
            </a:r>
            <a:r>
              <a:rPr lang="cs-CZ" dirty="0" err="1" smtClean="0"/>
              <a:t>military</a:t>
            </a:r>
            <a:r>
              <a:rPr lang="cs-CZ" dirty="0" smtClean="0"/>
              <a:t> </a:t>
            </a:r>
            <a:r>
              <a:rPr lang="cs-CZ" dirty="0" err="1" smtClean="0"/>
              <a:t>coup</a:t>
            </a:r>
            <a:r>
              <a:rPr lang="cs-CZ" dirty="0" smtClean="0"/>
              <a:t> d </a:t>
            </a:r>
            <a:r>
              <a:rPr lang="cs-CZ" dirty="0" err="1" smtClean="0"/>
              <a:t>etat</a:t>
            </a:r>
            <a:r>
              <a:rPr lang="cs-CZ" dirty="0" smtClean="0"/>
              <a:t> </a:t>
            </a:r>
          </a:p>
          <a:p>
            <a:r>
              <a:rPr lang="cs-CZ" dirty="0" smtClean="0"/>
              <a:t>Aung San </a:t>
            </a:r>
            <a:r>
              <a:rPr lang="cs-CZ" dirty="0" err="1" smtClean="0"/>
              <a:t>Su</a:t>
            </a:r>
            <a:r>
              <a:rPr lang="cs-CZ" dirty="0" smtClean="0"/>
              <a:t> Kyi </a:t>
            </a:r>
            <a:r>
              <a:rPr lang="cs-CZ" dirty="0" err="1" smtClean="0"/>
              <a:t>arrested</a:t>
            </a:r>
            <a:r>
              <a:rPr lang="cs-CZ" dirty="0" smtClean="0"/>
              <a:t>, </a:t>
            </a:r>
            <a:r>
              <a:rPr lang="cs-CZ" dirty="0" err="1" smtClean="0"/>
              <a:t>protests</a:t>
            </a:r>
            <a:endParaRPr lang="cs-CZ" dirty="0"/>
          </a:p>
          <a:p>
            <a:r>
              <a:rPr lang="cs-CZ" dirty="0" err="1" smtClean="0"/>
              <a:t>Military</a:t>
            </a:r>
            <a:r>
              <a:rPr lang="cs-CZ" dirty="0" smtClean="0"/>
              <a:t> </a:t>
            </a:r>
            <a:r>
              <a:rPr lang="cs-CZ" dirty="0" err="1" smtClean="0"/>
              <a:t>crackdown</a:t>
            </a:r>
            <a:endParaRPr lang="cs-CZ" dirty="0" smtClean="0"/>
          </a:p>
          <a:p>
            <a:r>
              <a:rPr lang="cs-CZ" dirty="0" err="1" smtClean="0"/>
              <a:t>Around</a:t>
            </a:r>
            <a:r>
              <a:rPr lang="cs-CZ" dirty="0" smtClean="0"/>
              <a:t> 800 </a:t>
            </a:r>
            <a:r>
              <a:rPr lang="cs-CZ" dirty="0" err="1" smtClean="0"/>
              <a:t>people</a:t>
            </a:r>
            <a:r>
              <a:rPr lang="cs-CZ" dirty="0" smtClean="0"/>
              <a:t> </a:t>
            </a:r>
            <a:r>
              <a:rPr lang="cs-CZ" dirty="0" err="1" smtClean="0"/>
              <a:t>killed</a:t>
            </a:r>
            <a:r>
              <a:rPr lang="cs-CZ" dirty="0" smtClean="0"/>
              <a:t>, </a:t>
            </a:r>
            <a:r>
              <a:rPr lang="cs-CZ" dirty="0" err="1" smtClean="0"/>
              <a:t>close</a:t>
            </a:r>
            <a:r>
              <a:rPr lang="cs-CZ" dirty="0" smtClean="0"/>
              <a:t> to 4 </a:t>
            </a:r>
            <a:r>
              <a:rPr lang="cs-CZ" dirty="0" err="1" smtClean="0"/>
              <a:t>ths</a:t>
            </a:r>
            <a:r>
              <a:rPr lang="cs-CZ" dirty="0" smtClean="0"/>
              <a:t>. </a:t>
            </a:r>
            <a:r>
              <a:rPr lang="cs-CZ" dirty="0" err="1" smtClean="0"/>
              <a:t>Imprisoned</a:t>
            </a:r>
            <a:r>
              <a:rPr lang="cs-CZ" dirty="0" smtClean="0"/>
              <a:t>, </a:t>
            </a:r>
            <a:r>
              <a:rPr lang="cs-CZ" dirty="0" err="1" smtClean="0"/>
              <a:t>approx</a:t>
            </a:r>
            <a:r>
              <a:rPr lang="cs-CZ" dirty="0" smtClean="0"/>
              <a:t>. 20ths </a:t>
            </a:r>
            <a:r>
              <a:rPr lang="cs-CZ" dirty="0" err="1" smtClean="0"/>
              <a:t>displaced</a:t>
            </a:r>
            <a:endParaRPr lang="cs-CZ" dirty="0" smtClean="0"/>
          </a:p>
          <a:p>
            <a:r>
              <a:rPr lang="cs-CZ" dirty="0" smtClean="0"/>
              <a:t>ASEAN envoi not </a:t>
            </a:r>
            <a:r>
              <a:rPr lang="cs-CZ" dirty="0" err="1" smtClean="0"/>
              <a:t>allowed</a:t>
            </a:r>
            <a:endParaRPr lang="cs-CZ" dirty="0" smtClean="0"/>
          </a:p>
          <a:p>
            <a:r>
              <a:rPr lang="cs-CZ" dirty="0">
                <a:hlinkClick r:id="rId2"/>
              </a:rPr>
              <a:t>https://</a:t>
            </a:r>
            <a:r>
              <a:rPr lang="cs-CZ" dirty="0" smtClean="0">
                <a:hlinkClick r:id="rId2"/>
              </a:rPr>
              <a:t>www.aljazeera.com/news/2021/5/8/myanmar-junta-says-no-asean-envoy-visit-until-stability-restored</a:t>
            </a:r>
            <a:r>
              <a:rPr lang="cs-CZ" dirty="0" smtClean="0"/>
              <a:t> ( 2 min, </a:t>
            </a:r>
            <a:r>
              <a:rPr lang="cs-CZ" dirty="0" err="1" smtClean="0"/>
              <a:t>military</a:t>
            </a:r>
            <a:r>
              <a:rPr lang="cs-CZ" dirty="0" smtClean="0"/>
              <a:t> </a:t>
            </a:r>
            <a:r>
              <a:rPr lang="cs-CZ" dirty="0" err="1" smtClean="0"/>
              <a:t>crack</a:t>
            </a:r>
            <a:r>
              <a:rPr lang="cs-CZ" dirty="0" smtClean="0"/>
              <a:t> </a:t>
            </a:r>
            <a:r>
              <a:rPr lang="cs-CZ" dirty="0" err="1" smtClean="0"/>
              <a:t>down</a:t>
            </a:r>
            <a:r>
              <a:rPr lang="cs-CZ" dirty="0" smtClean="0"/>
              <a:t> on </a:t>
            </a:r>
            <a:r>
              <a:rPr lang="cs-CZ" dirty="0" err="1" smtClean="0"/>
              <a:t>ethnic</a:t>
            </a:r>
            <a:r>
              <a:rPr lang="cs-CZ" dirty="0" smtClean="0"/>
              <a:t> </a:t>
            </a:r>
            <a:r>
              <a:rPr lang="cs-CZ" dirty="0" err="1" smtClean="0"/>
              <a:t>rebels</a:t>
            </a:r>
            <a:r>
              <a:rPr lang="cs-CZ" dirty="0" smtClean="0"/>
              <a:t>)</a:t>
            </a:r>
            <a:endParaRPr lang="cs-CZ" dirty="0" smtClean="0"/>
          </a:p>
          <a:p>
            <a:r>
              <a:rPr lang="cs-CZ" dirty="0" err="1" smtClean="0"/>
              <a:t>Several</a:t>
            </a:r>
            <a:r>
              <a:rPr lang="cs-CZ" dirty="0" smtClean="0"/>
              <a:t> </a:t>
            </a:r>
            <a:r>
              <a:rPr lang="cs-CZ" dirty="0" err="1" smtClean="0"/>
              <a:t>insurgents</a:t>
            </a:r>
            <a:r>
              <a:rPr lang="cs-CZ" dirty="0" smtClean="0"/>
              <a:t> </a:t>
            </a:r>
            <a:r>
              <a:rPr lang="cs-CZ" dirty="0" err="1" smtClean="0"/>
              <a:t>groups</a:t>
            </a:r>
            <a:r>
              <a:rPr lang="cs-CZ" dirty="0" smtClean="0"/>
              <a:t> </a:t>
            </a:r>
            <a:r>
              <a:rPr lang="cs-CZ" dirty="0" err="1" smtClean="0"/>
              <a:t>restored</a:t>
            </a:r>
            <a:r>
              <a:rPr lang="cs-CZ" dirty="0" smtClean="0"/>
              <a:t> </a:t>
            </a:r>
            <a:r>
              <a:rPr lang="cs-CZ" dirty="0" err="1" smtClean="0"/>
              <a:t>fight</a:t>
            </a:r>
            <a:r>
              <a:rPr lang="cs-CZ" dirty="0" smtClean="0"/>
              <a:t> </a:t>
            </a:r>
            <a:r>
              <a:rPr lang="cs-CZ" dirty="0" err="1" smtClean="0"/>
              <a:t>against</a:t>
            </a:r>
            <a:r>
              <a:rPr lang="cs-CZ" dirty="0" smtClean="0"/>
              <a:t> </a:t>
            </a:r>
            <a:r>
              <a:rPr lang="cs-CZ" dirty="0" err="1" smtClean="0"/>
              <a:t>the</a:t>
            </a:r>
            <a:r>
              <a:rPr lang="cs-CZ" dirty="0" smtClean="0"/>
              <a:t> </a:t>
            </a:r>
            <a:r>
              <a:rPr lang="cs-CZ" dirty="0" err="1" smtClean="0"/>
              <a:t>government</a:t>
            </a:r>
            <a:r>
              <a:rPr lang="cs-CZ" dirty="0" smtClean="0"/>
              <a:t> (Karen, </a:t>
            </a:r>
            <a:r>
              <a:rPr lang="cs-CZ" dirty="0" err="1" smtClean="0"/>
              <a:t>Kachin</a:t>
            </a:r>
            <a:r>
              <a:rPr lang="cs-CZ" dirty="0" smtClean="0"/>
              <a:t>)</a:t>
            </a:r>
          </a:p>
          <a:p>
            <a:r>
              <a:rPr lang="cs-CZ" dirty="0">
                <a:hlinkClick r:id="rId3"/>
              </a:rPr>
              <a:t>https://</a:t>
            </a:r>
            <a:r>
              <a:rPr lang="cs-CZ" dirty="0" smtClean="0">
                <a:hlinkClick r:id="rId3"/>
              </a:rPr>
              <a:t>www.youtube.com/watch?v=uhOV4fVJVAg</a:t>
            </a:r>
            <a:r>
              <a:rPr lang="cs-CZ" dirty="0" smtClean="0"/>
              <a:t> ( Myanmar </a:t>
            </a:r>
            <a:r>
              <a:rPr lang="cs-CZ" dirty="0" err="1" smtClean="0"/>
              <a:t>coup</a:t>
            </a:r>
            <a:r>
              <a:rPr lang="cs-CZ" dirty="0" smtClean="0"/>
              <a:t> </a:t>
            </a:r>
            <a:r>
              <a:rPr lang="cs-CZ" dirty="0" err="1" smtClean="0"/>
              <a:t>explained</a:t>
            </a:r>
            <a:r>
              <a:rPr lang="cs-CZ" dirty="0" smtClean="0"/>
              <a:t> 8 min)</a:t>
            </a:r>
          </a:p>
          <a:p>
            <a:r>
              <a:rPr lang="cs-CZ" dirty="0">
                <a:hlinkClick r:id="rId4"/>
              </a:rPr>
              <a:t>https://</a:t>
            </a:r>
            <a:r>
              <a:rPr lang="cs-CZ" dirty="0" smtClean="0">
                <a:hlinkClick r:id="rId4"/>
              </a:rPr>
              <a:t>www.youtube.com/watch?v=iuINrF4ycyI</a:t>
            </a:r>
            <a:r>
              <a:rPr lang="cs-CZ" dirty="0" smtClean="0"/>
              <a:t> (</a:t>
            </a:r>
            <a:r>
              <a:rPr lang="cs-CZ" dirty="0" err="1" smtClean="0"/>
              <a:t>military</a:t>
            </a:r>
            <a:r>
              <a:rPr lang="cs-CZ" dirty="0" smtClean="0"/>
              <a:t> in </a:t>
            </a:r>
            <a:r>
              <a:rPr lang="cs-CZ" dirty="0" err="1" smtClean="0"/>
              <a:t>politics</a:t>
            </a:r>
            <a:r>
              <a:rPr lang="cs-CZ" dirty="0" smtClean="0"/>
              <a:t> 48 min)</a:t>
            </a:r>
          </a:p>
          <a:p>
            <a:endParaRPr lang="en-US" dirty="0"/>
          </a:p>
        </p:txBody>
      </p:sp>
      <p:pic>
        <p:nvPicPr>
          <p:cNvPr id="4" name="Obrázek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4000" y="0"/>
            <a:ext cx="5328000" cy="2997000"/>
          </a:xfrm>
          <a:prstGeom prst="rect">
            <a:avLst/>
          </a:prstGeom>
        </p:spPr>
      </p:pic>
    </p:spTree>
    <p:extLst>
      <p:ext uri="{BB962C8B-B14F-4D97-AF65-F5344CB8AC3E}">
        <p14:creationId xmlns:p14="http://schemas.microsoft.com/office/powerpoint/2010/main" val="24462325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Sources</a:t>
            </a:r>
            <a:r>
              <a:rPr lang="cs-CZ" dirty="0" smtClean="0"/>
              <a:t> </a:t>
            </a:r>
            <a:endParaRPr lang="en-US" dirty="0"/>
          </a:p>
        </p:txBody>
      </p:sp>
      <p:sp>
        <p:nvSpPr>
          <p:cNvPr id="3" name="Zástupný symbol pro obsah 2"/>
          <p:cNvSpPr>
            <a:spLocks noGrp="1"/>
          </p:cNvSpPr>
          <p:nvPr>
            <p:ph idx="1"/>
          </p:nvPr>
        </p:nvSpPr>
        <p:spPr/>
        <p:txBody>
          <a:bodyPr/>
          <a:lstStyle/>
          <a:p>
            <a:r>
              <a:rPr lang="cs-CZ" dirty="0" err="1" smtClean="0"/>
              <a:t>Naing</a:t>
            </a:r>
            <a:r>
              <a:rPr lang="cs-CZ" dirty="0" smtClean="0"/>
              <a:t> </a:t>
            </a:r>
            <a:r>
              <a:rPr lang="cs-CZ" dirty="0" err="1" smtClean="0"/>
              <a:t>Ko</a:t>
            </a:r>
            <a:r>
              <a:rPr lang="cs-CZ" dirty="0" smtClean="0"/>
              <a:t> </a:t>
            </a:r>
            <a:r>
              <a:rPr lang="cs-CZ" dirty="0" err="1" smtClean="0"/>
              <a:t>Ko</a:t>
            </a:r>
            <a:r>
              <a:rPr lang="cs-CZ" dirty="0" smtClean="0"/>
              <a:t>. </a:t>
            </a:r>
            <a:r>
              <a:rPr lang="cs-CZ" i="1" dirty="0" err="1" smtClean="0"/>
              <a:t>Democratisation</a:t>
            </a:r>
            <a:r>
              <a:rPr lang="cs-CZ" i="1" dirty="0" smtClean="0"/>
              <a:t> in Myanmar – </a:t>
            </a:r>
            <a:r>
              <a:rPr lang="cs-CZ" i="1" dirty="0" err="1" smtClean="0"/>
              <a:t>glue</a:t>
            </a:r>
            <a:r>
              <a:rPr lang="cs-CZ" i="1" dirty="0" smtClean="0"/>
              <a:t> </a:t>
            </a:r>
            <a:r>
              <a:rPr lang="cs-CZ" i="1" dirty="0" err="1" smtClean="0"/>
              <a:t>or</a:t>
            </a:r>
            <a:r>
              <a:rPr lang="cs-CZ" i="1" dirty="0" smtClean="0"/>
              <a:t> </a:t>
            </a:r>
            <a:r>
              <a:rPr lang="cs-CZ" i="1" dirty="0" err="1" smtClean="0"/>
              <a:t>gloss</a:t>
            </a:r>
            <a:r>
              <a:rPr lang="cs-CZ" i="1" dirty="0" smtClean="0"/>
              <a:t>? </a:t>
            </a:r>
            <a:r>
              <a:rPr lang="cs-CZ" dirty="0" smtClean="0"/>
              <a:t>At </a:t>
            </a:r>
            <a:r>
              <a:rPr lang="en-US" dirty="0" smtClean="0">
                <a:hlinkClick r:id="rId2"/>
              </a:rPr>
              <a:t>https</a:t>
            </a:r>
            <a:r>
              <a:rPr lang="en-US" dirty="0">
                <a:hlinkClick r:id="rId2"/>
              </a:rPr>
              <a:t>://</a:t>
            </a:r>
            <a:r>
              <a:rPr lang="en-US" dirty="0" smtClean="0">
                <a:hlinkClick r:id="rId2"/>
              </a:rPr>
              <a:t>www.kas.de/c/document_library/get_file?uuid=3d07eb88-d4f1-de81-40d1-032ec67a3cb8&amp;groupId=288143</a:t>
            </a:r>
            <a:r>
              <a:rPr lang="cs-CZ" dirty="0" smtClean="0"/>
              <a:t> </a:t>
            </a:r>
            <a:endParaRPr lang="en-US" dirty="0"/>
          </a:p>
        </p:txBody>
      </p:sp>
    </p:spTree>
    <p:extLst>
      <p:ext uri="{BB962C8B-B14F-4D97-AF65-F5344CB8AC3E}">
        <p14:creationId xmlns:p14="http://schemas.microsoft.com/office/powerpoint/2010/main" val="2127690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Timeline</a:t>
            </a:r>
            <a:endParaRPr lang="en-US" dirty="0"/>
          </a:p>
        </p:txBody>
      </p:sp>
      <p:sp>
        <p:nvSpPr>
          <p:cNvPr id="3" name="Zástupný symbol pro obsah 2"/>
          <p:cNvSpPr>
            <a:spLocks noGrp="1"/>
          </p:cNvSpPr>
          <p:nvPr>
            <p:ph idx="1"/>
          </p:nvPr>
        </p:nvSpPr>
        <p:spPr>
          <a:xfrm>
            <a:off x="1" y="2336873"/>
            <a:ext cx="10294182" cy="3599316"/>
          </a:xfrm>
        </p:spPr>
        <p:txBody>
          <a:bodyPr>
            <a:normAutofit fontScale="92500" lnSpcReduction="10000"/>
          </a:bodyPr>
          <a:lstStyle/>
          <a:p>
            <a:r>
              <a:rPr lang="cs-CZ" dirty="0" smtClean="0"/>
              <a:t>Post-</a:t>
            </a:r>
            <a:r>
              <a:rPr lang="cs-CZ" dirty="0" err="1" smtClean="0"/>
              <a:t>independence</a:t>
            </a:r>
            <a:r>
              <a:rPr lang="cs-CZ" dirty="0" smtClean="0"/>
              <a:t> </a:t>
            </a:r>
            <a:r>
              <a:rPr lang="cs-CZ" dirty="0" err="1" smtClean="0"/>
              <a:t>conflict</a:t>
            </a:r>
            <a:r>
              <a:rPr lang="cs-CZ" dirty="0" smtClean="0"/>
              <a:t> 1948-62</a:t>
            </a:r>
          </a:p>
          <a:p>
            <a:r>
              <a:rPr lang="cs-CZ" dirty="0" smtClean="0"/>
              <a:t>Ne-</a:t>
            </a:r>
            <a:r>
              <a:rPr lang="cs-CZ" dirty="0" err="1" smtClean="0"/>
              <a:t>Win</a:t>
            </a:r>
            <a:r>
              <a:rPr lang="cs-CZ" dirty="0" smtClean="0"/>
              <a:t> </a:t>
            </a:r>
            <a:r>
              <a:rPr lang="cs-CZ" dirty="0" err="1" smtClean="0"/>
              <a:t>era</a:t>
            </a:r>
            <a:r>
              <a:rPr lang="cs-CZ" dirty="0" smtClean="0"/>
              <a:t> – </a:t>
            </a:r>
            <a:r>
              <a:rPr lang="cs-CZ" dirty="0" err="1" smtClean="0"/>
              <a:t>first</a:t>
            </a:r>
            <a:r>
              <a:rPr lang="cs-CZ" dirty="0" smtClean="0"/>
              <a:t> </a:t>
            </a:r>
            <a:r>
              <a:rPr lang="cs-CZ" dirty="0" err="1" smtClean="0"/>
              <a:t>generation</a:t>
            </a:r>
            <a:r>
              <a:rPr lang="cs-CZ" dirty="0" smtClean="0"/>
              <a:t> junta 1962-88</a:t>
            </a:r>
          </a:p>
          <a:p>
            <a:r>
              <a:rPr lang="cs-CZ" dirty="0" smtClean="0"/>
              <a:t>8888 </a:t>
            </a:r>
            <a:r>
              <a:rPr lang="cs-CZ" dirty="0" err="1" smtClean="0"/>
              <a:t>uprising</a:t>
            </a:r>
            <a:endParaRPr lang="cs-CZ" dirty="0" smtClean="0"/>
          </a:p>
          <a:p>
            <a:r>
              <a:rPr lang="cs-CZ" dirty="0" smtClean="0"/>
              <a:t>Second </a:t>
            </a:r>
            <a:r>
              <a:rPr lang="cs-CZ" dirty="0" err="1" smtClean="0"/>
              <a:t>generation</a:t>
            </a:r>
            <a:r>
              <a:rPr lang="cs-CZ" dirty="0" smtClean="0"/>
              <a:t> junta </a:t>
            </a:r>
            <a:r>
              <a:rPr lang="cs-CZ" dirty="0" smtClean="0"/>
              <a:t>1988-2011</a:t>
            </a:r>
          </a:p>
          <a:p>
            <a:r>
              <a:rPr lang="cs-CZ" dirty="0" smtClean="0"/>
              <a:t>2007 </a:t>
            </a:r>
            <a:r>
              <a:rPr lang="cs-CZ" dirty="0" err="1" smtClean="0"/>
              <a:t>saffron</a:t>
            </a:r>
            <a:r>
              <a:rPr lang="cs-CZ" dirty="0" smtClean="0"/>
              <a:t> </a:t>
            </a:r>
            <a:r>
              <a:rPr lang="cs-CZ" dirty="0" err="1" smtClean="0"/>
              <a:t>revolution</a:t>
            </a:r>
            <a:endParaRPr lang="cs-CZ" dirty="0" smtClean="0"/>
          </a:p>
          <a:p>
            <a:r>
              <a:rPr lang="cs-CZ" dirty="0" smtClean="0"/>
              <a:t>2011-2021 </a:t>
            </a:r>
            <a:r>
              <a:rPr lang="cs-CZ" dirty="0" err="1" smtClean="0"/>
              <a:t>democratisation</a:t>
            </a:r>
            <a:endParaRPr lang="cs-CZ" dirty="0" smtClean="0"/>
          </a:p>
          <a:p>
            <a:r>
              <a:rPr lang="cs-CZ" dirty="0" smtClean="0"/>
              <a:t>2012-15 quasi </a:t>
            </a:r>
            <a:r>
              <a:rPr lang="cs-CZ" dirty="0" err="1" smtClean="0"/>
              <a:t>civilian</a:t>
            </a:r>
            <a:r>
              <a:rPr lang="cs-CZ" dirty="0" smtClean="0"/>
              <a:t> </a:t>
            </a:r>
            <a:r>
              <a:rPr lang="cs-CZ" dirty="0" err="1" smtClean="0"/>
              <a:t>government</a:t>
            </a:r>
            <a:endParaRPr lang="cs-CZ" dirty="0" smtClean="0"/>
          </a:p>
          <a:p>
            <a:r>
              <a:rPr lang="cs-CZ" dirty="0" smtClean="0"/>
              <a:t>2015 </a:t>
            </a:r>
            <a:r>
              <a:rPr lang="cs-CZ" dirty="0" err="1" smtClean="0"/>
              <a:t>first</a:t>
            </a:r>
            <a:r>
              <a:rPr lang="cs-CZ" dirty="0" smtClean="0"/>
              <a:t> </a:t>
            </a:r>
            <a:r>
              <a:rPr lang="cs-CZ" dirty="0" err="1" smtClean="0"/>
              <a:t>democratic</a:t>
            </a:r>
            <a:r>
              <a:rPr lang="cs-CZ" dirty="0" smtClean="0"/>
              <a:t> </a:t>
            </a:r>
            <a:r>
              <a:rPr lang="cs-CZ" dirty="0" err="1" smtClean="0"/>
              <a:t>elections</a:t>
            </a:r>
            <a:r>
              <a:rPr lang="cs-CZ" dirty="0" smtClean="0"/>
              <a:t>, NLD </a:t>
            </a:r>
            <a:r>
              <a:rPr lang="cs-CZ" dirty="0" err="1" smtClean="0"/>
              <a:t>national</a:t>
            </a:r>
            <a:r>
              <a:rPr lang="cs-CZ" dirty="0" smtClean="0"/>
              <a:t> </a:t>
            </a:r>
            <a:r>
              <a:rPr lang="cs-CZ" dirty="0" err="1" smtClean="0"/>
              <a:t>reconciliation</a:t>
            </a:r>
            <a:r>
              <a:rPr lang="cs-CZ" dirty="0" smtClean="0"/>
              <a:t> </a:t>
            </a:r>
            <a:r>
              <a:rPr lang="cs-CZ" dirty="0" err="1" smtClean="0"/>
              <a:t>government</a:t>
            </a:r>
            <a:endParaRPr lang="cs-CZ" dirty="0" smtClean="0"/>
          </a:p>
          <a:p>
            <a:r>
              <a:rPr lang="cs-CZ" dirty="0" smtClean="0"/>
              <a:t>2021 </a:t>
            </a:r>
            <a:r>
              <a:rPr lang="cs-CZ" dirty="0" err="1" smtClean="0"/>
              <a:t>coup</a:t>
            </a:r>
            <a:r>
              <a:rPr lang="cs-CZ" dirty="0" smtClean="0"/>
              <a:t> and </a:t>
            </a:r>
            <a:r>
              <a:rPr lang="cs-CZ" dirty="0" err="1" smtClean="0"/>
              <a:t>violence</a:t>
            </a:r>
            <a:r>
              <a:rPr lang="cs-CZ" dirty="0" smtClean="0"/>
              <a:t> </a:t>
            </a:r>
            <a:endParaRPr lang="en-US"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2000" y="0"/>
            <a:ext cx="5040000" cy="3337023"/>
          </a:xfrm>
          <a:prstGeom prst="rect">
            <a:avLst/>
          </a:prstGeom>
        </p:spPr>
      </p:pic>
    </p:spTree>
    <p:extLst>
      <p:ext uri="{BB962C8B-B14F-4D97-AF65-F5344CB8AC3E}">
        <p14:creationId xmlns:p14="http://schemas.microsoft.com/office/powerpoint/2010/main" val="15719823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Prior </a:t>
            </a:r>
            <a:r>
              <a:rPr lang="cs-CZ" dirty="0" err="1" smtClean="0"/>
              <a:t>independence</a:t>
            </a:r>
            <a:endParaRPr lang="en-US" dirty="0"/>
          </a:p>
        </p:txBody>
      </p:sp>
      <p:sp>
        <p:nvSpPr>
          <p:cNvPr id="3" name="Zástupný symbol pro obsah 2"/>
          <p:cNvSpPr>
            <a:spLocks noGrp="1"/>
          </p:cNvSpPr>
          <p:nvPr>
            <p:ph idx="1"/>
          </p:nvPr>
        </p:nvSpPr>
        <p:spPr>
          <a:xfrm>
            <a:off x="0" y="2493641"/>
            <a:ext cx="10294182" cy="3599316"/>
          </a:xfrm>
        </p:spPr>
        <p:txBody>
          <a:bodyPr/>
          <a:lstStyle/>
          <a:p>
            <a:r>
              <a:rPr lang="cs-CZ" dirty="0" err="1" smtClean="0"/>
              <a:t>British</a:t>
            </a:r>
            <a:r>
              <a:rPr lang="cs-CZ" dirty="0" smtClean="0"/>
              <a:t> </a:t>
            </a:r>
            <a:r>
              <a:rPr lang="cs-CZ" dirty="0" err="1" smtClean="0"/>
              <a:t>colony</a:t>
            </a:r>
            <a:endParaRPr lang="cs-CZ" dirty="0" smtClean="0"/>
          </a:p>
          <a:p>
            <a:r>
              <a:rPr lang="cs-CZ" dirty="0" err="1" smtClean="0"/>
              <a:t>Japanese</a:t>
            </a:r>
            <a:r>
              <a:rPr lang="cs-CZ" dirty="0" smtClean="0"/>
              <a:t> </a:t>
            </a:r>
            <a:r>
              <a:rPr lang="cs-CZ" dirty="0" err="1" smtClean="0"/>
              <a:t>invasion</a:t>
            </a:r>
            <a:r>
              <a:rPr lang="cs-CZ" dirty="0" smtClean="0"/>
              <a:t> 1942</a:t>
            </a:r>
          </a:p>
          <a:p>
            <a:r>
              <a:rPr lang="cs-CZ" dirty="0" smtClean="0"/>
              <a:t>Karen </a:t>
            </a:r>
            <a:r>
              <a:rPr lang="cs-CZ" dirty="0" err="1" smtClean="0"/>
              <a:t>national</a:t>
            </a:r>
            <a:r>
              <a:rPr lang="cs-CZ" dirty="0" smtClean="0"/>
              <a:t> union – </a:t>
            </a:r>
            <a:r>
              <a:rPr lang="cs-CZ" dirty="0" err="1" smtClean="0"/>
              <a:t>loyal</a:t>
            </a:r>
            <a:r>
              <a:rPr lang="cs-CZ" dirty="0" smtClean="0"/>
              <a:t> to </a:t>
            </a:r>
            <a:r>
              <a:rPr lang="cs-CZ" dirty="0" err="1" smtClean="0"/>
              <a:t>Britain</a:t>
            </a:r>
            <a:r>
              <a:rPr lang="cs-CZ" dirty="0" smtClean="0"/>
              <a:t>, Christian</a:t>
            </a:r>
          </a:p>
          <a:p>
            <a:r>
              <a:rPr lang="cs-CZ" dirty="0" err="1" smtClean="0"/>
              <a:t>Burmese</a:t>
            </a:r>
            <a:r>
              <a:rPr lang="cs-CZ" dirty="0" smtClean="0"/>
              <a:t> </a:t>
            </a:r>
            <a:r>
              <a:rPr lang="cs-CZ" dirty="0" err="1" smtClean="0"/>
              <a:t>national</a:t>
            </a:r>
            <a:r>
              <a:rPr lang="cs-CZ" dirty="0" smtClean="0"/>
              <a:t> union – </a:t>
            </a:r>
            <a:r>
              <a:rPr lang="cs-CZ" dirty="0" err="1" smtClean="0"/>
              <a:t>for</a:t>
            </a:r>
            <a:r>
              <a:rPr lang="cs-CZ" dirty="0" smtClean="0"/>
              <a:t> </a:t>
            </a:r>
            <a:r>
              <a:rPr lang="cs-CZ" dirty="0" err="1" smtClean="0"/>
              <a:t>independence</a:t>
            </a:r>
            <a:r>
              <a:rPr lang="cs-CZ" dirty="0" smtClean="0"/>
              <a:t>, </a:t>
            </a:r>
            <a:r>
              <a:rPr lang="cs-CZ" dirty="0" err="1" smtClean="0"/>
              <a:t>Buddhist</a:t>
            </a:r>
            <a:endParaRPr lang="cs-CZ" dirty="0"/>
          </a:p>
          <a:p>
            <a:r>
              <a:rPr lang="cs-CZ" dirty="0" smtClean="0"/>
              <a:t>Majority of </a:t>
            </a:r>
            <a:r>
              <a:rPr lang="cs-CZ" dirty="0" err="1" smtClean="0"/>
              <a:t>Karens</a:t>
            </a:r>
            <a:r>
              <a:rPr lang="cs-CZ" dirty="0" smtClean="0"/>
              <a:t> in </a:t>
            </a:r>
            <a:r>
              <a:rPr lang="cs-CZ" dirty="0" err="1" smtClean="0"/>
              <a:t>the</a:t>
            </a:r>
            <a:r>
              <a:rPr lang="cs-CZ" dirty="0" smtClean="0"/>
              <a:t> </a:t>
            </a:r>
            <a:r>
              <a:rPr lang="cs-CZ" dirty="0" err="1" smtClean="0"/>
              <a:t>army</a:t>
            </a:r>
            <a:r>
              <a:rPr lang="cs-CZ" dirty="0" smtClean="0"/>
              <a:t> </a:t>
            </a:r>
            <a:r>
              <a:rPr lang="cs-CZ" dirty="0" err="1" smtClean="0"/>
              <a:t>disproportionally</a:t>
            </a:r>
            <a:r>
              <a:rPr lang="cs-CZ" dirty="0" smtClean="0"/>
              <a:t> to </a:t>
            </a:r>
            <a:r>
              <a:rPr lang="cs-CZ" dirty="0" err="1" smtClean="0"/>
              <a:t>the</a:t>
            </a:r>
            <a:r>
              <a:rPr lang="cs-CZ" dirty="0" smtClean="0"/>
              <a:t> </a:t>
            </a:r>
            <a:r>
              <a:rPr lang="cs-CZ" dirty="0" err="1" smtClean="0"/>
              <a:t>percentage</a:t>
            </a:r>
            <a:r>
              <a:rPr lang="cs-CZ" dirty="0" smtClean="0"/>
              <a:t> of </a:t>
            </a:r>
            <a:r>
              <a:rPr lang="cs-CZ" dirty="0" err="1" smtClean="0"/>
              <a:t>the</a:t>
            </a:r>
            <a:r>
              <a:rPr lang="cs-CZ" dirty="0" smtClean="0"/>
              <a:t> </a:t>
            </a:r>
            <a:r>
              <a:rPr lang="cs-CZ" dirty="0" err="1" smtClean="0"/>
              <a:t>population</a:t>
            </a:r>
            <a:r>
              <a:rPr lang="cs-CZ" dirty="0" smtClean="0"/>
              <a:t> – </a:t>
            </a:r>
            <a:r>
              <a:rPr lang="cs-CZ" dirty="0" err="1" smtClean="0"/>
              <a:t>Karenisation</a:t>
            </a:r>
            <a:r>
              <a:rPr lang="cs-CZ" dirty="0" smtClean="0"/>
              <a:t> of </a:t>
            </a:r>
            <a:r>
              <a:rPr lang="cs-CZ" dirty="0" err="1" smtClean="0"/>
              <a:t>the</a:t>
            </a:r>
            <a:r>
              <a:rPr lang="cs-CZ" dirty="0" smtClean="0"/>
              <a:t> </a:t>
            </a:r>
            <a:r>
              <a:rPr lang="cs-CZ" dirty="0" err="1" smtClean="0"/>
              <a:t>army</a:t>
            </a:r>
            <a:endParaRPr lang="cs-CZ" dirty="0" smtClean="0"/>
          </a:p>
          <a:p>
            <a:r>
              <a:rPr lang="cs-CZ" dirty="0" smtClean="0"/>
              <a:t>1948 </a:t>
            </a:r>
            <a:r>
              <a:rPr lang="cs-CZ" dirty="0" err="1" smtClean="0"/>
              <a:t>independence</a:t>
            </a:r>
            <a:r>
              <a:rPr lang="cs-CZ" dirty="0" smtClean="0"/>
              <a:t>, </a:t>
            </a:r>
            <a:r>
              <a:rPr lang="cs-CZ" dirty="0" err="1" smtClean="0"/>
              <a:t>since</a:t>
            </a:r>
            <a:r>
              <a:rPr lang="cs-CZ" dirty="0" smtClean="0"/>
              <a:t> </a:t>
            </a:r>
            <a:r>
              <a:rPr lang="cs-CZ" dirty="0" err="1" smtClean="0"/>
              <a:t>then</a:t>
            </a:r>
            <a:r>
              <a:rPr lang="cs-CZ" dirty="0" smtClean="0"/>
              <a:t> civil </a:t>
            </a:r>
            <a:r>
              <a:rPr lang="cs-CZ" dirty="0" err="1" smtClean="0"/>
              <a:t>war</a:t>
            </a:r>
            <a:r>
              <a:rPr lang="cs-CZ" dirty="0" smtClean="0"/>
              <a:t> and </a:t>
            </a:r>
            <a:r>
              <a:rPr lang="cs-CZ" dirty="0" err="1" smtClean="0"/>
              <a:t>Karens</a:t>
            </a:r>
            <a:r>
              <a:rPr lang="cs-CZ" dirty="0" smtClean="0"/>
              <a:t> </a:t>
            </a:r>
            <a:r>
              <a:rPr lang="cs-CZ" dirty="0" err="1" smtClean="0"/>
              <a:t>fight</a:t>
            </a:r>
            <a:r>
              <a:rPr lang="cs-CZ" dirty="0" smtClean="0"/>
              <a:t> </a:t>
            </a:r>
            <a:r>
              <a:rPr lang="cs-CZ" dirty="0" err="1" smtClean="0"/>
              <a:t>for</a:t>
            </a:r>
            <a:r>
              <a:rPr lang="cs-CZ" dirty="0" smtClean="0"/>
              <a:t> </a:t>
            </a:r>
            <a:r>
              <a:rPr lang="cs-CZ" dirty="0" err="1" smtClean="0"/>
              <a:t>independence</a:t>
            </a:r>
            <a:r>
              <a:rPr lang="cs-CZ" dirty="0" smtClean="0"/>
              <a:t>, </a:t>
            </a:r>
            <a:r>
              <a:rPr lang="cs-CZ" dirty="0" err="1" smtClean="0"/>
              <a:t>one</a:t>
            </a:r>
            <a:r>
              <a:rPr lang="cs-CZ" dirty="0" smtClean="0"/>
              <a:t> of </a:t>
            </a:r>
            <a:r>
              <a:rPr lang="cs-CZ" dirty="0" err="1" smtClean="0"/>
              <a:t>the</a:t>
            </a:r>
            <a:r>
              <a:rPr lang="cs-CZ" dirty="0" smtClean="0"/>
              <a:t> </a:t>
            </a:r>
            <a:r>
              <a:rPr lang="cs-CZ" dirty="0" err="1" smtClean="0"/>
              <a:t>longest</a:t>
            </a:r>
            <a:r>
              <a:rPr lang="cs-CZ" dirty="0" smtClean="0"/>
              <a:t> </a:t>
            </a:r>
            <a:r>
              <a:rPr lang="cs-CZ" dirty="0" err="1" smtClean="0"/>
              <a:t>running</a:t>
            </a:r>
            <a:r>
              <a:rPr lang="cs-CZ" dirty="0" smtClean="0"/>
              <a:t> civil </a:t>
            </a:r>
            <a:r>
              <a:rPr lang="cs-CZ" dirty="0" err="1" smtClean="0"/>
              <a:t>war</a:t>
            </a:r>
            <a:r>
              <a:rPr lang="cs-CZ" dirty="0" smtClean="0"/>
              <a:t> </a:t>
            </a:r>
          </a:p>
          <a:p>
            <a:endParaRPr lang="en-US"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46" y="0"/>
            <a:ext cx="3143250" cy="6600825"/>
          </a:xfrm>
          <a:prstGeom prst="rect">
            <a:avLst/>
          </a:prstGeom>
        </p:spPr>
      </p:pic>
    </p:spTree>
    <p:extLst>
      <p:ext uri="{BB962C8B-B14F-4D97-AF65-F5344CB8AC3E}">
        <p14:creationId xmlns:p14="http://schemas.microsoft.com/office/powerpoint/2010/main" val="2874238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Aung San – </a:t>
            </a:r>
            <a:r>
              <a:rPr lang="cs-CZ" dirty="0" err="1" smtClean="0"/>
              <a:t>Father</a:t>
            </a:r>
            <a:r>
              <a:rPr lang="cs-CZ" dirty="0" smtClean="0"/>
              <a:t> of </a:t>
            </a:r>
            <a:r>
              <a:rPr lang="cs-CZ" dirty="0" err="1" smtClean="0"/>
              <a:t>the</a:t>
            </a:r>
            <a:r>
              <a:rPr lang="cs-CZ" dirty="0" smtClean="0"/>
              <a:t> </a:t>
            </a:r>
            <a:r>
              <a:rPr lang="cs-CZ" dirty="0" err="1" smtClean="0"/>
              <a:t>nation</a:t>
            </a:r>
            <a:endParaRPr lang="en-US" dirty="0"/>
          </a:p>
        </p:txBody>
      </p:sp>
      <p:sp>
        <p:nvSpPr>
          <p:cNvPr id="3" name="Zástupný symbol pro obsah 2"/>
          <p:cNvSpPr>
            <a:spLocks noGrp="1"/>
          </p:cNvSpPr>
          <p:nvPr>
            <p:ph idx="1"/>
          </p:nvPr>
        </p:nvSpPr>
        <p:spPr/>
        <p:txBody>
          <a:bodyPr/>
          <a:lstStyle/>
          <a:p>
            <a:r>
              <a:rPr lang="cs-CZ" dirty="0" err="1" smtClean="0"/>
              <a:t>Struggled</a:t>
            </a:r>
            <a:r>
              <a:rPr lang="cs-CZ" dirty="0" smtClean="0"/>
              <a:t> </a:t>
            </a:r>
            <a:r>
              <a:rPr lang="cs-CZ" dirty="0" err="1" smtClean="0"/>
              <a:t>for</a:t>
            </a:r>
            <a:r>
              <a:rPr lang="cs-CZ" dirty="0" smtClean="0"/>
              <a:t> </a:t>
            </a:r>
            <a:r>
              <a:rPr lang="cs-CZ" dirty="0" err="1" smtClean="0"/>
              <a:t>Burma´s</a:t>
            </a:r>
            <a:r>
              <a:rPr lang="cs-CZ" dirty="0" smtClean="0"/>
              <a:t> </a:t>
            </a:r>
            <a:r>
              <a:rPr lang="cs-CZ" dirty="0" err="1" smtClean="0"/>
              <a:t>independence</a:t>
            </a:r>
            <a:r>
              <a:rPr lang="cs-CZ" dirty="0" smtClean="0"/>
              <a:t> </a:t>
            </a:r>
          </a:p>
          <a:p>
            <a:r>
              <a:rPr lang="cs-CZ" dirty="0" err="1" smtClean="0"/>
              <a:t>Assasinated</a:t>
            </a:r>
            <a:r>
              <a:rPr lang="cs-CZ" dirty="0" smtClean="0"/>
              <a:t> 6 </a:t>
            </a:r>
            <a:r>
              <a:rPr lang="cs-CZ" dirty="0" err="1" smtClean="0"/>
              <a:t>months</a:t>
            </a:r>
            <a:r>
              <a:rPr lang="cs-CZ" dirty="0" smtClean="0"/>
              <a:t> </a:t>
            </a:r>
            <a:r>
              <a:rPr lang="cs-CZ" dirty="0" err="1" smtClean="0"/>
              <a:t>before</a:t>
            </a:r>
            <a:r>
              <a:rPr lang="cs-CZ" dirty="0" smtClean="0"/>
              <a:t> </a:t>
            </a:r>
            <a:r>
              <a:rPr lang="cs-CZ" dirty="0" err="1" smtClean="0"/>
              <a:t>independence</a:t>
            </a:r>
            <a:endParaRPr lang="cs-CZ" dirty="0" smtClean="0"/>
          </a:p>
          <a:p>
            <a:r>
              <a:rPr lang="cs-CZ" dirty="0" err="1" smtClean="0"/>
              <a:t>Founder</a:t>
            </a:r>
            <a:r>
              <a:rPr lang="cs-CZ" dirty="0" smtClean="0"/>
              <a:t> of </a:t>
            </a:r>
            <a:r>
              <a:rPr lang="cs-CZ" dirty="0" err="1" smtClean="0"/>
              <a:t>Communist</a:t>
            </a:r>
            <a:r>
              <a:rPr lang="cs-CZ" dirty="0" smtClean="0"/>
              <a:t> Party and </a:t>
            </a:r>
            <a:r>
              <a:rPr lang="cs-CZ" dirty="0" err="1" smtClean="0"/>
              <a:t>Socialist</a:t>
            </a:r>
            <a:r>
              <a:rPr lang="cs-CZ" dirty="0" smtClean="0"/>
              <a:t> Party</a:t>
            </a:r>
          </a:p>
          <a:p>
            <a:r>
              <a:rPr lang="cs-CZ" dirty="0" err="1" smtClean="0"/>
              <a:t>Founder</a:t>
            </a:r>
            <a:r>
              <a:rPr lang="cs-CZ" dirty="0" smtClean="0"/>
              <a:t> of Myanmar </a:t>
            </a:r>
            <a:r>
              <a:rPr lang="cs-CZ" dirty="0" err="1" smtClean="0"/>
              <a:t>armed</a:t>
            </a:r>
            <a:r>
              <a:rPr lang="cs-CZ" dirty="0" smtClean="0"/>
              <a:t> </a:t>
            </a:r>
            <a:r>
              <a:rPr lang="cs-CZ" dirty="0" err="1" smtClean="0"/>
              <a:t>forces</a:t>
            </a:r>
            <a:endParaRPr lang="cs-CZ" dirty="0" smtClean="0"/>
          </a:p>
          <a:p>
            <a:endParaRPr lang="en-US"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9182" y="1834166"/>
            <a:ext cx="3810000" cy="4876800"/>
          </a:xfrm>
          <a:prstGeom prst="rect">
            <a:avLst/>
          </a:prstGeom>
        </p:spPr>
      </p:pic>
    </p:spTree>
    <p:extLst>
      <p:ext uri="{BB962C8B-B14F-4D97-AF65-F5344CB8AC3E}">
        <p14:creationId xmlns:p14="http://schemas.microsoft.com/office/powerpoint/2010/main" val="1520620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Post-</a:t>
            </a:r>
            <a:r>
              <a:rPr lang="cs-CZ" dirty="0" err="1" smtClean="0"/>
              <a:t>independence</a:t>
            </a:r>
            <a:r>
              <a:rPr lang="cs-CZ" dirty="0" smtClean="0"/>
              <a:t> </a:t>
            </a:r>
            <a:r>
              <a:rPr lang="cs-CZ" dirty="0" err="1" smtClean="0"/>
              <a:t>conflict</a:t>
            </a:r>
            <a:r>
              <a:rPr lang="cs-CZ" dirty="0" smtClean="0"/>
              <a:t> 1948-62</a:t>
            </a:r>
            <a:endParaRPr lang="en-US" dirty="0"/>
          </a:p>
        </p:txBody>
      </p:sp>
      <p:sp>
        <p:nvSpPr>
          <p:cNvPr id="3" name="Zástupný symbol pro obsah 2"/>
          <p:cNvSpPr>
            <a:spLocks noGrp="1"/>
          </p:cNvSpPr>
          <p:nvPr>
            <p:ph idx="1"/>
          </p:nvPr>
        </p:nvSpPr>
        <p:spPr/>
        <p:txBody>
          <a:bodyPr/>
          <a:lstStyle/>
          <a:p>
            <a:r>
              <a:rPr lang="cs-CZ" dirty="0" err="1" smtClean="0"/>
              <a:t>Communist</a:t>
            </a:r>
            <a:r>
              <a:rPr lang="cs-CZ" dirty="0" smtClean="0"/>
              <a:t> party of Burma –</a:t>
            </a:r>
            <a:r>
              <a:rPr lang="cs-CZ" dirty="0" err="1" smtClean="0"/>
              <a:t>independence</a:t>
            </a:r>
            <a:r>
              <a:rPr lang="cs-CZ" dirty="0" smtClean="0"/>
              <a:t> of Burma</a:t>
            </a:r>
          </a:p>
          <a:p>
            <a:r>
              <a:rPr lang="cs-CZ" dirty="0" smtClean="0"/>
              <a:t>vs. Karen </a:t>
            </a:r>
            <a:r>
              <a:rPr lang="cs-CZ" dirty="0" err="1" smtClean="0"/>
              <a:t>Nationalists</a:t>
            </a:r>
            <a:r>
              <a:rPr lang="cs-CZ" dirty="0" smtClean="0"/>
              <a:t> - Independent </a:t>
            </a:r>
            <a:r>
              <a:rPr lang="cs-CZ" dirty="0" err="1" smtClean="0"/>
              <a:t>state</a:t>
            </a:r>
            <a:r>
              <a:rPr lang="cs-CZ" dirty="0" smtClean="0"/>
              <a:t> </a:t>
            </a:r>
            <a:r>
              <a:rPr lang="cs-CZ" dirty="0" err="1" smtClean="0"/>
              <a:t>governed</a:t>
            </a:r>
            <a:r>
              <a:rPr lang="cs-CZ" dirty="0" smtClean="0"/>
              <a:t> by Karen </a:t>
            </a:r>
            <a:r>
              <a:rPr lang="cs-CZ" dirty="0" err="1" smtClean="0"/>
              <a:t>people</a:t>
            </a:r>
            <a:endParaRPr lang="en-US" dirty="0"/>
          </a:p>
        </p:txBody>
      </p:sp>
    </p:spTree>
    <p:extLst>
      <p:ext uri="{BB962C8B-B14F-4D97-AF65-F5344CB8AC3E}">
        <p14:creationId xmlns:p14="http://schemas.microsoft.com/office/powerpoint/2010/main" val="3705500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1962 -1988 </a:t>
            </a:r>
            <a:r>
              <a:rPr lang="cs-CZ" dirty="0" err="1" smtClean="0"/>
              <a:t>military</a:t>
            </a:r>
            <a:r>
              <a:rPr lang="cs-CZ" dirty="0" smtClean="0"/>
              <a:t> junta – Ne </a:t>
            </a:r>
            <a:r>
              <a:rPr lang="cs-CZ" dirty="0" err="1" smtClean="0"/>
              <a:t>Win</a:t>
            </a:r>
            <a:r>
              <a:rPr lang="cs-CZ" dirty="0" smtClean="0"/>
              <a:t> 26 </a:t>
            </a:r>
            <a:r>
              <a:rPr lang="cs-CZ" dirty="0" err="1" smtClean="0"/>
              <a:t>year</a:t>
            </a:r>
            <a:r>
              <a:rPr lang="cs-CZ" dirty="0" smtClean="0"/>
              <a:t> </a:t>
            </a:r>
            <a:r>
              <a:rPr lang="cs-CZ" dirty="0" err="1" smtClean="0"/>
              <a:t>dictatorship</a:t>
            </a:r>
            <a:endParaRPr lang="en-US" dirty="0"/>
          </a:p>
        </p:txBody>
      </p:sp>
      <p:sp>
        <p:nvSpPr>
          <p:cNvPr id="3" name="Zástupný symbol pro obsah 2"/>
          <p:cNvSpPr>
            <a:spLocks noGrp="1"/>
          </p:cNvSpPr>
          <p:nvPr>
            <p:ph idx="1"/>
          </p:nvPr>
        </p:nvSpPr>
        <p:spPr/>
        <p:txBody>
          <a:bodyPr>
            <a:normAutofit/>
          </a:bodyPr>
          <a:lstStyle/>
          <a:p>
            <a:r>
              <a:rPr lang="cs-CZ" dirty="0" smtClean="0"/>
              <a:t>General Ne </a:t>
            </a:r>
            <a:r>
              <a:rPr lang="cs-CZ" dirty="0" err="1" smtClean="0"/>
              <a:t>win</a:t>
            </a:r>
            <a:r>
              <a:rPr lang="cs-CZ" dirty="0" smtClean="0"/>
              <a:t> </a:t>
            </a:r>
            <a:r>
              <a:rPr lang="cs-CZ" dirty="0" err="1" smtClean="0"/>
              <a:t>ousted</a:t>
            </a:r>
            <a:r>
              <a:rPr lang="cs-CZ" dirty="0" smtClean="0"/>
              <a:t> </a:t>
            </a:r>
            <a:r>
              <a:rPr lang="cs-CZ" dirty="0" err="1" smtClean="0"/>
              <a:t>parliament</a:t>
            </a:r>
            <a:r>
              <a:rPr lang="cs-CZ" dirty="0" smtClean="0"/>
              <a:t> and </a:t>
            </a:r>
            <a:r>
              <a:rPr lang="cs-CZ" dirty="0" err="1" smtClean="0"/>
              <a:t>replaced</a:t>
            </a:r>
            <a:r>
              <a:rPr lang="cs-CZ" dirty="0" smtClean="0"/>
              <a:t> </a:t>
            </a:r>
            <a:r>
              <a:rPr lang="cs-CZ" dirty="0" err="1" smtClean="0"/>
              <a:t>with</a:t>
            </a:r>
            <a:r>
              <a:rPr lang="cs-CZ" dirty="0" smtClean="0"/>
              <a:t> </a:t>
            </a:r>
            <a:r>
              <a:rPr lang="cs-CZ" dirty="0" err="1" smtClean="0"/>
              <a:t>military</a:t>
            </a:r>
            <a:r>
              <a:rPr lang="cs-CZ" dirty="0" smtClean="0"/>
              <a:t> rule</a:t>
            </a:r>
          </a:p>
          <a:p>
            <a:r>
              <a:rPr lang="cs-CZ" dirty="0" smtClean="0"/>
              <a:t>New rebel </a:t>
            </a:r>
            <a:r>
              <a:rPr lang="cs-CZ" dirty="0" err="1" smtClean="0"/>
              <a:t>factions</a:t>
            </a:r>
            <a:r>
              <a:rPr lang="cs-CZ" dirty="0" smtClean="0"/>
              <a:t> </a:t>
            </a:r>
          </a:p>
          <a:p>
            <a:r>
              <a:rPr lang="en-US" dirty="0"/>
              <a:t>In </a:t>
            </a:r>
            <a:r>
              <a:rPr lang="en-US" dirty="0" smtClean="0"/>
              <a:t>1967</a:t>
            </a:r>
            <a:r>
              <a:rPr lang="cs-CZ" dirty="0" smtClean="0"/>
              <a:t> </a:t>
            </a:r>
            <a:r>
              <a:rPr lang="cs-CZ" dirty="0" err="1" smtClean="0"/>
              <a:t>riots</a:t>
            </a:r>
            <a:r>
              <a:rPr lang="cs-CZ" dirty="0" smtClean="0"/>
              <a:t> </a:t>
            </a:r>
            <a:r>
              <a:rPr lang="cs-CZ" dirty="0" err="1" smtClean="0"/>
              <a:t>between</a:t>
            </a:r>
            <a:r>
              <a:rPr lang="cs-CZ" dirty="0" smtClean="0"/>
              <a:t> </a:t>
            </a:r>
            <a:r>
              <a:rPr lang="cs-CZ" dirty="0" err="1" smtClean="0"/>
              <a:t>Bamar</a:t>
            </a:r>
            <a:r>
              <a:rPr lang="cs-CZ" dirty="0" smtClean="0"/>
              <a:t> and </a:t>
            </a:r>
            <a:r>
              <a:rPr lang="cs-CZ" dirty="0" err="1" smtClean="0"/>
              <a:t>Chinese</a:t>
            </a:r>
            <a:r>
              <a:rPr lang="cs-CZ" dirty="0" smtClean="0"/>
              <a:t> </a:t>
            </a:r>
            <a:r>
              <a:rPr lang="cs-CZ" dirty="0" err="1" smtClean="0"/>
              <a:t>communities</a:t>
            </a:r>
            <a:endParaRPr lang="cs-CZ" dirty="0" smtClean="0"/>
          </a:p>
          <a:p>
            <a:r>
              <a:rPr lang="en-US" dirty="0" smtClean="0"/>
              <a:t>Private </a:t>
            </a:r>
            <a:r>
              <a:rPr lang="en-US" dirty="0"/>
              <a:t>property </a:t>
            </a:r>
            <a:r>
              <a:rPr lang="en-US" dirty="0" smtClean="0"/>
              <a:t>confiscated </a:t>
            </a:r>
            <a:r>
              <a:rPr lang="en-US" dirty="0"/>
              <a:t>by the </a:t>
            </a:r>
            <a:r>
              <a:rPr lang="en-US" dirty="0" smtClean="0"/>
              <a:t>government</a:t>
            </a:r>
            <a:endParaRPr lang="cs-CZ" dirty="0" smtClean="0"/>
          </a:p>
          <a:p>
            <a:r>
              <a:rPr lang="en-US" dirty="0" smtClean="0"/>
              <a:t>the</a:t>
            </a:r>
            <a:r>
              <a:rPr lang="en-US" dirty="0"/>
              <a:t> Burmese Socialist </a:t>
            </a:r>
            <a:r>
              <a:rPr lang="en-US" dirty="0" err="1"/>
              <a:t>Programme</a:t>
            </a:r>
            <a:r>
              <a:rPr lang="en-US" dirty="0"/>
              <a:t> Party (BSPP) </a:t>
            </a:r>
            <a:r>
              <a:rPr lang="cs-CZ" dirty="0" smtClean="0"/>
              <a:t>- </a:t>
            </a:r>
            <a:r>
              <a:rPr lang="en-US" dirty="0" smtClean="0"/>
              <a:t>govern </a:t>
            </a:r>
            <a:r>
              <a:rPr lang="en-US" dirty="0"/>
              <a:t>the country under a one-party </a:t>
            </a:r>
            <a:r>
              <a:rPr lang="en-US" dirty="0" smtClean="0"/>
              <a:t>system</a:t>
            </a:r>
            <a:endParaRPr lang="cs-CZ" dirty="0" smtClean="0"/>
          </a:p>
          <a:p>
            <a:r>
              <a:rPr lang="en-US" dirty="0"/>
              <a:t> </a:t>
            </a:r>
            <a:r>
              <a:rPr lang="en-US" dirty="0" smtClean="0"/>
              <a:t> </a:t>
            </a:r>
            <a:r>
              <a:rPr lang="en-US" dirty="0"/>
              <a:t>one of the least developed </a:t>
            </a:r>
            <a:r>
              <a:rPr lang="en-US" dirty="0" smtClean="0"/>
              <a:t>countries</a:t>
            </a:r>
            <a:r>
              <a:rPr lang="cs-CZ" dirty="0"/>
              <a:t> </a:t>
            </a:r>
            <a:r>
              <a:rPr lang="en-US" dirty="0" smtClean="0"/>
              <a:t>in </a:t>
            </a:r>
            <a:r>
              <a:rPr lang="en-US" dirty="0"/>
              <a:t>the </a:t>
            </a:r>
            <a:r>
              <a:rPr lang="en-US" dirty="0" smtClean="0"/>
              <a:t>world</a:t>
            </a:r>
            <a:endParaRPr lang="cs-CZ" dirty="0"/>
          </a:p>
          <a:p>
            <a:endParaRPr lang="cs-CZ" dirty="0" smtClean="0"/>
          </a:p>
          <a:p>
            <a:endParaRPr lang="cs-CZ" dirty="0" smtClean="0"/>
          </a:p>
          <a:p>
            <a:endParaRPr lang="en-US" dirty="0"/>
          </a:p>
        </p:txBody>
      </p:sp>
    </p:spTree>
    <p:extLst>
      <p:ext uri="{BB962C8B-B14F-4D97-AF65-F5344CB8AC3E}">
        <p14:creationId xmlns:p14="http://schemas.microsoft.com/office/powerpoint/2010/main" val="3078523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Burmese</a:t>
            </a:r>
            <a:r>
              <a:rPr lang="cs-CZ" dirty="0" smtClean="0"/>
              <a:t> </a:t>
            </a:r>
            <a:r>
              <a:rPr lang="cs-CZ" dirty="0" err="1" smtClean="0"/>
              <a:t>way</a:t>
            </a:r>
            <a:r>
              <a:rPr lang="cs-CZ" dirty="0" smtClean="0"/>
              <a:t> of </a:t>
            </a:r>
            <a:r>
              <a:rPr lang="cs-CZ" dirty="0" err="1" smtClean="0"/>
              <a:t>socialism</a:t>
            </a:r>
            <a:endParaRPr lang="en-US" dirty="0"/>
          </a:p>
        </p:txBody>
      </p:sp>
      <p:sp>
        <p:nvSpPr>
          <p:cNvPr id="3" name="Zástupný symbol pro obsah 2"/>
          <p:cNvSpPr>
            <a:spLocks noGrp="1"/>
          </p:cNvSpPr>
          <p:nvPr>
            <p:ph idx="1"/>
          </p:nvPr>
        </p:nvSpPr>
        <p:spPr>
          <a:xfrm>
            <a:off x="680321" y="2336872"/>
            <a:ext cx="9613861" cy="4281642"/>
          </a:xfrm>
        </p:spPr>
        <p:txBody>
          <a:bodyPr>
            <a:normAutofit/>
          </a:bodyPr>
          <a:lstStyle/>
          <a:p>
            <a:r>
              <a:rPr lang="en-US" dirty="0"/>
              <a:t>an amalgam of Buddhist and Marxist </a:t>
            </a:r>
            <a:r>
              <a:rPr lang="cs-CZ" dirty="0" err="1" smtClean="0"/>
              <a:t>logic</a:t>
            </a:r>
            <a:r>
              <a:rPr lang="cs-CZ" dirty="0" smtClean="0"/>
              <a:t>, folklore, </a:t>
            </a:r>
            <a:r>
              <a:rPr lang="cs-CZ" dirty="0" err="1" smtClean="0"/>
              <a:t>nationalism</a:t>
            </a:r>
            <a:r>
              <a:rPr lang="cs-CZ" dirty="0" smtClean="0"/>
              <a:t>, </a:t>
            </a:r>
            <a:r>
              <a:rPr lang="cs-CZ" dirty="0" err="1" smtClean="0"/>
              <a:t>militarism</a:t>
            </a:r>
            <a:r>
              <a:rPr lang="cs-CZ" dirty="0" smtClean="0"/>
              <a:t> and </a:t>
            </a:r>
            <a:r>
              <a:rPr lang="cs-CZ" dirty="0" err="1" smtClean="0"/>
              <a:t>xenophobia</a:t>
            </a:r>
            <a:endParaRPr lang="cs-CZ" dirty="0" smtClean="0"/>
          </a:p>
          <a:p>
            <a:r>
              <a:rPr lang="en-US" dirty="0" smtClean="0"/>
              <a:t>three-month</a:t>
            </a:r>
            <a:r>
              <a:rPr lang="en-US" dirty="0"/>
              <a:t> political </a:t>
            </a:r>
            <a:r>
              <a:rPr lang="en-US" dirty="0" smtClean="0"/>
              <a:t>indoctrination</a:t>
            </a:r>
            <a:r>
              <a:rPr lang="cs-CZ" dirty="0" smtClean="0"/>
              <a:t> </a:t>
            </a:r>
            <a:r>
              <a:rPr lang="en-US" dirty="0" smtClean="0"/>
              <a:t>and </a:t>
            </a:r>
            <a:r>
              <a:rPr lang="en-US" dirty="0"/>
              <a:t>basic military </a:t>
            </a:r>
            <a:r>
              <a:rPr lang="en-US" dirty="0" smtClean="0"/>
              <a:t>training</a:t>
            </a:r>
            <a:endParaRPr lang="cs-CZ" dirty="0" smtClean="0"/>
          </a:p>
          <a:p>
            <a:r>
              <a:rPr lang="cs-CZ" dirty="0" err="1" smtClean="0"/>
              <a:t>nationalisation</a:t>
            </a:r>
            <a:r>
              <a:rPr lang="en-US" dirty="0"/>
              <a:t> </a:t>
            </a:r>
            <a:r>
              <a:rPr lang="cs-CZ" dirty="0" smtClean="0"/>
              <a:t>of </a:t>
            </a:r>
            <a:r>
              <a:rPr lang="cs-CZ" dirty="0" err="1" smtClean="0"/>
              <a:t>industry</a:t>
            </a:r>
            <a:endParaRPr lang="cs-CZ" dirty="0" smtClean="0"/>
          </a:p>
          <a:p>
            <a:r>
              <a:rPr lang="cs-CZ" dirty="0" err="1" smtClean="0"/>
              <a:t>Rejection</a:t>
            </a:r>
            <a:r>
              <a:rPr lang="cs-CZ" dirty="0" smtClean="0"/>
              <a:t> of </a:t>
            </a:r>
            <a:r>
              <a:rPr lang="cs-CZ" dirty="0" err="1" smtClean="0"/>
              <a:t>foreigners</a:t>
            </a:r>
            <a:r>
              <a:rPr lang="cs-CZ" dirty="0" smtClean="0"/>
              <a:t> </a:t>
            </a:r>
          </a:p>
          <a:p>
            <a:r>
              <a:rPr lang="cs-CZ" dirty="0" err="1" smtClean="0"/>
              <a:t>Private</a:t>
            </a:r>
            <a:r>
              <a:rPr lang="cs-CZ" dirty="0" smtClean="0"/>
              <a:t> </a:t>
            </a:r>
            <a:r>
              <a:rPr lang="cs-CZ" dirty="0" err="1" smtClean="0"/>
              <a:t>property</a:t>
            </a:r>
            <a:r>
              <a:rPr lang="cs-CZ" dirty="0" smtClean="0"/>
              <a:t> </a:t>
            </a:r>
            <a:r>
              <a:rPr lang="cs-CZ" dirty="0" err="1" smtClean="0"/>
              <a:t>seized</a:t>
            </a:r>
            <a:endParaRPr lang="cs-CZ" dirty="0" smtClean="0"/>
          </a:p>
          <a:p>
            <a:r>
              <a:rPr lang="en-US" dirty="0" smtClean="0"/>
              <a:t>Burma’s </a:t>
            </a:r>
            <a:r>
              <a:rPr lang="en-US" dirty="0"/>
              <a:t>own communists </a:t>
            </a:r>
            <a:r>
              <a:rPr lang="en-US" dirty="0" err="1" smtClean="0"/>
              <a:t>criminalised</a:t>
            </a:r>
            <a:r>
              <a:rPr lang="en-US" dirty="0" smtClean="0"/>
              <a:t> </a:t>
            </a:r>
            <a:r>
              <a:rPr lang="en-US" dirty="0"/>
              <a:t>leaving only one game in town for the new single-party state: the Burma Socialist </a:t>
            </a:r>
            <a:r>
              <a:rPr lang="en-US" dirty="0" err="1"/>
              <a:t>Programme</a:t>
            </a:r>
            <a:r>
              <a:rPr lang="en-US" dirty="0"/>
              <a:t> Party.</a:t>
            </a:r>
          </a:p>
        </p:txBody>
      </p:sp>
    </p:spTree>
    <p:extLst>
      <p:ext uri="{BB962C8B-B14F-4D97-AF65-F5344CB8AC3E}">
        <p14:creationId xmlns:p14="http://schemas.microsoft.com/office/powerpoint/2010/main" val="3524740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8888 </a:t>
            </a:r>
            <a:r>
              <a:rPr lang="cs-CZ" dirty="0" err="1" smtClean="0"/>
              <a:t>uprising</a:t>
            </a:r>
            <a:r>
              <a:rPr lang="cs-CZ" dirty="0" smtClean="0"/>
              <a:t> (8th August 1988)</a:t>
            </a:r>
            <a:endParaRPr lang="en-US" dirty="0"/>
          </a:p>
        </p:txBody>
      </p:sp>
      <p:sp>
        <p:nvSpPr>
          <p:cNvPr id="3" name="Zástupný symbol pro obsah 2"/>
          <p:cNvSpPr>
            <a:spLocks noGrp="1"/>
          </p:cNvSpPr>
          <p:nvPr>
            <p:ph idx="1"/>
          </p:nvPr>
        </p:nvSpPr>
        <p:spPr>
          <a:xfrm>
            <a:off x="-88490" y="1976846"/>
            <a:ext cx="9215073" cy="4881154"/>
          </a:xfrm>
        </p:spPr>
        <p:txBody>
          <a:bodyPr>
            <a:normAutofit lnSpcReduction="10000"/>
          </a:bodyPr>
          <a:lstStyle/>
          <a:p>
            <a:r>
              <a:rPr lang="en-US" dirty="0"/>
              <a:t>On 12 March </a:t>
            </a:r>
            <a:r>
              <a:rPr lang="en-US" dirty="0" smtClean="0"/>
              <a:t>1988</a:t>
            </a:r>
            <a:r>
              <a:rPr lang="cs-CZ" dirty="0" smtClean="0"/>
              <a:t> student </a:t>
            </a:r>
            <a:r>
              <a:rPr lang="cs-CZ" dirty="0" err="1" smtClean="0"/>
              <a:t>demonstrations</a:t>
            </a:r>
            <a:r>
              <a:rPr lang="cs-CZ" dirty="0" smtClean="0"/>
              <a:t> </a:t>
            </a:r>
            <a:r>
              <a:rPr lang="cs-CZ" dirty="0" err="1" smtClean="0"/>
              <a:t>spread</a:t>
            </a:r>
            <a:r>
              <a:rPr lang="cs-CZ" dirty="0" smtClean="0"/>
              <a:t> </a:t>
            </a:r>
            <a:r>
              <a:rPr lang="cs-CZ" dirty="0" err="1" smtClean="0"/>
              <a:t>into</a:t>
            </a:r>
            <a:r>
              <a:rPr lang="cs-CZ" dirty="0" smtClean="0"/>
              <a:t> </a:t>
            </a:r>
            <a:r>
              <a:rPr lang="cs-CZ" dirty="0" err="1" smtClean="0"/>
              <a:t>the</a:t>
            </a:r>
            <a:r>
              <a:rPr lang="cs-CZ" dirty="0" smtClean="0"/>
              <a:t> country </a:t>
            </a:r>
            <a:r>
              <a:rPr lang="cs-CZ" dirty="0" err="1" smtClean="0"/>
              <a:t>calling</a:t>
            </a:r>
            <a:r>
              <a:rPr lang="cs-CZ" dirty="0" smtClean="0"/>
              <a:t> </a:t>
            </a:r>
            <a:r>
              <a:rPr lang="cs-CZ" dirty="0" err="1" smtClean="0"/>
              <a:t>for</a:t>
            </a:r>
            <a:r>
              <a:rPr lang="cs-CZ" dirty="0" smtClean="0"/>
              <a:t> </a:t>
            </a:r>
            <a:r>
              <a:rPr lang="cs-CZ" dirty="0" err="1" smtClean="0"/>
              <a:t>multiparty</a:t>
            </a:r>
            <a:r>
              <a:rPr lang="cs-CZ" dirty="0" smtClean="0"/>
              <a:t> </a:t>
            </a:r>
            <a:r>
              <a:rPr lang="cs-CZ" dirty="0" err="1" smtClean="0"/>
              <a:t>system</a:t>
            </a:r>
            <a:endParaRPr lang="cs-CZ" dirty="0" smtClean="0"/>
          </a:p>
          <a:p>
            <a:r>
              <a:rPr lang="en-US" dirty="0"/>
              <a:t> military coup d'état on 18 September </a:t>
            </a:r>
            <a:r>
              <a:rPr lang="en-US" dirty="0" smtClean="0"/>
              <a:t>1988</a:t>
            </a:r>
            <a:r>
              <a:rPr lang="cs-CZ" dirty="0" smtClean="0"/>
              <a:t>, </a:t>
            </a:r>
            <a:r>
              <a:rPr lang="cs-CZ" dirty="0" err="1" smtClean="0"/>
              <a:t>miliary</a:t>
            </a:r>
            <a:r>
              <a:rPr lang="cs-CZ" dirty="0" smtClean="0"/>
              <a:t> </a:t>
            </a:r>
            <a:r>
              <a:rPr lang="cs-CZ" dirty="0" err="1" smtClean="0"/>
              <a:t>retaking</a:t>
            </a:r>
            <a:r>
              <a:rPr lang="cs-CZ" dirty="0" smtClean="0"/>
              <a:t> </a:t>
            </a:r>
            <a:r>
              <a:rPr lang="cs-CZ" dirty="0" err="1" smtClean="0"/>
              <a:t>the</a:t>
            </a:r>
            <a:r>
              <a:rPr lang="cs-CZ" dirty="0" smtClean="0"/>
              <a:t> </a:t>
            </a:r>
            <a:r>
              <a:rPr lang="cs-CZ" dirty="0" err="1" smtClean="0"/>
              <a:t>power</a:t>
            </a:r>
            <a:endParaRPr lang="cs-CZ" dirty="0" smtClean="0"/>
          </a:p>
          <a:p>
            <a:r>
              <a:rPr lang="en-US" dirty="0"/>
              <a:t> State Law and Order Restoration Council (SLORC) </a:t>
            </a:r>
            <a:endParaRPr lang="cs-CZ" dirty="0" smtClean="0"/>
          </a:p>
          <a:p>
            <a:r>
              <a:rPr lang="en-US" dirty="0" smtClean="0"/>
              <a:t>violent </a:t>
            </a:r>
            <a:r>
              <a:rPr lang="en-US" dirty="0"/>
              <a:t>suppression </a:t>
            </a:r>
            <a:endParaRPr lang="cs-CZ" dirty="0" smtClean="0"/>
          </a:p>
          <a:p>
            <a:r>
              <a:rPr lang="en-US" dirty="0" smtClean="0"/>
              <a:t>Aung </a:t>
            </a:r>
            <a:r>
              <a:rPr lang="en-US" dirty="0"/>
              <a:t>San Suu </a:t>
            </a:r>
            <a:r>
              <a:rPr lang="en-US" dirty="0" smtClean="0"/>
              <a:t>Kyi</a:t>
            </a:r>
            <a:r>
              <a:rPr lang="cs-CZ" dirty="0"/>
              <a:t> </a:t>
            </a:r>
            <a:r>
              <a:rPr lang="en-US" dirty="0" smtClean="0"/>
              <a:t>emerged </a:t>
            </a:r>
            <a:r>
              <a:rPr lang="en-US" dirty="0"/>
              <a:t>from the 8888 Uprising as a symbol of Myanmar's pro-democracy movement, leading the country's largest opposition party, the National League for </a:t>
            </a:r>
            <a:r>
              <a:rPr lang="en-US" dirty="0" smtClean="0"/>
              <a:t>Democracy</a:t>
            </a:r>
            <a:r>
              <a:rPr lang="cs-CZ" dirty="0"/>
              <a:t> </a:t>
            </a:r>
            <a:r>
              <a:rPr lang="en-US" dirty="0" smtClean="0"/>
              <a:t>(NLD).</a:t>
            </a:r>
            <a:endParaRPr lang="cs-CZ" dirty="0" smtClean="0"/>
          </a:p>
          <a:p>
            <a:r>
              <a:rPr lang="en-US" dirty="0" smtClean="0"/>
              <a:t> </a:t>
            </a:r>
            <a:r>
              <a:rPr lang="en-US" dirty="0"/>
              <a:t>The military junta arranged a general election in 1990, in which the NLD won a majority of the vote. However, the military junta refused to </a:t>
            </a:r>
            <a:r>
              <a:rPr lang="en-US" dirty="0" err="1"/>
              <a:t>recognise</a:t>
            </a:r>
            <a:r>
              <a:rPr lang="en-US" dirty="0"/>
              <a:t> the results and instead placed Aung San Suu Kyi under house </a:t>
            </a:r>
            <a:r>
              <a:rPr lang="en-US" dirty="0" smtClean="0"/>
              <a:t>arrest</a:t>
            </a:r>
            <a:r>
              <a:rPr lang="cs-CZ" dirty="0"/>
              <a:t> </a:t>
            </a:r>
            <a:endParaRPr lang="en-US"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1706" y="0"/>
            <a:ext cx="3905000" cy="5112000"/>
          </a:xfrm>
          <a:prstGeom prst="rect">
            <a:avLst/>
          </a:prstGeom>
        </p:spPr>
      </p:pic>
    </p:spTree>
    <p:extLst>
      <p:ext uri="{BB962C8B-B14F-4D97-AF65-F5344CB8AC3E}">
        <p14:creationId xmlns:p14="http://schemas.microsoft.com/office/powerpoint/2010/main" val="120461488"/>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í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TM04033917[[fn=Berlín]]</Template>
  <TotalTime>2220</TotalTime>
  <Words>1771</Words>
  <Application>Microsoft Office PowerPoint</Application>
  <PresentationFormat>Širokoúhlá obrazovka</PresentationFormat>
  <Paragraphs>154</Paragraphs>
  <Slides>23</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23</vt:i4>
      </vt:variant>
    </vt:vector>
  </HeadingPairs>
  <TitlesOfParts>
    <vt:vector size="26" baseType="lpstr">
      <vt:lpstr>Arial</vt:lpstr>
      <vt:lpstr>Trebuchet MS</vt:lpstr>
      <vt:lpstr>Berlín</vt:lpstr>
      <vt:lpstr>Myanmar – democratisation and conflict </vt:lpstr>
      <vt:lpstr>Ethnic and language diversity</vt:lpstr>
      <vt:lpstr>Timeline</vt:lpstr>
      <vt:lpstr>Prior independence</vt:lpstr>
      <vt:lpstr>Aung San – Father of the nation</vt:lpstr>
      <vt:lpstr>Post-independence conflict 1948-62</vt:lpstr>
      <vt:lpstr>1962 -1988 military junta – Ne Win 26 year dictatorship</vt:lpstr>
      <vt:lpstr>Burmese way of socialism</vt:lpstr>
      <vt:lpstr>8888 uprising (8th August 1988)</vt:lpstr>
      <vt:lpstr>Aung San Su Kyi</vt:lpstr>
      <vt:lpstr>Rule of the generals 1988-2011</vt:lpstr>
      <vt:lpstr>2011-2021 heading towards democracy???</vt:lpstr>
      <vt:lpstr>Foreign involvement</vt:lpstr>
      <vt:lpstr>Internet in Myanmar</vt:lpstr>
      <vt:lpstr>Democratisation in Myanmar???</vt:lpstr>
      <vt:lpstr>Democratisation??</vt:lpstr>
      <vt:lpstr>NLD in power </vt:lpstr>
      <vt:lpstr>NLD 2015 electoral strategy</vt:lpstr>
      <vt:lpstr>2015-2021</vt:lpstr>
      <vt:lpstr>Democratisation process</vt:lpstr>
      <vt:lpstr>Reasons for democratic deficit</vt:lpstr>
      <vt:lpstr>2021 coup</vt:lpstr>
      <vt:lpstr>Sources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Myanmar – democratisation and conflict</dc:title>
  <dc:creator>Hewlett-Packard Company</dc:creator>
  <cp:lastModifiedBy>Hewlett-Packard Company</cp:lastModifiedBy>
  <cp:revision>44</cp:revision>
  <dcterms:created xsi:type="dcterms:W3CDTF">2021-04-15T07:46:52Z</dcterms:created>
  <dcterms:modified xsi:type="dcterms:W3CDTF">2021-05-11T09:52:13Z</dcterms:modified>
</cp:coreProperties>
</file>