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76" r:id="rId25"/>
    <p:sldId id="277" r:id="rId26"/>
    <p:sldId id="279" r:id="rId27"/>
    <p:sldId id="280" r:id="rId28"/>
    <p:sldId id="278" r:id="rId29"/>
    <p:sldId id="281" r:id="rId30"/>
    <p:sldId id="282" r:id="rId31"/>
    <p:sldId id="283" r:id="rId32"/>
    <p:sldId id="284" r:id="rId33"/>
    <p:sldId id="285" r:id="rId34"/>
    <p:sldId id="293" r:id="rId35"/>
    <p:sldId id="288" r:id="rId36"/>
    <p:sldId id="289" r:id="rId37"/>
    <p:sldId id="290" r:id="rId38"/>
    <p:sldId id="291" r:id="rId39"/>
    <p:sldId id="292" r:id="rId4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4E705C77-7BE4-43A9-B212-2CE826DF7877}">
          <p14:sldIdLst>
            <p14:sldId id="256"/>
            <p14:sldId id="257"/>
            <p14:sldId id="258"/>
            <p14:sldId id="259"/>
            <p14:sldId id="260"/>
            <p14:sldId id="261"/>
            <p14:sldId id="262"/>
            <p14:sldId id="263"/>
            <p14:sldId id="264"/>
            <p14:sldId id="265"/>
            <p14:sldId id="267"/>
            <p14:sldId id="266"/>
            <p14:sldId id="268"/>
            <p14:sldId id="269"/>
            <p14:sldId id="270"/>
            <p14:sldId id="271"/>
            <p14:sldId id="272"/>
            <p14:sldId id="273"/>
            <p14:sldId id="274"/>
            <p14:sldId id="275"/>
            <p14:sldId id="276"/>
            <p14:sldId id="277"/>
            <p14:sldId id="279"/>
            <p14:sldId id="280"/>
            <p14:sldId id="278"/>
            <p14:sldId id="281"/>
            <p14:sldId id="282"/>
            <p14:sldId id="283"/>
            <p14:sldId id="284"/>
            <p14:sldId id="285"/>
            <p14:sldId id="293"/>
            <p14:sldId id="288"/>
            <p14:sldId id="289"/>
            <p14:sldId id="29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47.svg"/><Relationship Id="rId16" Type="http://schemas.openxmlformats.org/officeDocument/2006/relationships/image" Target="../media/image61.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47.svg"/><Relationship Id="rId16" Type="http://schemas.openxmlformats.org/officeDocument/2006/relationships/image" Target="../media/image61.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ACAEE-B09E-4901-8EB9-75DCA510514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E59C2A-B69E-4387-8005-B520FEBAC6C9}" type="pres">
      <dgm:prSet presAssocID="{4ADACAEE-B09E-4901-8EB9-75DCA5105144}" presName="root" presStyleCnt="0">
        <dgm:presLayoutVars>
          <dgm:dir/>
          <dgm:resizeHandles val="exact"/>
        </dgm:presLayoutVars>
      </dgm:prSet>
      <dgm:spPr/>
    </dgm:pt>
  </dgm:ptLst>
  <dgm:cxnLst>
    <dgm:cxn modelId="{C5D77A59-2CB2-4F71-899D-89503D0076C8}" type="presOf" srcId="{4ADACAEE-B09E-4901-8EB9-75DCA5105144}" destId="{59E59C2A-B69E-4387-8005-B520FEBAC6C9}" srcOrd="0"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8A5A0-27A4-4498-9E89-74470C12D434}"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F94E6819-2182-4DCF-AFEE-64C356961888}">
      <dgm:prSet custT="1"/>
      <dgm:spPr/>
      <dgm:t>
        <a:bodyPr/>
        <a:lstStyle/>
        <a:p>
          <a:r>
            <a:rPr lang="cs-CZ" sz="2000" dirty="0"/>
            <a:t>izolace od divokého druhu a držení v rozličné koncentraci </a:t>
          </a:r>
          <a:endParaRPr lang="en-US" sz="2000" dirty="0"/>
        </a:p>
      </dgm:t>
    </dgm:pt>
    <dgm:pt modelId="{A063A84B-B170-4C6D-964E-22F1BDECD456}" type="parTrans" cxnId="{3D750505-A74B-47DE-90C6-937EF51D7415}">
      <dgm:prSet/>
      <dgm:spPr/>
      <dgm:t>
        <a:bodyPr/>
        <a:lstStyle/>
        <a:p>
          <a:endParaRPr lang="en-US"/>
        </a:p>
      </dgm:t>
    </dgm:pt>
    <dgm:pt modelId="{E00AB345-E217-4E0D-97AC-A6DA6E6D14B9}" type="sibTrans" cxnId="{3D750505-A74B-47DE-90C6-937EF51D7415}">
      <dgm:prSet/>
      <dgm:spPr/>
      <dgm:t>
        <a:bodyPr/>
        <a:lstStyle/>
        <a:p>
          <a:endParaRPr lang="en-US"/>
        </a:p>
      </dgm:t>
    </dgm:pt>
    <dgm:pt modelId="{D38FF498-9374-4381-A771-F3F342B638F8}">
      <dgm:prSet custT="1"/>
      <dgm:spPr/>
      <dgm:t>
        <a:bodyPr/>
        <a:lstStyle/>
        <a:p>
          <a:r>
            <a:rPr lang="cs-CZ" sz="2000" dirty="0"/>
            <a:t>změny v rozmnožování a životaschopnosti (zhoršování generační odolnosti vůči nemocem) </a:t>
          </a:r>
          <a:r>
            <a:rPr lang="cs-CZ" sz="2000" dirty="0">
              <a:sym typeface="Wingdings" panose="05000000000000000000" pitchFamily="2" charset="2"/>
            </a:rPr>
            <a:t></a:t>
          </a:r>
          <a:r>
            <a:rPr lang="cs-CZ" sz="2000" dirty="0"/>
            <a:t>  nutná péče člověka</a:t>
          </a:r>
          <a:endParaRPr lang="en-US" sz="2000" dirty="0"/>
        </a:p>
      </dgm:t>
    </dgm:pt>
    <dgm:pt modelId="{BD7F5A79-D97F-42A4-9D33-56B17C862829}" type="parTrans" cxnId="{E5CC3322-2C6E-4BCF-9B8B-9F7F6FB5F026}">
      <dgm:prSet/>
      <dgm:spPr/>
      <dgm:t>
        <a:bodyPr/>
        <a:lstStyle/>
        <a:p>
          <a:endParaRPr lang="en-US"/>
        </a:p>
      </dgm:t>
    </dgm:pt>
    <dgm:pt modelId="{FDA94F95-FB59-472D-B1BB-15730BFF91A5}" type="sibTrans" cxnId="{E5CC3322-2C6E-4BCF-9B8B-9F7F6FB5F026}">
      <dgm:prSet/>
      <dgm:spPr/>
      <dgm:t>
        <a:bodyPr/>
        <a:lstStyle/>
        <a:p>
          <a:endParaRPr lang="en-US"/>
        </a:p>
      </dgm:t>
    </dgm:pt>
    <dgm:pt modelId="{3A291998-CE41-431A-B347-60DA71AF21B8}">
      <dgm:prSet custT="1"/>
      <dgm:spPr/>
      <dgm:t>
        <a:bodyPr/>
        <a:lstStyle/>
        <a:p>
          <a:r>
            <a:rPr lang="cs-CZ" sz="2000" dirty="0"/>
            <a:t>oslabování některých instinktů (např. péče o potomstvo) </a:t>
          </a:r>
          <a:endParaRPr lang="en-US" sz="2000" dirty="0"/>
        </a:p>
      </dgm:t>
    </dgm:pt>
    <dgm:pt modelId="{7381BE1A-A0CE-4BAB-ACA2-2B63B7271D36}" type="parTrans" cxnId="{907675E3-E372-403D-8CCB-5A7A36D2EE80}">
      <dgm:prSet/>
      <dgm:spPr/>
      <dgm:t>
        <a:bodyPr/>
        <a:lstStyle/>
        <a:p>
          <a:endParaRPr lang="en-US"/>
        </a:p>
      </dgm:t>
    </dgm:pt>
    <dgm:pt modelId="{F5512DC1-2D72-422B-A7B8-49544D29FAE7}" type="sibTrans" cxnId="{907675E3-E372-403D-8CCB-5A7A36D2EE80}">
      <dgm:prSet/>
      <dgm:spPr/>
      <dgm:t>
        <a:bodyPr/>
        <a:lstStyle/>
        <a:p>
          <a:endParaRPr lang="en-US"/>
        </a:p>
      </dgm:t>
    </dgm:pt>
    <dgm:pt modelId="{CB30CA44-78A9-434D-A18A-010CF55F6826}">
      <dgm:prSet custT="1"/>
      <dgm:spPr/>
      <dgm:t>
        <a:bodyPr/>
        <a:lstStyle/>
        <a:p>
          <a:r>
            <a:rPr lang="cs-CZ" sz="2000" dirty="0"/>
            <a:t>užitkovost je pro organismus zátěží – stresem </a:t>
          </a:r>
          <a:endParaRPr lang="en-US" sz="2000" dirty="0"/>
        </a:p>
      </dgm:t>
    </dgm:pt>
    <dgm:pt modelId="{F4DAA2D7-B0AE-4C4D-930A-E434F1E1C23A}" type="parTrans" cxnId="{C785578B-E9E6-427D-91E3-C7F5596588B5}">
      <dgm:prSet/>
      <dgm:spPr/>
      <dgm:t>
        <a:bodyPr/>
        <a:lstStyle/>
        <a:p>
          <a:endParaRPr lang="en-US"/>
        </a:p>
      </dgm:t>
    </dgm:pt>
    <dgm:pt modelId="{DB9E73DC-4ED1-4803-8832-A82B0588CC13}" type="sibTrans" cxnId="{C785578B-E9E6-427D-91E3-C7F5596588B5}">
      <dgm:prSet/>
      <dgm:spPr/>
      <dgm:t>
        <a:bodyPr/>
        <a:lstStyle/>
        <a:p>
          <a:endParaRPr lang="en-US"/>
        </a:p>
      </dgm:t>
    </dgm:pt>
    <dgm:pt modelId="{959A4875-6211-4066-BE0C-CF8C19B6B63D}">
      <dgm:prSet custT="1"/>
      <dgm:spPr/>
      <dgm:t>
        <a:bodyPr/>
        <a:lstStyle/>
        <a:p>
          <a:r>
            <a:rPr lang="cs-CZ" sz="2000" dirty="0"/>
            <a:t>přežívají jedinci, kteří by ve volné přírodě nepřežili </a:t>
          </a:r>
          <a:r>
            <a:rPr lang="cs-CZ" sz="2000" dirty="0">
              <a:sym typeface="Wingdings" panose="05000000000000000000" pitchFamily="2" charset="2"/>
            </a:rPr>
            <a:t></a:t>
          </a:r>
          <a:r>
            <a:rPr lang="cs-CZ" sz="2000" dirty="0"/>
            <a:t> množení „vadných“ jedinců</a:t>
          </a:r>
          <a:endParaRPr lang="en-US" sz="2000" dirty="0"/>
        </a:p>
      </dgm:t>
    </dgm:pt>
    <dgm:pt modelId="{DF73E8A6-53A1-496D-94F5-4C022FCC50D4}" type="parTrans" cxnId="{7962B88D-F0FA-43D6-940B-C3B4ABE82A8D}">
      <dgm:prSet/>
      <dgm:spPr/>
      <dgm:t>
        <a:bodyPr/>
        <a:lstStyle/>
        <a:p>
          <a:endParaRPr lang="en-US"/>
        </a:p>
      </dgm:t>
    </dgm:pt>
    <dgm:pt modelId="{2BA78EA6-6348-4554-94E6-9AD10C5440B9}" type="sibTrans" cxnId="{7962B88D-F0FA-43D6-940B-C3B4ABE82A8D}">
      <dgm:prSet/>
      <dgm:spPr/>
      <dgm:t>
        <a:bodyPr/>
        <a:lstStyle/>
        <a:p>
          <a:endParaRPr lang="en-US"/>
        </a:p>
      </dgm:t>
    </dgm:pt>
    <dgm:pt modelId="{8584BD6F-86EA-4401-A438-BA4E074C00B5}" type="pres">
      <dgm:prSet presAssocID="{A908A5A0-27A4-4498-9E89-74470C12D434}" presName="root" presStyleCnt="0">
        <dgm:presLayoutVars>
          <dgm:dir/>
          <dgm:resizeHandles val="exact"/>
        </dgm:presLayoutVars>
      </dgm:prSet>
      <dgm:spPr/>
    </dgm:pt>
    <dgm:pt modelId="{D380C939-7A2B-4C76-A1AE-659A4E6F055E}" type="pres">
      <dgm:prSet presAssocID="{F94E6819-2182-4DCF-AFEE-64C356961888}" presName="compNode" presStyleCnt="0"/>
      <dgm:spPr/>
    </dgm:pt>
    <dgm:pt modelId="{80458AC4-E5D4-42A7-AE10-F42E15F162AE}" type="pres">
      <dgm:prSet presAssocID="{F94E6819-2182-4DCF-AFEE-64C356961888}" presName="bgRect" presStyleLbl="bgShp" presStyleIdx="0" presStyleCnt="5"/>
      <dgm:spPr/>
    </dgm:pt>
    <dgm:pt modelId="{DD38D868-FD45-46EA-B602-357CDD4111C5}" type="pres">
      <dgm:prSet presAssocID="{F94E6819-2182-4DCF-AFEE-64C35696188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1CA7D043-B87C-454E-8E96-EFF1EF5F6EF1}" type="pres">
      <dgm:prSet presAssocID="{F94E6819-2182-4DCF-AFEE-64C356961888}" presName="spaceRect" presStyleCnt="0"/>
      <dgm:spPr/>
    </dgm:pt>
    <dgm:pt modelId="{D8AD9ACE-AA16-4E2B-B98B-1407A67D9059}" type="pres">
      <dgm:prSet presAssocID="{F94E6819-2182-4DCF-AFEE-64C356961888}" presName="parTx" presStyleLbl="revTx" presStyleIdx="0" presStyleCnt="5">
        <dgm:presLayoutVars>
          <dgm:chMax val="0"/>
          <dgm:chPref val="0"/>
        </dgm:presLayoutVars>
      </dgm:prSet>
      <dgm:spPr/>
    </dgm:pt>
    <dgm:pt modelId="{791FF0C9-9067-4D2C-A61A-3AB8450302F5}" type="pres">
      <dgm:prSet presAssocID="{E00AB345-E217-4E0D-97AC-A6DA6E6D14B9}" presName="sibTrans" presStyleCnt="0"/>
      <dgm:spPr/>
    </dgm:pt>
    <dgm:pt modelId="{369A6152-8531-4152-BCB0-5FAD893E9DB2}" type="pres">
      <dgm:prSet presAssocID="{D38FF498-9374-4381-A771-F3F342B638F8}" presName="compNode" presStyleCnt="0"/>
      <dgm:spPr/>
    </dgm:pt>
    <dgm:pt modelId="{554AA51B-7AEE-49FF-B32A-93CFB38879B8}" type="pres">
      <dgm:prSet presAssocID="{D38FF498-9374-4381-A771-F3F342B638F8}" presName="bgRect" presStyleLbl="bgShp" presStyleIdx="1" presStyleCnt="5"/>
      <dgm:spPr/>
    </dgm:pt>
    <dgm:pt modelId="{FFA8D013-9F5D-4BC7-98BA-62C8829D48D0}" type="pres">
      <dgm:prSet presAssocID="{D38FF498-9374-4381-A771-F3F342B638F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NA"/>
        </a:ext>
      </dgm:extLst>
    </dgm:pt>
    <dgm:pt modelId="{30B090FF-B3D4-44FE-A80B-2FB2A63AED2F}" type="pres">
      <dgm:prSet presAssocID="{D38FF498-9374-4381-A771-F3F342B638F8}" presName="spaceRect" presStyleCnt="0"/>
      <dgm:spPr/>
    </dgm:pt>
    <dgm:pt modelId="{50D7C8DB-C893-4262-B201-61B217461CB0}" type="pres">
      <dgm:prSet presAssocID="{D38FF498-9374-4381-A771-F3F342B638F8}" presName="parTx" presStyleLbl="revTx" presStyleIdx="1" presStyleCnt="5">
        <dgm:presLayoutVars>
          <dgm:chMax val="0"/>
          <dgm:chPref val="0"/>
        </dgm:presLayoutVars>
      </dgm:prSet>
      <dgm:spPr/>
    </dgm:pt>
    <dgm:pt modelId="{7ECD19D8-2196-42EB-B372-89AB36763835}" type="pres">
      <dgm:prSet presAssocID="{FDA94F95-FB59-472D-B1BB-15730BFF91A5}" presName="sibTrans" presStyleCnt="0"/>
      <dgm:spPr/>
    </dgm:pt>
    <dgm:pt modelId="{73EE2034-4376-40FE-A080-198EAF89D508}" type="pres">
      <dgm:prSet presAssocID="{3A291998-CE41-431A-B347-60DA71AF21B8}" presName="compNode" presStyleCnt="0"/>
      <dgm:spPr/>
    </dgm:pt>
    <dgm:pt modelId="{FC3DCCAE-822D-4CE0-89B9-B3C1D1836D45}" type="pres">
      <dgm:prSet presAssocID="{3A291998-CE41-431A-B347-60DA71AF21B8}" presName="bgRect" presStyleLbl="bgShp" presStyleIdx="2" presStyleCnt="5"/>
      <dgm:spPr/>
    </dgm:pt>
    <dgm:pt modelId="{74E1E5BC-B9A3-407B-96DB-6AA11E755246}" type="pres">
      <dgm:prSet presAssocID="{3A291998-CE41-431A-B347-60DA71AF21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ve Letter"/>
        </a:ext>
      </dgm:extLst>
    </dgm:pt>
    <dgm:pt modelId="{CDB24969-3FA8-42E5-B595-265C1D80C56D}" type="pres">
      <dgm:prSet presAssocID="{3A291998-CE41-431A-B347-60DA71AF21B8}" presName="spaceRect" presStyleCnt="0"/>
      <dgm:spPr/>
    </dgm:pt>
    <dgm:pt modelId="{8BA8F5F9-EB54-4070-B000-0EA2B8FADF1A}" type="pres">
      <dgm:prSet presAssocID="{3A291998-CE41-431A-B347-60DA71AF21B8}" presName="parTx" presStyleLbl="revTx" presStyleIdx="2" presStyleCnt="5">
        <dgm:presLayoutVars>
          <dgm:chMax val="0"/>
          <dgm:chPref val="0"/>
        </dgm:presLayoutVars>
      </dgm:prSet>
      <dgm:spPr/>
    </dgm:pt>
    <dgm:pt modelId="{DA071DC1-BF14-4B2A-89EE-115CE1B7D0DA}" type="pres">
      <dgm:prSet presAssocID="{F5512DC1-2D72-422B-A7B8-49544D29FAE7}" presName="sibTrans" presStyleCnt="0"/>
      <dgm:spPr/>
    </dgm:pt>
    <dgm:pt modelId="{F379C8E0-FAD7-4C74-B48F-B0A95CDD9A1D}" type="pres">
      <dgm:prSet presAssocID="{CB30CA44-78A9-434D-A18A-010CF55F6826}" presName="compNode" presStyleCnt="0"/>
      <dgm:spPr/>
    </dgm:pt>
    <dgm:pt modelId="{F0BA90FF-E63E-467B-A411-EA803AB297EC}" type="pres">
      <dgm:prSet presAssocID="{CB30CA44-78A9-434D-A18A-010CF55F6826}" presName="bgRect" presStyleLbl="bgShp" presStyleIdx="3" presStyleCnt="5"/>
      <dgm:spPr/>
    </dgm:pt>
    <dgm:pt modelId="{ABFC810E-D0FE-4399-BDCD-1AC128262BC9}" type="pres">
      <dgm:prSet presAssocID="{CB30CA44-78A9-434D-A18A-010CF55F682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rdce s pulzem"/>
        </a:ext>
      </dgm:extLst>
    </dgm:pt>
    <dgm:pt modelId="{AAC0E8B6-30F6-40EA-8BB7-35F65493165F}" type="pres">
      <dgm:prSet presAssocID="{CB30CA44-78A9-434D-A18A-010CF55F6826}" presName="spaceRect" presStyleCnt="0"/>
      <dgm:spPr/>
    </dgm:pt>
    <dgm:pt modelId="{2518DBBC-9109-42B3-8783-9E5A8CD44D27}" type="pres">
      <dgm:prSet presAssocID="{CB30CA44-78A9-434D-A18A-010CF55F6826}" presName="parTx" presStyleLbl="revTx" presStyleIdx="3" presStyleCnt="5">
        <dgm:presLayoutVars>
          <dgm:chMax val="0"/>
          <dgm:chPref val="0"/>
        </dgm:presLayoutVars>
      </dgm:prSet>
      <dgm:spPr/>
    </dgm:pt>
    <dgm:pt modelId="{36BA86B7-072D-40CD-99B4-5B56D81F508F}" type="pres">
      <dgm:prSet presAssocID="{DB9E73DC-4ED1-4803-8832-A82B0588CC13}" presName="sibTrans" presStyleCnt="0"/>
      <dgm:spPr/>
    </dgm:pt>
    <dgm:pt modelId="{A227E590-1FAC-4DAD-815F-70B1589330EA}" type="pres">
      <dgm:prSet presAssocID="{959A4875-6211-4066-BE0C-CF8C19B6B63D}" presName="compNode" presStyleCnt="0"/>
      <dgm:spPr/>
    </dgm:pt>
    <dgm:pt modelId="{71D816A3-606F-451A-B27B-638DCDB6EE6F}" type="pres">
      <dgm:prSet presAssocID="{959A4875-6211-4066-BE0C-CF8C19B6B63D}" presName="bgRect" presStyleLbl="bgShp" presStyleIdx="4" presStyleCnt="5"/>
      <dgm:spPr/>
    </dgm:pt>
    <dgm:pt modelId="{47B18060-4BD9-4C85-8B0E-C709980E99CF}" type="pres">
      <dgm:prSet presAssocID="{959A4875-6211-4066-BE0C-CF8C19B6B6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itcoin"/>
        </a:ext>
      </dgm:extLst>
    </dgm:pt>
    <dgm:pt modelId="{0229ED00-A06E-41F7-AEC3-492BF3749237}" type="pres">
      <dgm:prSet presAssocID="{959A4875-6211-4066-BE0C-CF8C19B6B63D}" presName="spaceRect" presStyleCnt="0"/>
      <dgm:spPr/>
    </dgm:pt>
    <dgm:pt modelId="{07FCE51F-BAF7-4240-A512-4326A79F43F4}" type="pres">
      <dgm:prSet presAssocID="{959A4875-6211-4066-BE0C-CF8C19B6B63D}" presName="parTx" presStyleLbl="revTx" presStyleIdx="4" presStyleCnt="5">
        <dgm:presLayoutVars>
          <dgm:chMax val="0"/>
          <dgm:chPref val="0"/>
        </dgm:presLayoutVars>
      </dgm:prSet>
      <dgm:spPr/>
    </dgm:pt>
  </dgm:ptLst>
  <dgm:cxnLst>
    <dgm:cxn modelId="{3D750505-A74B-47DE-90C6-937EF51D7415}" srcId="{A908A5A0-27A4-4498-9E89-74470C12D434}" destId="{F94E6819-2182-4DCF-AFEE-64C356961888}" srcOrd="0" destOrd="0" parTransId="{A063A84B-B170-4C6D-964E-22F1BDECD456}" sibTransId="{E00AB345-E217-4E0D-97AC-A6DA6E6D14B9}"/>
    <dgm:cxn modelId="{E5CC3322-2C6E-4BCF-9B8B-9F7F6FB5F026}" srcId="{A908A5A0-27A4-4498-9E89-74470C12D434}" destId="{D38FF498-9374-4381-A771-F3F342B638F8}" srcOrd="1" destOrd="0" parTransId="{BD7F5A79-D97F-42A4-9D33-56B17C862829}" sibTransId="{FDA94F95-FB59-472D-B1BB-15730BFF91A5}"/>
    <dgm:cxn modelId="{63D50826-2334-4EA6-B583-52A0AD82E0B8}" type="presOf" srcId="{D38FF498-9374-4381-A771-F3F342B638F8}" destId="{50D7C8DB-C893-4262-B201-61B217461CB0}" srcOrd="0" destOrd="0" presId="urn:microsoft.com/office/officeart/2018/2/layout/IconVerticalSolidList"/>
    <dgm:cxn modelId="{825DD649-CAA5-47DA-87E9-4B5CF2FC9B8B}" type="presOf" srcId="{959A4875-6211-4066-BE0C-CF8C19B6B63D}" destId="{07FCE51F-BAF7-4240-A512-4326A79F43F4}" srcOrd="0" destOrd="0" presId="urn:microsoft.com/office/officeart/2018/2/layout/IconVerticalSolidList"/>
    <dgm:cxn modelId="{3D9B4A4A-C323-4A58-8590-481A74F1A469}" type="presOf" srcId="{CB30CA44-78A9-434D-A18A-010CF55F6826}" destId="{2518DBBC-9109-42B3-8783-9E5A8CD44D27}" srcOrd="0" destOrd="0" presId="urn:microsoft.com/office/officeart/2018/2/layout/IconVerticalSolidList"/>
    <dgm:cxn modelId="{B55B7F4E-6F52-4DD6-8492-2A00632CB2C8}" type="presOf" srcId="{F94E6819-2182-4DCF-AFEE-64C356961888}" destId="{D8AD9ACE-AA16-4E2B-B98B-1407A67D9059}" srcOrd="0" destOrd="0" presId="urn:microsoft.com/office/officeart/2018/2/layout/IconVerticalSolidList"/>
    <dgm:cxn modelId="{C785578B-E9E6-427D-91E3-C7F5596588B5}" srcId="{A908A5A0-27A4-4498-9E89-74470C12D434}" destId="{CB30CA44-78A9-434D-A18A-010CF55F6826}" srcOrd="3" destOrd="0" parTransId="{F4DAA2D7-B0AE-4C4D-930A-E434F1E1C23A}" sibTransId="{DB9E73DC-4ED1-4803-8832-A82B0588CC13}"/>
    <dgm:cxn modelId="{7962B88D-F0FA-43D6-940B-C3B4ABE82A8D}" srcId="{A908A5A0-27A4-4498-9E89-74470C12D434}" destId="{959A4875-6211-4066-BE0C-CF8C19B6B63D}" srcOrd="4" destOrd="0" parTransId="{DF73E8A6-53A1-496D-94F5-4C022FCC50D4}" sibTransId="{2BA78EA6-6348-4554-94E6-9AD10C5440B9}"/>
    <dgm:cxn modelId="{907675E3-E372-403D-8CCB-5A7A36D2EE80}" srcId="{A908A5A0-27A4-4498-9E89-74470C12D434}" destId="{3A291998-CE41-431A-B347-60DA71AF21B8}" srcOrd="2" destOrd="0" parTransId="{7381BE1A-A0CE-4BAB-ACA2-2B63B7271D36}" sibTransId="{F5512DC1-2D72-422B-A7B8-49544D29FAE7}"/>
    <dgm:cxn modelId="{215CF4EF-1D34-478C-8E02-B438BC0865EE}" type="presOf" srcId="{A908A5A0-27A4-4498-9E89-74470C12D434}" destId="{8584BD6F-86EA-4401-A438-BA4E074C00B5}" srcOrd="0" destOrd="0" presId="urn:microsoft.com/office/officeart/2018/2/layout/IconVerticalSolidList"/>
    <dgm:cxn modelId="{F0D77EFF-27CD-4364-975A-54FC98BDE79B}" type="presOf" srcId="{3A291998-CE41-431A-B347-60DA71AF21B8}" destId="{8BA8F5F9-EB54-4070-B000-0EA2B8FADF1A}" srcOrd="0" destOrd="0" presId="urn:microsoft.com/office/officeart/2018/2/layout/IconVerticalSolidList"/>
    <dgm:cxn modelId="{A3468F02-DD91-457B-8450-7B93797CC295}" type="presParOf" srcId="{8584BD6F-86EA-4401-A438-BA4E074C00B5}" destId="{D380C939-7A2B-4C76-A1AE-659A4E6F055E}" srcOrd="0" destOrd="0" presId="urn:microsoft.com/office/officeart/2018/2/layout/IconVerticalSolidList"/>
    <dgm:cxn modelId="{EBF3A584-1F4B-42AA-B419-D5EA4CF40B2B}" type="presParOf" srcId="{D380C939-7A2B-4C76-A1AE-659A4E6F055E}" destId="{80458AC4-E5D4-42A7-AE10-F42E15F162AE}" srcOrd="0" destOrd="0" presId="urn:microsoft.com/office/officeart/2018/2/layout/IconVerticalSolidList"/>
    <dgm:cxn modelId="{E212B248-BF09-4F67-8681-6BCD97A6304E}" type="presParOf" srcId="{D380C939-7A2B-4C76-A1AE-659A4E6F055E}" destId="{DD38D868-FD45-46EA-B602-357CDD4111C5}" srcOrd="1" destOrd="0" presId="urn:microsoft.com/office/officeart/2018/2/layout/IconVerticalSolidList"/>
    <dgm:cxn modelId="{BBA4E9ED-F05C-40BA-85EB-A446A8FCF08D}" type="presParOf" srcId="{D380C939-7A2B-4C76-A1AE-659A4E6F055E}" destId="{1CA7D043-B87C-454E-8E96-EFF1EF5F6EF1}" srcOrd="2" destOrd="0" presId="urn:microsoft.com/office/officeart/2018/2/layout/IconVerticalSolidList"/>
    <dgm:cxn modelId="{732D785B-42AF-47EE-B722-6DF73AB6556E}" type="presParOf" srcId="{D380C939-7A2B-4C76-A1AE-659A4E6F055E}" destId="{D8AD9ACE-AA16-4E2B-B98B-1407A67D9059}" srcOrd="3" destOrd="0" presId="urn:microsoft.com/office/officeart/2018/2/layout/IconVerticalSolidList"/>
    <dgm:cxn modelId="{43AC9346-4F82-4436-951E-EF95134E5F09}" type="presParOf" srcId="{8584BD6F-86EA-4401-A438-BA4E074C00B5}" destId="{791FF0C9-9067-4D2C-A61A-3AB8450302F5}" srcOrd="1" destOrd="0" presId="urn:microsoft.com/office/officeart/2018/2/layout/IconVerticalSolidList"/>
    <dgm:cxn modelId="{D21FA14B-1DE8-4406-A90B-8E9C094FB246}" type="presParOf" srcId="{8584BD6F-86EA-4401-A438-BA4E074C00B5}" destId="{369A6152-8531-4152-BCB0-5FAD893E9DB2}" srcOrd="2" destOrd="0" presId="urn:microsoft.com/office/officeart/2018/2/layout/IconVerticalSolidList"/>
    <dgm:cxn modelId="{5278151F-E1A7-4600-B4CD-317925FDE473}" type="presParOf" srcId="{369A6152-8531-4152-BCB0-5FAD893E9DB2}" destId="{554AA51B-7AEE-49FF-B32A-93CFB38879B8}" srcOrd="0" destOrd="0" presId="urn:microsoft.com/office/officeart/2018/2/layout/IconVerticalSolidList"/>
    <dgm:cxn modelId="{3FB496C8-D861-4472-AB13-3F9524211866}" type="presParOf" srcId="{369A6152-8531-4152-BCB0-5FAD893E9DB2}" destId="{FFA8D013-9F5D-4BC7-98BA-62C8829D48D0}" srcOrd="1" destOrd="0" presId="urn:microsoft.com/office/officeart/2018/2/layout/IconVerticalSolidList"/>
    <dgm:cxn modelId="{654166F9-E6B3-435F-8EF3-E9FC4847203F}" type="presParOf" srcId="{369A6152-8531-4152-BCB0-5FAD893E9DB2}" destId="{30B090FF-B3D4-44FE-A80B-2FB2A63AED2F}" srcOrd="2" destOrd="0" presId="urn:microsoft.com/office/officeart/2018/2/layout/IconVerticalSolidList"/>
    <dgm:cxn modelId="{66C74E12-8561-4D95-8BA0-B9A041D1FF93}" type="presParOf" srcId="{369A6152-8531-4152-BCB0-5FAD893E9DB2}" destId="{50D7C8DB-C893-4262-B201-61B217461CB0}" srcOrd="3" destOrd="0" presId="urn:microsoft.com/office/officeart/2018/2/layout/IconVerticalSolidList"/>
    <dgm:cxn modelId="{2EC36A5B-E1C8-43F3-AAC2-45B5CF3B0DAC}" type="presParOf" srcId="{8584BD6F-86EA-4401-A438-BA4E074C00B5}" destId="{7ECD19D8-2196-42EB-B372-89AB36763835}" srcOrd="3" destOrd="0" presId="urn:microsoft.com/office/officeart/2018/2/layout/IconVerticalSolidList"/>
    <dgm:cxn modelId="{729A6854-AC36-4DF3-95C3-48939B026E34}" type="presParOf" srcId="{8584BD6F-86EA-4401-A438-BA4E074C00B5}" destId="{73EE2034-4376-40FE-A080-198EAF89D508}" srcOrd="4" destOrd="0" presId="urn:microsoft.com/office/officeart/2018/2/layout/IconVerticalSolidList"/>
    <dgm:cxn modelId="{F9B74400-6D70-433A-A266-84074916B852}" type="presParOf" srcId="{73EE2034-4376-40FE-A080-198EAF89D508}" destId="{FC3DCCAE-822D-4CE0-89B9-B3C1D1836D45}" srcOrd="0" destOrd="0" presId="urn:microsoft.com/office/officeart/2018/2/layout/IconVerticalSolidList"/>
    <dgm:cxn modelId="{721295C5-019C-49CA-86CF-B93520839378}" type="presParOf" srcId="{73EE2034-4376-40FE-A080-198EAF89D508}" destId="{74E1E5BC-B9A3-407B-96DB-6AA11E755246}" srcOrd="1" destOrd="0" presId="urn:microsoft.com/office/officeart/2018/2/layout/IconVerticalSolidList"/>
    <dgm:cxn modelId="{528DEA2E-74C1-474E-924B-D75E611B8252}" type="presParOf" srcId="{73EE2034-4376-40FE-A080-198EAF89D508}" destId="{CDB24969-3FA8-42E5-B595-265C1D80C56D}" srcOrd="2" destOrd="0" presId="urn:microsoft.com/office/officeart/2018/2/layout/IconVerticalSolidList"/>
    <dgm:cxn modelId="{315B4244-2C40-4B05-B6DA-EF76FCBF904F}" type="presParOf" srcId="{73EE2034-4376-40FE-A080-198EAF89D508}" destId="{8BA8F5F9-EB54-4070-B000-0EA2B8FADF1A}" srcOrd="3" destOrd="0" presId="urn:microsoft.com/office/officeart/2018/2/layout/IconVerticalSolidList"/>
    <dgm:cxn modelId="{3728E591-93FC-427C-8A72-5754AF141438}" type="presParOf" srcId="{8584BD6F-86EA-4401-A438-BA4E074C00B5}" destId="{DA071DC1-BF14-4B2A-89EE-115CE1B7D0DA}" srcOrd="5" destOrd="0" presId="urn:microsoft.com/office/officeart/2018/2/layout/IconVerticalSolidList"/>
    <dgm:cxn modelId="{CE1AD46F-72A7-4DB5-8783-E24AF5EBD0C9}" type="presParOf" srcId="{8584BD6F-86EA-4401-A438-BA4E074C00B5}" destId="{F379C8E0-FAD7-4C74-B48F-B0A95CDD9A1D}" srcOrd="6" destOrd="0" presId="urn:microsoft.com/office/officeart/2018/2/layout/IconVerticalSolidList"/>
    <dgm:cxn modelId="{D190E203-8B89-4596-A48B-35B53E3374D8}" type="presParOf" srcId="{F379C8E0-FAD7-4C74-B48F-B0A95CDD9A1D}" destId="{F0BA90FF-E63E-467B-A411-EA803AB297EC}" srcOrd="0" destOrd="0" presId="urn:microsoft.com/office/officeart/2018/2/layout/IconVerticalSolidList"/>
    <dgm:cxn modelId="{0C755D63-0043-42C3-94A7-A5DAC3D3E378}" type="presParOf" srcId="{F379C8E0-FAD7-4C74-B48F-B0A95CDD9A1D}" destId="{ABFC810E-D0FE-4399-BDCD-1AC128262BC9}" srcOrd="1" destOrd="0" presId="urn:microsoft.com/office/officeart/2018/2/layout/IconVerticalSolidList"/>
    <dgm:cxn modelId="{C5765AA4-1BD4-4520-B437-6528DCAD9A08}" type="presParOf" srcId="{F379C8E0-FAD7-4C74-B48F-B0A95CDD9A1D}" destId="{AAC0E8B6-30F6-40EA-8BB7-35F65493165F}" srcOrd="2" destOrd="0" presId="urn:microsoft.com/office/officeart/2018/2/layout/IconVerticalSolidList"/>
    <dgm:cxn modelId="{825FA933-C7C5-4356-8640-C4B5D086AE96}" type="presParOf" srcId="{F379C8E0-FAD7-4C74-B48F-B0A95CDD9A1D}" destId="{2518DBBC-9109-42B3-8783-9E5A8CD44D27}" srcOrd="3" destOrd="0" presId="urn:microsoft.com/office/officeart/2018/2/layout/IconVerticalSolidList"/>
    <dgm:cxn modelId="{D1D3FBDE-7A1D-4F8B-B4CD-40598B7E6A26}" type="presParOf" srcId="{8584BD6F-86EA-4401-A438-BA4E074C00B5}" destId="{36BA86B7-072D-40CD-99B4-5B56D81F508F}" srcOrd="7" destOrd="0" presId="urn:microsoft.com/office/officeart/2018/2/layout/IconVerticalSolidList"/>
    <dgm:cxn modelId="{93CF4E50-2851-4CEF-9C3F-72E9792E3D2B}" type="presParOf" srcId="{8584BD6F-86EA-4401-A438-BA4E074C00B5}" destId="{A227E590-1FAC-4DAD-815F-70B1589330EA}" srcOrd="8" destOrd="0" presId="urn:microsoft.com/office/officeart/2018/2/layout/IconVerticalSolidList"/>
    <dgm:cxn modelId="{06115968-CA81-4F22-AC40-018EAF09A2C3}" type="presParOf" srcId="{A227E590-1FAC-4DAD-815F-70B1589330EA}" destId="{71D816A3-606F-451A-B27B-638DCDB6EE6F}" srcOrd="0" destOrd="0" presId="urn:microsoft.com/office/officeart/2018/2/layout/IconVerticalSolidList"/>
    <dgm:cxn modelId="{BA8DBC2F-84FE-496C-A555-540878A175F7}" type="presParOf" srcId="{A227E590-1FAC-4DAD-815F-70B1589330EA}" destId="{47B18060-4BD9-4C85-8B0E-C709980E99CF}" srcOrd="1" destOrd="0" presId="urn:microsoft.com/office/officeart/2018/2/layout/IconVerticalSolidList"/>
    <dgm:cxn modelId="{F8C3DCD0-4707-4E8A-9E48-E178E5397BD0}" type="presParOf" srcId="{A227E590-1FAC-4DAD-815F-70B1589330EA}" destId="{0229ED00-A06E-41F7-AEC3-492BF3749237}" srcOrd="2" destOrd="0" presId="urn:microsoft.com/office/officeart/2018/2/layout/IconVerticalSolidList"/>
    <dgm:cxn modelId="{429FD02C-8A09-4FC8-BEB9-D87CC6DE3D59}" type="presParOf" srcId="{A227E590-1FAC-4DAD-815F-70B1589330EA}" destId="{07FCE51F-BAF7-4240-A512-4326A79F43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B9EA1-E818-4AA0-88A9-7C73D7D0288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623B10-B9B6-4765-9D00-CD5968503938}">
      <dgm:prSet/>
      <dgm:spPr/>
      <dgm:t>
        <a:bodyPr/>
        <a:lstStyle/>
        <a:p>
          <a:pPr>
            <a:lnSpc>
              <a:spcPct val="100000"/>
            </a:lnSpc>
          </a:pPr>
          <a:r>
            <a:rPr lang="cs-CZ"/>
            <a:t>Morče – bakteriologie a sérologie</a:t>
          </a:r>
          <a:endParaRPr lang="en-US"/>
        </a:p>
      </dgm:t>
    </dgm:pt>
    <dgm:pt modelId="{D8980C20-EF1F-497C-BAE7-22DEE12A6536}" type="parTrans" cxnId="{F5E9E385-5332-43EB-BAB2-D3BEFC8F477B}">
      <dgm:prSet/>
      <dgm:spPr/>
      <dgm:t>
        <a:bodyPr/>
        <a:lstStyle/>
        <a:p>
          <a:endParaRPr lang="en-US"/>
        </a:p>
      </dgm:t>
    </dgm:pt>
    <dgm:pt modelId="{D6FBDBE6-A20F-49B9-9D5C-12B180A0E3F3}" type="sibTrans" cxnId="{F5E9E385-5332-43EB-BAB2-D3BEFC8F477B}">
      <dgm:prSet/>
      <dgm:spPr/>
      <dgm:t>
        <a:bodyPr/>
        <a:lstStyle/>
        <a:p>
          <a:pPr>
            <a:lnSpc>
              <a:spcPct val="100000"/>
            </a:lnSpc>
          </a:pPr>
          <a:endParaRPr lang="en-US"/>
        </a:p>
      </dgm:t>
    </dgm:pt>
    <dgm:pt modelId="{95DBD9E3-B343-4CAE-96E1-6CFB361C6908}">
      <dgm:prSet/>
      <dgm:spPr/>
      <dgm:t>
        <a:bodyPr/>
        <a:lstStyle/>
        <a:p>
          <a:pPr>
            <a:lnSpc>
              <a:spcPct val="100000"/>
            </a:lnSpc>
          </a:pPr>
          <a:r>
            <a:rPr lang="cs-CZ"/>
            <a:t>Pes – sérologie, imunologie</a:t>
          </a:r>
          <a:endParaRPr lang="en-US"/>
        </a:p>
      </dgm:t>
    </dgm:pt>
    <dgm:pt modelId="{8AE93950-73DA-499C-960B-B8FEFA07E3FD}" type="parTrans" cxnId="{F686499F-6D69-4650-AEEB-FFA24D751DDC}">
      <dgm:prSet/>
      <dgm:spPr/>
      <dgm:t>
        <a:bodyPr/>
        <a:lstStyle/>
        <a:p>
          <a:endParaRPr lang="en-US"/>
        </a:p>
      </dgm:t>
    </dgm:pt>
    <dgm:pt modelId="{99E58E1F-88A7-4A1E-808C-429A5259D48D}" type="sibTrans" cxnId="{F686499F-6D69-4650-AEEB-FFA24D751DDC}">
      <dgm:prSet/>
      <dgm:spPr/>
      <dgm:t>
        <a:bodyPr/>
        <a:lstStyle/>
        <a:p>
          <a:pPr>
            <a:lnSpc>
              <a:spcPct val="100000"/>
            </a:lnSpc>
          </a:pPr>
          <a:endParaRPr lang="en-US"/>
        </a:p>
      </dgm:t>
    </dgm:pt>
    <dgm:pt modelId="{D567B2CB-E26E-459D-9056-C628B011AC83}">
      <dgm:prSet/>
      <dgm:spPr/>
      <dgm:t>
        <a:bodyPr/>
        <a:lstStyle/>
        <a:p>
          <a:pPr>
            <a:lnSpc>
              <a:spcPct val="100000"/>
            </a:lnSpc>
          </a:pPr>
          <a:r>
            <a:rPr lang="cs-CZ"/>
            <a:t>Králík – vedlejší účinky léků</a:t>
          </a:r>
          <a:endParaRPr lang="en-US"/>
        </a:p>
      </dgm:t>
    </dgm:pt>
    <dgm:pt modelId="{4FF98F9F-C230-4A72-A729-373C19789F16}" type="parTrans" cxnId="{E404AB6C-51B3-4B5C-9A37-A5A273AB126C}">
      <dgm:prSet/>
      <dgm:spPr/>
      <dgm:t>
        <a:bodyPr/>
        <a:lstStyle/>
        <a:p>
          <a:endParaRPr lang="en-US"/>
        </a:p>
      </dgm:t>
    </dgm:pt>
    <dgm:pt modelId="{15D7902A-5EC5-42F2-92BD-E8B83D4C806C}" type="sibTrans" cxnId="{E404AB6C-51B3-4B5C-9A37-A5A273AB126C}">
      <dgm:prSet/>
      <dgm:spPr/>
      <dgm:t>
        <a:bodyPr/>
        <a:lstStyle/>
        <a:p>
          <a:pPr>
            <a:lnSpc>
              <a:spcPct val="100000"/>
            </a:lnSpc>
          </a:pPr>
          <a:endParaRPr lang="en-US"/>
        </a:p>
      </dgm:t>
    </dgm:pt>
    <dgm:pt modelId="{83052849-5410-4640-BEE2-7D7A21D27592}">
      <dgm:prSet/>
      <dgm:spPr/>
      <dgm:t>
        <a:bodyPr/>
        <a:lstStyle/>
        <a:p>
          <a:pPr>
            <a:lnSpc>
              <a:spcPct val="100000"/>
            </a:lnSpc>
          </a:pPr>
          <a:r>
            <a:rPr lang="cs-CZ"/>
            <a:t>Octomilka – genetické výzkumy</a:t>
          </a:r>
          <a:endParaRPr lang="en-US"/>
        </a:p>
      </dgm:t>
    </dgm:pt>
    <dgm:pt modelId="{3167DC71-B2E4-4375-AB72-9CFA665A14F8}" type="parTrans" cxnId="{5D33ACEE-8A2A-48A3-91B6-B7A724330F4F}">
      <dgm:prSet/>
      <dgm:spPr/>
      <dgm:t>
        <a:bodyPr/>
        <a:lstStyle/>
        <a:p>
          <a:endParaRPr lang="en-US"/>
        </a:p>
      </dgm:t>
    </dgm:pt>
    <dgm:pt modelId="{3BEF6567-4BDF-48E5-850C-A07DBE840DF1}" type="sibTrans" cxnId="{5D33ACEE-8A2A-48A3-91B6-B7A724330F4F}">
      <dgm:prSet/>
      <dgm:spPr/>
      <dgm:t>
        <a:bodyPr/>
        <a:lstStyle/>
        <a:p>
          <a:pPr>
            <a:lnSpc>
              <a:spcPct val="100000"/>
            </a:lnSpc>
          </a:pPr>
          <a:endParaRPr lang="en-US"/>
        </a:p>
      </dgm:t>
    </dgm:pt>
    <dgm:pt modelId="{CF0095E1-D36D-4E3E-BFFF-5F04DB84AB57}">
      <dgm:prSet/>
      <dgm:spPr/>
      <dgm:t>
        <a:bodyPr/>
        <a:lstStyle/>
        <a:p>
          <a:pPr>
            <a:lnSpc>
              <a:spcPct val="100000"/>
            </a:lnSpc>
          </a:pPr>
          <a:r>
            <a:rPr lang="cs-CZ"/>
            <a:t>Kůň – protitetanové sérum</a:t>
          </a:r>
          <a:endParaRPr lang="en-US"/>
        </a:p>
      </dgm:t>
    </dgm:pt>
    <dgm:pt modelId="{8454A777-A22F-4096-BA4C-8C5496E4A95B}" type="parTrans" cxnId="{7D431CF4-755D-465F-9C97-2CAF65CBF714}">
      <dgm:prSet/>
      <dgm:spPr/>
      <dgm:t>
        <a:bodyPr/>
        <a:lstStyle/>
        <a:p>
          <a:endParaRPr lang="en-US"/>
        </a:p>
      </dgm:t>
    </dgm:pt>
    <dgm:pt modelId="{6BA080C5-0E02-4231-A31C-547A7294D16A}" type="sibTrans" cxnId="{7D431CF4-755D-465F-9C97-2CAF65CBF714}">
      <dgm:prSet/>
      <dgm:spPr/>
      <dgm:t>
        <a:bodyPr/>
        <a:lstStyle/>
        <a:p>
          <a:pPr>
            <a:lnSpc>
              <a:spcPct val="100000"/>
            </a:lnSpc>
          </a:pPr>
          <a:endParaRPr lang="en-US"/>
        </a:p>
      </dgm:t>
    </dgm:pt>
    <dgm:pt modelId="{62A90FE2-0692-44C1-B9D6-F6DDF13B2494}">
      <dgm:prSet/>
      <dgm:spPr/>
      <dgm:t>
        <a:bodyPr/>
        <a:lstStyle/>
        <a:p>
          <a:pPr>
            <a:lnSpc>
              <a:spcPct val="100000"/>
            </a:lnSpc>
          </a:pPr>
          <a:r>
            <a:rPr lang="cs-CZ" dirty="0"/>
            <a:t>Makak – imunologie (</a:t>
          </a:r>
          <a:r>
            <a:rPr lang="cs-CZ" dirty="0" err="1"/>
            <a:t>Rh</a:t>
          </a:r>
          <a:r>
            <a:rPr lang="cs-CZ" dirty="0"/>
            <a:t> faktor)</a:t>
          </a:r>
          <a:endParaRPr lang="en-US" dirty="0"/>
        </a:p>
      </dgm:t>
    </dgm:pt>
    <dgm:pt modelId="{A22CF869-6E3B-487E-B296-F3929022D7A5}" type="parTrans" cxnId="{E87BE50B-47C1-4B64-96DC-FBDAEDF24BEC}">
      <dgm:prSet/>
      <dgm:spPr/>
      <dgm:t>
        <a:bodyPr/>
        <a:lstStyle/>
        <a:p>
          <a:endParaRPr lang="en-US"/>
        </a:p>
      </dgm:t>
    </dgm:pt>
    <dgm:pt modelId="{FCAE50F3-A300-4077-9D2D-4E96B59140E1}" type="sibTrans" cxnId="{E87BE50B-47C1-4B64-96DC-FBDAEDF24BEC}">
      <dgm:prSet/>
      <dgm:spPr/>
      <dgm:t>
        <a:bodyPr/>
        <a:lstStyle/>
        <a:p>
          <a:pPr>
            <a:lnSpc>
              <a:spcPct val="100000"/>
            </a:lnSpc>
          </a:pPr>
          <a:endParaRPr lang="en-US"/>
        </a:p>
      </dgm:t>
    </dgm:pt>
    <dgm:pt modelId="{AB989383-C2BA-40BC-B3E4-8C305BE62EF8}">
      <dgm:prSet/>
      <dgm:spPr/>
      <dgm:t>
        <a:bodyPr/>
        <a:lstStyle/>
        <a:p>
          <a:pPr>
            <a:lnSpc>
              <a:spcPct val="100000"/>
            </a:lnSpc>
          </a:pPr>
          <a:r>
            <a:rPr lang="cs-CZ"/>
            <a:t>Drápatka – těhotenství</a:t>
          </a:r>
          <a:endParaRPr lang="en-US"/>
        </a:p>
      </dgm:t>
    </dgm:pt>
    <dgm:pt modelId="{37886A69-FDDA-4619-BA14-E643D931E358}" type="parTrans" cxnId="{263FF8B9-9BFC-4601-A0EE-5E9148CF95FC}">
      <dgm:prSet/>
      <dgm:spPr/>
      <dgm:t>
        <a:bodyPr/>
        <a:lstStyle/>
        <a:p>
          <a:endParaRPr lang="en-US"/>
        </a:p>
      </dgm:t>
    </dgm:pt>
    <dgm:pt modelId="{AAC7CA1F-C1B4-4655-BB62-ED30AA905A96}" type="sibTrans" cxnId="{263FF8B9-9BFC-4601-A0EE-5E9148CF95FC}">
      <dgm:prSet/>
      <dgm:spPr/>
      <dgm:t>
        <a:bodyPr/>
        <a:lstStyle/>
        <a:p>
          <a:pPr>
            <a:lnSpc>
              <a:spcPct val="100000"/>
            </a:lnSpc>
          </a:pPr>
          <a:endParaRPr lang="en-US"/>
        </a:p>
      </dgm:t>
    </dgm:pt>
    <dgm:pt modelId="{0459FDC2-09FF-4B96-97A4-18D837F60708}">
      <dgm:prSet/>
      <dgm:spPr/>
      <dgm:t>
        <a:bodyPr/>
        <a:lstStyle/>
        <a:p>
          <a:pPr>
            <a:lnSpc>
              <a:spcPct val="100000"/>
            </a:lnSpc>
          </a:pPr>
          <a:r>
            <a:rPr lang="cs-CZ" dirty="0"/>
            <a:t>Holubi – testy hormonů a léky na srdce</a:t>
          </a:r>
          <a:endParaRPr lang="en-US" dirty="0"/>
        </a:p>
      </dgm:t>
    </dgm:pt>
    <dgm:pt modelId="{67201023-BE03-4383-9CDF-6860C8666CD5}" type="parTrans" cxnId="{1C223DA9-CB98-4F61-932A-EE1B9A7B4884}">
      <dgm:prSet/>
      <dgm:spPr/>
      <dgm:t>
        <a:bodyPr/>
        <a:lstStyle/>
        <a:p>
          <a:endParaRPr lang="en-US"/>
        </a:p>
      </dgm:t>
    </dgm:pt>
    <dgm:pt modelId="{A654351B-EE22-42D5-AA07-42EE872FB48D}" type="sibTrans" cxnId="{1C223DA9-CB98-4F61-932A-EE1B9A7B4884}">
      <dgm:prSet/>
      <dgm:spPr/>
      <dgm:t>
        <a:bodyPr/>
        <a:lstStyle/>
        <a:p>
          <a:pPr>
            <a:lnSpc>
              <a:spcPct val="100000"/>
            </a:lnSpc>
          </a:pPr>
          <a:endParaRPr lang="en-US"/>
        </a:p>
      </dgm:t>
    </dgm:pt>
    <dgm:pt modelId="{6007A026-FC2A-49EA-9271-BD9382A3096D}">
      <dgm:prSet/>
      <dgm:spPr/>
      <dgm:t>
        <a:bodyPr/>
        <a:lstStyle/>
        <a:p>
          <a:pPr>
            <a:lnSpc>
              <a:spcPct val="100000"/>
            </a:lnSpc>
          </a:pPr>
          <a:r>
            <a:rPr lang="cs-CZ" dirty="0" err="1"/>
            <a:t>Zebrafish</a:t>
          </a:r>
          <a:r>
            <a:rPr lang="cs-CZ" dirty="0"/>
            <a:t> – vývojová biologie</a:t>
          </a:r>
          <a:endParaRPr lang="en-US" dirty="0"/>
        </a:p>
      </dgm:t>
    </dgm:pt>
    <dgm:pt modelId="{047D3209-59D4-42F5-810F-E943E90615AA}" type="parTrans" cxnId="{214814E2-7355-4186-AC1D-C47D8C6C2C0F}">
      <dgm:prSet/>
      <dgm:spPr/>
      <dgm:t>
        <a:bodyPr/>
        <a:lstStyle/>
        <a:p>
          <a:endParaRPr lang="cs-CZ"/>
        </a:p>
      </dgm:t>
    </dgm:pt>
    <dgm:pt modelId="{DAFCE001-8EDF-4AE2-B7AC-EE1F5446BF17}" type="sibTrans" cxnId="{214814E2-7355-4186-AC1D-C47D8C6C2C0F}">
      <dgm:prSet/>
      <dgm:spPr/>
      <dgm:t>
        <a:bodyPr/>
        <a:lstStyle/>
        <a:p>
          <a:endParaRPr lang="cs-CZ"/>
        </a:p>
      </dgm:t>
    </dgm:pt>
    <dgm:pt modelId="{F29A0F0D-FD06-46B5-89B4-E8223432E70B}" type="pres">
      <dgm:prSet presAssocID="{AA8B9EA1-E818-4AA0-88A9-7C73D7D02889}" presName="root" presStyleCnt="0">
        <dgm:presLayoutVars>
          <dgm:dir/>
          <dgm:resizeHandles val="exact"/>
        </dgm:presLayoutVars>
      </dgm:prSet>
      <dgm:spPr/>
    </dgm:pt>
    <dgm:pt modelId="{62F133E7-6FDC-4091-A79F-86888D84688E}" type="pres">
      <dgm:prSet presAssocID="{AA8B9EA1-E818-4AA0-88A9-7C73D7D02889}" presName="container" presStyleCnt="0">
        <dgm:presLayoutVars>
          <dgm:dir/>
          <dgm:resizeHandles val="exact"/>
        </dgm:presLayoutVars>
      </dgm:prSet>
      <dgm:spPr/>
    </dgm:pt>
    <dgm:pt modelId="{B018AAE5-FCB6-452D-B9A2-F156162A6136}" type="pres">
      <dgm:prSet presAssocID="{ED623B10-B9B6-4765-9D00-CD5968503938}" presName="compNode" presStyleCnt="0"/>
      <dgm:spPr/>
    </dgm:pt>
    <dgm:pt modelId="{BF5C080F-C70A-4914-B812-A271EFF8DEA3}" type="pres">
      <dgm:prSet presAssocID="{ED623B10-B9B6-4765-9D00-CD5968503938}" presName="iconBgRect" presStyleLbl="bgShp" presStyleIdx="0" presStyleCnt="9"/>
      <dgm:spPr/>
    </dgm:pt>
    <dgm:pt modelId="{2C6FBDCA-D946-44F8-B308-5ED49B425B7C}" type="pres">
      <dgm:prSet presAssocID="{ED623B10-B9B6-4765-9D00-CD5968503938}"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C729DD0D-A457-473B-9415-66340DBB3687}" type="pres">
      <dgm:prSet presAssocID="{ED623B10-B9B6-4765-9D00-CD5968503938}" presName="spaceRect" presStyleCnt="0"/>
      <dgm:spPr/>
    </dgm:pt>
    <dgm:pt modelId="{853CD3CD-7897-4C6E-A8EB-B2F9E6AF67A2}" type="pres">
      <dgm:prSet presAssocID="{ED623B10-B9B6-4765-9D00-CD5968503938}" presName="textRect" presStyleLbl="revTx" presStyleIdx="0" presStyleCnt="9">
        <dgm:presLayoutVars>
          <dgm:chMax val="1"/>
          <dgm:chPref val="1"/>
        </dgm:presLayoutVars>
      </dgm:prSet>
      <dgm:spPr/>
    </dgm:pt>
    <dgm:pt modelId="{8D3E913B-1339-4D66-B720-E04C50C54727}" type="pres">
      <dgm:prSet presAssocID="{D6FBDBE6-A20F-49B9-9D5C-12B180A0E3F3}" presName="sibTrans" presStyleLbl="sibTrans2D1" presStyleIdx="0" presStyleCnt="0"/>
      <dgm:spPr/>
    </dgm:pt>
    <dgm:pt modelId="{6064E9A2-AC5F-4045-B399-4992CFB83D41}" type="pres">
      <dgm:prSet presAssocID="{95DBD9E3-B343-4CAE-96E1-6CFB361C6908}" presName="compNode" presStyleCnt="0"/>
      <dgm:spPr/>
    </dgm:pt>
    <dgm:pt modelId="{29733542-82CB-4F57-B53C-099DF9AF1627}" type="pres">
      <dgm:prSet presAssocID="{95DBD9E3-B343-4CAE-96E1-6CFB361C6908}" presName="iconBgRect" presStyleLbl="bgShp" presStyleIdx="1" presStyleCnt="9"/>
      <dgm:spPr/>
    </dgm:pt>
    <dgm:pt modelId="{DCCFDBFB-3361-4966-9D3F-3692E9B90046}" type="pres">
      <dgm:prSet presAssocID="{95DBD9E3-B343-4CAE-96E1-6CFB361C6908}"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A4AA9079-5F34-4515-B194-B5BE24DE96B3}" type="pres">
      <dgm:prSet presAssocID="{95DBD9E3-B343-4CAE-96E1-6CFB361C6908}" presName="spaceRect" presStyleCnt="0"/>
      <dgm:spPr/>
    </dgm:pt>
    <dgm:pt modelId="{8BFEED1D-1063-4526-B433-6BA263B0DD6B}" type="pres">
      <dgm:prSet presAssocID="{95DBD9E3-B343-4CAE-96E1-6CFB361C6908}" presName="textRect" presStyleLbl="revTx" presStyleIdx="1" presStyleCnt="9">
        <dgm:presLayoutVars>
          <dgm:chMax val="1"/>
          <dgm:chPref val="1"/>
        </dgm:presLayoutVars>
      </dgm:prSet>
      <dgm:spPr/>
    </dgm:pt>
    <dgm:pt modelId="{4E314D31-044C-4BCB-9BBB-A89B24CCD5DD}" type="pres">
      <dgm:prSet presAssocID="{99E58E1F-88A7-4A1E-808C-429A5259D48D}" presName="sibTrans" presStyleLbl="sibTrans2D1" presStyleIdx="0" presStyleCnt="0"/>
      <dgm:spPr/>
    </dgm:pt>
    <dgm:pt modelId="{B55110E2-6CE6-4210-98C8-4BF85768220E}" type="pres">
      <dgm:prSet presAssocID="{D567B2CB-E26E-459D-9056-C628B011AC83}" presName="compNode" presStyleCnt="0"/>
      <dgm:spPr/>
    </dgm:pt>
    <dgm:pt modelId="{DF83B601-DF66-471A-A172-F6EED0A3DE3B}" type="pres">
      <dgm:prSet presAssocID="{D567B2CB-E26E-459D-9056-C628B011AC83}" presName="iconBgRect" presStyleLbl="bgShp" presStyleIdx="2" presStyleCnt="9"/>
      <dgm:spPr/>
    </dgm:pt>
    <dgm:pt modelId="{28D3713B-427F-40EF-946F-7BD91AF7218C}" type="pres">
      <dgm:prSet presAssocID="{D567B2CB-E26E-459D-9056-C628B011AC83}"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nny Face"/>
        </a:ext>
      </dgm:extLst>
    </dgm:pt>
    <dgm:pt modelId="{A810E52B-E37D-48B4-9F70-3C71EC5F6A33}" type="pres">
      <dgm:prSet presAssocID="{D567B2CB-E26E-459D-9056-C628B011AC83}" presName="spaceRect" presStyleCnt="0"/>
      <dgm:spPr/>
    </dgm:pt>
    <dgm:pt modelId="{6E28C345-983F-4B90-AE89-ACA4E0D0BF54}" type="pres">
      <dgm:prSet presAssocID="{D567B2CB-E26E-459D-9056-C628B011AC83}" presName="textRect" presStyleLbl="revTx" presStyleIdx="2" presStyleCnt="9">
        <dgm:presLayoutVars>
          <dgm:chMax val="1"/>
          <dgm:chPref val="1"/>
        </dgm:presLayoutVars>
      </dgm:prSet>
      <dgm:spPr/>
    </dgm:pt>
    <dgm:pt modelId="{3FC12F97-1E43-485C-8915-CF6A94AEB628}" type="pres">
      <dgm:prSet presAssocID="{15D7902A-5EC5-42F2-92BD-E8B83D4C806C}" presName="sibTrans" presStyleLbl="sibTrans2D1" presStyleIdx="0" presStyleCnt="0"/>
      <dgm:spPr/>
    </dgm:pt>
    <dgm:pt modelId="{115F3FCE-2400-4BD0-8916-76CCDD8EE85C}" type="pres">
      <dgm:prSet presAssocID="{83052849-5410-4640-BEE2-7D7A21D27592}" presName="compNode" presStyleCnt="0"/>
      <dgm:spPr/>
    </dgm:pt>
    <dgm:pt modelId="{11B0069B-467A-4619-8D15-E2A32061D4C0}" type="pres">
      <dgm:prSet presAssocID="{83052849-5410-4640-BEE2-7D7A21D27592}" presName="iconBgRect" presStyleLbl="bgShp" presStyleIdx="3" presStyleCnt="9"/>
      <dgm:spPr/>
    </dgm:pt>
    <dgm:pt modelId="{78246730-C801-44C4-B375-712D4F060990}" type="pres">
      <dgm:prSet presAssocID="{83052849-5410-4640-BEE2-7D7A21D27592}"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201B31A7-E77B-47BF-A7FD-D342C001EC77}" type="pres">
      <dgm:prSet presAssocID="{83052849-5410-4640-BEE2-7D7A21D27592}" presName="spaceRect" presStyleCnt="0"/>
      <dgm:spPr/>
    </dgm:pt>
    <dgm:pt modelId="{301C25D8-8D7A-4E36-BD02-29B6062C8491}" type="pres">
      <dgm:prSet presAssocID="{83052849-5410-4640-BEE2-7D7A21D27592}" presName="textRect" presStyleLbl="revTx" presStyleIdx="3" presStyleCnt="9">
        <dgm:presLayoutVars>
          <dgm:chMax val="1"/>
          <dgm:chPref val="1"/>
        </dgm:presLayoutVars>
      </dgm:prSet>
      <dgm:spPr/>
    </dgm:pt>
    <dgm:pt modelId="{5941971F-9B2E-4946-8844-0623178D08D9}" type="pres">
      <dgm:prSet presAssocID="{3BEF6567-4BDF-48E5-850C-A07DBE840DF1}" presName="sibTrans" presStyleLbl="sibTrans2D1" presStyleIdx="0" presStyleCnt="0"/>
      <dgm:spPr/>
    </dgm:pt>
    <dgm:pt modelId="{68056FF6-140F-44AF-89AA-78E63D3E2526}" type="pres">
      <dgm:prSet presAssocID="{CF0095E1-D36D-4E3E-BFFF-5F04DB84AB57}" presName="compNode" presStyleCnt="0"/>
      <dgm:spPr/>
    </dgm:pt>
    <dgm:pt modelId="{FB327040-0650-44B2-93AA-B0D9A9191EBD}" type="pres">
      <dgm:prSet presAssocID="{CF0095E1-D36D-4E3E-BFFF-5F04DB84AB57}" presName="iconBgRect" presStyleLbl="bgShp" presStyleIdx="4" presStyleCnt="9"/>
      <dgm:spPr/>
    </dgm:pt>
    <dgm:pt modelId="{E4192FB2-5B75-44A3-B2B7-5B0F72EC8F6E}" type="pres">
      <dgm:prSet presAssocID="{CF0095E1-D36D-4E3E-BFFF-5F04DB84AB57}"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rse"/>
        </a:ext>
      </dgm:extLst>
    </dgm:pt>
    <dgm:pt modelId="{4872B627-6B93-4E64-AD7F-92616296D4FC}" type="pres">
      <dgm:prSet presAssocID="{CF0095E1-D36D-4E3E-BFFF-5F04DB84AB57}" presName="spaceRect" presStyleCnt="0"/>
      <dgm:spPr/>
    </dgm:pt>
    <dgm:pt modelId="{B6F4F03A-CB04-4928-930C-9EB7BFA38AB0}" type="pres">
      <dgm:prSet presAssocID="{CF0095E1-D36D-4E3E-BFFF-5F04DB84AB57}" presName="textRect" presStyleLbl="revTx" presStyleIdx="4" presStyleCnt="9">
        <dgm:presLayoutVars>
          <dgm:chMax val="1"/>
          <dgm:chPref val="1"/>
        </dgm:presLayoutVars>
      </dgm:prSet>
      <dgm:spPr/>
    </dgm:pt>
    <dgm:pt modelId="{6E72F907-2035-454E-8849-9B169C6672D2}" type="pres">
      <dgm:prSet presAssocID="{6BA080C5-0E02-4231-A31C-547A7294D16A}" presName="sibTrans" presStyleLbl="sibTrans2D1" presStyleIdx="0" presStyleCnt="0"/>
      <dgm:spPr/>
    </dgm:pt>
    <dgm:pt modelId="{2D838910-3C2C-4852-B57F-0778B9174E2A}" type="pres">
      <dgm:prSet presAssocID="{62A90FE2-0692-44C1-B9D6-F6DDF13B2494}" presName="compNode" presStyleCnt="0"/>
      <dgm:spPr/>
    </dgm:pt>
    <dgm:pt modelId="{1AF7BC7E-3ECB-4EE3-9753-D91995B42980}" type="pres">
      <dgm:prSet presAssocID="{62A90FE2-0692-44C1-B9D6-F6DDF13B2494}" presName="iconBgRect" presStyleLbl="bgShp" presStyleIdx="5" presStyleCnt="9"/>
      <dgm:spPr/>
    </dgm:pt>
    <dgm:pt modelId="{1E42179C-2C80-4D51-9084-7205D42E52CF}" type="pres">
      <dgm:prSet presAssocID="{62A90FE2-0692-44C1-B9D6-F6DDF13B2494}"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ice"/>
        </a:ext>
      </dgm:extLst>
    </dgm:pt>
    <dgm:pt modelId="{6ECA64BB-5AE2-406C-BEEA-0BD786C0CB24}" type="pres">
      <dgm:prSet presAssocID="{62A90FE2-0692-44C1-B9D6-F6DDF13B2494}" presName="spaceRect" presStyleCnt="0"/>
      <dgm:spPr/>
    </dgm:pt>
    <dgm:pt modelId="{C3C763EA-80D2-421B-95D2-A51297171AA2}" type="pres">
      <dgm:prSet presAssocID="{62A90FE2-0692-44C1-B9D6-F6DDF13B2494}" presName="textRect" presStyleLbl="revTx" presStyleIdx="5" presStyleCnt="9">
        <dgm:presLayoutVars>
          <dgm:chMax val="1"/>
          <dgm:chPref val="1"/>
        </dgm:presLayoutVars>
      </dgm:prSet>
      <dgm:spPr/>
    </dgm:pt>
    <dgm:pt modelId="{C47EBE10-5C90-458B-ACDD-DD145BA70E04}" type="pres">
      <dgm:prSet presAssocID="{FCAE50F3-A300-4077-9D2D-4E96B59140E1}" presName="sibTrans" presStyleLbl="sibTrans2D1" presStyleIdx="0" presStyleCnt="0"/>
      <dgm:spPr/>
    </dgm:pt>
    <dgm:pt modelId="{DDB1C54C-E3D3-402E-8A1C-97FA3EEB42A9}" type="pres">
      <dgm:prSet presAssocID="{AB989383-C2BA-40BC-B3E4-8C305BE62EF8}" presName="compNode" presStyleCnt="0"/>
      <dgm:spPr/>
    </dgm:pt>
    <dgm:pt modelId="{030D1AB5-1F0D-4418-A1C0-98BBE1CE47A4}" type="pres">
      <dgm:prSet presAssocID="{AB989383-C2BA-40BC-B3E4-8C305BE62EF8}" presName="iconBgRect" presStyleLbl="bgShp" presStyleIdx="6" presStyleCnt="9"/>
      <dgm:spPr/>
    </dgm:pt>
    <dgm:pt modelId="{F6679606-5E9F-4E5F-A053-574AF43FF63E}" type="pres">
      <dgm:prSet presAssocID="{AB989383-C2BA-40BC-B3E4-8C305BE62EF8}"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by"/>
        </a:ext>
      </dgm:extLst>
    </dgm:pt>
    <dgm:pt modelId="{658DF1CB-AD60-481C-A300-A371381F8EA6}" type="pres">
      <dgm:prSet presAssocID="{AB989383-C2BA-40BC-B3E4-8C305BE62EF8}" presName="spaceRect" presStyleCnt="0"/>
      <dgm:spPr/>
    </dgm:pt>
    <dgm:pt modelId="{2C73BCA5-6854-40C4-B7AA-25C5141B0662}" type="pres">
      <dgm:prSet presAssocID="{AB989383-C2BA-40BC-B3E4-8C305BE62EF8}" presName="textRect" presStyleLbl="revTx" presStyleIdx="6" presStyleCnt="9">
        <dgm:presLayoutVars>
          <dgm:chMax val="1"/>
          <dgm:chPref val="1"/>
        </dgm:presLayoutVars>
      </dgm:prSet>
      <dgm:spPr/>
    </dgm:pt>
    <dgm:pt modelId="{84B73F44-BEAC-475B-B8FB-C92A6791BFFB}" type="pres">
      <dgm:prSet presAssocID="{AAC7CA1F-C1B4-4655-BB62-ED30AA905A96}" presName="sibTrans" presStyleLbl="sibTrans2D1" presStyleIdx="0" presStyleCnt="0"/>
      <dgm:spPr/>
    </dgm:pt>
    <dgm:pt modelId="{374172A8-FAD4-4C02-9F47-C04F54BD658B}" type="pres">
      <dgm:prSet presAssocID="{0459FDC2-09FF-4B96-97A4-18D837F60708}" presName="compNode" presStyleCnt="0"/>
      <dgm:spPr/>
    </dgm:pt>
    <dgm:pt modelId="{E2968C21-ABE6-4D16-BCFA-48A4BDB03600}" type="pres">
      <dgm:prSet presAssocID="{0459FDC2-09FF-4B96-97A4-18D837F60708}" presName="iconBgRect" presStyleLbl="bgShp" presStyleIdx="7" presStyleCnt="9"/>
      <dgm:spPr/>
    </dgm:pt>
    <dgm:pt modelId="{1AAE60A9-55C0-490A-9785-7BB5DEF7404C}" type="pres">
      <dgm:prSet presAssocID="{0459FDC2-09FF-4B96-97A4-18D837F60708}"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edicine"/>
        </a:ext>
      </dgm:extLst>
    </dgm:pt>
    <dgm:pt modelId="{D1549CFA-AA1F-43DA-85B8-07FA1130BEC8}" type="pres">
      <dgm:prSet presAssocID="{0459FDC2-09FF-4B96-97A4-18D837F60708}" presName="spaceRect" presStyleCnt="0"/>
      <dgm:spPr/>
    </dgm:pt>
    <dgm:pt modelId="{C94C2D97-50D3-4699-8497-4E9E4BADC592}" type="pres">
      <dgm:prSet presAssocID="{0459FDC2-09FF-4B96-97A4-18D837F60708}" presName="textRect" presStyleLbl="revTx" presStyleIdx="7" presStyleCnt="9">
        <dgm:presLayoutVars>
          <dgm:chMax val="1"/>
          <dgm:chPref val="1"/>
        </dgm:presLayoutVars>
      </dgm:prSet>
      <dgm:spPr/>
    </dgm:pt>
    <dgm:pt modelId="{1544AE10-DE42-4A54-B4F0-8AA5C965D4D4}" type="pres">
      <dgm:prSet presAssocID="{A654351B-EE22-42D5-AA07-42EE872FB48D}" presName="sibTrans" presStyleLbl="sibTrans2D1" presStyleIdx="0" presStyleCnt="0"/>
      <dgm:spPr/>
    </dgm:pt>
    <dgm:pt modelId="{B259B148-576F-46AA-96D3-B4B69A9C3390}" type="pres">
      <dgm:prSet presAssocID="{6007A026-FC2A-49EA-9271-BD9382A3096D}" presName="compNode" presStyleCnt="0"/>
      <dgm:spPr/>
    </dgm:pt>
    <dgm:pt modelId="{F2E6AD53-F11A-4E46-9B40-FE076F1CE768}" type="pres">
      <dgm:prSet presAssocID="{6007A026-FC2A-49EA-9271-BD9382A3096D}" presName="iconBgRect" presStyleLbl="bgShp" presStyleIdx="8" presStyleCnt="9"/>
      <dgm:spPr/>
    </dgm:pt>
    <dgm:pt modelId="{8DC1C88E-3EEB-4DFA-A7D2-0CBC63D9E6FF}" type="pres">
      <dgm:prSet presAssocID="{6007A026-FC2A-49EA-9271-BD9382A3096D}"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dgm:spPr>
      <dgm:extLst>
        <a:ext uri="{E40237B7-FDA0-4F09-8148-C483321AD2D9}">
          <dgm14:cNvPr xmlns:dgm14="http://schemas.microsoft.com/office/drawing/2010/diagram" id="0" name="" descr="Questions"/>
        </a:ext>
      </dgm:extLst>
    </dgm:pt>
    <dgm:pt modelId="{2BC0D918-079F-4F71-B39B-8DFDAFA7554B}" type="pres">
      <dgm:prSet presAssocID="{6007A026-FC2A-49EA-9271-BD9382A3096D}" presName="spaceRect" presStyleCnt="0"/>
      <dgm:spPr/>
    </dgm:pt>
    <dgm:pt modelId="{245E355F-7534-4A49-8E10-58DDCD3B7B8C}" type="pres">
      <dgm:prSet presAssocID="{6007A026-FC2A-49EA-9271-BD9382A3096D}" presName="textRect" presStyleLbl="revTx" presStyleIdx="8" presStyleCnt="9">
        <dgm:presLayoutVars>
          <dgm:chMax val="1"/>
          <dgm:chPref val="1"/>
        </dgm:presLayoutVars>
      </dgm:prSet>
      <dgm:spPr/>
    </dgm:pt>
  </dgm:ptLst>
  <dgm:cxnLst>
    <dgm:cxn modelId="{E87BE50B-47C1-4B64-96DC-FBDAEDF24BEC}" srcId="{AA8B9EA1-E818-4AA0-88A9-7C73D7D02889}" destId="{62A90FE2-0692-44C1-B9D6-F6DDF13B2494}" srcOrd="5" destOrd="0" parTransId="{A22CF869-6E3B-487E-B296-F3929022D7A5}" sibTransId="{FCAE50F3-A300-4077-9D2D-4E96B59140E1}"/>
    <dgm:cxn modelId="{74E5E218-11E4-410A-A51B-E549AB7E1631}" type="presOf" srcId="{6007A026-FC2A-49EA-9271-BD9382A3096D}" destId="{245E355F-7534-4A49-8E10-58DDCD3B7B8C}" srcOrd="0" destOrd="0" presId="urn:microsoft.com/office/officeart/2018/2/layout/IconCircleList"/>
    <dgm:cxn modelId="{0D58151E-827B-412B-8132-A01EF7B3284F}" type="presOf" srcId="{AAC7CA1F-C1B4-4655-BB62-ED30AA905A96}" destId="{84B73F44-BEAC-475B-B8FB-C92A6791BFFB}" srcOrd="0" destOrd="0" presId="urn:microsoft.com/office/officeart/2018/2/layout/IconCircleList"/>
    <dgm:cxn modelId="{1B8E325D-A5D9-444C-B6F9-023CBC44CC08}" type="presOf" srcId="{D567B2CB-E26E-459D-9056-C628B011AC83}" destId="{6E28C345-983F-4B90-AE89-ACA4E0D0BF54}" srcOrd="0" destOrd="0" presId="urn:microsoft.com/office/officeart/2018/2/layout/IconCircleList"/>
    <dgm:cxn modelId="{E404AB6C-51B3-4B5C-9A37-A5A273AB126C}" srcId="{AA8B9EA1-E818-4AA0-88A9-7C73D7D02889}" destId="{D567B2CB-E26E-459D-9056-C628B011AC83}" srcOrd="2" destOrd="0" parTransId="{4FF98F9F-C230-4A72-A729-373C19789F16}" sibTransId="{15D7902A-5EC5-42F2-92BD-E8B83D4C806C}"/>
    <dgm:cxn modelId="{79624050-379D-4109-B306-9CF6C8B20691}" type="presOf" srcId="{99E58E1F-88A7-4A1E-808C-429A5259D48D}" destId="{4E314D31-044C-4BCB-9BBB-A89B24CCD5DD}" srcOrd="0" destOrd="0" presId="urn:microsoft.com/office/officeart/2018/2/layout/IconCircleList"/>
    <dgm:cxn modelId="{F0CEB859-9B5A-4C28-BAA1-EACA882319CC}" type="presOf" srcId="{95DBD9E3-B343-4CAE-96E1-6CFB361C6908}" destId="{8BFEED1D-1063-4526-B433-6BA263B0DD6B}" srcOrd="0" destOrd="0" presId="urn:microsoft.com/office/officeart/2018/2/layout/IconCircleList"/>
    <dgm:cxn modelId="{02DA055A-80A7-4DF0-81AA-22DCE773B8B4}" type="presOf" srcId="{83052849-5410-4640-BEE2-7D7A21D27592}" destId="{301C25D8-8D7A-4E36-BD02-29B6062C8491}" srcOrd="0" destOrd="0" presId="urn:microsoft.com/office/officeart/2018/2/layout/IconCircleList"/>
    <dgm:cxn modelId="{62664A81-DD2F-41C0-9D85-22EEF33C4E5D}" type="presOf" srcId="{FCAE50F3-A300-4077-9D2D-4E96B59140E1}" destId="{C47EBE10-5C90-458B-ACDD-DD145BA70E04}" srcOrd="0" destOrd="0" presId="urn:microsoft.com/office/officeart/2018/2/layout/IconCircleList"/>
    <dgm:cxn modelId="{F5E9E385-5332-43EB-BAB2-D3BEFC8F477B}" srcId="{AA8B9EA1-E818-4AA0-88A9-7C73D7D02889}" destId="{ED623B10-B9B6-4765-9D00-CD5968503938}" srcOrd="0" destOrd="0" parTransId="{D8980C20-EF1F-497C-BAE7-22DEE12A6536}" sibTransId="{D6FBDBE6-A20F-49B9-9D5C-12B180A0E3F3}"/>
    <dgm:cxn modelId="{B5A2BA9E-1578-49B1-A7F7-AF136C6FD033}" type="presOf" srcId="{AA8B9EA1-E818-4AA0-88A9-7C73D7D02889}" destId="{F29A0F0D-FD06-46B5-89B4-E8223432E70B}" srcOrd="0" destOrd="0" presId="urn:microsoft.com/office/officeart/2018/2/layout/IconCircleList"/>
    <dgm:cxn modelId="{F686499F-6D69-4650-AEEB-FFA24D751DDC}" srcId="{AA8B9EA1-E818-4AA0-88A9-7C73D7D02889}" destId="{95DBD9E3-B343-4CAE-96E1-6CFB361C6908}" srcOrd="1" destOrd="0" parTransId="{8AE93950-73DA-499C-960B-B8FEFA07E3FD}" sibTransId="{99E58E1F-88A7-4A1E-808C-429A5259D48D}"/>
    <dgm:cxn modelId="{7DA791A7-08CF-449A-A96A-00EEB0E157C5}" type="presOf" srcId="{15D7902A-5EC5-42F2-92BD-E8B83D4C806C}" destId="{3FC12F97-1E43-485C-8915-CF6A94AEB628}" srcOrd="0" destOrd="0" presId="urn:microsoft.com/office/officeart/2018/2/layout/IconCircleList"/>
    <dgm:cxn modelId="{1C223DA9-CB98-4F61-932A-EE1B9A7B4884}" srcId="{AA8B9EA1-E818-4AA0-88A9-7C73D7D02889}" destId="{0459FDC2-09FF-4B96-97A4-18D837F60708}" srcOrd="7" destOrd="0" parTransId="{67201023-BE03-4383-9CDF-6860C8666CD5}" sibTransId="{A654351B-EE22-42D5-AA07-42EE872FB48D}"/>
    <dgm:cxn modelId="{AE9B68B3-9262-4806-AC57-A08F11C450C2}" type="presOf" srcId="{AB989383-C2BA-40BC-B3E4-8C305BE62EF8}" destId="{2C73BCA5-6854-40C4-B7AA-25C5141B0662}" srcOrd="0" destOrd="0" presId="urn:microsoft.com/office/officeart/2018/2/layout/IconCircleList"/>
    <dgm:cxn modelId="{AFEA9FB5-9368-4CC1-B18D-AA6D84F6CB11}" type="presOf" srcId="{CF0095E1-D36D-4E3E-BFFF-5F04DB84AB57}" destId="{B6F4F03A-CB04-4928-930C-9EB7BFA38AB0}" srcOrd="0" destOrd="0" presId="urn:microsoft.com/office/officeart/2018/2/layout/IconCircleList"/>
    <dgm:cxn modelId="{326CA7B7-2DE8-416F-8C60-BA4E78960004}" type="presOf" srcId="{0459FDC2-09FF-4B96-97A4-18D837F60708}" destId="{C94C2D97-50D3-4699-8497-4E9E4BADC592}" srcOrd="0" destOrd="0" presId="urn:microsoft.com/office/officeart/2018/2/layout/IconCircleList"/>
    <dgm:cxn modelId="{263FF8B9-9BFC-4601-A0EE-5E9148CF95FC}" srcId="{AA8B9EA1-E818-4AA0-88A9-7C73D7D02889}" destId="{AB989383-C2BA-40BC-B3E4-8C305BE62EF8}" srcOrd="6" destOrd="0" parTransId="{37886A69-FDDA-4619-BA14-E643D931E358}" sibTransId="{AAC7CA1F-C1B4-4655-BB62-ED30AA905A96}"/>
    <dgm:cxn modelId="{71A851C8-1CFE-42EC-B1D0-5C935CF681D2}" type="presOf" srcId="{D6FBDBE6-A20F-49B9-9D5C-12B180A0E3F3}" destId="{8D3E913B-1339-4D66-B720-E04C50C54727}" srcOrd="0" destOrd="0" presId="urn:microsoft.com/office/officeart/2018/2/layout/IconCircleList"/>
    <dgm:cxn modelId="{214814E2-7355-4186-AC1D-C47D8C6C2C0F}" srcId="{AA8B9EA1-E818-4AA0-88A9-7C73D7D02889}" destId="{6007A026-FC2A-49EA-9271-BD9382A3096D}" srcOrd="8" destOrd="0" parTransId="{047D3209-59D4-42F5-810F-E943E90615AA}" sibTransId="{DAFCE001-8EDF-4AE2-B7AC-EE1F5446BF17}"/>
    <dgm:cxn modelId="{9FFB68ED-B267-4A17-9A63-5D075A2E0563}" type="presOf" srcId="{3BEF6567-4BDF-48E5-850C-A07DBE840DF1}" destId="{5941971F-9B2E-4946-8844-0623178D08D9}" srcOrd="0" destOrd="0" presId="urn:microsoft.com/office/officeart/2018/2/layout/IconCircleList"/>
    <dgm:cxn modelId="{5D33ACEE-8A2A-48A3-91B6-B7A724330F4F}" srcId="{AA8B9EA1-E818-4AA0-88A9-7C73D7D02889}" destId="{83052849-5410-4640-BEE2-7D7A21D27592}" srcOrd="3" destOrd="0" parTransId="{3167DC71-B2E4-4375-AB72-9CFA665A14F8}" sibTransId="{3BEF6567-4BDF-48E5-850C-A07DBE840DF1}"/>
    <dgm:cxn modelId="{7D431CF4-755D-465F-9C97-2CAF65CBF714}" srcId="{AA8B9EA1-E818-4AA0-88A9-7C73D7D02889}" destId="{CF0095E1-D36D-4E3E-BFFF-5F04DB84AB57}" srcOrd="4" destOrd="0" parTransId="{8454A777-A22F-4096-BA4C-8C5496E4A95B}" sibTransId="{6BA080C5-0E02-4231-A31C-547A7294D16A}"/>
    <dgm:cxn modelId="{1177EEFB-9BA0-40B2-96A7-00D4996D4159}" type="presOf" srcId="{6BA080C5-0E02-4231-A31C-547A7294D16A}" destId="{6E72F907-2035-454E-8849-9B169C6672D2}" srcOrd="0" destOrd="0" presId="urn:microsoft.com/office/officeart/2018/2/layout/IconCircleList"/>
    <dgm:cxn modelId="{8A6F29FD-8A98-40E3-9B6F-48F094721B55}" type="presOf" srcId="{62A90FE2-0692-44C1-B9D6-F6DDF13B2494}" destId="{C3C763EA-80D2-421B-95D2-A51297171AA2}" srcOrd="0" destOrd="0" presId="urn:microsoft.com/office/officeart/2018/2/layout/IconCircleList"/>
    <dgm:cxn modelId="{814B40FF-ADB7-4536-BA73-6E186F9D6C3A}" type="presOf" srcId="{ED623B10-B9B6-4765-9D00-CD5968503938}" destId="{853CD3CD-7897-4C6E-A8EB-B2F9E6AF67A2}" srcOrd="0" destOrd="0" presId="urn:microsoft.com/office/officeart/2018/2/layout/IconCircleList"/>
    <dgm:cxn modelId="{C41E9CFF-E002-4EAA-866C-BE9C78F34DCF}" type="presOf" srcId="{A654351B-EE22-42D5-AA07-42EE872FB48D}" destId="{1544AE10-DE42-4A54-B4F0-8AA5C965D4D4}" srcOrd="0" destOrd="0" presId="urn:microsoft.com/office/officeart/2018/2/layout/IconCircleList"/>
    <dgm:cxn modelId="{9D46B578-9187-48AA-A0B4-B4550139216F}" type="presParOf" srcId="{F29A0F0D-FD06-46B5-89B4-E8223432E70B}" destId="{62F133E7-6FDC-4091-A79F-86888D84688E}" srcOrd="0" destOrd="0" presId="urn:microsoft.com/office/officeart/2018/2/layout/IconCircleList"/>
    <dgm:cxn modelId="{E3A12709-B3BF-4791-B654-B71D2263AEB9}" type="presParOf" srcId="{62F133E7-6FDC-4091-A79F-86888D84688E}" destId="{B018AAE5-FCB6-452D-B9A2-F156162A6136}" srcOrd="0" destOrd="0" presId="urn:microsoft.com/office/officeart/2018/2/layout/IconCircleList"/>
    <dgm:cxn modelId="{32C917D4-09FD-4B5A-9C2C-48B792FC379E}" type="presParOf" srcId="{B018AAE5-FCB6-452D-B9A2-F156162A6136}" destId="{BF5C080F-C70A-4914-B812-A271EFF8DEA3}" srcOrd="0" destOrd="0" presId="urn:microsoft.com/office/officeart/2018/2/layout/IconCircleList"/>
    <dgm:cxn modelId="{3245A360-E2C9-4C8D-BCAD-FA8D6916337D}" type="presParOf" srcId="{B018AAE5-FCB6-452D-B9A2-F156162A6136}" destId="{2C6FBDCA-D946-44F8-B308-5ED49B425B7C}" srcOrd="1" destOrd="0" presId="urn:microsoft.com/office/officeart/2018/2/layout/IconCircleList"/>
    <dgm:cxn modelId="{09B6843D-9B17-485E-AB80-F0DC4B25ED9D}" type="presParOf" srcId="{B018AAE5-FCB6-452D-B9A2-F156162A6136}" destId="{C729DD0D-A457-473B-9415-66340DBB3687}" srcOrd="2" destOrd="0" presId="urn:microsoft.com/office/officeart/2018/2/layout/IconCircleList"/>
    <dgm:cxn modelId="{0D0AAF6F-005E-4661-B19B-55005E95DEE7}" type="presParOf" srcId="{B018AAE5-FCB6-452D-B9A2-F156162A6136}" destId="{853CD3CD-7897-4C6E-A8EB-B2F9E6AF67A2}" srcOrd="3" destOrd="0" presId="urn:microsoft.com/office/officeart/2018/2/layout/IconCircleList"/>
    <dgm:cxn modelId="{53AECE82-1350-4D74-9133-92CEFFA7C74D}" type="presParOf" srcId="{62F133E7-6FDC-4091-A79F-86888D84688E}" destId="{8D3E913B-1339-4D66-B720-E04C50C54727}" srcOrd="1" destOrd="0" presId="urn:microsoft.com/office/officeart/2018/2/layout/IconCircleList"/>
    <dgm:cxn modelId="{7A835F88-7674-4C6A-A03F-1CB208DC7735}" type="presParOf" srcId="{62F133E7-6FDC-4091-A79F-86888D84688E}" destId="{6064E9A2-AC5F-4045-B399-4992CFB83D41}" srcOrd="2" destOrd="0" presId="urn:microsoft.com/office/officeart/2018/2/layout/IconCircleList"/>
    <dgm:cxn modelId="{7A054DC5-E993-4763-B9E1-5869390A7D98}" type="presParOf" srcId="{6064E9A2-AC5F-4045-B399-4992CFB83D41}" destId="{29733542-82CB-4F57-B53C-099DF9AF1627}" srcOrd="0" destOrd="0" presId="urn:microsoft.com/office/officeart/2018/2/layout/IconCircleList"/>
    <dgm:cxn modelId="{9C0122FD-0FA7-4AE2-A5CC-C5F08E668098}" type="presParOf" srcId="{6064E9A2-AC5F-4045-B399-4992CFB83D41}" destId="{DCCFDBFB-3361-4966-9D3F-3692E9B90046}" srcOrd="1" destOrd="0" presId="urn:microsoft.com/office/officeart/2018/2/layout/IconCircleList"/>
    <dgm:cxn modelId="{B438391B-C3C2-4F04-A593-C76B2A11BCC0}" type="presParOf" srcId="{6064E9A2-AC5F-4045-B399-4992CFB83D41}" destId="{A4AA9079-5F34-4515-B194-B5BE24DE96B3}" srcOrd="2" destOrd="0" presId="urn:microsoft.com/office/officeart/2018/2/layout/IconCircleList"/>
    <dgm:cxn modelId="{AD653253-E326-4895-A7DC-0FA07A53D07C}" type="presParOf" srcId="{6064E9A2-AC5F-4045-B399-4992CFB83D41}" destId="{8BFEED1D-1063-4526-B433-6BA263B0DD6B}" srcOrd="3" destOrd="0" presId="urn:microsoft.com/office/officeart/2018/2/layout/IconCircleList"/>
    <dgm:cxn modelId="{8174DA2E-C3DA-497D-ABF4-7361A5A6091B}" type="presParOf" srcId="{62F133E7-6FDC-4091-A79F-86888D84688E}" destId="{4E314D31-044C-4BCB-9BBB-A89B24CCD5DD}" srcOrd="3" destOrd="0" presId="urn:microsoft.com/office/officeart/2018/2/layout/IconCircleList"/>
    <dgm:cxn modelId="{701BD21D-366F-4AC8-94DB-E77F88DEF853}" type="presParOf" srcId="{62F133E7-6FDC-4091-A79F-86888D84688E}" destId="{B55110E2-6CE6-4210-98C8-4BF85768220E}" srcOrd="4" destOrd="0" presId="urn:microsoft.com/office/officeart/2018/2/layout/IconCircleList"/>
    <dgm:cxn modelId="{CA0D0EA9-9C4F-414A-AE85-F6BB289E9BA6}" type="presParOf" srcId="{B55110E2-6CE6-4210-98C8-4BF85768220E}" destId="{DF83B601-DF66-471A-A172-F6EED0A3DE3B}" srcOrd="0" destOrd="0" presId="urn:microsoft.com/office/officeart/2018/2/layout/IconCircleList"/>
    <dgm:cxn modelId="{217692EF-358D-4F37-9EAF-64C18DA2A1BC}" type="presParOf" srcId="{B55110E2-6CE6-4210-98C8-4BF85768220E}" destId="{28D3713B-427F-40EF-946F-7BD91AF7218C}" srcOrd="1" destOrd="0" presId="urn:microsoft.com/office/officeart/2018/2/layout/IconCircleList"/>
    <dgm:cxn modelId="{3EC87142-CB94-432B-9D18-A87C56BE3E44}" type="presParOf" srcId="{B55110E2-6CE6-4210-98C8-4BF85768220E}" destId="{A810E52B-E37D-48B4-9F70-3C71EC5F6A33}" srcOrd="2" destOrd="0" presId="urn:microsoft.com/office/officeart/2018/2/layout/IconCircleList"/>
    <dgm:cxn modelId="{EF1A487B-35DA-47F2-AB10-F6099249F708}" type="presParOf" srcId="{B55110E2-6CE6-4210-98C8-4BF85768220E}" destId="{6E28C345-983F-4B90-AE89-ACA4E0D0BF54}" srcOrd="3" destOrd="0" presId="urn:microsoft.com/office/officeart/2018/2/layout/IconCircleList"/>
    <dgm:cxn modelId="{8E2D5831-718C-475E-8CA0-80921392DD57}" type="presParOf" srcId="{62F133E7-6FDC-4091-A79F-86888D84688E}" destId="{3FC12F97-1E43-485C-8915-CF6A94AEB628}" srcOrd="5" destOrd="0" presId="urn:microsoft.com/office/officeart/2018/2/layout/IconCircleList"/>
    <dgm:cxn modelId="{FD250825-D6D1-4ACA-BD0E-0D4B7776312C}" type="presParOf" srcId="{62F133E7-6FDC-4091-A79F-86888D84688E}" destId="{115F3FCE-2400-4BD0-8916-76CCDD8EE85C}" srcOrd="6" destOrd="0" presId="urn:microsoft.com/office/officeart/2018/2/layout/IconCircleList"/>
    <dgm:cxn modelId="{AB551DBB-3413-45AD-B1C8-F7F9BD9386EC}" type="presParOf" srcId="{115F3FCE-2400-4BD0-8916-76CCDD8EE85C}" destId="{11B0069B-467A-4619-8D15-E2A32061D4C0}" srcOrd="0" destOrd="0" presId="urn:microsoft.com/office/officeart/2018/2/layout/IconCircleList"/>
    <dgm:cxn modelId="{CB66F025-E4E1-4330-9ACC-8DBE0CCEE448}" type="presParOf" srcId="{115F3FCE-2400-4BD0-8916-76CCDD8EE85C}" destId="{78246730-C801-44C4-B375-712D4F060990}" srcOrd="1" destOrd="0" presId="urn:microsoft.com/office/officeart/2018/2/layout/IconCircleList"/>
    <dgm:cxn modelId="{AB6A2F71-9C47-4C66-B057-CF03FC313B3C}" type="presParOf" srcId="{115F3FCE-2400-4BD0-8916-76CCDD8EE85C}" destId="{201B31A7-E77B-47BF-A7FD-D342C001EC77}" srcOrd="2" destOrd="0" presId="urn:microsoft.com/office/officeart/2018/2/layout/IconCircleList"/>
    <dgm:cxn modelId="{33E26C0D-3320-4B00-8D3C-24C105071270}" type="presParOf" srcId="{115F3FCE-2400-4BD0-8916-76CCDD8EE85C}" destId="{301C25D8-8D7A-4E36-BD02-29B6062C8491}" srcOrd="3" destOrd="0" presId="urn:microsoft.com/office/officeart/2018/2/layout/IconCircleList"/>
    <dgm:cxn modelId="{7B9BDB73-5943-47E4-BC15-47683CB743C6}" type="presParOf" srcId="{62F133E7-6FDC-4091-A79F-86888D84688E}" destId="{5941971F-9B2E-4946-8844-0623178D08D9}" srcOrd="7" destOrd="0" presId="urn:microsoft.com/office/officeart/2018/2/layout/IconCircleList"/>
    <dgm:cxn modelId="{5918C9D7-E76B-4B11-AD57-F822F1B110C5}" type="presParOf" srcId="{62F133E7-6FDC-4091-A79F-86888D84688E}" destId="{68056FF6-140F-44AF-89AA-78E63D3E2526}" srcOrd="8" destOrd="0" presId="urn:microsoft.com/office/officeart/2018/2/layout/IconCircleList"/>
    <dgm:cxn modelId="{333F25ED-88F9-44D4-9171-B7F4413138E4}" type="presParOf" srcId="{68056FF6-140F-44AF-89AA-78E63D3E2526}" destId="{FB327040-0650-44B2-93AA-B0D9A9191EBD}" srcOrd="0" destOrd="0" presId="urn:microsoft.com/office/officeart/2018/2/layout/IconCircleList"/>
    <dgm:cxn modelId="{C3602E6B-C80C-4E7B-A7E7-A4DE894DADA4}" type="presParOf" srcId="{68056FF6-140F-44AF-89AA-78E63D3E2526}" destId="{E4192FB2-5B75-44A3-B2B7-5B0F72EC8F6E}" srcOrd="1" destOrd="0" presId="urn:microsoft.com/office/officeart/2018/2/layout/IconCircleList"/>
    <dgm:cxn modelId="{7D5EE730-8519-45D4-BE78-A633F71F0DEA}" type="presParOf" srcId="{68056FF6-140F-44AF-89AA-78E63D3E2526}" destId="{4872B627-6B93-4E64-AD7F-92616296D4FC}" srcOrd="2" destOrd="0" presId="urn:microsoft.com/office/officeart/2018/2/layout/IconCircleList"/>
    <dgm:cxn modelId="{819A2427-59E1-4571-90E2-FA6ECFBB9C21}" type="presParOf" srcId="{68056FF6-140F-44AF-89AA-78E63D3E2526}" destId="{B6F4F03A-CB04-4928-930C-9EB7BFA38AB0}" srcOrd="3" destOrd="0" presId="urn:microsoft.com/office/officeart/2018/2/layout/IconCircleList"/>
    <dgm:cxn modelId="{426948AD-8F40-4E24-B4F7-B25562BC72ED}" type="presParOf" srcId="{62F133E7-6FDC-4091-A79F-86888D84688E}" destId="{6E72F907-2035-454E-8849-9B169C6672D2}" srcOrd="9" destOrd="0" presId="urn:microsoft.com/office/officeart/2018/2/layout/IconCircleList"/>
    <dgm:cxn modelId="{B2C375A5-DC1D-454E-B955-7BB843E06BF2}" type="presParOf" srcId="{62F133E7-6FDC-4091-A79F-86888D84688E}" destId="{2D838910-3C2C-4852-B57F-0778B9174E2A}" srcOrd="10" destOrd="0" presId="urn:microsoft.com/office/officeart/2018/2/layout/IconCircleList"/>
    <dgm:cxn modelId="{9FA07C63-6E13-4078-8181-CEE9BF01A017}" type="presParOf" srcId="{2D838910-3C2C-4852-B57F-0778B9174E2A}" destId="{1AF7BC7E-3ECB-4EE3-9753-D91995B42980}" srcOrd="0" destOrd="0" presId="urn:microsoft.com/office/officeart/2018/2/layout/IconCircleList"/>
    <dgm:cxn modelId="{79AC5823-DD44-4106-86D6-081673AD104F}" type="presParOf" srcId="{2D838910-3C2C-4852-B57F-0778B9174E2A}" destId="{1E42179C-2C80-4D51-9084-7205D42E52CF}" srcOrd="1" destOrd="0" presId="urn:microsoft.com/office/officeart/2018/2/layout/IconCircleList"/>
    <dgm:cxn modelId="{61119E16-EE8B-430E-A51A-2DF23669BE1C}" type="presParOf" srcId="{2D838910-3C2C-4852-B57F-0778B9174E2A}" destId="{6ECA64BB-5AE2-406C-BEEA-0BD786C0CB24}" srcOrd="2" destOrd="0" presId="urn:microsoft.com/office/officeart/2018/2/layout/IconCircleList"/>
    <dgm:cxn modelId="{ABD6956F-08A2-4018-8320-EBF9474E5E42}" type="presParOf" srcId="{2D838910-3C2C-4852-B57F-0778B9174E2A}" destId="{C3C763EA-80D2-421B-95D2-A51297171AA2}" srcOrd="3" destOrd="0" presId="urn:microsoft.com/office/officeart/2018/2/layout/IconCircleList"/>
    <dgm:cxn modelId="{B291823C-8942-40A2-953F-8F3D873B598B}" type="presParOf" srcId="{62F133E7-6FDC-4091-A79F-86888D84688E}" destId="{C47EBE10-5C90-458B-ACDD-DD145BA70E04}" srcOrd="11" destOrd="0" presId="urn:microsoft.com/office/officeart/2018/2/layout/IconCircleList"/>
    <dgm:cxn modelId="{CC64E0BC-67B1-441E-979A-4255D7514145}" type="presParOf" srcId="{62F133E7-6FDC-4091-A79F-86888D84688E}" destId="{DDB1C54C-E3D3-402E-8A1C-97FA3EEB42A9}" srcOrd="12" destOrd="0" presId="urn:microsoft.com/office/officeart/2018/2/layout/IconCircleList"/>
    <dgm:cxn modelId="{F20AD8F7-8FDE-46B7-AE09-E51D4A3F8443}" type="presParOf" srcId="{DDB1C54C-E3D3-402E-8A1C-97FA3EEB42A9}" destId="{030D1AB5-1F0D-4418-A1C0-98BBE1CE47A4}" srcOrd="0" destOrd="0" presId="urn:microsoft.com/office/officeart/2018/2/layout/IconCircleList"/>
    <dgm:cxn modelId="{DADA4B08-1D43-4568-B74B-93C4AAE16567}" type="presParOf" srcId="{DDB1C54C-E3D3-402E-8A1C-97FA3EEB42A9}" destId="{F6679606-5E9F-4E5F-A053-574AF43FF63E}" srcOrd="1" destOrd="0" presId="urn:microsoft.com/office/officeart/2018/2/layout/IconCircleList"/>
    <dgm:cxn modelId="{48CBB645-8420-4DF8-8DD0-01C280476625}" type="presParOf" srcId="{DDB1C54C-E3D3-402E-8A1C-97FA3EEB42A9}" destId="{658DF1CB-AD60-481C-A300-A371381F8EA6}" srcOrd="2" destOrd="0" presId="urn:microsoft.com/office/officeart/2018/2/layout/IconCircleList"/>
    <dgm:cxn modelId="{77071C52-5433-4DCC-AE93-F20AF5569F3F}" type="presParOf" srcId="{DDB1C54C-E3D3-402E-8A1C-97FA3EEB42A9}" destId="{2C73BCA5-6854-40C4-B7AA-25C5141B0662}" srcOrd="3" destOrd="0" presId="urn:microsoft.com/office/officeart/2018/2/layout/IconCircleList"/>
    <dgm:cxn modelId="{6551F4F5-F4DE-404E-B8EA-8C4DAFC0A7CF}" type="presParOf" srcId="{62F133E7-6FDC-4091-A79F-86888D84688E}" destId="{84B73F44-BEAC-475B-B8FB-C92A6791BFFB}" srcOrd="13" destOrd="0" presId="urn:microsoft.com/office/officeart/2018/2/layout/IconCircleList"/>
    <dgm:cxn modelId="{2BDDECDF-6C5A-4A02-8BBF-70350F199B53}" type="presParOf" srcId="{62F133E7-6FDC-4091-A79F-86888D84688E}" destId="{374172A8-FAD4-4C02-9F47-C04F54BD658B}" srcOrd="14" destOrd="0" presId="urn:microsoft.com/office/officeart/2018/2/layout/IconCircleList"/>
    <dgm:cxn modelId="{ECC004B9-CC42-4855-814E-9D9AC59F02E9}" type="presParOf" srcId="{374172A8-FAD4-4C02-9F47-C04F54BD658B}" destId="{E2968C21-ABE6-4D16-BCFA-48A4BDB03600}" srcOrd="0" destOrd="0" presId="urn:microsoft.com/office/officeart/2018/2/layout/IconCircleList"/>
    <dgm:cxn modelId="{57560FA0-E541-4F3E-B82A-A66888D54F1A}" type="presParOf" srcId="{374172A8-FAD4-4C02-9F47-C04F54BD658B}" destId="{1AAE60A9-55C0-490A-9785-7BB5DEF7404C}" srcOrd="1" destOrd="0" presId="urn:microsoft.com/office/officeart/2018/2/layout/IconCircleList"/>
    <dgm:cxn modelId="{1FE22195-519C-4346-BE94-A3DCA524B41E}" type="presParOf" srcId="{374172A8-FAD4-4C02-9F47-C04F54BD658B}" destId="{D1549CFA-AA1F-43DA-85B8-07FA1130BEC8}" srcOrd="2" destOrd="0" presId="urn:microsoft.com/office/officeart/2018/2/layout/IconCircleList"/>
    <dgm:cxn modelId="{632B0DB1-A562-4DD9-93A1-FB8B7174A123}" type="presParOf" srcId="{374172A8-FAD4-4C02-9F47-C04F54BD658B}" destId="{C94C2D97-50D3-4699-8497-4E9E4BADC592}" srcOrd="3" destOrd="0" presId="urn:microsoft.com/office/officeart/2018/2/layout/IconCircleList"/>
    <dgm:cxn modelId="{B5C1D14F-F5AE-4939-A7C4-194051A79182}" type="presParOf" srcId="{62F133E7-6FDC-4091-A79F-86888D84688E}" destId="{1544AE10-DE42-4A54-B4F0-8AA5C965D4D4}" srcOrd="15" destOrd="0" presId="urn:microsoft.com/office/officeart/2018/2/layout/IconCircleList"/>
    <dgm:cxn modelId="{8B2ECCF0-32A2-4D5D-BF73-F7491932CF44}" type="presParOf" srcId="{62F133E7-6FDC-4091-A79F-86888D84688E}" destId="{B259B148-576F-46AA-96D3-B4B69A9C3390}" srcOrd="16" destOrd="0" presId="urn:microsoft.com/office/officeart/2018/2/layout/IconCircleList"/>
    <dgm:cxn modelId="{3647D73F-0A29-4880-8D61-227FEBD01E39}" type="presParOf" srcId="{B259B148-576F-46AA-96D3-B4B69A9C3390}" destId="{F2E6AD53-F11A-4E46-9B40-FE076F1CE768}" srcOrd="0" destOrd="0" presId="urn:microsoft.com/office/officeart/2018/2/layout/IconCircleList"/>
    <dgm:cxn modelId="{E4745111-33FB-49D1-8B4E-CE934B59DBB6}" type="presParOf" srcId="{B259B148-576F-46AA-96D3-B4B69A9C3390}" destId="{8DC1C88E-3EEB-4DFA-A7D2-0CBC63D9E6FF}" srcOrd="1" destOrd="0" presId="urn:microsoft.com/office/officeart/2018/2/layout/IconCircleList"/>
    <dgm:cxn modelId="{F212EFBD-56BD-4694-B92D-ECEB4CEC68C8}" type="presParOf" srcId="{B259B148-576F-46AA-96D3-B4B69A9C3390}" destId="{2BC0D918-079F-4F71-B39B-8DFDAFA7554B}" srcOrd="2" destOrd="0" presId="urn:microsoft.com/office/officeart/2018/2/layout/IconCircleList"/>
    <dgm:cxn modelId="{1CBB5D46-7535-418C-941A-409D0CEDAD97}" type="presParOf" srcId="{B259B148-576F-46AA-96D3-B4B69A9C3390}" destId="{245E355F-7534-4A49-8E10-58DDCD3B7B8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58AC4-E5D4-42A7-AE10-F42E15F162AE}">
      <dsp:nvSpPr>
        <dsp:cNvPr id="0" name=""/>
        <dsp:cNvSpPr/>
      </dsp:nvSpPr>
      <dsp:spPr>
        <a:xfrm>
          <a:off x="0" y="3878"/>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8D868-FD45-46EA-B602-357CDD4111C5}">
      <dsp:nvSpPr>
        <dsp:cNvPr id="0" name=""/>
        <dsp:cNvSpPr/>
      </dsp:nvSpPr>
      <dsp:spPr>
        <a:xfrm>
          <a:off x="249882" y="189741"/>
          <a:ext cx="454332" cy="4543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AD9ACE-AA16-4E2B-B98B-1407A67D9059}">
      <dsp:nvSpPr>
        <dsp:cNvPr id="0" name=""/>
        <dsp:cNvSpPr/>
      </dsp:nvSpPr>
      <dsp:spPr>
        <a:xfrm>
          <a:off x="954098" y="3878"/>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izolace od divokého druhu a držení v rozličné koncentraci </a:t>
          </a:r>
          <a:endParaRPr lang="en-US" sz="2000" kern="1200" dirty="0"/>
        </a:p>
      </dsp:txBody>
      <dsp:txXfrm>
        <a:off x="954098" y="3878"/>
        <a:ext cx="9561501" cy="826059"/>
      </dsp:txXfrm>
    </dsp:sp>
    <dsp:sp modelId="{554AA51B-7AEE-49FF-B32A-93CFB38879B8}">
      <dsp:nvSpPr>
        <dsp:cNvPr id="0" name=""/>
        <dsp:cNvSpPr/>
      </dsp:nvSpPr>
      <dsp:spPr>
        <a:xfrm>
          <a:off x="0" y="1036452"/>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8D013-9F5D-4BC7-98BA-62C8829D48D0}">
      <dsp:nvSpPr>
        <dsp:cNvPr id="0" name=""/>
        <dsp:cNvSpPr/>
      </dsp:nvSpPr>
      <dsp:spPr>
        <a:xfrm>
          <a:off x="249882" y="1222315"/>
          <a:ext cx="454332" cy="4543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D7C8DB-C893-4262-B201-61B217461CB0}">
      <dsp:nvSpPr>
        <dsp:cNvPr id="0" name=""/>
        <dsp:cNvSpPr/>
      </dsp:nvSpPr>
      <dsp:spPr>
        <a:xfrm>
          <a:off x="954098" y="1036452"/>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změny v rozmnožování a životaschopnosti (zhoršování generační odolnosti vůči nemocem) </a:t>
          </a:r>
          <a:r>
            <a:rPr lang="cs-CZ" sz="2000" kern="1200" dirty="0">
              <a:sym typeface="Wingdings" panose="05000000000000000000" pitchFamily="2" charset="2"/>
            </a:rPr>
            <a:t></a:t>
          </a:r>
          <a:r>
            <a:rPr lang="cs-CZ" sz="2000" kern="1200" dirty="0"/>
            <a:t>  nutná péče člověka</a:t>
          </a:r>
          <a:endParaRPr lang="en-US" sz="2000" kern="1200" dirty="0"/>
        </a:p>
      </dsp:txBody>
      <dsp:txXfrm>
        <a:off x="954098" y="1036452"/>
        <a:ext cx="9561501" cy="826059"/>
      </dsp:txXfrm>
    </dsp:sp>
    <dsp:sp modelId="{FC3DCCAE-822D-4CE0-89B9-B3C1D1836D45}">
      <dsp:nvSpPr>
        <dsp:cNvPr id="0" name=""/>
        <dsp:cNvSpPr/>
      </dsp:nvSpPr>
      <dsp:spPr>
        <a:xfrm>
          <a:off x="0" y="2069025"/>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1E5BC-B9A3-407B-96DB-6AA11E755246}">
      <dsp:nvSpPr>
        <dsp:cNvPr id="0" name=""/>
        <dsp:cNvSpPr/>
      </dsp:nvSpPr>
      <dsp:spPr>
        <a:xfrm>
          <a:off x="249882" y="2254889"/>
          <a:ext cx="454332" cy="4543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8F5F9-EB54-4070-B000-0EA2B8FADF1A}">
      <dsp:nvSpPr>
        <dsp:cNvPr id="0" name=""/>
        <dsp:cNvSpPr/>
      </dsp:nvSpPr>
      <dsp:spPr>
        <a:xfrm>
          <a:off x="954098" y="2069025"/>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oslabování některých instinktů (např. péče o potomstvo) </a:t>
          </a:r>
          <a:endParaRPr lang="en-US" sz="2000" kern="1200" dirty="0"/>
        </a:p>
      </dsp:txBody>
      <dsp:txXfrm>
        <a:off x="954098" y="2069025"/>
        <a:ext cx="9561501" cy="826059"/>
      </dsp:txXfrm>
    </dsp:sp>
    <dsp:sp modelId="{F0BA90FF-E63E-467B-A411-EA803AB297EC}">
      <dsp:nvSpPr>
        <dsp:cNvPr id="0" name=""/>
        <dsp:cNvSpPr/>
      </dsp:nvSpPr>
      <dsp:spPr>
        <a:xfrm>
          <a:off x="0" y="3101599"/>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C810E-D0FE-4399-BDCD-1AC128262BC9}">
      <dsp:nvSpPr>
        <dsp:cNvPr id="0" name=""/>
        <dsp:cNvSpPr/>
      </dsp:nvSpPr>
      <dsp:spPr>
        <a:xfrm>
          <a:off x="249882" y="3287463"/>
          <a:ext cx="454332" cy="4543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8DBBC-9109-42B3-8783-9E5A8CD44D27}">
      <dsp:nvSpPr>
        <dsp:cNvPr id="0" name=""/>
        <dsp:cNvSpPr/>
      </dsp:nvSpPr>
      <dsp:spPr>
        <a:xfrm>
          <a:off x="954098" y="3101599"/>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užitkovost je pro organismus zátěží – stresem </a:t>
          </a:r>
          <a:endParaRPr lang="en-US" sz="2000" kern="1200" dirty="0"/>
        </a:p>
      </dsp:txBody>
      <dsp:txXfrm>
        <a:off x="954098" y="3101599"/>
        <a:ext cx="9561501" cy="826059"/>
      </dsp:txXfrm>
    </dsp:sp>
    <dsp:sp modelId="{71D816A3-606F-451A-B27B-638DCDB6EE6F}">
      <dsp:nvSpPr>
        <dsp:cNvPr id="0" name=""/>
        <dsp:cNvSpPr/>
      </dsp:nvSpPr>
      <dsp:spPr>
        <a:xfrm>
          <a:off x="0" y="4134173"/>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18060-4BD9-4C85-8B0E-C709980E99CF}">
      <dsp:nvSpPr>
        <dsp:cNvPr id="0" name=""/>
        <dsp:cNvSpPr/>
      </dsp:nvSpPr>
      <dsp:spPr>
        <a:xfrm>
          <a:off x="249882" y="4320036"/>
          <a:ext cx="454332" cy="4543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CE51F-BAF7-4240-A512-4326A79F43F4}">
      <dsp:nvSpPr>
        <dsp:cNvPr id="0" name=""/>
        <dsp:cNvSpPr/>
      </dsp:nvSpPr>
      <dsp:spPr>
        <a:xfrm>
          <a:off x="954098" y="4134173"/>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přežívají jedinci, kteří by ve volné přírodě nepřežili </a:t>
          </a:r>
          <a:r>
            <a:rPr lang="cs-CZ" sz="2000" kern="1200" dirty="0">
              <a:sym typeface="Wingdings" panose="05000000000000000000" pitchFamily="2" charset="2"/>
            </a:rPr>
            <a:t></a:t>
          </a:r>
          <a:r>
            <a:rPr lang="cs-CZ" sz="2000" kern="1200" dirty="0"/>
            <a:t> množení „vadných“ jedinců</a:t>
          </a:r>
          <a:endParaRPr lang="en-US" sz="2000" kern="1200" dirty="0"/>
        </a:p>
      </dsp:txBody>
      <dsp:txXfrm>
        <a:off x="954098" y="4134173"/>
        <a:ext cx="9561501" cy="826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C080F-C70A-4914-B812-A271EFF8DEA3}">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FBDCA-D946-44F8-B308-5ED49B425B7C}">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3CD3CD-7897-4C6E-A8EB-B2F9E6AF67A2}">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Morče – bakteriologie a sérologie</a:t>
          </a:r>
          <a:endParaRPr lang="en-US" sz="1900" kern="1200"/>
        </a:p>
      </dsp:txBody>
      <dsp:txXfrm>
        <a:off x="1172126" y="90072"/>
        <a:ext cx="2114937" cy="897246"/>
      </dsp:txXfrm>
    </dsp:sp>
    <dsp:sp modelId="{29733542-82CB-4F57-B53C-099DF9AF1627}">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FDBFB-3361-4966-9D3F-3692E9B90046}">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EED1D-1063-4526-B433-6BA263B0DD6B}">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Pes – sérologie, imunologie</a:t>
          </a:r>
          <a:endParaRPr lang="en-US" sz="1900" kern="1200"/>
        </a:p>
      </dsp:txBody>
      <dsp:txXfrm>
        <a:off x="4745088" y="90072"/>
        <a:ext cx="2114937" cy="897246"/>
      </dsp:txXfrm>
    </dsp:sp>
    <dsp:sp modelId="{DF83B601-DF66-471A-A172-F6EED0A3DE3B}">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3713B-427F-40EF-946F-7BD91AF7218C}">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8C345-983F-4B90-AE89-ACA4E0D0BF54}">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Králík – vedlejší účinky léků</a:t>
          </a:r>
          <a:endParaRPr lang="en-US" sz="1900" kern="1200"/>
        </a:p>
      </dsp:txBody>
      <dsp:txXfrm>
        <a:off x="8318049" y="90072"/>
        <a:ext cx="2114937" cy="897246"/>
      </dsp:txXfrm>
    </dsp:sp>
    <dsp:sp modelId="{11B0069B-467A-4619-8D15-E2A32061D4C0}">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46730-C801-44C4-B375-712D4F060990}">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25D8-8D7A-4E36-BD02-29B6062C8491}">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Octomilka – genetické výzkumy</a:t>
          </a:r>
          <a:endParaRPr lang="en-US" sz="1900" kern="1200"/>
        </a:p>
      </dsp:txBody>
      <dsp:txXfrm>
        <a:off x="1172126" y="1727045"/>
        <a:ext cx="2114937" cy="897246"/>
      </dsp:txXfrm>
    </dsp:sp>
    <dsp:sp modelId="{FB327040-0650-44B2-93AA-B0D9A9191EBD}">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92FB2-5B75-44A3-B2B7-5B0F72EC8F6E}">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4F03A-CB04-4928-930C-9EB7BFA38AB0}">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Kůň – protitetanové sérum</a:t>
          </a:r>
          <a:endParaRPr lang="en-US" sz="1900" kern="1200"/>
        </a:p>
      </dsp:txBody>
      <dsp:txXfrm>
        <a:off x="4745088" y="1727045"/>
        <a:ext cx="2114937" cy="897246"/>
      </dsp:txXfrm>
    </dsp:sp>
    <dsp:sp modelId="{1AF7BC7E-3ECB-4EE3-9753-D91995B42980}">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2179C-2C80-4D51-9084-7205D42E52CF}">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C763EA-80D2-421B-95D2-A51297171AA2}">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a:t>Makak – imunologie (</a:t>
          </a:r>
          <a:r>
            <a:rPr lang="cs-CZ" sz="1900" kern="1200" dirty="0" err="1"/>
            <a:t>Rh</a:t>
          </a:r>
          <a:r>
            <a:rPr lang="cs-CZ" sz="1900" kern="1200" dirty="0"/>
            <a:t> faktor)</a:t>
          </a:r>
          <a:endParaRPr lang="en-US" sz="1900" kern="1200" dirty="0"/>
        </a:p>
      </dsp:txBody>
      <dsp:txXfrm>
        <a:off x="8318049" y="1727045"/>
        <a:ext cx="2114937" cy="897246"/>
      </dsp:txXfrm>
    </dsp:sp>
    <dsp:sp modelId="{030D1AB5-1F0D-4418-A1C0-98BBE1CE47A4}">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79606-5E9F-4E5F-A053-574AF43FF63E}">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73BCA5-6854-40C4-B7AA-25C5141B0662}">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Drápatka – těhotenství</a:t>
          </a:r>
          <a:endParaRPr lang="en-US" sz="1900" kern="1200"/>
        </a:p>
      </dsp:txBody>
      <dsp:txXfrm>
        <a:off x="1172126" y="3364019"/>
        <a:ext cx="2114937" cy="897246"/>
      </dsp:txXfrm>
    </dsp:sp>
    <dsp:sp modelId="{E2968C21-ABE6-4D16-BCFA-48A4BDB03600}">
      <dsp:nvSpPr>
        <dsp:cNvPr id="0" name=""/>
        <dsp:cNvSpPr/>
      </dsp:nvSpPr>
      <dsp:spPr>
        <a:xfrm>
          <a:off x="3655575" y="336401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E60A9-55C0-490A-9785-7BB5DEF7404C}">
      <dsp:nvSpPr>
        <dsp:cNvPr id="0" name=""/>
        <dsp:cNvSpPr/>
      </dsp:nvSpPr>
      <dsp:spPr>
        <a:xfrm>
          <a:off x="3843996" y="3552441"/>
          <a:ext cx="520402" cy="52040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4C2D97-50D3-4699-8497-4E9E4BADC592}">
      <dsp:nvSpPr>
        <dsp:cNvPr id="0" name=""/>
        <dsp:cNvSpPr/>
      </dsp:nvSpPr>
      <dsp:spPr>
        <a:xfrm>
          <a:off x="4745088"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a:t>Holubi – testy hormonů a léky na srdce</a:t>
          </a:r>
          <a:endParaRPr lang="en-US" sz="1900" kern="1200" dirty="0"/>
        </a:p>
      </dsp:txBody>
      <dsp:txXfrm>
        <a:off x="4745088" y="3364019"/>
        <a:ext cx="2114937" cy="897246"/>
      </dsp:txXfrm>
    </dsp:sp>
    <dsp:sp modelId="{F2E6AD53-F11A-4E46-9B40-FE076F1CE768}">
      <dsp:nvSpPr>
        <dsp:cNvPr id="0" name=""/>
        <dsp:cNvSpPr/>
      </dsp:nvSpPr>
      <dsp:spPr>
        <a:xfrm>
          <a:off x="7228536" y="3364019"/>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1C88E-3EEB-4DFA-A7D2-0CBC63D9E6FF}">
      <dsp:nvSpPr>
        <dsp:cNvPr id="0" name=""/>
        <dsp:cNvSpPr/>
      </dsp:nvSpPr>
      <dsp:spPr>
        <a:xfrm>
          <a:off x="7416958" y="3552441"/>
          <a:ext cx="520402" cy="520402"/>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E355F-7534-4A49-8E10-58DDCD3B7B8C}">
      <dsp:nvSpPr>
        <dsp:cNvPr id="0" name=""/>
        <dsp:cNvSpPr/>
      </dsp:nvSpPr>
      <dsp:spPr>
        <a:xfrm>
          <a:off x="8318049"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err="1"/>
            <a:t>Zebrafish</a:t>
          </a:r>
          <a:r>
            <a:rPr lang="cs-CZ" sz="1900" kern="1200" dirty="0"/>
            <a:t> – vývojová biologie</a:t>
          </a:r>
          <a:endParaRPr lang="en-US" sz="1900" kern="1200" dirty="0"/>
        </a:p>
      </dsp:txBody>
      <dsp:txXfrm>
        <a:off x="8318049" y="3364019"/>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B2312-5E92-4070-B93F-7D7800BFD755}" type="datetimeFigureOut">
              <a:rPr lang="cs-CZ" smtClean="0"/>
              <a:t>10.03.2022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0BFAD-71E2-435B-B635-E213465F4BB0}" type="slidenum">
              <a:rPr lang="cs-CZ" smtClean="0"/>
              <a:t>‹#›</a:t>
            </a:fld>
            <a:endParaRPr lang="cs-CZ"/>
          </a:p>
        </p:txBody>
      </p:sp>
    </p:spTree>
    <p:extLst>
      <p:ext uri="{BB962C8B-B14F-4D97-AF65-F5344CB8AC3E}">
        <p14:creationId xmlns:p14="http://schemas.microsoft.com/office/powerpoint/2010/main" val="126578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A60BFAD-71E2-435B-B635-E213465F4BB0}" type="slidenum">
              <a:rPr lang="cs-CZ" smtClean="0"/>
              <a:t>16</a:t>
            </a:fld>
            <a:endParaRPr lang="cs-CZ"/>
          </a:p>
        </p:txBody>
      </p:sp>
    </p:spTree>
    <p:extLst>
      <p:ext uri="{BB962C8B-B14F-4D97-AF65-F5344CB8AC3E}">
        <p14:creationId xmlns:p14="http://schemas.microsoft.com/office/powerpoint/2010/main" val="76926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C9FCBB-5E5E-4DC7-8EAA-74107ED8855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DEEA6EF-C324-490E-940D-2D6888DE4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4CACE2F-4778-4A0C-9E96-D85F793FA89B}"/>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5" name="Zástupný symbol pro zápatí 4">
            <a:extLst>
              <a:ext uri="{FF2B5EF4-FFF2-40B4-BE49-F238E27FC236}">
                <a16:creationId xmlns:a16="http://schemas.microsoft.com/office/drawing/2014/main" id="{1D7B7A2C-F369-4060-B0CB-6424BB2B56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A956E2E-0A0A-4D5C-9B97-4252520B47B4}"/>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210309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ACD4AC-3220-488F-A09B-63D89647303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39CC116-1364-426C-957D-EA81EDB316E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FBD8B13-3DAB-4077-94CB-7CE211930DD0}"/>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5" name="Zástupný symbol pro zápatí 4">
            <a:extLst>
              <a:ext uri="{FF2B5EF4-FFF2-40B4-BE49-F238E27FC236}">
                <a16:creationId xmlns:a16="http://schemas.microsoft.com/office/drawing/2014/main" id="{9526CF98-507D-4CE0-9D89-72F81A7FE0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3914187-0C9E-4F0F-906B-075227CF1518}"/>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44040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FECCC30-D0D2-4C40-B3D4-4E0E087656D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C2386D8-C88A-49D3-937F-241223A832B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563E5F6-D512-4953-93F9-1F7F98B725AD}"/>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5" name="Zástupný symbol pro zápatí 4">
            <a:extLst>
              <a:ext uri="{FF2B5EF4-FFF2-40B4-BE49-F238E27FC236}">
                <a16:creationId xmlns:a16="http://schemas.microsoft.com/office/drawing/2014/main" id="{5A2CEB6F-617A-49BB-B4F1-491924301B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D8A6DF-3308-464D-B90A-9A32FBDF909E}"/>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88113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041541-8398-49BD-9DF0-55F3CEC100C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DFE8424-F9FC-48A6-9EF5-B2A15430E42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5E8EAA-CD70-42DC-9EDA-8D39CBA0C382}"/>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5" name="Zástupný symbol pro zápatí 4">
            <a:extLst>
              <a:ext uri="{FF2B5EF4-FFF2-40B4-BE49-F238E27FC236}">
                <a16:creationId xmlns:a16="http://schemas.microsoft.com/office/drawing/2014/main" id="{7CA389ED-CA38-4B39-8B11-CCFD2BED3E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FCF5174-9644-40DB-8798-22C5CD513E3F}"/>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6114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E4A9CE-62C8-4D26-BD94-DD934CE3C53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5E355F5-0986-4124-B9D7-AD92919A1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92C1E586-D4EE-4DE7-858E-7DDE9B52A887}"/>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5" name="Zástupný symbol pro zápatí 4">
            <a:extLst>
              <a:ext uri="{FF2B5EF4-FFF2-40B4-BE49-F238E27FC236}">
                <a16:creationId xmlns:a16="http://schemas.microsoft.com/office/drawing/2014/main" id="{A505A103-A9D2-4B2C-A72C-A3C9F385885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7939E8C-031F-4420-9D7F-63241FB01C2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63963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F4A94-6EC7-4BED-BAA4-2FD771329C9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16E7736-B3C3-4309-91BD-A312668CC3A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3BF8CC2-2030-464B-B373-4BAE12F0DD5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18D67CF-240A-45AC-9C21-9FB1CA5786E7}"/>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6" name="Zástupný symbol pro zápatí 5">
            <a:extLst>
              <a:ext uri="{FF2B5EF4-FFF2-40B4-BE49-F238E27FC236}">
                <a16:creationId xmlns:a16="http://schemas.microsoft.com/office/drawing/2014/main" id="{A8240302-BF7E-40BA-AF48-ABFE9BE71D7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C06075A-D76F-4CCE-A098-7FE9B702A063}"/>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55195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F4E06-525E-45F2-8D23-53BEE668C3F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A357E9E-2F2D-412D-9D3C-E3B0338659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435106D-558E-48CF-A99F-45211F1CEC0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C95239E-35B6-4108-A030-C99E64B470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0DF659D-B185-4CB0-8A4F-EF42353405D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D3E98B0-A60B-4207-8966-88036FC0D960}"/>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8" name="Zástupný symbol pro zápatí 7">
            <a:extLst>
              <a:ext uri="{FF2B5EF4-FFF2-40B4-BE49-F238E27FC236}">
                <a16:creationId xmlns:a16="http://schemas.microsoft.com/office/drawing/2014/main" id="{D1616051-F17C-4EF2-8003-3873B7540E6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2B848A8-444C-4990-A92E-99C4A04D9B4C}"/>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209294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D131C-181A-46BC-A15B-E432FEFF142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511224D-70FD-46AE-ABE1-8EC795FD6E53}"/>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4" name="Zástupný symbol pro zápatí 3">
            <a:extLst>
              <a:ext uri="{FF2B5EF4-FFF2-40B4-BE49-F238E27FC236}">
                <a16:creationId xmlns:a16="http://schemas.microsoft.com/office/drawing/2014/main" id="{7E49CFC7-1AB1-486B-AAE0-D06EAE3F881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A5C43F2-1638-4399-9D10-58F1C20EA577}"/>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97134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78BDC06-B643-4966-99B5-A63D170782B6}"/>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3" name="Zástupný symbol pro zápatí 2">
            <a:extLst>
              <a:ext uri="{FF2B5EF4-FFF2-40B4-BE49-F238E27FC236}">
                <a16:creationId xmlns:a16="http://schemas.microsoft.com/office/drawing/2014/main" id="{BDC584C6-AF04-40DD-B925-F06F417EDC9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91A5A87-AFFE-4F2D-8FC0-75FA07732AE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25930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7DB1F5-48F9-4626-8225-0D2A856C647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D263D80-DB04-457C-889E-37F2B3D47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81DB989-C28E-4DF3-AEAF-5C9A941EC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2A83212-262E-4118-8B06-554D50B78D35}"/>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6" name="Zástupný symbol pro zápatí 5">
            <a:extLst>
              <a:ext uri="{FF2B5EF4-FFF2-40B4-BE49-F238E27FC236}">
                <a16:creationId xmlns:a16="http://schemas.microsoft.com/office/drawing/2014/main" id="{FD469B2F-1AD8-4433-8C19-F613D72293E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CAC7E2-53B0-4F92-B46A-BF0AC7D06E0C}"/>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83701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66684-1206-48C5-A8F9-92A3A30980D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035AA46-D807-4B2B-9961-53CF1BB21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F4BE181-BF37-49F5-9234-EDD33DD46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0A5EDB5-D993-4FAB-850A-420453C5833D}"/>
              </a:ext>
            </a:extLst>
          </p:cNvPr>
          <p:cNvSpPr>
            <a:spLocks noGrp="1"/>
          </p:cNvSpPr>
          <p:nvPr>
            <p:ph type="dt" sz="half" idx="10"/>
          </p:nvPr>
        </p:nvSpPr>
        <p:spPr/>
        <p:txBody>
          <a:bodyPr/>
          <a:lstStyle/>
          <a:p>
            <a:fld id="{224E7118-77B1-45D4-9A34-53185DBFF02D}" type="datetimeFigureOut">
              <a:rPr lang="cs-CZ" smtClean="0"/>
              <a:t>10.03.2022</a:t>
            </a:fld>
            <a:endParaRPr lang="cs-CZ"/>
          </a:p>
        </p:txBody>
      </p:sp>
      <p:sp>
        <p:nvSpPr>
          <p:cNvPr id="6" name="Zástupný symbol pro zápatí 5">
            <a:extLst>
              <a:ext uri="{FF2B5EF4-FFF2-40B4-BE49-F238E27FC236}">
                <a16:creationId xmlns:a16="http://schemas.microsoft.com/office/drawing/2014/main" id="{3BFE88F7-BB6F-47CF-8320-44128C563FA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3D50F6F-DFA3-4676-A159-BE2AFF13694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44641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E32F1EF-1315-440F-907E-C7AE6AF1C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F46FDEA-3226-4351-91D1-F23A8E19B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1B3389-D744-4F8B-BA36-6225E0FC4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E7118-77B1-45D4-9A34-53185DBFF02D}" type="datetimeFigureOut">
              <a:rPr lang="cs-CZ" smtClean="0"/>
              <a:t>10.03.2022</a:t>
            </a:fld>
            <a:endParaRPr lang="cs-CZ"/>
          </a:p>
        </p:txBody>
      </p:sp>
      <p:sp>
        <p:nvSpPr>
          <p:cNvPr id="5" name="Zástupný symbol pro zápatí 4">
            <a:extLst>
              <a:ext uri="{FF2B5EF4-FFF2-40B4-BE49-F238E27FC236}">
                <a16:creationId xmlns:a16="http://schemas.microsoft.com/office/drawing/2014/main" id="{0784CB7A-FF33-4A7E-8166-B5E039CD1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780786D-77C8-4651-8B60-C891E1207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37EF8-CDF5-44A8-B1E1-ABB3892CEEBC}" type="slidenum">
              <a:rPr lang="cs-CZ" smtClean="0"/>
              <a:t>‹#›</a:t>
            </a:fld>
            <a:endParaRPr lang="cs-CZ"/>
          </a:p>
        </p:txBody>
      </p:sp>
    </p:spTree>
    <p:extLst>
      <p:ext uri="{BB962C8B-B14F-4D97-AF65-F5344CB8AC3E}">
        <p14:creationId xmlns:p14="http://schemas.microsoft.com/office/powerpoint/2010/main" val="35740715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eagri.cz/public/web/ws_content?contentKind=regulation&amp;section=1&amp;id=57803&amp;name=207/200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7g2rxtWu_FM&amp;t=131s" TargetMode="External"/><Relationship Id="rId2" Type="http://schemas.openxmlformats.org/officeDocument/2006/relationships/hyperlink" Target="https://www.idnes.cz/technet/veda/potkani-krysy-mysi-ridi.A191023_153010_veda_mla"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diagramLayout" Target="../diagrams/layout3.xml"/><Relationship Id="rId7" Type="http://schemas.openxmlformats.org/officeDocument/2006/relationships/image" Target="../media/image6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1.xml"/><Relationship Id="rId7" Type="http://schemas.openxmlformats.org/officeDocument/2006/relationships/image" Target="../media/image2.png"/><Relationship Id="rId12" Type="http://schemas.openxmlformats.org/officeDocument/2006/relationships/image" Target="../media/image7.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6.png"/><Relationship Id="rId5" Type="http://schemas.openxmlformats.org/officeDocument/2006/relationships/diagramColors" Target="../diagrams/colors1.xml"/><Relationship Id="rId10" Type="http://schemas.openxmlformats.org/officeDocument/2006/relationships/image" Target="../media/image5.svg"/><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EA3B7F-B2A2-4CBC-9C3A-536A9C928545}"/>
              </a:ext>
            </a:extLst>
          </p:cNvPr>
          <p:cNvSpPr>
            <a:spLocks noGrp="1"/>
          </p:cNvSpPr>
          <p:nvPr>
            <p:ph type="ctrTitle"/>
          </p:nvPr>
        </p:nvSpPr>
        <p:spPr>
          <a:xfrm>
            <a:off x="1524000" y="1122362"/>
            <a:ext cx="9144000" cy="2840037"/>
          </a:xfrm>
        </p:spPr>
        <p:txBody>
          <a:bodyPr>
            <a:normAutofit/>
          </a:bodyPr>
          <a:lstStyle/>
          <a:p>
            <a:r>
              <a:rPr lang="cs-CZ" sz="5800"/>
              <a:t>Domestikace a etika</a:t>
            </a:r>
          </a:p>
        </p:txBody>
      </p:sp>
      <p:sp>
        <p:nvSpPr>
          <p:cNvPr id="3" name="Podnadpis 2">
            <a:extLst>
              <a:ext uri="{FF2B5EF4-FFF2-40B4-BE49-F238E27FC236}">
                <a16:creationId xmlns:a16="http://schemas.microsoft.com/office/drawing/2014/main" id="{5D6E3351-8AE8-4734-999E-1C566FF5BFA8}"/>
              </a:ext>
            </a:extLst>
          </p:cNvPr>
          <p:cNvSpPr>
            <a:spLocks noGrp="1"/>
          </p:cNvSpPr>
          <p:nvPr>
            <p:ph type="subTitle" idx="1"/>
          </p:nvPr>
        </p:nvSpPr>
        <p:spPr>
          <a:xfrm>
            <a:off x="1524000" y="4256436"/>
            <a:ext cx="9144000" cy="1600818"/>
          </a:xfrm>
        </p:spPr>
        <p:txBody>
          <a:bodyPr>
            <a:normAutofit/>
          </a:bodyPr>
          <a:lstStyle/>
          <a:p>
            <a:r>
              <a:rPr lang="cs-CZ" dirty="0">
                <a:solidFill>
                  <a:schemeClr val="accent1">
                    <a:lumMod val="60000"/>
                    <a:lumOff val="40000"/>
                  </a:schemeClr>
                </a:solidFill>
              </a:rPr>
              <a:t>Mgr. Petra Křížková</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7990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6ABFB-3F70-4733-9BAC-75CE8611FCD8}"/>
              </a:ext>
            </a:extLst>
          </p:cNvPr>
          <p:cNvSpPr>
            <a:spLocks noGrp="1"/>
          </p:cNvSpPr>
          <p:nvPr>
            <p:ph type="title"/>
          </p:nvPr>
        </p:nvSpPr>
        <p:spPr>
          <a:xfrm>
            <a:off x="762001" y="803325"/>
            <a:ext cx="5314536" cy="1325563"/>
          </a:xfrm>
        </p:spPr>
        <p:txBody>
          <a:bodyPr>
            <a:normAutofit/>
          </a:bodyPr>
          <a:lstStyle/>
          <a:p>
            <a:r>
              <a:rPr lang="cs-CZ"/>
              <a:t>Morfologické</a:t>
            </a:r>
            <a:endParaRPr lang="cs-CZ" dirty="0"/>
          </a:p>
        </p:txBody>
      </p:sp>
      <p:sp>
        <p:nvSpPr>
          <p:cNvPr id="3" name="Zástupný obsah 2">
            <a:extLst>
              <a:ext uri="{FF2B5EF4-FFF2-40B4-BE49-F238E27FC236}">
                <a16:creationId xmlns:a16="http://schemas.microsoft.com/office/drawing/2014/main" id="{738B6B80-DBE2-4C14-B0B7-C7AA056EA248}"/>
              </a:ext>
            </a:extLst>
          </p:cNvPr>
          <p:cNvSpPr>
            <a:spLocks noGrp="1"/>
          </p:cNvSpPr>
          <p:nvPr>
            <p:ph idx="1"/>
          </p:nvPr>
        </p:nvSpPr>
        <p:spPr>
          <a:xfrm>
            <a:off x="762000" y="2279017"/>
            <a:ext cx="5988141" cy="4278945"/>
          </a:xfrm>
        </p:spPr>
        <p:txBody>
          <a:bodyPr anchor="t">
            <a:normAutofit lnSpcReduction="10000"/>
          </a:bodyPr>
          <a:lstStyle/>
          <a:p>
            <a:r>
              <a:rPr lang="cs-CZ" sz="2000" dirty="0"/>
              <a:t>změna zbarvení </a:t>
            </a:r>
          </a:p>
          <a:p>
            <a:pPr lvl="1"/>
            <a:r>
              <a:rPr lang="cs-CZ" sz="2000" dirty="0"/>
              <a:t>bílé zbarvení, odstíny, strakatost, pruhování</a:t>
            </a:r>
          </a:p>
          <a:p>
            <a:r>
              <a:rPr lang="cs-CZ" sz="2000" dirty="0"/>
              <a:t>změny osrstění </a:t>
            </a:r>
          </a:p>
          <a:p>
            <a:pPr lvl="1"/>
            <a:r>
              <a:rPr lang="cs-CZ" sz="2000" dirty="0"/>
              <a:t> prodloužení, zkrácení či úplná absence</a:t>
            </a:r>
          </a:p>
          <a:p>
            <a:r>
              <a:rPr lang="cs-CZ" sz="2000" dirty="0"/>
              <a:t>změny kůže </a:t>
            </a:r>
          </a:p>
          <a:p>
            <a:pPr lvl="1"/>
            <a:r>
              <a:rPr lang="cs-CZ" sz="2000" dirty="0"/>
              <a:t> laloků, záhybů, klopení uší (u králíků, ovcí, koz, psů)</a:t>
            </a:r>
          </a:p>
          <a:p>
            <a:r>
              <a:rPr lang="cs-CZ" sz="2000" dirty="0"/>
              <a:t>změny velikosti těla </a:t>
            </a:r>
          </a:p>
          <a:p>
            <a:pPr lvl="1"/>
            <a:r>
              <a:rPr lang="cs-CZ" sz="2000" dirty="0"/>
              <a:t>trpasličí (nanismus) nebo obří (gigantismus) růst</a:t>
            </a:r>
          </a:p>
          <a:p>
            <a:pPr lvl="1"/>
            <a:r>
              <a:rPr lang="cs-CZ" sz="2000" dirty="0"/>
              <a:t>zkrácení končetin (</a:t>
            </a:r>
            <a:r>
              <a:rPr lang="cs-CZ" sz="2000" dirty="0" err="1"/>
              <a:t>brachymelie</a:t>
            </a:r>
            <a:r>
              <a:rPr lang="cs-CZ" sz="2000" dirty="0"/>
              <a:t>) – např. u jezevčíka</a:t>
            </a:r>
          </a:p>
          <a:p>
            <a:r>
              <a:rPr lang="cs-CZ" sz="2000" dirty="0"/>
              <a:t> změna lebky</a:t>
            </a:r>
          </a:p>
          <a:p>
            <a:pPr lvl="1"/>
            <a:r>
              <a:rPr lang="cs-CZ" sz="2000" dirty="0"/>
              <a:t>zkrácení obličejové části (brachycefalie)</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C02E1609-64F6-4A7D-AC54-E3AECEA6769B}"/>
              </a:ext>
            </a:extLst>
          </p:cNvPr>
          <p:cNvPicPr>
            <a:picLocks noChangeAspect="1"/>
          </p:cNvPicPr>
          <p:nvPr/>
        </p:nvPicPr>
        <p:blipFill rotWithShape="1">
          <a:blip r:embed="rId2"/>
          <a:srcRect r="2" b="336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919340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DAB31-24E8-4A79-BE22-FF0556CE4065}"/>
              </a:ext>
            </a:extLst>
          </p:cNvPr>
          <p:cNvSpPr>
            <a:spLocks noGrp="1"/>
          </p:cNvSpPr>
          <p:nvPr>
            <p:ph type="title"/>
          </p:nvPr>
        </p:nvSpPr>
        <p:spPr>
          <a:xfrm>
            <a:off x="762001" y="803325"/>
            <a:ext cx="5314536" cy="1325563"/>
          </a:xfrm>
        </p:spPr>
        <p:txBody>
          <a:bodyPr>
            <a:normAutofit/>
          </a:bodyPr>
          <a:lstStyle/>
          <a:p>
            <a:r>
              <a:rPr lang="cs-CZ"/>
              <a:t>Fyziologické</a:t>
            </a:r>
            <a:endParaRPr lang="cs-CZ" dirty="0"/>
          </a:p>
        </p:txBody>
      </p:sp>
      <p:sp>
        <p:nvSpPr>
          <p:cNvPr id="3" name="Zástupný obsah 2">
            <a:extLst>
              <a:ext uri="{FF2B5EF4-FFF2-40B4-BE49-F238E27FC236}">
                <a16:creationId xmlns:a16="http://schemas.microsoft.com/office/drawing/2014/main" id="{4B164B9C-9682-436D-9CF2-BD2FAAB7593D}"/>
              </a:ext>
            </a:extLst>
          </p:cNvPr>
          <p:cNvSpPr>
            <a:spLocks noGrp="1"/>
          </p:cNvSpPr>
          <p:nvPr>
            <p:ph idx="1"/>
          </p:nvPr>
        </p:nvSpPr>
        <p:spPr>
          <a:xfrm>
            <a:off x="762000" y="2564090"/>
            <a:ext cx="7297918" cy="3965297"/>
          </a:xfrm>
        </p:spPr>
        <p:txBody>
          <a:bodyPr anchor="t">
            <a:normAutofit/>
          </a:bodyPr>
          <a:lstStyle/>
          <a:p>
            <a:r>
              <a:rPr lang="cs-CZ" sz="2400" dirty="0"/>
              <a:t>Dřívější pohlavní dospělost</a:t>
            </a:r>
          </a:p>
          <a:p>
            <a:r>
              <a:rPr lang="cs-CZ" sz="2400" dirty="0"/>
              <a:t>Rodí se více mláďat a častěji </a:t>
            </a:r>
          </a:p>
          <a:p>
            <a:r>
              <a:rPr lang="cs-CZ" sz="2400" dirty="0"/>
              <a:t>Produkce mléka – mnohonásobně vyšší </a:t>
            </a:r>
            <a:br>
              <a:rPr lang="cs-CZ" sz="2400" dirty="0"/>
            </a:br>
            <a:r>
              <a:rPr lang="cs-CZ" sz="2400" dirty="0"/>
              <a:t>než potřebuje mládě, mění se tvar </a:t>
            </a:r>
            <a:br>
              <a:rPr lang="cs-CZ" sz="2400" dirty="0"/>
            </a:br>
            <a:r>
              <a:rPr lang="cs-CZ" sz="2400" dirty="0"/>
              <a:t>mléčné žlázy a prodlužuje se doba laktace </a:t>
            </a:r>
          </a:p>
          <a:p>
            <a:r>
              <a:rPr lang="cs-CZ" sz="2400" dirty="0"/>
              <a:t>Zvýšená výkrmnost – větší objem a délka střeva,</a:t>
            </a:r>
            <a:br>
              <a:rPr lang="cs-CZ" sz="2400" dirty="0"/>
            </a:br>
            <a:r>
              <a:rPr lang="cs-CZ" sz="2400" dirty="0"/>
              <a:t>nižší hmotnost srdce, jater a sleziny </a:t>
            </a:r>
          </a:p>
          <a:p>
            <a:r>
              <a:rPr lang="cs-CZ" sz="2400" dirty="0"/>
              <a:t>Zvýšená výkonnost dýchacího ústrojí a cévního aparátu – dostihoví koně</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6D8D57AF-EC9E-44A6-939C-24BC6F4E3AE8}"/>
              </a:ext>
            </a:extLst>
          </p:cNvPr>
          <p:cNvPicPr>
            <a:picLocks noChangeAspect="1"/>
          </p:cNvPicPr>
          <p:nvPr/>
        </p:nvPicPr>
        <p:blipFill rotWithShape="1">
          <a:blip r:embed="rId2"/>
          <a:srcRect l="20972" r="14795"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3249658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9DA36E-CC10-4F97-AB3A-5AA29EA20EB8}"/>
              </a:ext>
            </a:extLst>
          </p:cNvPr>
          <p:cNvSpPr>
            <a:spLocks noGrp="1"/>
          </p:cNvSpPr>
          <p:nvPr>
            <p:ph type="title"/>
          </p:nvPr>
        </p:nvSpPr>
        <p:spPr>
          <a:xfrm>
            <a:off x="762001" y="803325"/>
            <a:ext cx="5314536" cy="1325563"/>
          </a:xfrm>
        </p:spPr>
        <p:txBody>
          <a:bodyPr>
            <a:normAutofit/>
          </a:bodyPr>
          <a:lstStyle/>
          <a:p>
            <a:r>
              <a:rPr lang="cs-CZ"/>
              <a:t>Etologické</a:t>
            </a:r>
            <a:endParaRPr lang="cs-CZ" dirty="0"/>
          </a:p>
        </p:txBody>
      </p:sp>
      <p:sp>
        <p:nvSpPr>
          <p:cNvPr id="3" name="Zástupný obsah 2">
            <a:extLst>
              <a:ext uri="{FF2B5EF4-FFF2-40B4-BE49-F238E27FC236}">
                <a16:creationId xmlns:a16="http://schemas.microsoft.com/office/drawing/2014/main" id="{069C2F56-9D2B-45C4-B3F7-EE63114D527A}"/>
              </a:ext>
            </a:extLst>
          </p:cNvPr>
          <p:cNvSpPr>
            <a:spLocks noGrp="1"/>
          </p:cNvSpPr>
          <p:nvPr>
            <p:ph idx="1"/>
          </p:nvPr>
        </p:nvSpPr>
        <p:spPr>
          <a:xfrm>
            <a:off x="762001" y="2279017"/>
            <a:ext cx="5820780" cy="4107495"/>
          </a:xfrm>
        </p:spPr>
        <p:txBody>
          <a:bodyPr anchor="t">
            <a:normAutofit fontScale="92500" lnSpcReduction="10000"/>
          </a:bodyPr>
          <a:lstStyle/>
          <a:p>
            <a:r>
              <a:rPr lang="cs-CZ" sz="2400" dirty="0"/>
              <a:t>CNS – omezení využívání pohybového a smyslového aparátu a redukci mozku a některých funkčních částí CNS (snížení aktivity, ostražitosti)</a:t>
            </a:r>
          </a:p>
          <a:p>
            <a:r>
              <a:rPr lang="cs-CZ" sz="2400" dirty="0"/>
              <a:t>Redukovaná schopnost samostatně řešit problém (šelmy)</a:t>
            </a:r>
          </a:p>
          <a:p>
            <a:r>
              <a:rPr lang="cs-CZ" sz="2400" dirty="0"/>
              <a:t>Zvýšená </a:t>
            </a:r>
            <a:r>
              <a:rPr lang="cs-CZ" sz="2400" dirty="0" err="1"/>
              <a:t>cvičitelnost</a:t>
            </a:r>
            <a:r>
              <a:rPr lang="cs-CZ" sz="2400" dirty="0"/>
              <a:t> (chování na přání za pamlsek)</a:t>
            </a:r>
          </a:p>
          <a:p>
            <a:r>
              <a:rPr lang="cs-CZ" sz="2400" dirty="0"/>
              <a:t>Biorytmy – např. prasata původně noční živočichové</a:t>
            </a:r>
          </a:p>
          <a:p>
            <a:r>
              <a:rPr lang="cs-CZ" sz="2400" dirty="0"/>
              <a:t>Polygamie – některé typické monogamní druhy (husy) se mění na polygamní</a:t>
            </a:r>
          </a:p>
          <a:p>
            <a:endParaRPr lang="cs-CZ"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FF7AA044-6595-4E2C-BCD7-F3DB983D179D}"/>
              </a:ext>
            </a:extLst>
          </p:cNvPr>
          <p:cNvPicPr>
            <a:picLocks noChangeAspect="1"/>
          </p:cNvPicPr>
          <p:nvPr/>
        </p:nvPicPr>
        <p:blipFill rotWithShape="1">
          <a:blip r:embed="rId2"/>
          <a:srcRect r="3239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35262096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E1B63-BB1C-41A8-8CEE-AE09F87D0A54}"/>
              </a:ext>
            </a:extLst>
          </p:cNvPr>
          <p:cNvSpPr>
            <a:spLocks noGrp="1"/>
          </p:cNvSpPr>
          <p:nvPr>
            <p:ph type="title"/>
          </p:nvPr>
        </p:nvSpPr>
        <p:spPr>
          <a:xfrm>
            <a:off x="762001" y="803325"/>
            <a:ext cx="5314536" cy="1325563"/>
          </a:xfrm>
        </p:spPr>
        <p:txBody>
          <a:bodyPr>
            <a:normAutofit/>
          </a:bodyPr>
          <a:lstStyle/>
          <a:p>
            <a:r>
              <a:rPr lang="cs-CZ"/>
              <a:t>Včela a bourec</a:t>
            </a:r>
            <a:endParaRPr lang="cs-CZ" dirty="0"/>
          </a:p>
        </p:txBody>
      </p:sp>
      <p:sp>
        <p:nvSpPr>
          <p:cNvPr id="3" name="Zástupný obsah 2">
            <a:extLst>
              <a:ext uri="{FF2B5EF4-FFF2-40B4-BE49-F238E27FC236}">
                <a16:creationId xmlns:a16="http://schemas.microsoft.com/office/drawing/2014/main" id="{5276F021-1BBC-4CE0-9D78-675B7BC36E99}"/>
              </a:ext>
            </a:extLst>
          </p:cNvPr>
          <p:cNvSpPr>
            <a:spLocks noGrp="1"/>
          </p:cNvSpPr>
          <p:nvPr>
            <p:ph idx="1"/>
          </p:nvPr>
        </p:nvSpPr>
        <p:spPr>
          <a:xfrm>
            <a:off x="762000" y="2279018"/>
            <a:ext cx="5988141" cy="4121782"/>
          </a:xfrm>
        </p:spPr>
        <p:txBody>
          <a:bodyPr anchor="t">
            <a:normAutofit/>
          </a:bodyPr>
          <a:lstStyle/>
          <a:p>
            <a:pPr marL="0" indent="0">
              <a:buNone/>
            </a:pPr>
            <a:r>
              <a:rPr lang="cs-CZ" sz="2000" i="1" dirty="0"/>
              <a:t>„Až vymřou včely, lidé je přežijí o 4 roky.“ Albert Einstein</a:t>
            </a:r>
          </a:p>
          <a:p>
            <a:pPr marL="0" indent="0">
              <a:buNone/>
            </a:pPr>
            <a:endParaRPr lang="cs-CZ" sz="2000" i="1" dirty="0"/>
          </a:p>
          <a:p>
            <a:r>
              <a:rPr lang="cs-CZ" sz="2000" dirty="0"/>
              <a:t>Včela medonosná (</a:t>
            </a:r>
            <a:r>
              <a:rPr lang="cs-CZ" sz="2000" i="1" dirty="0" err="1"/>
              <a:t>Apis</a:t>
            </a:r>
            <a:r>
              <a:rPr lang="cs-CZ" sz="2000" i="1" dirty="0"/>
              <a:t> </a:t>
            </a:r>
            <a:r>
              <a:rPr lang="cs-CZ" sz="2000" i="1" dirty="0" err="1"/>
              <a:t>mellifera</a:t>
            </a:r>
            <a:r>
              <a:rPr lang="cs-CZ" sz="2000" dirty="0"/>
              <a:t>)</a:t>
            </a:r>
          </a:p>
          <a:p>
            <a:pPr lvl="1"/>
            <a:r>
              <a:rPr lang="cs-CZ" sz="2000" dirty="0"/>
              <a:t>Před 5 tis. lety (pravděpodobně Egypt)</a:t>
            </a:r>
          </a:p>
          <a:p>
            <a:pPr lvl="1"/>
            <a:r>
              <a:rPr lang="cs-CZ" sz="2000" dirty="0"/>
              <a:t>Úly, med; divoká včelstva vymřela</a:t>
            </a:r>
          </a:p>
          <a:p>
            <a:pPr lvl="1"/>
            <a:r>
              <a:rPr lang="cs-CZ" sz="2000" dirty="0"/>
              <a:t>8 virů, včelí mor, </a:t>
            </a:r>
            <a:r>
              <a:rPr lang="cs-CZ" sz="2000" dirty="0" err="1"/>
              <a:t>kleštík</a:t>
            </a:r>
            <a:r>
              <a:rPr lang="cs-CZ" sz="2000" dirty="0"/>
              <a:t> včelí, plísně a bakterie</a:t>
            </a:r>
          </a:p>
          <a:p>
            <a:pPr marL="457200" lvl="1" indent="0">
              <a:buNone/>
            </a:pPr>
            <a:endParaRPr lang="cs-CZ" sz="2000" dirty="0"/>
          </a:p>
          <a:p>
            <a:r>
              <a:rPr lang="cs-CZ" sz="2000" dirty="0"/>
              <a:t>Bourec morušový (</a:t>
            </a:r>
            <a:r>
              <a:rPr lang="cs-CZ" sz="2000" i="1" dirty="0" err="1"/>
              <a:t>Bombyx</a:t>
            </a:r>
            <a:r>
              <a:rPr lang="cs-CZ" sz="2000" i="1" dirty="0"/>
              <a:t> </a:t>
            </a:r>
            <a:r>
              <a:rPr lang="cs-CZ" sz="2000" i="1" dirty="0" err="1"/>
              <a:t>mori</a:t>
            </a:r>
            <a:r>
              <a:rPr lang="cs-CZ" sz="2000" dirty="0"/>
              <a:t>)</a:t>
            </a:r>
          </a:p>
          <a:p>
            <a:pPr lvl="1"/>
            <a:r>
              <a:rPr lang="cs-CZ" sz="2000" dirty="0"/>
              <a:t>Čína před 4 tis. lety </a:t>
            </a:r>
          </a:p>
          <a:p>
            <a:pPr lvl="1"/>
            <a:r>
              <a:rPr lang="cs-CZ" sz="2000" dirty="0"/>
              <a:t>Závislý na člověku, divoký vymřel</a:t>
            </a:r>
          </a:p>
          <a:p>
            <a:pPr lvl="1"/>
            <a:r>
              <a:rPr lang="cs-CZ" sz="2000" dirty="0"/>
              <a:t>Ztráta schopnosti létat</a:t>
            </a:r>
          </a:p>
          <a:p>
            <a:pPr lvl="1"/>
            <a:endParaRPr lang="cs-CZ" sz="1700" dirty="0"/>
          </a:p>
          <a:p>
            <a:pPr lvl="1"/>
            <a:endParaRPr lang="cs-CZ" sz="17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BE5FB5D2-FBB8-4E4D-94CB-A363A42AE14D}"/>
              </a:ext>
            </a:extLst>
          </p:cNvPr>
          <p:cNvPicPr>
            <a:picLocks noChangeAspect="1"/>
          </p:cNvPicPr>
          <p:nvPr/>
        </p:nvPicPr>
        <p:blipFill rotWithShape="1">
          <a:blip r:embed="rId2"/>
          <a:srcRect l="12602" r="1734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21840586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01BDDE-4BF0-4201-8F31-A49E3CA43A4A}"/>
              </a:ext>
            </a:extLst>
          </p:cNvPr>
          <p:cNvSpPr>
            <a:spLocks noGrp="1"/>
          </p:cNvSpPr>
          <p:nvPr>
            <p:ph type="title"/>
          </p:nvPr>
        </p:nvSpPr>
        <p:spPr>
          <a:xfrm>
            <a:off x="762001" y="803325"/>
            <a:ext cx="5314536" cy="1325563"/>
          </a:xfrm>
        </p:spPr>
        <p:txBody>
          <a:bodyPr>
            <a:normAutofit fontScale="90000"/>
          </a:bodyPr>
          <a:lstStyle/>
          <a:p>
            <a:r>
              <a:rPr lang="cs-CZ" dirty="0"/>
              <a:t>Pes domácí </a:t>
            </a:r>
            <a:br>
              <a:rPr lang="cs-CZ" dirty="0"/>
            </a:br>
            <a:r>
              <a:rPr lang="cs-CZ" dirty="0"/>
              <a:t>(</a:t>
            </a:r>
            <a:r>
              <a:rPr lang="cs-CZ" i="1" dirty="0" err="1"/>
              <a:t>Canis</a:t>
            </a:r>
            <a:r>
              <a:rPr lang="cs-CZ" i="1" dirty="0"/>
              <a:t> lupus f. </a:t>
            </a:r>
            <a:r>
              <a:rPr lang="cs-CZ" i="1" dirty="0" err="1"/>
              <a:t>familiaris</a:t>
            </a:r>
            <a:r>
              <a:rPr lang="cs-CZ" dirty="0"/>
              <a:t>)</a:t>
            </a:r>
          </a:p>
        </p:txBody>
      </p:sp>
      <p:sp>
        <p:nvSpPr>
          <p:cNvPr id="3" name="Zástupný obsah 2">
            <a:extLst>
              <a:ext uri="{FF2B5EF4-FFF2-40B4-BE49-F238E27FC236}">
                <a16:creationId xmlns:a16="http://schemas.microsoft.com/office/drawing/2014/main" id="{3E4FA4EF-8A2F-489A-A003-8BC3E1290FD5}"/>
              </a:ext>
            </a:extLst>
          </p:cNvPr>
          <p:cNvSpPr>
            <a:spLocks noGrp="1"/>
          </p:cNvSpPr>
          <p:nvPr>
            <p:ph idx="1"/>
          </p:nvPr>
        </p:nvSpPr>
        <p:spPr>
          <a:xfrm>
            <a:off x="762000" y="2279018"/>
            <a:ext cx="5609220" cy="3375920"/>
          </a:xfrm>
        </p:spPr>
        <p:txBody>
          <a:bodyPr anchor="t">
            <a:normAutofit/>
          </a:bodyPr>
          <a:lstStyle/>
          <a:p>
            <a:r>
              <a:rPr lang="cs-CZ" sz="2400" dirty="0"/>
              <a:t>Nejméně před 14 tis. lety </a:t>
            </a:r>
          </a:p>
          <a:p>
            <a:r>
              <a:rPr lang="cs-CZ" sz="2400" dirty="0"/>
              <a:t>S vlky plodné potomstvo</a:t>
            </a:r>
          </a:p>
          <a:p>
            <a:r>
              <a:rPr lang="cs-CZ" sz="2400" dirty="0"/>
              <a:t>Lov, ochrana, sport, asistence, věda</a:t>
            </a:r>
          </a:p>
          <a:p>
            <a:r>
              <a:rPr lang="cs-CZ" sz="2400" dirty="0"/>
              <a:t>Návrat do přírody – pes dingo</a:t>
            </a:r>
          </a:p>
          <a:p>
            <a:r>
              <a:rPr lang="cs-CZ" sz="2400" dirty="0"/>
              <a:t>Většina plemen vyšlechtěna až v 19. stol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D9CF4E58-6067-47CC-B5EC-1459F3A83E24}"/>
              </a:ext>
            </a:extLst>
          </p:cNvPr>
          <p:cNvPicPr>
            <a:picLocks noChangeAspect="1"/>
          </p:cNvPicPr>
          <p:nvPr/>
        </p:nvPicPr>
        <p:blipFill rotWithShape="1">
          <a:blip r:embed="rId2"/>
          <a:srcRect l="6851" r="4743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2116918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43B4F8-F924-4E18-896F-FBB2A9A23B3A}"/>
              </a:ext>
            </a:extLst>
          </p:cNvPr>
          <p:cNvSpPr>
            <a:spLocks noGrp="1"/>
          </p:cNvSpPr>
          <p:nvPr>
            <p:ph type="title"/>
          </p:nvPr>
        </p:nvSpPr>
        <p:spPr>
          <a:xfrm>
            <a:off x="762001" y="803325"/>
            <a:ext cx="5314536" cy="1325563"/>
          </a:xfrm>
        </p:spPr>
        <p:txBody>
          <a:bodyPr>
            <a:normAutofit/>
          </a:bodyPr>
          <a:lstStyle/>
          <a:p>
            <a:r>
              <a:rPr lang="cs-CZ" sz="4000" dirty="0"/>
              <a:t>Kočka domácí </a:t>
            </a:r>
            <a:br>
              <a:rPr lang="cs-CZ" sz="4000" dirty="0"/>
            </a:br>
            <a:r>
              <a:rPr lang="cs-CZ" sz="4000" dirty="0"/>
              <a:t>(</a:t>
            </a:r>
            <a:r>
              <a:rPr lang="cs-CZ" sz="4000" i="1" dirty="0" err="1"/>
              <a:t>Felis</a:t>
            </a:r>
            <a:r>
              <a:rPr lang="cs-CZ" sz="4000" i="1" dirty="0"/>
              <a:t> </a:t>
            </a:r>
            <a:r>
              <a:rPr lang="cs-CZ" sz="4000" i="1" dirty="0" err="1"/>
              <a:t>silvestris</a:t>
            </a:r>
            <a:r>
              <a:rPr lang="cs-CZ" sz="4000" i="1" dirty="0"/>
              <a:t> f. </a:t>
            </a:r>
            <a:r>
              <a:rPr lang="cs-CZ" sz="4000" i="1" dirty="0" err="1"/>
              <a:t>catus</a:t>
            </a:r>
            <a:r>
              <a:rPr lang="cs-CZ" sz="4000" dirty="0"/>
              <a:t>)</a:t>
            </a:r>
          </a:p>
        </p:txBody>
      </p:sp>
      <p:sp>
        <p:nvSpPr>
          <p:cNvPr id="3" name="Zástupný obsah 2">
            <a:extLst>
              <a:ext uri="{FF2B5EF4-FFF2-40B4-BE49-F238E27FC236}">
                <a16:creationId xmlns:a16="http://schemas.microsoft.com/office/drawing/2014/main" id="{608EF318-4BEE-4AC9-B610-5D4765A060DE}"/>
              </a:ext>
            </a:extLst>
          </p:cNvPr>
          <p:cNvSpPr>
            <a:spLocks noGrp="1"/>
          </p:cNvSpPr>
          <p:nvPr>
            <p:ph idx="1"/>
          </p:nvPr>
        </p:nvSpPr>
        <p:spPr>
          <a:xfrm>
            <a:off x="762001" y="2279017"/>
            <a:ext cx="5820779" cy="4069531"/>
          </a:xfrm>
        </p:spPr>
        <p:txBody>
          <a:bodyPr anchor="t">
            <a:normAutofit/>
          </a:bodyPr>
          <a:lstStyle/>
          <a:p>
            <a:r>
              <a:rPr lang="cs-CZ" sz="2400" dirty="0"/>
              <a:t>Z kočky plavé</a:t>
            </a:r>
          </a:p>
          <a:p>
            <a:r>
              <a:rPr lang="cs-CZ" sz="2400" dirty="0"/>
              <a:t>Kočky se domestikovaly samy – tam kde jsou lidi jsou i myši</a:t>
            </a:r>
          </a:p>
          <a:p>
            <a:r>
              <a:rPr lang="cs-CZ" sz="2400" dirty="0"/>
              <a:t>První příklad biologického boje proti škůdcům</a:t>
            </a:r>
          </a:p>
          <a:p>
            <a:r>
              <a:rPr lang="cs-CZ" sz="2400" dirty="0"/>
              <a:t>Rozšíření již ve starověku (lodě)</a:t>
            </a:r>
          </a:p>
          <a:p>
            <a:r>
              <a:rPr lang="cs-CZ" sz="2400" dirty="0"/>
              <a:t>Domestikace dobrovolná a jen částečná (autonomie)</a:t>
            </a:r>
          </a:p>
          <a:p>
            <a:endParaRPr lang="cs-CZ"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descr="Obsah obrázku text, mapa&#10;&#10;Popis byl vytvořen automaticky">
            <a:extLst>
              <a:ext uri="{FF2B5EF4-FFF2-40B4-BE49-F238E27FC236}">
                <a16:creationId xmlns:a16="http://schemas.microsoft.com/office/drawing/2014/main" id="{65F8F265-0BDD-496D-B978-75DF80C1DDB4}"/>
              </a:ext>
            </a:extLst>
          </p:cNvPr>
          <p:cNvPicPr>
            <a:picLocks noChangeAspect="1"/>
          </p:cNvPicPr>
          <p:nvPr/>
        </p:nvPicPr>
        <p:blipFill rotWithShape="1">
          <a:blip r:embed="rId2">
            <a:extLst>
              <a:ext uri="{28A0092B-C50C-407E-A947-70E740481C1C}">
                <a14:useLocalDpi xmlns:a14="http://schemas.microsoft.com/office/drawing/2010/main" val="0"/>
              </a:ext>
            </a:extLst>
          </a:blip>
          <a:srcRect l="3754" r="21667"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ovéPole 5">
            <a:extLst>
              <a:ext uri="{FF2B5EF4-FFF2-40B4-BE49-F238E27FC236}">
                <a16:creationId xmlns:a16="http://schemas.microsoft.com/office/drawing/2014/main" id="{EF36695B-A6B6-4C2A-B2CE-CC71AD876C35}"/>
              </a:ext>
            </a:extLst>
          </p:cNvPr>
          <p:cNvSpPr txBox="1"/>
          <p:nvPr/>
        </p:nvSpPr>
        <p:spPr>
          <a:xfrm>
            <a:off x="10186987" y="5838270"/>
            <a:ext cx="1343025" cy="261610"/>
          </a:xfrm>
          <a:prstGeom prst="rect">
            <a:avLst/>
          </a:prstGeom>
          <a:noFill/>
        </p:spPr>
        <p:txBody>
          <a:bodyPr wrap="square" rtlCol="0">
            <a:spAutoFit/>
          </a:bodyPr>
          <a:lstStyle/>
          <a:p>
            <a:r>
              <a:rPr lang="cs-CZ" sz="1100" dirty="0">
                <a:solidFill>
                  <a:schemeClr val="bg2">
                    <a:lumMod val="40000"/>
                    <a:lumOff val="60000"/>
                  </a:schemeClr>
                </a:solidFill>
              </a:rPr>
              <a:t>Zdroj: nature.com</a:t>
            </a:r>
          </a:p>
        </p:txBody>
      </p:sp>
    </p:spTree>
    <p:extLst>
      <p:ext uri="{BB962C8B-B14F-4D97-AF65-F5344CB8AC3E}">
        <p14:creationId xmlns:p14="http://schemas.microsoft.com/office/powerpoint/2010/main" val="180506998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ED071-D287-4345-8D98-DA0759AB73D4}"/>
              </a:ext>
            </a:extLst>
          </p:cNvPr>
          <p:cNvSpPr>
            <a:spLocks noGrp="1"/>
          </p:cNvSpPr>
          <p:nvPr>
            <p:ph type="title"/>
          </p:nvPr>
        </p:nvSpPr>
        <p:spPr>
          <a:xfrm>
            <a:off x="804672" y="723578"/>
            <a:ext cx="3387106" cy="1645501"/>
          </a:xfrm>
        </p:spPr>
        <p:txBody>
          <a:bodyPr>
            <a:normAutofit/>
          </a:bodyPr>
          <a:lstStyle/>
          <a:p>
            <a:r>
              <a:rPr lang="cs-CZ" sz="3700"/>
              <a:t>Kůň domácí (</a:t>
            </a:r>
            <a:r>
              <a:rPr lang="cs-CZ" sz="3700" i="1" err="1"/>
              <a:t>Equus</a:t>
            </a:r>
            <a:r>
              <a:rPr lang="cs-CZ" sz="3700" i="1"/>
              <a:t> </a:t>
            </a:r>
            <a:r>
              <a:rPr lang="cs-CZ" sz="3700" i="1" err="1"/>
              <a:t>caballus</a:t>
            </a:r>
            <a:r>
              <a:rPr lang="cs-CZ" sz="3700"/>
              <a:t>)</a:t>
            </a:r>
          </a:p>
        </p:txBody>
      </p:sp>
      <p:sp>
        <p:nvSpPr>
          <p:cNvPr id="3" name="Zástupný obsah 2">
            <a:extLst>
              <a:ext uri="{FF2B5EF4-FFF2-40B4-BE49-F238E27FC236}">
                <a16:creationId xmlns:a16="http://schemas.microsoft.com/office/drawing/2014/main" id="{CAF35866-CD4F-4164-A068-F930A82F6413}"/>
              </a:ext>
            </a:extLst>
          </p:cNvPr>
          <p:cNvSpPr>
            <a:spLocks noGrp="1"/>
          </p:cNvSpPr>
          <p:nvPr>
            <p:ph idx="1"/>
          </p:nvPr>
        </p:nvSpPr>
        <p:spPr>
          <a:xfrm>
            <a:off x="804672" y="2548467"/>
            <a:ext cx="3387105" cy="3628495"/>
          </a:xfrm>
        </p:spPr>
        <p:txBody>
          <a:bodyPr>
            <a:normAutofit/>
          </a:bodyPr>
          <a:lstStyle/>
          <a:p>
            <a:r>
              <a:rPr lang="cs-CZ" sz="2000" dirty="0"/>
              <a:t>Blízký východ před  4 tis. lety</a:t>
            </a:r>
          </a:p>
          <a:p>
            <a:r>
              <a:rPr lang="cs-CZ" sz="2000" dirty="0"/>
              <a:t>Původně pro maso</a:t>
            </a:r>
          </a:p>
          <a:p>
            <a:r>
              <a:rPr lang="cs-CZ" sz="2000" dirty="0"/>
              <a:t>Od 500 př. n. l. prostředek dopravy, obchodu a válek</a:t>
            </a:r>
          </a:p>
          <a:p>
            <a:endParaRPr lang="cs-CZ" sz="2000" dirty="0"/>
          </a:p>
          <a:p>
            <a:pPr lvl="1"/>
            <a:r>
              <a:rPr lang="cs-CZ" sz="2000" dirty="0"/>
              <a:t>Kůň Převalského</a:t>
            </a:r>
          </a:p>
          <a:p>
            <a:pPr lvl="1"/>
            <a:r>
              <a:rPr lang="cs-CZ" sz="2000" dirty="0"/>
              <a:t>Tarpan</a:t>
            </a:r>
          </a:p>
          <a:p>
            <a:pPr lvl="1"/>
            <a:r>
              <a:rPr lang="cs-CZ" sz="2000" dirty="0"/>
              <a:t>Těžký západní kůň</a:t>
            </a:r>
          </a:p>
          <a:p>
            <a:pPr lvl="1"/>
            <a:r>
              <a:rPr lang="cs-CZ" sz="2000" dirty="0"/>
              <a:t>Malý severský kůň</a:t>
            </a:r>
          </a:p>
          <a:p>
            <a:endParaRPr lang="cs-CZ" sz="1800" dirty="0"/>
          </a:p>
        </p:txBody>
      </p:sp>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21A8164A-61B0-4F5D-8CB7-688EB7F2F624}"/>
              </a:ext>
            </a:extLst>
          </p:cNvPr>
          <p:cNvPicPr>
            <a:picLocks noChangeAspect="1"/>
          </p:cNvPicPr>
          <p:nvPr/>
        </p:nvPicPr>
        <p:blipFill rotWithShape="1">
          <a:blip r:embed="rId3"/>
          <a:srcRect l="16100" r="3393"/>
          <a:stretch/>
        </p:blipFill>
        <p:spPr>
          <a:xfrm>
            <a:off x="5009463" y="519234"/>
            <a:ext cx="3775899" cy="3271380"/>
          </a:xfrm>
          <a:prstGeom prst="rect">
            <a:avLst/>
          </a:prstGeom>
        </p:spPr>
      </p:pic>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2E7E7519-CE0A-463F-A13D-6C548B9FE8F5}"/>
              </a:ext>
            </a:extLst>
          </p:cNvPr>
          <p:cNvPicPr>
            <a:picLocks noChangeAspect="1"/>
          </p:cNvPicPr>
          <p:nvPr/>
        </p:nvPicPr>
        <p:blipFill rotWithShape="1">
          <a:blip r:embed="rId4"/>
          <a:srcRect t="9531" r="8181" b="10849"/>
          <a:stretch/>
        </p:blipFill>
        <p:spPr>
          <a:xfrm>
            <a:off x="9487855" y="474133"/>
            <a:ext cx="2022070" cy="2717800"/>
          </a:xfrm>
          <a:prstGeom prst="rect">
            <a:avLst/>
          </a:prstGeom>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Obrázek 6">
            <a:extLst>
              <a:ext uri="{FF2B5EF4-FFF2-40B4-BE49-F238E27FC236}">
                <a16:creationId xmlns:a16="http://schemas.microsoft.com/office/drawing/2014/main" id="{1C8B0134-B47E-47F8-A242-AB674516133C}"/>
              </a:ext>
            </a:extLst>
          </p:cNvPr>
          <p:cNvPicPr>
            <a:picLocks noChangeAspect="1"/>
          </p:cNvPicPr>
          <p:nvPr/>
        </p:nvPicPr>
        <p:blipFill>
          <a:blip r:embed="rId5"/>
          <a:stretch>
            <a:fillRect/>
          </a:stretch>
        </p:blipFill>
        <p:spPr>
          <a:xfrm>
            <a:off x="5344364" y="4318312"/>
            <a:ext cx="3106096" cy="2065554"/>
          </a:xfrm>
          <a:prstGeom prst="rect">
            <a:avLst/>
          </a:prstGeom>
        </p:spPr>
      </p:pic>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brázek 5">
            <a:extLst>
              <a:ext uri="{FF2B5EF4-FFF2-40B4-BE49-F238E27FC236}">
                <a16:creationId xmlns:a16="http://schemas.microsoft.com/office/drawing/2014/main" id="{9B49CD25-47AB-484F-8901-3AC77CCA8B63}"/>
              </a:ext>
            </a:extLst>
          </p:cNvPr>
          <p:cNvPicPr>
            <a:picLocks noChangeAspect="1"/>
          </p:cNvPicPr>
          <p:nvPr/>
        </p:nvPicPr>
        <p:blipFill>
          <a:blip r:embed="rId6"/>
          <a:stretch>
            <a:fillRect/>
          </a:stretch>
        </p:blipFill>
        <p:spPr>
          <a:xfrm>
            <a:off x="9279639" y="4136981"/>
            <a:ext cx="2438503" cy="1780199"/>
          </a:xfrm>
          <a:prstGeom prst="rect">
            <a:avLst/>
          </a:prstGeom>
        </p:spPr>
      </p:pic>
    </p:spTree>
    <p:extLst>
      <p:ext uri="{BB962C8B-B14F-4D97-AF65-F5344CB8AC3E}">
        <p14:creationId xmlns:p14="http://schemas.microsoft.com/office/powerpoint/2010/main" val="418160379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626A224-ED04-4735-9DFA-3587D385B740}"/>
              </a:ext>
            </a:extLst>
          </p:cNvPr>
          <p:cNvPicPr>
            <a:picLocks noChangeAspect="1"/>
          </p:cNvPicPr>
          <p:nvPr/>
        </p:nvPicPr>
        <p:blipFill rotWithShape="1">
          <a:blip r:embed="rId2"/>
          <a:srcRect t="3680" r="-3" b="23350"/>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4" name="Obrázek 3">
            <a:extLst>
              <a:ext uri="{FF2B5EF4-FFF2-40B4-BE49-F238E27FC236}">
                <a16:creationId xmlns:a16="http://schemas.microsoft.com/office/drawing/2014/main" id="{7AEA1F84-A6B7-4E36-B8B4-F36C26203094}"/>
              </a:ext>
            </a:extLst>
          </p:cNvPr>
          <p:cNvPicPr>
            <a:picLocks noChangeAspect="1"/>
          </p:cNvPicPr>
          <p:nvPr/>
        </p:nvPicPr>
        <p:blipFill rotWithShape="1">
          <a:blip r:embed="rId3"/>
          <a:srcRect t="8167" r="-2" b="23510"/>
          <a:stretch/>
        </p:blipFill>
        <p:spPr>
          <a:xfrm>
            <a:off x="6984273" y="2286000"/>
            <a:ext cx="5207727"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Obrázek 5">
            <a:extLst>
              <a:ext uri="{FF2B5EF4-FFF2-40B4-BE49-F238E27FC236}">
                <a16:creationId xmlns:a16="http://schemas.microsoft.com/office/drawing/2014/main" id="{FB62E9E2-2206-4D91-89BE-9BFBC81A2E84}"/>
              </a:ext>
            </a:extLst>
          </p:cNvPr>
          <p:cNvPicPr>
            <a:picLocks noChangeAspect="1"/>
          </p:cNvPicPr>
          <p:nvPr/>
        </p:nvPicPr>
        <p:blipFill rotWithShape="1">
          <a:blip r:embed="rId4"/>
          <a:srcRect t="6722" b="16133"/>
          <a:stretch/>
        </p:blipFill>
        <p:spPr>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7"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2">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40CB6321-6AA6-43CB-ADAF-310A232C2567}"/>
              </a:ext>
            </a:extLst>
          </p:cNvPr>
          <p:cNvSpPr>
            <a:spLocks noGrp="1"/>
          </p:cNvSpPr>
          <p:nvPr>
            <p:ph type="title"/>
          </p:nvPr>
        </p:nvSpPr>
        <p:spPr>
          <a:xfrm>
            <a:off x="838200" y="960437"/>
            <a:ext cx="5658534" cy="1325563"/>
          </a:xfrm>
        </p:spPr>
        <p:txBody>
          <a:bodyPr>
            <a:normAutofit fontScale="90000"/>
          </a:bodyPr>
          <a:lstStyle/>
          <a:p>
            <a:r>
              <a:rPr lang="cs-CZ" dirty="0"/>
              <a:t>Tur domácí </a:t>
            </a:r>
            <a:br>
              <a:rPr lang="cs-CZ" dirty="0"/>
            </a:br>
            <a:r>
              <a:rPr lang="cs-CZ" dirty="0"/>
              <a:t>(</a:t>
            </a:r>
            <a:r>
              <a:rPr lang="cs-CZ" i="1" dirty="0"/>
              <a:t>Bos </a:t>
            </a:r>
            <a:r>
              <a:rPr lang="cs-CZ" i="1" dirty="0" err="1"/>
              <a:t>primigenius</a:t>
            </a:r>
            <a:r>
              <a:rPr lang="cs-CZ" i="1" dirty="0"/>
              <a:t> f. </a:t>
            </a:r>
            <a:r>
              <a:rPr lang="cs-CZ" i="1" dirty="0" err="1"/>
              <a:t>taurus</a:t>
            </a:r>
            <a:r>
              <a:rPr lang="cs-CZ" dirty="0"/>
              <a:t>)</a:t>
            </a:r>
          </a:p>
        </p:txBody>
      </p:sp>
      <p:sp>
        <p:nvSpPr>
          <p:cNvPr id="3" name="Zástupný obsah 2">
            <a:extLst>
              <a:ext uri="{FF2B5EF4-FFF2-40B4-BE49-F238E27FC236}">
                <a16:creationId xmlns:a16="http://schemas.microsoft.com/office/drawing/2014/main" id="{3B8441F6-3088-42CC-BA6D-6973265351F3}"/>
              </a:ext>
            </a:extLst>
          </p:cNvPr>
          <p:cNvSpPr>
            <a:spLocks noGrp="1"/>
          </p:cNvSpPr>
          <p:nvPr>
            <p:ph idx="1"/>
          </p:nvPr>
        </p:nvSpPr>
        <p:spPr>
          <a:xfrm>
            <a:off x="838200" y="2651115"/>
            <a:ext cx="5707565" cy="3525847"/>
          </a:xfrm>
        </p:spPr>
        <p:txBody>
          <a:bodyPr>
            <a:normAutofit/>
          </a:bodyPr>
          <a:lstStyle/>
          <a:p>
            <a:r>
              <a:rPr lang="cs-CZ" sz="2000" dirty="0"/>
              <a:t>Vyhynulý pratur - dva poddruhy – zebu a tur</a:t>
            </a:r>
          </a:p>
          <a:p>
            <a:r>
              <a:rPr lang="cs-CZ" sz="2000" dirty="0"/>
              <a:t>Před 10 tis. Lety (Eurasie, severní Afrika)</a:t>
            </a:r>
          </a:p>
          <a:p>
            <a:r>
              <a:rPr lang="cs-CZ" sz="2000" dirty="0"/>
              <a:t>Ekonomicky důležitý druh</a:t>
            </a:r>
          </a:p>
          <a:p>
            <a:endParaRPr lang="cs-CZ" sz="2000" dirty="0"/>
          </a:p>
          <a:p>
            <a:endParaRPr lang="cs-CZ" sz="2000" dirty="0"/>
          </a:p>
          <a:p>
            <a:endParaRPr lang="cs-CZ" sz="2000" dirty="0"/>
          </a:p>
          <a:p>
            <a:endParaRPr lang="cs-CZ" sz="2000" dirty="0"/>
          </a:p>
        </p:txBody>
      </p:sp>
      <p:pic>
        <p:nvPicPr>
          <p:cNvPr id="8" name="Obrázek 7" descr="Obsah obrázku text, kniha, muž, box&#10;&#10;Popis byl vytvořen automaticky">
            <a:extLst>
              <a:ext uri="{FF2B5EF4-FFF2-40B4-BE49-F238E27FC236}">
                <a16:creationId xmlns:a16="http://schemas.microsoft.com/office/drawing/2014/main" id="{0C883717-D8D4-4BDA-A7CD-B8A2DC872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49" y="4100953"/>
            <a:ext cx="3947298" cy="2286001"/>
          </a:xfrm>
          <a:prstGeom prst="rect">
            <a:avLst/>
          </a:prstGeom>
        </p:spPr>
      </p:pic>
    </p:spTree>
    <p:extLst>
      <p:ext uri="{BB962C8B-B14F-4D97-AF65-F5344CB8AC3E}">
        <p14:creationId xmlns:p14="http://schemas.microsoft.com/office/powerpoint/2010/main" val="234282346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23553977-2180-41C5-9E3D-81974E64D67A}"/>
              </a:ext>
            </a:extLst>
          </p:cNvPr>
          <p:cNvSpPr>
            <a:spLocks noGrp="1"/>
          </p:cNvSpPr>
          <p:nvPr>
            <p:ph type="title"/>
          </p:nvPr>
        </p:nvSpPr>
        <p:spPr>
          <a:xfrm>
            <a:off x="838200" y="448721"/>
            <a:ext cx="4707671" cy="1225650"/>
          </a:xfrm>
        </p:spPr>
        <p:txBody>
          <a:bodyPr anchor="b">
            <a:normAutofit fontScale="90000"/>
          </a:bodyPr>
          <a:lstStyle/>
          <a:p>
            <a:r>
              <a:rPr lang="cs-CZ" sz="3800" dirty="0">
                <a:solidFill>
                  <a:schemeClr val="bg1"/>
                </a:solidFill>
              </a:rPr>
              <a:t>Prase domácí </a:t>
            </a:r>
            <a:br>
              <a:rPr lang="cs-CZ" sz="3800" dirty="0">
                <a:solidFill>
                  <a:schemeClr val="bg1"/>
                </a:solidFill>
              </a:rPr>
            </a:br>
            <a:r>
              <a:rPr lang="cs-CZ" sz="3800" dirty="0">
                <a:solidFill>
                  <a:schemeClr val="bg1"/>
                </a:solidFill>
              </a:rPr>
              <a:t>(</a:t>
            </a:r>
            <a:r>
              <a:rPr lang="cs-CZ" sz="3800" dirty="0" err="1">
                <a:solidFill>
                  <a:schemeClr val="bg1"/>
                </a:solidFill>
              </a:rPr>
              <a:t>S</a:t>
            </a:r>
            <a:r>
              <a:rPr lang="cs-CZ" sz="3800" i="1" dirty="0" err="1">
                <a:solidFill>
                  <a:schemeClr val="bg1"/>
                </a:solidFill>
              </a:rPr>
              <a:t>us</a:t>
            </a:r>
            <a:r>
              <a:rPr lang="cs-CZ" sz="3800" i="1" dirty="0">
                <a:solidFill>
                  <a:schemeClr val="bg1"/>
                </a:solidFill>
              </a:rPr>
              <a:t> </a:t>
            </a:r>
            <a:r>
              <a:rPr lang="cs-CZ" sz="3800" i="1" dirty="0" err="1">
                <a:solidFill>
                  <a:schemeClr val="bg1"/>
                </a:solidFill>
              </a:rPr>
              <a:t>scrofa</a:t>
            </a:r>
            <a:r>
              <a:rPr lang="cs-CZ" sz="3800" i="1" dirty="0">
                <a:solidFill>
                  <a:schemeClr val="bg1"/>
                </a:solidFill>
              </a:rPr>
              <a:t> f. </a:t>
            </a:r>
            <a:r>
              <a:rPr lang="cs-CZ" sz="3800" i="1" dirty="0" err="1">
                <a:solidFill>
                  <a:schemeClr val="bg1"/>
                </a:solidFill>
              </a:rPr>
              <a:t>domestica</a:t>
            </a:r>
            <a:r>
              <a:rPr lang="cs-CZ" sz="3800" dirty="0">
                <a:solidFill>
                  <a:schemeClr val="bg1"/>
                </a:solidFill>
              </a:rPr>
              <a:t>)</a:t>
            </a:r>
          </a:p>
        </p:txBody>
      </p:sp>
      <p:cxnSp>
        <p:nvCxnSpPr>
          <p:cNvPr id="15"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87409BA-334F-4E8D-B21E-FE5A182C464F}"/>
              </a:ext>
            </a:extLst>
          </p:cNvPr>
          <p:cNvSpPr>
            <a:spLocks noGrp="1"/>
          </p:cNvSpPr>
          <p:nvPr>
            <p:ph idx="1"/>
          </p:nvPr>
        </p:nvSpPr>
        <p:spPr>
          <a:xfrm>
            <a:off x="897769" y="1909192"/>
            <a:ext cx="5359340" cy="3647710"/>
          </a:xfrm>
        </p:spPr>
        <p:txBody>
          <a:bodyPr anchor="ctr">
            <a:normAutofit/>
          </a:bodyPr>
          <a:lstStyle/>
          <a:p>
            <a:r>
              <a:rPr lang="cs-CZ" sz="2400" dirty="0">
                <a:solidFill>
                  <a:schemeClr val="bg1"/>
                </a:solidFill>
              </a:rPr>
              <a:t>Před 8 tis. lety v Indii</a:t>
            </a:r>
          </a:p>
          <a:p>
            <a:r>
              <a:rPr lang="cs-CZ" sz="2400" dirty="0">
                <a:solidFill>
                  <a:schemeClr val="bg1"/>
                </a:solidFill>
              </a:rPr>
              <a:t>Předkem prase divoké</a:t>
            </a:r>
          </a:p>
          <a:p>
            <a:r>
              <a:rPr lang="cs-CZ" sz="2400" dirty="0">
                <a:solidFill>
                  <a:schemeClr val="bg1"/>
                </a:solidFill>
              </a:rPr>
              <a:t>Zdroj masa</a:t>
            </a:r>
          </a:p>
          <a:p>
            <a:r>
              <a:rPr lang="cs-CZ" sz="2400" dirty="0">
                <a:solidFill>
                  <a:schemeClr val="bg1"/>
                </a:solidFill>
              </a:rPr>
              <a:t>Zvířecí model v medicínských aplikacích</a:t>
            </a:r>
          </a:p>
          <a:p>
            <a:endParaRPr lang="cs-CZ" sz="2000" dirty="0">
              <a:solidFill>
                <a:schemeClr val="bg1"/>
              </a:solidFill>
            </a:endParaRPr>
          </a:p>
        </p:txBody>
      </p:sp>
      <p:pic>
        <p:nvPicPr>
          <p:cNvPr id="5" name="Obrázek 4">
            <a:extLst>
              <a:ext uri="{FF2B5EF4-FFF2-40B4-BE49-F238E27FC236}">
                <a16:creationId xmlns:a16="http://schemas.microsoft.com/office/drawing/2014/main" id="{8CD3FBBC-D330-4D14-ABC9-ABD25EDAAB59}"/>
              </a:ext>
            </a:extLst>
          </p:cNvPr>
          <p:cNvPicPr>
            <a:picLocks noChangeAspect="1"/>
          </p:cNvPicPr>
          <p:nvPr/>
        </p:nvPicPr>
        <p:blipFill rotWithShape="1">
          <a:blip r:embed="rId2"/>
          <a:srcRect t="4157" r="-3" b="15886"/>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724BF760-36AE-49E2-90F2-A37AB6E7E86B}"/>
              </a:ext>
            </a:extLst>
          </p:cNvPr>
          <p:cNvPicPr>
            <a:picLocks noChangeAspect="1"/>
          </p:cNvPicPr>
          <p:nvPr/>
        </p:nvPicPr>
        <p:blipFill rotWithShape="1">
          <a:blip r:embed="rId3"/>
          <a:srcRect l="713"/>
          <a:stretch/>
        </p:blipFill>
        <p:spPr>
          <a:xfrm>
            <a:off x="6522277" y="3398024"/>
            <a:ext cx="5669723" cy="3469076"/>
          </a:xfrm>
          <a:prstGeom prst="rect">
            <a:avLst/>
          </a:prstGeom>
        </p:spPr>
      </p:pic>
    </p:spTree>
    <p:extLst>
      <p:ext uri="{BB962C8B-B14F-4D97-AF65-F5344CB8AC3E}">
        <p14:creationId xmlns:p14="http://schemas.microsoft.com/office/powerpoint/2010/main" val="165781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2348E882-2C36-4A77-9432-19C57ADBE805}"/>
              </a:ext>
            </a:extLst>
          </p:cNvPr>
          <p:cNvSpPr>
            <a:spLocks noGrp="1"/>
          </p:cNvSpPr>
          <p:nvPr>
            <p:ph type="title"/>
          </p:nvPr>
        </p:nvSpPr>
        <p:spPr>
          <a:xfrm>
            <a:off x="838200" y="448721"/>
            <a:ext cx="4707671" cy="1225650"/>
          </a:xfrm>
        </p:spPr>
        <p:txBody>
          <a:bodyPr anchor="b">
            <a:normAutofit/>
          </a:bodyPr>
          <a:lstStyle/>
          <a:p>
            <a:r>
              <a:rPr lang="cs-CZ" sz="3800" dirty="0">
                <a:solidFill>
                  <a:schemeClr val="bg1"/>
                </a:solidFill>
              </a:rPr>
              <a:t>Ovce domácí </a:t>
            </a:r>
            <a:br>
              <a:rPr lang="cs-CZ" sz="3800" dirty="0">
                <a:solidFill>
                  <a:schemeClr val="bg1"/>
                </a:solidFill>
              </a:rPr>
            </a:br>
            <a:r>
              <a:rPr lang="cs-CZ" sz="3800" dirty="0">
                <a:solidFill>
                  <a:schemeClr val="bg1"/>
                </a:solidFill>
              </a:rPr>
              <a:t>(</a:t>
            </a:r>
            <a:r>
              <a:rPr lang="cs-CZ" sz="3800" i="1" dirty="0" err="1">
                <a:solidFill>
                  <a:schemeClr val="bg1"/>
                </a:solidFill>
              </a:rPr>
              <a:t>Ovis</a:t>
            </a:r>
            <a:r>
              <a:rPr lang="cs-CZ" sz="3800" i="1" dirty="0">
                <a:solidFill>
                  <a:schemeClr val="bg1"/>
                </a:solidFill>
              </a:rPr>
              <a:t> </a:t>
            </a:r>
            <a:r>
              <a:rPr lang="cs-CZ" sz="3800" i="1" dirty="0" err="1">
                <a:solidFill>
                  <a:schemeClr val="bg1"/>
                </a:solidFill>
              </a:rPr>
              <a:t>ammon</a:t>
            </a:r>
            <a:r>
              <a:rPr lang="cs-CZ" sz="3800" i="1" dirty="0">
                <a:solidFill>
                  <a:schemeClr val="bg1"/>
                </a:solidFill>
              </a:rPr>
              <a:t> f. </a:t>
            </a:r>
            <a:r>
              <a:rPr lang="cs-CZ" sz="3800" i="1" dirty="0" err="1">
                <a:solidFill>
                  <a:schemeClr val="bg1"/>
                </a:solidFill>
              </a:rPr>
              <a:t>aries</a:t>
            </a:r>
            <a:r>
              <a:rPr lang="cs-CZ" sz="3800" dirty="0">
                <a:solidFill>
                  <a:schemeClr val="bg1"/>
                </a:solidFill>
              </a:rPr>
              <a:t>)</a:t>
            </a:r>
          </a:p>
        </p:txBody>
      </p:sp>
      <p:cxnSp>
        <p:nvCxnSpPr>
          <p:cNvPr id="38" name="Straight Connector 2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4C0C913-BD35-4BAD-B6B9-45CCF39638E7}"/>
              </a:ext>
            </a:extLst>
          </p:cNvPr>
          <p:cNvSpPr>
            <a:spLocks noGrp="1"/>
          </p:cNvSpPr>
          <p:nvPr>
            <p:ph idx="1"/>
          </p:nvPr>
        </p:nvSpPr>
        <p:spPr>
          <a:xfrm>
            <a:off x="897769" y="1909192"/>
            <a:ext cx="4889077" cy="3647710"/>
          </a:xfrm>
        </p:spPr>
        <p:txBody>
          <a:bodyPr anchor="ctr">
            <a:normAutofit/>
          </a:bodyPr>
          <a:lstStyle/>
          <a:p>
            <a:r>
              <a:rPr lang="cs-CZ" sz="2400" dirty="0">
                <a:solidFill>
                  <a:schemeClr val="bg1"/>
                </a:solidFill>
              </a:rPr>
              <a:t>Původ není zcela jistý a objasněný</a:t>
            </a:r>
          </a:p>
          <a:p>
            <a:r>
              <a:rPr lang="cs-CZ" sz="2400" dirty="0">
                <a:solidFill>
                  <a:schemeClr val="bg1"/>
                </a:solidFill>
              </a:rPr>
              <a:t>Před 9 tis. lety na blízkém východě</a:t>
            </a:r>
          </a:p>
          <a:p>
            <a:r>
              <a:rPr lang="cs-CZ" sz="2400" dirty="0">
                <a:solidFill>
                  <a:schemeClr val="bg1"/>
                </a:solidFill>
              </a:rPr>
              <a:t>Předkem je pravděpodobně ovce středoasijská</a:t>
            </a:r>
          </a:p>
          <a:p>
            <a:r>
              <a:rPr lang="cs-CZ" sz="2400" dirty="0">
                <a:solidFill>
                  <a:schemeClr val="bg1"/>
                </a:solidFill>
              </a:rPr>
              <a:t>Zdroj vlny, masa, mléka</a:t>
            </a:r>
          </a:p>
        </p:txBody>
      </p:sp>
      <p:pic>
        <p:nvPicPr>
          <p:cNvPr id="5" name="Obrázek 4">
            <a:extLst>
              <a:ext uri="{FF2B5EF4-FFF2-40B4-BE49-F238E27FC236}">
                <a16:creationId xmlns:a16="http://schemas.microsoft.com/office/drawing/2014/main" id="{BE5C4073-4BEA-43C4-A937-CE309F8DEA5C}"/>
              </a:ext>
            </a:extLst>
          </p:cNvPr>
          <p:cNvPicPr>
            <a:picLocks noChangeAspect="1"/>
          </p:cNvPicPr>
          <p:nvPr/>
        </p:nvPicPr>
        <p:blipFill rotWithShape="1">
          <a:blip r:embed="rId2"/>
          <a:srcRect t="3945" r="-3" b="6216"/>
          <a:stretch/>
        </p:blipFill>
        <p:spPr>
          <a:xfrm>
            <a:off x="6525453" y="1"/>
            <a:ext cx="5666547" cy="3398024"/>
          </a:xfrm>
          <a:prstGeom prst="rect">
            <a:avLst/>
          </a:prstGeom>
        </p:spPr>
      </p:pic>
      <p:cxnSp>
        <p:nvCxnSpPr>
          <p:cNvPr id="39" name="Straight Connector 2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id="{D45A9F22-28D5-4D5C-ABAB-7C788E22AE33}"/>
              </a:ext>
            </a:extLst>
          </p:cNvPr>
          <p:cNvPicPr>
            <a:picLocks noChangeAspect="1"/>
          </p:cNvPicPr>
          <p:nvPr/>
        </p:nvPicPr>
        <p:blipFill rotWithShape="1">
          <a:blip r:embed="rId3"/>
          <a:srcRect r="-2" b="8334"/>
          <a:stretch/>
        </p:blipFill>
        <p:spPr>
          <a:xfrm>
            <a:off x="6522277" y="3398024"/>
            <a:ext cx="5669723" cy="3469076"/>
          </a:xfrm>
          <a:prstGeom prst="rect">
            <a:avLst/>
          </a:prstGeom>
        </p:spPr>
      </p:pic>
    </p:spTree>
    <p:extLst>
      <p:ext uri="{BB962C8B-B14F-4D97-AF65-F5344CB8AC3E}">
        <p14:creationId xmlns:p14="http://schemas.microsoft.com/office/powerpoint/2010/main" val="306843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26A2DCC-6164-4BD2-84D6-C91CCCC07EC6}"/>
              </a:ext>
            </a:extLst>
          </p:cNvPr>
          <p:cNvSpPr>
            <a:spLocks noGrp="1"/>
          </p:cNvSpPr>
          <p:nvPr>
            <p:ph type="title"/>
          </p:nvPr>
        </p:nvSpPr>
        <p:spPr>
          <a:xfrm>
            <a:off x="1166650" y="1332952"/>
            <a:ext cx="3926898" cy="3921176"/>
          </a:xfrm>
        </p:spPr>
        <p:txBody>
          <a:bodyPr anchor="ctr">
            <a:normAutofit/>
          </a:bodyPr>
          <a:lstStyle/>
          <a:p>
            <a:r>
              <a:rPr lang="cs-CZ" sz="5400"/>
              <a:t>Domestikace živočichů</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E5FA9D47-F6D9-468A-94F8-DACE91F196E0}"/>
              </a:ext>
            </a:extLst>
          </p:cNvPr>
          <p:cNvSpPr>
            <a:spLocks noGrp="1"/>
          </p:cNvSpPr>
          <p:nvPr>
            <p:ph idx="1"/>
          </p:nvPr>
        </p:nvSpPr>
        <p:spPr>
          <a:xfrm>
            <a:off x="6096000" y="499833"/>
            <a:ext cx="5425440" cy="5581226"/>
          </a:xfrm>
        </p:spPr>
        <p:txBody>
          <a:bodyPr anchor="ctr">
            <a:normAutofit/>
          </a:bodyPr>
          <a:lstStyle/>
          <a:p>
            <a:r>
              <a:rPr lang="cs-CZ" sz="2400" dirty="0"/>
              <a:t>Do značné míry cílevědomý proces adaptace živočichů pro potřebu člověka</a:t>
            </a:r>
          </a:p>
          <a:p>
            <a:pPr lvl="1"/>
            <a:r>
              <a:rPr lang="cs-CZ" dirty="0"/>
              <a:t>Zvířata krotká </a:t>
            </a:r>
          </a:p>
          <a:p>
            <a:pPr lvl="1"/>
            <a:r>
              <a:rPr lang="cs-CZ" dirty="0"/>
              <a:t>S méně dokonalými smysly</a:t>
            </a:r>
          </a:p>
          <a:p>
            <a:pPr lvl="1"/>
            <a:r>
              <a:rPr lang="cs-CZ" dirty="0"/>
              <a:t>S větší variabilitou znaků</a:t>
            </a:r>
          </a:p>
          <a:p>
            <a:pPr lvl="1"/>
            <a:r>
              <a:rPr lang="cs-CZ" dirty="0"/>
              <a:t>Se zvýšenou rozmnožovací schopností</a:t>
            </a:r>
          </a:p>
          <a:p>
            <a:pPr marL="0" indent="0">
              <a:buNone/>
            </a:pPr>
            <a:endParaRPr lang="cs-CZ" sz="2400" dirty="0"/>
          </a:p>
          <a:p>
            <a:r>
              <a:rPr lang="cs-CZ" sz="2400" dirty="0"/>
              <a:t>Poprvé objasnil Charles Darwin: </a:t>
            </a:r>
          </a:p>
          <a:p>
            <a:pPr marL="0" indent="0">
              <a:buNone/>
            </a:pPr>
            <a:r>
              <a:rPr lang="cs-CZ" sz="2400" b="1" i="1" dirty="0"/>
              <a:t>„Člověk napodobuje přírodu eliminací znaků nevhodných a naopak znaky a vlastnosti člověku prospěšné množí.“</a:t>
            </a:r>
          </a:p>
        </p:txBody>
      </p:sp>
    </p:spTree>
    <p:extLst>
      <p:ext uri="{BB962C8B-B14F-4D97-AF65-F5344CB8AC3E}">
        <p14:creationId xmlns:p14="http://schemas.microsoft.com/office/powerpoint/2010/main" val="76698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2792D1B2-58FA-4689-A650-918B9A892020}"/>
              </a:ext>
            </a:extLst>
          </p:cNvPr>
          <p:cNvSpPr>
            <a:spLocks noGrp="1"/>
          </p:cNvSpPr>
          <p:nvPr>
            <p:ph type="title"/>
          </p:nvPr>
        </p:nvSpPr>
        <p:spPr>
          <a:xfrm>
            <a:off x="838200" y="448721"/>
            <a:ext cx="4707671" cy="1225650"/>
          </a:xfrm>
        </p:spPr>
        <p:txBody>
          <a:bodyPr anchor="b">
            <a:normAutofit fontScale="90000"/>
          </a:bodyPr>
          <a:lstStyle/>
          <a:p>
            <a:r>
              <a:rPr lang="cs-CZ" sz="3800" dirty="0">
                <a:solidFill>
                  <a:schemeClr val="bg1"/>
                </a:solidFill>
              </a:rPr>
              <a:t>Koza domácí </a:t>
            </a:r>
            <a:br>
              <a:rPr lang="cs-CZ" sz="3800" dirty="0">
                <a:solidFill>
                  <a:schemeClr val="bg1"/>
                </a:solidFill>
              </a:rPr>
            </a:br>
            <a:r>
              <a:rPr lang="cs-CZ" sz="3800" dirty="0">
                <a:solidFill>
                  <a:schemeClr val="bg1"/>
                </a:solidFill>
              </a:rPr>
              <a:t>(</a:t>
            </a:r>
            <a:r>
              <a:rPr lang="cs-CZ" sz="3800" i="1" dirty="0" err="1">
                <a:solidFill>
                  <a:schemeClr val="bg1"/>
                </a:solidFill>
              </a:rPr>
              <a:t>Capra</a:t>
            </a:r>
            <a:r>
              <a:rPr lang="cs-CZ" sz="3800" i="1" dirty="0">
                <a:solidFill>
                  <a:schemeClr val="bg1"/>
                </a:solidFill>
              </a:rPr>
              <a:t> </a:t>
            </a:r>
            <a:r>
              <a:rPr lang="cs-CZ" sz="3800" i="1" dirty="0" err="1">
                <a:solidFill>
                  <a:schemeClr val="bg1"/>
                </a:solidFill>
              </a:rPr>
              <a:t>aegagrus</a:t>
            </a:r>
            <a:r>
              <a:rPr lang="cs-CZ" sz="3800" i="1" dirty="0">
                <a:solidFill>
                  <a:schemeClr val="bg1"/>
                </a:solidFill>
              </a:rPr>
              <a:t> f. </a:t>
            </a:r>
            <a:r>
              <a:rPr lang="cs-CZ" sz="3800" i="1" dirty="0" err="1">
                <a:solidFill>
                  <a:schemeClr val="bg1"/>
                </a:solidFill>
              </a:rPr>
              <a:t>hircus</a:t>
            </a:r>
            <a:r>
              <a:rPr lang="cs-CZ" sz="3800" dirty="0">
                <a:solidFill>
                  <a:schemeClr val="bg1"/>
                </a:solidFill>
              </a:rPr>
              <a:t>)</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227CF9D-DA3E-4699-ADCA-8DE450EF0684}"/>
              </a:ext>
            </a:extLst>
          </p:cNvPr>
          <p:cNvSpPr>
            <a:spLocks noGrp="1"/>
          </p:cNvSpPr>
          <p:nvPr>
            <p:ph idx="1"/>
          </p:nvPr>
        </p:nvSpPr>
        <p:spPr>
          <a:xfrm>
            <a:off x="897769" y="1909192"/>
            <a:ext cx="4586513" cy="3647710"/>
          </a:xfrm>
        </p:spPr>
        <p:txBody>
          <a:bodyPr anchor="ctr">
            <a:normAutofit/>
          </a:bodyPr>
          <a:lstStyle/>
          <a:p>
            <a:r>
              <a:rPr lang="cs-CZ" sz="2400" dirty="0">
                <a:solidFill>
                  <a:schemeClr val="bg1"/>
                </a:solidFill>
              </a:rPr>
              <a:t>Před 10 tis. lety v Íránu</a:t>
            </a:r>
          </a:p>
          <a:p>
            <a:r>
              <a:rPr lang="cs-CZ" sz="2400" dirty="0">
                <a:solidFill>
                  <a:schemeClr val="bg1"/>
                </a:solidFill>
              </a:rPr>
              <a:t>Předek koza bezoárová</a:t>
            </a:r>
          </a:p>
          <a:p>
            <a:r>
              <a:rPr lang="cs-CZ" sz="2400" dirty="0">
                <a:solidFill>
                  <a:schemeClr val="bg1"/>
                </a:solidFill>
              </a:rPr>
              <a:t>Velice přizpůsobivá podmínkám</a:t>
            </a:r>
          </a:p>
          <a:p>
            <a:r>
              <a:rPr lang="cs-CZ" sz="2400" dirty="0">
                <a:solidFill>
                  <a:schemeClr val="bg1"/>
                </a:solidFill>
              </a:rPr>
              <a:t>Maso, mléko, kůže</a:t>
            </a:r>
          </a:p>
        </p:txBody>
      </p:sp>
      <p:pic>
        <p:nvPicPr>
          <p:cNvPr id="5" name="Obrázek 4" descr="Obsah obrázku tráva, exteriér, savci, zvíře&#10;&#10;Popis byl vytvořen automaticky">
            <a:extLst>
              <a:ext uri="{FF2B5EF4-FFF2-40B4-BE49-F238E27FC236}">
                <a16:creationId xmlns:a16="http://schemas.microsoft.com/office/drawing/2014/main" id="{9BBB4226-F8A3-4E3C-A40F-6C2DC361843C}"/>
              </a:ext>
            </a:extLst>
          </p:cNvPr>
          <p:cNvPicPr>
            <a:picLocks noChangeAspect="1"/>
          </p:cNvPicPr>
          <p:nvPr/>
        </p:nvPicPr>
        <p:blipFill rotWithShape="1">
          <a:blip r:embed="rId2"/>
          <a:srcRect t="7619" r="-3" b="9380"/>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exteriér, zvíře, savci, tráva&#10;&#10;Popis byl vytvořen automaticky">
            <a:extLst>
              <a:ext uri="{FF2B5EF4-FFF2-40B4-BE49-F238E27FC236}">
                <a16:creationId xmlns:a16="http://schemas.microsoft.com/office/drawing/2014/main" id="{9F3E07AB-599A-4D4C-95E1-655BAC27E389}"/>
              </a:ext>
            </a:extLst>
          </p:cNvPr>
          <p:cNvPicPr>
            <a:picLocks noChangeAspect="1"/>
          </p:cNvPicPr>
          <p:nvPr/>
        </p:nvPicPr>
        <p:blipFill rotWithShape="1">
          <a:blip r:embed="rId3"/>
          <a:srcRect l="9932" r="4261" b="-2"/>
          <a:stretch/>
        </p:blipFill>
        <p:spPr>
          <a:xfrm>
            <a:off x="6522277" y="3398024"/>
            <a:ext cx="5669723" cy="3469076"/>
          </a:xfrm>
          <a:prstGeom prst="rect">
            <a:avLst/>
          </a:prstGeom>
        </p:spPr>
      </p:pic>
    </p:spTree>
    <p:extLst>
      <p:ext uri="{BB962C8B-B14F-4D97-AF65-F5344CB8AC3E}">
        <p14:creationId xmlns:p14="http://schemas.microsoft.com/office/powerpoint/2010/main" val="123644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B3AB050A-C7FE-4518-BD61-F4AB4A3EB95C}"/>
              </a:ext>
            </a:extLst>
          </p:cNvPr>
          <p:cNvSpPr>
            <a:spLocks noGrp="1"/>
          </p:cNvSpPr>
          <p:nvPr>
            <p:ph type="title"/>
          </p:nvPr>
        </p:nvSpPr>
        <p:spPr>
          <a:xfrm>
            <a:off x="838200" y="448721"/>
            <a:ext cx="5036127" cy="1225650"/>
          </a:xfrm>
        </p:spPr>
        <p:txBody>
          <a:bodyPr anchor="b">
            <a:normAutofit fontScale="90000"/>
          </a:bodyPr>
          <a:lstStyle/>
          <a:p>
            <a:r>
              <a:rPr lang="cs-CZ" sz="3800" dirty="0">
                <a:solidFill>
                  <a:schemeClr val="bg1"/>
                </a:solidFill>
              </a:rPr>
              <a:t>Kur domácí </a:t>
            </a:r>
            <a:br>
              <a:rPr lang="cs-CZ" sz="3800" dirty="0">
                <a:solidFill>
                  <a:schemeClr val="bg1"/>
                </a:solidFill>
              </a:rPr>
            </a:br>
            <a:r>
              <a:rPr lang="cs-CZ" sz="3800" dirty="0">
                <a:solidFill>
                  <a:schemeClr val="bg1"/>
                </a:solidFill>
              </a:rPr>
              <a:t>(</a:t>
            </a:r>
            <a:r>
              <a:rPr lang="cs-CZ" sz="3800" i="1" dirty="0" err="1">
                <a:solidFill>
                  <a:schemeClr val="bg1"/>
                </a:solidFill>
              </a:rPr>
              <a:t>Gallus</a:t>
            </a:r>
            <a:r>
              <a:rPr lang="cs-CZ" sz="3800" i="1" dirty="0">
                <a:solidFill>
                  <a:schemeClr val="bg1"/>
                </a:solidFill>
              </a:rPr>
              <a:t> </a:t>
            </a:r>
            <a:r>
              <a:rPr lang="cs-CZ" sz="3800" i="1" dirty="0" err="1">
                <a:solidFill>
                  <a:schemeClr val="bg1"/>
                </a:solidFill>
              </a:rPr>
              <a:t>gallus</a:t>
            </a:r>
            <a:r>
              <a:rPr lang="cs-CZ" sz="3800" i="1" dirty="0">
                <a:solidFill>
                  <a:schemeClr val="bg1"/>
                </a:solidFill>
              </a:rPr>
              <a:t> f. </a:t>
            </a:r>
            <a:r>
              <a:rPr lang="cs-CZ" sz="3800" i="1" dirty="0" err="1">
                <a:solidFill>
                  <a:schemeClr val="bg1"/>
                </a:solidFill>
              </a:rPr>
              <a:t>domestica</a:t>
            </a:r>
            <a:r>
              <a:rPr lang="cs-CZ" sz="3800" dirty="0">
                <a:solidFill>
                  <a:schemeClr val="bg1"/>
                </a:solidFill>
              </a:rPr>
              <a:t>)</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24BCC469-A850-4C92-A818-E90EBC313169}"/>
              </a:ext>
            </a:extLst>
          </p:cNvPr>
          <p:cNvSpPr>
            <a:spLocks noGrp="1"/>
          </p:cNvSpPr>
          <p:nvPr>
            <p:ph idx="1"/>
          </p:nvPr>
        </p:nvSpPr>
        <p:spPr>
          <a:xfrm>
            <a:off x="897769" y="1909192"/>
            <a:ext cx="4586513" cy="3647710"/>
          </a:xfrm>
        </p:spPr>
        <p:txBody>
          <a:bodyPr anchor="ctr">
            <a:normAutofit/>
          </a:bodyPr>
          <a:lstStyle/>
          <a:p>
            <a:r>
              <a:rPr lang="cs-CZ" sz="2400" dirty="0">
                <a:solidFill>
                  <a:schemeClr val="bg1"/>
                </a:solidFill>
              </a:rPr>
              <a:t>Nejrozšířenější</a:t>
            </a:r>
          </a:p>
          <a:p>
            <a:r>
              <a:rPr lang="cs-CZ" sz="2400" dirty="0">
                <a:solidFill>
                  <a:schemeClr val="bg1"/>
                </a:solidFill>
              </a:rPr>
              <a:t>5 tis. let v Indii a Číně</a:t>
            </a:r>
          </a:p>
          <a:p>
            <a:r>
              <a:rPr lang="cs-CZ" sz="2400" dirty="0">
                <a:solidFill>
                  <a:schemeClr val="bg1"/>
                </a:solidFill>
              </a:rPr>
              <a:t>Předek kur bankivský</a:t>
            </a:r>
          </a:p>
          <a:p>
            <a:r>
              <a:rPr lang="cs-CZ" sz="2400" dirty="0">
                <a:solidFill>
                  <a:schemeClr val="bg1"/>
                </a:solidFill>
              </a:rPr>
              <a:t>V Asii několik poddruhů</a:t>
            </a:r>
          </a:p>
          <a:p>
            <a:r>
              <a:rPr lang="cs-CZ" sz="2400" dirty="0">
                <a:solidFill>
                  <a:schemeClr val="bg1"/>
                </a:solidFill>
              </a:rPr>
              <a:t>Maso, vejce, peří</a:t>
            </a:r>
          </a:p>
        </p:txBody>
      </p:sp>
      <p:pic>
        <p:nvPicPr>
          <p:cNvPr id="4" name="Obrázek 3" descr="Obsah obrázku tráva, exteriér, zvíře, pták&#10;&#10;Popis byl vytvořen automaticky">
            <a:extLst>
              <a:ext uri="{FF2B5EF4-FFF2-40B4-BE49-F238E27FC236}">
                <a16:creationId xmlns:a16="http://schemas.microsoft.com/office/drawing/2014/main" id="{78191D0F-C0D8-4EDC-B8E5-3C06B2E9F7F8}"/>
              </a:ext>
            </a:extLst>
          </p:cNvPr>
          <p:cNvPicPr>
            <a:picLocks noChangeAspect="1"/>
          </p:cNvPicPr>
          <p:nvPr/>
        </p:nvPicPr>
        <p:blipFill rotWithShape="1">
          <a:blip r:embed="rId2"/>
          <a:srcRect r="-3" b="53"/>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plot, zvíře, pták, exteriér&#10;&#10;Popis byl vytvořen automaticky">
            <a:extLst>
              <a:ext uri="{FF2B5EF4-FFF2-40B4-BE49-F238E27FC236}">
                <a16:creationId xmlns:a16="http://schemas.microsoft.com/office/drawing/2014/main" id="{377E3898-F4F8-4953-AF23-27592438C02F}"/>
              </a:ext>
            </a:extLst>
          </p:cNvPr>
          <p:cNvPicPr>
            <a:picLocks noChangeAspect="1"/>
          </p:cNvPicPr>
          <p:nvPr/>
        </p:nvPicPr>
        <p:blipFill rotWithShape="1">
          <a:blip r:embed="rId3"/>
          <a:srcRect r="-2" b="8334"/>
          <a:stretch/>
        </p:blipFill>
        <p:spPr>
          <a:xfrm>
            <a:off x="6522277" y="3398024"/>
            <a:ext cx="5669723" cy="3469076"/>
          </a:xfrm>
          <a:prstGeom prst="rect">
            <a:avLst/>
          </a:prstGeom>
        </p:spPr>
      </p:pic>
    </p:spTree>
    <p:extLst>
      <p:ext uri="{BB962C8B-B14F-4D97-AF65-F5344CB8AC3E}">
        <p14:creationId xmlns:p14="http://schemas.microsoft.com/office/powerpoint/2010/main" val="3970776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FBEF8250-5DAB-4768-BC21-8B59F6C61E9C}"/>
              </a:ext>
            </a:extLst>
          </p:cNvPr>
          <p:cNvSpPr>
            <a:spLocks noGrp="1"/>
          </p:cNvSpPr>
          <p:nvPr>
            <p:ph type="title"/>
          </p:nvPr>
        </p:nvSpPr>
        <p:spPr>
          <a:xfrm>
            <a:off x="838200" y="448721"/>
            <a:ext cx="4707671" cy="1225650"/>
          </a:xfrm>
        </p:spPr>
        <p:txBody>
          <a:bodyPr anchor="b">
            <a:normAutofit/>
          </a:bodyPr>
          <a:lstStyle/>
          <a:p>
            <a:r>
              <a:rPr lang="cs-CZ" sz="3800">
                <a:solidFill>
                  <a:schemeClr val="bg1"/>
                </a:solidFill>
              </a:rPr>
              <a:t>Laboratorní chovy</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66BCB160-D696-40DB-861A-3637E50017E7}"/>
              </a:ext>
            </a:extLst>
          </p:cNvPr>
          <p:cNvSpPr>
            <a:spLocks noGrp="1"/>
          </p:cNvSpPr>
          <p:nvPr>
            <p:ph idx="1"/>
          </p:nvPr>
        </p:nvSpPr>
        <p:spPr>
          <a:xfrm>
            <a:off x="897769" y="1909192"/>
            <a:ext cx="6317419" cy="3647710"/>
          </a:xfrm>
        </p:spPr>
        <p:txBody>
          <a:bodyPr>
            <a:normAutofit/>
          </a:bodyPr>
          <a:lstStyle/>
          <a:p>
            <a:r>
              <a:rPr lang="cs-CZ" sz="2000" dirty="0">
                <a:solidFill>
                  <a:schemeClr val="bg1"/>
                </a:solidFill>
              </a:rPr>
              <a:t>Nenáročná, snadno </a:t>
            </a:r>
            <a:r>
              <a:rPr lang="cs-CZ" sz="2000" dirty="0" err="1">
                <a:solidFill>
                  <a:schemeClr val="bg1"/>
                </a:solidFill>
              </a:rPr>
              <a:t>množitelná</a:t>
            </a:r>
            <a:r>
              <a:rPr lang="cs-CZ" sz="2000" dirty="0">
                <a:solidFill>
                  <a:schemeClr val="bg1"/>
                </a:solidFill>
              </a:rPr>
              <a:t>, malá</a:t>
            </a:r>
          </a:p>
          <a:p>
            <a:r>
              <a:rPr lang="cs-CZ" sz="2000" dirty="0">
                <a:solidFill>
                  <a:schemeClr val="bg1"/>
                </a:solidFill>
              </a:rPr>
              <a:t>Snaha nahradit tkáňovými kulturami</a:t>
            </a:r>
          </a:p>
          <a:p>
            <a:endParaRPr lang="cs-CZ" sz="2000" dirty="0">
              <a:solidFill>
                <a:schemeClr val="bg1"/>
              </a:solidFill>
            </a:endParaRPr>
          </a:p>
          <a:p>
            <a:pPr marL="0" indent="0">
              <a:buNone/>
            </a:pPr>
            <a:r>
              <a:rPr lang="cs-CZ" sz="2000" u="sng" dirty="0">
                <a:solidFill>
                  <a:schemeClr val="bg1"/>
                </a:solidFill>
              </a:rPr>
              <a:t>Vyhláška </a:t>
            </a:r>
          </a:p>
          <a:p>
            <a:pPr marL="0" indent="0">
              <a:buNone/>
            </a:pPr>
            <a:r>
              <a:rPr lang="cs-CZ" altLang="cs-CZ" sz="2000" dirty="0">
                <a:solidFill>
                  <a:schemeClr val="bg1"/>
                </a:solidFill>
              </a:rPr>
              <a:t>207/2004 Sb. 14. dubna 2004 </a:t>
            </a:r>
          </a:p>
          <a:p>
            <a:pPr marL="0" indent="0">
              <a:buNone/>
            </a:pPr>
            <a:r>
              <a:rPr lang="cs-CZ" altLang="cs-CZ" sz="2000" dirty="0">
                <a:solidFill>
                  <a:schemeClr val="bg1"/>
                </a:solidFill>
              </a:rPr>
              <a:t>O ochraně, chovu a využití pokusných zvířat </a:t>
            </a:r>
          </a:p>
          <a:p>
            <a:pPr marL="0" indent="0">
              <a:buNone/>
            </a:pPr>
            <a:r>
              <a:rPr lang="cs-CZ" altLang="cs-CZ" sz="2000" dirty="0">
                <a:solidFill>
                  <a:schemeClr val="bg1"/>
                </a:solidFill>
              </a:rPr>
              <a:t>Změna: 39/2009 Sb. </a:t>
            </a:r>
            <a:endParaRPr lang="cs-CZ" sz="2000" dirty="0">
              <a:solidFill>
                <a:schemeClr val="bg1"/>
              </a:solidFill>
            </a:endParaRPr>
          </a:p>
          <a:p>
            <a:pPr marL="0" indent="0">
              <a:buNone/>
            </a:pPr>
            <a:r>
              <a:rPr lang="cs-CZ" sz="1400" dirty="0">
                <a:solidFill>
                  <a:schemeClr val="bg1"/>
                </a:solidFill>
                <a:hlinkClick r:id="rId2"/>
              </a:rPr>
              <a:t>http://eagri.cz/public/web/ws_content?contentKind=regulation&amp;section=1&amp;id=57803&amp;name=207/2004</a:t>
            </a:r>
            <a:endParaRPr lang="cs-CZ" sz="14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Obrázek 4">
            <a:extLst>
              <a:ext uri="{FF2B5EF4-FFF2-40B4-BE49-F238E27FC236}">
                <a16:creationId xmlns:a16="http://schemas.microsoft.com/office/drawing/2014/main" id="{784A7F24-37BD-4438-B06A-C96CB19915B3}"/>
              </a:ext>
            </a:extLst>
          </p:cNvPr>
          <p:cNvPicPr>
            <a:picLocks noChangeAspect="1"/>
          </p:cNvPicPr>
          <p:nvPr/>
        </p:nvPicPr>
        <p:blipFill rotWithShape="1">
          <a:blip r:embed="rId3"/>
          <a:srcRect l="19932" r="25121"/>
          <a:stretch/>
        </p:blipFill>
        <p:spPr>
          <a:xfrm>
            <a:off x="8039928" y="0"/>
            <a:ext cx="5666547" cy="6857990"/>
          </a:xfrm>
          <a:prstGeom prst="rect">
            <a:avLst/>
          </a:prstGeom>
        </p:spPr>
      </p:pic>
    </p:spTree>
    <p:extLst>
      <p:ext uri="{BB962C8B-B14F-4D97-AF65-F5344CB8AC3E}">
        <p14:creationId xmlns:p14="http://schemas.microsoft.com/office/powerpoint/2010/main" val="3006601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71256C28-10E1-4C05-86CE-471D18C1CB30}"/>
              </a:ext>
            </a:extLst>
          </p:cNvPr>
          <p:cNvSpPr>
            <a:spLocks noGrp="1"/>
          </p:cNvSpPr>
          <p:nvPr>
            <p:ph type="title"/>
          </p:nvPr>
        </p:nvSpPr>
        <p:spPr>
          <a:xfrm>
            <a:off x="838200" y="448721"/>
            <a:ext cx="4707671" cy="1225650"/>
          </a:xfrm>
        </p:spPr>
        <p:txBody>
          <a:bodyPr anchor="b">
            <a:normAutofit/>
          </a:bodyPr>
          <a:lstStyle/>
          <a:p>
            <a:r>
              <a:rPr lang="cs-CZ" sz="3500">
                <a:solidFill>
                  <a:schemeClr val="bg1"/>
                </a:solidFill>
              </a:rPr>
              <a:t>Myš laboratorní</a:t>
            </a:r>
            <a:br>
              <a:rPr lang="cs-CZ" sz="3500">
                <a:solidFill>
                  <a:schemeClr val="bg1"/>
                </a:solidFill>
              </a:rPr>
            </a:br>
            <a:r>
              <a:rPr lang="cs-CZ" sz="3500">
                <a:solidFill>
                  <a:schemeClr val="bg1"/>
                </a:solidFill>
              </a:rPr>
              <a:t>(</a:t>
            </a:r>
            <a:r>
              <a:rPr lang="cs-CZ" sz="3500" i="1">
                <a:solidFill>
                  <a:schemeClr val="bg1"/>
                </a:solidFill>
              </a:rPr>
              <a:t>Mus musculus var. alba</a:t>
            </a:r>
            <a:r>
              <a:rPr lang="cs-CZ" sz="3500">
                <a:solidFill>
                  <a:schemeClr val="bg1"/>
                </a:solidFill>
              </a:rPr>
              <a:t>)</a:t>
            </a:r>
          </a:p>
        </p:txBody>
      </p:sp>
      <p:cxnSp>
        <p:nvCxnSpPr>
          <p:cNvPr id="34"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470842F-DE4B-4720-8502-3EF34D4ADA66}"/>
              </a:ext>
            </a:extLst>
          </p:cNvPr>
          <p:cNvSpPr>
            <a:spLocks noGrp="1"/>
          </p:cNvSpPr>
          <p:nvPr>
            <p:ph idx="1"/>
          </p:nvPr>
        </p:nvSpPr>
        <p:spPr>
          <a:xfrm>
            <a:off x="897769" y="1909192"/>
            <a:ext cx="5198231" cy="4691634"/>
          </a:xfrm>
        </p:spPr>
        <p:txBody>
          <a:bodyPr anchor="ctr">
            <a:normAutofit/>
          </a:bodyPr>
          <a:lstStyle/>
          <a:p>
            <a:r>
              <a:rPr lang="cs-CZ" sz="2000" dirty="0">
                <a:solidFill>
                  <a:schemeClr val="bg1"/>
                </a:solidFill>
              </a:rPr>
              <a:t>Nejčastěji používaný model v biomedicíně</a:t>
            </a:r>
          </a:p>
          <a:p>
            <a:endParaRPr lang="cs-CZ" sz="2000" dirty="0">
              <a:solidFill>
                <a:schemeClr val="bg1"/>
              </a:solidFill>
            </a:endParaRPr>
          </a:p>
          <a:p>
            <a:r>
              <a:rPr lang="cs-CZ" sz="2000" dirty="0">
                <a:solidFill>
                  <a:schemeClr val="bg1"/>
                </a:solidFill>
              </a:rPr>
              <a:t>Snadná manipulace a levný chov</a:t>
            </a:r>
          </a:p>
          <a:p>
            <a:r>
              <a:rPr lang="cs-CZ" sz="2000" dirty="0" err="1">
                <a:solidFill>
                  <a:schemeClr val="bg1"/>
                </a:solidFill>
              </a:rPr>
              <a:t>Osekvenovaný</a:t>
            </a:r>
            <a:r>
              <a:rPr lang="cs-CZ" sz="2000" dirty="0">
                <a:solidFill>
                  <a:schemeClr val="bg1"/>
                </a:solidFill>
              </a:rPr>
              <a:t> genom (28 000 genů, 99% má </a:t>
            </a:r>
            <a:r>
              <a:rPr lang="cs-CZ" sz="2000" dirty="0" err="1">
                <a:solidFill>
                  <a:schemeClr val="bg1"/>
                </a:solidFill>
              </a:rPr>
              <a:t>ortology</a:t>
            </a:r>
            <a:r>
              <a:rPr lang="cs-CZ" sz="2000" dirty="0">
                <a:solidFill>
                  <a:schemeClr val="bg1"/>
                </a:solidFill>
              </a:rPr>
              <a:t> u lidí), buněčné linie pro </a:t>
            </a:r>
            <a:r>
              <a:rPr lang="cs-CZ" sz="2000" i="1" dirty="0">
                <a:solidFill>
                  <a:schemeClr val="bg1"/>
                </a:solidFill>
              </a:rPr>
              <a:t>in vitro </a:t>
            </a:r>
            <a:r>
              <a:rPr lang="cs-CZ" sz="2000" dirty="0">
                <a:solidFill>
                  <a:schemeClr val="bg1"/>
                </a:solidFill>
              </a:rPr>
              <a:t>kultivace</a:t>
            </a:r>
          </a:p>
          <a:p>
            <a:endParaRPr lang="cs-CZ" sz="2000" dirty="0">
              <a:solidFill>
                <a:schemeClr val="bg1"/>
              </a:solidFill>
            </a:endParaRPr>
          </a:p>
          <a:p>
            <a:r>
              <a:rPr lang="cs-CZ" sz="2000" dirty="0">
                <a:solidFill>
                  <a:schemeClr val="bg1"/>
                </a:solidFill>
              </a:rPr>
              <a:t>Relativně nenáročný chov v klíckách – podestýlka, voda, granule, náklady cca 30Kč na klícku/týden</a:t>
            </a:r>
          </a:p>
          <a:p>
            <a:endParaRPr lang="cs-CZ" sz="2000" dirty="0">
              <a:solidFill>
                <a:schemeClr val="bg1"/>
              </a:solidFill>
            </a:endParaRPr>
          </a:p>
          <a:p>
            <a:r>
              <a:rPr lang="cs-CZ" sz="2000" dirty="0">
                <a:solidFill>
                  <a:schemeClr val="bg1"/>
                </a:solidFill>
              </a:rPr>
              <a:t>Nejnověji se používá křeček zlatý</a:t>
            </a:r>
          </a:p>
        </p:txBody>
      </p:sp>
      <p:pic>
        <p:nvPicPr>
          <p:cNvPr id="5" name="Obrázek 4">
            <a:extLst>
              <a:ext uri="{FF2B5EF4-FFF2-40B4-BE49-F238E27FC236}">
                <a16:creationId xmlns:a16="http://schemas.microsoft.com/office/drawing/2014/main" id="{0FD7AFAC-2909-4CDE-AC65-0AB740960A8F}"/>
              </a:ext>
            </a:extLst>
          </p:cNvPr>
          <p:cNvPicPr>
            <a:picLocks noChangeAspect="1"/>
          </p:cNvPicPr>
          <p:nvPr/>
        </p:nvPicPr>
        <p:blipFill rotWithShape="1">
          <a:blip r:embed="rId2"/>
          <a:srcRect t="5171" r="-3" b="4877"/>
          <a:stretch/>
        </p:blipFill>
        <p:spPr>
          <a:xfrm>
            <a:off x="6525453" y="1"/>
            <a:ext cx="5666547" cy="3398024"/>
          </a:xfrm>
          <a:prstGeom prst="rect">
            <a:avLst/>
          </a:prstGeom>
        </p:spPr>
      </p:pic>
      <p:cxnSp>
        <p:nvCxnSpPr>
          <p:cNvPr id="22" name="Straight Connector 21">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CCFBABA3-0148-427D-B28C-AD5721D737D6}"/>
              </a:ext>
            </a:extLst>
          </p:cNvPr>
          <p:cNvPicPr>
            <a:picLocks noChangeAspect="1"/>
          </p:cNvPicPr>
          <p:nvPr/>
        </p:nvPicPr>
        <p:blipFill rotWithShape="1">
          <a:blip r:embed="rId3"/>
          <a:srcRect t="30376" r="-2" b="17921"/>
          <a:stretch/>
        </p:blipFill>
        <p:spPr>
          <a:xfrm>
            <a:off x="6522277" y="3398024"/>
            <a:ext cx="5669723" cy="3469076"/>
          </a:xfrm>
          <a:prstGeom prst="rect">
            <a:avLst/>
          </a:prstGeom>
        </p:spPr>
      </p:pic>
    </p:spTree>
    <p:extLst>
      <p:ext uri="{BB962C8B-B14F-4D97-AF65-F5344CB8AC3E}">
        <p14:creationId xmlns:p14="http://schemas.microsoft.com/office/powerpoint/2010/main" val="2181168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80AD7619-2AFB-4AED-A4FE-48997705D40A}"/>
              </a:ext>
            </a:extLst>
          </p:cNvPr>
          <p:cNvSpPr>
            <a:spLocks noGrp="1"/>
          </p:cNvSpPr>
          <p:nvPr>
            <p:ph type="title"/>
          </p:nvPr>
        </p:nvSpPr>
        <p:spPr>
          <a:xfrm>
            <a:off x="838200" y="448721"/>
            <a:ext cx="5198231" cy="1225650"/>
          </a:xfrm>
        </p:spPr>
        <p:txBody>
          <a:bodyPr anchor="b">
            <a:normAutofit fontScale="90000"/>
          </a:bodyPr>
          <a:lstStyle/>
          <a:p>
            <a:r>
              <a:rPr lang="cs-CZ" sz="3800" dirty="0">
                <a:solidFill>
                  <a:schemeClr val="bg1"/>
                </a:solidFill>
              </a:rPr>
              <a:t>Potkan </a:t>
            </a:r>
            <a:br>
              <a:rPr lang="cs-CZ" sz="3800" dirty="0">
                <a:solidFill>
                  <a:schemeClr val="bg1"/>
                </a:solidFill>
              </a:rPr>
            </a:br>
            <a:r>
              <a:rPr lang="cs-CZ" sz="3800" dirty="0">
                <a:solidFill>
                  <a:schemeClr val="bg1"/>
                </a:solidFill>
              </a:rPr>
              <a:t>(</a:t>
            </a:r>
            <a:r>
              <a:rPr lang="cs-CZ" sz="3800" i="1" dirty="0" err="1">
                <a:solidFill>
                  <a:schemeClr val="bg1"/>
                </a:solidFill>
              </a:rPr>
              <a:t>Rattus</a:t>
            </a:r>
            <a:r>
              <a:rPr lang="cs-CZ" sz="3800" i="1" dirty="0">
                <a:solidFill>
                  <a:schemeClr val="bg1"/>
                </a:solidFill>
              </a:rPr>
              <a:t> </a:t>
            </a:r>
            <a:r>
              <a:rPr lang="cs-CZ" sz="3800" i="1" dirty="0" err="1">
                <a:solidFill>
                  <a:schemeClr val="bg1"/>
                </a:solidFill>
              </a:rPr>
              <a:t>norvegicus</a:t>
            </a:r>
            <a:r>
              <a:rPr lang="cs-CZ" sz="3800" i="1" dirty="0">
                <a:solidFill>
                  <a:schemeClr val="bg1"/>
                </a:solidFill>
              </a:rPr>
              <a:t> var. alba</a:t>
            </a:r>
            <a:r>
              <a:rPr lang="cs-CZ" sz="3800" dirty="0">
                <a:solidFill>
                  <a:schemeClr val="bg1"/>
                </a:solidFill>
              </a:rPr>
              <a:t>)</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CAE6069-2041-4EBA-BC0E-91A1B2F020B7}"/>
              </a:ext>
            </a:extLst>
          </p:cNvPr>
          <p:cNvSpPr>
            <a:spLocks noGrp="1"/>
          </p:cNvSpPr>
          <p:nvPr>
            <p:ph idx="1"/>
          </p:nvPr>
        </p:nvSpPr>
        <p:spPr>
          <a:xfrm>
            <a:off x="897769" y="1909191"/>
            <a:ext cx="5198231" cy="4500084"/>
          </a:xfrm>
        </p:spPr>
        <p:txBody>
          <a:bodyPr>
            <a:normAutofit/>
          </a:bodyPr>
          <a:lstStyle/>
          <a:p>
            <a:r>
              <a:rPr lang="cs-CZ" sz="2200" dirty="0">
                <a:solidFill>
                  <a:schemeClr val="bg1"/>
                </a:solidFill>
              </a:rPr>
              <a:t>Podobné výhody jako myš, dokonalejší čich a inteligence, odolnější proti infekcím</a:t>
            </a:r>
          </a:p>
          <a:p>
            <a:r>
              <a:rPr lang="cs-CZ" sz="2200" dirty="0">
                <a:solidFill>
                  <a:schemeClr val="bg1"/>
                </a:solidFill>
              </a:rPr>
              <a:t>Testování metabolických poruch, kardiovaskulárních onemocnění, neurologických onemocnění a stresové zátěže</a:t>
            </a:r>
          </a:p>
          <a:p>
            <a:r>
              <a:rPr lang="cs-CZ" sz="2200" dirty="0">
                <a:solidFill>
                  <a:schemeClr val="bg1"/>
                </a:solidFill>
              </a:rPr>
              <a:t>Umí vyčenichat onemocnění u lidí</a:t>
            </a:r>
          </a:p>
          <a:p>
            <a:endParaRPr lang="cs-CZ" sz="2000" dirty="0">
              <a:solidFill>
                <a:schemeClr val="bg1"/>
              </a:solidFill>
            </a:endParaRPr>
          </a:p>
          <a:p>
            <a:r>
              <a:rPr lang="cs-CZ" sz="1400" dirty="0">
                <a:solidFill>
                  <a:schemeClr val="bg1"/>
                </a:solidFill>
                <a:hlinkClick r:id="rId2"/>
              </a:rPr>
              <a:t>https://www.idnes.cz/technet/veda/potkani-krysy-mysi-ridi.A191023_153010_veda_mla</a:t>
            </a:r>
            <a:endParaRPr lang="cs-CZ" sz="1400" dirty="0">
              <a:solidFill>
                <a:schemeClr val="bg1"/>
              </a:solidFill>
            </a:endParaRPr>
          </a:p>
          <a:p>
            <a:r>
              <a:rPr lang="cs-CZ" sz="1400" dirty="0">
                <a:solidFill>
                  <a:schemeClr val="bg1"/>
                </a:solidFill>
                <a:hlinkClick r:id="rId3"/>
              </a:rPr>
              <a:t>https://www.youtube.com/watch?v=7g2rxtWu_FM&amp;t=131s</a:t>
            </a:r>
            <a:endParaRPr lang="cs-CZ" sz="14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EE957C32-DFB1-411F-A009-7A1430D3D4AD}"/>
              </a:ext>
            </a:extLst>
          </p:cNvPr>
          <p:cNvPicPr>
            <a:picLocks noChangeAspect="1"/>
          </p:cNvPicPr>
          <p:nvPr/>
        </p:nvPicPr>
        <p:blipFill rotWithShape="1">
          <a:blip r:embed="rId4"/>
          <a:srcRect l="13566" r="35618"/>
          <a:stretch/>
        </p:blipFill>
        <p:spPr>
          <a:xfrm>
            <a:off x="6525453" y="10"/>
            <a:ext cx="5666547" cy="6857990"/>
          </a:xfrm>
          <a:prstGeom prst="rect">
            <a:avLst/>
          </a:prstGeom>
        </p:spPr>
      </p:pic>
    </p:spTree>
    <p:extLst>
      <p:ext uri="{BB962C8B-B14F-4D97-AF65-F5344CB8AC3E}">
        <p14:creationId xmlns:p14="http://schemas.microsoft.com/office/powerpoint/2010/main" val="1319312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9AF161-7818-447B-8167-D9E8100351FF}"/>
              </a:ext>
            </a:extLst>
          </p:cNvPr>
          <p:cNvSpPr>
            <a:spLocks noGrp="1"/>
          </p:cNvSpPr>
          <p:nvPr>
            <p:ph type="title"/>
          </p:nvPr>
        </p:nvSpPr>
        <p:spPr>
          <a:xfrm>
            <a:off x="838200" y="365125"/>
            <a:ext cx="10515600" cy="1325563"/>
          </a:xfrm>
        </p:spPr>
        <p:txBody>
          <a:bodyPr>
            <a:normAutofit/>
          </a:bodyPr>
          <a:lstStyle/>
          <a:p>
            <a:r>
              <a:rPr lang="cs-CZ"/>
              <a:t>Další modelová zvířata</a:t>
            </a:r>
            <a:endParaRPr lang="cs-CZ" dirty="0"/>
          </a:p>
        </p:txBody>
      </p:sp>
      <p:graphicFrame>
        <p:nvGraphicFramePr>
          <p:cNvPr id="5" name="Zástupný obsah 2">
            <a:extLst>
              <a:ext uri="{FF2B5EF4-FFF2-40B4-BE49-F238E27FC236}">
                <a16:creationId xmlns:a16="http://schemas.microsoft.com/office/drawing/2014/main" id="{87802BD1-BCFE-4A50-85DF-5558C6ECA12D}"/>
              </a:ext>
            </a:extLst>
          </p:cNvPr>
          <p:cNvGraphicFramePr>
            <a:graphicFrameLocks noGrp="1"/>
          </p:cNvGraphicFramePr>
          <p:nvPr>
            <p:ph idx="1"/>
            <p:extLst>
              <p:ext uri="{D42A27DB-BD31-4B8C-83A1-F6EECF244321}">
                <p14:modId xmlns:p14="http://schemas.microsoft.com/office/powerpoint/2010/main" val="29112171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Ovál 18">
            <a:extLst>
              <a:ext uri="{FF2B5EF4-FFF2-40B4-BE49-F238E27FC236}">
                <a16:creationId xmlns:a16="http://schemas.microsoft.com/office/drawing/2014/main" id="{A6AB6B4A-DE1B-43F5-9187-3B08336D338F}"/>
              </a:ext>
            </a:extLst>
          </p:cNvPr>
          <p:cNvSpPr/>
          <p:nvPr/>
        </p:nvSpPr>
        <p:spPr>
          <a:xfrm>
            <a:off x="8094807" y="5185428"/>
            <a:ext cx="897246" cy="897246"/>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pic>
        <p:nvPicPr>
          <p:cNvPr id="6" name="Grafický objekt 5" descr="Ryba">
            <a:extLst>
              <a:ext uri="{FF2B5EF4-FFF2-40B4-BE49-F238E27FC236}">
                <a16:creationId xmlns:a16="http://schemas.microsoft.com/office/drawing/2014/main" id="{381ABB06-D6C8-49C0-B1C2-BA9C3F63F9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6689" y="5257310"/>
            <a:ext cx="753481" cy="753481"/>
          </a:xfrm>
          <a:prstGeom prst="rect">
            <a:avLst/>
          </a:prstGeom>
        </p:spPr>
      </p:pic>
    </p:spTree>
    <p:extLst>
      <p:ext uri="{BB962C8B-B14F-4D97-AF65-F5344CB8AC3E}">
        <p14:creationId xmlns:p14="http://schemas.microsoft.com/office/powerpoint/2010/main" val="365746023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62EA998B-6BE6-4649-AC33-E04BD3813E69}"/>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Etika</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25927FA-9E5A-4EEE-8CD9-1E71E2E78D84}"/>
              </a:ext>
            </a:extLst>
          </p:cNvPr>
          <p:cNvSpPr>
            <a:spLocks noGrp="1"/>
          </p:cNvSpPr>
          <p:nvPr>
            <p:ph idx="1"/>
          </p:nvPr>
        </p:nvSpPr>
        <p:spPr>
          <a:xfrm>
            <a:off x="5629276" y="757242"/>
            <a:ext cx="5929312" cy="5514968"/>
          </a:xfrm>
        </p:spPr>
        <p:txBody>
          <a:bodyPr anchor="ctr">
            <a:normAutofit/>
          </a:bodyPr>
          <a:lstStyle/>
          <a:p>
            <a:r>
              <a:rPr lang="cs-CZ" dirty="0">
                <a:solidFill>
                  <a:schemeClr val="bg1"/>
                </a:solidFill>
              </a:rPr>
              <a:t>Je zvíře méně cenné oproti člověku?</a:t>
            </a:r>
          </a:p>
          <a:p>
            <a:r>
              <a:rPr lang="cs-CZ" dirty="0">
                <a:solidFill>
                  <a:schemeClr val="bg1"/>
                </a:solidFill>
              </a:rPr>
              <a:t>Proč je tak vnímáme?</a:t>
            </a:r>
          </a:p>
          <a:p>
            <a:r>
              <a:rPr lang="cs-CZ" dirty="0">
                <a:solidFill>
                  <a:schemeClr val="bg1"/>
                </a:solidFill>
              </a:rPr>
              <a:t>Proč je pes „důležitější“ než prase?</a:t>
            </a:r>
          </a:p>
          <a:p>
            <a:r>
              <a:rPr lang="cs-CZ" dirty="0">
                <a:solidFill>
                  <a:schemeClr val="bg1"/>
                </a:solidFill>
              </a:rPr>
              <a:t>Proč krávy jíme a koně ne?</a:t>
            </a:r>
          </a:p>
          <a:p>
            <a:r>
              <a:rPr lang="cs-CZ" dirty="0">
                <a:solidFill>
                  <a:schemeClr val="bg1"/>
                </a:solidFill>
              </a:rPr>
              <a:t>Je zvíře s člověkem šťastné?</a:t>
            </a:r>
          </a:p>
          <a:p>
            <a:r>
              <a:rPr lang="cs-CZ" dirty="0">
                <a:solidFill>
                  <a:schemeClr val="bg1"/>
                </a:solidFill>
              </a:rPr>
              <a:t>Kde je hranice?</a:t>
            </a:r>
          </a:p>
          <a:p>
            <a:r>
              <a:rPr lang="cs-CZ" dirty="0">
                <a:solidFill>
                  <a:schemeClr val="bg1"/>
                </a:solidFill>
              </a:rPr>
              <a:t>Je zvíře věc?</a:t>
            </a:r>
          </a:p>
        </p:txBody>
      </p:sp>
    </p:spTree>
    <p:extLst>
      <p:ext uri="{BB962C8B-B14F-4D97-AF65-F5344CB8AC3E}">
        <p14:creationId xmlns:p14="http://schemas.microsoft.com/office/powerpoint/2010/main" val="2807362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F64E8DF-2DF7-448E-89BF-8018791FECAA}"/>
              </a:ext>
            </a:extLst>
          </p:cNvPr>
          <p:cNvSpPr>
            <a:spLocks noGrp="1"/>
          </p:cNvSpPr>
          <p:nvPr>
            <p:ph type="title"/>
          </p:nvPr>
        </p:nvSpPr>
        <p:spPr>
          <a:xfrm>
            <a:off x="1166650" y="1332952"/>
            <a:ext cx="3926898" cy="3921176"/>
          </a:xfrm>
        </p:spPr>
        <p:txBody>
          <a:bodyPr anchor="ctr">
            <a:normAutofit/>
          </a:bodyPr>
          <a:lstStyle/>
          <a:p>
            <a:r>
              <a:rPr lang="cs-CZ" sz="5400"/>
              <a:t>Starověk</a:t>
            </a:r>
          </a:p>
        </p:txBody>
      </p:sp>
      <p:grpSp>
        <p:nvGrpSpPr>
          <p:cNvPr id="52" name="Group 51">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53"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5176A6F1-2B3E-4553-A396-5A2B8A9CAE04}"/>
              </a:ext>
            </a:extLst>
          </p:cNvPr>
          <p:cNvSpPr>
            <a:spLocks noGrp="1"/>
          </p:cNvSpPr>
          <p:nvPr>
            <p:ph idx="1"/>
          </p:nvPr>
        </p:nvSpPr>
        <p:spPr>
          <a:xfrm>
            <a:off x="5381897" y="499833"/>
            <a:ext cx="6139543" cy="5986692"/>
          </a:xfrm>
        </p:spPr>
        <p:txBody>
          <a:bodyPr anchor="ctr">
            <a:normAutofit/>
          </a:bodyPr>
          <a:lstStyle/>
          <a:p>
            <a:r>
              <a:rPr lang="cs-CZ" sz="2400" i="1" dirty="0"/>
              <a:t>„Ať lidé panují nad mořskými rybami a nad nebeským ptactvem, nad zvířaty a nad celou zemí i nad každým plazem plazícím se po zemi.“ </a:t>
            </a:r>
            <a:r>
              <a:rPr lang="cs-CZ" sz="2400" dirty="0"/>
              <a:t>(Genesis 1:26)</a:t>
            </a:r>
          </a:p>
          <a:p>
            <a:r>
              <a:rPr lang="cs-CZ" sz="2400" i="1" dirty="0"/>
              <a:t>„Každý pohybující se živočich vám bude za pokrm;“</a:t>
            </a:r>
            <a:r>
              <a:rPr lang="cs-CZ" sz="2400" dirty="0"/>
              <a:t>(Genesis 9:3) </a:t>
            </a:r>
          </a:p>
          <a:p>
            <a:pPr marL="0" indent="0">
              <a:buNone/>
            </a:pPr>
            <a:endParaRPr lang="cs-CZ" sz="2400" dirty="0"/>
          </a:p>
          <a:p>
            <a:r>
              <a:rPr lang="cs-CZ" sz="2400" dirty="0"/>
              <a:t>Zvířata se ve Starém zákoně také velice často vyskytují na pozici obětí.</a:t>
            </a:r>
          </a:p>
          <a:p>
            <a:endParaRPr lang="cs-CZ" sz="2400" dirty="0"/>
          </a:p>
        </p:txBody>
      </p:sp>
    </p:spTree>
    <p:extLst>
      <p:ext uri="{BB962C8B-B14F-4D97-AF65-F5344CB8AC3E}">
        <p14:creationId xmlns:p14="http://schemas.microsoft.com/office/powerpoint/2010/main" val="1945060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C3BE41B-D41B-40F0-ACB0-7512B687D13C}"/>
              </a:ext>
            </a:extLst>
          </p:cNvPr>
          <p:cNvSpPr>
            <a:spLocks noGrp="1"/>
          </p:cNvSpPr>
          <p:nvPr>
            <p:ph type="title"/>
          </p:nvPr>
        </p:nvSpPr>
        <p:spPr>
          <a:xfrm>
            <a:off x="1166650" y="1332952"/>
            <a:ext cx="3926898" cy="3921176"/>
          </a:xfrm>
        </p:spPr>
        <p:txBody>
          <a:bodyPr anchor="ctr">
            <a:normAutofit/>
          </a:bodyPr>
          <a:lstStyle/>
          <a:p>
            <a:r>
              <a:rPr lang="cs-CZ" sz="5400"/>
              <a:t>Středověk</a:t>
            </a:r>
          </a:p>
        </p:txBody>
      </p:sp>
      <p:grpSp>
        <p:nvGrpSpPr>
          <p:cNvPr id="52" name="Group 51">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53"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37923B2D-6B36-4067-8853-52E2107EDF94}"/>
              </a:ext>
            </a:extLst>
          </p:cNvPr>
          <p:cNvSpPr>
            <a:spLocks noGrp="1"/>
          </p:cNvSpPr>
          <p:nvPr>
            <p:ph idx="1"/>
          </p:nvPr>
        </p:nvSpPr>
        <p:spPr>
          <a:xfrm>
            <a:off x="5394960" y="499833"/>
            <a:ext cx="6126480" cy="6000980"/>
          </a:xfrm>
        </p:spPr>
        <p:txBody>
          <a:bodyPr anchor="ctr">
            <a:normAutofit/>
          </a:bodyPr>
          <a:lstStyle/>
          <a:p>
            <a:r>
              <a:rPr lang="cs-CZ" sz="2400" dirty="0"/>
              <a:t>Křesťanství </a:t>
            </a:r>
          </a:p>
          <a:p>
            <a:pPr lvl="1"/>
            <a:r>
              <a:rPr lang="cs-CZ" dirty="0"/>
              <a:t>Posvátnost lidského života, nikoli zvířecího</a:t>
            </a:r>
          </a:p>
          <a:p>
            <a:pPr marL="457200" lvl="1" indent="0">
              <a:buNone/>
            </a:pPr>
            <a:endParaRPr lang="cs-CZ" dirty="0"/>
          </a:p>
          <a:p>
            <a:r>
              <a:rPr lang="cs-CZ" sz="2400" i="1" dirty="0"/>
              <a:t>Tomáš Akvinský</a:t>
            </a:r>
          </a:p>
          <a:p>
            <a:pPr lvl="1"/>
            <a:r>
              <a:rPr lang="cs-CZ" dirty="0"/>
              <a:t>Prosazoval soucit ke zvířatům - násilí na zvířatech vede i k násilí ke člověku</a:t>
            </a:r>
          </a:p>
          <a:p>
            <a:r>
              <a:rPr lang="cs-CZ" sz="2400" i="1" dirty="0"/>
              <a:t>František z Assisi</a:t>
            </a:r>
          </a:p>
          <a:p>
            <a:pPr lvl="1"/>
            <a:r>
              <a:rPr lang="cs-CZ" dirty="0"/>
              <a:t>Morální obhájce všeho živého</a:t>
            </a:r>
          </a:p>
          <a:p>
            <a:pPr marL="457200" lvl="1" indent="0">
              <a:buNone/>
            </a:pPr>
            <a:endParaRPr lang="cs-CZ" dirty="0"/>
          </a:p>
          <a:p>
            <a:r>
              <a:rPr lang="cs-CZ" sz="2400" dirty="0"/>
              <a:t>Soudy se zvířaty, církevní procesy</a:t>
            </a:r>
          </a:p>
        </p:txBody>
      </p:sp>
    </p:spTree>
    <p:extLst>
      <p:ext uri="{BB962C8B-B14F-4D97-AF65-F5344CB8AC3E}">
        <p14:creationId xmlns:p14="http://schemas.microsoft.com/office/powerpoint/2010/main" val="3122264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0044863-7D23-40EC-A92E-ADAE14110359}"/>
              </a:ext>
            </a:extLst>
          </p:cNvPr>
          <p:cNvSpPr>
            <a:spLocks noGrp="1"/>
          </p:cNvSpPr>
          <p:nvPr>
            <p:ph type="title"/>
          </p:nvPr>
        </p:nvSpPr>
        <p:spPr>
          <a:xfrm>
            <a:off x="1166650" y="1332952"/>
            <a:ext cx="3926898" cy="3921176"/>
          </a:xfrm>
        </p:spPr>
        <p:txBody>
          <a:bodyPr anchor="ctr">
            <a:normAutofit/>
          </a:bodyPr>
          <a:lstStyle/>
          <a:p>
            <a:r>
              <a:rPr lang="cs-CZ" sz="5400" dirty="0"/>
              <a:t>Novověk</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4152A015-5D3F-40F2-A131-3E371423A559}"/>
              </a:ext>
            </a:extLst>
          </p:cNvPr>
          <p:cNvSpPr>
            <a:spLocks noGrp="1"/>
          </p:cNvSpPr>
          <p:nvPr>
            <p:ph idx="1"/>
          </p:nvPr>
        </p:nvSpPr>
        <p:spPr>
          <a:xfrm>
            <a:off x="5394960" y="499833"/>
            <a:ext cx="6126480" cy="5581226"/>
          </a:xfrm>
        </p:spPr>
        <p:txBody>
          <a:bodyPr anchor="ctr">
            <a:normAutofit/>
          </a:bodyPr>
          <a:lstStyle/>
          <a:p>
            <a:r>
              <a:rPr lang="cs-CZ" sz="2400" dirty="0"/>
              <a:t>Člověk je potenciálním bohem a převyšuje ostatní tvory. </a:t>
            </a:r>
          </a:p>
          <a:p>
            <a:r>
              <a:rPr lang="cs-CZ" sz="2400" dirty="0"/>
              <a:t>Živočichové objektem vědeckého bádání</a:t>
            </a:r>
          </a:p>
          <a:p>
            <a:r>
              <a:rPr lang="cs-CZ" sz="2400" dirty="0"/>
              <a:t>Vivisekce - veliké množství biologicky a medicínsky relevantních objevů; bolestivá praktika pitvy zvířete zaživa </a:t>
            </a:r>
          </a:p>
          <a:p>
            <a:endParaRPr lang="cs-CZ" sz="2400" dirty="0"/>
          </a:p>
          <a:p>
            <a:r>
              <a:rPr lang="cs-CZ" sz="2400" i="1" dirty="0"/>
              <a:t>Jeremy </a:t>
            </a:r>
            <a:r>
              <a:rPr lang="cs-CZ" sz="2400" i="1" dirty="0" err="1"/>
              <a:t>Bentham</a:t>
            </a:r>
            <a:r>
              <a:rPr lang="cs-CZ" sz="2400" i="1" dirty="0"/>
              <a:t> </a:t>
            </a:r>
            <a:r>
              <a:rPr lang="cs-CZ" sz="2400" dirty="0"/>
              <a:t>– zastánce práv zvířat, položil základní otázku: „Mohou zvířata trpět?“</a:t>
            </a:r>
          </a:p>
        </p:txBody>
      </p:sp>
    </p:spTree>
    <p:extLst>
      <p:ext uri="{BB962C8B-B14F-4D97-AF65-F5344CB8AC3E}">
        <p14:creationId xmlns:p14="http://schemas.microsoft.com/office/powerpoint/2010/main" val="33247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8CE9A96-E82F-4210-B0D7-59E5398F6D3C}"/>
              </a:ext>
            </a:extLst>
          </p:cNvPr>
          <p:cNvSpPr>
            <a:spLocks noGrp="1"/>
          </p:cNvSpPr>
          <p:nvPr>
            <p:ph type="title"/>
          </p:nvPr>
        </p:nvSpPr>
        <p:spPr>
          <a:xfrm>
            <a:off x="1166650" y="1332952"/>
            <a:ext cx="3926898" cy="3921176"/>
          </a:xfrm>
        </p:spPr>
        <p:txBody>
          <a:bodyPr anchor="ctr">
            <a:normAutofit/>
          </a:bodyPr>
          <a:lstStyle/>
          <a:p>
            <a:r>
              <a:rPr lang="cs-CZ" sz="5400"/>
              <a:t>Jak šel čas..</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3C46272E-6490-4192-9202-2F2F6CCBDFF0}"/>
              </a:ext>
            </a:extLst>
          </p:cNvPr>
          <p:cNvSpPr>
            <a:spLocks noGrp="1"/>
          </p:cNvSpPr>
          <p:nvPr>
            <p:ph idx="1"/>
          </p:nvPr>
        </p:nvSpPr>
        <p:spPr>
          <a:xfrm>
            <a:off x="6095999" y="499833"/>
            <a:ext cx="5706359" cy="5581226"/>
          </a:xfrm>
        </p:spPr>
        <p:txBody>
          <a:bodyPr anchor="ctr">
            <a:normAutofit/>
          </a:bodyPr>
          <a:lstStyle/>
          <a:p>
            <a:r>
              <a:rPr lang="cs-CZ" sz="2400" dirty="0"/>
              <a:t>Před 50 tis. lety byl člověk lovec a sběrač</a:t>
            </a:r>
          </a:p>
          <a:p>
            <a:r>
              <a:rPr lang="cs-CZ" sz="2400" dirty="0"/>
              <a:t>Intenzivnější využívání potravních zdrojů </a:t>
            </a:r>
            <a:r>
              <a:rPr lang="cs-CZ" sz="2400" dirty="0">
                <a:sym typeface="Wingdings" panose="05000000000000000000" pitchFamily="2" charset="2"/>
              </a:rPr>
              <a:t> s</a:t>
            </a:r>
            <a:r>
              <a:rPr lang="cs-CZ" sz="2400" dirty="0"/>
              <a:t>ledování nároků živočichů na jejich růst a množení</a:t>
            </a:r>
          </a:p>
          <a:p>
            <a:pPr marL="0" indent="0">
              <a:buNone/>
            </a:pPr>
            <a:endParaRPr lang="cs-CZ" sz="2400" dirty="0"/>
          </a:p>
          <a:p>
            <a:r>
              <a:rPr lang="cs-CZ" sz="2400" dirty="0"/>
              <a:t>15 -10 tis let zpět </a:t>
            </a:r>
          </a:p>
          <a:p>
            <a:pPr lvl="1"/>
            <a:r>
              <a:rPr lang="cs-CZ" dirty="0"/>
              <a:t>Přechod z kočovného života na usedlý</a:t>
            </a:r>
          </a:p>
          <a:p>
            <a:pPr lvl="1"/>
            <a:r>
              <a:rPr lang="cs-CZ" dirty="0"/>
              <a:t>První pokusy o pěstování rostlin</a:t>
            </a:r>
          </a:p>
          <a:p>
            <a:pPr lvl="1"/>
            <a:r>
              <a:rPr lang="cs-CZ" dirty="0"/>
              <a:t>První pokusy chovu zvířat</a:t>
            </a:r>
          </a:p>
          <a:p>
            <a:endParaRPr lang="cs-CZ" sz="2200" dirty="0"/>
          </a:p>
        </p:txBody>
      </p:sp>
    </p:spTree>
    <p:extLst>
      <p:ext uri="{BB962C8B-B14F-4D97-AF65-F5344CB8AC3E}">
        <p14:creationId xmlns:p14="http://schemas.microsoft.com/office/powerpoint/2010/main" val="131540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A347275-B034-444B-BBDA-E6ECBBD1201D}"/>
              </a:ext>
            </a:extLst>
          </p:cNvPr>
          <p:cNvSpPr>
            <a:spLocks noGrp="1"/>
          </p:cNvSpPr>
          <p:nvPr>
            <p:ph type="title"/>
          </p:nvPr>
        </p:nvSpPr>
        <p:spPr>
          <a:xfrm>
            <a:off x="1166650" y="1332952"/>
            <a:ext cx="3926898" cy="3921176"/>
          </a:xfrm>
        </p:spPr>
        <p:txBody>
          <a:bodyPr anchor="ctr">
            <a:normAutofit/>
          </a:bodyPr>
          <a:lstStyle/>
          <a:p>
            <a:r>
              <a:rPr lang="cs-CZ" sz="5400" dirty="0"/>
              <a:t>19. století</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B760EC4A-22DF-4B15-998F-79CF3303E828}"/>
              </a:ext>
            </a:extLst>
          </p:cNvPr>
          <p:cNvSpPr>
            <a:spLocks noGrp="1"/>
          </p:cNvSpPr>
          <p:nvPr>
            <p:ph idx="1"/>
          </p:nvPr>
        </p:nvSpPr>
        <p:spPr>
          <a:xfrm>
            <a:off x="5394959" y="499833"/>
            <a:ext cx="6341411" cy="5938674"/>
          </a:xfrm>
        </p:spPr>
        <p:txBody>
          <a:bodyPr anchor="ctr">
            <a:normAutofit/>
          </a:bodyPr>
          <a:lstStyle/>
          <a:p>
            <a:r>
              <a:rPr lang="cs-CZ" sz="2400" dirty="0"/>
              <a:t>Počátek uznání práv zvířat</a:t>
            </a:r>
          </a:p>
          <a:p>
            <a:r>
              <a:rPr lang="cs-CZ" sz="2400" dirty="0"/>
              <a:t>„éra výmluv“ </a:t>
            </a:r>
            <a:r>
              <a:rPr lang="cs-CZ" sz="2400" dirty="0">
                <a:sym typeface="Wingdings" panose="05000000000000000000" pitchFamily="2" charset="2"/>
              </a:rPr>
              <a:t> dodnes</a:t>
            </a:r>
          </a:p>
          <a:p>
            <a:endParaRPr lang="cs-CZ" sz="2400" dirty="0">
              <a:sym typeface="Wingdings" panose="05000000000000000000" pitchFamily="2" charset="2"/>
            </a:endParaRPr>
          </a:p>
          <a:p>
            <a:r>
              <a:rPr lang="cs-CZ" sz="2400" dirty="0"/>
              <a:t>Henry Salt - řeší detailně problematiku zneužívání zvířat a uznání jejich práv</a:t>
            </a:r>
            <a:br>
              <a:rPr lang="cs-CZ" sz="2400" dirty="0"/>
            </a:br>
            <a:br>
              <a:rPr lang="cs-CZ" sz="2400" dirty="0"/>
            </a:br>
            <a:r>
              <a:rPr lang="cs-CZ" sz="2400" i="1" dirty="0"/>
              <a:t>„Zvířata, která spočívají v „omezené svobodě“ mají právo žít svůj přirozený život limitovaný pouze minimální možnou měrou potřebami společnosti. Pokud je z nějakého důvodu musíme zabít, zabijme, a pokud musíme nevyhnutelně způsobit bolest, způsobme ji, ale bez pokrytectví a výmluv. Než ale cokoli z toho uděláme, a to je zásadní, musíme se přesvědčit, zda je náš čin opravdu nezbytný.“</a:t>
            </a:r>
          </a:p>
        </p:txBody>
      </p:sp>
    </p:spTree>
    <p:extLst>
      <p:ext uri="{BB962C8B-B14F-4D97-AF65-F5344CB8AC3E}">
        <p14:creationId xmlns:p14="http://schemas.microsoft.com/office/powerpoint/2010/main" val="395188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Nadpis 1">
            <a:extLst>
              <a:ext uri="{FF2B5EF4-FFF2-40B4-BE49-F238E27FC236}">
                <a16:creationId xmlns:a16="http://schemas.microsoft.com/office/drawing/2014/main" id="{647FE605-1F4A-4372-B0A2-E8746B3CF32F}"/>
              </a:ext>
            </a:extLst>
          </p:cNvPr>
          <p:cNvSpPr>
            <a:spLocks noGrp="1"/>
          </p:cNvSpPr>
          <p:nvPr>
            <p:ph type="title"/>
          </p:nvPr>
        </p:nvSpPr>
        <p:spPr>
          <a:xfrm>
            <a:off x="922635" y="1250575"/>
            <a:ext cx="4604274" cy="4163210"/>
          </a:xfrm>
        </p:spPr>
        <p:txBody>
          <a:bodyPr anchor="ctr">
            <a:normAutofit/>
          </a:bodyPr>
          <a:lstStyle/>
          <a:p>
            <a:r>
              <a:rPr lang="cs-CZ" sz="8000">
                <a:solidFill>
                  <a:schemeClr val="bg1"/>
                </a:solidFill>
              </a:rPr>
              <a:t>Etika</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6C97BCD1-A42C-46B7-9802-5D115C33DDF3}"/>
              </a:ext>
            </a:extLst>
          </p:cNvPr>
          <p:cNvSpPr>
            <a:spLocks noGrp="1"/>
          </p:cNvSpPr>
          <p:nvPr>
            <p:ph idx="1"/>
          </p:nvPr>
        </p:nvSpPr>
        <p:spPr>
          <a:xfrm>
            <a:off x="6094542" y="860612"/>
            <a:ext cx="5635904" cy="5252805"/>
          </a:xfrm>
        </p:spPr>
        <p:txBody>
          <a:bodyPr anchor="ctr">
            <a:normAutofit/>
          </a:bodyPr>
          <a:lstStyle/>
          <a:p>
            <a:r>
              <a:rPr lang="cs-CZ" sz="2400" dirty="0">
                <a:solidFill>
                  <a:schemeClr val="bg1"/>
                </a:solidFill>
              </a:rPr>
              <a:t>Filosofická disciplína zkoumající morálku, morální lidské jednání zásady a normy, které uznává společnost</a:t>
            </a:r>
          </a:p>
          <a:p>
            <a:r>
              <a:rPr lang="cs-CZ" sz="2400" dirty="0">
                <a:solidFill>
                  <a:schemeClr val="bg1"/>
                </a:solidFill>
              </a:rPr>
              <a:t>Hodnotí člověka z hlediska dobra a zla</a:t>
            </a:r>
          </a:p>
          <a:p>
            <a:endParaRPr lang="cs-CZ" sz="2400" dirty="0">
              <a:solidFill>
                <a:schemeClr val="bg1"/>
              </a:solidFill>
            </a:endParaRPr>
          </a:p>
          <a:p>
            <a:r>
              <a:rPr lang="cs-CZ" sz="2400" dirty="0">
                <a:solidFill>
                  <a:schemeClr val="bg1"/>
                </a:solidFill>
              </a:rPr>
              <a:t>Erazim Kohák († únor 2020) </a:t>
            </a:r>
          </a:p>
          <a:p>
            <a:pPr lvl="1"/>
            <a:r>
              <a:rPr lang="cs-CZ" dirty="0">
                <a:solidFill>
                  <a:schemeClr val="bg1"/>
                </a:solidFill>
              </a:rPr>
              <a:t>Definuje environmentální etiku takto:</a:t>
            </a:r>
          </a:p>
          <a:p>
            <a:pPr marL="457200" lvl="1" indent="0">
              <a:buNone/>
            </a:pPr>
            <a:br>
              <a:rPr lang="cs-CZ" dirty="0">
                <a:solidFill>
                  <a:schemeClr val="bg1"/>
                </a:solidFill>
              </a:rPr>
            </a:br>
            <a:r>
              <a:rPr lang="cs-CZ" i="1" dirty="0">
                <a:solidFill>
                  <a:schemeClr val="bg1"/>
                </a:solidFill>
              </a:rPr>
              <a:t>„Soubor zásad a pravidel, která člověku naznačují, jak by se měl chovat ve svém obcování se vším mimolidským světem.“</a:t>
            </a:r>
          </a:p>
        </p:txBody>
      </p:sp>
    </p:spTree>
    <p:extLst>
      <p:ext uri="{BB962C8B-B14F-4D97-AF65-F5344CB8AC3E}">
        <p14:creationId xmlns:p14="http://schemas.microsoft.com/office/powerpoint/2010/main" val="1148390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7522C082-4A09-4771-92C5-E09BA92108C9}"/>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Právo</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2A2B0ED-E0A3-472B-B06E-79B6ADC4A367}"/>
              </a:ext>
            </a:extLst>
          </p:cNvPr>
          <p:cNvSpPr>
            <a:spLocks noGrp="1"/>
          </p:cNvSpPr>
          <p:nvPr>
            <p:ph idx="1"/>
          </p:nvPr>
        </p:nvSpPr>
        <p:spPr>
          <a:xfrm>
            <a:off x="5070763" y="1108061"/>
            <a:ext cx="6941127" cy="4571972"/>
          </a:xfrm>
        </p:spPr>
        <p:txBody>
          <a:bodyPr anchor="ctr">
            <a:normAutofit/>
          </a:bodyPr>
          <a:lstStyle/>
          <a:p>
            <a:r>
              <a:rPr lang="cs-CZ" sz="2400" dirty="0">
                <a:solidFill>
                  <a:schemeClr val="bg1"/>
                </a:solidFill>
              </a:rPr>
              <a:t>Podle zákona o ochraně zvířat proti týrání je zvíře:</a:t>
            </a:r>
          </a:p>
          <a:p>
            <a:pPr marL="0" indent="0">
              <a:buNone/>
            </a:pPr>
            <a:r>
              <a:rPr lang="cs-CZ" sz="2400" i="1" dirty="0">
                <a:solidFill>
                  <a:schemeClr val="bg1"/>
                </a:solidFill>
              </a:rPr>
              <a:t>„Každý živý obratlovec s výjimkou člověka, nikoliv však plod nebo embryo.“</a:t>
            </a:r>
          </a:p>
          <a:p>
            <a:pPr marL="0" indent="0">
              <a:buNone/>
            </a:pPr>
            <a:endParaRPr lang="cs-CZ" sz="2400" i="1" dirty="0">
              <a:solidFill>
                <a:schemeClr val="bg1"/>
              </a:solidFill>
            </a:endParaRPr>
          </a:p>
          <a:p>
            <a:pPr lvl="1"/>
            <a:r>
              <a:rPr lang="cs-CZ" dirty="0">
                <a:solidFill>
                  <a:schemeClr val="bg1"/>
                </a:solidFill>
              </a:rPr>
              <a:t>Hospodářská zvířata, včetně zvěře</a:t>
            </a:r>
          </a:p>
          <a:p>
            <a:pPr lvl="1"/>
            <a:r>
              <a:rPr lang="cs-CZ" dirty="0">
                <a:solidFill>
                  <a:schemeClr val="bg1"/>
                </a:solidFill>
              </a:rPr>
              <a:t>Zvířata v zájmovém chovu</a:t>
            </a:r>
          </a:p>
          <a:p>
            <a:pPr lvl="2"/>
            <a:r>
              <a:rPr lang="cs-CZ" sz="2400" dirty="0">
                <a:solidFill>
                  <a:schemeClr val="bg1"/>
                </a:solidFill>
              </a:rPr>
              <a:t>Zvířata vyžadující zvláštní pozornost</a:t>
            </a:r>
          </a:p>
          <a:p>
            <a:pPr lvl="1"/>
            <a:r>
              <a:rPr lang="cs-CZ" dirty="0">
                <a:solidFill>
                  <a:schemeClr val="bg1"/>
                </a:solidFill>
              </a:rPr>
              <a:t>Přivlastněné zvíře – ulovené v souladu s předpisy</a:t>
            </a:r>
          </a:p>
          <a:p>
            <a:pPr lvl="1"/>
            <a:r>
              <a:rPr lang="cs-CZ" dirty="0">
                <a:solidFill>
                  <a:schemeClr val="bg1"/>
                </a:solidFill>
              </a:rPr>
              <a:t>Volně žijící zvíře – handicapované i v zajetí</a:t>
            </a:r>
          </a:p>
          <a:p>
            <a:pPr lvl="1"/>
            <a:r>
              <a:rPr lang="cs-CZ" dirty="0">
                <a:solidFill>
                  <a:schemeClr val="bg1"/>
                </a:solidFill>
              </a:rPr>
              <a:t>Pokusná zvířata</a:t>
            </a:r>
          </a:p>
        </p:txBody>
      </p:sp>
    </p:spTree>
    <p:extLst>
      <p:ext uri="{BB962C8B-B14F-4D97-AF65-F5344CB8AC3E}">
        <p14:creationId xmlns:p14="http://schemas.microsoft.com/office/powerpoint/2010/main" val="3323526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7ABB3302-3B22-47F8-8501-5976FC7EF0A4}"/>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Právo</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FEE4767-5999-4FAB-9636-E6579A149553}"/>
              </a:ext>
            </a:extLst>
          </p:cNvPr>
          <p:cNvSpPr>
            <a:spLocks noGrp="1"/>
          </p:cNvSpPr>
          <p:nvPr>
            <p:ph idx="1"/>
          </p:nvPr>
        </p:nvSpPr>
        <p:spPr>
          <a:xfrm>
            <a:off x="5200650" y="700096"/>
            <a:ext cx="6329363" cy="5800664"/>
          </a:xfrm>
        </p:spPr>
        <p:txBody>
          <a:bodyPr anchor="ctr">
            <a:normAutofit/>
          </a:bodyPr>
          <a:lstStyle/>
          <a:p>
            <a:pPr marL="0" indent="0">
              <a:buNone/>
            </a:pPr>
            <a:r>
              <a:rPr lang="cs-CZ" sz="2400" i="1" dirty="0">
                <a:solidFill>
                  <a:schemeClr val="bg1"/>
                </a:solidFill>
              </a:rPr>
              <a:t>„Chovatelem je každá právnická nebo fyzická osoba, která drží nebo chová (dále jen "chová") zvíře nebo zvířata, trvale nebo dočasně, přemisťuje zvíře, nebo obchoduje se zvířaty, provozuje jatky, útulky, záchranné stanice, hotely a penziony pro zvířata nebo zoologické zahrady,</a:t>
            </a:r>
            <a:r>
              <a:rPr lang="cs-CZ" sz="2400" b="1" i="1" baseline="30000" dirty="0">
                <a:solidFill>
                  <a:schemeClr val="bg1"/>
                </a:solidFill>
              </a:rPr>
              <a:t> </a:t>
            </a:r>
            <a:r>
              <a:rPr lang="cs-CZ" sz="2400" i="1" dirty="0">
                <a:solidFill>
                  <a:schemeClr val="bg1"/>
                </a:solidFill>
              </a:rPr>
              <a:t>provádí pokusy na zvířeti nebo zvířatech anebo pořádá jejich veřejná vystoupení,“</a:t>
            </a:r>
          </a:p>
          <a:p>
            <a:pPr marL="0" indent="0">
              <a:buNone/>
            </a:pPr>
            <a:endParaRPr lang="cs-CZ" sz="2400" i="1" dirty="0">
              <a:solidFill>
                <a:schemeClr val="bg1"/>
              </a:solidFill>
            </a:endParaRPr>
          </a:p>
          <a:p>
            <a:r>
              <a:rPr lang="cs-CZ" sz="2400" dirty="0">
                <a:solidFill>
                  <a:schemeClr val="bg1"/>
                </a:solidFill>
              </a:rPr>
              <a:t>Zakazuje se týrání zvířat.</a:t>
            </a:r>
          </a:p>
          <a:p>
            <a:r>
              <a:rPr lang="cs-CZ" sz="2400" dirty="0">
                <a:solidFill>
                  <a:schemeClr val="bg1"/>
                </a:solidFill>
              </a:rPr>
              <a:t>Zakazují se všechny formy propagace týrání zvířat.</a:t>
            </a:r>
          </a:p>
          <a:p>
            <a:pPr marL="0" indent="0">
              <a:buNone/>
            </a:pPr>
            <a:endParaRPr lang="cs-CZ" sz="2000" i="1" dirty="0">
              <a:solidFill>
                <a:schemeClr val="bg1"/>
              </a:solidFill>
            </a:endParaRPr>
          </a:p>
        </p:txBody>
      </p:sp>
    </p:spTree>
    <p:extLst>
      <p:ext uri="{BB962C8B-B14F-4D97-AF65-F5344CB8AC3E}">
        <p14:creationId xmlns:p14="http://schemas.microsoft.com/office/powerpoint/2010/main" val="440903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951D4AA2-5852-4304-A883-5CB378A8B403}"/>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Welfare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E02B03BD-3425-461F-95BD-DA888D7549D3}"/>
              </a:ext>
            </a:extLst>
          </p:cNvPr>
          <p:cNvSpPr>
            <a:spLocks noGrp="1"/>
          </p:cNvSpPr>
          <p:nvPr>
            <p:ph idx="1"/>
          </p:nvPr>
        </p:nvSpPr>
        <p:spPr>
          <a:xfrm>
            <a:off x="5114926" y="657246"/>
            <a:ext cx="6657974" cy="5757840"/>
          </a:xfrm>
        </p:spPr>
        <p:txBody>
          <a:bodyPr anchor="ctr">
            <a:normAutofit/>
          </a:bodyPr>
          <a:lstStyle/>
          <a:p>
            <a:r>
              <a:rPr lang="cs-CZ" sz="2400" dirty="0">
                <a:solidFill>
                  <a:schemeClr val="bg1"/>
                </a:solidFill>
              </a:rPr>
              <a:t>Moderní ochrana zvířat pohlíží na „pohodu“ (</a:t>
            </a:r>
            <a:r>
              <a:rPr lang="cs-CZ" sz="2400" dirty="0" err="1">
                <a:solidFill>
                  <a:schemeClr val="bg1"/>
                </a:solidFill>
              </a:rPr>
              <a:t>welfare</a:t>
            </a:r>
            <a:r>
              <a:rPr lang="cs-CZ" sz="2400" dirty="0">
                <a:solidFill>
                  <a:schemeClr val="bg1"/>
                </a:solidFill>
              </a:rPr>
              <a:t>) zvířat</a:t>
            </a:r>
          </a:p>
          <a:p>
            <a:pPr marL="0" indent="0">
              <a:buNone/>
            </a:pPr>
            <a:endParaRPr lang="cs-CZ" sz="2400" dirty="0">
              <a:solidFill>
                <a:schemeClr val="bg1"/>
              </a:solidFill>
            </a:endParaRPr>
          </a:p>
          <a:p>
            <a:r>
              <a:rPr lang="cs-CZ" sz="2200" dirty="0">
                <a:solidFill>
                  <a:schemeClr val="bg1"/>
                </a:solidFill>
              </a:rPr>
              <a:t>5 podmínek: </a:t>
            </a:r>
          </a:p>
          <a:p>
            <a:pPr lvl="1"/>
            <a:r>
              <a:rPr lang="cs-CZ" sz="2200" dirty="0">
                <a:solidFill>
                  <a:schemeClr val="bg1"/>
                </a:solidFill>
              </a:rPr>
              <a:t>Odstranění žízně a hladu</a:t>
            </a:r>
          </a:p>
          <a:p>
            <a:pPr lvl="1"/>
            <a:r>
              <a:rPr lang="cs-CZ" sz="2200" dirty="0">
                <a:solidFill>
                  <a:schemeClr val="bg1"/>
                </a:solidFill>
              </a:rPr>
              <a:t>Odstranění příčin vzniku bolesti, nemoci a zranění</a:t>
            </a:r>
          </a:p>
          <a:p>
            <a:pPr lvl="1"/>
            <a:r>
              <a:rPr lang="cs-CZ" sz="2200" dirty="0">
                <a:solidFill>
                  <a:schemeClr val="bg1"/>
                </a:solidFill>
              </a:rPr>
              <a:t>Odstranění příčin nepohody</a:t>
            </a:r>
          </a:p>
          <a:p>
            <a:pPr lvl="1"/>
            <a:r>
              <a:rPr lang="cs-CZ" sz="2200" dirty="0">
                <a:solidFill>
                  <a:schemeClr val="bg1"/>
                </a:solidFill>
              </a:rPr>
              <a:t>Odstranění příčin strachu a deprese</a:t>
            </a:r>
          </a:p>
          <a:p>
            <a:pPr lvl="1"/>
            <a:r>
              <a:rPr lang="cs-CZ" sz="2200" dirty="0">
                <a:solidFill>
                  <a:schemeClr val="bg1"/>
                </a:solidFill>
              </a:rPr>
              <a:t>Vytvoření podmínek pro uskutečnění přirozeného chování</a:t>
            </a:r>
          </a:p>
          <a:p>
            <a:pPr lvl="1"/>
            <a:endParaRPr lang="cs-CZ" sz="1700" dirty="0">
              <a:solidFill>
                <a:schemeClr val="bg1"/>
              </a:solidFill>
            </a:endParaRPr>
          </a:p>
        </p:txBody>
      </p:sp>
    </p:spTree>
    <p:extLst>
      <p:ext uri="{BB962C8B-B14F-4D97-AF65-F5344CB8AC3E}">
        <p14:creationId xmlns:p14="http://schemas.microsoft.com/office/powerpoint/2010/main" val="2643731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AE170C19-99DE-422D-B57D-BDF79A27211B}"/>
              </a:ext>
            </a:extLst>
          </p:cNvPr>
          <p:cNvSpPr>
            <a:spLocks noGrp="1"/>
          </p:cNvSpPr>
          <p:nvPr>
            <p:ph type="title"/>
          </p:nvPr>
        </p:nvSpPr>
        <p:spPr>
          <a:xfrm>
            <a:off x="1014141" y="1450655"/>
            <a:ext cx="3932030" cy="3956690"/>
          </a:xfrm>
        </p:spPr>
        <p:txBody>
          <a:bodyPr anchor="ctr">
            <a:normAutofit/>
          </a:bodyPr>
          <a:lstStyle/>
          <a:p>
            <a:r>
              <a:rPr lang="cs-CZ" sz="6200">
                <a:solidFill>
                  <a:schemeClr val="bg1"/>
                </a:solidFill>
              </a:rPr>
              <a:t>Organizace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FDF8970A-7FA6-4E0F-96F5-BB177E4711F5}"/>
              </a:ext>
            </a:extLst>
          </p:cNvPr>
          <p:cNvSpPr>
            <a:spLocks noGrp="1"/>
          </p:cNvSpPr>
          <p:nvPr>
            <p:ph idx="1"/>
          </p:nvPr>
        </p:nvSpPr>
        <p:spPr>
          <a:xfrm>
            <a:off x="5186363" y="485812"/>
            <a:ext cx="6572249" cy="5929256"/>
          </a:xfrm>
        </p:spPr>
        <p:txBody>
          <a:bodyPr anchor="ctr">
            <a:normAutofit/>
          </a:bodyPr>
          <a:lstStyle/>
          <a:p>
            <a:r>
              <a:rPr lang="cs-CZ" sz="2200" b="1" dirty="0">
                <a:solidFill>
                  <a:schemeClr val="bg1"/>
                </a:solidFill>
              </a:rPr>
              <a:t>Mezinárodní úmluva CITES </a:t>
            </a:r>
            <a:r>
              <a:rPr lang="cs-CZ" sz="2200" dirty="0">
                <a:solidFill>
                  <a:schemeClr val="bg1"/>
                </a:solidFill>
              </a:rPr>
              <a:t>– o mezinárodním obchodu s ohroženými druhy</a:t>
            </a:r>
          </a:p>
          <a:p>
            <a:r>
              <a:rPr lang="cs-CZ" sz="2200" dirty="0">
                <a:solidFill>
                  <a:schemeClr val="bg1"/>
                </a:solidFill>
              </a:rPr>
              <a:t>IUCN – světový svaz ochrany přírody</a:t>
            </a:r>
          </a:p>
          <a:p>
            <a:r>
              <a:rPr lang="cs-CZ" sz="2200" dirty="0">
                <a:solidFill>
                  <a:schemeClr val="bg1"/>
                </a:solidFill>
              </a:rPr>
              <a:t>WWF – světový fond pro přírodu</a:t>
            </a:r>
          </a:p>
          <a:p>
            <a:endParaRPr lang="cs-CZ" sz="2200" dirty="0">
              <a:solidFill>
                <a:schemeClr val="bg1"/>
              </a:solidFill>
            </a:endParaRPr>
          </a:p>
          <a:p>
            <a:r>
              <a:rPr lang="cs-CZ" sz="2200" dirty="0">
                <a:solidFill>
                  <a:schemeClr val="bg1"/>
                </a:solidFill>
              </a:rPr>
              <a:t>PETA – Evropská koalice pro zastavení pokusů na zvířatech</a:t>
            </a:r>
          </a:p>
          <a:p>
            <a:r>
              <a:rPr lang="cs-CZ" sz="2200" dirty="0">
                <a:solidFill>
                  <a:schemeClr val="bg1"/>
                </a:solidFill>
              </a:rPr>
              <a:t>WSPA – světová společnost na ochranu zvířat</a:t>
            </a:r>
          </a:p>
          <a:p>
            <a:r>
              <a:rPr lang="cs-CZ" sz="2200" dirty="0">
                <a:solidFill>
                  <a:schemeClr val="bg1"/>
                </a:solidFill>
              </a:rPr>
              <a:t>OIE – světová organizace pro zdraví zvířat</a:t>
            </a:r>
          </a:p>
          <a:p>
            <a:r>
              <a:rPr lang="cs-CZ" sz="2200" dirty="0" err="1">
                <a:solidFill>
                  <a:schemeClr val="bg1"/>
                </a:solidFill>
              </a:rPr>
              <a:t>Eurogroup</a:t>
            </a:r>
            <a:r>
              <a:rPr lang="cs-CZ" sz="2200" dirty="0">
                <a:solidFill>
                  <a:schemeClr val="bg1"/>
                </a:solidFill>
              </a:rPr>
              <a:t> </a:t>
            </a:r>
            <a:r>
              <a:rPr lang="cs-CZ" sz="2200" dirty="0" err="1">
                <a:solidFill>
                  <a:schemeClr val="bg1"/>
                </a:solidFill>
              </a:rPr>
              <a:t>for</a:t>
            </a:r>
            <a:r>
              <a:rPr lang="cs-CZ" sz="2200" dirty="0">
                <a:solidFill>
                  <a:schemeClr val="bg1"/>
                </a:solidFill>
              </a:rPr>
              <a:t> </a:t>
            </a:r>
            <a:r>
              <a:rPr lang="cs-CZ" sz="2200" dirty="0" err="1">
                <a:solidFill>
                  <a:schemeClr val="bg1"/>
                </a:solidFill>
              </a:rPr>
              <a:t>Animals</a:t>
            </a:r>
            <a:r>
              <a:rPr lang="cs-CZ" sz="2200" dirty="0">
                <a:solidFill>
                  <a:schemeClr val="bg1"/>
                </a:solidFill>
              </a:rPr>
              <a:t> – organizace pro zlepšení podmínek zacházení se zvířaty v EU</a:t>
            </a:r>
          </a:p>
          <a:p>
            <a:endParaRPr lang="cs-CZ" sz="2200" dirty="0">
              <a:solidFill>
                <a:schemeClr val="bg1"/>
              </a:solidFill>
            </a:endParaRPr>
          </a:p>
          <a:p>
            <a:r>
              <a:rPr lang="cs-CZ" sz="2200" dirty="0">
                <a:solidFill>
                  <a:schemeClr val="bg1"/>
                </a:solidFill>
              </a:rPr>
              <a:t>V ČR: SOS Zvířatům, Děti Země, Svoboda zvířat, Nadace na ochranu zvířat</a:t>
            </a:r>
          </a:p>
        </p:txBody>
      </p:sp>
    </p:spTree>
    <p:extLst>
      <p:ext uri="{BB962C8B-B14F-4D97-AF65-F5344CB8AC3E}">
        <p14:creationId xmlns:p14="http://schemas.microsoft.com/office/powerpoint/2010/main" val="1308203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0CD1CE42-FB69-499A-9041-E02743A6933A}"/>
              </a:ext>
            </a:extLst>
          </p:cNvPr>
          <p:cNvSpPr>
            <a:spLocks noGrp="1"/>
          </p:cNvSpPr>
          <p:nvPr>
            <p:ph type="ctrTitle"/>
          </p:nvPr>
        </p:nvSpPr>
        <p:spPr/>
        <p:txBody>
          <a:bodyPr/>
          <a:lstStyle/>
          <a:p>
            <a:endParaRPr lang="cs-CZ"/>
          </a:p>
        </p:txBody>
      </p:sp>
      <p:sp>
        <p:nvSpPr>
          <p:cNvPr id="7" name="Podnadpis 6">
            <a:extLst>
              <a:ext uri="{FF2B5EF4-FFF2-40B4-BE49-F238E27FC236}">
                <a16:creationId xmlns:a16="http://schemas.microsoft.com/office/drawing/2014/main" id="{63BADE35-5C38-428B-AD37-6CC2E3751689}"/>
              </a:ext>
            </a:extLst>
          </p:cNvPr>
          <p:cNvSpPr>
            <a:spLocks noGrp="1"/>
          </p:cNvSpPr>
          <p:nvPr>
            <p:ph type="subTitle" idx="1"/>
          </p:nvPr>
        </p:nvSpPr>
        <p:spPr/>
        <p:txBody>
          <a:bodyPr/>
          <a:lstStyle/>
          <a:p>
            <a:endParaRPr lang="cs-CZ"/>
          </a:p>
        </p:txBody>
      </p:sp>
      <p:pic>
        <p:nvPicPr>
          <p:cNvPr id="4" name="Zástupný obsah 3" descr="Obsah obrázku zvíře, bílá, vsedě, obrazovka&#10;&#10;Popis byl vytvořen automaticky">
            <a:extLst>
              <a:ext uri="{FF2B5EF4-FFF2-40B4-BE49-F238E27FC236}">
                <a16:creationId xmlns:a16="http://schemas.microsoft.com/office/drawing/2014/main" id="{5B73F5B1-05D6-4C60-8A23-120D07867F91}"/>
              </a:ext>
            </a:extLst>
          </p:cNvPr>
          <p:cNvPicPr>
            <a:picLocks noGrp="1" noChangeAspect="1"/>
          </p:cNvPicPr>
          <p:nvPr>
            <p:ph idx="4294967295"/>
          </p:nvPr>
        </p:nvPicPr>
        <p:blipFill>
          <a:blip r:embed="rId2"/>
          <a:stretch>
            <a:fillRect/>
          </a:stretch>
        </p:blipFill>
        <p:spPr>
          <a:xfrm>
            <a:off x="6361113" y="943293"/>
            <a:ext cx="5250438" cy="5302637"/>
          </a:xfrm>
          <a:prstGeom prst="rect">
            <a:avLst/>
          </a:prstGeom>
        </p:spPr>
      </p:pic>
      <p:pic>
        <p:nvPicPr>
          <p:cNvPr id="5" name="Obrázek 4" descr="Obsah obrázku text&#10;&#10;Popis byl vytvořen automaticky">
            <a:extLst>
              <a:ext uri="{FF2B5EF4-FFF2-40B4-BE49-F238E27FC236}">
                <a16:creationId xmlns:a16="http://schemas.microsoft.com/office/drawing/2014/main" id="{B9DA83E9-62EC-4FEC-ACB7-E23ED11668A9}"/>
              </a:ext>
            </a:extLst>
          </p:cNvPr>
          <p:cNvPicPr>
            <a:picLocks noChangeAspect="1"/>
          </p:cNvPicPr>
          <p:nvPr/>
        </p:nvPicPr>
        <p:blipFill>
          <a:blip r:embed="rId3"/>
          <a:stretch>
            <a:fillRect/>
          </a:stretch>
        </p:blipFill>
        <p:spPr>
          <a:xfrm>
            <a:off x="831273" y="943124"/>
            <a:ext cx="5326478" cy="5302806"/>
          </a:xfrm>
          <a:prstGeom prst="rect">
            <a:avLst/>
          </a:prstGeom>
        </p:spPr>
      </p:pic>
    </p:spTree>
    <p:extLst>
      <p:ext uri="{BB962C8B-B14F-4D97-AF65-F5344CB8AC3E}">
        <p14:creationId xmlns:p14="http://schemas.microsoft.com/office/powerpoint/2010/main" val="270645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2742C-8680-44D0-A4C9-87C5D51F8631}"/>
              </a:ext>
            </a:extLst>
          </p:cNvPr>
          <p:cNvSpPr>
            <a:spLocks noGrp="1"/>
          </p:cNvSpPr>
          <p:nvPr>
            <p:ph type="title"/>
          </p:nvPr>
        </p:nvSpPr>
        <p:spPr>
          <a:xfrm>
            <a:off x="762001" y="803325"/>
            <a:ext cx="5314536" cy="1325563"/>
          </a:xfrm>
        </p:spPr>
        <p:txBody>
          <a:bodyPr>
            <a:normAutofit/>
          </a:bodyPr>
          <a:lstStyle/>
          <a:p>
            <a:r>
              <a:rPr lang="cs-CZ" dirty="0"/>
              <a:t>Chtě nechtě..</a:t>
            </a:r>
          </a:p>
        </p:txBody>
      </p:sp>
      <p:sp>
        <p:nvSpPr>
          <p:cNvPr id="3" name="Zástupný obsah 2">
            <a:extLst>
              <a:ext uri="{FF2B5EF4-FFF2-40B4-BE49-F238E27FC236}">
                <a16:creationId xmlns:a16="http://schemas.microsoft.com/office/drawing/2014/main" id="{04045F1C-2AD6-4C66-A1AD-75BB549D5AEF}"/>
              </a:ext>
            </a:extLst>
          </p:cNvPr>
          <p:cNvSpPr>
            <a:spLocks noGrp="1"/>
          </p:cNvSpPr>
          <p:nvPr>
            <p:ph idx="1"/>
          </p:nvPr>
        </p:nvSpPr>
        <p:spPr>
          <a:xfrm>
            <a:off x="761999" y="2279017"/>
            <a:ext cx="6496639" cy="4147909"/>
          </a:xfrm>
        </p:spPr>
        <p:txBody>
          <a:bodyPr anchor="t">
            <a:normAutofit fontScale="92500" lnSpcReduction="10000"/>
          </a:bodyPr>
          <a:lstStyle/>
          <a:p>
            <a:r>
              <a:rPr lang="cs-CZ" sz="2600" dirty="0"/>
              <a:t>Samovolná domestikace</a:t>
            </a:r>
          </a:p>
          <a:p>
            <a:pPr lvl="1"/>
            <a:r>
              <a:rPr lang="cs-CZ" sz="2600" dirty="0"/>
              <a:t>Druh žijící v těsném kontaktu</a:t>
            </a:r>
          </a:p>
          <a:p>
            <a:pPr lvl="1"/>
            <a:r>
              <a:rPr lang="cs-CZ" sz="2600" dirty="0"/>
              <a:t>Druh těží z lidské činnosti</a:t>
            </a:r>
          </a:p>
          <a:p>
            <a:pPr lvl="1"/>
            <a:r>
              <a:rPr lang="cs-CZ" sz="2600" dirty="0"/>
              <a:t>Hlavní motivace nebyla materiálová</a:t>
            </a:r>
            <a:br>
              <a:rPr lang="cs-CZ" sz="2600" dirty="0"/>
            </a:br>
            <a:r>
              <a:rPr lang="cs-CZ" sz="2600" dirty="0"/>
              <a:t>(kočka, pes, holub)</a:t>
            </a:r>
          </a:p>
          <a:p>
            <a:pPr lvl="1"/>
            <a:endParaRPr lang="cs-CZ" sz="2600" dirty="0"/>
          </a:p>
          <a:p>
            <a:r>
              <a:rPr lang="cs-CZ" sz="2600" dirty="0"/>
              <a:t>Násilná domestikace</a:t>
            </a:r>
          </a:p>
          <a:p>
            <a:pPr lvl="1"/>
            <a:r>
              <a:rPr lang="cs-CZ" sz="2600" dirty="0"/>
              <a:t>Častější </a:t>
            </a:r>
          </a:p>
          <a:p>
            <a:pPr lvl="1"/>
            <a:r>
              <a:rPr lang="cs-CZ" sz="2600" dirty="0"/>
              <a:t>Záměrný odchyt množení a chov v zajetí</a:t>
            </a:r>
          </a:p>
          <a:p>
            <a:pPr lvl="1"/>
            <a:r>
              <a:rPr lang="cs-CZ" sz="2600" dirty="0"/>
              <a:t>Užitek potravní, bojový, doprava, obdělávání půdy (tur, prase, kůň, buvol, drůbež)</a:t>
            </a:r>
          </a:p>
          <a:p>
            <a:pPr lvl="1"/>
            <a:endParaRPr lang="cs-CZ" sz="1800" dirty="0"/>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descr="Obsah obrázku tráva, exteriér, plot, ovce&#10;&#10;Popis byl vytvořen automaticky">
            <a:extLst>
              <a:ext uri="{FF2B5EF4-FFF2-40B4-BE49-F238E27FC236}">
                <a16:creationId xmlns:a16="http://schemas.microsoft.com/office/drawing/2014/main" id="{8D2DE875-EAD8-468C-ABE4-D0B3105E4420}"/>
              </a:ext>
            </a:extLst>
          </p:cNvPr>
          <p:cNvPicPr>
            <a:picLocks noChangeAspect="1"/>
          </p:cNvPicPr>
          <p:nvPr/>
        </p:nvPicPr>
        <p:blipFill rotWithShape="1">
          <a:blip r:embed="rId2"/>
          <a:srcRect l="21798" r="139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825539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BB325443-40B0-42D7-AAF5-587EB0953D50}"/>
              </a:ext>
            </a:extLst>
          </p:cNvPr>
          <p:cNvSpPr>
            <a:spLocks noGrp="1"/>
          </p:cNvSpPr>
          <p:nvPr>
            <p:ph type="title"/>
          </p:nvPr>
        </p:nvSpPr>
        <p:spPr>
          <a:xfrm>
            <a:off x="833002" y="365126"/>
            <a:ext cx="10520702" cy="976438"/>
          </a:xfrm>
        </p:spPr>
        <p:txBody>
          <a:bodyPr>
            <a:normAutofit/>
          </a:bodyPr>
          <a:lstStyle/>
          <a:p>
            <a:r>
              <a:rPr lang="cs-CZ" dirty="0">
                <a:solidFill>
                  <a:srgbClr val="FFFFFF"/>
                </a:solidFill>
              </a:rPr>
              <a:t>Domestikace nyní</a:t>
            </a:r>
          </a:p>
        </p:txBody>
      </p:sp>
      <p:sp>
        <p:nvSpPr>
          <p:cNvPr id="3" name="Zástupný obsah 2">
            <a:extLst>
              <a:ext uri="{FF2B5EF4-FFF2-40B4-BE49-F238E27FC236}">
                <a16:creationId xmlns:a16="http://schemas.microsoft.com/office/drawing/2014/main" id="{1EAE3D66-13DB-4C32-A016-489DDFFC5B18}"/>
              </a:ext>
            </a:extLst>
          </p:cNvPr>
          <p:cNvSpPr>
            <a:spLocks noGrp="1"/>
          </p:cNvSpPr>
          <p:nvPr>
            <p:ph idx="1"/>
          </p:nvPr>
        </p:nvSpPr>
        <p:spPr>
          <a:xfrm>
            <a:off x="838201" y="1706691"/>
            <a:ext cx="10515598" cy="4470272"/>
          </a:xfrm>
        </p:spPr>
        <p:txBody>
          <a:bodyPr>
            <a:normAutofit lnSpcReduction="10000"/>
          </a:bodyPr>
          <a:lstStyle/>
          <a:p>
            <a:pPr marL="0" indent="0">
              <a:buNone/>
            </a:pPr>
            <a:r>
              <a:rPr lang="cs-CZ" sz="2400" dirty="0">
                <a:solidFill>
                  <a:srgbClr val="FFFFFF"/>
                </a:solidFill>
              </a:rPr>
              <a:t>Není ukončena - různý stupeň osvojení (farmy jelenů, norků)</a:t>
            </a:r>
          </a:p>
          <a:p>
            <a:r>
              <a:rPr lang="cs-CZ" sz="2400" dirty="0">
                <a:solidFill>
                  <a:srgbClr val="FFFFFF"/>
                </a:solidFill>
              </a:rPr>
              <a:t>Hospodářské zvíře </a:t>
            </a:r>
          </a:p>
          <a:p>
            <a:pPr lvl="1"/>
            <a:r>
              <a:rPr lang="cs-CZ" dirty="0">
                <a:solidFill>
                  <a:srgbClr val="FFFFFF"/>
                </a:solidFill>
              </a:rPr>
              <a:t>chované pro hospodářský užitek (potrava, práce) </a:t>
            </a:r>
          </a:p>
          <a:p>
            <a:r>
              <a:rPr lang="cs-CZ" sz="2400" dirty="0">
                <a:solidFill>
                  <a:srgbClr val="FFFFFF"/>
                </a:solidFill>
              </a:rPr>
              <a:t>Domácí zvíře </a:t>
            </a:r>
          </a:p>
          <a:p>
            <a:pPr lvl="1"/>
            <a:r>
              <a:rPr lang="cs-CZ" dirty="0">
                <a:solidFill>
                  <a:srgbClr val="FFFFFF"/>
                </a:solidFill>
              </a:rPr>
              <a:t>s člověkem pod „jednou střechou“</a:t>
            </a:r>
          </a:p>
          <a:p>
            <a:pPr lvl="1"/>
            <a:r>
              <a:rPr lang="cs-CZ" dirty="0">
                <a:solidFill>
                  <a:srgbClr val="FFFFFF"/>
                </a:solidFill>
              </a:rPr>
              <a:t>zájmovým chovem </a:t>
            </a:r>
          </a:p>
          <a:p>
            <a:pPr lvl="1"/>
            <a:r>
              <a:rPr lang="cs-CZ" dirty="0">
                <a:solidFill>
                  <a:srgbClr val="FFFFFF"/>
                </a:solidFill>
              </a:rPr>
              <a:t>nesleduje přímý hospodářský užitek</a:t>
            </a:r>
          </a:p>
          <a:p>
            <a:pPr marL="0" indent="0">
              <a:buNone/>
            </a:pPr>
            <a:endParaRPr lang="cs-CZ" sz="2400" dirty="0">
              <a:solidFill>
                <a:srgbClr val="FFFFFF"/>
              </a:solidFill>
            </a:endParaRPr>
          </a:p>
          <a:p>
            <a:pPr marL="0" indent="0">
              <a:buNone/>
            </a:pPr>
            <a:r>
              <a:rPr lang="cs-CZ" sz="2400" dirty="0">
                <a:solidFill>
                  <a:srgbClr val="FFFFFF"/>
                </a:solidFill>
              </a:rPr>
              <a:t>		    domácí zvíře              X             hospodářské zvíře </a:t>
            </a:r>
          </a:p>
          <a:p>
            <a:pPr marL="0" indent="0">
              <a:buNone/>
            </a:pPr>
            <a:r>
              <a:rPr lang="cs-CZ" sz="2400" dirty="0">
                <a:solidFill>
                  <a:srgbClr val="FFFFFF"/>
                </a:solidFill>
              </a:rPr>
              <a:t>          ekonomický zájem (množírny)               objekt zájmového chovu </a:t>
            </a:r>
          </a:p>
          <a:p>
            <a:pPr marL="0" indent="0">
              <a:buNone/>
            </a:pPr>
            <a:r>
              <a:rPr lang="cs-CZ" sz="2400" dirty="0">
                <a:solidFill>
                  <a:srgbClr val="FFFFFF"/>
                </a:solidFill>
              </a:rPr>
              <a:t>                                                                           (atraktivita plemen, vzácnost)</a:t>
            </a:r>
          </a:p>
        </p:txBody>
      </p:sp>
    </p:spTree>
    <p:extLst>
      <p:ext uri="{BB962C8B-B14F-4D97-AF65-F5344CB8AC3E}">
        <p14:creationId xmlns:p14="http://schemas.microsoft.com/office/powerpoint/2010/main" val="212335951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DF8A5F0C-22FB-40D0-B0E0-C00D710A5EAE}"/>
              </a:ext>
            </a:extLst>
          </p:cNvPr>
          <p:cNvSpPr>
            <a:spLocks noGrp="1"/>
          </p:cNvSpPr>
          <p:nvPr>
            <p:ph type="title"/>
          </p:nvPr>
        </p:nvSpPr>
        <p:spPr>
          <a:xfrm>
            <a:off x="863029" y="1012004"/>
            <a:ext cx="3416158" cy="4795408"/>
          </a:xfrm>
        </p:spPr>
        <p:txBody>
          <a:bodyPr>
            <a:normAutofit/>
          </a:bodyPr>
          <a:lstStyle/>
          <a:p>
            <a:r>
              <a:rPr lang="cs-CZ">
                <a:solidFill>
                  <a:srgbClr val="FFFFFF"/>
                </a:solidFill>
              </a:rPr>
              <a:t>Co všechno jsme si podrobili…</a:t>
            </a:r>
          </a:p>
        </p:txBody>
      </p:sp>
      <p:graphicFrame>
        <p:nvGraphicFramePr>
          <p:cNvPr id="5" name="Zástupný obsah 2">
            <a:extLst>
              <a:ext uri="{FF2B5EF4-FFF2-40B4-BE49-F238E27FC236}">
                <a16:creationId xmlns:a16="http://schemas.microsoft.com/office/drawing/2014/main" id="{A50FAB3C-0BB5-4837-9229-35C28BC243A3}"/>
              </a:ext>
            </a:extLst>
          </p:cNvPr>
          <p:cNvGraphicFramePr>
            <a:graphicFrameLocks noGrp="1"/>
          </p:cNvGraphicFramePr>
          <p:nvPr>
            <p:ph idx="1"/>
            <p:extLst>
              <p:ext uri="{D42A27DB-BD31-4B8C-83A1-F6EECF244321}">
                <p14:modId xmlns:p14="http://schemas.microsoft.com/office/powerpoint/2010/main" val="35977444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bdélník 6">
            <a:extLst>
              <a:ext uri="{FF2B5EF4-FFF2-40B4-BE49-F238E27FC236}">
                <a16:creationId xmlns:a16="http://schemas.microsoft.com/office/drawing/2014/main" id="{911B4BFD-A94B-4E98-818C-8EF1970BB4DD}"/>
              </a:ext>
            </a:extLst>
          </p:cNvPr>
          <p:cNvSpPr/>
          <p:nvPr/>
        </p:nvSpPr>
        <p:spPr>
          <a:xfrm>
            <a:off x="5329646" y="501650"/>
            <a:ext cx="6378258" cy="276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bdélník 7">
            <a:extLst>
              <a:ext uri="{FF2B5EF4-FFF2-40B4-BE49-F238E27FC236}">
                <a16:creationId xmlns:a16="http://schemas.microsoft.com/office/drawing/2014/main" id="{80DE0B62-BDFE-416F-8FCC-4F6E0DDCA653}"/>
              </a:ext>
            </a:extLst>
          </p:cNvPr>
          <p:cNvSpPr/>
          <p:nvPr/>
        </p:nvSpPr>
        <p:spPr>
          <a:xfrm>
            <a:off x="5329646" y="4895940"/>
            <a:ext cx="6378258" cy="130887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F9DB85CC-9FB4-4AFD-AE97-57EF5F23A7ED}"/>
              </a:ext>
            </a:extLst>
          </p:cNvPr>
          <p:cNvSpPr/>
          <p:nvPr/>
        </p:nvSpPr>
        <p:spPr>
          <a:xfrm>
            <a:off x="5329646" y="3429000"/>
            <a:ext cx="6378258" cy="130887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79E3BEC7-DA87-4206-8F3E-754B64731279}"/>
              </a:ext>
            </a:extLst>
          </p:cNvPr>
          <p:cNvSpPr txBox="1"/>
          <p:nvPr/>
        </p:nvSpPr>
        <p:spPr>
          <a:xfrm>
            <a:off x="6759172" y="3729493"/>
            <a:ext cx="4948732" cy="707886"/>
          </a:xfrm>
          <a:prstGeom prst="rect">
            <a:avLst/>
          </a:prstGeom>
          <a:noFill/>
        </p:spPr>
        <p:txBody>
          <a:bodyPr wrap="square" rtlCol="0">
            <a:spAutoFit/>
          </a:bodyPr>
          <a:lstStyle/>
          <a:p>
            <a:r>
              <a:rPr lang="cs-CZ" sz="2000" dirty="0">
                <a:solidFill>
                  <a:schemeClr val="bg1"/>
                </a:solidFill>
              </a:rPr>
              <a:t>kur, kachna, husa, krůta, perlička, holub, pštros, papoušek, kanár, páv</a:t>
            </a:r>
          </a:p>
        </p:txBody>
      </p:sp>
      <p:sp>
        <p:nvSpPr>
          <p:cNvPr id="12" name="TextovéPole 11">
            <a:extLst>
              <a:ext uri="{FF2B5EF4-FFF2-40B4-BE49-F238E27FC236}">
                <a16:creationId xmlns:a16="http://schemas.microsoft.com/office/drawing/2014/main" id="{BD6DD18E-3BA1-42AE-9942-FCC471B16CC1}"/>
              </a:ext>
            </a:extLst>
          </p:cNvPr>
          <p:cNvSpPr txBox="1"/>
          <p:nvPr/>
        </p:nvSpPr>
        <p:spPr>
          <a:xfrm>
            <a:off x="6759172" y="5196432"/>
            <a:ext cx="4948732" cy="707886"/>
          </a:xfrm>
          <a:prstGeom prst="rect">
            <a:avLst/>
          </a:prstGeom>
          <a:noFill/>
        </p:spPr>
        <p:txBody>
          <a:bodyPr wrap="square" rtlCol="0">
            <a:spAutoFit/>
          </a:bodyPr>
          <a:lstStyle/>
          <a:p>
            <a:r>
              <a:rPr lang="cs-CZ" sz="2000" dirty="0">
                <a:solidFill>
                  <a:schemeClr val="bg1"/>
                </a:solidFill>
              </a:rPr>
              <a:t>hlemýžď, bourec morušový, včela, pakobylka, šváb ; ryby, obojživelníci, hadi</a:t>
            </a:r>
          </a:p>
        </p:txBody>
      </p:sp>
      <p:sp>
        <p:nvSpPr>
          <p:cNvPr id="13" name="TextovéPole 12">
            <a:extLst>
              <a:ext uri="{FF2B5EF4-FFF2-40B4-BE49-F238E27FC236}">
                <a16:creationId xmlns:a16="http://schemas.microsoft.com/office/drawing/2014/main" id="{1A8654E9-7075-45DC-A122-B35A690BB418}"/>
              </a:ext>
            </a:extLst>
          </p:cNvPr>
          <p:cNvSpPr txBox="1"/>
          <p:nvPr/>
        </p:nvSpPr>
        <p:spPr>
          <a:xfrm>
            <a:off x="6759172" y="916795"/>
            <a:ext cx="4948732" cy="1938992"/>
          </a:xfrm>
          <a:prstGeom prst="rect">
            <a:avLst/>
          </a:prstGeom>
          <a:noFill/>
        </p:spPr>
        <p:txBody>
          <a:bodyPr wrap="square" rtlCol="0">
            <a:spAutoFit/>
          </a:bodyPr>
          <a:lstStyle/>
          <a:p>
            <a:r>
              <a:rPr lang="cs-CZ" sz="2000" dirty="0">
                <a:solidFill>
                  <a:schemeClr val="bg1"/>
                </a:solidFill>
              </a:rPr>
              <a:t>savci – kůň, osel (mula, mezek); skot a příbuzné druhy - </a:t>
            </a:r>
            <a:r>
              <a:rPr lang="cs-CZ" sz="2000" dirty="0" err="1">
                <a:solidFill>
                  <a:schemeClr val="bg1"/>
                </a:solidFill>
              </a:rPr>
              <a:t>bali</a:t>
            </a:r>
            <a:r>
              <a:rPr lang="cs-CZ" sz="2000" dirty="0">
                <a:solidFill>
                  <a:schemeClr val="bg1"/>
                </a:solidFill>
              </a:rPr>
              <a:t>, </a:t>
            </a:r>
            <a:r>
              <a:rPr lang="cs-CZ" sz="2000" dirty="0" err="1">
                <a:solidFill>
                  <a:schemeClr val="bg1"/>
                </a:solidFill>
              </a:rPr>
              <a:t>gayal</a:t>
            </a:r>
            <a:r>
              <a:rPr lang="cs-CZ" sz="2000" dirty="0">
                <a:solidFill>
                  <a:schemeClr val="bg1"/>
                </a:solidFill>
              </a:rPr>
              <a:t>, jak, buvol, bizon; ovce; koza; prase; velbloud, lama, alpaka; sob, jelen, daněk, muflon; králík, kapybara, morče, laboratorní myš a potkan, křeček, nutrie; pes, kočka; liška, norek, činčila</a:t>
            </a:r>
          </a:p>
        </p:txBody>
      </p:sp>
      <p:pic>
        <p:nvPicPr>
          <p:cNvPr id="15" name="Grafický objekt 14" descr="Kůň">
            <a:extLst>
              <a:ext uri="{FF2B5EF4-FFF2-40B4-BE49-F238E27FC236}">
                <a16:creationId xmlns:a16="http://schemas.microsoft.com/office/drawing/2014/main" id="{0D9ACB61-D44D-48BA-A621-F14A6D5085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2855" y="1429091"/>
            <a:ext cx="914400" cy="914400"/>
          </a:xfrm>
          <a:prstGeom prst="rect">
            <a:avLst/>
          </a:prstGeom>
        </p:spPr>
      </p:pic>
      <p:pic>
        <p:nvPicPr>
          <p:cNvPr id="17" name="Grafický objekt 16" descr="Kohout">
            <a:extLst>
              <a:ext uri="{FF2B5EF4-FFF2-40B4-BE49-F238E27FC236}">
                <a16:creationId xmlns:a16="http://schemas.microsoft.com/office/drawing/2014/main" id="{B299702D-6591-440F-9102-CEE31283F8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7209" y="3626236"/>
            <a:ext cx="914400" cy="914400"/>
          </a:xfrm>
          <a:prstGeom prst="rect">
            <a:avLst/>
          </a:prstGeom>
        </p:spPr>
      </p:pic>
      <p:pic>
        <p:nvPicPr>
          <p:cNvPr id="19" name="Grafický objekt 18" descr="Včelí úl">
            <a:extLst>
              <a:ext uri="{FF2B5EF4-FFF2-40B4-BE49-F238E27FC236}">
                <a16:creationId xmlns:a16="http://schemas.microsoft.com/office/drawing/2014/main" id="{B98BE51B-20F6-4E75-82D3-C9B9F601BF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4647" y="5093175"/>
            <a:ext cx="914400" cy="914400"/>
          </a:xfrm>
          <a:prstGeom prst="rect">
            <a:avLst/>
          </a:prstGeom>
        </p:spPr>
      </p:pic>
    </p:spTree>
    <p:extLst>
      <p:ext uri="{BB962C8B-B14F-4D97-AF65-F5344CB8AC3E}">
        <p14:creationId xmlns:p14="http://schemas.microsoft.com/office/powerpoint/2010/main" val="226871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B0DB3F-104A-41D7-A170-CCE403710A7D}"/>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0D18B0C5-AFB5-4B2B-BCE5-43A925EE7D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113" y="0"/>
            <a:ext cx="9629774" cy="6845812"/>
          </a:xfrm>
        </p:spPr>
      </p:pic>
    </p:spTree>
    <p:extLst>
      <p:ext uri="{BB962C8B-B14F-4D97-AF65-F5344CB8AC3E}">
        <p14:creationId xmlns:p14="http://schemas.microsoft.com/office/powerpoint/2010/main" val="34102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E9E44-82A6-4946-80CD-370B374F9204}"/>
              </a:ext>
            </a:extLst>
          </p:cNvPr>
          <p:cNvSpPr>
            <a:spLocks noGrp="1"/>
          </p:cNvSpPr>
          <p:nvPr>
            <p:ph type="title"/>
          </p:nvPr>
        </p:nvSpPr>
        <p:spPr>
          <a:xfrm>
            <a:off x="838200" y="365126"/>
            <a:ext cx="10515600" cy="1163638"/>
          </a:xfrm>
        </p:spPr>
        <p:txBody>
          <a:bodyPr>
            <a:normAutofit/>
          </a:bodyPr>
          <a:lstStyle/>
          <a:p>
            <a:r>
              <a:rPr lang="cs-CZ" dirty="0"/>
              <a:t>Nevýhody</a:t>
            </a:r>
          </a:p>
        </p:txBody>
      </p:sp>
      <p:graphicFrame>
        <p:nvGraphicFramePr>
          <p:cNvPr id="5" name="Zástupný obsah 2">
            <a:extLst>
              <a:ext uri="{FF2B5EF4-FFF2-40B4-BE49-F238E27FC236}">
                <a16:creationId xmlns:a16="http://schemas.microsoft.com/office/drawing/2014/main" id="{30B16F7F-2466-406B-B656-5C2CDAF595B6}"/>
              </a:ext>
            </a:extLst>
          </p:cNvPr>
          <p:cNvGraphicFramePr>
            <a:graphicFrameLocks noGrp="1"/>
          </p:cNvGraphicFramePr>
          <p:nvPr>
            <p:ph idx="1"/>
            <p:extLst>
              <p:ext uri="{D42A27DB-BD31-4B8C-83A1-F6EECF244321}">
                <p14:modId xmlns:p14="http://schemas.microsoft.com/office/powerpoint/2010/main" val="4027403520"/>
              </p:ext>
            </p:extLst>
          </p:nvPr>
        </p:nvGraphicFramePr>
        <p:xfrm>
          <a:off x="838200" y="1528763"/>
          <a:ext cx="10515600" cy="4964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87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0E0C9221-E589-4A45-A6D5-A12A5CB4C8BF}"/>
              </a:ext>
            </a:extLst>
          </p:cNvPr>
          <p:cNvSpPr>
            <a:spLocks noGrp="1"/>
          </p:cNvSpPr>
          <p:nvPr>
            <p:ph type="title"/>
          </p:nvPr>
        </p:nvSpPr>
        <p:spPr>
          <a:xfrm>
            <a:off x="833002" y="448254"/>
            <a:ext cx="10520702" cy="1062516"/>
          </a:xfrm>
        </p:spPr>
        <p:txBody>
          <a:bodyPr>
            <a:normAutofit/>
          </a:bodyPr>
          <a:lstStyle/>
          <a:p>
            <a:r>
              <a:rPr lang="cs-CZ" dirty="0"/>
              <a:t>Změny</a:t>
            </a:r>
          </a:p>
        </p:txBody>
      </p:sp>
      <p:sp>
        <p:nvSpPr>
          <p:cNvPr id="3" name="Zástupný obsah 2">
            <a:extLst>
              <a:ext uri="{FF2B5EF4-FFF2-40B4-BE49-F238E27FC236}">
                <a16:creationId xmlns:a16="http://schemas.microsoft.com/office/drawing/2014/main" id="{8E6916E1-4F0A-45D4-AF73-EE41C0638B1C}"/>
              </a:ext>
            </a:extLst>
          </p:cNvPr>
          <p:cNvSpPr>
            <a:spLocks noGrp="1"/>
          </p:cNvSpPr>
          <p:nvPr>
            <p:ph idx="1"/>
          </p:nvPr>
        </p:nvSpPr>
        <p:spPr>
          <a:xfrm>
            <a:off x="838200" y="1784133"/>
            <a:ext cx="5252506" cy="4392829"/>
          </a:xfrm>
        </p:spPr>
        <p:txBody>
          <a:bodyPr>
            <a:normAutofit/>
          </a:bodyPr>
          <a:lstStyle/>
          <a:p>
            <a:pPr marL="0" indent="0">
              <a:buNone/>
            </a:pPr>
            <a:r>
              <a:rPr lang="cs-CZ" sz="2200" dirty="0"/>
              <a:t>Domestikace = přizpůsobení zvířat podmínkám prostředí </a:t>
            </a:r>
          </a:p>
          <a:p>
            <a:pPr marL="0" indent="0">
              <a:buNone/>
            </a:pPr>
            <a:r>
              <a:rPr lang="cs-CZ" sz="2200" dirty="0"/>
              <a:t>I přes změny jsou domestikovaná zvířata schopna života ve volné přírodě, avšak nikdy nedojde k návratu na původní úroveň </a:t>
            </a:r>
          </a:p>
          <a:p>
            <a:pPr>
              <a:buFont typeface="Wingdings" panose="05000000000000000000" pitchFamily="2" charset="2"/>
              <a:buChar char="à"/>
            </a:pPr>
            <a:r>
              <a:rPr lang="cs-CZ" sz="2200" b="1" dirty="0"/>
              <a:t>domestikace je nevratný proces</a:t>
            </a:r>
          </a:p>
          <a:p>
            <a:pPr marL="0" indent="0">
              <a:buNone/>
            </a:pPr>
            <a:r>
              <a:rPr lang="cs-CZ" sz="2200" dirty="0"/>
              <a:t>Změny:</a:t>
            </a:r>
          </a:p>
          <a:p>
            <a:r>
              <a:rPr lang="cs-CZ" sz="2200" dirty="0"/>
              <a:t>Morfologické</a:t>
            </a:r>
          </a:p>
          <a:p>
            <a:r>
              <a:rPr lang="cs-CZ" sz="2200" dirty="0"/>
              <a:t>Fyziologické</a:t>
            </a:r>
          </a:p>
          <a:p>
            <a:r>
              <a:rPr lang="cs-CZ" sz="2200" dirty="0"/>
              <a:t>Etologické</a:t>
            </a:r>
          </a:p>
        </p:txBody>
      </p:sp>
      <p:pic>
        <p:nvPicPr>
          <p:cNvPr id="5" name="Obrázek 4" descr="Obsah obrázku kreslení&#10;&#10;Popis byl vytvořen automaticky">
            <a:extLst>
              <a:ext uri="{FF2B5EF4-FFF2-40B4-BE49-F238E27FC236}">
                <a16:creationId xmlns:a16="http://schemas.microsoft.com/office/drawing/2014/main" id="{13C5BEC0-FE51-40F1-B259-6CDE231A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353" y="1784133"/>
            <a:ext cx="5690754" cy="3286410"/>
          </a:xfrm>
          <a:prstGeom prst="rect">
            <a:avLst/>
          </a:prstGeom>
        </p:spPr>
      </p:pic>
    </p:spTree>
    <p:extLst>
      <p:ext uri="{BB962C8B-B14F-4D97-AF65-F5344CB8AC3E}">
        <p14:creationId xmlns:p14="http://schemas.microsoft.com/office/powerpoint/2010/main" val="7284736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iv Office">
  <a:themeElements>
    <a:clrScheme name="Vlastní 7">
      <a:dk1>
        <a:sysClr val="windowText" lastClr="000000"/>
      </a:dk1>
      <a:lt1>
        <a:sysClr val="window" lastClr="FFFFFF"/>
      </a:lt1>
      <a:dk2>
        <a:srgbClr val="454551"/>
      </a:dk2>
      <a:lt2>
        <a:srgbClr val="EE81BD"/>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BF203CC9E5A6408935617002A8B8BB" ma:contentTypeVersion="2" ma:contentTypeDescription="Vytvoří nový dokument" ma:contentTypeScope="" ma:versionID="468325c20c1710756e3b383b21ba8cf5">
  <xsd:schema xmlns:xsd="http://www.w3.org/2001/XMLSchema" xmlns:xs="http://www.w3.org/2001/XMLSchema" xmlns:p="http://schemas.microsoft.com/office/2006/metadata/properties" xmlns:ns2="5e154d42-1245-4c87-875f-018d2d2fafb6" targetNamespace="http://schemas.microsoft.com/office/2006/metadata/properties" ma:root="true" ma:fieldsID="2ea0971257fee629a7757b9dad3d43f9" ns2:_="">
    <xsd:import namespace="5e154d42-1245-4c87-875f-018d2d2fafb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54d42-1245-4c87-875f-018d2d2fa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D93FDB-DB7B-471C-B066-9B2D2171F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154d42-1245-4c87-875f-018d2d2faf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2523AD-78D2-42AE-A8ED-3C7643828297}">
  <ds:schemaRefs>
    <ds:schemaRef ds:uri="http://schemas.microsoft.com/sharepoint/v3/contenttype/forms"/>
  </ds:schemaRefs>
</ds:datastoreItem>
</file>

<file path=customXml/itemProps3.xml><?xml version="1.0" encoding="utf-8"?>
<ds:datastoreItem xmlns:ds="http://schemas.openxmlformats.org/officeDocument/2006/customXml" ds:itemID="{00F5F8F4-29C6-4222-914D-FDC02B931BC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110</TotalTime>
  <Words>1820</Words>
  <Application>Microsoft Office PowerPoint</Application>
  <PresentationFormat>Širokoúhlá obrazovka</PresentationFormat>
  <Paragraphs>256</Paragraphs>
  <Slides>36</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36</vt:i4>
      </vt:variant>
    </vt:vector>
  </HeadingPairs>
  <TitlesOfParts>
    <vt:vector size="41" baseType="lpstr">
      <vt:lpstr>Arial</vt:lpstr>
      <vt:lpstr>Calibri</vt:lpstr>
      <vt:lpstr>Calibri Light</vt:lpstr>
      <vt:lpstr>Wingdings</vt:lpstr>
      <vt:lpstr>Motiv Office</vt:lpstr>
      <vt:lpstr>Domestikace a etika</vt:lpstr>
      <vt:lpstr>Domestikace živočichů</vt:lpstr>
      <vt:lpstr>Jak šel čas..</vt:lpstr>
      <vt:lpstr>Chtě nechtě..</vt:lpstr>
      <vt:lpstr>Domestikace nyní</vt:lpstr>
      <vt:lpstr>Co všechno jsme si podrobili…</vt:lpstr>
      <vt:lpstr>Prezentace aplikace PowerPoint</vt:lpstr>
      <vt:lpstr>Nevýhody</vt:lpstr>
      <vt:lpstr>Změny</vt:lpstr>
      <vt:lpstr>Morfologické</vt:lpstr>
      <vt:lpstr>Fyziologické</vt:lpstr>
      <vt:lpstr>Etologické</vt:lpstr>
      <vt:lpstr>Včela a bourec</vt:lpstr>
      <vt:lpstr>Pes domácí  (Canis lupus f. familiaris)</vt:lpstr>
      <vt:lpstr>Kočka domácí  (Felis silvestris f. catus)</vt:lpstr>
      <vt:lpstr>Kůň domácí (Equus caballus)</vt:lpstr>
      <vt:lpstr>Tur domácí  (Bos primigenius f. taurus)</vt:lpstr>
      <vt:lpstr>Prase domácí  (Sus scrofa f. domestica)</vt:lpstr>
      <vt:lpstr>Ovce domácí  (Ovis ammon f. aries)</vt:lpstr>
      <vt:lpstr>Koza domácí  (Capra aegagrus f. hircus)</vt:lpstr>
      <vt:lpstr>Kur domácí  (Gallus gallus f. domestica)</vt:lpstr>
      <vt:lpstr>Laboratorní chovy</vt:lpstr>
      <vt:lpstr>Myš laboratorní (Mus musculus var. alba)</vt:lpstr>
      <vt:lpstr>Potkan  (Rattus norvegicus var. alba)</vt:lpstr>
      <vt:lpstr>Další modelová zvířata</vt:lpstr>
      <vt:lpstr>Etika</vt:lpstr>
      <vt:lpstr>Starověk</vt:lpstr>
      <vt:lpstr>Středověk</vt:lpstr>
      <vt:lpstr>Novověk</vt:lpstr>
      <vt:lpstr>19. století</vt:lpstr>
      <vt:lpstr>Etika</vt:lpstr>
      <vt:lpstr>Právo</vt:lpstr>
      <vt:lpstr>Právo</vt:lpstr>
      <vt:lpstr>Welfare</vt:lpstr>
      <vt:lpstr>Organizace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Domestikace a etika</dc:title>
  <dc:creator>Petra Černochová</dc:creator>
  <cp:lastModifiedBy>Petra Černochová</cp:lastModifiedBy>
  <cp:revision>13</cp:revision>
  <dcterms:created xsi:type="dcterms:W3CDTF">2020-02-11T11:14:37Z</dcterms:created>
  <dcterms:modified xsi:type="dcterms:W3CDTF">2022-03-10T08:15:06Z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0x01010091BF203CC9E5A6408935617002A8B8BB</vt:lpwstr>
  </property>
</Properties>
</file>