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322" r:id="rId15"/>
    <p:sldId id="324" r:id="rId16"/>
    <p:sldId id="323" r:id="rId17"/>
    <p:sldId id="270" r:id="rId18"/>
    <p:sldId id="317" r:id="rId19"/>
    <p:sldId id="318" r:id="rId20"/>
    <p:sldId id="272" r:id="rId21"/>
    <p:sldId id="274" r:id="rId22"/>
    <p:sldId id="275" r:id="rId23"/>
    <p:sldId id="276" r:id="rId24"/>
    <p:sldId id="319" r:id="rId25"/>
    <p:sldId id="277" r:id="rId26"/>
    <p:sldId id="278" r:id="rId27"/>
    <p:sldId id="279" r:id="rId28"/>
    <p:sldId id="280" r:id="rId29"/>
    <p:sldId id="281" r:id="rId30"/>
    <p:sldId id="315" r:id="rId31"/>
    <p:sldId id="282" r:id="rId32"/>
    <p:sldId id="283" r:id="rId33"/>
    <p:sldId id="320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316" r:id="rId42"/>
    <p:sldId id="291" r:id="rId43"/>
    <p:sldId id="292" r:id="rId44"/>
    <p:sldId id="312" r:id="rId45"/>
    <p:sldId id="313" r:id="rId46"/>
    <p:sldId id="293" r:id="rId47"/>
    <p:sldId id="294" r:id="rId48"/>
    <p:sldId id="297" r:id="rId49"/>
    <p:sldId id="314" r:id="rId50"/>
    <p:sldId id="298" r:id="rId51"/>
    <p:sldId id="299" r:id="rId52"/>
    <p:sldId id="321" r:id="rId53"/>
    <p:sldId id="300" r:id="rId54"/>
    <p:sldId id="301" r:id="rId55"/>
    <p:sldId id="302" r:id="rId56"/>
    <p:sldId id="309" r:id="rId57"/>
    <p:sldId id="307" r:id="rId58"/>
    <p:sldId id="311" r:id="rId5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4B13DB-4BB3-49D6-BB79-4E00303F5501}">
  <a:tblStyle styleId="{5C4B13DB-4BB3-49D6-BB79-4E00303F55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12718a40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12718a40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12718a4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12718a40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12718a4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212718a40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12718a4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12718a4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12718a4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12718a4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12718a4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12718a4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12718a4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12718a4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12718a4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12718a4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2718a4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12718a4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12718a4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12718a4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0f89e0a0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0f89e0a0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12718a4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12718a4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12718a4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12718a4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12718a4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12718a4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12718a4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12718a4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12718a4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12718a4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12718a4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212718a4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12718a4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212718a4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12718a4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212718a4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212718a4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212718a4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12718a4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212718a4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12718a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12718a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145c36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145c36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12718a4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212718a4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145c36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145c36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145c368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145c368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145c368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2145c368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145c368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2145c368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145c368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145c368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145c368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2145c368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145c368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145c368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145c368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2145c368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12718a4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12718a4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145c368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145c368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2145c368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2145c368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145c368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2145c368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145c368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145c368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145c3682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2145c3682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2145c368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2145c3682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12718a4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212718a4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12718a4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212718a4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12718a4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12718a4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12718a4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12718a40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12718a40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12718a40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12718a4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12718a4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2232825"/>
            <a:ext cx="8520600" cy="14514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Georgia"/>
              <a:buNone/>
              <a:defRPr sz="5200" b="1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eorgia"/>
              <a:buNone/>
              <a:defRPr sz="5200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4490026"/>
            <a:ext cx="8520600" cy="13839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0050" algn="ctr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 algn="ctr" rtl="0">
              <a:spcBef>
                <a:spcPts val="160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 algn="ctr" rtl="0">
              <a:spcBef>
                <a:spcPts val="1600"/>
              </a:spcBef>
              <a:spcAft>
                <a:spcPts val="160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 sz="4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55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○"/>
              <a:defRPr sz="2300"/>
            </a:lvl5pPr>
            <a:lvl6pPr marL="2743200" lvl="5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■"/>
              <a:defRPr sz="2300"/>
            </a:lvl6pPr>
            <a:lvl7pPr marL="3200400" lvl="6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●"/>
              <a:defRPr sz="2300"/>
            </a:lvl7pPr>
            <a:lvl8pPr marL="3657600" lvl="7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○"/>
              <a:defRPr sz="2300"/>
            </a:lvl8pPr>
            <a:lvl9pPr marL="4114800" lvl="8" indent="-3746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300"/>
              <a:buChar char="■"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820167"/>
            <a:ext cx="3999900" cy="42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  <a:defRPr>
                <a:solidFill>
                  <a:srgbClr val="000000"/>
                </a:solidFill>
              </a:defRPr>
            </a:lvl1pPr>
            <a:lvl2pPr marL="914400" lvl="1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  <a:defRPr sz="2500">
                <a:solidFill>
                  <a:srgbClr val="000000"/>
                </a:solidFill>
              </a:defRPr>
            </a:lvl2pPr>
            <a:lvl3pPr marL="1371600" lvl="2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■"/>
              <a:defRPr sz="2500">
                <a:solidFill>
                  <a:srgbClr val="000000"/>
                </a:solidFill>
              </a:defRPr>
            </a:lvl3pPr>
            <a:lvl4pPr marL="1828800" lvl="3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  <a:defRPr sz="2500">
                <a:solidFill>
                  <a:srgbClr val="000000"/>
                </a:solidFill>
              </a:defRPr>
            </a:lvl4pPr>
            <a:lvl5pPr marL="2286000" lvl="4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  <a:defRPr sz="2500">
                <a:solidFill>
                  <a:srgbClr val="000000"/>
                </a:solidFill>
              </a:defRPr>
            </a:lvl5pPr>
            <a:lvl6pPr marL="2743200" lvl="5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■"/>
              <a:defRPr sz="2500">
                <a:solidFill>
                  <a:srgbClr val="000000"/>
                </a:solidFill>
              </a:defRPr>
            </a:lvl6pPr>
            <a:lvl7pPr marL="3200400" lvl="6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  <a:defRPr sz="2500">
                <a:solidFill>
                  <a:srgbClr val="000000"/>
                </a:solidFill>
              </a:defRPr>
            </a:lvl7pPr>
            <a:lvl8pPr marL="3657600" lvl="7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  <a:defRPr sz="2500">
                <a:solidFill>
                  <a:srgbClr val="000000"/>
                </a:solidFill>
              </a:defRPr>
            </a:lvl8pPr>
            <a:lvl9pPr marL="4114800" lvl="8" indent="-38735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500"/>
              <a:buChar char="■"/>
              <a:defRPr sz="2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820233"/>
            <a:ext cx="3999900" cy="42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  <a:defRPr>
                <a:solidFill>
                  <a:srgbClr val="000000"/>
                </a:solidFill>
              </a:defRPr>
            </a:lvl1pPr>
            <a:lvl2pPr marL="914400" lvl="1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  <a:defRPr sz="2500">
                <a:solidFill>
                  <a:srgbClr val="000000"/>
                </a:solidFill>
              </a:defRPr>
            </a:lvl2pPr>
            <a:lvl3pPr marL="1371600" lvl="2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■"/>
              <a:defRPr sz="2500">
                <a:solidFill>
                  <a:srgbClr val="000000"/>
                </a:solidFill>
              </a:defRPr>
            </a:lvl3pPr>
            <a:lvl4pPr marL="1828800" lvl="3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  <a:defRPr sz="2500">
                <a:solidFill>
                  <a:srgbClr val="000000"/>
                </a:solidFill>
              </a:defRPr>
            </a:lvl4pPr>
            <a:lvl5pPr marL="2286000" lvl="4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  <a:defRPr sz="2500">
                <a:solidFill>
                  <a:srgbClr val="000000"/>
                </a:solidFill>
              </a:defRPr>
            </a:lvl5pPr>
            <a:lvl6pPr marL="2743200" lvl="5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■"/>
              <a:defRPr sz="2500">
                <a:solidFill>
                  <a:srgbClr val="000000"/>
                </a:solidFill>
              </a:defRPr>
            </a:lvl6pPr>
            <a:lvl7pPr marL="3200400" lvl="6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  <a:defRPr sz="2500">
                <a:solidFill>
                  <a:srgbClr val="000000"/>
                </a:solidFill>
              </a:defRPr>
            </a:lvl7pPr>
            <a:lvl8pPr marL="3657600" lvl="7" indent="-3873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○"/>
              <a:defRPr sz="2500">
                <a:solidFill>
                  <a:srgbClr val="000000"/>
                </a:solidFill>
              </a:defRPr>
            </a:lvl8pPr>
            <a:lvl9pPr marL="4114800" lvl="8" indent="-38735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500"/>
              <a:buChar char="■"/>
              <a:defRPr sz="2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12267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 sz="48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Georgia"/>
              <a:buNone/>
              <a:defRPr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12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374650" rtl="0">
              <a:spcBef>
                <a:spcPts val="160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 rtl="0">
              <a:spcBef>
                <a:spcPts val="160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 rtl="0">
              <a:spcBef>
                <a:spcPts val="160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 rtl="0">
              <a:spcBef>
                <a:spcPts val="160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 rtl="0">
              <a:spcBef>
                <a:spcPts val="160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 rtl="0">
              <a:spcBef>
                <a:spcPts val="160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 rtl="0">
              <a:spcBef>
                <a:spcPts val="160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 rtl="0">
              <a:spcBef>
                <a:spcPts val="1600"/>
              </a:spcBef>
              <a:spcAft>
                <a:spcPts val="160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1226700"/>
          </a:xfrm>
          <a:prstGeom prst="rect">
            <a:avLst/>
          </a:prstGeom>
          <a:solidFill>
            <a:srgbClr val="80BD01">
              <a:alpha val="600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820167"/>
            <a:ext cx="8520600" cy="4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0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1pPr>
            <a:lvl2pPr marL="914400" lvl="1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○"/>
              <a:defRPr sz="2300"/>
            </a:lvl2pPr>
            <a:lvl3pPr marL="1371600" lvl="2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■"/>
              <a:defRPr sz="2300"/>
            </a:lvl3pPr>
            <a:lvl4pPr marL="1828800" lvl="3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●"/>
              <a:defRPr sz="2300"/>
            </a:lvl4pPr>
            <a:lvl5pPr marL="2286000" lvl="4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○"/>
              <a:defRPr sz="2300"/>
            </a:lvl5pPr>
            <a:lvl6pPr marL="2743200" lvl="5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■"/>
              <a:defRPr sz="2300"/>
            </a:lvl6pPr>
            <a:lvl7pPr marL="3200400" lvl="6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●"/>
              <a:defRPr sz="2300"/>
            </a:lvl7pPr>
            <a:lvl8pPr marL="3657600" lvl="7" indent="-3746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300"/>
              <a:buChar char="○"/>
              <a:defRPr sz="2300"/>
            </a:lvl8pPr>
            <a:lvl9pPr marL="4114800" lvl="8" indent="-3746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300"/>
              <a:buChar char="■"/>
              <a:defRPr sz="23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sucho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zivavoda.biz/wpcont/uploads/2018/08/VODA-Zdonov.pdf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jatlas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z.boell.org/sites/default/files/2021-05/komix-mesto-cz-w-mensi_0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veronica.cz/?id=12&amp;i=142" TargetMode="External"/><Relationship Id="rId4" Type="http://schemas.openxmlformats.org/officeDocument/2006/relationships/hyperlink" Target="about:blan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425900"/>
            <a:ext cx="8520600" cy="104910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500" dirty="0"/>
              <a:t>Kam mizí voda</a:t>
            </a:r>
            <a:endParaRPr sz="5500" b="1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103050"/>
            <a:ext cx="8520600" cy="2183470"/>
          </a:xfrm>
          <a:prstGeom prst="rect">
            <a:avLst/>
          </a:prstGeom>
          <a:solidFill>
            <a:srgbClr val="80BD01">
              <a:alpha val="6009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cs-CZ" sz="2400" dirty="0">
                <a:solidFill>
                  <a:srgbClr val="EFEFEF"/>
                </a:solidFill>
              </a:rPr>
              <a:t>Globální environmentální problémy, 20. 4. 2022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>
              <a:solidFill>
                <a:srgbClr val="EFEFE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EFEFEF"/>
                </a:solidFill>
              </a:rPr>
              <a:t>Jan </a:t>
            </a:r>
            <a:r>
              <a:rPr lang="cs-CZ" sz="1600" dirty="0">
                <a:solidFill>
                  <a:srgbClr val="EFEFEF"/>
                </a:solidFill>
              </a:rPr>
              <a:t>Malý </a:t>
            </a:r>
            <a:r>
              <a:rPr lang="en" sz="1600" dirty="0">
                <a:solidFill>
                  <a:srgbClr val="EFEFEF"/>
                </a:solidFill>
              </a:rPr>
              <a:t>Blažek (</a:t>
            </a:r>
            <a:r>
              <a:rPr lang="cs-CZ" sz="1600" dirty="0">
                <a:solidFill>
                  <a:srgbClr val="EFEFEF"/>
                </a:solidFill>
              </a:rPr>
              <a:t>maly-blazek@fss.muni.cz</a:t>
            </a:r>
            <a:r>
              <a:rPr lang="en" sz="1600" dirty="0">
                <a:solidFill>
                  <a:srgbClr val="EFEFEF"/>
                </a:solidFill>
              </a:rPr>
              <a:t>)</a:t>
            </a:r>
            <a:endParaRPr sz="1600" dirty="0">
              <a:solidFill>
                <a:srgbClr val="EFEFE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>
              <a:solidFill>
                <a:srgbClr val="EFEFE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rgbClr val="EFEFEF"/>
                </a:solidFill>
                <a:latin typeface="Georgia"/>
                <a:ea typeface="Georgia"/>
                <a:cs typeface="Georgia"/>
                <a:sym typeface="Georgia"/>
              </a:rPr>
              <a:t>Katedra environmentálních studií</a:t>
            </a:r>
            <a:br>
              <a:rPr lang="cs-CZ" sz="1600" dirty="0">
                <a:solidFill>
                  <a:srgbClr val="EFEFEF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cs-CZ" sz="1600" dirty="0">
                <a:solidFill>
                  <a:srgbClr val="EFEFEF"/>
                </a:solidFill>
                <a:latin typeface="Georgia"/>
                <a:ea typeface="Georgia"/>
                <a:cs typeface="Georgia"/>
                <a:sym typeface="Georgia"/>
              </a:rPr>
              <a:t>Fakulta sociálních studií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rgbClr val="EFEFEF"/>
                </a:solidFill>
              </a:rPr>
              <a:t>Masarykova univerzita</a:t>
            </a:r>
            <a:endParaRPr lang="cs-CZ" sz="1600" dirty="0">
              <a:solidFill>
                <a:srgbClr val="EFEFE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800" i="1"/>
              <a:t>Zdroj: Janoušková, 2014</a:t>
            </a:r>
            <a:endParaRPr sz="800"/>
          </a:p>
        </p:txBody>
      </p:sp>
      <p:pic>
        <p:nvPicPr>
          <p:cNvPr id="117" name="Google Shape;117;p23"/>
          <p:cNvPicPr preferRelativeResize="0"/>
          <p:nvPr/>
        </p:nvPicPr>
        <p:blipFill rotWithShape="1">
          <a:blip r:embed="rId3">
            <a:alphaModFix/>
          </a:blip>
          <a:srcRect l="-1080" r="1080"/>
          <a:stretch/>
        </p:blipFill>
        <p:spPr>
          <a:xfrm>
            <a:off x="311700" y="0"/>
            <a:ext cx="8520600" cy="645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Voda jako životní prostředí</a:t>
            </a:r>
            <a:r>
              <a:rPr lang="en"/>
              <a:t> </a:t>
            </a:r>
            <a:r>
              <a:rPr lang="en" sz="1500" i="1"/>
              <a:t>(Myers, Spoolman 2014)</a:t>
            </a:r>
            <a:endParaRPr sz="1500" i="1"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1. Marinní vodní systémy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2. Sladkovodní systémy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3. Smíšené vody (např. estuária)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Kromě slanosti se vodní prostředí odlišuje teplotou a množstvím světla (rozdíl mezi dnem a hladinou)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Marinní systémy</a:t>
            </a:r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b="1"/>
              <a:t>Pobřežní </a:t>
            </a:r>
            <a:r>
              <a:rPr lang="en"/>
              <a:t>(10 % plochy, 90 % marinních druhů)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Mokřady, mangrovové lesy, korálové útesy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b="1"/>
              <a:t>Otevřené moře</a:t>
            </a:r>
            <a:endParaRPr b="1"/>
          </a:p>
          <a:p>
            <a:pPr marL="914400" lvl="1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○"/>
            </a:pPr>
            <a:r>
              <a:rPr lang="en"/>
              <a:t>3 vertikální zóny, největší zdroj mořského rybolovu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Sladkovodní systémy</a:t>
            </a:r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b="1"/>
              <a:t>Jezera</a:t>
            </a:r>
            <a:endParaRPr b="1"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Bohaté na fosfáty a nitráty - díky eutrofizaci (výplachem) okolních půd. Oligotrofická j. (modrá) - čisté vody, malá eutrofizace, eutrofická j. (zelená) - velká eutrofizace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b="1"/>
              <a:t>Řeky </a:t>
            </a:r>
            <a:r>
              <a:rPr lang="en"/>
              <a:t>- </a:t>
            </a:r>
            <a:r>
              <a:rPr lang="en" sz="2300"/>
              <a:t>hlavní proud povrchového odtoku</a:t>
            </a:r>
            <a:endParaRPr sz="23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b="1"/>
              <a:t>Mokřady</a:t>
            </a:r>
            <a:r>
              <a:rPr lang="en"/>
              <a:t> - bažiny a močály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○"/>
            </a:pPr>
            <a:r>
              <a:rPr lang="en"/>
              <a:t>Absorbují přebytečnou vodu z přívalových dešťů, a také  chemické látky ze zemědělských oblastí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B1A5F-AD81-445C-A163-F19FADFA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a klimatická změna </a:t>
            </a:r>
            <a:r>
              <a:rPr lang="cs-CZ" sz="1600" i="1" dirty="0"/>
              <a:t>(HBS, 2021)</a:t>
            </a:r>
            <a:endParaRPr lang="en-GB" i="1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A076BB4-1D72-4B22-BED9-F5D13ECA9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1050D2-D531-412B-B8AB-771BFF538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28358" r="29308" b="16283"/>
          <a:stretch/>
        </p:blipFill>
        <p:spPr>
          <a:xfrm>
            <a:off x="539552" y="1528007"/>
            <a:ext cx="7113236" cy="51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4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D256C-B15D-41C7-BA5B-B7C6833C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E126DBE-FDDB-4FB9-86C7-F6D3F0279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BA41A8-FD63-43DB-8205-FFF362012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70" y="183696"/>
            <a:ext cx="9144000" cy="649060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5FC10C-6152-4899-B5A9-994BF2B481E2}"/>
              </a:ext>
            </a:extLst>
          </p:cNvPr>
          <p:cNvSpPr/>
          <p:nvPr/>
        </p:nvSpPr>
        <p:spPr>
          <a:xfrm>
            <a:off x="2771800" y="1988840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100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r>
              <a:rPr lang="en-GB" sz="1100" dirty="0">
                <a:solidFill>
                  <a:schemeClr val="bg1"/>
                </a:solidFill>
                <a:latin typeface="Gill Sans MT" panose="020B0502020104020203" pitchFamily="34" charset="-18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Gill Sans MT" panose="020B0502020104020203" pitchFamily="34" charset="-18"/>
              </a:rPr>
              <a:t>Livable</a:t>
            </a:r>
            <a:r>
              <a:rPr lang="en-GB" sz="4000" b="1" dirty="0">
                <a:solidFill>
                  <a:schemeClr val="bg1"/>
                </a:solidFill>
                <a:latin typeface="Gill Sans MT" panose="020B0502020104020203" pitchFamily="34" charset="-18"/>
              </a:rPr>
              <a:t> Streets </a:t>
            </a:r>
            <a:endParaRPr lang="en-GB" sz="4000" dirty="0">
              <a:solidFill>
                <a:schemeClr val="bg1"/>
              </a:solidFill>
              <a:latin typeface="Gill Sans MT" panose="020B0502020104020203" pitchFamily="34" charset="-18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Gill Sans MT" panose="020B0502020104020203" pitchFamily="34" charset="-18"/>
              </a:rPr>
              <a:t>- A Handbook of </a:t>
            </a:r>
            <a:r>
              <a:rPr lang="en-US" sz="2400" i="1" dirty="0" err="1">
                <a:solidFill>
                  <a:schemeClr val="bg1"/>
                </a:solidFill>
                <a:latin typeface="Gill Sans MT" panose="020B0502020104020203" pitchFamily="34" charset="-18"/>
              </a:rPr>
              <a:t>Bluegreengrey</a:t>
            </a:r>
            <a:r>
              <a:rPr lang="en-US" sz="2400" i="1" dirty="0">
                <a:solidFill>
                  <a:schemeClr val="bg1"/>
                </a:solidFill>
                <a:latin typeface="Gill Sans MT" panose="020B0502020104020203" pitchFamily="34" charset="-18"/>
              </a:rPr>
              <a:t> Systems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31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5E060-EA68-466A-B78E-CD3086D3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a klimatická změna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7F293C2-F58D-4814-8B9C-37272BB75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4282B93-23D9-4310-BDB7-F3FDC2819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233" r="11629" b="-2"/>
          <a:stretch/>
        </p:blipFill>
        <p:spPr>
          <a:xfrm>
            <a:off x="575445" y="1528217"/>
            <a:ext cx="4932659" cy="521858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91EC096-1288-45F0-B6F7-6465100D121B}"/>
              </a:ext>
            </a:extLst>
          </p:cNvPr>
          <p:cNvSpPr txBox="1">
            <a:spLocks/>
          </p:cNvSpPr>
          <p:nvPr/>
        </p:nvSpPr>
        <p:spPr>
          <a:xfrm>
            <a:off x="6012160" y="1528217"/>
            <a:ext cx="2556395" cy="515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○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74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■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74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74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○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746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300"/>
              <a:buFont typeface="Arial"/>
              <a:buChar char="■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LEGENDA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1 ochranná vrstva 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2 vpusť s lapačem písku 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3 okolní zpevněné povrchy 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4 vrchní substrát 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5 spodní substrát 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6 propustná podložní vrstva (štěrk, makadam)</a:t>
            </a:r>
          </a:p>
          <a:p>
            <a:pPr marL="0" indent="0">
              <a:buFont typeface="Arial"/>
              <a:buNone/>
            </a:pPr>
            <a:r>
              <a:rPr lang="cs-CZ" sz="1800" dirty="0">
                <a:latin typeface="Suisse BP Int'l UltraLight" pitchFamily="50" charset="-18"/>
              </a:rPr>
              <a:t>7 propustná podložní vrstva s </a:t>
            </a:r>
            <a:r>
              <a:rPr lang="cs-CZ" sz="1800" dirty="0" err="1">
                <a:latin typeface="Suisse BP Int'l UltraLight" pitchFamily="50" charset="-18"/>
              </a:rPr>
              <a:t>biouhlem</a:t>
            </a:r>
            <a:endParaRPr lang="en-US" sz="1800" dirty="0">
              <a:latin typeface="Suisse BP Int'l UltraLight" pitchFamily="50" charset="-18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406EB7C-9043-4836-A52E-0412A0CA4D2C}"/>
              </a:ext>
            </a:extLst>
          </p:cNvPr>
          <p:cNvSpPr/>
          <p:nvPr/>
        </p:nvSpPr>
        <p:spPr>
          <a:xfrm>
            <a:off x="4080646" y="6615850"/>
            <a:ext cx="5033580" cy="22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600"/>
              </a:spcAft>
            </a:pPr>
            <a:r>
              <a:rPr lang="cs-CZ" sz="800" i="1" dirty="0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Zdroj: </a:t>
            </a:r>
            <a:r>
              <a:rPr lang="cs-CZ" sz="800" i="1" dirty="0" err="1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Livable</a:t>
            </a:r>
            <a:r>
              <a:rPr lang="cs-CZ" sz="800" i="1" dirty="0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800" i="1" dirty="0" err="1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Streets</a:t>
            </a:r>
            <a:r>
              <a:rPr lang="cs-CZ" sz="800" i="1" dirty="0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, a handbook </a:t>
            </a:r>
            <a:r>
              <a:rPr lang="cs-CZ" sz="800" i="1" dirty="0" err="1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800" i="1" dirty="0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800" i="1" dirty="0" err="1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bluegreengray</a:t>
            </a:r>
            <a:r>
              <a:rPr lang="cs-CZ" sz="800" i="1" dirty="0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800" i="1" dirty="0" err="1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systems</a:t>
            </a:r>
            <a:r>
              <a:rPr lang="cs-CZ" sz="800" i="1" dirty="0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800" i="1" dirty="0" err="1">
                <a:latin typeface="Suisse BP Int'l UltraLight" pitchFamily="50" charset="-18"/>
                <a:ea typeface="Times New Roman" panose="02020603050405020304" pitchFamily="18" charset="0"/>
                <a:cs typeface="Arial" panose="020B0604020202020204" pitchFamily="34" charset="0"/>
              </a:rPr>
              <a:t>Edge</a:t>
            </a:r>
            <a:endParaRPr lang="cs-CZ" sz="800" i="1" dirty="0">
              <a:latin typeface="Suisse BP Int'l UltraLight" pitchFamily="50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96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Využití vody</a:t>
            </a:r>
            <a:endParaRPr/>
          </a:p>
        </p:txBody>
      </p:sp>
      <p:sp>
        <p:nvSpPr>
          <p:cNvPr id="141" name="Google Shape;141;p27"/>
          <p:cNvSpPr txBox="1"/>
          <p:nvPr/>
        </p:nvSpPr>
        <p:spPr>
          <a:xfrm>
            <a:off x="311700" y="4146367"/>
            <a:ext cx="8520600" cy="27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“Lidé využívají vodu nejen k pokrytí svých primárních potřeb, jako je pití, vaření, hygiena či pěstování plodin pro obživu, ale také k uspokojení dalších potřeb, např. pro</a:t>
            </a:r>
            <a:r>
              <a:rPr lang="en" sz="1800" i="1">
                <a:solidFill>
                  <a:schemeClr val="dk1"/>
                </a:solidFill>
              </a:rPr>
              <a:t> </a:t>
            </a: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získávání energie nebo ukládání odpadu. Lidské činnosti mění kvalitu i výskyt vodních zdrojů.” (Na Zemi 2012)</a:t>
            </a:r>
            <a:endParaRPr sz="1800"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Celosvětová spotřeba </a:t>
            </a:r>
            <a:r>
              <a:rPr lang="en" sz="2000" i="1"/>
              <a:t>(Janoušková, 2014)</a:t>
            </a:r>
            <a:endParaRPr sz="2000" i="1"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4000 km</a:t>
            </a:r>
            <a:r>
              <a:rPr lang="en" baseline="30000" dirty="0"/>
              <a:t>3</a:t>
            </a:r>
            <a:r>
              <a:rPr lang="en" dirty="0"/>
              <a:t> / rok (asi třetina dostupné vody)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70 % Zemědělství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20 % Průmysl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10 % Domácnosti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dirty="0">
                <a:solidFill>
                  <a:schemeClr val="dk1"/>
                </a:solidFill>
              </a:rPr>
              <a:t>Velké rozdíly mezi zeměmi globálního Jihu a Severu</a:t>
            </a:r>
            <a:endParaRPr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dirty="0"/>
              <a:t>Většina vody povrchová, téměř polovina obyvatel ale pije podzemní vodu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0"/>
    </mc:Choice>
    <mc:Fallback xmlns="">
      <p:transition spd="slow" advTm="4411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D75BC-41D3-47D4-99F9-808D57D84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C3C35E-82AB-4012-A919-3E494A366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52426C-2B0B-403F-9926-34AC5666B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čem to dnes bude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 vodě a jejích funkcích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 využití vody člověkem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O vlivu člověka na vodní zdroje</a:t>
            </a:r>
            <a:endParaRPr sz="1700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Příklad USA </a:t>
            </a:r>
            <a:r>
              <a:rPr lang="en" sz="1800" i="1"/>
              <a:t>(Myers, Spoolman, 2014)</a:t>
            </a:r>
            <a:endParaRPr sz="1800" i="1"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40 % dostupné vody je využíváno pro výrobu elektřiny (primárně pro ochlazování) → vrací se zpět do koloběhu, ale ohřátá!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37 % pro zavlažování v zemědělství → nevrací se zpět do zdroje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13 % veřejný vodovod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10 % ostatní průmysl a zemědělství, a všichni, kteří jsou napojeni samostatně (např. studna, pramen)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2200"/>
              <a:t>Odhaduje se, že až ⅔ vody není využito efektivně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 i="1"/>
              <a:t>Převzato z: Na Zemi, 2012</a:t>
            </a:r>
            <a:endParaRPr sz="1500" i="1"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654"/>
            <a:ext cx="9144000" cy="413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Voda v zemědělství</a:t>
            </a:r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Zavlažujeme-li plošně - vysoká evapotranspirace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Šp</a:t>
            </a:r>
            <a:r>
              <a:rPr lang="cs-CZ" dirty="0"/>
              <a:t>a</a:t>
            </a:r>
            <a:r>
              <a:rPr lang="en" dirty="0"/>
              <a:t>tná práce s dešťovou vodu - není akumulovaná </a:t>
            </a:r>
            <a:r>
              <a:rPr lang="en" sz="2200" dirty="0"/>
              <a:t>(např. systémy skleníků ve Španělsku, viz foto)</a:t>
            </a:r>
            <a:endParaRPr sz="2200"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Nevhodné plodiny pro konkrétní klima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Nevhodné zemědělské postupy - holá půda náchylná k evaporaci</a:t>
            </a:r>
            <a:endParaRPr dirty="0"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dirty="0"/>
              <a:t>Růst zemědělské produkce → růst spotřeby vody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3" descr="asturia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607529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3"/>
          <p:cNvSpPr txBox="1"/>
          <p:nvPr/>
        </p:nvSpPr>
        <p:spPr>
          <a:xfrm>
            <a:off x="73325" y="6075833"/>
            <a:ext cx="60339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Zdroj: </a:t>
            </a:r>
            <a:br>
              <a:rPr lang="en" sz="800" i="1"/>
            </a:br>
            <a:r>
              <a:rPr lang="en" sz="800" i="1"/>
              <a:t>Google :)</a:t>
            </a:r>
            <a:endParaRPr sz="800" i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2A50BE-255C-4758-8868-9F086B64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100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Nároky druhů plodin na vodu</a:t>
            </a:r>
            <a:endParaRPr/>
          </a:p>
        </p:txBody>
      </p:sp>
      <p:graphicFrame>
        <p:nvGraphicFramePr>
          <p:cNvPr id="184" name="Google Shape;184;p34"/>
          <p:cNvGraphicFramePr/>
          <p:nvPr/>
        </p:nvGraphicFramePr>
        <p:xfrm>
          <a:off x="952500" y="1906167"/>
          <a:ext cx="7239000" cy="4266880"/>
        </p:xfrm>
        <a:graphic>
          <a:graphicData uri="http://schemas.openxmlformats.org/drawingml/2006/table">
            <a:tbl>
              <a:tblPr>
                <a:noFill/>
                <a:tableStyleId>{5C4B13DB-4BB3-49D6-BB79-4E00303F5501}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/>
                        <a:t>plodina</a:t>
                      </a:r>
                      <a:endParaRPr sz="1900" b="1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m</a:t>
                      </a:r>
                      <a:r>
                        <a:rPr lang="en" sz="1900" baseline="30000"/>
                        <a:t>3</a:t>
                      </a:r>
                      <a:r>
                        <a:rPr lang="en" sz="1900"/>
                        <a:t>/kg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m</a:t>
                      </a:r>
                      <a:r>
                        <a:rPr lang="en" sz="1900" baseline="30000"/>
                        <a:t>3</a:t>
                      </a:r>
                      <a:r>
                        <a:rPr lang="en" sz="1900"/>
                        <a:t>/kcal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obiloviny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1,5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0,47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hlízy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0,7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0,78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cukrové plodiny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0,15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0,49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luštěniny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1,9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0,55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olejniny 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2,0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0,73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rostlinné oleje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2,0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0,23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zelenina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0,5</a:t>
                      </a:r>
                      <a:endParaRPr sz="1900"/>
                    </a:p>
                  </a:txBody>
                  <a:tcPr marL="91425" marR="91425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0,53</a:t>
                      </a:r>
                      <a:endParaRPr sz="1900"/>
                    </a:p>
                  </a:txBody>
                  <a:tcPr marL="91425" marR="91425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5" name="Google Shape;185;p34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900" i="1"/>
              <a:t>Zdroj: Janoušková, 2014</a:t>
            </a:r>
            <a:endParaRPr sz="900" i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Voda v průmyslu </a:t>
            </a:r>
            <a:r>
              <a:rPr lang="en" sz="2000" i="1"/>
              <a:t>(Janoušková, 2014)</a:t>
            </a:r>
            <a:endParaRPr sz="2000" i="1"/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 – 69 % ve vodních a jaderných elektrárnách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30 - 40 % v průmyslových procesech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0,5-3 % v tepelných elektrárnách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Obecně velmi náročný na vodu, ALE např: 1 kg umělých vláken spotřeba 4 l vody, 1 kg bavlny 7-13000 l vody </a:t>
            </a:r>
            <a:r>
              <a:rPr lang="en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(Gesamttextil, 2001 In Na Zemi 2012)</a:t>
            </a:r>
            <a:endParaRPr sz="1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cs-CZ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Dobrá praxe: </a:t>
            </a:r>
            <a:r>
              <a:rPr lang="en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Nové přístupy v průmyslu - cradle2cradle (od kolébky ke kolébce) - rozdělení komponent na biologické (obnovitelnost) a technické (recyklace, upcyklace, opětovné použití)</a:t>
            </a:r>
            <a:r>
              <a:rPr lang="cs-CZ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úspora vody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Voda v domácnostech </a:t>
            </a:r>
            <a:r>
              <a:rPr lang="en" sz="2000" i="1"/>
              <a:t>(Janoušková, 2014)</a:t>
            </a:r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Průmyslově vyspělé země průměrný občan – 200-500 litrů denně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Zemé globálního Jihu 60-150 litrů denně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Země s nedostatkem vody 20 - 60 litrů denně </a:t>
            </a:r>
            <a:r>
              <a:rPr lang="en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(UNEP)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Současnost – nároky vyspělých zemí stagnují či mírně klesají (cena vody, osvěta), nároky zemí globálního Jihu rostou (vyšší komfort, hygiena, aj.)</a:t>
            </a:r>
            <a:endParaRPr lang="cs-CZ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3439"/>
            <a:ext cx="9144001" cy="583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Podle činností </a:t>
            </a:r>
            <a:r>
              <a:rPr lang="en" sz="1500" i="1" dirty="0"/>
              <a:t>(Na Zemi, 2012)</a:t>
            </a:r>
            <a:endParaRPr sz="1500" i="1"/>
          </a:p>
        </p:txBody>
      </p:sp>
      <p:sp>
        <p:nvSpPr>
          <p:cNvPr id="209" name="Google Shape;209;p38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5474746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Američan - 550l denně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Čech - 90l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Mosambičan - 10l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dirty="0"/>
              <a:t>Pozn. V ČR se v posledních letech spotřeba snížila (důvodem je mj. zdražení vody a úspornější spotřebiče)</a:t>
            </a:r>
            <a:endParaRPr lang="cs-CZ" dirty="0"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cs-CZ" dirty="0"/>
              <a:t>Dobrá praxe: Zelené střechy, Suché toalety…</a:t>
            </a:r>
            <a:endParaRPr/>
          </a:p>
        </p:txBody>
      </p:sp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350" y="1618578"/>
            <a:ext cx="3365650" cy="481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Úvod</a:t>
            </a: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311700" y="4106167"/>
            <a:ext cx="85206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i="1">
                <a:solidFill>
                  <a:schemeClr val="dk1"/>
                </a:solidFill>
              </a:rPr>
              <a:t>Voda je podle mnohých globálním problémem č. 1. Poukazují na japonské přísloví o jezeře, na jehož hladině každý den exponenciálně roste množství leknínů, až 50. den lekníny pokryjí celé jezero a to uhyne na nedostatek kyslíku. Přitom 49. den byla pokryta jen polovina a jezero prosperovalo. Z ekosystémového pohledu jsou globální vodní zdroje ve dni 49.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Spotřeba vody v českých domácnostech </a:t>
            </a:r>
            <a:r>
              <a:rPr lang="cs-CZ" sz="1000" i="1" dirty="0"/>
              <a:t> </a:t>
            </a:r>
            <a:r>
              <a:rPr lang="cs-CZ" sz="1200" i="1" dirty="0"/>
              <a:t>(</a:t>
            </a:r>
            <a:r>
              <a:rPr lang="cs-CZ" sz="1200" i="1" dirty="0" err="1"/>
              <a:t>NaZemi</a:t>
            </a:r>
            <a:r>
              <a:rPr lang="cs-CZ" sz="1200" i="1" dirty="0"/>
              <a:t>, 2012)</a:t>
            </a:r>
            <a:endParaRPr lang="en-GB" sz="1200" i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6933" t="21435" r="33301" b="37915"/>
          <a:stretch>
            <a:fillRect/>
          </a:stretch>
        </p:blipFill>
        <p:spPr bwMode="auto">
          <a:xfrm>
            <a:off x="214282" y="1571612"/>
            <a:ext cx="8786842" cy="47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Virtuální voda </a:t>
            </a:r>
            <a:r>
              <a:rPr lang="en" sz="2000" i="1"/>
              <a:t>(Janoušková, 2014)</a:t>
            </a:r>
            <a:endParaRPr sz="2000" i="1"/>
          </a:p>
        </p:txBody>
      </p:sp>
      <p:sp>
        <p:nvSpPr>
          <p:cNvPr id="216" name="Google Shape;216;p39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Množství vody použité k vytvoření konkrétního produktu (služby)</a:t>
            </a:r>
            <a:r>
              <a:rPr lang="en" sz="2000"/>
              <a:t> </a:t>
            </a:r>
            <a:r>
              <a:rPr lang="en" sz="2000" b="1" u="sng"/>
              <a:t>v místě původu.</a:t>
            </a:r>
            <a:endParaRPr sz="2000" b="1" u="sng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Má 3 části </a:t>
            </a:r>
            <a:r>
              <a:rPr lang="en" sz="2000" i="1"/>
              <a:t>(pozn. někdy se počítá pouze s první částí)</a:t>
            </a:r>
            <a:r>
              <a:rPr lang="en" sz="2000"/>
              <a:t>: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b="1">
                <a:solidFill>
                  <a:schemeClr val="dk1"/>
                </a:solidFill>
              </a:rPr>
              <a:t>Modrá voda</a:t>
            </a:r>
            <a:r>
              <a:rPr lang="en" sz="2000">
                <a:solidFill>
                  <a:schemeClr val="dk1"/>
                </a:solidFill>
              </a:rPr>
              <a:t> - </a:t>
            </a:r>
            <a:r>
              <a:rPr lang="en" sz="1800">
                <a:solidFill>
                  <a:schemeClr val="dk1"/>
                </a:solidFill>
              </a:rPr>
              <a:t>představuje objem povrchové a podzemní vody, která se spotřebuje v průběhu výrobního cyklu produktu nebo služby</a:t>
            </a:r>
            <a:endParaRPr sz="18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b="1">
                <a:solidFill>
                  <a:schemeClr val="dk1"/>
                </a:solidFill>
              </a:rPr>
              <a:t>Šedá voda</a:t>
            </a:r>
            <a:r>
              <a:rPr lang="en" sz="2000">
                <a:solidFill>
                  <a:schemeClr val="dk1"/>
                </a:solidFill>
              </a:rPr>
              <a:t> - j</a:t>
            </a:r>
            <a:r>
              <a:rPr lang="en" sz="1800">
                <a:solidFill>
                  <a:schemeClr val="dk1"/>
                </a:solidFill>
              </a:rPr>
              <a:t>e voda znečištěná v průběhu výrobního procesu - objem vody potřebný k rozředění vypouštěného znečištění do přírodních vod tak, aby výsledná koncentrace zůstala pod zákonnými limity v daném místě</a:t>
            </a:r>
            <a:endParaRPr sz="18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" sz="2000" b="1">
                <a:solidFill>
                  <a:schemeClr val="dk1"/>
                </a:solidFill>
              </a:rPr>
              <a:t>Zelená voda</a:t>
            </a:r>
            <a:r>
              <a:rPr lang="en" sz="2000">
                <a:solidFill>
                  <a:schemeClr val="dk1"/>
                </a:solidFill>
              </a:rPr>
              <a:t> - </a:t>
            </a:r>
            <a:r>
              <a:rPr lang="en" sz="1800">
                <a:solidFill>
                  <a:schemeClr val="dk1"/>
                </a:solidFill>
              </a:rPr>
              <a:t>část srážek, která se dostává zpět do atmosféry evapotranspirací: zahrnuje jak půdní vláhu, která se vypaří z půdy neporostlé vegetací, tak i vodu použitou rostlinami, která je odpařena i vydýchána listy.</a:t>
            </a: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Příklady </a:t>
            </a:r>
            <a:r>
              <a:rPr lang="en" sz="1800" i="1"/>
              <a:t>(Na Zemi, 2012)</a:t>
            </a:r>
            <a:endParaRPr sz="1800" i="1"/>
          </a:p>
        </p:txBody>
      </p:sp>
      <p:sp>
        <p:nvSpPr>
          <p:cNvPr id="222" name="Google Shape;222;p40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604625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b="1" u="sng" dirty="0">
                <a:solidFill>
                  <a:schemeClr val="dk1"/>
                </a:solidFill>
              </a:rPr>
              <a:t>1l balené vody → 2-3 l</a:t>
            </a:r>
            <a:r>
              <a:rPr lang="en" sz="2000" dirty="0">
                <a:solidFill>
                  <a:schemeClr val="dk1"/>
                </a:solidFill>
              </a:rPr>
              <a:t>, 1 šálek kávy → 150 l, bochník chleba → 600 l, bavlněné triko → 2900 l, 1 kg hovězího masa → 15000 l (krmivo + přímá spotřeba vody býkem)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Regiony mohou na základě znalostí o množství virtuální vody optimalizovat svůj meziregionální obchod. Bohužel regiony chudší, které mají problém s nedostatkem pitné vody v současnosti produkují statky náročné na vodu (př. růže na evropský trh pěstované ve sklenících v Keni</a:t>
            </a:r>
            <a:r>
              <a:rPr lang="cs-CZ" sz="2000" dirty="0">
                <a:solidFill>
                  <a:schemeClr val="dk1"/>
                </a:solidFill>
              </a:rPr>
              <a:t>, lány sóji na vývoz v Lat. </a:t>
            </a:r>
            <a:r>
              <a:rPr lang="cs-CZ" sz="2000" dirty="0" err="1">
                <a:solidFill>
                  <a:schemeClr val="dk1"/>
                </a:solidFill>
              </a:rPr>
              <a:t>Am</a:t>
            </a:r>
            <a:r>
              <a:rPr lang="cs-CZ" sz="2000" dirty="0">
                <a:solidFill>
                  <a:schemeClr val="dk1"/>
                </a:solidFill>
              </a:rPr>
              <a:t>.)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S průměrnou spotřebou virtuální vody jakou má globální Sever by lidstvo jako celek spotřebovalo o 75 % vody více.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23" name="Google Shape;2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826" y="142852"/>
            <a:ext cx="2643174" cy="6715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E3374-42F4-4773-85C2-62A0FF6CB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094BA6-9374-4455-95D5-C9EDE3E35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DB9125-8D81-4369-907E-53944222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Vodní stopa </a:t>
            </a:r>
            <a:r>
              <a:rPr lang="en" sz="1800" i="1"/>
              <a:t>(Převzato z: Myers, Spoolman, 2014)</a:t>
            </a:r>
            <a:endParaRPr sz="1800" i="1"/>
          </a:p>
        </p:txBody>
      </p:sp>
      <p:sp>
        <p:nvSpPr>
          <p:cNvPr id="229" name="Google Shape;229;p41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i="1">
                <a:solidFill>
                  <a:schemeClr val="dk1"/>
                </a:solidFill>
              </a:rPr>
              <a:t>American Water Works Association </a:t>
            </a:r>
            <a:r>
              <a:rPr lang="en" sz="2200">
                <a:solidFill>
                  <a:schemeClr val="dk1"/>
                </a:solidFill>
              </a:rPr>
              <a:t>- </a:t>
            </a:r>
            <a:r>
              <a:rPr lang="en" sz="2200" b="1">
                <a:solidFill>
                  <a:schemeClr val="dk1"/>
                </a:solidFill>
              </a:rPr>
              <a:t>jen 3 % vody používáme v domácnosti, zbytek je virtuální voda!</a:t>
            </a:r>
            <a:endParaRPr sz="2200" b="1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b="1"/>
              <a:t>Vodní stopa:</a:t>
            </a:r>
            <a:r>
              <a:rPr lang="en" sz="2200"/>
              <a:t> Ukazatel pro množství vody spotřebované ročně 1 člověkem (příp. populací, regionem, firmou, rodinou)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/>
              <a:t>Vodní stopa státu</a:t>
            </a:r>
            <a:r>
              <a:rPr lang="en" sz="2200"/>
              <a:t> - voda použitá při produkci určenou ke spotřebě v daném státu (= domácí virtuální voda + všechna virtuální voda z importu - virtuální voda z exportu)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2200"/>
              <a:t>Vodní stopa modrá (povrchová a podzemní); zelená (dešťová) a šedá (znečištěná)</a:t>
            </a:r>
            <a:endParaRPr sz="2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Vodní stres a dostupnost vody</a:t>
            </a:r>
            <a:r>
              <a:rPr lang="en"/>
              <a:t> </a:t>
            </a:r>
            <a:r>
              <a:rPr lang="en" sz="1800" i="1"/>
              <a:t>(Moldan, 2015)</a:t>
            </a:r>
            <a:endParaRPr sz="1800" i="1"/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cs-CZ" dirty="0"/>
              <a:t>Vodní stres: Když n</a:t>
            </a:r>
            <a:r>
              <a:rPr lang="en" dirty="0"/>
              <a:t>a 1 obyvatele ročně připadá méně než 1700 m3 sladké vody!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Dostupnost je nerovnoměrná (suché/vlhké oblasti), stejně jako hustota obyvatelstva (viz graf)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15457"/>
            <a:ext cx="9144000" cy="562708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3"/>
          <p:cNvSpPr txBox="1"/>
          <p:nvPr/>
        </p:nvSpPr>
        <p:spPr>
          <a:xfrm>
            <a:off x="96300" y="6281250"/>
            <a:ext cx="21474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Zdroj: Moldan, 2015</a:t>
            </a:r>
            <a:endParaRPr sz="800" i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Ovlivnění vody člověkem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5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 vodu měníme?</a:t>
            </a:r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Skladováním (např. přehrady)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Přesunem (zejména do měst - vodovody, a z měst - kanalizace; vodní kanály)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Úpravou vodních toků a přírodních rezervoárů (meliorací půd - plošným zavlažováním či odvodňováním mokřadů; </a:t>
            </a:r>
            <a:r>
              <a:rPr lang="en" sz="2400">
                <a:solidFill>
                  <a:schemeClr val="dk1"/>
                </a:solidFill>
              </a:rPr>
              <a:t>úpravou koryt a slepých ramen řek, přehrazováním</a:t>
            </a:r>
            <a:r>
              <a:rPr lang="en" sz="2400"/>
              <a:t>).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Důsledky: </a:t>
            </a:r>
            <a:r>
              <a:rPr lang="en" sz="2400">
                <a:solidFill>
                  <a:schemeClr val="dk1"/>
                </a:solidFill>
              </a:rPr>
              <a:t>změny cyklů</a:t>
            </a:r>
            <a:endParaRPr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vody + biogenních prvků (C, N, P)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Char char="●"/>
            </a:pPr>
            <a:r>
              <a:rPr lang="en" sz="2400" b="1">
                <a:solidFill>
                  <a:schemeClr val="dk1"/>
                </a:solidFill>
              </a:rPr>
              <a:t>+ Znečištění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Změny vodního cyklu</a:t>
            </a:r>
            <a:endParaRPr/>
          </a:p>
        </p:txBody>
      </p:sp>
      <p:sp>
        <p:nvSpPr>
          <p:cNvPr id="258" name="Google Shape;258;p46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Čerpání vody rychleji, než se dokáže obnovovat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Méně podzemní vody, ale i v řekách a jezerech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Voda se nezadržuje v krajině, vyšší povrchový odtok</a:t>
            </a:r>
            <a:endParaRPr/>
          </a:p>
          <a:p>
            <a:pPr lvl="1" indent="-381000">
              <a:buSzPts val="2400"/>
              <a:buChar char="●"/>
            </a:pPr>
            <a:r>
              <a:rPr lang="en" dirty="0"/>
              <a:t>Zvýšený přítok do řek → povodně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cs-CZ" dirty="0"/>
              <a:t>Vysychání řek</a:t>
            </a:r>
            <a:r>
              <a:rPr lang="en" dirty="0"/>
              <a:t> a jeze</a:t>
            </a:r>
            <a:r>
              <a:rPr lang="cs-CZ" dirty="0"/>
              <a:t>r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⅕ sladkovodních živočichů ohroženo nebo </a:t>
            </a:r>
            <a:r>
              <a:rPr lang="cs-CZ" dirty="0"/>
              <a:t>již </a:t>
            </a:r>
            <a:r>
              <a:rPr lang="en" dirty="0"/>
              <a:t>vymřelo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dirty="0"/>
              <a:t>Vyšší evaporace</a:t>
            </a:r>
            <a:r>
              <a:rPr lang="cs-CZ" dirty="0"/>
              <a:t> z ploch bez přirozené vegetace</a:t>
            </a:r>
            <a:r>
              <a:rPr lang="en" dirty="0"/>
              <a:t> → víc</a:t>
            </a:r>
            <a:r>
              <a:rPr lang="cs-CZ" dirty="0"/>
              <a:t>e</a:t>
            </a:r>
            <a:r>
              <a:rPr lang="en" dirty="0"/>
              <a:t> vody v atmosféře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Vodní zdroj planety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b="1" dirty="0"/>
              <a:t>Hydrosféra  </a:t>
            </a:r>
            <a:endParaRPr b="1"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b="1" dirty="0"/>
              <a:t>= veškerá voda oceánů a pevniny </a:t>
            </a:r>
            <a:r>
              <a:rPr lang="en" dirty="0"/>
              <a:t>(71 % povrchu země je voda)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+ voda v atmosféře, kryosféře, pedosféře, biosféře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Nerovnoměrná distribuce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Množství vody je fixní: 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sz="3200" i="1" dirty="0">
                <a:solidFill>
                  <a:schemeClr val="dk1"/>
                </a:solidFill>
              </a:rPr>
              <a:t>„Všechna voda, která kdy na Zemi bude, na ní už je – právě teď.“</a:t>
            </a:r>
            <a:endParaRPr sz="3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" name="Obdélník 3"/>
          <p:cNvSpPr/>
          <p:nvPr/>
        </p:nvSpPr>
        <p:spPr>
          <a:xfrm>
            <a:off x="1142976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hlinkClick r:id="rId3"/>
              </a:rPr>
              <a:t>https://www.intersucho.cz</a:t>
            </a:r>
            <a:endParaRPr lang="en-GB" sz="3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Povodně</a:t>
            </a:r>
            <a:endParaRPr/>
          </a:p>
        </p:txBody>
      </p:sp>
      <p:sp>
        <p:nvSpPr>
          <p:cNvPr id="264" name="Google Shape;264;p47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Přirozené, člověkem ale zesílené, nebo i vyvolané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Význam 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přesun živin do půdy, zavlažování mokřadů, obnovování zásob podzemní vody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Větší povodně - problémy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Ničení půdy - eroze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○"/>
            </a:pPr>
            <a:r>
              <a:rPr lang="en" dirty="0"/>
              <a:t>Odlesněná území =&gt; víc</a:t>
            </a:r>
            <a:r>
              <a:rPr lang="cs-CZ" dirty="0"/>
              <a:t>e</a:t>
            </a:r>
            <a:r>
              <a:rPr lang="en" dirty="0"/>
              <a:t> povodní</a:t>
            </a:r>
            <a:r>
              <a:rPr lang="cs-CZ" dirty="0"/>
              <a:t> a</a:t>
            </a:r>
            <a:r>
              <a:rPr lang="en" dirty="0"/>
              <a:t> eroze</a:t>
            </a:r>
            <a:endParaRPr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v krajině </a:t>
            </a:r>
            <a:r>
              <a:rPr lang="cs-CZ" sz="1200" i="1" dirty="0"/>
              <a:t>(Spolek Živá voda 2017 – 2018)</a:t>
            </a:r>
            <a:endParaRPr lang="en-GB" sz="1200" i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http://zivavoda.biz/wpcont/uploads/2018/08/VODA-Zdonov.pdf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84745"/>
            <a:ext cx="9120806" cy="381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8" descr="AralSea1989_20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5822725" cy="494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8"/>
          <p:cNvSpPr txBox="1"/>
          <p:nvPr/>
        </p:nvSpPr>
        <p:spPr>
          <a:xfrm>
            <a:off x="0" y="5367600"/>
            <a:ext cx="2442000" cy="1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Zdroj: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Wikimedia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Commons</a:t>
            </a:r>
            <a:endParaRPr/>
          </a:p>
        </p:txBody>
      </p:sp>
      <p:sp>
        <p:nvSpPr>
          <p:cNvPr id="271" name="Google Shape;271;p48"/>
          <p:cNvSpPr txBox="1"/>
          <p:nvPr/>
        </p:nvSpPr>
        <p:spPr>
          <a:xfrm>
            <a:off x="5822725" y="0"/>
            <a:ext cx="33213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Aralské jezero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(1960)1989 - 2014</a:t>
            </a:r>
            <a:endParaRPr sz="2400" b="1"/>
          </a:p>
        </p:txBody>
      </p:sp>
      <p:pic>
        <p:nvPicPr>
          <p:cNvPr id="272" name="Google Shape;2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725" y="1995092"/>
            <a:ext cx="3321275" cy="4862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Přehrady</a:t>
            </a:r>
            <a:endParaRPr/>
          </a:p>
        </p:txBody>
      </p:sp>
      <p:sp>
        <p:nvSpPr>
          <p:cNvPr id="278" name="Google Shape;278;p49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V</a:t>
            </a:r>
            <a:r>
              <a:rPr lang="cs-CZ" dirty="0" err="1"/>
              <a:t>ětší</a:t>
            </a:r>
            <a:r>
              <a:rPr lang="cs-CZ" dirty="0"/>
              <a:t> odpar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V suchých oblastech může způsobit vys</a:t>
            </a:r>
            <a:r>
              <a:rPr lang="cs-CZ" dirty="0" err="1"/>
              <a:t>ychání</a:t>
            </a:r>
            <a:r>
              <a:rPr lang="cs-CZ" dirty="0"/>
              <a:t> řek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>
                <a:solidFill>
                  <a:schemeClr val="dk1"/>
                </a:solidFill>
              </a:rPr>
              <a:t>Časem zanášení sedimenty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Sociální rozměr: vysídlování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40 - 80 mil. lidí na světě přesídlených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Tři soutěsky (Čína): 600 km, 1500 sídel, 1,4 miliónu lidí</a:t>
            </a:r>
            <a:endParaRPr/>
          </a:p>
          <a:p>
            <a:pPr lvl="0">
              <a:spcAft>
                <a:spcPts val="1000"/>
              </a:spcAft>
            </a:pPr>
            <a:r>
              <a:rPr lang="en" dirty="0"/>
              <a:t>Konflikty: ovlivnění dolní</a:t>
            </a:r>
            <a:r>
              <a:rPr lang="cs-CZ" dirty="0"/>
              <a:t>ch</a:t>
            </a:r>
            <a:r>
              <a:rPr lang="en" dirty="0"/>
              <a:t> tok</a:t>
            </a:r>
            <a:r>
              <a:rPr lang="cs-CZ" dirty="0"/>
              <a:t>ů</a:t>
            </a:r>
            <a:r>
              <a:rPr lang="en" dirty="0"/>
              <a:t> řek</a:t>
            </a:r>
            <a:r>
              <a:rPr lang="cs-CZ" dirty="0"/>
              <a:t>. Viz </a:t>
            </a:r>
            <a:r>
              <a:rPr lang="en-GB" dirty="0">
                <a:hlinkClick r:id="rId3"/>
              </a:rPr>
              <a:t>https://ejatlas.org/</a:t>
            </a:r>
            <a:endParaRPr lang="cs-CZ" dirty="0"/>
          </a:p>
          <a:p>
            <a:pPr lvl="0">
              <a:spcAft>
                <a:spcPts val="1000"/>
              </a:spcAft>
            </a:pPr>
            <a:r>
              <a:rPr lang="cs-CZ" dirty="0"/>
              <a:t>Obrovské betonové konstrukce často v oblastech, v nichž chybí základní stavební materiály. Např. přehrada </a:t>
            </a:r>
            <a:r>
              <a:rPr lang="cs-CZ" dirty="0" err="1"/>
              <a:t>Katse</a:t>
            </a:r>
            <a:r>
              <a:rPr lang="cs-CZ" dirty="0"/>
              <a:t>, Lesotho (viz následující obrázky)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0309152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8092208" y="6642556"/>
            <a:ext cx="21948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2003 Justus </a:t>
            </a:r>
            <a:r>
              <a:rPr lang="en-GB" sz="800" dirty="0" err="1">
                <a:solidFill>
                  <a:schemeClr val="bg1"/>
                </a:solidFill>
              </a:rPr>
              <a:t>Perthes</a:t>
            </a:r>
            <a:r>
              <a:rPr lang="en-GB" sz="800" dirty="0">
                <a:solidFill>
                  <a:schemeClr val="bg1"/>
                </a:solidFill>
              </a:rPr>
              <a:t> </a:t>
            </a:r>
            <a:r>
              <a:rPr lang="en-GB" sz="800" dirty="0" err="1">
                <a:solidFill>
                  <a:schemeClr val="bg1"/>
                </a:solidFill>
              </a:rPr>
              <a:t>Verlag</a:t>
            </a:r>
            <a:r>
              <a:rPr lang="en-GB" sz="800" dirty="0">
                <a:solidFill>
                  <a:schemeClr val="bg1"/>
                </a:solidFill>
              </a:rPr>
              <a:t> Gotha GmbH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7" y="0"/>
            <a:ext cx="10316428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7000892" y="6642556"/>
            <a:ext cx="21948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2003 Justus </a:t>
            </a:r>
            <a:r>
              <a:rPr lang="en-GB" sz="800" dirty="0" err="1">
                <a:solidFill>
                  <a:schemeClr val="bg1"/>
                </a:solidFill>
              </a:rPr>
              <a:t>Perthes</a:t>
            </a:r>
            <a:r>
              <a:rPr lang="en-GB" sz="800" dirty="0">
                <a:solidFill>
                  <a:schemeClr val="bg1"/>
                </a:solidFill>
              </a:rPr>
              <a:t> </a:t>
            </a:r>
            <a:r>
              <a:rPr lang="en-GB" sz="800" dirty="0" err="1">
                <a:solidFill>
                  <a:schemeClr val="bg1"/>
                </a:solidFill>
              </a:rPr>
              <a:t>Verlag</a:t>
            </a:r>
            <a:r>
              <a:rPr lang="en-GB" sz="800" dirty="0">
                <a:solidFill>
                  <a:schemeClr val="bg1"/>
                </a:solidFill>
              </a:rPr>
              <a:t> Gotha GmbH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Podzemní vody</a:t>
            </a:r>
            <a:endParaRPr/>
          </a:p>
        </p:txBody>
      </p:sp>
      <p:sp>
        <p:nvSpPr>
          <p:cNvPr id="284" name="Google Shape;284;p50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6207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buSzPts val="2000"/>
              <a:buChar char="○"/>
            </a:pPr>
            <a:r>
              <a:rPr lang="cs-CZ" dirty="0"/>
              <a:t>Příliš rychlé čerpání – dochází k poklesu hladin podzemních vod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Hlubší vrty: obnova ještě pomalejší - hrozí úplné vyčerpání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dirty="0"/>
              <a:t>Pokles půdy: někde až o 10 m</a:t>
            </a:r>
            <a:endParaRPr/>
          </a:p>
        </p:txBody>
      </p:sp>
      <p:pic>
        <p:nvPicPr>
          <p:cNvPr id="285" name="Google Shape;285;p50" descr="subsiden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334" y="1600900"/>
            <a:ext cx="2312966" cy="50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0"/>
          <p:cNvSpPr txBox="1"/>
          <p:nvPr/>
        </p:nvSpPr>
        <p:spPr>
          <a:xfrm rot="-5400000">
            <a:off x="4865250" y="2579250"/>
            <a:ext cx="81435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Zdroj: Myers, N., Spoolman, Scott E. </a:t>
            </a:r>
            <a:r>
              <a:rPr lang="en" sz="1200" i="1">
                <a:solidFill>
                  <a:schemeClr val="dk1"/>
                </a:solidFill>
              </a:rPr>
              <a:t>Environmental Issues and Solutions.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Vodní kanály</a:t>
            </a:r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Přesun vody na velké vzdálenosti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Často nesmyslné: pěstování bavlny na poušti</a:t>
            </a:r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Výpar - velké ztráty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Alternativa: udržitelné pouštní zemědělství</a:t>
            </a:r>
            <a:endParaRPr/>
          </a:p>
          <a:p>
            <a: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■"/>
            </a:pPr>
            <a:r>
              <a:rPr lang="en" dirty="0"/>
              <a:t>Vhodné plodiny, využití stromů, prevence desertifikace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Nedostatek vody a sucho</a:t>
            </a:r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Fyzický (1,2 mld. lidí) vs. ekonomický (dalších 1,6 mld. lidí)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Plocha s výskytem extrémního sucha se zdvojnásobila mezi lety 1949 a 2007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Dnes: ⅓ souše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Př.: Austrálie - export rýže, sucha 2002-2008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dirty="0"/>
              <a:t>Food riots: Egypt, Filipíny, Indonésie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1000"/>
              </a:spcAft>
              <a:buSzPts val="2400"/>
              <a:buChar char="●"/>
            </a:pPr>
            <a:r>
              <a:rPr lang="en" dirty="0"/>
              <a:t>Př.: Sýrie 2006-2011: 1,5 mil. lidí ovlivněno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6933" t="19238" r="33301" b="23633"/>
          <a:stretch>
            <a:fillRect/>
          </a:stretch>
        </p:blipFill>
        <p:spPr bwMode="auto">
          <a:xfrm>
            <a:off x="71438" y="8379"/>
            <a:ext cx="8929718" cy="682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Vlastnosti vody </a:t>
            </a:r>
            <a:r>
              <a:rPr lang="en" sz="1800" i="1"/>
              <a:t>(Myers, Spoolman, 2014)</a:t>
            </a:r>
            <a:endParaRPr sz="1800" i="1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60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Dobré rozpouštědlo → transportní prostředí pro řadu látek → důležitá součást všech živých tkání → důležitá pro růst i pro čistotu životního prostředí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Neustále </a:t>
            </a:r>
            <a:r>
              <a:rPr lang="en" sz="1900" u="sng" dirty="0">
                <a:solidFill>
                  <a:schemeClr val="dk1"/>
                </a:solidFill>
              </a:rPr>
              <a:t>se recykluje</a:t>
            </a:r>
            <a:r>
              <a:rPr lang="en" sz="1900" dirty="0">
                <a:solidFill>
                  <a:schemeClr val="dk1"/>
                </a:solidFill>
              </a:rPr>
              <a:t> a čistí v rámci vodního koloběhu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Je filtrována </a:t>
            </a:r>
            <a:r>
              <a:rPr lang="en" sz="1900" u="sng" dirty="0">
                <a:solidFill>
                  <a:schemeClr val="dk1"/>
                </a:solidFill>
              </a:rPr>
              <a:t>mechanicky </a:t>
            </a:r>
            <a:r>
              <a:rPr lang="en" sz="1900" dirty="0">
                <a:solidFill>
                  <a:schemeClr val="dk1"/>
                </a:solidFill>
              </a:rPr>
              <a:t>- půdou, sedimenty; </a:t>
            </a:r>
            <a:r>
              <a:rPr lang="en" sz="1900" u="sng" dirty="0">
                <a:solidFill>
                  <a:schemeClr val="dk1"/>
                </a:solidFill>
              </a:rPr>
              <a:t>biologicky a chemicky</a:t>
            </a:r>
            <a:r>
              <a:rPr lang="en" sz="1900" dirty="0">
                <a:solidFill>
                  <a:schemeClr val="dk1"/>
                </a:solidFill>
              </a:rPr>
              <a:t> - v půdě, jezerech, mokřadech, apod.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>
                <a:solidFill>
                  <a:schemeClr val="dk1"/>
                </a:solidFill>
              </a:rPr>
              <a:t>Vodní koloběh je důležitý pro veškerý život na zemi. Má zásadní vliv na podnebí (oceány-pevnina), počasí, biotu. Má velkou sílu - vytváří fluviální, glaciální či pobřežní tvary reliéfu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/>
              <a:t>Distribuuje energii </a:t>
            </a:r>
            <a:r>
              <a:rPr lang="en" sz="1900" u="sng" dirty="0"/>
              <a:t>získanou slunečním zářením</a:t>
            </a:r>
            <a:r>
              <a:rPr lang="en" sz="1900" dirty="0"/>
              <a:t> - ukládá teplo kondenzací, vypouští evaporací - přesouvá latentní teplo v atmosféře. Přesouvá velké teplotní hmoty mořskými proudy.</a:t>
            </a:r>
            <a:endParaRPr sz="1900"/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SzPts val="1900"/>
              <a:buChar char="●"/>
            </a:pPr>
            <a:r>
              <a:rPr lang="en" sz="1900" dirty="0"/>
              <a:t>Má 3 formy - pevnou, kapalnou, plynnou</a:t>
            </a:r>
            <a:endParaRPr sz="19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5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Voda a lidské zdraví</a:t>
            </a:r>
            <a:endParaRPr/>
          </a:p>
        </p:txBody>
      </p:sp>
      <p:sp>
        <p:nvSpPr>
          <p:cNvPr id="316" name="Google Shape;316;p55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Nedostatek pitné vody + nedostatečná sanitace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Ročně zemře 2 mil. lidí na nemoci způsobené kontaminovanou vodou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Dětská úmrtí (do 5 let)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Země globálníhi Jihu: ⅓ všech úmrtí (ve vyspělých 1%)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Průjmová onemocnění 2. nejčastější příčina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Průjmy → podvýživa </a:t>
            </a:r>
            <a:r>
              <a:rPr lang="en">
                <a:solidFill>
                  <a:schemeClr val="dk1"/>
                </a:solidFill>
              </a:rPr>
              <a:t>→</a:t>
            </a:r>
            <a:r>
              <a:rPr lang="en"/>
              <a:t> další nemoci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6" descr="pitna vod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764251"/>
            <a:ext cx="9144001" cy="532949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6"/>
          <p:cNvSpPr txBox="1"/>
          <p:nvPr/>
        </p:nvSpPr>
        <p:spPr>
          <a:xfrm>
            <a:off x="667050" y="6004475"/>
            <a:ext cx="78099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Zdroj: Moldan, B. </a:t>
            </a:r>
            <a:r>
              <a:rPr lang="en" i="1"/>
              <a:t>Podmaněná planeta</a:t>
            </a:r>
            <a:r>
              <a:rPr lang="en"/>
              <a:t>. 2015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12095A-55A4-4544-85CC-99049345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2BE621-BAF3-44E0-B602-AC84478CD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7"/>
          <p:cNvSpPr txBox="1"/>
          <p:nvPr/>
        </p:nvSpPr>
        <p:spPr>
          <a:xfrm>
            <a:off x="667050" y="6126200"/>
            <a:ext cx="78099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Zdroj: Moldan, B. </a:t>
            </a:r>
            <a:r>
              <a:rPr lang="en" i="1"/>
              <a:t>Podmaněná planeta</a:t>
            </a:r>
            <a:r>
              <a:rPr lang="en"/>
              <a:t>. 2015</a:t>
            </a:r>
            <a:endParaRPr/>
          </a:p>
        </p:txBody>
      </p:sp>
      <p:pic>
        <p:nvPicPr>
          <p:cNvPr id="328" name="Google Shape;328;p57" descr="sanita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711824"/>
            <a:ext cx="9144003" cy="5434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8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Voda a vzdělání </a:t>
            </a:r>
            <a:endParaRPr/>
          </a:p>
        </p:txBody>
      </p:sp>
      <p:sp>
        <p:nvSpPr>
          <p:cNvPr id="334" name="Google Shape;334;p58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600">
              <a:buSzPts val="2000"/>
              <a:buChar char="○"/>
            </a:pPr>
            <a:r>
              <a:rPr lang="en" dirty="0"/>
              <a:t>Kvůli vodě dívky často nechodí do škol</a:t>
            </a:r>
            <a:endParaRPr/>
          </a:p>
          <a:p>
            <a: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■"/>
            </a:pPr>
            <a:r>
              <a:rPr lang="en" dirty="0"/>
              <a:t>Musí chodit po vodu - denně víc než 10 km</a:t>
            </a:r>
            <a:endParaRPr/>
          </a:p>
          <a:p>
            <a: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■"/>
            </a:pPr>
            <a:r>
              <a:rPr lang="en" dirty="0"/>
              <a:t>Ve škole není záchod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○"/>
            </a:pPr>
            <a:r>
              <a:rPr lang="en" dirty="0"/>
              <a:t>Př.: V oblasti Noakhali v Bangladéši zvýšilo zajištění vody a základních hygienických zařízení školní docházku dívek o 15 %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9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Znečištění vody</a:t>
            </a:r>
            <a:endParaRPr/>
          </a:p>
        </p:txBody>
      </p:sp>
      <p:sp>
        <p:nvSpPr>
          <p:cNvPr id="340" name="Google Shape;340;p59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Živiny (eutrofizace), toxické látky, sedimenty, bakterie, viry, tepelné znečištění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dirty="0"/>
              <a:t>V bohatém světě stagnuje, nebo mírně klesá, v chudých zemích stoupá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cs-CZ" dirty="0"/>
              <a:t>Rozvoj</a:t>
            </a:r>
            <a:r>
              <a:rPr lang="en" dirty="0"/>
              <a:t> průmyslu, intenzivní zemědělství</a:t>
            </a:r>
            <a:r>
              <a:rPr lang="cs-CZ" dirty="0"/>
              <a:t>, nedostatek čistících zařízení</a:t>
            </a:r>
          </a:p>
          <a:p>
            <a:pPr indent="-355600">
              <a:buSzPts val="2000"/>
              <a:buChar char="○"/>
            </a:pPr>
            <a:r>
              <a:rPr lang="cs-CZ" dirty="0"/>
              <a:t>Znečištění povrchové vody</a:t>
            </a:r>
          </a:p>
          <a:p>
            <a:pPr indent="-355600">
              <a:buSzPts val="2000"/>
              <a:buChar char="○"/>
            </a:pPr>
            <a:r>
              <a:rPr lang="cs-CZ" dirty="0"/>
              <a:t>Znečištění podzemních vod</a:t>
            </a:r>
          </a:p>
          <a:p>
            <a:pPr indent="-355600">
              <a:buSzPts val="2000"/>
              <a:buChar char="○"/>
            </a:pPr>
            <a:r>
              <a:rPr lang="cs-CZ" dirty="0"/>
              <a:t>Znečištění oceánu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6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Mikropolutanty</a:t>
            </a:r>
            <a:endParaRPr/>
          </a:p>
        </p:txBody>
      </p:sp>
      <p:sp>
        <p:nvSpPr>
          <p:cNvPr id="381" name="Google Shape;381;p66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Z léků, kosmetiky, čistících prostředků, herbicidů, fungicidů, apod.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Mohou ovlivňovat endokrinní (hormonální) systém - tzv. endokrinní disruptory</a:t>
            </a:r>
            <a:endParaRPr/>
          </a:p>
          <a:p>
            <a:pPr marL="914400" lvl="1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Rakovina, vrozené vady, vývojové poruchy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Často se akumulují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4" descr="garbage patc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520915"/>
            <a:ext cx="9143998" cy="581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8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Zdroje</a:t>
            </a:r>
            <a:endParaRPr/>
          </a:p>
        </p:txBody>
      </p:sp>
      <p:sp>
        <p:nvSpPr>
          <p:cNvPr id="393" name="Google Shape;393;p68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BRÁZDIL, R. </a:t>
            </a:r>
            <a:r>
              <a:rPr lang="en" sz="1400" i="1" dirty="0"/>
              <a:t>Přednášku předmětu Fyzická geografie. </a:t>
            </a:r>
            <a:r>
              <a:rPr lang="en" sz="1400" dirty="0"/>
              <a:t>Geografický ústav MU v Brně, 2008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NETOPIL, R. a kol.: </a:t>
            </a:r>
            <a:r>
              <a:rPr lang="en" sz="1400" i="1" dirty="0"/>
              <a:t>Fyzická geografie I.</a:t>
            </a:r>
            <a:r>
              <a:rPr lang="en" sz="1400" dirty="0"/>
              <a:t> SPN, Praha. 1984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STRAHLER, A.  - STRAHLER, A. </a:t>
            </a:r>
            <a:r>
              <a:rPr lang="en" sz="1400" i="1" dirty="0"/>
              <a:t>Introducing Physical Geography</a:t>
            </a:r>
            <a:r>
              <a:rPr lang="en" sz="1400" dirty="0"/>
              <a:t>. Wiley, New York. 1999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JANOUŠKOVÁ, S. </a:t>
            </a:r>
            <a:r>
              <a:rPr lang="en" sz="1400" i="1" dirty="0"/>
              <a:t>Přednášky předmětu Globální problémy životního prostředí.</a:t>
            </a:r>
            <a:r>
              <a:rPr lang="en" sz="1400" dirty="0"/>
              <a:t> Centrum pro otázky životního prostředí UK v Praze, 2014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MOLDAN, Bedřich. </a:t>
            </a:r>
            <a:r>
              <a:rPr lang="en" sz="1400" i="1" dirty="0"/>
              <a:t>Podmaněná planeta</a:t>
            </a:r>
            <a:r>
              <a:rPr lang="en" sz="1400" dirty="0"/>
              <a:t>. Druhé, rozšířené a upravené vydání. Praha: Karolinum, 2015.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MYERS, Norman a Scott SPOOLMAN. </a:t>
            </a:r>
            <a:r>
              <a:rPr lang="en" sz="1400" i="1" dirty="0"/>
              <a:t>Environmental issues &amp; solutions: a modular approach.</a:t>
            </a:r>
            <a:r>
              <a:rPr lang="en" sz="1400" dirty="0"/>
              <a:t> International edition. Australita: Brooks/Cole, Cengage Learning, 2014.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Na Zemi. </a:t>
            </a:r>
            <a:r>
              <a:rPr lang="en" sz="1400" i="1" dirty="0"/>
              <a:t>Kdo je za vodou? Voda jako podmínka rozvoje. </a:t>
            </a:r>
            <a:r>
              <a:rPr lang="en" sz="1400" dirty="0"/>
              <a:t>Manuál k programu globálního vzdělávání z cyklu Svět v nákupním košíku. Brno: Na Zemi, 2012.</a:t>
            </a:r>
            <a:endParaRPr lang="cs-CZ" sz="1400" dirty="0"/>
          </a:p>
          <a:p>
            <a:pPr lvl="0" indent="-317500">
              <a:spcBef>
                <a:spcPts val="0"/>
              </a:spcBef>
              <a:buSzPts val="1400"/>
            </a:pPr>
            <a:r>
              <a:rPr lang="cs-CZ" sz="1400" dirty="0"/>
              <a:t>Heinrich </a:t>
            </a:r>
            <a:r>
              <a:rPr lang="cs-CZ" sz="1400" dirty="0" err="1"/>
              <a:t>Böll</a:t>
            </a:r>
            <a:r>
              <a:rPr lang="cs-CZ" sz="1400" dirty="0"/>
              <a:t> </a:t>
            </a:r>
            <a:r>
              <a:rPr lang="cs-CZ" sz="1400" dirty="0" err="1"/>
              <a:t>Stiftung</a:t>
            </a:r>
            <a:r>
              <a:rPr lang="cs-CZ" sz="1400" dirty="0"/>
              <a:t>, Jak navrhnout město, které (pře)žije. 8 oblastí, v nichž lze lépe připravit města na změnu </a:t>
            </a:r>
            <a:r>
              <a:rPr lang="cs-CZ" sz="1400" dirty="0" err="1"/>
              <a:t>klmatu</a:t>
            </a:r>
            <a:r>
              <a:rPr lang="cs-CZ" sz="1400" dirty="0"/>
              <a:t>, 2021, </a:t>
            </a:r>
            <a:r>
              <a:rPr lang="cs-CZ" sz="1400" dirty="0">
                <a:hlinkClick r:id="rId3"/>
              </a:rPr>
              <a:t>https://cz.boell.org/sites/default/files/2021-05/komix-mesto-cz-w-mensi_0.pdf</a:t>
            </a:r>
            <a:r>
              <a:rPr lang="cs-CZ" sz="1400" dirty="0"/>
              <a:t> 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Gesamttextil (2001): Lebenslauf von Textilien. Von der Faser zum Recycling. Gesamttextil. Dostupné online: </a:t>
            </a:r>
            <a:r>
              <a:rPr lang="en" sz="1400" u="sng" dirty="0">
                <a:solidFill>
                  <a:schemeClr val="hlink"/>
                </a:solidFill>
                <a:hlinkClick r:id="rId4"/>
              </a:rPr>
              <a:t>http://www.textile‑your-future.de/docs/LebenslaufVonTextilien.pdf</a:t>
            </a:r>
            <a:r>
              <a:rPr lang="en" sz="1400" dirty="0"/>
              <a:t> 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Ekologický institut Veronica (2009): Otázky a odpovědi ekologické poradny Veronica – Jaká je spotřeba vody na různé domácí úkony. Dostupné online: </a:t>
            </a:r>
            <a:r>
              <a:rPr lang="en" sz="1400" u="sng" dirty="0">
                <a:solidFill>
                  <a:schemeClr val="hlink"/>
                </a:solidFill>
                <a:hlinkClick r:id="rId5"/>
              </a:rPr>
              <a:t>http://www.veronica.cz/?id=12&amp;i=142</a:t>
            </a:r>
            <a:r>
              <a:rPr lang="en" sz="1400" dirty="0"/>
              <a:t> </a:t>
            </a:r>
            <a:endParaRPr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Vodní koloběh - složky </a:t>
            </a:r>
            <a:r>
              <a:rPr lang="en" sz="1800" i="1"/>
              <a:t>(Janoušková, 2014)</a:t>
            </a:r>
            <a:endParaRPr sz="1800" i="1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Evaporace - výpar z vodních ploch do atmosféry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Transpirace - výpar dýcháním a odumíráním z těl rostlin do atmosféry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→ evapotranspirace = zelený vodní tok (na pevnině velmi významný)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Precipitace - srážky z atmosféry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Povrchový odtok + nádrže povrchové vody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Podzemní voda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01" y="0"/>
            <a:ext cx="77927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1653450" y="6385229"/>
            <a:ext cx="58371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Zdroj: Moldan, 2015</a:t>
            </a:r>
            <a:endParaRPr sz="900"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Úhrn ročních srážek </a:t>
            </a:r>
            <a:r>
              <a:rPr lang="en" sz="1800" i="1"/>
              <a:t>(Strahler, Strahler, 1999)</a:t>
            </a:r>
            <a:endParaRPr sz="1800" i="1"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6367"/>
            <a:ext cx="4976501" cy="518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925" y="1676367"/>
            <a:ext cx="4294075" cy="49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11700" y="390173"/>
            <a:ext cx="8520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Množství a dostupnost </a:t>
            </a:r>
            <a:r>
              <a:rPr lang="en" sz="1800" i="1"/>
              <a:t>(Brázdil, 2008)</a:t>
            </a:r>
            <a:endParaRPr sz="1800" i="1"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311700" y="1433350"/>
            <a:ext cx="8520600" cy="5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97,2 % tvoří slaná voda, 2,8 % sladká voda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hlavní část sladké vody je vázána v ledovcových štítech a horských ledovcích (2,15 %) a podpovrchové vodě, hlavně podzemní (0,63 %) – </a:t>
            </a:r>
            <a:r>
              <a:rPr lang="en" sz="2200" u="sng" dirty="0">
                <a:solidFill>
                  <a:schemeClr val="dk1"/>
                </a:solidFill>
              </a:rPr>
              <a:t>zbytek 0,02 % = sladká voda na pevnině</a:t>
            </a:r>
            <a:endParaRPr sz="2200" u="sng" dirty="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Tato část (0,02 %) se rozděluje na půdní vodu (v dosahu kořenů rostlin), povrchovou vodu (např. jezera, vodní toky, bažiny) a vodu v atmosféře</a:t>
            </a:r>
            <a:endParaRPr sz="2200" dirty="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 b="1" u="sng" dirty="0"/>
              <a:t>0,024 %</a:t>
            </a:r>
            <a:r>
              <a:rPr lang="en" sz="2200" u="sng" dirty="0"/>
              <a:t> je sladká člověku dostupná voda (asi 12000 km</a:t>
            </a:r>
            <a:r>
              <a:rPr lang="en" sz="2200" u="sng" baseline="30000" dirty="0"/>
              <a:t>3</a:t>
            </a:r>
            <a:r>
              <a:rPr lang="en" sz="2200" u="sng" dirty="0"/>
              <a:t> vody)</a:t>
            </a:r>
            <a:endParaRPr sz="2200" u="sng" dirty="0"/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1400" i="1" dirty="0"/>
              <a:t>Pozn. výpočty se liší (viz tabulka)</a:t>
            </a:r>
            <a:endParaRPr sz="14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2520</Words>
  <Application>Microsoft Office PowerPoint</Application>
  <PresentationFormat>Předvádění na obrazovce (4:3)</PresentationFormat>
  <Paragraphs>268</Paragraphs>
  <Slides>58</Slides>
  <Notes>46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Calibri</vt:lpstr>
      <vt:lpstr>Georgia</vt:lpstr>
      <vt:lpstr>Gill Sans MT</vt:lpstr>
      <vt:lpstr>Suisse BP Int'l UltraLight</vt:lpstr>
      <vt:lpstr>Times New Roman</vt:lpstr>
      <vt:lpstr>Simple Light</vt:lpstr>
      <vt:lpstr>Kam mizí voda</vt:lpstr>
      <vt:lpstr>O čem to dnes bude</vt:lpstr>
      <vt:lpstr>Úvod</vt:lpstr>
      <vt:lpstr>Vodní zdroj planety</vt:lpstr>
      <vt:lpstr>Vlastnosti vody (Myers, Spoolman, 2014)</vt:lpstr>
      <vt:lpstr>Vodní koloběh - složky (Janoušková, 2014)</vt:lpstr>
      <vt:lpstr>Prezentace aplikace PowerPoint</vt:lpstr>
      <vt:lpstr>Úhrn ročních srážek (Strahler, Strahler, 1999)</vt:lpstr>
      <vt:lpstr>Množství a dostupnost (Brázdil, 2008)</vt:lpstr>
      <vt:lpstr>Prezentace aplikace PowerPoint</vt:lpstr>
      <vt:lpstr>Voda jako životní prostředí (Myers, Spoolman 2014)</vt:lpstr>
      <vt:lpstr>Marinní systémy</vt:lpstr>
      <vt:lpstr>Sladkovodní systémy</vt:lpstr>
      <vt:lpstr>Voda a klimatická změna (HBS, 2021)</vt:lpstr>
      <vt:lpstr>Prezentace aplikace PowerPoint</vt:lpstr>
      <vt:lpstr>Voda a klimatická změna</vt:lpstr>
      <vt:lpstr>Využití vody</vt:lpstr>
      <vt:lpstr>Celosvětová spotřeba (Janoušková, 2014)</vt:lpstr>
      <vt:lpstr>Prezentace aplikace PowerPoint</vt:lpstr>
      <vt:lpstr>Příklad USA (Myers, Spoolman, 2014)</vt:lpstr>
      <vt:lpstr>Prezentace aplikace PowerPoint</vt:lpstr>
      <vt:lpstr>Voda v zemědělství</vt:lpstr>
      <vt:lpstr>Prezentace aplikace PowerPoint</vt:lpstr>
      <vt:lpstr>Prezentace aplikace PowerPoint</vt:lpstr>
      <vt:lpstr>Nároky druhů plodin na vodu</vt:lpstr>
      <vt:lpstr>Voda v průmyslu (Janoušková, 2014)</vt:lpstr>
      <vt:lpstr>Voda v domácnostech (Janoušková, 2014)</vt:lpstr>
      <vt:lpstr>Prezentace aplikace PowerPoint</vt:lpstr>
      <vt:lpstr>Podle činností (Na Zemi, 2012)</vt:lpstr>
      <vt:lpstr>Spotřeba vody v českých domácnostech  (NaZemi, 2012)</vt:lpstr>
      <vt:lpstr>Virtuální voda (Janoušková, 2014)</vt:lpstr>
      <vt:lpstr>Příklady (Na Zemi, 2012)</vt:lpstr>
      <vt:lpstr>Prezentace aplikace PowerPoint</vt:lpstr>
      <vt:lpstr>Vodní stopa (Převzato z: Myers, Spoolman, 2014)</vt:lpstr>
      <vt:lpstr>Vodní stres a dostupnost vody (Moldan, 2015)</vt:lpstr>
      <vt:lpstr>Prezentace aplikace PowerPoint</vt:lpstr>
      <vt:lpstr>Ovlivnění vody člověkem</vt:lpstr>
      <vt:lpstr>Jak vodu měníme?</vt:lpstr>
      <vt:lpstr>Změny vodního cyklu</vt:lpstr>
      <vt:lpstr>Povodně</vt:lpstr>
      <vt:lpstr>Voda v krajině (Spolek Živá voda 2017 – 2018)</vt:lpstr>
      <vt:lpstr>Prezentace aplikace PowerPoint</vt:lpstr>
      <vt:lpstr>Přehrady</vt:lpstr>
      <vt:lpstr>Prezentace aplikace PowerPoint</vt:lpstr>
      <vt:lpstr>Prezentace aplikace PowerPoint</vt:lpstr>
      <vt:lpstr>Podzemní vody</vt:lpstr>
      <vt:lpstr>Vodní kanály</vt:lpstr>
      <vt:lpstr>Nedostatek vody a sucho</vt:lpstr>
      <vt:lpstr>Prezentace aplikace PowerPoint</vt:lpstr>
      <vt:lpstr>Voda a lidské zdraví</vt:lpstr>
      <vt:lpstr>Prezentace aplikace PowerPoint</vt:lpstr>
      <vt:lpstr>Prezentace aplikace PowerPoint</vt:lpstr>
      <vt:lpstr>Prezentace aplikace PowerPoint</vt:lpstr>
      <vt:lpstr>Voda a vzdělání </vt:lpstr>
      <vt:lpstr>Znečištění vody</vt:lpstr>
      <vt:lpstr>Mikropolutanty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 mizí voda</dc:title>
  <dc:creator>jan</dc:creator>
  <cp:lastModifiedBy>Jan Malý Blažek</cp:lastModifiedBy>
  <cp:revision>14</cp:revision>
  <dcterms:modified xsi:type="dcterms:W3CDTF">2022-04-20T21:32:26Z</dcterms:modified>
</cp:coreProperties>
</file>