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6" r:id="rId2"/>
    <p:sldId id="259" r:id="rId3"/>
    <p:sldId id="269" r:id="rId4"/>
    <p:sldId id="262" r:id="rId5"/>
    <p:sldId id="264" r:id="rId6"/>
    <p:sldId id="265" r:id="rId7"/>
    <p:sldId id="273" r:id="rId8"/>
    <p:sldId id="266" r:id="rId9"/>
    <p:sldId id="274" r:id="rId10"/>
    <p:sldId id="275" r:id="rId11"/>
  </p:sldIdLst>
  <p:sldSz cx="9144000" cy="6858000" type="screen4x3"/>
  <p:notesSz cx="6718300" cy="98679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598" autoAdjust="0"/>
  </p:normalViewPr>
  <p:slideViewPr>
    <p:cSldViewPr>
      <p:cViewPr varScale="1">
        <p:scale>
          <a:sx n="87" d="100"/>
          <a:sy n="87" d="100"/>
        </p:scale>
        <p:origin x="150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74 w 2123"/>
                <a:gd name="T1" fmla="*/ 933 h 1696"/>
                <a:gd name="T2" fmla="*/ 538 w 2123"/>
                <a:gd name="T3" fmla="*/ 611 h 1696"/>
                <a:gd name="T4" fmla="*/ 664 w 2123"/>
                <a:gd name="T5" fmla="*/ 354 h 1696"/>
                <a:gd name="T6" fmla="*/ 917 w 2123"/>
                <a:gd name="T7" fmla="*/ 525 h 1696"/>
                <a:gd name="T8" fmla="*/ 1202 w 2123"/>
                <a:gd name="T9" fmla="*/ 777 h 1696"/>
                <a:gd name="T10" fmla="*/ 1467 w 2123"/>
                <a:gd name="T11" fmla="*/ 992 h 1696"/>
                <a:gd name="T12" fmla="*/ 1782 w 2123"/>
                <a:gd name="T13" fmla="*/ 1216 h 1696"/>
                <a:gd name="T14" fmla="*/ 1863 w 2123"/>
                <a:gd name="T15" fmla="*/ 1264 h 1696"/>
                <a:gd name="T16" fmla="*/ 1817 w 2123"/>
                <a:gd name="T17" fmla="*/ 1212 h 1696"/>
                <a:gd name="T18" fmla="*/ 1397 w 2123"/>
                <a:gd name="T19" fmla="*/ 896 h 1696"/>
                <a:gd name="T20" fmla="*/ 1076 w 2123"/>
                <a:gd name="T21" fmla="*/ 611 h 1696"/>
                <a:gd name="T22" fmla="*/ 715 w 2123"/>
                <a:gd name="T23" fmla="*/ 294 h 1696"/>
                <a:gd name="T24" fmla="*/ 989 w 2123"/>
                <a:gd name="T25" fmla="*/ 278 h 1696"/>
                <a:gd name="T26" fmla="*/ 1272 w 2123"/>
                <a:gd name="T27" fmla="*/ 284 h 1696"/>
                <a:gd name="T28" fmla="*/ 1598 w 2123"/>
                <a:gd name="T29" fmla="*/ 240 h 1696"/>
                <a:gd name="T30" fmla="*/ 2101 w 2123"/>
                <a:gd name="T31" fmla="*/ 176 h 1696"/>
                <a:gd name="T32" fmla="*/ 2053 w 2123"/>
                <a:gd name="T33" fmla="*/ 155 h 1696"/>
                <a:gd name="T34" fmla="*/ 1527 w 2123"/>
                <a:gd name="T35" fmla="*/ 230 h 1696"/>
                <a:gd name="T36" fmla="*/ 1196 w 2123"/>
                <a:gd name="T37" fmla="*/ 246 h 1696"/>
                <a:gd name="T38" fmla="*/ 751 w 2123"/>
                <a:gd name="T39" fmla="*/ 230 h 1696"/>
                <a:gd name="T40" fmla="*/ 811 w 2123"/>
                <a:gd name="T41" fmla="*/ 203 h 1696"/>
                <a:gd name="T42" fmla="*/ 1130 w 2123"/>
                <a:gd name="T43" fmla="*/ 0 h 1696"/>
                <a:gd name="T44" fmla="*/ 1076 w 2123"/>
                <a:gd name="T45" fmla="*/ 26 h 1696"/>
                <a:gd name="T46" fmla="*/ 1000 w 2123"/>
                <a:gd name="T47" fmla="*/ 75 h 1696"/>
                <a:gd name="T48" fmla="*/ 847 w 2123"/>
                <a:gd name="T49" fmla="*/ 171 h 1696"/>
                <a:gd name="T50" fmla="*/ 664 w 2123"/>
                <a:gd name="T51" fmla="*/ 252 h 1696"/>
                <a:gd name="T52" fmla="*/ 628 w 2123"/>
                <a:gd name="T53" fmla="*/ 322 h 1696"/>
                <a:gd name="T54" fmla="*/ 301 w 2123"/>
                <a:gd name="T55" fmla="*/ 525 h 1696"/>
                <a:gd name="T56" fmla="*/ 0 w 2123"/>
                <a:gd name="T57" fmla="*/ 649 h 1696"/>
                <a:gd name="T58" fmla="*/ 0 w 2123"/>
                <a:gd name="T59" fmla="*/ 654 h 1696"/>
                <a:gd name="T60" fmla="*/ 0 w 2123"/>
                <a:gd name="T61" fmla="*/ 686 h 1696"/>
                <a:gd name="T62" fmla="*/ 295 w 2123"/>
                <a:gd name="T63" fmla="*/ 568 h 1696"/>
                <a:gd name="T64" fmla="*/ 586 w 2123"/>
                <a:gd name="T65" fmla="*/ 386 h 1696"/>
                <a:gd name="T66" fmla="*/ 502 w 2123"/>
                <a:gd name="T67" fmla="*/ 601 h 1696"/>
                <a:gd name="T68" fmla="*/ 520 w 2123"/>
                <a:gd name="T69" fmla="*/ 890 h 1696"/>
                <a:gd name="T70" fmla="*/ 456 w 2123"/>
                <a:gd name="T71" fmla="*/ 1045 h 1696"/>
                <a:gd name="T72" fmla="*/ 325 w 2123"/>
                <a:gd name="T73" fmla="*/ 1324 h 1696"/>
                <a:gd name="T74" fmla="*/ 319 w 2123"/>
                <a:gd name="T75" fmla="*/ 1517 h 1696"/>
                <a:gd name="T76" fmla="*/ 325 w 2123"/>
                <a:gd name="T77" fmla="*/ 1517 h 1696"/>
                <a:gd name="T78" fmla="*/ 343 w 2123"/>
                <a:gd name="T79" fmla="*/ 1388 h 1696"/>
                <a:gd name="T80" fmla="*/ 574 w 2123"/>
                <a:gd name="T81" fmla="*/ 933 h 1696"/>
                <a:gd name="T82" fmla="*/ 574 w 2123"/>
                <a:gd name="T83" fmla="*/ 93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5 w 969"/>
                <a:gd name="T1" fmla="*/ 1192 h 1192"/>
                <a:gd name="T2" fmla="*/ 494 w 969"/>
                <a:gd name="T3" fmla="*/ 1198 h 1192"/>
                <a:gd name="T4" fmla="*/ 584 w 969"/>
                <a:gd name="T5" fmla="*/ 1156 h 1192"/>
                <a:gd name="T6" fmla="*/ 819 w 969"/>
                <a:gd name="T7" fmla="*/ 1091 h 1192"/>
                <a:gd name="T8" fmla="*/ 941 w 969"/>
                <a:gd name="T9" fmla="*/ 1061 h 1192"/>
                <a:gd name="T10" fmla="*/ 765 w 969"/>
                <a:gd name="T11" fmla="*/ 993 h 1192"/>
                <a:gd name="T12" fmla="*/ 560 w 969"/>
                <a:gd name="T13" fmla="*/ 957 h 1192"/>
                <a:gd name="T14" fmla="*/ 199 w 969"/>
                <a:gd name="T15" fmla="*/ 975 h 1192"/>
                <a:gd name="T16" fmla="*/ 301 w 969"/>
                <a:gd name="T17" fmla="*/ 897 h 1192"/>
                <a:gd name="T18" fmla="*/ 500 w 969"/>
                <a:gd name="T19" fmla="*/ 807 h 1192"/>
                <a:gd name="T20" fmla="*/ 700 w 969"/>
                <a:gd name="T21" fmla="*/ 675 h 1192"/>
                <a:gd name="T22" fmla="*/ 706 w 969"/>
                <a:gd name="T23" fmla="*/ 675 h 1192"/>
                <a:gd name="T24" fmla="*/ 718 w 969"/>
                <a:gd name="T25" fmla="*/ 669 h 1192"/>
                <a:gd name="T26" fmla="*/ 759 w 969"/>
                <a:gd name="T27" fmla="*/ 651 h 1192"/>
                <a:gd name="T28" fmla="*/ 783 w 969"/>
                <a:gd name="T29" fmla="*/ 645 h 1192"/>
                <a:gd name="T30" fmla="*/ 795 w 969"/>
                <a:gd name="T31" fmla="*/ 633 h 1192"/>
                <a:gd name="T32" fmla="*/ 801 w 969"/>
                <a:gd name="T33" fmla="*/ 621 h 1192"/>
                <a:gd name="T34" fmla="*/ 795 w 969"/>
                <a:gd name="T35" fmla="*/ 615 h 1192"/>
                <a:gd name="T36" fmla="*/ 789 w 969"/>
                <a:gd name="T37" fmla="*/ 603 h 1192"/>
                <a:gd name="T38" fmla="*/ 789 w 969"/>
                <a:gd name="T39" fmla="*/ 577 h 1192"/>
                <a:gd name="T40" fmla="*/ 801 w 969"/>
                <a:gd name="T41" fmla="*/ 547 h 1192"/>
                <a:gd name="T42" fmla="*/ 813 w 969"/>
                <a:gd name="T43" fmla="*/ 517 h 1192"/>
                <a:gd name="T44" fmla="*/ 831 w 969"/>
                <a:gd name="T45" fmla="*/ 487 h 1192"/>
                <a:gd name="T46" fmla="*/ 843 w 969"/>
                <a:gd name="T47" fmla="*/ 457 h 1192"/>
                <a:gd name="T48" fmla="*/ 849 w 969"/>
                <a:gd name="T49" fmla="*/ 439 h 1192"/>
                <a:gd name="T50" fmla="*/ 857 w 969"/>
                <a:gd name="T51" fmla="*/ 433 h 1192"/>
                <a:gd name="T52" fmla="*/ 857 w 969"/>
                <a:gd name="T53" fmla="*/ 349 h 1192"/>
                <a:gd name="T54" fmla="*/ 857 w 969"/>
                <a:gd name="T55" fmla="*/ 343 h 1192"/>
                <a:gd name="T56" fmla="*/ 863 w 969"/>
                <a:gd name="T57" fmla="*/ 337 h 1192"/>
                <a:gd name="T58" fmla="*/ 881 w 969"/>
                <a:gd name="T59" fmla="*/ 307 h 1192"/>
                <a:gd name="T60" fmla="*/ 893 w 969"/>
                <a:gd name="T61" fmla="*/ 271 h 1192"/>
                <a:gd name="T62" fmla="*/ 905 w 969"/>
                <a:gd name="T63" fmla="*/ 241 h 1192"/>
                <a:gd name="T64" fmla="*/ 911 w 969"/>
                <a:gd name="T65" fmla="*/ 229 h 1192"/>
                <a:gd name="T66" fmla="*/ 917 w 969"/>
                <a:gd name="T67" fmla="*/ 217 h 1192"/>
                <a:gd name="T68" fmla="*/ 935 w 969"/>
                <a:gd name="T69" fmla="*/ 173 h 1192"/>
                <a:gd name="T70" fmla="*/ 953 w 969"/>
                <a:gd name="T71" fmla="*/ 137 h 1192"/>
                <a:gd name="T72" fmla="*/ 959 w 969"/>
                <a:gd name="T73" fmla="*/ 125 h 1192"/>
                <a:gd name="T74" fmla="*/ 959 w 969"/>
                <a:gd name="T75" fmla="*/ 119 h 1192"/>
                <a:gd name="T76" fmla="*/ 977 w 969"/>
                <a:gd name="T77" fmla="*/ 0 h 1192"/>
                <a:gd name="T78" fmla="*/ 953 w 969"/>
                <a:gd name="T79" fmla="*/ 47 h 1192"/>
                <a:gd name="T80" fmla="*/ 789 w 969"/>
                <a:gd name="T81" fmla="*/ 113 h 1192"/>
                <a:gd name="T82" fmla="*/ 712 w 969"/>
                <a:gd name="T83" fmla="*/ 161 h 1192"/>
                <a:gd name="T84" fmla="*/ 464 w 969"/>
                <a:gd name="T85" fmla="*/ 235 h 1192"/>
                <a:gd name="T86" fmla="*/ 283 w 969"/>
                <a:gd name="T87" fmla="*/ 289 h 1192"/>
                <a:gd name="T88" fmla="*/ 175 w 969"/>
                <a:gd name="T89" fmla="*/ 295 h 1192"/>
                <a:gd name="T90" fmla="*/ 12 w 969"/>
                <a:gd name="T91" fmla="*/ 487 h 1192"/>
                <a:gd name="T92" fmla="*/ 0 w 969"/>
                <a:gd name="T93" fmla="*/ 511 h 1192"/>
                <a:gd name="T94" fmla="*/ 0 w 969"/>
                <a:gd name="T95" fmla="*/ 1192 h 1192"/>
                <a:gd name="T96" fmla="*/ 96 w 969"/>
                <a:gd name="T97" fmla="*/ 1186 h 1192"/>
                <a:gd name="T98" fmla="*/ 325 w 969"/>
                <a:gd name="T99" fmla="*/ 1192 h 1192"/>
                <a:gd name="T100" fmla="*/ 325 w 969"/>
                <a:gd name="T101" fmla="*/ 1192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42 w 2176"/>
                <a:gd name="T1" fmla="*/ 771 h 1505"/>
                <a:gd name="T2" fmla="*/ 1200 w 2176"/>
                <a:gd name="T3" fmla="*/ 1239 h 1505"/>
                <a:gd name="T4" fmla="*/ 964 w 2176"/>
                <a:gd name="T5" fmla="*/ 1197 h 1505"/>
                <a:gd name="T6" fmla="*/ 729 w 2176"/>
                <a:gd name="T7" fmla="*/ 1131 h 1505"/>
                <a:gd name="T8" fmla="*/ 446 w 2176"/>
                <a:gd name="T9" fmla="*/ 1113 h 1505"/>
                <a:gd name="T10" fmla="*/ 0 w 2176"/>
                <a:gd name="T11" fmla="*/ 1083 h 1505"/>
                <a:gd name="T12" fmla="*/ 30 w 2176"/>
                <a:gd name="T13" fmla="*/ 1119 h 1505"/>
                <a:gd name="T14" fmla="*/ 500 w 2176"/>
                <a:gd name="T15" fmla="*/ 1137 h 1505"/>
                <a:gd name="T16" fmla="*/ 783 w 2176"/>
                <a:gd name="T17" fmla="*/ 1191 h 1505"/>
                <a:gd name="T18" fmla="*/ 1140 w 2176"/>
                <a:gd name="T19" fmla="*/ 1307 h 1505"/>
                <a:gd name="T20" fmla="*/ 1078 w 2176"/>
                <a:gd name="T21" fmla="*/ 1325 h 1505"/>
                <a:gd name="T22" fmla="*/ 717 w 2176"/>
                <a:gd name="T23" fmla="*/ 1511 h 1505"/>
                <a:gd name="T24" fmla="*/ 771 w 2176"/>
                <a:gd name="T25" fmla="*/ 1487 h 1505"/>
                <a:gd name="T26" fmla="*/ 869 w 2176"/>
                <a:gd name="T27" fmla="*/ 1445 h 1505"/>
                <a:gd name="T28" fmla="*/ 1030 w 2176"/>
                <a:gd name="T29" fmla="*/ 1361 h 1505"/>
                <a:gd name="T30" fmla="*/ 1224 w 2176"/>
                <a:gd name="T31" fmla="*/ 1301 h 1505"/>
                <a:gd name="T32" fmla="*/ 1277 w 2176"/>
                <a:gd name="T33" fmla="*/ 1227 h 1505"/>
                <a:gd name="T34" fmla="*/ 1646 w 2176"/>
                <a:gd name="T35" fmla="*/ 1047 h 1505"/>
                <a:gd name="T36" fmla="*/ 1947 w 2176"/>
                <a:gd name="T37" fmla="*/ 957 h 1505"/>
                <a:gd name="T38" fmla="*/ 2194 w 2176"/>
                <a:gd name="T39" fmla="*/ 825 h 1505"/>
                <a:gd name="T40" fmla="*/ 1977 w 2176"/>
                <a:gd name="T41" fmla="*/ 915 h 1505"/>
                <a:gd name="T42" fmla="*/ 1670 w 2176"/>
                <a:gd name="T43" fmla="*/ 993 h 1505"/>
                <a:gd name="T44" fmla="*/ 1351 w 2176"/>
                <a:gd name="T45" fmla="*/ 1155 h 1505"/>
                <a:gd name="T46" fmla="*/ 1513 w 2176"/>
                <a:gd name="T47" fmla="*/ 909 h 1505"/>
                <a:gd name="T48" fmla="*/ 1634 w 2176"/>
                <a:gd name="T49" fmla="*/ 547 h 1505"/>
                <a:gd name="T50" fmla="*/ 1754 w 2176"/>
                <a:gd name="T51" fmla="*/ 374 h 1505"/>
                <a:gd name="T52" fmla="*/ 1995 w 2176"/>
                <a:gd name="T53" fmla="*/ 60 h 1505"/>
                <a:gd name="T54" fmla="*/ 2019 w 2176"/>
                <a:gd name="T55" fmla="*/ 0 h 1505"/>
                <a:gd name="T56" fmla="*/ 1989 w 2176"/>
                <a:gd name="T57" fmla="*/ 0 h 1505"/>
                <a:gd name="T58" fmla="*/ 1610 w 2176"/>
                <a:gd name="T59" fmla="*/ 482 h 1505"/>
                <a:gd name="T60" fmla="*/ 1489 w 2176"/>
                <a:gd name="T61" fmla="*/ 891 h 1505"/>
                <a:gd name="T62" fmla="*/ 1265 w 2176"/>
                <a:gd name="T63" fmla="*/ 1179 h 1505"/>
                <a:gd name="T64" fmla="*/ 1140 w 2176"/>
                <a:gd name="T65" fmla="*/ 909 h 1505"/>
                <a:gd name="T66" fmla="*/ 1018 w 2176"/>
                <a:gd name="T67" fmla="*/ 542 h 1505"/>
                <a:gd name="T68" fmla="*/ 893 w 2176"/>
                <a:gd name="T69" fmla="*/ 222 h 1505"/>
                <a:gd name="T70" fmla="*/ 795 w 2176"/>
                <a:gd name="T71" fmla="*/ 0 h 1505"/>
                <a:gd name="T72" fmla="*/ 759 w 2176"/>
                <a:gd name="T73" fmla="*/ 0 h 1505"/>
                <a:gd name="T74" fmla="*/ 911 w 2176"/>
                <a:gd name="T75" fmla="*/ 356 h 1505"/>
                <a:gd name="T76" fmla="*/ 1042 w 2176"/>
                <a:gd name="T77" fmla="*/ 771 h 1505"/>
                <a:gd name="T78" fmla="*/ 1042 w 2176"/>
                <a:gd name="T79" fmla="*/ 771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3 w 813"/>
                <a:gd name="T1" fmla="*/ 566 h 804"/>
                <a:gd name="T2" fmla="*/ 331 w 813"/>
                <a:gd name="T3" fmla="*/ 440 h 804"/>
                <a:gd name="T4" fmla="*/ 650 w 813"/>
                <a:gd name="T5" fmla="*/ 218 h 804"/>
                <a:gd name="T6" fmla="*/ 819 w 813"/>
                <a:gd name="T7" fmla="*/ 0 h 804"/>
                <a:gd name="T8" fmla="*/ 681 w 813"/>
                <a:gd name="T9" fmla="*/ 150 h 804"/>
                <a:gd name="T10" fmla="*/ 146 w 813"/>
                <a:gd name="T11" fmla="*/ 506 h 804"/>
                <a:gd name="T12" fmla="*/ 0 w 813"/>
                <a:gd name="T13" fmla="*/ 736 h 804"/>
                <a:gd name="T14" fmla="*/ 0 w 813"/>
                <a:gd name="T15" fmla="*/ 808 h 804"/>
                <a:gd name="T16" fmla="*/ 163 w 813"/>
                <a:gd name="T17" fmla="*/ 566 h 804"/>
                <a:gd name="T18" fmla="*/ 163 w 813"/>
                <a:gd name="T19" fmla="*/ 566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4 w 759"/>
                <a:gd name="T1" fmla="*/ 66 h 107"/>
                <a:gd name="T2" fmla="*/ 765 w 759"/>
                <a:gd name="T3" fmla="*/ 0 h 107"/>
                <a:gd name="T4" fmla="*/ 500 w 759"/>
                <a:gd name="T5" fmla="*/ 36 h 107"/>
                <a:gd name="T6" fmla="*/ 140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4 w 759"/>
                <a:gd name="T15" fmla="*/ 66 h 107"/>
                <a:gd name="T16" fmla="*/ 464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99 w 3169"/>
                <a:gd name="T1" fmla="*/ 241 h 743"/>
                <a:gd name="T2" fmla="*/ 1748 w 3169"/>
                <a:gd name="T3" fmla="*/ 235 h 743"/>
                <a:gd name="T4" fmla="*/ 2105 w 3169"/>
                <a:gd name="T5" fmla="*/ 253 h 743"/>
                <a:gd name="T6" fmla="*/ 2525 w 3169"/>
                <a:gd name="T7" fmla="*/ 235 h 743"/>
                <a:gd name="T8" fmla="*/ 3195 w 3169"/>
                <a:gd name="T9" fmla="*/ 206 h 743"/>
                <a:gd name="T10" fmla="*/ 3141 w 3169"/>
                <a:gd name="T11" fmla="*/ 188 h 743"/>
                <a:gd name="T12" fmla="*/ 2442 w 3169"/>
                <a:gd name="T13" fmla="*/ 223 h 743"/>
                <a:gd name="T14" fmla="*/ 2019 w 3169"/>
                <a:gd name="T15" fmla="*/ 223 h 743"/>
                <a:gd name="T16" fmla="*/ 1471 w 3169"/>
                <a:gd name="T17" fmla="*/ 188 h 743"/>
                <a:gd name="T18" fmla="*/ 1555 w 3169"/>
                <a:gd name="T19" fmla="*/ 168 h 743"/>
                <a:gd name="T20" fmla="*/ 2055 w 3169"/>
                <a:gd name="T21" fmla="*/ 0 h 743"/>
                <a:gd name="T22" fmla="*/ 1977 w 3169"/>
                <a:gd name="T23" fmla="*/ 24 h 743"/>
                <a:gd name="T24" fmla="*/ 1852 w 3169"/>
                <a:gd name="T25" fmla="*/ 66 h 743"/>
                <a:gd name="T26" fmla="*/ 1616 w 3169"/>
                <a:gd name="T27" fmla="*/ 138 h 743"/>
                <a:gd name="T28" fmla="*/ 1350 w 3169"/>
                <a:gd name="T29" fmla="*/ 200 h 743"/>
                <a:gd name="T30" fmla="*/ 1278 w 3169"/>
                <a:gd name="T31" fmla="*/ 253 h 743"/>
                <a:gd name="T32" fmla="*/ 771 w 3169"/>
                <a:gd name="T33" fmla="*/ 415 h 743"/>
                <a:gd name="T34" fmla="*/ 337 w 3169"/>
                <a:gd name="T35" fmla="*/ 505 h 743"/>
                <a:gd name="T36" fmla="*/ 0 w 3169"/>
                <a:gd name="T37" fmla="*/ 621 h 743"/>
                <a:gd name="T38" fmla="*/ 301 w 3169"/>
                <a:gd name="T39" fmla="*/ 541 h 743"/>
                <a:gd name="T40" fmla="*/ 741 w 3169"/>
                <a:gd name="T41" fmla="*/ 451 h 743"/>
                <a:gd name="T42" fmla="*/ 1188 w 3169"/>
                <a:gd name="T43" fmla="*/ 313 h 743"/>
                <a:gd name="T44" fmla="*/ 989 w 3169"/>
                <a:gd name="T45" fmla="*/ 493 h 743"/>
                <a:gd name="T46" fmla="*/ 875 w 3169"/>
                <a:gd name="T47" fmla="*/ 747 h 743"/>
                <a:gd name="T48" fmla="*/ 869 w 3169"/>
                <a:gd name="T49" fmla="*/ 747 h 743"/>
                <a:gd name="T50" fmla="*/ 941 w 3169"/>
                <a:gd name="T51" fmla="*/ 747 h 743"/>
                <a:gd name="T52" fmla="*/ 1030 w 3169"/>
                <a:gd name="T53" fmla="*/ 499 h 743"/>
                <a:gd name="T54" fmla="*/ 1307 w 3169"/>
                <a:gd name="T55" fmla="*/ 283 h 743"/>
                <a:gd name="T56" fmla="*/ 1543 w 3169"/>
                <a:gd name="T57" fmla="*/ 451 h 743"/>
                <a:gd name="T58" fmla="*/ 1784 w 3169"/>
                <a:gd name="T59" fmla="*/ 681 h 743"/>
                <a:gd name="T60" fmla="*/ 1870 w 3169"/>
                <a:gd name="T61" fmla="*/ 747 h 743"/>
                <a:gd name="T62" fmla="*/ 1935 w 3169"/>
                <a:gd name="T63" fmla="*/ 747 h 743"/>
                <a:gd name="T64" fmla="*/ 1706 w 3169"/>
                <a:gd name="T65" fmla="*/ 529 h 743"/>
                <a:gd name="T66" fmla="*/ 1399 w 3169"/>
                <a:gd name="T67" fmla="*/ 241 h 743"/>
                <a:gd name="T68" fmla="*/ 1399 w 3169"/>
                <a:gd name="T69" fmla="*/ 241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58 w 2153"/>
                <a:gd name="T1" fmla="*/ 855 h 1930"/>
                <a:gd name="T2" fmla="*/ 1953 w 2153"/>
                <a:gd name="T3" fmla="*/ 1023 h 1930"/>
                <a:gd name="T4" fmla="*/ 2069 w 2153"/>
                <a:gd name="T5" fmla="*/ 1172 h 1930"/>
                <a:gd name="T6" fmla="*/ 2135 w 2153"/>
                <a:gd name="T7" fmla="*/ 1252 h 1930"/>
                <a:gd name="T8" fmla="*/ 2171 w 2153"/>
                <a:gd name="T9" fmla="*/ 1300 h 1930"/>
                <a:gd name="T10" fmla="*/ 1905 w 2153"/>
                <a:gd name="T11" fmla="*/ 981 h 1930"/>
                <a:gd name="T12" fmla="*/ 1876 w 2153"/>
                <a:gd name="T13" fmla="*/ 933 h 1930"/>
                <a:gd name="T14" fmla="*/ 1796 w 2153"/>
                <a:gd name="T15" fmla="*/ 1246 h 1930"/>
                <a:gd name="T16" fmla="*/ 1784 w 2153"/>
                <a:gd name="T17" fmla="*/ 1492 h 1930"/>
                <a:gd name="T18" fmla="*/ 1834 w 2153"/>
                <a:gd name="T19" fmla="*/ 1914 h 1930"/>
                <a:gd name="T20" fmla="*/ 1803 w 2153"/>
                <a:gd name="T21" fmla="*/ 1938 h 1930"/>
                <a:gd name="T22" fmla="*/ 1760 w 2153"/>
                <a:gd name="T23" fmla="*/ 1540 h 1930"/>
                <a:gd name="T24" fmla="*/ 1742 w 2153"/>
                <a:gd name="T25" fmla="*/ 1294 h 1930"/>
                <a:gd name="T26" fmla="*/ 1778 w 2153"/>
                <a:gd name="T27" fmla="*/ 1089 h 1930"/>
                <a:gd name="T28" fmla="*/ 1784 w 2153"/>
                <a:gd name="T29" fmla="*/ 879 h 1930"/>
                <a:gd name="T30" fmla="*/ 1278 w 2153"/>
                <a:gd name="T31" fmla="*/ 1011 h 1930"/>
                <a:gd name="T32" fmla="*/ 831 w 2153"/>
                <a:gd name="T33" fmla="*/ 1136 h 1930"/>
                <a:gd name="T34" fmla="*/ 325 w 2153"/>
                <a:gd name="T35" fmla="*/ 1318 h 1930"/>
                <a:gd name="T36" fmla="*/ 18 w 2153"/>
                <a:gd name="T37" fmla="*/ 1426 h 1930"/>
                <a:gd name="T38" fmla="*/ 313 w 2153"/>
                <a:gd name="T39" fmla="*/ 1288 h 1930"/>
                <a:gd name="T40" fmla="*/ 688 w 2153"/>
                <a:gd name="T41" fmla="*/ 1148 h 1930"/>
                <a:gd name="T42" fmla="*/ 1030 w 2153"/>
                <a:gd name="T43" fmla="*/ 1041 h 1930"/>
                <a:gd name="T44" fmla="*/ 1423 w 2153"/>
                <a:gd name="T45" fmla="*/ 933 h 1930"/>
                <a:gd name="T46" fmla="*/ 1706 w 2153"/>
                <a:gd name="T47" fmla="*/ 819 h 1930"/>
                <a:gd name="T48" fmla="*/ 1345 w 2153"/>
                <a:gd name="T49" fmla="*/ 625 h 1930"/>
                <a:gd name="T50" fmla="*/ 869 w 2153"/>
                <a:gd name="T51" fmla="*/ 517 h 1930"/>
                <a:gd name="T52" fmla="*/ 229 w 2153"/>
                <a:gd name="T53" fmla="*/ 161 h 1930"/>
                <a:gd name="T54" fmla="*/ 0 w 2153"/>
                <a:gd name="T55" fmla="*/ 83 h 1930"/>
                <a:gd name="T56" fmla="*/ 331 w 2153"/>
                <a:gd name="T57" fmla="*/ 179 h 1930"/>
                <a:gd name="T58" fmla="*/ 718 w 2153"/>
                <a:gd name="T59" fmla="*/ 385 h 1930"/>
                <a:gd name="T60" fmla="*/ 941 w 2153"/>
                <a:gd name="T61" fmla="*/ 493 h 1930"/>
                <a:gd name="T62" fmla="*/ 1363 w 2153"/>
                <a:gd name="T63" fmla="*/ 595 h 1930"/>
                <a:gd name="T64" fmla="*/ 1664 w 2153"/>
                <a:gd name="T65" fmla="*/ 747 h 1930"/>
                <a:gd name="T66" fmla="*/ 1435 w 2153"/>
                <a:gd name="T67" fmla="*/ 463 h 1930"/>
                <a:gd name="T68" fmla="*/ 1296 w 2153"/>
                <a:gd name="T69" fmla="*/ 191 h 1930"/>
                <a:gd name="T70" fmla="*/ 1164 w 2153"/>
                <a:gd name="T71" fmla="*/ 0 h 1930"/>
                <a:gd name="T72" fmla="*/ 1351 w 2153"/>
                <a:gd name="T73" fmla="*/ 215 h 1930"/>
                <a:gd name="T74" fmla="*/ 1501 w 2153"/>
                <a:gd name="T75" fmla="*/ 487 h 1930"/>
                <a:gd name="T76" fmla="*/ 1760 w 2153"/>
                <a:gd name="T77" fmla="*/ 807 h 1930"/>
                <a:gd name="T78" fmla="*/ 1858 w 2153"/>
                <a:gd name="T79" fmla="*/ 855 h 1930"/>
                <a:gd name="T80" fmla="*/ 1858 w 2153"/>
                <a:gd name="T81" fmla="*/ 855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965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6965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844D4-0B33-4A74-B1FB-150401AFDEB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85441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3938B1-3EB7-4FFC-B507-AFBE4FB16B8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3394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31D7B-BB48-4801-AAB5-4EA1F7AC563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28268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426A59-7AA4-48D9-BDD1-F4984AF1490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26851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0D6AD5-E0CB-4030-A0AA-DC50B8A4A0A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9296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509013-DF6C-4B94-9E87-7534782196C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68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815B5C-DFB3-4B20-B072-CA90D79200A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6937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7BF5EE-0F7D-4D12-A7E5-D040FB5B014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867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9A4BA9-FEAC-4F0A-82BF-F1995ED02F3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5033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81FB75-9786-4B6E-BE67-6F9219C8CB0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12060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18F2F2-35FC-434C-BDD4-A43D0322860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2288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6861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74 w 2123"/>
                <a:gd name="T1" fmla="*/ 933 h 1696"/>
                <a:gd name="T2" fmla="*/ 538 w 2123"/>
                <a:gd name="T3" fmla="*/ 611 h 1696"/>
                <a:gd name="T4" fmla="*/ 664 w 2123"/>
                <a:gd name="T5" fmla="*/ 354 h 1696"/>
                <a:gd name="T6" fmla="*/ 917 w 2123"/>
                <a:gd name="T7" fmla="*/ 525 h 1696"/>
                <a:gd name="T8" fmla="*/ 1202 w 2123"/>
                <a:gd name="T9" fmla="*/ 777 h 1696"/>
                <a:gd name="T10" fmla="*/ 1467 w 2123"/>
                <a:gd name="T11" fmla="*/ 992 h 1696"/>
                <a:gd name="T12" fmla="*/ 1782 w 2123"/>
                <a:gd name="T13" fmla="*/ 1216 h 1696"/>
                <a:gd name="T14" fmla="*/ 1863 w 2123"/>
                <a:gd name="T15" fmla="*/ 1264 h 1696"/>
                <a:gd name="T16" fmla="*/ 1817 w 2123"/>
                <a:gd name="T17" fmla="*/ 1212 h 1696"/>
                <a:gd name="T18" fmla="*/ 1397 w 2123"/>
                <a:gd name="T19" fmla="*/ 896 h 1696"/>
                <a:gd name="T20" fmla="*/ 1076 w 2123"/>
                <a:gd name="T21" fmla="*/ 611 h 1696"/>
                <a:gd name="T22" fmla="*/ 715 w 2123"/>
                <a:gd name="T23" fmla="*/ 294 h 1696"/>
                <a:gd name="T24" fmla="*/ 989 w 2123"/>
                <a:gd name="T25" fmla="*/ 278 h 1696"/>
                <a:gd name="T26" fmla="*/ 1272 w 2123"/>
                <a:gd name="T27" fmla="*/ 284 h 1696"/>
                <a:gd name="T28" fmla="*/ 1598 w 2123"/>
                <a:gd name="T29" fmla="*/ 240 h 1696"/>
                <a:gd name="T30" fmla="*/ 2101 w 2123"/>
                <a:gd name="T31" fmla="*/ 176 h 1696"/>
                <a:gd name="T32" fmla="*/ 2053 w 2123"/>
                <a:gd name="T33" fmla="*/ 155 h 1696"/>
                <a:gd name="T34" fmla="*/ 1527 w 2123"/>
                <a:gd name="T35" fmla="*/ 230 h 1696"/>
                <a:gd name="T36" fmla="*/ 1196 w 2123"/>
                <a:gd name="T37" fmla="*/ 246 h 1696"/>
                <a:gd name="T38" fmla="*/ 751 w 2123"/>
                <a:gd name="T39" fmla="*/ 230 h 1696"/>
                <a:gd name="T40" fmla="*/ 811 w 2123"/>
                <a:gd name="T41" fmla="*/ 203 h 1696"/>
                <a:gd name="T42" fmla="*/ 1130 w 2123"/>
                <a:gd name="T43" fmla="*/ 0 h 1696"/>
                <a:gd name="T44" fmla="*/ 1076 w 2123"/>
                <a:gd name="T45" fmla="*/ 26 h 1696"/>
                <a:gd name="T46" fmla="*/ 1000 w 2123"/>
                <a:gd name="T47" fmla="*/ 75 h 1696"/>
                <a:gd name="T48" fmla="*/ 847 w 2123"/>
                <a:gd name="T49" fmla="*/ 171 h 1696"/>
                <a:gd name="T50" fmla="*/ 664 w 2123"/>
                <a:gd name="T51" fmla="*/ 252 h 1696"/>
                <a:gd name="T52" fmla="*/ 628 w 2123"/>
                <a:gd name="T53" fmla="*/ 322 h 1696"/>
                <a:gd name="T54" fmla="*/ 301 w 2123"/>
                <a:gd name="T55" fmla="*/ 525 h 1696"/>
                <a:gd name="T56" fmla="*/ 0 w 2123"/>
                <a:gd name="T57" fmla="*/ 649 h 1696"/>
                <a:gd name="T58" fmla="*/ 0 w 2123"/>
                <a:gd name="T59" fmla="*/ 654 h 1696"/>
                <a:gd name="T60" fmla="*/ 0 w 2123"/>
                <a:gd name="T61" fmla="*/ 686 h 1696"/>
                <a:gd name="T62" fmla="*/ 295 w 2123"/>
                <a:gd name="T63" fmla="*/ 568 h 1696"/>
                <a:gd name="T64" fmla="*/ 586 w 2123"/>
                <a:gd name="T65" fmla="*/ 386 h 1696"/>
                <a:gd name="T66" fmla="*/ 502 w 2123"/>
                <a:gd name="T67" fmla="*/ 601 h 1696"/>
                <a:gd name="T68" fmla="*/ 520 w 2123"/>
                <a:gd name="T69" fmla="*/ 890 h 1696"/>
                <a:gd name="T70" fmla="*/ 456 w 2123"/>
                <a:gd name="T71" fmla="*/ 1045 h 1696"/>
                <a:gd name="T72" fmla="*/ 325 w 2123"/>
                <a:gd name="T73" fmla="*/ 1324 h 1696"/>
                <a:gd name="T74" fmla="*/ 319 w 2123"/>
                <a:gd name="T75" fmla="*/ 1517 h 1696"/>
                <a:gd name="T76" fmla="*/ 325 w 2123"/>
                <a:gd name="T77" fmla="*/ 1517 h 1696"/>
                <a:gd name="T78" fmla="*/ 343 w 2123"/>
                <a:gd name="T79" fmla="*/ 1388 h 1696"/>
                <a:gd name="T80" fmla="*/ 574 w 2123"/>
                <a:gd name="T81" fmla="*/ 933 h 1696"/>
                <a:gd name="T82" fmla="*/ 574 w 2123"/>
                <a:gd name="T83" fmla="*/ 93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5 w 969"/>
                <a:gd name="T1" fmla="*/ 1192 h 1192"/>
                <a:gd name="T2" fmla="*/ 494 w 969"/>
                <a:gd name="T3" fmla="*/ 1198 h 1192"/>
                <a:gd name="T4" fmla="*/ 584 w 969"/>
                <a:gd name="T5" fmla="*/ 1156 h 1192"/>
                <a:gd name="T6" fmla="*/ 819 w 969"/>
                <a:gd name="T7" fmla="*/ 1091 h 1192"/>
                <a:gd name="T8" fmla="*/ 941 w 969"/>
                <a:gd name="T9" fmla="*/ 1061 h 1192"/>
                <a:gd name="T10" fmla="*/ 765 w 969"/>
                <a:gd name="T11" fmla="*/ 993 h 1192"/>
                <a:gd name="T12" fmla="*/ 560 w 969"/>
                <a:gd name="T13" fmla="*/ 957 h 1192"/>
                <a:gd name="T14" fmla="*/ 199 w 969"/>
                <a:gd name="T15" fmla="*/ 975 h 1192"/>
                <a:gd name="T16" fmla="*/ 301 w 969"/>
                <a:gd name="T17" fmla="*/ 897 h 1192"/>
                <a:gd name="T18" fmla="*/ 500 w 969"/>
                <a:gd name="T19" fmla="*/ 807 h 1192"/>
                <a:gd name="T20" fmla="*/ 700 w 969"/>
                <a:gd name="T21" fmla="*/ 675 h 1192"/>
                <a:gd name="T22" fmla="*/ 706 w 969"/>
                <a:gd name="T23" fmla="*/ 675 h 1192"/>
                <a:gd name="T24" fmla="*/ 718 w 969"/>
                <a:gd name="T25" fmla="*/ 669 h 1192"/>
                <a:gd name="T26" fmla="*/ 759 w 969"/>
                <a:gd name="T27" fmla="*/ 651 h 1192"/>
                <a:gd name="T28" fmla="*/ 783 w 969"/>
                <a:gd name="T29" fmla="*/ 645 h 1192"/>
                <a:gd name="T30" fmla="*/ 795 w 969"/>
                <a:gd name="T31" fmla="*/ 633 h 1192"/>
                <a:gd name="T32" fmla="*/ 801 w 969"/>
                <a:gd name="T33" fmla="*/ 621 h 1192"/>
                <a:gd name="T34" fmla="*/ 795 w 969"/>
                <a:gd name="T35" fmla="*/ 615 h 1192"/>
                <a:gd name="T36" fmla="*/ 789 w 969"/>
                <a:gd name="T37" fmla="*/ 603 h 1192"/>
                <a:gd name="T38" fmla="*/ 789 w 969"/>
                <a:gd name="T39" fmla="*/ 577 h 1192"/>
                <a:gd name="T40" fmla="*/ 801 w 969"/>
                <a:gd name="T41" fmla="*/ 547 h 1192"/>
                <a:gd name="T42" fmla="*/ 813 w 969"/>
                <a:gd name="T43" fmla="*/ 517 h 1192"/>
                <a:gd name="T44" fmla="*/ 831 w 969"/>
                <a:gd name="T45" fmla="*/ 487 h 1192"/>
                <a:gd name="T46" fmla="*/ 843 w 969"/>
                <a:gd name="T47" fmla="*/ 457 h 1192"/>
                <a:gd name="T48" fmla="*/ 849 w 969"/>
                <a:gd name="T49" fmla="*/ 439 h 1192"/>
                <a:gd name="T50" fmla="*/ 857 w 969"/>
                <a:gd name="T51" fmla="*/ 433 h 1192"/>
                <a:gd name="T52" fmla="*/ 857 w 969"/>
                <a:gd name="T53" fmla="*/ 349 h 1192"/>
                <a:gd name="T54" fmla="*/ 857 w 969"/>
                <a:gd name="T55" fmla="*/ 343 h 1192"/>
                <a:gd name="T56" fmla="*/ 863 w 969"/>
                <a:gd name="T57" fmla="*/ 337 h 1192"/>
                <a:gd name="T58" fmla="*/ 881 w 969"/>
                <a:gd name="T59" fmla="*/ 307 h 1192"/>
                <a:gd name="T60" fmla="*/ 893 w 969"/>
                <a:gd name="T61" fmla="*/ 271 h 1192"/>
                <a:gd name="T62" fmla="*/ 905 w 969"/>
                <a:gd name="T63" fmla="*/ 241 h 1192"/>
                <a:gd name="T64" fmla="*/ 911 w 969"/>
                <a:gd name="T65" fmla="*/ 229 h 1192"/>
                <a:gd name="T66" fmla="*/ 917 w 969"/>
                <a:gd name="T67" fmla="*/ 217 h 1192"/>
                <a:gd name="T68" fmla="*/ 935 w 969"/>
                <a:gd name="T69" fmla="*/ 173 h 1192"/>
                <a:gd name="T70" fmla="*/ 953 w 969"/>
                <a:gd name="T71" fmla="*/ 137 h 1192"/>
                <a:gd name="T72" fmla="*/ 959 w 969"/>
                <a:gd name="T73" fmla="*/ 125 h 1192"/>
                <a:gd name="T74" fmla="*/ 959 w 969"/>
                <a:gd name="T75" fmla="*/ 119 h 1192"/>
                <a:gd name="T76" fmla="*/ 977 w 969"/>
                <a:gd name="T77" fmla="*/ 0 h 1192"/>
                <a:gd name="T78" fmla="*/ 953 w 969"/>
                <a:gd name="T79" fmla="*/ 47 h 1192"/>
                <a:gd name="T80" fmla="*/ 789 w 969"/>
                <a:gd name="T81" fmla="*/ 113 h 1192"/>
                <a:gd name="T82" fmla="*/ 712 w 969"/>
                <a:gd name="T83" fmla="*/ 161 h 1192"/>
                <a:gd name="T84" fmla="*/ 464 w 969"/>
                <a:gd name="T85" fmla="*/ 235 h 1192"/>
                <a:gd name="T86" fmla="*/ 283 w 969"/>
                <a:gd name="T87" fmla="*/ 289 h 1192"/>
                <a:gd name="T88" fmla="*/ 175 w 969"/>
                <a:gd name="T89" fmla="*/ 295 h 1192"/>
                <a:gd name="T90" fmla="*/ 12 w 969"/>
                <a:gd name="T91" fmla="*/ 487 h 1192"/>
                <a:gd name="T92" fmla="*/ 0 w 969"/>
                <a:gd name="T93" fmla="*/ 511 h 1192"/>
                <a:gd name="T94" fmla="*/ 0 w 969"/>
                <a:gd name="T95" fmla="*/ 1192 h 1192"/>
                <a:gd name="T96" fmla="*/ 96 w 969"/>
                <a:gd name="T97" fmla="*/ 1186 h 1192"/>
                <a:gd name="T98" fmla="*/ 325 w 969"/>
                <a:gd name="T99" fmla="*/ 1192 h 1192"/>
                <a:gd name="T100" fmla="*/ 325 w 969"/>
                <a:gd name="T101" fmla="*/ 1192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42 w 2176"/>
                <a:gd name="T1" fmla="*/ 771 h 1505"/>
                <a:gd name="T2" fmla="*/ 1200 w 2176"/>
                <a:gd name="T3" fmla="*/ 1239 h 1505"/>
                <a:gd name="T4" fmla="*/ 964 w 2176"/>
                <a:gd name="T5" fmla="*/ 1197 h 1505"/>
                <a:gd name="T6" fmla="*/ 729 w 2176"/>
                <a:gd name="T7" fmla="*/ 1131 h 1505"/>
                <a:gd name="T8" fmla="*/ 446 w 2176"/>
                <a:gd name="T9" fmla="*/ 1113 h 1505"/>
                <a:gd name="T10" fmla="*/ 0 w 2176"/>
                <a:gd name="T11" fmla="*/ 1083 h 1505"/>
                <a:gd name="T12" fmla="*/ 30 w 2176"/>
                <a:gd name="T13" fmla="*/ 1119 h 1505"/>
                <a:gd name="T14" fmla="*/ 500 w 2176"/>
                <a:gd name="T15" fmla="*/ 1137 h 1505"/>
                <a:gd name="T16" fmla="*/ 783 w 2176"/>
                <a:gd name="T17" fmla="*/ 1191 h 1505"/>
                <a:gd name="T18" fmla="*/ 1140 w 2176"/>
                <a:gd name="T19" fmla="*/ 1307 h 1505"/>
                <a:gd name="T20" fmla="*/ 1078 w 2176"/>
                <a:gd name="T21" fmla="*/ 1325 h 1505"/>
                <a:gd name="T22" fmla="*/ 717 w 2176"/>
                <a:gd name="T23" fmla="*/ 1511 h 1505"/>
                <a:gd name="T24" fmla="*/ 771 w 2176"/>
                <a:gd name="T25" fmla="*/ 1487 h 1505"/>
                <a:gd name="T26" fmla="*/ 869 w 2176"/>
                <a:gd name="T27" fmla="*/ 1445 h 1505"/>
                <a:gd name="T28" fmla="*/ 1030 w 2176"/>
                <a:gd name="T29" fmla="*/ 1361 h 1505"/>
                <a:gd name="T30" fmla="*/ 1224 w 2176"/>
                <a:gd name="T31" fmla="*/ 1301 h 1505"/>
                <a:gd name="T32" fmla="*/ 1277 w 2176"/>
                <a:gd name="T33" fmla="*/ 1227 h 1505"/>
                <a:gd name="T34" fmla="*/ 1646 w 2176"/>
                <a:gd name="T35" fmla="*/ 1047 h 1505"/>
                <a:gd name="T36" fmla="*/ 1947 w 2176"/>
                <a:gd name="T37" fmla="*/ 957 h 1505"/>
                <a:gd name="T38" fmla="*/ 2194 w 2176"/>
                <a:gd name="T39" fmla="*/ 825 h 1505"/>
                <a:gd name="T40" fmla="*/ 1977 w 2176"/>
                <a:gd name="T41" fmla="*/ 915 h 1505"/>
                <a:gd name="T42" fmla="*/ 1670 w 2176"/>
                <a:gd name="T43" fmla="*/ 993 h 1505"/>
                <a:gd name="T44" fmla="*/ 1351 w 2176"/>
                <a:gd name="T45" fmla="*/ 1155 h 1505"/>
                <a:gd name="T46" fmla="*/ 1513 w 2176"/>
                <a:gd name="T47" fmla="*/ 909 h 1505"/>
                <a:gd name="T48" fmla="*/ 1634 w 2176"/>
                <a:gd name="T49" fmla="*/ 547 h 1505"/>
                <a:gd name="T50" fmla="*/ 1754 w 2176"/>
                <a:gd name="T51" fmla="*/ 374 h 1505"/>
                <a:gd name="T52" fmla="*/ 1995 w 2176"/>
                <a:gd name="T53" fmla="*/ 60 h 1505"/>
                <a:gd name="T54" fmla="*/ 2019 w 2176"/>
                <a:gd name="T55" fmla="*/ 0 h 1505"/>
                <a:gd name="T56" fmla="*/ 1989 w 2176"/>
                <a:gd name="T57" fmla="*/ 0 h 1505"/>
                <a:gd name="T58" fmla="*/ 1610 w 2176"/>
                <a:gd name="T59" fmla="*/ 482 h 1505"/>
                <a:gd name="T60" fmla="*/ 1489 w 2176"/>
                <a:gd name="T61" fmla="*/ 891 h 1505"/>
                <a:gd name="T62" fmla="*/ 1265 w 2176"/>
                <a:gd name="T63" fmla="*/ 1179 h 1505"/>
                <a:gd name="T64" fmla="*/ 1140 w 2176"/>
                <a:gd name="T65" fmla="*/ 909 h 1505"/>
                <a:gd name="T66" fmla="*/ 1018 w 2176"/>
                <a:gd name="T67" fmla="*/ 542 h 1505"/>
                <a:gd name="T68" fmla="*/ 893 w 2176"/>
                <a:gd name="T69" fmla="*/ 222 h 1505"/>
                <a:gd name="T70" fmla="*/ 795 w 2176"/>
                <a:gd name="T71" fmla="*/ 0 h 1505"/>
                <a:gd name="T72" fmla="*/ 759 w 2176"/>
                <a:gd name="T73" fmla="*/ 0 h 1505"/>
                <a:gd name="T74" fmla="*/ 911 w 2176"/>
                <a:gd name="T75" fmla="*/ 356 h 1505"/>
                <a:gd name="T76" fmla="*/ 1042 w 2176"/>
                <a:gd name="T77" fmla="*/ 771 h 1505"/>
                <a:gd name="T78" fmla="*/ 1042 w 2176"/>
                <a:gd name="T79" fmla="*/ 771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3 w 813"/>
                <a:gd name="T1" fmla="*/ 566 h 804"/>
                <a:gd name="T2" fmla="*/ 331 w 813"/>
                <a:gd name="T3" fmla="*/ 440 h 804"/>
                <a:gd name="T4" fmla="*/ 650 w 813"/>
                <a:gd name="T5" fmla="*/ 218 h 804"/>
                <a:gd name="T6" fmla="*/ 819 w 813"/>
                <a:gd name="T7" fmla="*/ 0 h 804"/>
                <a:gd name="T8" fmla="*/ 681 w 813"/>
                <a:gd name="T9" fmla="*/ 150 h 804"/>
                <a:gd name="T10" fmla="*/ 146 w 813"/>
                <a:gd name="T11" fmla="*/ 506 h 804"/>
                <a:gd name="T12" fmla="*/ 0 w 813"/>
                <a:gd name="T13" fmla="*/ 736 h 804"/>
                <a:gd name="T14" fmla="*/ 0 w 813"/>
                <a:gd name="T15" fmla="*/ 808 h 804"/>
                <a:gd name="T16" fmla="*/ 163 w 813"/>
                <a:gd name="T17" fmla="*/ 566 h 804"/>
                <a:gd name="T18" fmla="*/ 163 w 813"/>
                <a:gd name="T19" fmla="*/ 566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4 w 759"/>
                <a:gd name="T1" fmla="*/ 66 h 107"/>
                <a:gd name="T2" fmla="*/ 765 w 759"/>
                <a:gd name="T3" fmla="*/ 0 h 107"/>
                <a:gd name="T4" fmla="*/ 500 w 759"/>
                <a:gd name="T5" fmla="*/ 36 h 107"/>
                <a:gd name="T6" fmla="*/ 140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4 w 759"/>
                <a:gd name="T15" fmla="*/ 66 h 107"/>
                <a:gd name="T16" fmla="*/ 464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99 w 3169"/>
                <a:gd name="T1" fmla="*/ 241 h 743"/>
                <a:gd name="T2" fmla="*/ 1748 w 3169"/>
                <a:gd name="T3" fmla="*/ 235 h 743"/>
                <a:gd name="T4" fmla="*/ 2105 w 3169"/>
                <a:gd name="T5" fmla="*/ 253 h 743"/>
                <a:gd name="T6" fmla="*/ 2525 w 3169"/>
                <a:gd name="T7" fmla="*/ 235 h 743"/>
                <a:gd name="T8" fmla="*/ 3195 w 3169"/>
                <a:gd name="T9" fmla="*/ 206 h 743"/>
                <a:gd name="T10" fmla="*/ 3141 w 3169"/>
                <a:gd name="T11" fmla="*/ 188 h 743"/>
                <a:gd name="T12" fmla="*/ 2442 w 3169"/>
                <a:gd name="T13" fmla="*/ 223 h 743"/>
                <a:gd name="T14" fmla="*/ 2019 w 3169"/>
                <a:gd name="T15" fmla="*/ 223 h 743"/>
                <a:gd name="T16" fmla="*/ 1471 w 3169"/>
                <a:gd name="T17" fmla="*/ 188 h 743"/>
                <a:gd name="T18" fmla="*/ 1555 w 3169"/>
                <a:gd name="T19" fmla="*/ 168 h 743"/>
                <a:gd name="T20" fmla="*/ 2055 w 3169"/>
                <a:gd name="T21" fmla="*/ 0 h 743"/>
                <a:gd name="T22" fmla="*/ 1977 w 3169"/>
                <a:gd name="T23" fmla="*/ 24 h 743"/>
                <a:gd name="T24" fmla="*/ 1852 w 3169"/>
                <a:gd name="T25" fmla="*/ 66 h 743"/>
                <a:gd name="T26" fmla="*/ 1616 w 3169"/>
                <a:gd name="T27" fmla="*/ 138 h 743"/>
                <a:gd name="T28" fmla="*/ 1350 w 3169"/>
                <a:gd name="T29" fmla="*/ 200 h 743"/>
                <a:gd name="T30" fmla="*/ 1278 w 3169"/>
                <a:gd name="T31" fmla="*/ 253 h 743"/>
                <a:gd name="T32" fmla="*/ 771 w 3169"/>
                <a:gd name="T33" fmla="*/ 415 h 743"/>
                <a:gd name="T34" fmla="*/ 337 w 3169"/>
                <a:gd name="T35" fmla="*/ 505 h 743"/>
                <a:gd name="T36" fmla="*/ 0 w 3169"/>
                <a:gd name="T37" fmla="*/ 621 h 743"/>
                <a:gd name="T38" fmla="*/ 301 w 3169"/>
                <a:gd name="T39" fmla="*/ 541 h 743"/>
                <a:gd name="T40" fmla="*/ 741 w 3169"/>
                <a:gd name="T41" fmla="*/ 451 h 743"/>
                <a:gd name="T42" fmla="*/ 1188 w 3169"/>
                <a:gd name="T43" fmla="*/ 313 h 743"/>
                <a:gd name="T44" fmla="*/ 989 w 3169"/>
                <a:gd name="T45" fmla="*/ 493 h 743"/>
                <a:gd name="T46" fmla="*/ 875 w 3169"/>
                <a:gd name="T47" fmla="*/ 747 h 743"/>
                <a:gd name="T48" fmla="*/ 869 w 3169"/>
                <a:gd name="T49" fmla="*/ 747 h 743"/>
                <a:gd name="T50" fmla="*/ 941 w 3169"/>
                <a:gd name="T51" fmla="*/ 747 h 743"/>
                <a:gd name="T52" fmla="*/ 1030 w 3169"/>
                <a:gd name="T53" fmla="*/ 499 h 743"/>
                <a:gd name="T54" fmla="*/ 1307 w 3169"/>
                <a:gd name="T55" fmla="*/ 283 h 743"/>
                <a:gd name="T56" fmla="*/ 1543 w 3169"/>
                <a:gd name="T57" fmla="*/ 451 h 743"/>
                <a:gd name="T58" fmla="*/ 1784 w 3169"/>
                <a:gd name="T59" fmla="*/ 681 h 743"/>
                <a:gd name="T60" fmla="*/ 1870 w 3169"/>
                <a:gd name="T61" fmla="*/ 747 h 743"/>
                <a:gd name="T62" fmla="*/ 1935 w 3169"/>
                <a:gd name="T63" fmla="*/ 747 h 743"/>
                <a:gd name="T64" fmla="*/ 1706 w 3169"/>
                <a:gd name="T65" fmla="*/ 529 h 743"/>
                <a:gd name="T66" fmla="*/ 1399 w 3169"/>
                <a:gd name="T67" fmla="*/ 241 h 743"/>
                <a:gd name="T68" fmla="*/ 1399 w 3169"/>
                <a:gd name="T69" fmla="*/ 241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1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6862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862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862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862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49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58 w 2153"/>
                <a:gd name="T1" fmla="*/ 855 h 1930"/>
                <a:gd name="T2" fmla="*/ 1953 w 2153"/>
                <a:gd name="T3" fmla="*/ 1023 h 1930"/>
                <a:gd name="T4" fmla="*/ 2069 w 2153"/>
                <a:gd name="T5" fmla="*/ 1172 h 1930"/>
                <a:gd name="T6" fmla="*/ 2135 w 2153"/>
                <a:gd name="T7" fmla="*/ 1252 h 1930"/>
                <a:gd name="T8" fmla="*/ 2171 w 2153"/>
                <a:gd name="T9" fmla="*/ 1300 h 1930"/>
                <a:gd name="T10" fmla="*/ 1905 w 2153"/>
                <a:gd name="T11" fmla="*/ 981 h 1930"/>
                <a:gd name="T12" fmla="*/ 1876 w 2153"/>
                <a:gd name="T13" fmla="*/ 933 h 1930"/>
                <a:gd name="T14" fmla="*/ 1796 w 2153"/>
                <a:gd name="T15" fmla="*/ 1246 h 1930"/>
                <a:gd name="T16" fmla="*/ 1784 w 2153"/>
                <a:gd name="T17" fmla="*/ 1492 h 1930"/>
                <a:gd name="T18" fmla="*/ 1834 w 2153"/>
                <a:gd name="T19" fmla="*/ 1914 h 1930"/>
                <a:gd name="T20" fmla="*/ 1803 w 2153"/>
                <a:gd name="T21" fmla="*/ 1938 h 1930"/>
                <a:gd name="T22" fmla="*/ 1760 w 2153"/>
                <a:gd name="T23" fmla="*/ 1540 h 1930"/>
                <a:gd name="T24" fmla="*/ 1742 w 2153"/>
                <a:gd name="T25" fmla="*/ 1294 h 1930"/>
                <a:gd name="T26" fmla="*/ 1778 w 2153"/>
                <a:gd name="T27" fmla="*/ 1089 h 1930"/>
                <a:gd name="T28" fmla="*/ 1784 w 2153"/>
                <a:gd name="T29" fmla="*/ 879 h 1930"/>
                <a:gd name="T30" fmla="*/ 1278 w 2153"/>
                <a:gd name="T31" fmla="*/ 1011 h 1930"/>
                <a:gd name="T32" fmla="*/ 831 w 2153"/>
                <a:gd name="T33" fmla="*/ 1136 h 1930"/>
                <a:gd name="T34" fmla="*/ 325 w 2153"/>
                <a:gd name="T35" fmla="*/ 1318 h 1930"/>
                <a:gd name="T36" fmla="*/ 18 w 2153"/>
                <a:gd name="T37" fmla="*/ 1426 h 1930"/>
                <a:gd name="T38" fmla="*/ 313 w 2153"/>
                <a:gd name="T39" fmla="*/ 1288 h 1930"/>
                <a:gd name="T40" fmla="*/ 688 w 2153"/>
                <a:gd name="T41" fmla="*/ 1148 h 1930"/>
                <a:gd name="T42" fmla="*/ 1030 w 2153"/>
                <a:gd name="T43" fmla="*/ 1041 h 1930"/>
                <a:gd name="T44" fmla="*/ 1423 w 2153"/>
                <a:gd name="T45" fmla="*/ 933 h 1930"/>
                <a:gd name="T46" fmla="*/ 1706 w 2153"/>
                <a:gd name="T47" fmla="*/ 819 h 1930"/>
                <a:gd name="T48" fmla="*/ 1345 w 2153"/>
                <a:gd name="T49" fmla="*/ 625 h 1930"/>
                <a:gd name="T50" fmla="*/ 869 w 2153"/>
                <a:gd name="T51" fmla="*/ 517 h 1930"/>
                <a:gd name="T52" fmla="*/ 229 w 2153"/>
                <a:gd name="T53" fmla="*/ 161 h 1930"/>
                <a:gd name="T54" fmla="*/ 0 w 2153"/>
                <a:gd name="T55" fmla="*/ 83 h 1930"/>
                <a:gd name="T56" fmla="*/ 331 w 2153"/>
                <a:gd name="T57" fmla="*/ 179 h 1930"/>
                <a:gd name="T58" fmla="*/ 718 w 2153"/>
                <a:gd name="T59" fmla="*/ 385 h 1930"/>
                <a:gd name="T60" fmla="*/ 941 w 2153"/>
                <a:gd name="T61" fmla="*/ 493 h 1930"/>
                <a:gd name="T62" fmla="*/ 1363 w 2153"/>
                <a:gd name="T63" fmla="*/ 595 h 1930"/>
                <a:gd name="T64" fmla="*/ 1664 w 2153"/>
                <a:gd name="T65" fmla="*/ 747 h 1930"/>
                <a:gd name="T66" fmla="*/ 1435 w 2153"/>
                <a:gd name="T67" fmla="*/ 463 h 1930"/>
                <a:gd name="T68" fmla="*/ 1296 w 2153"/>
                <a:gd name="T69" fmla="*/ 191 h 1930"/>
                <a:gd name="T70" fmla="*/ 1164 w 2153"/>
                <a:gd name="T71" fmla="*/ 0 h 1930"/>
                <a:gd name="T72" fmla="*/ 1351 w 2153"/>
                <a:gd name="T73" fmla="*/ 215 h 1930"/>
                <a:gd name="T74" fmla="*/ 1501 w 2153"/>
                <a:gd name="T75" fmla="*/ 487 h 1930"/>
                <a:gd name="T76" fmla="*/ 1760 w 2153"/>
                <a:gd name="T77" fmla="*/ 807 h 1930"/>
                <a:gd name="T78" fmla="*/ 1858 w 2153"/>
                <a:gd name="T79" fmla="*/ 855 h 1930"/>
                <a:gd name="T80" fmla="*/ 1858 w 2153"/>
                <a:gd name="T81" fmla="*/ 855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862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863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863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863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863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30EEFA4-8670-458D-BBEE-59F285CC9D3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5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852738"/>
            <a:ext cx="7772400" cy="808037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dirty="0" smtClean="0"/>
              <a:t>Řízení lidských zdrojů </a:t>
            </a:r>
            <a:br>
              <a:rPr lang="cs-CZ" sz="4800" dirty="0" smtClean="0"/>
            </a:br>
            <a:r>
              <a:rPr lang="cs-CZ" sz="4800" dirty="0" smtClean="0"/>
              <a:t>specifika státní správy</a:t>
            </a:r>
            <a:br>
              <a:rPr lang="cs-CZ" sz="4800" dirty="0" smtClean="0"/>
            </a:br>
            <a:endParaRPr lang="en-US" sz="4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800" dirty="0" smtClean="0"/>
              <a:t>Teoretická a praktická východiska </a:t>
            </a:r>
            <a:endParaRPr lang="cs-CZ" sz="3800" b="0" i="1" dirty="0" smtClean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i="1" dirty="0" smtClean="0"/>
              <a:t>Praktická aplikace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500" i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 smtClean="0"/>
              <a:t>Jste vedoucí katedry sociologie na FSS MU a máte připravit výběrové řízení na přijetí mladého doktora v oblasti „teorie byrokracie“ jehož pracovní náplň bude tvořit z 1/3 výuka ze 2/3 vědecká práce.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 smtClean="0"/>
              <a:t>Připravte </a:t>
            </a:r>
            <a:r>
              <a:rPr lang="cs-CZ" sz="2800" dirty="0" err="1" smtClean="0"/>
              <a:t>komlexní</a:t>
            </a:r>
            <a:r>
              <a:rPr lang="cs-CZ" sz="2800" dirty="0" smtClean="0"/>
              <a:t> přijímací řízení.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Teoretická a praktická východiska 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defRPr/>
            </a:pPr>
            <a:r>
              <a:rPr lang="cs-CZ" sz="3500" dirty="0" smtClean="0"/>
              <a:t>Dva dosavadní přístupy</a:t>
            </a:r>
          </a:p>
          <a:p>
            <a:pPr eaLnBrk="1" hangingPunct="1">
              <a:defRPr/>
            </a:pPr>
            <a:endParaRPr lang="en-US" sz="1000" dirty="0" smtClean="0"/>
          </a:p>
          <a:p>
            <a:pPr eaLnBrk="1" hangingPunct="1">
              <a:defRPr/>
            </a:pPr>
            <a:r>
              <a:rPr lang="en-US" sz="2800" dirty="0" smtClean="0"/>
              <a:t>I. 	</a:t>
            </a:r>
            <a:r>
              <a:rPr lang="cs-CZ" sz="2800" dirty="0" smtClean="0"/>
              <a:t>Neoliberální – prosazoval tzv. „minimální stát“, tzn. omezování počtu úředníků a jako nevyslovený předpoklad měl „ve zbytku státní správy děj se vůle Boží“. Proč je tento přístup nefunkční? </a:t>
            </a:r>
            <a:endParaRPr lang="en-US" sz="2800" dirty="0" smtClean="0"/>
          </a:p>
          <a:p>
            <a:pPr eaLnBrk="1" hangingPunct="1">
              <a:defRPr/>
            </a:pPr>
            <a:r>
              <a:rPr lang="cs-CZ" sz="2800" dirty="0" smtClean="0"/>
              <a:t>1</a:t>
            </a:r>
            <a:r>
              <a:rPr lang="en-US" sz="2800" dirty="0" smtClean="0"/>
              <a:t>. </a:t>
            </a:r>
            <a:r>
              <a:rPr lang="cs-CZ" sz="2800" dirty="0" smtClean="0"/>
              <a:t>Nároky na přerozdělení v letech 1960-2000 významně rostly. Stát v absolutních číslech přerozděluje stále více. </a:t>
            </a:r>
          </a:p>
          <a:p>
            <a:pPr eaLnBrk="1" hangingPunct="1">
              <a:defRPr/>
            </a:pPr>
            <a:r>
              <a:rPr lang="cs-CZ" sz="2800" dirty="0" smtClean="0"/>
              <a:t>2. Minimalizace státu neznamenala zvýšení efektivity.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7813"/>
            <a:ext cx="8713787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Teoretická a praktická východiska </a:t>
            </a:r>
            <a:endParaRPr 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68313" y="1484313"/>
            <a:ext cx="8229600" cy="492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defRPr/>
            </a:pPr>
            <a:r>
              <a:rPr lang="cs-CZ" sz="3500" dirty="0" smtClean="0"/>
              <a:t>Dva dosavadní přístupy</a:t>
            </a:r>
          </a:p>
          <a:p>
            <a:pPr>
              <a:defRPr/>
            </a:pPr>
            <a:endParaRPr lang="en-US" sz="1000" dirty="0" smtClean="0"/>
          </a:p>
          <a:p>
            <a:pPr>
              <a:defRPr/>
            </a:pPr>
            <a:r>
              <a:rPr lang="en-US" sz="2800" dirty="0" smtClean="0"/>
              <a:t>I. 	</a:t>
            </a:r>
            <a:r>
              <a:rPr lang="cs-CZ" sz="2800" dirty="0" smtClean="0"/>
              <a:t>Socialistický – prosazoval „maximální stát“ s velkou pravomocí úředníků – to je ještě řádově nebezpečnější postoj. </a:t>
            </a:r>
            <a:endParaRPr lang="en-US" sz="2800" dirty="0" smtClean="0"/>
          </a:p>
          <a:p>
            <a:pPr>
              <a:defRPr/>
            </a:pPr>
            <a:r>
              <a:rPr lang="cs-CZ" sz="2800" dirty="0" smtClean="0"/>
              <a:t>1</a:t>
            </a:r>
            <a:r>
              <a:rPr lang="en-US" sz="2800" dirty="0" smtClean="0"/>
              <a:t>. </a:t>
            </a:r>
            <a:r>
              <a:rPr lang="cs-CZ" sz="2800" dirty="0" smtClean="0"/>
              <a:t>Byrokratické organizace mají tendenci bobtnat svým vlastním provozem, politická podpora jejich rozvoje bez zpětné vazby znamená zvyšující se nároky na zdroje a růst zdrojů byrokracie nepodporuje. </a:t>
            </a:r>
          </a:p>
          <a:p>
            <a:pPr>
              <a:defRPr/>
            </a:pPr>
            <a:r>
              <a:rPr lang="cs-CZ" sz="2800" dirty="0" smtClean="0"/>
              <a:t>2. Sociální stát je od roku cca 2000 v krizi.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7813"/>
            <a:ext cx="8856662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Teoretická a praktická východiska </a:t>
            </a:r>
            <a:endParaRPr lang="en-US" dirty="0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500" dirty="0" smtClean="0"/>
              <a:t>Dva dosavadní přístupy</a:t>
            </a:r>
          </a:p>
          <a:p>
            <a:pPr eaLnBrk="1" hangingPunct="1">
              <a:defRPr/>
            </a:pPr>
            <a:endParaRPr lang="en-US" sz="1100" dirty="0" smtClean="0"/>
          </a:p>
          <a:p>
            <a:pPr eaLnBrk="1" hangingPunct="1">
              <a:defRPr/>
            </a:pPr>
            <a:r>
              <a:rPr lang="cs-CZ" sz="2600" dirty="0" smtClean="0"/>
              <a:t>Zajímavá je podobnost dopadu pravicové a levicové (liberální a socialistické) vlády na růst byrokracie – je velmi podobná. Byrokratická zpráva roste a proniká do všech sfér života – jako taková však není </a:t>
            </a:r>
            <a:r>
              <a:rPr lang="cs-CZ" sz="2600" dirty="0" err="1" smtClean="0"/>
              <a:t>apriory</a:t>
            </a:r>
            <a:r>
              <a:rPr lang="cs-CZ" sz="2600" dirty="0" smtClean="0"/>
              <a:t> „špatná“ pouze nevýkonná a zneužitelná – ani </a:t>
            </a:r>
            <a:r>
              <a:rPr lang="cs-CZ" sz="2600" dirty="0" err="1" smtClean="0"/>
              <a:t>protě</a:t>
            </a:r>
            <a:r>
              <a:rPr lang="cs-CZ" sz="2600" dirty="0" smtClean="0"/>
              <a:t> jednomu z těchto nedostatků nedokáže žádný z obou zmiňovaných přístupů zabránit, ale přitom existují metody (tak jak jsme je probíraly v předchozích hodinách, které mohou neefektivní byrokratizaci bránit.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800" i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7813"/>
            <a:ext cx="8713787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dirty="0" smtClean="0"/>
              <a:t>Teoretická a praktická východiska </a:t>
            </a:r>
            <a:endParaRPr lang="cs-CZ" sz="4000" b="0" i="1" dirty="0" smtClean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3500" i="1" dirty="0" smtClean="0"/>
              <a:t>Byrokracie ve sféře volného trhu</a:t>
            </a:r>
            <a:endParaRPr lang="en-US" sz="3500" i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sz="500" dirty="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sz="500" dirty="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dirty="0" smtClean="0">
                <a:effectLst/>
              </a:rPr>
              <a:t>Byrokracie totiž stejně tak jako do státní správy pronikla i do sféry volného trhu a zde se musela osvědčit z hlediska konkurenceschopnosti. A pozor – ačkoliv se nemění podstata tržního prostředí výrazně se změnily subjekty, které v tomto prostředí působí a celé RLZ je vlastně odpovědí na byrokratizaci tržních subjektů. RLZ je snahou subjektů v tržním prostředí přežít nutnou byrokratizaci. Všimněte si kolik z nás vstupuje do bezprostředního styku s volným trhem a kolik chrání organizace před tímto stykem. To vše neznamená konec volného trhu, ale spíše průnik trhu a byrokracie.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600" dirty="0" smtClean="0"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800" dirty="0" smtClean="0"/>
              <a:t>Teoretická a praktická východiska </a:t>
            </a:r>
            <a:endParaRPr lang="cs-CZ" sz="3800" b="0" i="1" dirty="0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625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3500" i="1" dirty="0" smtClean="0"/>
              <a:t>Byrokracie ve sféře vědy </a:t>
            </a:r>
            <a:endParaRPr lang="en-US" sz="3500" i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sz="500" dirty="0" smtClean="0"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>
                <a:effectLst/>
              </a:rPr>
              <a:t>Zároveň se byrokracie neprosadila pouze ve státní správě, ale také v organizacích neziskových a akademických. Je důležité podívat se na granty GAČR podané v tomto roce či na jazyk EU fondů a jejich správy – přestože značná část vědců jsou tvůrčí lidé a věda jako taková je tvůrčím prostředím je jazyk těchto materiálů ryze byrokratický a jako by z oka vypadl nejryzejším byrokratům. Ovšem byrokratizací svého myšlení ztrácíte schopnost skutečně vědecké práce – věda se také začala přizpůsobovat byrokracii. 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600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dirty="0" smtClean="0"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sz="25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800" dirty="0" smtClean="0"/>
              <a:t>Teoretická a praktická východiska </a:t>
            </a:r>
            <a:endParaRPr lang="cs-CZ" sz="3800" b="0" i="1" dirty="0" smtClean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3000" i="1" dirty="0" smtClean="0"/>
              <a:t>Byrokracie ve sféře sociálního života</a:t>
            </a:r>
            <a:endParaRPr lang="en-US" sz="3000" i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sz="400" dirty="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dirty="0" smtClean="0">
                <a:effectLst/>
              </a:rPr>
              <a:t>V této sféře pokračuje byrokratizace naší společnosti mílovými kroky – jak dokázal například Ch. Murray – a cena, kterou za to platíme je mnohem vyšší než výhody, které získáváme. V některých státech je náklad na sociální transfery více než 40% - tzn. z každých 10 korun platíme více než 4 na úřady. A nejen to. Stálé uplácení potřebných i „potřebných“ mimořádně nebezpečně nivelizuje naši vlastní svobodu a je to forma mimořádně rafinovaného útoku.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sz="3800" dirty="0" smtClean="0"/>
              <a:t>Teoretická a praktická východiska </a:t>
            </a:r>
            <a:endParaRPr lang="cs-CZ" sz="3800" b="0" i="1" dirty="0" smtClean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5140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3500" i="1" dirty="0" smtClean="0"/>
              <a:t>Shrnutí</a:t>
            </a:r>
            <a:endParaRPr lang="en-US" sz="3500" i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sz="500" dirty="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effectLst/>
              </a:rPr>
              <a:t>Ani sféra B ani sféra C nemůže pomoci zefektivnit fungování RLZ ve sféře státní správy (či neziskových organizací), ale můžeme napomoci použitím prostředků ze sféry A. Ovšem tyto prostředky musíme upravit! Proč?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effectLst/>
              </a:rPr>
              <a:t>I. Cílem tu není zisk (nikdy jako primární cíl), ale spokojenost těch, kterých se výkon naší organizace týká.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effectLst/>
              </a:rPr>
              <a:t>II. Nikdy nemůžeme nabídnout stejné podmínky jako organizace nestátní co se týče finančního ohodnocení, bonusů atd.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effectLst/>
              </a:rPr>
              <a:t>III. Naše možnosti „výměny“ či přeřazení zaměstnanců jsou pouze omezené.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effectLst/>
              </a:rPr>
              <a:t>IV. Organizace je strukturovaná přísně mocensky, zároveň se však není schopná bránit růstu „neformálních“ výhod.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effectLst/>
              </a:rPr>
              <a:t>V. Přímá zpětná vazba na efektivitu organizace schází.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6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500" dirty="0" smtClean="0"/>
              <a:t>Teoretická a praktická východiska </a:t>
            </a:r>
            <a:endParaRPr lang="cs-CZ" sz="3500" b="0" i="1" dirty="0" smtClean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53292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3500" i="1" dirty="0" smtClean="0"/>
              <a:t>Praktická aplikace </a:t>
            </a:r>
            <a:endParaRPr lang="en-US" sz="3500" i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sz="600" dirty="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effectLst/>
              </a:rPr>
              <a:t>Zkusme si nyní vyřešit několik příkladů aplikace ŘLZ nástrojů na situaci ve sféře státní správy.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effectLst/>
              </a:rPr>
              <a:t>Příklad 1. – Jste vedoucí finančního úřadu a máte vytvořit systém hodnocení pracovníků: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effectLst/>
              </a:rPr>
              <a:t>A) kteří mají na starost komunikaci s podnikateli a občany přicházející na pracovní úřad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effectLst/>
              </a:rPr>
              <a:t>B) pracovníky vnitřní kontroly FÚ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effectLst/>
              </a:rPr>
              <a:t>C) mluvčího FÚ</a:t>
            </a:r>
            <a:endParaRPr lang="cs-CZ" sz="2400" dirty="0"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avor">
  <a:themeElements>
    <a:clrScheme name="Javor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Javo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Javor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vor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1310</TotalTime>
  <Words>633</Words>
  <Application>Microsoft Office PowerPoint</Application>
  <PresentationFormat>Předvádění na obrazovce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Times New Roman</vt:lpstr>
      <vt:lpstr>Arial</vt:lpstr>
      <vt:lpstr>Wingdings</vt:lpstr>
      <vt:lpstr>Calibri</vt:lpstr>
      <vt:lpstr>Javor</vt:lpstr>
      <vt:lpstr>Řízení lidských zdrojů  specifika státní správy </vt:lpstr>
      <vt:lpstr>Teoretická a praktická východiska </vt:lpstr>
      <vt:lpstr>Teoretická a praktická východiska </vt:lpstr>
      <vt:lpstr>Teoretická a praktická východiska </vt:lpstr>
      <vt:lpstr>Teoretická a praktická východiska </vt:lpstr>
      <vt:lpstr>Teoretická a praktická východiska </vt:lpstr>
      <vt:lpstr>Teoretická a praktická východiska </vt:lpstr>
      <vt:lpstr>Teoretická a praktická východiska </vt:lpstr>
      <vt:lpstr>Teoretická a praktická východiska </vt:lpstr>
      <vt:lpstr>Teoretická a praktická východiska 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kostron</dc:creator>
  <cp:lastModifiedBy>Binka</cp:lastModifiedBy>
  <cp:revision>226</cp:revision>
  <dcterms:created xsi:type="dcterms:W3CDTF">2009-02-16T20:28:37Z</dcterms:created>
  <dcterms:modified xsi:type="dcterms:W3CDTF">2017-12-05T05:09:38Z</dcterms:modified>
</cp:coreProperties>
</file>