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88" r:id="rId4"/>
    <p:sldId id="290" r:id="rId5"/>
    <p:sldId id="291" r:id="rId6"/>
    <p:sldId id="289" r:id="rId7"/>
    <p:sldId id="292" r:id="rId8"/>
    <p:sldId id="259" r:id="rId9"/>
    <p:sldId id="282" r:id="rId10"/>
    <p:sldId id="287" r:id="rId11"/>
    <p:sldId id="258" r:id="rId12"/>
    <p:sldId id="260" r:id="rId13"/>
    <p:sldId id="261" r:id="rId14"/>
    <p:sldId id="283" r:id="rId15"/>
    <p:sldId id="284" r:id="rId16"/>
    <p:sldId id="263" r:id="rId17"/>
    <p:sldId id="293" r:id="rId18"/>
    <p:sldId id="29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nYhZCUYOx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Inequality</a:t>
            </a:r>
            <a:r>
              <a:rPr lang="cs-CZ" dirty="0"/>
              <a:t> and </a:t>
            </a:r>
            <a:r>
              <a:rPr lang="cs-CZ" dirty="0" err="1"/>
              <a:t>labour</a:t>
            </a:r>
            <a:r>
              <a:rPr lang="cs-CZ" dirty="0"/>
              <a:t> market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</a:p>
          <a:p>
            <a:r>
              <a:rPr lang="cs-CZ" dirty="0"/>
              <a:t>dosedel@fss.muni.cz</a:t>
            </a:r>
          </a:p>
          <a:p>
            <a:r>
              <a:rPr lang="cs-CZ" dirty="0"/>
              <a:t>ESOn4022: </a:t>
            </a:r>
            <a:r>
              <a:rPr lang="cs-CZ" dirty="0" err="1"/>
              <a:t>Inequality</a:t>
            </a:r>
            <a:r>
              <a:rPr lang="cs-CZ" dirty="0"/>
              <a:t> and Society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US" altLang="cs-CZ" smtClean="0"/>
              <a:pPr/>
              <a:t>10</a:t>
            </a:fld>
            <a:endParaRPr lang="en-US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way to flexible jobs…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1970s</a:t>
            </a:r>
          </a:p>
          <a:p>
            <a:r>
              <a:rPr lang="en-US" dirty="0"/>
              <a:t>Set of economic and social crisis</a:t>
            </a:r>
          </a:p>
          <a:p>
            <a:r>
              <a:rPr lang="en-US" dirty="0"/>
              <a:t>The second crisis of modernity (Wagner)</a:t>
            </a:r>
          </a:p>
          <a:p>
            <a:r>
              <a:rPr lang="en-US" dirty="0"/>
              <a:t>Dismantling of large organizations and…</a:t>
            </a:r>
          </a:p>
          <a:p>
            <a:r>
              <a:rPr lang="en-US" dirty="0"/>
              <a:t>… demand for </a:t>
            </a:r>
            <a:r>
              <a:rPr lang="en-US" dirty="0" err="1"/>
              <a:t>flexibilisation</a:t>
            </a:r>
            <a:r>
              <a:rPr lang="en-US" dirty="0"/>
              <a:t> of both suppliers and </a:t>
            </a:r>
            <a:r>
              <a:rPr lang="en-US" b="1" dirty="0"/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62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 the way to flexible jobs…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Different concepts:</a:t>
            </a:r>
          </a:p>
          <a:p>
            <a:pPr lvl="1"/>
            <a:r>
              <a:rPr lang="en-GB" sz="2000" dirty="0"/>
              <a:t>flexible</a:t>
            </a:r>
          </a:p>
          <a:p>
            <a:pPr lvl="1"/>
            <a:r>
              <a:rPr lang="en-GB" sz="2000" dirty="0"/>
              <a:t>atypical</a:t>
            </a:r>
          </a:p>
          <a:p>
            <a:pPr lvl="1"/>
            <a:r>
              <a:rPr lang="cs-CZ" sz="2000" dirty="0"/>
              <a:t>n</a:t>
            </a:r>
            <a:r>
              <a:rPr lang="en-GB" sz="2000" dirty="0"/>
              <a:t>on</a:t>
            </a:r>
            <a:r>
              <a:rPr lang="cs-CZ" sz="2000" dirty="0"/>
              <a:t>-</a:t>
            </a:r>
            <a:r>
              <a:rPr lang="en-GB" sz="2000" dirty="0"/>
              <a:t>standard</a:t>
            </a:r>
          </a:p>
          <a:p>
            <a:pPr lvl="1"/>
            <a:r>
              <a:rPr lang="en-GB" sz="2000" dirty="0" err="1"/>
              <a:t>flexplo</a:t>
            </a:r>
            <a:r>
              <a:rPr lang="cs-CZ" sz="2000" dirty="0"/>
              <a:t>i</a:t>
            </a:r>
            <a:r>
              <a:rPr lang="en-GB" sz="2000" dirty="0"/>
              <a:t>t</a:t>
            </a:r>
            <a:r>
              <a:rPr lang="cs-CZ" sz="2000" dirty="0" err="1"/>
              <a:t>at</a:t>
            </a:r>
            <a:r>
              <a:rPr lang="en-GB" sz="2000" dirty="0" err="1"/>
              <a:t>ing</a:t>
            </a:r>
            <a:endParaRPr lang="en-GB" sz="2000" dirty="0"/>
          </a:p>
          <a:p>
            <a:pPr lvl="1"/>
            <a:r>
              <a:rPr lang="en-GB" sz="2000" dirty="0"/>
              <a:t>precarious</a:t>
            </a:r>
          </a:p>
          <a:p>
            <a:endParaRPr lang="en-GB" dirty="0"/>
          </a:p>
          <a:p>
            <a:r>
              <a:rPr lang="en-GB" dirty="0"/>
              <a:t>In the EU (ILO):</a:t>
            </a:r>
          </a:p>
          <a:p>
            <a:pPr lvl="1"/>
            <a:r>
              <a:rPr lang="en-GB" sz="2000" dirty="0"/>
              <a:t>20 % employees work part-time</a:t>
            </a:r>
          </a:p>
          <a:p>
            <a:pPr lvl="1"/>
            <a:r>
              <a:rPr lang="en-GB" sz="2000" dirty="0"/>
              <a:t>11 % employees have fixed-term contract</a:t>
            </a:r>
          </a:p>
          <a:p>
            <a:pPr lvl="1"/>
            <a:r>
              <a:rPr lang="en-GB" sz="2000" dirty="0"/>
              <a:t>2</a:t>
            </a:r>
            <a:r>
              <a:rPr lang="cs-CZ" sz="2000" dirty="0"/>
              <a:t>.</a:t>
            </a:r>
            <a:r>
              <a:rPr lang="en-GB" sz="2000" dirty="0"/>
              <a:t>4 % employees have contract shorter than 3 month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66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Criticisms of Precariat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FTPC</a:t>
            </a:r>
            <a:r>
              <a:rPr lang="cs-CZ" dirty="0"/>
              <a:t> (as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ideal</a:t>
            </a:r>
            <a:r>
              <a:rPr lang="cs-CZ" dirty="0"/>
              <a:t>) </a:t>
            </a:r>
            <a:r>
              <a:rPr lang="en-US" dirty="0"/>
              <a:t>was rather exceptional in the history of humankind</a:t>
            </a:r>
            <a:endParaRPr lang="cs-CZ" dirty="0"/>
          </a:p>
          <a:p>
            <a:r>
              <a:rPr lang="en-US" dirty="0"/>
              <a:t>the life experience of the precariat members </a:t>
            </a:r>
            <a:r>
              <a:rPr lang="en-US" b="1" dirty="0"/>
              <a:t>is not different </a:t>
            </a:r>
            <a:r>
              <a:rPr lang="en-US" dirty="0"/>
              <a:t>from that of the working-class members </a:t>
            </a:r>
            <a:endParaRPr lang="cs-CZ" dirty="0"/>
          </a:p>
          <a:p>
            <a:r>
              <a:rPr lang="en-US" dirty="0"/>
              <a:t>precariat, is a standard work experience of </a:t>
            </a:r>
            <a:r>
              <a:rPr lang="en-US" b="1" dirty="0"/>
              <a:t>employees in the Global South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0084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are the members of Precariat?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differences from the FTPC</a:t>
            </a:r>
          </a:p>
          <a:p>
            <a:pPr lvl="1"/>
            <a:r>
              <a:rPr lang="en-GB" sz="2000" dirty="0"/>
              <a:t>Part-time, Fixed-term, Agency work, Bogus self-employment</a:t>
            </a:r>
          </a:p>
          <a:p>
            <a:pPr lvl="1"/>
            <a:r>
              <a:rPr lang="en-GB" sz="2000" b="1" dirty="0"/>
              <a:t>CONS</a:t>
            </a:r>
            <a:r>
              <a:rPr lang="en-GB" sz="2000" dirty="0"/>
              <a:t>: is every part-time necessary precarious?</a:t>
            </a:r>
          </a:p>
        </p:txBody>
      </p:sp>
    </p:spTree>
    <p:extLst>
      <p:ext uri="{BB962C8B-B14F-4D97-AF65-F5344CB8AC3E}">
        <p14:creationId xmlns:p14="http://schemas.microsoft.com/office/powerpoint/2010/main" val="2859976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are the members of Precariat?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differences from the FTPC</a:t>
            </a:r>
          </a:p>
          <a:p>
            <a:pPr lvl="1"/>
            <a:r>
              <a:rPr lang="en-GB" sz="2000" dirty="0"/>
              <a:t>Part-time, Fixed-term, Agency work, Bogus self-employment</a:t>
            </a:r>
          </a:p>
          <a:p>
            <a:pPr lvl="1"/>
            <a:r>
              <a:rPr lang="en-GB" sz="2000" b="1" dirty="0"/>
              <a:t>CONS</a:t>
            </a:r>
            <a:r>
              <a:rPr lang="en-GB" sz="2000" dirty="0"/>
              <a:t>: is every part-time necessary precarious?</a:t>
            </a:r>
          </a:p>
          <a:p>
            <a:r>
              <a:rPr lang="en-GB" dirty="0"/>
              <a:t>Social characteristics of employment</a:t>
            </a:r>
          </a:p>
          <a:p>
            <a:pPr lvl="1"/>
            <a:r>
              <a:rPr lang="en-GB" sz="2000" dirty="0"/>
              <a:t>Health insurance, vacation, collective negotiation, unionization</a:t>
            </a:r>
          </a:p>
          <a:p>
            <a:pPr lvl="1"/>
            <a:r>
              <a:rPr lang="en-GB" sz="2000" b="1" dirty="0"/>
              <a:t>CONS</a:t>
            </a:r>
            <a:r>
              <a:rPr lang="en-GB" sz="2000" dirty="0"/>
              <a:t>: no such information in usual surveys</a:t>
            </a:r>
          </a:p>
        </p:txBody>
      </p:sp>
    </p:spTree>
    <p:extLst>
      <p:ext uri="{BB962C8B-B14F-4D97-AF65-F5344CB8AC3E}">
        <p14:creationId xmlns:p14="http://schemas.microsoft.com/office/powerpoint/2010/main" val="1026835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are the members of Precariat?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differences from the FTPC</a:t>
            </a:r>
          </a:p>
          <a:p>
            <a:pPr lvl="1"/>
            <a:r>
              <a:rPr lang="en-GB" sz="2000" dirty="0"/>
              <a:t>Part-time, Fixed-term, Agency work, Bogus self-employment</a:t>
            </a:r>
          </a:p>
          <a:p>
            <a:pPr lvl="1"/>
            <a:r>
              <a:rPr lang="en-GB" sz="2000" b="1" dirty="0"/>
              <a:t>CONS</a:t>
            </a:r>
            <a:r>
              <a:rPr lang="en-GB" sz="2000" dirty="0"/>
              <a:t>: is every part-time necessary precarious?</a:t>
            </a:r>
          </a:p>
          <a:p>
            <a:r>
              <a:rPr lang="en-GB" dirty="0"/>
              <a:t>Social characteristics of employment</a:t>
            </a:r>
          </a:p>
          <a:p>
            <a:pPr lvl="1"/>
            <a:r>
              <a:rPr lang="en-GB" sz="2000" dirty="0"/>
              <a:t>Health insurance, vacation, collective negotiation, unionization</a:t>
            </a:r>
          </a:p>
          <a:p>
            <a:pPr lvl="1"/>
            <a:r>
              <a:rPr lang="en-GB" sz="2000" b="1" dirty="0"/>
              <a:t>CONS</a:t>
            </a:r>
            <a:r>
              <a:rPr lang="en-GB" sz="2000" dirty="0"/>
              <a:t>: no such information in usual surveys</a:t>
            </a:r>
          </a:p>
          <a:p>
            <a:r>
              <a:rPr lang="en-GB" dirty="0"/>
              <a:t>Self-evaluation of the employees</a:t>
            </a:r>
          </a:p>
          <a:p>
            <a:pPr lvl="1"/>
            <a:r>
              <a:rPr lang="en-GB" sz="1800" dirty="0"/>
              <a:t>Do you feel any form of insecurity connected with your employment?</a:t>
            </a:r>
          </a:p>
          <a:p>
            <a:pPr lvl="1"/>
            <a:r>
              <a:rPr lang="en-GB" sz="1800" b="1" dirty="0"/>
              <a:t>CONS</a:t>
            </a:r>
            <a:r>
              <a:rPr lang="en-GB" sz="1800" dirty="0"/>
              <a:t>: coping mechanism</a:t>
            </a:r>
          </a:p>
        </p:txBody>
      </p:sp>
    </p:spTree>
    <p:extLst>
      <p:ext uri="{BB962C8B-B14F-4D97-AF65-F5344CB8AC3E}">
        <p14:creationId xmlns:p14="http://schemas.microsoft.com/office/powerpoint/2010/main" val="2826190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are the members of Precariat?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differences from the FTPC</a:t>
            </a:r>
          </a:p>
          <a:p>
            <a:pPr lvl="1"/>
            <a:r>
              <a:rPr lang="en-GB" sz="2000" dirty="0"/>
              <a:t>Part-time, Fixed-term, Agency work, Bogus self-employment</a:t>
            </a:r>
          </a:p>
          <a:p>
            <a:r>
              <a:rPr lang="en-GB" dirty="0"/>
              <a:t>Social characteristics of employment</a:t>
            </a:r>
          </a:p>
          <a:p>
            <a:pPr lvl="1"/>
            <a:r>
              <a:rPr lang="en-GB" sz="2000" dirty="0"/>
              <a:t>Health insurance, vacation, collective negotiation, unionization</a:t>
            </a:r>
          </a:p>
          <a:p>
            <a:r>
              <a:rPr lang="en-GB" dirty="0"/>
              <a:t>Self-evaluation of the employees</a:t>
            </a:r>
          </a:p>
          <a:p>
            <a:pPr lvl="1"/>
            <a:r>
              <a:rPr lang="en-GB" sz="2000" dirty="0"/>
              <a:t>Do you feel any form of insecurities connected with your employment?</a:t>
            </a:r>
          </a:p>
          <a:p>
            <a:pPr marL="54000" indent="0">
              <a:buNone/>
            </a:pPr>
            <a:endParaRPr lang="cs-CZ" dirty="0"/>
          </a:p>
          <a:p>
            <a:pPr marL="54000" indent="0" algn="ctr">
              <a:buNone/>
            </a:pPr>
            <a:r>
              <a:rPr lang="cs-CZ" dirty="0" err="1"/>
              <a:t>Russia</a:t>
            </a:r>
            <a:r>
              <a:rPr lang="cs-CZ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Shkaratan</a:t>
            </a:r>
            <a:r>
              <a:rPr lang="cs-CZ" sz="1800" dirty="0"/>
              <a:t> and </a:t>
            </a:r>
            <a:r>
              <a:rPr lang="cs-CZ" sz="1800" dirty="0" err="1"/>
              <a:t>Gasiukova</a:t>
            </a:r>
            <a:r>
              <a:rPr lang="cs-CZ" sz="1800" dirty="0"/>
              <a:t> 2015)</a:t>
            </a:r>
            <a:r>
              <a:rPr lang="cs-CZ" dirty="0"/>
              <a:t>: 27 % • UK </a:t>
            </a:r>
            <a:r>
              <a:rPr lang="cs-CZ" sz="1800" dirty="0"/>
              <a:t>(</a:t>
            </a:r>
            <a:r>
              <a:rPr lang="cs-CZ" sz="1800" dirty="0" err="1"/>
              <a:t>Savage</a:t>
            </a:r>
            <a:r>
              <a:rPr lang="cs-CZ" sz="1800" dirty="0"/>
              <a:t> et al 2013)</a:t>
            </a:r>
            <a:r>
              <a:rPr lang="cs-CZ" dirty="0"/>
              <a:t>: 15 % </a:t>
            </a:r>
            <a:r>
              <a:rPr lang="cs-CZ" sz="1800" dirty="0"/>
              <a:t>(Great </a:t>
            </a:r>
            <a:r>
              <a:rPr lang="cs-CZ" sz="1800" dirty="0" err="1"/>
              <a:t>British</a:t>
            </a:r>
            <a:r>
              <a:rPr lang="cs-CZ" sz="1800" dirty="0"/>
              <a:t> </a:t>
            </a:r>
            <a:r>
              <a:rPr lang="cs-CZ" sz="1800" dirty="0" err="1"/>
              <a:t>Class</a:t>
            </a:r>
            <a:r>
              <a:rPr lang="cs-CZ" sz="1800" dirty="0"/>
              <a:t> </a:t>
            </a:r>
            <a:r>
              <a:rPr lang="cs-CZ" sz="1800" dirty="0" err="1"/>
              <a:t>Survey</a:t>
            </a:r>
            <a:r>
              <a:rPr lang="cs-CZ" sz="1800" dirty="0"/>
              <a:t>) • </a:t>
            </a:r>
            <a:r>
              <a:rPr lang="cs-CZ" dirty="0" err="1"/>
              <a:t>Czechia</a:t>
            </a:r>
            <a:r>
              <a:rPr lang="cs-CZ" dirty="0"/>
              <a:t> </a:t>
            </a:r>
            <a:r>
              <a:rPr lang="cs-CZ" sz="1800" dirty="0"/>
              <a:t>(Prokop et al 2019)</a:t>
            </a:r>
            <a:r>
              <a:rPr lang="cs-CZ" dirty="0"/>
              <a:t>: 18 % • </a:t>
            </a:r>
            <a:r>
              <a:rPr lang="cs-CZ" dirty="0" err="1"/>
              <a:t>Spain</a:t>
            </a:r>
            <a:r>
              <a:rPr lang="cs-CZ" dirty="0"/>
              <a:t> </a:t>
            </a:r>
            <a:r>
              <a:rPr lang="cs-CZ" sz="1800" dirty="0"/>
              <a:t>(De La Poza 2020)</a:t>
            </a:r>
            <a:r>
              <a:rPr lang="cs-CZ" dirty="0"/>
              <a:t>: 39 %</a:t>
            </a:r>
          </a:p>
        </p:txBody>
      </p:sp>
    </p:spTree>
    <p:extLst>
      <p:ext uri="{BB962C8B-B14F-4D97-AF65-F5344CB8AC3E}">
        <p14:creationId xmlns:p14="http://schemas.microsoft.com/office/powerpoint/2010/main" val="179558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TEDx</a:t>
            </a:r>
            <a:r>
              <a:rPr lang="cs-CZ" dirty="0"/>
              <a:t>: Guy </a:t>
            </a:r>
            <a:r>
              <a:rPr lang="cs-CZ" dirty="0" err="1"/>
              <a:t>Standing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5AB2CA8-9CAC-4D9B-927C-A2D50BB55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782" y="1415560"/>
            <a:ext cx="6647501" cy="3745329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D1187F6F-C27E-472E-8E1A-C144726FF056}"/>
              </a:ext>
            </a:extLst>
          </p:cNvPr>
          <p:cNvSpPr txBox="1"/>
          <p:nvPr/>
        </p:nvSpPr>
        <p:spPr>
          <a:xfrm>
            <a:off x="540000" y="540487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https://youtu.be/nnYhZCUYOxs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3112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Precarious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GB" dirty="0"/>
              <a:t>Operationalization of the Precariat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en-US" dirty="0"/>
              <a:t>Is the work insecurity experience the same for all kinds of employees? </a:t>
            </a:r>
            <a:endParaRPr lang="cs-CZ" dirty="0"/>
          </a:p>
          <a:p>
            <a:r>
              <a:rPr lang="en-US" dirty="0"/>
              <a:t>Does it form the same value change and </a:t>
            </a:r>
            <a:r>
              <a:rPr lang="cs-CZ" dirty="0" err="1"/>
              <a:t>agency</a:t>
            </a:r>
            <a:r>
              <a:rPr lang="en-US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US" altLang="cs-CZ" smtClean="0"/>
              <a:pPr/>
              <a:t>2</a:t>
            </a:fld>
            <a:endParaRPr lang="en-US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concept</a:t>
            </a:r>
            <a:r>
              <a:rPr lang="cs-CZ" dirty="0"/>
              <a:t>s</a:t>
            </a:r>
            <a:r>
              <a:rPr lang="en-GB" dirty="0"/>
              <a:t> of the</a:t>
            </a:r>
            <a:r>
              <a:rPr lang="cs-CZ" dirty="0"/>
              <a:t> </a:t>
            </a:r>
            <a:r>
              <a:rPr lang="en-GB" dirty="0"/>
              <a:t>class</a:t>
            </a:r>
            <a:r>
              <a:rPr lang="cs-CZ" dirty="0"/>
              <a:t> </a:t>
            </a:r>
            <a:r>
              <a:rPr lang="en-GB" dirty="0"/>
              <a:t>analysis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Social class</a:t>
            </a:r>
            <a:r>
              <a:rPr lang="en-US" dirty="0"/>
              <a:t>: a group of people dealing with similar living conditions, acting in a similar way</a:t>
            </a:r>
            <a:endParaRPr lang="cs-CZ" dirty="0"/>
          </a:p>
          <a:p>
            <a:r>
              <a:rPr lang="en-US" b="1" dirty="0"/>
              <a:t>Classic approach: </a:t>
            </a:r>
            <a:r>
              <a:rPr lang="en-US" dirty="0"/>
              <a:t>condition = position on the labor market (Marx, Weber)</a:t>
            </a:r>
            <a:endParaRPr lang="cs-CZ" dirty="0"/>
          </a:p>
          <a:p>
            <a:r>
              <a:rPr lang="en-US" b="1" dirty="0"/>
              <a:t>Innovation: </a:t>
            </a:r>
            <a:r>
              <a:rPr lang="en-US" dirty="0"/>
              <a:t>not only the economic aspects of life but also education and connections (Bourdieu)</a:t>
            </a:r>
          </a:p>
          <a:p>
            <a:r>
              <a:rPr lang="en-US" b="1" dirty="0"/>
              <a:t>Concepts of capital: </a:t>
            </a:r>
            <a:r>
              <a:rPr lang="en-US" dirty="0"/>
              <a:t>economic, cultural, social</a:t>
            </a:r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US" altLang="cs-CZ" smtClean="0"/>
              <a:pPr/>
              <a:t>3</a:t>
            </a:fld>
            <a:endParaRPr lang="en-US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concept</a:t>
            </a:r>
            <a:r>
              <a:rPr lang="cs-CZ" dirty="0"/>
              <a:t>s</a:t>
            </a:r>
            <a:r>
              <a:rPr lang="en-GB" dirty="0"/>
              <a:t> of the</a:t>
            </a:r>
            <a:r>
              <a:rPr lang="cs-CZ" dirty="0"/>
              <a:t> </a:t>
            </a:r>
            <a:r>
              <a:rPr lang="en-GB" dirty="0"/>
              <a:t>class</a:t>
            </a:r>
            <a:r>
              <a:rPr lang="cs-CZ" dirty="0"/>
              <a:t> </a:t>
            </a:r>
            <a:r>
              <a:rPr lang="en-GB" dirty="0"/>
              <a:t>analysis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b="1" dirty="0"/>
              <a:t>EGP scheme:</a:t>
            </a:r>
          </a:p>
          <a:p>
            <a:r>
              <a:rPr lang="en-GB" dirty="0"/>
              <a:t>Employers</a:t>
            </a:r>
          </a:p>
          <a:p>
            <a:r>
              <a:rPr lang="en-GB" dirty="0"/>
              <a:t>Employees</a:t>
            </a:r>
          </a:p>
          <a:p>
            <a:pPr lvl="1"/>
            <a:r>
              <a:rPr lang="en-GB" sz="2000" dirty="0"/>
              <a:t>Service contract</a:t>
            </a:r>
          </a:p>
          <a:p>
            <a:pPr lvl="1"/>
            <a:r>
              <a:rPr lang="en-GB" sz="2000" dirty="0"/>
              <a:t>Labour contract</a:t>
            </a:r>
          </a:p>
          <a:p>
            <a:pPr lvl="1"/>
            <a:r>
              <a:rPr lang="en-GB" sz="2000" dirty="0"/>
              <a:t>Mixed contract</a:t>
            </a:r>
          </a:p>
          <a:p>
            <a:r>
              <a:rPr lang="en-GB" dirty="0"/>
              <a:t>Self-employed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48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US" altLang="cs-CZ" smtClean="0"/>
              <a:pPr/>
              <a:t>4</a:t>
            </a:fld>
            <a:endParaRPr lang="en-US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concept</a:t>
            </a:r>
            <a:r>
              <a:rPr lang="cs-CZ" dirty="0"/>
              <a:t>s</a:t>
            </a:r>
            <a:r>
              <a:rPr lang="en-GB" dirty="0"/>
              <a:t> of the</a:t>
            </a:r>
            <a:r>
              <a:rPr lang="cs-CZ" dirty="0"/>
              <a:t> </a:t>
            </a:r>
            <a:r>
              <a:rPr lang="en-GB" dirty="0"/>
              <a:t>class</a:t>
            </a:r>
            <a:r>
              <a:rPr lang="cs-CZ" dirty="0"/>
              <a:t> </a:t>
            </a:r>
            <a:r>
              <a:rPr lang="en-GB" dirty="0"/>
              <a:t>analysis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b="1" dirty="0"/>
              <a:t>EGP</a:t>
            </a:r>
            <a:r>
              <a:rPr lang="cs-CZ" b="1" dirty="0"/>
              <a:t>/</a:t>
            </a:r>
            <a:r>
              <a:rPr lang="cs-CZ" b="1" dirty="0" err="1"/>
              <a:t>ESeC</a:t>
            </a:r>
            <a:r>
              <a:rPr lang="en-GB" b="1" dirty="0"/>
              <a:t> scheme:</a:t>
            </a:r>
          </a:p>
          <a:p>
            <a:r>
              <a:rPr lang="en-GB" dirty="0"/>
              <a:t>Employers</a:t>
            </a:r>
          </a:p>
          <a:p>
            <a:r>
              <a:rPr lang="en-GB" dirty="0"/>
              <a:t>Employees</a:t>
            </a:r>
          </a:p>
          <a:p>
            <a:pPr lvl="1"/>
            <a:r>
              <a:rPr lang="en-GB" sz="2000" dirty="0"/>
              <a:t>Service contract</a:t>
            </a:r>
          </a:p>
          <a:p>
            <a:pPr lvl="1"/>
            <a:r>
              <a:rPr lang="en-GB" sz="2000" dirty="0"/>
              <a:t>Labour contract</a:t>
            </a:r>
          </a:p>
          <a:p>
            <a:pPr lvl="1"/>
            <a:r>
              <a:rPr lang="en-GB" sz="2000" dirty="0"/>
              <a:t>Mixed contract</a:t>
            </a:r>
          </a:p>
          <a:p>
            <a:r>
              <a:rPr lang="en-GB" dirty="0"/>
              <a:t>Self-employed</a:t>
            </a:r>
            <a:endParaRPr lang="cs-CZ" dirty="0"/>
          </a:p>
          <a:p>
            <a:endParaRPr lang="cs-CZ" dirty="0"/>
          </a:p>
          <a:p>
            <a:pPr marL="54000" indent="0">
              <a:buNone/>
            </a:pPr>
            <a:r>
              <a:rPr lang="cs-CZ" dirty="0" err="1"/>
              <a:t>Deductive</a:t>
            </a:r>
            <a:r>
              <a:rPr lang="en-GB" dirty="0"/>
              <a:t> approach: </a:t>
            </a:r>
            <a:endParaRPr lang="cs-CZ" dirty="0"/>
          </a:p>
          <a:p>
            <a:pPr marL="54000" indent="0">
              <a:buNone/>
            </a:pPr>
            <a:r>
              <a:rPr lang="en-GB" dirty="0"/>
              <a:t>we have information about the structure of the </a:t>
            </a:r>
            <a:r>
              <a:rPr lang="en-GB" dirty="0" err="1"/>
              <a:t>labor</a:t>
            </a:r>
            <a:r>
              <a:rPr lang="en-GB" dirty="0"/>
              <a:t> market, class</a:t>
            </a:r>
            <a:r>
              <a:rPr lang="cs-CZ" dirty="0"/>
              <a:t>es</a:t>
            </a:r>
            <a:r>
              <a:rPr lang="en-GB" dirty="0"/>
              <a:t> are theoretically constructed</a:t>
            </a:r>
            <a:r>
              <a:rPr lang="cs-CZ" dirty="0"/>
              <a:t>, </a:t>
            </a:r>
            <a:r>
              <a:rPr lang="en-GB" dirty="0"/>
              <a:t>people are divided into prepared classes.</a:t>
            </a:r>
          </a:p>
        </p:txBody>
      </p:sp>
    </p:spTree>
    <p:extLst>
      <p:ext uri="{BB962C8B-B14F-4D97-AF65-F5344CB8AC3E}">
        <p14:creationId xmlns:p14="http://schemas.microsoft.com/office/powerpoint/2010/main" val="268283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US" altLang="cs-CZ" smtClean="0"/>
              <a:pPr/>
              <a:t>5</a:t>
            </a:fld>
            <a:endParaRPr lang="en-US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Great </a:t>
            </a:r>
            <a:r>
              <a:rPr lang="en-GB" dirty="0"/>
              <a:t>B</a:t>
            </a:r>
            <a:r>
              <a:rPr lang="cs-CZ" dirty="0" err="1"/>
              <a:t>ritish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Survey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  <a:p>
            <a:r>
              <a:rPr lang="cs-CZ" dirty="0"/>
              <a:t>Economic </a:t>
            </a:r>
            <a:r>
              <a:rPr lang="cs-CZ" dirty="0" err="1"/>
              <a:t>capital</a:t>
            </a:r>
            <a:endParaRPr lang="cs-CZ" dirty="0"/>
          </a:p>
          <a:p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en-GB" dirty="0"/>
          </a:p>
          <a:p>
            <a:r>
              <a:rPr lang="cs-CZ" dirty="0"/>
              <a:t>7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classes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41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US" altLang="cs-CZ" smtClean="0"/>
              <a:pPr/>
              <a:t>6</a:t>
            </a:fld>
            <a:endParaRPr lang="en-US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Great </a:t>
            </a:r>
            <a:r>
              <a:rPr lang="en-GB" dirty="0"/>
              <a:t>B</a:t>
            </a:r>
            <a:r>
              <a:rPr lang="cs-CZ" dirty="0" err="1"/>
              <a:t>ritish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Survey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  <a:p>
            <a:r>
              <a:rPr lang="cs-CZ" dirty="0"/>
              <a:t>Economic </a:t>
            </a:r>
            <a:r>
              <a:rPr lang="cs-CZ" dirty="0" err="1"/>
              <a:t>capital</a:t>
            </a:r>
            <a:endParaRPr lang="cs-CZ" dirty="0"/>
          </a:p>
          <a:p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en-GB" dirty="0"/>
          </a:p>
          <a:p>
            <a:r>
              <a:rPr lang="cs-CZ" dirty="0"/>
              <a:t>7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classes</a:t>
            </a:r>
            <a:endParaRPr lang="cs-CZ" dirty="0"/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Inductive</a:t>
            </a:r>
            <a:r>
              <a:rPr lang="en-GB" dirty="0"/>
              <a:t> approach: </a:t>
            </a:r>
            <a:endParaRPr lang="cs-CZ" dirty="0"/>
          </a:p>
          <a:p>
            <a:pPr marL="54000" indent="0">
              <a:buNone/>
            </a:pPr>
            <a:r>
              <a:rPr lang="en-GB" dirty="0"/>
              <a:t>we have information about people, we divide them into groups, which are internally homogenous and externally heterogeneous</a:t>
            </a:r>
          </a:p>
        </p:txBody>
      </p:sp>
    </p:spTree>
    <p:extLst>
      <p:ext uri="{BB962C8B-B14F-4D97-AF65-F5344CB8AC3E}">
        <p14:creationId xmlns:p14="http://schemas.microsoft.com/office/powerpoint/2010/main" val="336034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US" altLang="cs-CZ" smtClean="0"/>
              <a:pPr/>
              <a:t>7</a:t>
            </a:fld>
            <a:endParaRPr lang="en-US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Great </a:t>
            </a:r>
            <a:r>
              <a:rPr lang="en-GB" dirty="0"/>
              <a:t>B</a:t>
            </a:r>
            <a:r>
              <a:rPr lang="cs-CZ" dirty="0" err="1"/>
              <a:t>ritish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Survey</a:t>
            </a:r>
            <a:endParaRPr lang="en-GB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EC1296F-2FFA-4DAA-9FAF-4ADA64223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1171576"/>
            <a:ext cx="706755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194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Guy Standing:</a:t>
            </a:r>
            <a:r>
              <a:rPr lang="cs-CZ" dirty="0"/>
              <a:t> T</a:t>
            </a:r>
            <a:r>
              <a:rPr lang="en-GB" dirty="0"/>
              <a:t>he Precariat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Precarious work is characterised by the </a:t>
            </a:r>
            <a:r>
              <a:rPr lang="cs-CZ" b="1" dirty="0" err="1"/>
              <a:t>insecuri</a:t>
            </a:r>
            <a:r>
              <a:rPr lang="en-GB" b="1" dirty="0"/>
              <a:t>ties:</a:t>
            </a:r>
            <a:endParaRPr lang="en-GB" dirty="0"/>
          </a:p>
          <a:p>
            <a:pPr lvl="1"/>
            <a:r>
              <a:rPr lang="en-GB" sz="2000" dirty="0"/>
              <a:t>employer (agency work, Bogus self-employment)</a:t>
            </a:r>
          </a:p>
          <a:p>
            <a:pPr lvl="1"/>
            <a:r>
              <a:rPr lang="en-GB" sz="2000" dirty="0"/>
              <a:t>duration of the contract (temporality, occasionality)</a:t>
            </a:r>
          </a:p>
          <a:p>
            <a:pPr lvl="1"/>
            <a:r>
              <a:rPr lang="en-GB" sz="2000" dirty="0"/>
              <a:t>health and social security (health insurance, vacation, pension)</a:t>
            </a:r>
          </a:p>
          <a:p>
            <a:pPr lvl="1"/>
            <a:r>
              <a:rPr lang="en-GB" sz="2000" dirty="0"/>
              <a:t>representation (unions, law…)</a:t>
            </a:r>
          </a:p>
          <a:p>
            <a:pPr lvl="1"/>
            <a:endParaRPr lang="en-GB" sz="2000" dirty="0"/>
          </a:p>
          <a:p>
            <a:r>
              <a:rPr lang="en-GB" dirty="0"/>
              <a:t>Citizens × Denizens</a:t>
            </a:r>
          </a:p>
        </p:txBody>
      </p:sp>
    </p:spTree>
    <p:extLst>
      <p:ext uri="{BB962C8B-B14F-4D97-AF65-F5344CB8AC3E}">
        <p14:creationId xmlns:p14="http://schemas.microsoft.com/office/powerpoint/2010/main" val="271319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Inequality and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Guy Standing:</a:t>
            </a:r>
            <a:r>
              <a:rPr lang="cs-CZ" dirty="0"/>
              <a:t> </a:t>
            </a:r>
            <a:r>
              <a:rPr lang="en-GB" dirty="0"/>
              <a:t>The Precariat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Precarious work is characterised by the </a:t>
            </a:r>
            <a:r>
              <a:rPr lang="cs-CZ" b="1" dirty="0" err="1"/>
              <a:t>insecurit</a:t>
            </a:r>
            <a:r>
              <a:rPr lang="en-GB" b="1" dirty="0" err="1"/>
              <a:t>ies</a:t>
            </a:r>
            <a:r>
              <a:rPr lang="en-GB" b="1" dirty="0"/>
              <a:t>:</a:t>
            </a:r>
          </a:p>
          <a:p>
            <a:pPr lvl="1"/>
            <a:r>
              <a:rPr lang="en-GB" sz="2000" dirty="0"/>
              <a:t>employer (agency work, Bogus self-employment)</a:t>
            </a:r>
          </a:p>
          <a:p>
            <a:pPr lvl="1"/>
            <a:r>
              <a:rPr lang="en-GB" sz="2000" dirty="0"/>
              <a:t>duration of the contract (temporality, occasionality)</a:t>
            </a:r>
          </a:p>
          <a:p>
            <a:pPr lvl="1"/>
            <a:r>
              <a:rPr lang="en-GB" sz="2000" dirty="0"/>
              <a:t>health and social security (health </a:t>
            </a:r>
            <a:r>
              <a:rPr lang="en-GB" sz="2000" dirty="0" err="1"/>
              <a:t>insur</a:t>
            </a:r>
            <a:r>
              <a:rPr lang="cs-CZ" sz="2000" dirty="0"/>
              <a:t>a</a:t>
            </a:r>
            <a:r>
              <a:rPr lang="en-GB" sz="2000" dirty="0" err="1"/>
              <a:t>nce</a:t>
            </a:r>
            <a:r>
              <a:rPr lang="en-GB" sz="2000" dirty="0"/>
              <a:t>, vacation, pension)</a:t>
            </a:r>
          </a:p>
          <a:p>
            <a:pPr lvl="1"/>
            <a:r>
              <a:rPr lang="en-GB" sz="2000" dirty="0"/>
              <a:t>representation (unions, law…)</a:t>
            </a:r>
          </a:p>
          <a:p>
            <a:endParaRPr lang="en-US" dirty="0"/>
          </a:p>
          <a:p>
            <a:r>
              <a:rPr lang="en-US" dirty="0"/>
              <a:t>Citizens × Denizens</a:t>
            </a:r>
          </a:p>
          <a:p>
            <a:endParaRPr lang="cs-CZ" dirty="0"/>
          </a:p>
          <a:p>
            <a:r>
              <a:rPr lang="en-GB" dirty="0"/>
              <a:t>Class scheme</a:t>
            </a:r>
          </a:p>
          <a:p>
            <a:pPr lvl="1"/>
            <a:r>
              <a:rPr lang="en-GB" sz="2000" dirty="0"/>
              <a:t>Elite</a:t>
            </a:r>
          </a:p>
          <a:p>
            <a:pPr lvl="1"/>
            <a:r>
              <a:rPr lang="en-GB" sz="2000" dirty="0"/>
              <a:t>Salariat</a:t>
            </a:r>
          </a:p>
          <a:p>
            <a:pPr lvl="1"/>
            <a:r>
              <a:rPr lang="en-GB" sz="2000" dirty="0" err="1"/>
              <a:t>Proficians</a:t>
            </a:r>
            <a:endParaRPr lang="en-GB" sz="2000" dirty="0"/>
          </a:p>
          <a:p>
            <a:pPr lvl="1"/>
            <a:r>
              <a:rPr lang="en-GB" sz="2000" dirty="0"/>
              <a:t>Proletariat</a:t>
            </a:r>
          </a:p>
          <a:p>
            <a:pPr lvl="1"/>
            <a:r>
              <a:rPr lang="en-GB" sz="2000" b="1" dirty="0"/>
              <a:t>Precariat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53272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1119</TotalTime>
  <Words>825</Words>
  <Application>Microsoft Office PowerPoint</Application>
  <PresentationFormat>Předvádění na obrazovce (4:3)</PresentationFormat>
  <Paragraphs>158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Presentation_MU_EN</vt:lpstr>
      <vt:lpstr>Inequality and labour market</vt:lpstr>
      <vt:lpstr>Basic concepts of the class analysis</vt:lpstr>
      <vt:lpstr>Basic concepts of the class analysis</vt:lpstr>
      <vt:lpstr>Basic concepts of the class analysis</vt:lpstr>
      <vt:lpstr>Great British Class Survey</vt:lpstr>
      <vt:lpstr>Great British Class Survey</vt:lpstr>
      <vt:lpstr>Great British Class Survey</vt:lpstr>
      <vt:lpstr>Guy Standing: The Precariat</vt:lpstr>
      <vt:lpstr>Guy Standing: The Precariat</vt:lpstr>
      <vt:lpstr>On the way to flexible jobs…</vt:lpstr>
      <vt:lpstr>On the way to flexible jobs…</vt:lpstr>
      <vt:lpstr>Criticisms of Precariat</vt:lpstr>
      <vt:lpstr>Who are the members of Precariat?</vt:lpstr>
      <vt:lpstr>Who are the members of Precariat?</vt:lpstr>
      <vt:lpstr>Who are the members of Precariat?</vt:lpstr>
      <vt:lpstr>Who are the members of Precariat?</vt:lpstr>
      <vt:lpstr>TEDx: Guy Standing</vt:lpstr>
      <vt:lpstr>Precarious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44</cp:revision>
  <dcterms:created xsi:type="dcterms:W3CDTF">2021-06-21T19:13:01Z</dcterms:created>
  <dcterms:modified xsi:type="dcterms:W3CDTF">2022-03-13T18:16:02Z</dcterms:modified>
</cp:coreProperties>
</file>