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6" r:id="rId2"/>
    <p:sldId id="365" r:id="rId3"/>
    <p:sldId id="366" r:id="rId4"/>
    <p:sldId id="383" r:id="rId5"/>
    <p:sldId id="367" r:id="rId6"/>
    <p:sldId id="368" r:id="rId7"/>
    <p:sldId id="384" r:id="rId8"/>
    <p:sldId id="370" r:id="rId9"/>
    <p:sldId id="371" r:id="rId10"/>
    <p:sldId id="372" r:id="rId11"/>
    <p:sldId id="375" r:id="rId12"/>
    <p:sldId id="376" r:id="rId13"/>
    <p:sldId id="377" r:id="rId14"/>
    <p:sldId id="378" r:id="rId15"/>
    <p:sldId id="379" r:id="rId16"/>
    <p:sldId id="380" r:id="rId17"/>
    <p:sldId id="38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98" autoAdjust="0"/>
  </p:normalViewPr>
  <p:slideViewPr>
    <p:cSldViewPr snapToObjects="1">
      <p:cViewPr varScale="1">
        <p:scale>
          <a:sx n="86" d="100"/>
          <a:sy n="86" d="100"/>
        </p:scale>
        <p:origin x="1573" y="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jAZGUcjrP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 dirty="0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latin typeface="Segoe UI Semibold" pitchFamily="34" charset="0"/>
              </a:rPr>
              <a:t>Inequality of globalization and technological turn</a:t>
            </a:r>
            <a:endParaRPr lang="cs-CZ" sz="2800" b="1" dirty="0">
              <a:latin typeface="Segoe UI Semibold" pitchFamily="34" charset="0"/>
            </a:endParaRPr>
          </a:p>
          <a:p>
            <a:r>
              <a:rPr lang="cs-CZ" sz="2000" dirty="0"/>
              <a:t>ESOn4022: </a:t>
            </a:r>
            <a:r>
              <a:rPr lang="cs-CZ" sz="2000" dirty="0" err="1"/>
              <a:t>Inequality</a:t>
            </a:r>
            <a:r>
              <a:rPr lang="cs-CZ" sz="2000" dirty="0"/>
              <a:t> and Society</a:t>
            </a:r>
            <a:endParaRPr lang="en-GB" sz="2000" dirty="0"/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skill-biased technological change,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SBTC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Employees with higher skills are rewarded in the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market (employment security, higher renumeration), but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People with low qualification are excluded from the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market (globalization, outsourcing into developing countries, international transport…)</a:t>
            </a:r>
          </a:p>
        </p:txBody>
      </p:sp>
    </p:spTree>
    <p:extLst>
      <p:ext uri="{BB962C8B-B14F-4D97-AF65-F5344CB8AC3E}">
        <p14:creationId xmlns:p14="http://schemas.microsoft.com/office/powerpoint/2010/main" val="465638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Something is rotten in the state of Denmark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In 1990s, people with low qualification are still present on the (European)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markets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Literally everyone can handle a computer, there is no need to pay for a university educated employee</a:t>
            </a:r>
          </a:p>
          <a:p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How is it possible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?</a:t>
            </a:r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91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Polarization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hypothesis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Higher qualified employees are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renumarated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for their skills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As the higher classes are getting richer, there is rising need for the service workers (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gardneners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masseurs, au-pairs, nurses, messengers…)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market is </a:t>
            </a: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polarizing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– the renumeration rise is visible in the top and in the bottom of the educational hierarchy</a:t>
            </a:r>
          </a:p>
        </p:txBody>
      </p:sp>
    </p:spTree>
    <p:extLst>
      <p:ext uri="{BB962C8B-B14F-4D97-AF65-F5344CB8AC3E}">
        <p14:creationId xmlns:p14="http://schemas.microsoft.com/office/powerpoint/2010/main" val="868168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Something is rotten in the state of Denmark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In 2000s, the occupations in the middle of the educational hierarchy are inexplicably disappearing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(secretaries, bank clerks)</a:t>
            </a:r>
          </a:p>
          <a:p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How is it possible?</a:t>
            </a:r>
          </a:p>
        </p:txBody>
      </p:sp>
    </p:spTree>
    <p:extLst>
      <p:ext uri="{BB962C8B-B14F-4D97-AF65-F5344CB8AC3E}">
        <p14:creationId xmlns:p14="http://schemas.microsoft.com/office/powerpoint/2010/main" val="3686768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Routinization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Routine-biased technological change (RBTC)</a:t>
            </a:r>
          </a:p>
          <a:p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market renumerate the people with non-routine occupations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Routine work can be easily replaced by machines</a:t>
            </a:r>
          </a:p>
          <a:p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Task-biased technological change (TBTC)</a:t>
            </a:r>
          </a:p>
        </p:txBody>
      </p:sp>
    </p:spTree>
    <p:extLst>
      <p:ext uri="{BB962C8B-B14F-4D97-AF65-F5344CB8AC3E}">
        <p14:creationId xmlns:p14="http://schemas.microsoft.com/office/powerpoint/2010/main" val="2639589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Routinization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Secretary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=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computer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with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Word and Outlook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Bank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clerk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= internet banking</a:t>
            </a:r>
          </a:p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Factory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operator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= robot,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cobot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https://www.youtube.com/watch?v=sjAZGUcjrP8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81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turn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2010s: the rise of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artific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al intel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igence</a:t>
            </a:r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Even the tasks considered as highly qualified and non-routine can be suddenly performer by computers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Car driving, legal advisement, journalist work, medicine</a:t>
            </a:r>
          </a:p>
          <a:p>
            <a:pPr marL="0" indent="0">
              <a:buNone/>
            </a:pPr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17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turn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In the first time in the history of mankind the </a:t>
            </a:r>
            <a:b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 change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destroys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the occupation for all educational groups and </a:t>
            </a: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not create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new occupations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What is the future role of education?</a:t>
            </a:r>
          </a:p>
          <a:p>
            <a:pPr marL="0" indent="0">
              <a:buNone/>
            </a:pPr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45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Return to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Both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social-stratification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and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economic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theories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prove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importance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of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for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a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market)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success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Higher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educated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peoplw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are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able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to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work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with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higher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efficiency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Therefore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employers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should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prirotize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them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in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recruitment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process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94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Historical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outline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1960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Blau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Duncan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model of status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attainment</a:t>
            </a:r>
            <a:endParaRPr lang="cs-CZ" sz="2800" dirty="0">
              <a:latin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1970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inflation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of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credentials</a:t>
            </a:r>
            <a:endParaRPr lang="cs-CZ" sz="2800" dirty="0">
              <a:latin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1980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technological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change</a:t>
            </a:r>
            <a:endParaRPr lang="cs-CZ" sz="2800" dirty="0">
              <a:latin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1990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polarization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hypotheses</a:t>
            </a:r>
            <a:endParaRPr lang="cs-CZ" sz="2800" dirty="0">
              <a:latin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2000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routine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biased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technological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change</a:t>
            </a:r>
            <a:endParaRPr lang="cs-CZ" sz="2800" dirty="0">
              <a:latin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2010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???</a:t>
            </a:r>
          </a:p>
        </p:txBody>
      </p:sp>
    </p:spTree>
    <p:extLst>
      <p:ext uri="{BB962C8B-B14F-4D97-AF65-F5344CB8AC3E}">
        <p14:creationId xmlns:p14="http://schemas.microsoft.com/office/powerpoint/2010/main" val="118631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1960</a:t>
            </a:r>
            <a:r>
              <a:rPr lang="cs-CZ" baseline="300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Blau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Duncan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703E76E-A9C9-4A81-84E4-5212C0374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1621557"/>
            <a:ext cx="809625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0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1970</a:t>
            </a:r>
            <a:r>
              <a:rPr lang="cs-CZ" baseline="300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Inflation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of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Credentials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In 1970s, (western) universities undergone the first educational expansion 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(cultural and sexual revolution, feminism, hippies, Vietnam war…)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Traditional scholars worried, whether the inflation of credentials will or will not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occure</a:t>
            </a:r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Randal Collins: The Credential Society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Bourdieu,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Passeron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Beck</a:t>
            </a:r>
          </a:p>
        </p:txBody>
      </p:sp>
    </p:spTree>
    <p:extLst>
      <p:ext uri="{BB962C8B-B14F-4D97-AF65-F5344CB8AC3E}">
        <p14:creationId xmlns:p14="http://schemas.microsoft.com/office/powerpoint/2010/main" val="3481940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Inflation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of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If there is a </a:t>
            </a:r>
          </a:p>
          <a:p>
            <a:pPr marL="0" indent="0" algn="ctr">
              <a:buNone/>
            </a:pP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surplus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of some goods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on the market, 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its price 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decrease</a:t>
            </a:r>
          </a:p>
        </p:txBody>
      </p:sp>
    </p:spTree>
    <p:extLst>
      <p:ext uri="{BB962C8B-B14F-4D97-AF65-F5344CB8AC3E}">
        <p14:creationId xmlns:p14="http://schemas.microsoft.com/office/powerpoint/2010/main" val="118921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Inflation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of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If there is a </a:t>
            </a:r>
          </a:p>
          <a:p>
            <a:pPr marL="0" indent="0" algn="ctr">
              <a:buNone/>
            </a:pP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surplus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of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university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educated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on the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market, 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its price 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decrease</a:t>
            </a:r>
          </a:p>
        </p:txBody>
      </p:sp>
    </p:spTree>
    <p:extLst>
      <p:ext uri="{BB962C8B-B14F-4D97-AF65-F5344CB8AC3E}">
        <p14:creationId xmlns:p14="http://schemas.microsoft.com/office/powerpoint/2010/main" val="295869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Something is rotten in the state of Denmark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In 1980s, there is still no substantial inflation of university education, despite the share of university educated people more than doubled</a:t>
            </a:r>
          </a:p>
          <a:p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How is it possible?</a:t>
            </a:r>
          </a:p>
        </p:txBody>
      </p:sp>
    </p:spTree>
    <p:extLst>
      <p:ext uri="{BB962C8B-B14F-4D97-AF65-F5344CB8AC3E}">
        <p14:creationId xmlns:p14="http://schemas.microsoft.com/office/powerpoint/2010/main" val="277800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Explanation: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new technologies (computers)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occured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in the </a:t>
            </a:r>
            <a:r>
              <a:rPr lang="en-GB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market</a:t>
            </a:r>
          </a:p>
          <a:p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Higher qualification is needed to handle the computer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(university)</a:t>
            </a:r>
            <a:endParaRPr lang="en-GB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labor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market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is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biased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by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to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reward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higher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</a:t>
            </a:r>
            <a:r>
              <a:rPr lang="en-GB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skill-biased technological change,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SBTC)</a:t>
            </a:r>
          </a:p>
        </p:txBody>
      </p:sp>
    </p:spTree>
    <p:extLst>
      <p:ext uri="{BB962C8B-B14F-4D97-AF65-F5344CB8AC3E}">
        <p14:creationId xmlns:p14="http://schemas.microsoft.com/office/powerpoint/2010/main" val="196307280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4569</TotalTime>
  <Words>603</Words>
  <Application>Microsoft Office PowerPoint</Application>
  <PresentationFormat>Předvádění na obrazovce (4:3)</PresentationFormat>
  <Paragraphs>87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Return to Education</vt:lpstr>
      <vt:lpstr>Historical outline</vt:lpstr>
      <vt:lpstr>1960s: Blau Duncan</vt:lpstr>
      <vt:lpstr>1970s: Inflation of Credentials</vt:lpstr>
      <vt:lpstr>Inflation of Education</vt:lpstr>
      <vt:lpstr>Inflation of Education</vt:lpstr>
      <vt:lpstr>Something is rotten in the state of Denmark</vt:lpstr>
      <vt:lpstr>Technological change</vt:lpstr>
      <vt:lpstr>Technological change</vt:lpstr>
      <vt:lpstr>Something is rotten in the state of Denmark</vt:lpstr>
      <vt:lpstr>Polarization hypothesis</vt:lpstr>
      <vt:lpstr>Something is rotten in the state of Denmark</vt:lpstr>
      <vt:lpstr>Routinization</vt:lpstr>
      <vt:lpstr>Routinization</vt:lpstr>
      <vt:lpstr>Technological turn</vt:lpstr>
      <vt:lpstr>Technological turn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246</cp:revision>
  <dcterms:created xsi:type="dcterms:W3CDTF">2006-09-04T06:54:07Z</dcterms:created>
  <dcterms:modified xsi:type="dcterms:W3CDTF">2022-03-13T20:35:50Z</dcterms:modified>
</cp:coreProperties>
</file>