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8" r:id="rId2"/>
    <p:sldId id="291" r:id="rId3"/>
    <p:sldId id="285" r:id="rId4"/>
    <p:sldId id="263" r:id="rId5"/>
    <p:sldId id="256" r:id="rId6"/>
    <p:sldId id="317" r:id="rId7"/>
    <p:sldId id="318" r:id="rId8"/>
    <p:sldId id="257" r:id="rId9"/>
    <p:sldId id="316" r:id="rId10"/>
    <p:sldId id="259" r:id="rId11"/>
    <p:sldId id="319" r:id="rId12"/>
    <p:sldId id="294" r:id="rId13"/>
    <p:sldId id="290" r:id="rId14"/>
    <p:sldId id="284" r:id="rId15"/>
    <p:sldId id="313" r:id="rId16"/>
    <p:sldId id="314" r:id="rId17"/>
    <p:sldId id="267" r:id="rId18"/>
    <p:sldId id="315" r:id="rId19"/>
    <p:sldId id="295" r:id="rId20"/>
    <p:sldId id="296" r:id="rId21"/>
    <p:sldId id="293" r:id="rId22"/>
    <p:sldId id="288" r:id="rId23"/>
    <p:sldId id="261" r:id="rId24"/>
    <p:sldId id="262" r:id="rId2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6" d="100"/>
          <a:sy n="116" d="100"/>
        </p:scale>
        <p:origin x="138"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D:\Tomas%20-%20uceni\Soci&#225;ln&#283;%20stratifika&#269;n&#237;%20v&#253;zkum\2013\prednaska_vzdelani\Expanze%20skolskeho%20systemu.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'Terciární vzdělávání_ang'!$A$2</c:f>
              <c:strCache>
                <c:ptCount val="1"/>
                <c:pt idx="0">
                  <c:v>Universities</c:v>
                </c:pt>
              </c:strCache>
            </c:strRef>
          </c:tx>
          <c:invertIfNegative val="0"/>
          <c:cat>
            <c:strRef>
              <c:f>'Terciární vzdělávání_ang'!$B$1:$X$1</c:f>
              <c:strCache>
                <c:ptCount val="23"/>
                <c:pt idx="0">
                  <c:v>1989/90</c:v>
                </c:pt>
                <c:pt idx="1">
                  <c:v>1990/91</c:v>
                </c:pt>
                <c:pt idx="2">
                  <c:v>1991/92</c:v>
                </c:pt>
                <c:pt idx="3">
                  <c:v>1992/93</c:v>
                </c:pt>
                <c:pt idx="4">
                  <c:v>1993/94</c:v>
                </c:pt>
                <c:pt idx="5">
                  <c:v>1994/95</c:v>
                </c:pt>
                <c:pt idx="6">
                  <c:v>1995/96</c:v>
                </c:pt>
                <c:pt idx="7">
                  <c:v>1996/97</c:v>
                </c:pt>
                <c:pt idx="8">
                  <c:v>1997/98</c:v>
                </c:pt>
                <c:pt idx="9">
                  <c:v>1998/99</c:v>
                </c:pt>
                <c:pt idx="10">
                  <c:v>1999/00</c:v>
                </c:pt>
                <c:pt idx="11">
                  <c:v>2000/01</c:v>
                </c:pt>
                <c:pt idx="12">
                  <c:v>2001/02</c:v>
                </c:pt>
                <c:pt idx="13">
                  <c:v>2002/03</c:v>
                </c:pt>
                <c:pt idx="14">
                  <c:v>2003/04</c:v>
                </c:pt>
                <c:pt idx="15">
                  <c:v>2004/05</c:v>
                </c:pt>
                <c:pt idx="16">
                  <c:v>2005/06</c:v>
                </c:pt>
                <c:pt idx="17">
                  <c:v>2006/07</c:v>
                </c:pt>
                <c:pt idx="18">
                  <c:v>2007/08</c:v>
                </c:pt>
                <c:pt idx="19">
                  <c:v>2008/09</c:v>
                </c:pt>
                <c:pt idx="20">
                  <c:v>2009/10</c:v>
                </c:pt>
                <c:pt idx="21">
                  <c:v>2010/11</c:v>
                </c:pt>
                <c:pt idx="22">
                  <c:v>2011/12</c:v>
                </c:pt>
              </c:strCache>
            </c:strRef>
          </c:cat>
          <c:val>
            <c:numRef>
              <c:f>'Terciární vzdělávání_ang'!$B$2:$X$2</c:f>
              <c:numCache>
                <c:formatCode>#,##0</c:formatCode>
                <c:ptCount val="23"/>
                <c:pt idx="0">
                  <c:v>113417</c:v>
                </c:pt>
                <c:pt idx="1">
                  <c:v>118194</c:v>
                </c:pt>
                <c:pt idx="2">
                  <c:v>111990</c:v>
                </c:pt>
                <c:pt idx="3">
                  <c:v>114185</c:v>
                </c:pt>
                <c:pt idx="4">
                  <c:v>127137</c:v>
                </c:pt>
                <c:pt idx="5">
                  <c:v>136566</c:v>
                </c:pt>
                <c:pt idx="6">
                  <c:v>148433</c:v>
                </c:pt>
                <c:pt idx="7">
                  <c:v>166123</c:v>
                </c:pt>
                <c:pt idx="8">
                  <c:v>177723</c:v>
                </c:pt>
                <c:pt idx="9">
                  <c:v>187148</c:v>
                </c:pt>
                <c:pt idx="10">
                  <c:v>198961</c:v>
                </c:pt>
                <c:pt idx="11">
                  <c:v>215207</c:v>
                </c:pt>
                <c:pt idx="12">
                  <c:v>203455</c:v>
                </c:pt>
                <c:pt idx="13">
                  <c:v>220185</c:v>
                </c:pt>
                <c:pt idx="14">
                  <c:v>243721</c:v>
                </c:pt>
                <c:pt idx="15">
                  <c:v>264808</c:v>
                </c:pt>
                <c:pt idx="16">
                  <c:v>289477</c:v>
                </c:pt>
                <c:pt idx="17">
                  <c:v>316209</c:v>
                </c:pt>
                <c:pt idx="18">
                  <c:v>343990</c:v>
                </c:pt>
                <c:pt idx="19">
                  <c:v>368703</c:v>
                </c:pt>
                <c:pt idx="20">
                  <c:v>389066</c:v>
                </c:pt>
                <c:pt idx="21">
                  <c:v>396073</c:v>
                </c:pt>
                <c:pt idx="22">
                  <c:v>392429</c:v>
                </c:pt>
              </c:numCache>
            </c:numRef>
          </c:val>
          <c:extLst>
            <c:ext xmlns:c16="http://schemas.microsoft.com/office/drawing/2014/chart" uri="{C3380CC4-5D6E-409C-BE32-E72D297353CC}">
              <c16:uniqueId val="{00000000-260A-4323-92E5-5AEC31DEC797}"/>
            </c:ext>
          </c:extLst>
        </c:ser>
        <c:ser>
          <c:idx val="1"/>
          <c:order val="1"/>
          <c:tx>
            <c:strRef>
              <c:f>'Terciární vzdělávání_ang'!$A$3</c:f>
              <c:strCache>
                <c:ptCount val="1"/>
                <c:pt idx="0">
                  <c:v>Higher Secondary Education</c:v>
                </c:pt>
              </c:strCache>
            </c:strRef>
          </c:tx>
          <c:invertIfNegative val="0"/>
          <c:cat>
            <c:strRef>
              <c:f>'Terciární vzdělávání_ang'!$B$1:$X$1</c:f>
              <c:strCache>
                <c:ptCount val="23"/>
                <c:pt idx="0">
                  <c:v>1989/90</c:v>
                </c:pt>
                <c:pt idx="1">
                  <c:v>1990/91</c:v>
                </c:pt>
                <c:pt idx="2">
                  <c:v>1991/92</c:v>
                </c:pt>
                <c:pt idx="3">
                  <c:v>1992/93</c:v>
                </c:pt>
                <c:pt idx="4">
                  <c:v>1993/94</c:v>
                </c:pt>
                <c:pt idx="5">
                  <c:v>1994/95</c:v>
                </c:pt>
                <c:pt idx="6">
                  <c:v>1995/96</c:v>
                </c:pt>
                <c:pt idx="7">
                  <c:v>1996/97</c:v>
                </c:pt>
                <c:pt idx="8">
                  <c:v>1997/98</c:v>
                </c:pt>
                <c:pt idx="9">
                  <c:v>1998/99</c:v>
                </c:pt>
                <c:pt idx="10">
                  <c:v>1999/00</c:v>
                </c:pt>
                <c:pt idx="11">
                  <c:v>2000/01</c:v>
                </c:pt>
                <c:pt idx="12">
                  <c:v>2001/02</c:v>
                </c:pt>
                <c:pt idx="13">
                  <c:v>2002/03</c:v>
                </c:pt>
                <c:pt idx="14">
                  <c:v>2003/04</c:v>
                </c:pt>
                <c:pt idx="15">
                  <c:v>2004/05</c:v>
                </c:pt>
                <c:pt idx="16">
                  <c:v>2005/06</c:v>
                </c:pt>
                <c:pt idx="17">
                  <c:v>2006/07</c:v>
                </c:pt>
                <c:pt idx="18">
                  <c:v>2007/08</c:v>
                </c:pt>
                <c:pt idx="19">
                  <c:v>2008/09</c:v>
                </c:pt>
                <c:pt idx="20">
                  <c:v>2009/10</c:v>
                </c:pt>
                <c:pt idx="21">
                  <c:v>2010/11</c:v>
                </c:pt>
                <c:pt idx="22">
                  <c:v>2011/12</c:v>
                </c:pt>
              </c:strCache>
            </c:strRef>
          </c:cat>
          <c:val>
            <c:numRef>
              <c:f>'Terciární vzdělávání_ang'!$B$3:$X$3</c:f>
              <c:numCache>
                <c:formatCode>General</c:formatCode>
                <c:ptCount val="23"/>
                <c:pt idx="0">
                  <c:v>0</c:v>
                </c:pt>
                <c:pt idx="1">
                  <c:v>0</c:v>
                </c:pt>
                <c:pt idx="2">
                  <c:v>0</c:v>
                </c:pt>
                <c:pt idx="3">
                  <c:v>0</c:v>
                </c:pt>
                <c:pt idx="4">
                  <c:v>0</c:v>
                </c:pt>
                <c:pt idx="5">
                  <c:v>0</c:v>
                </c:pt>
                <c:pt idx="6">
                  <c:v>0</c:v>
                </c:pt>
                <c:pt idx="7" formatCode="#,##0">
                  <c:v>14931</c:v>
                </c:pt>
                <c:pt idx="8" formatCode="#,##0">
                  <c:v>23526</c:v>
                </c:pt>
                <c:pt idx="9" formatCode="#,##0">
                  <c:v>29566</c:v>
                </c:pt>
                <c:pt idx="10" formatCode="#,##0">
                  <c:v>31073</c:v>
                </c:pt>
                <c:pt idx="11" formatCode="#,##0">
                  <c:v>26605</c:v>
                </c:pt>
                <c:pt idx="12" formatCode="#,##0">
                  <c:v>26680</c:v>
                </c:pt>
                <c:pt idx="13" formatCode="#,##0">
                  <c:v>27584</c:v>
                </c:pt>
                <c:pt idx="14" formatCode="#,##0">
                  <c:v>30622</c:v>
                </c:pt>
                <c:pt idx="15" formatCode="#,##0">
                  <c:v>29674</c:v>
                </c:pt>
                <c:pt idx="16" formatCode="#,##0">
                  <c:v>28792</c:v>
                </c:pt>
                <c:pt idx="17" formatCode="#,##0">
                  <c:v>27650</c:v>
                </c:pt>
                <c:pt idx="18" formatCode="#,##0">
                  <c:v>28774</c:v>
                </c:pt>
                <c:pt idx="19" formatCode="#,##0">
                  <c:v>28027</c:v>
                </c:pt>
                <c:pt idx="20" formatCode="#,##0">
                  <c:v>28749</c:v>
                </c:pt>
                <c:pt idx="21" formatCode="#,##0">
                  <c:v>29800</c:v>
                </c:pt>
                <c:pt idx="22" formatCode="#,##0">
                  <c:v>29335</c:v>
                </c:pt>
              </c:numCache>
            </c:numRef>
          </c:val>
          <c:extLst>
            <c:ext xmlns:c16="http://schemas.microsoft.com/office/drawing/2014/chart" uri="{C3380CC4-5D6E-409C-BE32-E72D297353CC}">
              <c16:uniqueId val="{00000001-260A-4323-92E5-5AEC31DEC797}"/>
            </c:ext>
          </c:extLst>
        </c:ser>
        <c:dLbls>
          <c:showLegendKey val="0"/>
          <c:showVal val="0"/>
          <c:showCatName val="0"/>
          <c:showSerName val="0"/>
          <c:showPercent val="0"/>
          <c:showBubbleSize val="0"/>
        </c:dLbls>
        <c:gapWidth val="150"/>
        <c:axId val="154250240"/>
        <c:axId val="154252032"/>
      </c:barChart>
      <c:lineChart>
        <c:grouping val="standard"/>
        <c:varyColors val="0"/>
        <c:ser>
          <c:idx val="2"/>
          <c:order val="2"/>
          <c:tx>
            <c:strRef>
              <c:f>'Terciární vzdělávání_ang'!$A$4</c:f>
              <c:strCache>
                <c:ptCount val="1"/>
                <c:pt idx="0">
                  <c:v>Enrolled to Universities (%)</c:v>
                </c:pt>
              </c:strCache>
            </c:strRef>
          </c:tx>
          <c:marker>
            <c:symbol val="none"/>
          </c:marker>
          <c:cat>
            <c:strRef>
              <c:f>'Terciární vzdělávání_ang'!$B$1:$X$1</c:f>
              <c:strCache>
                <c:ptCount val="23"/>
                <c:pt idx="0">
                  <c:v>1989/90</c:v>
                </c:pt>
                <c:pt idx="1">
                  <c:v>1990/91</c:v>
                </c:pt>
                <c:pt idx="2">
                  <c:v>1991/92</c:v>
                </c:pt>
                <c:pt idx="3">
                  <c:v>1992/93</c:v>
                </c:pt>
                <c:pt idx="4">
                  <c:v>1993/94</c:v>
                </c:pt>
                <c:pt idx="5">
                  <c:v>1994/95</c:v>
                </c:pt>
                <c:pt idx="6">
                  <c:v>1995/96</c:v>
                </c:pt>
                <c:pt idx="7">
                  <c:v>1996/97</c:v>
                </c:pt>
                <c:pt idx="8">
                  <c:v>1997/98</c:v>
                </c:pt>
                <c:pt idx="9">
                  <c:v>1998/99</c:v>
                </c:pt>
                <c:pt idx="10">
                  <c:v>1999/00</c:v>
                </c:pt>
                <c:pt idx="11">
                  <c:v>2000/01</c:v>
                </c:pt>
                <c:pt idx="12">
                  <c:v>2001/02</c:v>
                </c:pt>
                <c:pt idx="13">
                  <c:v>2002/03</c:v>
                </c:pt>
                <c:pt idx="14">
                  <c:v>2003/04</c:v>
                </c:pt>
                <c:pt idx="15">
                  <c:v>2004/05</c:v>
                </c:pt>
                <c:pt idx="16">
                  <c:v>2005/06</c:v>
                </c:pt>
                <c:pt idx="17">
                  <c:v>2006/07</c:v>
                </c:pt>
                <c:pt idx="18">
                  <c:v>2007/08</c:v>
                </c:pt>
                <c:pt idx="19">
                  <c:v>2008/09</c:v>
                </c:pt>
                <c:pt idx="20">
                  <c:v>2009/10</c:v>
                </c:pt>
                <c:pt idx="21">
                  <c:v>2010/11</c:v>
                </c:pt>
                <c:pt idx="22">
                  <c:v>2011/12</c:v>
                </c:pt>
              </c:strCache>
            </c:strRef>
          </c:cat>
          <c:val>
            <c:numRef>
              <c:f>'Terciární vzdělávání_ang'!$B$4:$X$4</c:f>
              <c:numCache>
                <c:formatCode>0%</c:formatCode>
                <c:ptCount val="23"/>
                <c:pt idx="0">
                  <c:v>0.16</c:v>
                </c:pt>
                <c:pt idx="1">
                  <c:v>0.15794460139185557</c:v>
                </c:pt>
                <c:pt idx="2">
                  <c:v>0.14399366758249638</c:v>
                </c:pt>
                <c:pt idx="3">
                  <c:v>0.19565068514471776</c:v>
                </c:pt>
                <c:pt idx="4">
                  <c:v>0.22567872565263336</c:v>
                </c:pt>
                <c:pt idx="5">
                  <c:v>0.25653994948364611</c:v>
                </c:pt>
                <c:pt idx="6">
                  <c:v>0.27660815580674153</c:v>
                </c:pt>
                <c:pt idx="7">
                  <c:v>0.35202484593563532</c:v>
                </c:pt>
                <c:pt idx="8">
                  <c:v>0.36630918813226904</c:v>
                </c:pt>
                <c:pt idx="9">
                  <c:v>0.59053272054034944</c:v>
                </c:pt>
                <c:pt idx="10">
                  <c:v>0.771886405679716</c:v>
                </c:pt>
                <c:pt idx="11">
                  <c:v>0.46836257847702328</c:v>
                </c:pt>
                <c:pt idx="12">
                  <c:v>0.46799852016278209</c:v>
                </c:pt>
                <c:pt idx="13">
                  <c:v>0.50778947034771305</c:v>
                </c:pt>
                <c:pt idx="14">
                  <c:v>0.52587526560703102</c:v>
                </c:pt>
                <c:pt idx="15">
                  <c:v>0.55719940400042145</c:v>
                </c:pt>
                <c:pt idx="16">
                  <c:v>0.59829317571846441</c:v>
                </c:pt>
                <c:pt idx="17">
                  <c:v>0.64571468046238156</c:v>
                </c:pt>
                <c:pt idx="18">
                  <c:v>0.72191277601141102</c:v>
                </c:pt>
                <c:pt idx="19">
                  <c:v>0.75622609641821825</c:v>
                </c:pt>
                <c:pt idx="20">
                  <c:v>0.81566563042096762</c:v>
                </c:pt>
                <c:pt idx="21">
                  <c:v>0.86390781087349566</c:v>
                </c:pt>
                <c:pt idx="22">
                  <c:v>0.82471727082085078</c:v>
                </c:pt>
              </c:numCache>
            </c:numRef>
          </c:val>
          <c:smooth val="0"/>
          <c:extLst>
            <c:ext xmlns:c16="http://schemas.microsoft.com/office/drawing/2014/chart" uri="{C3380CC4-5D6E-409C-BE32-E72D297353CC}">
              <c16:uniqueId val="{00000002-260A-4323-92E5-5AEC31DEC797}"/>
            </c:ext>
          </c:extLst>
        </c:ser>
        <c:dLbls>
          <c:showLegendKey val="0"/>
          <c:showVal val="0"/>
          <c:showCatName val="0"/>
          <c:showSerName val="0"/>
          <c:showPercent val="0"/>
          <c:showBubbleSize val="0"/>
        </c:dLbls>
        <c:marker val="1"/>
        <c:smooth val="0"/>
        <c:axId val="154255360"/>
        <c:axId val="154253568"/>
      </c:lineChart>
      <c:catAx>
        <c:axId val="154250240"/>
        <c:scaling>
          <c:orientation val="minMax"/>
        </c:scaling>
        <c:delete val="0"/>
        <c:axPos val="b"/>
        <c:numFmt formatCode="General" sourceLinked="0"/>
        <c:majorTickMark val="out"/>
        <c:minorTickMark val="none"/>
        <c:tickLblPos val="nextTo"/>
        <c:crossAx val="154252032"/>
        <c:crosses val="autoZero"/>
        <c:auto val="1"/>
        <c:lblAlgn val="ctr"/>
        <c:lblOffset val="100"/>
        <c:noMultiLvlLbl val="0"/>
      </c:catAx>
      <c:valAx>
        <c:axId val="154252032"/>
        <c:scaling>
          <c:orientation val="minMax"/>
        </c:scaling>
        <c:delete val="0"/>
        <c:axPos val="l"/>
        <c:numFmt formatCode="#,##0" sourceLinked="1"/>
        <c:majorTickMark val="out"/>
        <c:minorTickMark val="none"/>
        <c:tickLblPos val="nextTo"/>
        <c:crossAx val="154250240"/>
        <c:crosses val="autoZero"/>
        <c:crossBetween val="between"/>
      </c:valAx>
      <c:valAx>
        <c:axId val="154253568"/>
        <c:scaling>
          <c:orientation val="minMax"/>
        </c:scaling>
        <c:delete val="0"/>
        <c:axPos val="r"/>
        <c:numFmt formatCode="0%" sourceLinked="1"/>
        <c:majorTickMark val="out"/>
        <c:minorTickMark val="none"/>
        <c:tickLblPos val="nextTo"/>
        <c:crossAx val="154255360"/>
        <c:crosses val="max"/>
        <c:crossBetween val="between"/>
      </c:valAx>
      <c:catAx>
        <c:axId val="154255360"/>
        <c:scaling>
          <c:orientation val="minMax"/>
        </c:scaling>
        <c:delete val="1"/>
        <c:axPos val="b"/>
        <c:numFmt formatCode="General" sourceLinked="1"/>
        <c:majorTickMark val="out"/>
        <c:minorTickMark val="none"/>
        <c:tickLblPos val="none"/>
        <c:crossAx val="154253568"/>
        <c:crosses val="autoZero"/>
        <c:auto val="1"/>
        <c:lblAlgn val="ctr"/>
        <c:lblOffset val="100"/>
        <c:noMultiLvlLbl val="0"/>
      </c:catAx>
      <c:spPr>
        <a:noFill/>
        <a:ln w="25400">
          <a:noFill/>
        </a:ln>
      </c:spPr>
    </c:plotArea>
    <c:legend>
      <c:legendPos val="b"/>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2C55E6-7BAE-4558-8A68-4AC7A069FCC3}" type="datetimeFigureOut">
              <a:rPr lang="cs-CZ" smtClean="0"/>
              <a:t>13.04.2022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E82C37-8D91-409D-BD19-3C0E92F998A6}" type="slidenum">
              <a:rPr lang="cs-CZ" smtClean="0"/>
              <a:t>‹#›</a:t>
            </a:fld>
            <a:endParaRPr lang="cs-CZ"/>
          </a:p>
        </p:txBody>
      </p:sp>
    </p:spTree>
    <p:extLst>
      <p:ext uri="{BB962C8B-B14F-4D97-AF65-F5344CB8AC3E}">
        <p14:creationId xmlns:p14="http://schemas.microsoft.com/office/powerpoint/2010/main" val="1446714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itchFamily="34" charset="-128"/>
              </a:rPr>
              <a:t>An important characteristic of class systems, as opposed to slave or caste systems, is that in class-based systems of stratification, there is the opportunity for </a:t>
            </a:r>
            <a:r>
              <a:rPr lang="en-US" altLang="en-US" i="1">
                <a:ea typeface="ＭＳ Ｐゴシック" pitchFamily="34" charset="-128"/>
              </a:rPr>
              <a:t>social mobility</a:t>
            </a:r>
            <a:r>
              <a:rPr lang="en-US" altLang="en-US">
                <a:ea typeface="ＭＳ Ｐゴシック" pitchFamily="34" charset="-128"/>
              </a:rPr>
              <a:t>. This means that people and groups can, potentially, move up or down in the rankings, and this is seen by many as a significant benefit of class systems.</a:t>
            </a:r>
          </a:p>
          <a:p>
            <a:endParaRPr lang="en-US" altLang="en-US">
              <a:ea typeface="ＭＳ Ｐゴシック" pitchFamily="34" charset="-128"/>
            </a:endParaRPr>
          </a:p>
          <a:p>
            <a:r>
              <a:rPr lang="en-US" altLang="en-US">
                <a:ea typeface="ＭＳ Ｐゴシック" pitchFamily="34" charset="-128"/>
              </a:rPr>
              <a:t>In reality, however, such mobility is less common than our national mythology suggests. Typically, those who arrive at high positions have families who either had high positions themselves or the resources to provide the appropriate education for advancement. Achieving upward mobility is very difficult, and the wonderful stories we’ve all heard and seen (think, for example, of the movie </a:t>
            </a:r>
            <a:r>
              <a:rPr lang="en-US" altLang="en-US" i="1">
                <a:ea typeface="ＭＳ Ｐゴシック" pitchFamily="34" charset="-128"/>
              </a:rPr>
              <a:t>The Pursuit of Happyness</a:t>
            </a:r>
            <a:r>
              <a:rPr lang="en-US" altLang="en-US">
                <a:ea typeface="ＭＳ Ｐゴシック" pitchFamily="34" charset="-128"/>
              </a:rPr>
              <a:t>) are so very moving because they are the exception, not the norm. If such stories were common, they would not get our attention in nearly the same way.</a:t>
            </a:r>
          </a:p>
        </p:txBody>
      </p:sp>
    </p:spTree>
    <p:extLst>
      <p:ext uri="{BB962C8B-B14F-4D97-AF65-F5344CB8AC3E}">
        <p14:creationId xmlns:p14="http://schemas.microsoft.com/office/powerpoint/2010/main" val="1964174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itchFamily="34" charset="-128"/>
              </a:rPr>
              <a:t>An important characteristic of class systems, as opposed to slave or caste systems, is that in class-based systems of stratification, there is the opportunity for </a:t>
            </a:r>
            <a:r>
              <a:rPr lang="en-US" altLang="en-US" i="1">
                <a:ea typeface="ＭＳ Ｐゴシック" pitchFamily="34" charset="-128"/>
              </a:rPr>
              <a:t>social mobility</a:t>
            </a:r>
            <a:r>
              <a:rPr lang="en-US" altLang="en-US">
                <a:ea typeface="ＭＳ Ｐゴシック" pitchFamily="34" charset="-128"/>
              </a:rPr>
              <a:t>. This means that people and groups can, potentially, move up or down in the rankings, and this is seen by many as a significant benefit of class systems.</a:t>
            </a:r>
          </a:p>
          <a:p>
            <a:endParaRPr lang="en-US" altLang="en-US">
              <a:ea typeface="ＭＳ Ｐゴシック" pitchFamily="34" charset="-128"/>
            </a:endParaRPr>
          </a:p>
          <a:p>
            <a:r>
              <a:rPr lang="en-US" altLang="en-US">
                <a:ea typeface="ＭＳ Ｐゴシック" pitchFamily="34" charset="-128"/>
              </a:rPr>
              <a:t>In reality, however, such mobility is less common than our national mythology suggests. Typically, those who arrive at high positions have families who either had high positions themselves or the resources to provide the appropriate education for advancement. Achieving upward mobility is very difficult, and the wonderful stories we’ve all heard and seen (think, for example, of the movie </a:t>
            </a:r>
            <a:r>
              <a:rPr lang="en-US" altLang="en-US" i="1">
                <a:ea typeface="ＭＳ Ｐゴシック" pitchFamily="34" charset="-128"/>
              </a:rPr>
              <a:t>The Pursuit of Happyness</a:t>
            </a:r>
            <a:r>
              <a:rPr lang="en-US" altLang="en-US">
                <a:ea typeface="ＭＳ Ｐゴシック" pitchFamily="34" charset="-128"/>
              </a:rPr>
              <a:t>) are so very moving because they are the exception, not the norm. If such stories were common, they would not get our attention in nearly the same way.</a:t>
            </a:r>
          </a:p>
        </p:txBody>
      </p:sp>
    </p:spTree>
    <p:extLst>
      <p:ext uri="{BB962C8B-B14F-4D97-AF65-F5344CB8AC3E}">
        <p14:creationId xmlns:p14="http://schemas.microsoft.com/office/powerpoint/2010/main" val="584926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itchFamily="34" charset="-128"/>
              </a:rPr>
              <a:t>An important characteristic of class systems, as opposed to slave or caste systems, is that in class-based systems of stratification, there is the opportunity for </a:t>
            </a:r>
            <a:r>
              <a:rPr lang="en-US" altLang="en-US" i="1">
                <a:ea typeface="ＭＳ Ｐゴシック" pitchFamily="34" charset="-128"/>
              </a:rPr>
              <a:t>social mobility</a:t>
            </a:r>
            <a:r>
              <a:rPr lang="en-US" altLang="en-US">
                <a:ea typeface="ＭＳ Ｐゴシック" pitchFamily="34" charset="-128"/>
              </a:rPr>
              <a:t>. This means that people and groups can, potentially, move up or down in the rankings, and this is seen by many as a significant benefit of class systems.</a:t>
            </a:r>
          </a:p>
          <a:p>
            <a:endParaRPr lang="en-US" altLang="en-US">
              <a:ea typeface="ＭＳ Ｐゴシック" pitchFamily="34" charset="-128"/>
            </a:endParaRPr>
          </a:p>
          <a:p>
            <a:r>
              <a:rPr lang="en-US" altLang="en-US">
                <a:ea typeface="ＭＳ Ｐゴシック" pitchFamily="34" charset="-128"/>
              </a:rPr>
              <a:t>In reality, however, such mobility is less common than our national mythology suggests. Typically, those who arrive at high positions have families who either had high positions themselves or the resources to provide the appropriate education for advancement. Achieving upward mobility is very difficult, and the wonderful stories we’ve all heard and seen (think, for example, of the movie </a:t>
            </a:r>
            <a:r>
              <a:rPr lang="en-US" altLang="en-US" i="1">
                <a:ea typeface="ＭＳ Ｐゴシック" pitchFamily="34" charset="-128"/>
              </a:rPr>
              <a:t>The Pursuit of Happyness</a:t>
            </a:r>
            <a:r>
              <a:rPr lang="en-US" altLang="en-US">
                <a:ea typeface="ＭＳ Ｐゴシック" pitchFamily="34" charset="-128"/>
              </a:rPr>
              <a:t>) are so very moving because they are the exception, not the norm. If such stories were common, they would not get our attention in nearly the same way.</a:t>
            </a:r>
          </a:p>
        </p:txBody>
      </p:sp>
    </p:spTree>
    <p:extLst>
      <p:ext uri="{BB962C8B-B14F-4D97-AF65-F5344CB8AC3E}">
        <p14:creationId xmlns:p14="http://schemas.microsoft.com/office/powerpoint/2010/main" val="3097870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42C2AEA2-3A2F-4EC1-BD57-68CEE2CB98B4}" type="datetimeFigureOut">
              <a:rPr lang="cs-CZ" smtClean="0"/>
              <a:t>13.04.2022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EE61E55-2DC5-471F-9330-BFDFADF689CF}" type="slidenum">
              <a:rPr lang="cs-CZ" smtClean="0"/>
              <a:t>‹#›</a:t>
            </a:fld>
            <a:endParaRPr lang="cs-CZ"/>
          </a:p>
        </p:txBody>
      </p:sp>
    </p:spTree>
    <p:extLst>
      <p:ext uri="{BB962C8B-B14F-4D97-AF65-F5344CB8AC3E}">
        <p14:creationId xmlns:p14="http://schemas.microsoft.com/office/powerpoint/2010/main" val="3763957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2C2AEA2-3A2F-4EC1-BD57-68CEE2CB98B4}" type="datetimeFigureOut">
              <a:rPr lang="cs-CZ" smtClean="0"/>
              <a:t>13.04.2022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EE61E55-2DC5-471F-9330-BFDFADF689CF}" type="slidenum">
              <a:rPr lang="cs-CZ" smtClean="0"/>
              <a:t>‹#›</a:t>
            </a:fld>
            <a:endParaRPr lang="cs-CZ"/>
          </a:p>
        </p:txBody>
      </p:sp>
    </p:spTree>
    <p:extLst>
      <p:ext uri="{BB962C8B-B14F-4D97-AF65-F5344CB8AC3E}">
        <p14:creationId xmlns:p14="http://schemas.microsoft.com/office/powerpoint/2010/main" val="1237377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2C2AEA2-3A2F-4EC1-BD57-68CEE2CB98B4}" type="datetimeFigureOut">
              <a:rPr lang="cs-CZ" smtClean="0"/>
              <a:t>13.04.2022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EE61E55-2DC5-471F-9330-BFDFADF689CF}" type="slidenum">
              <a:rPr lang="cs-CZ" smtClean="0"/>
              <a:t>‹#›</a:t>
            </a:fld>
            <a:endParaRPr lang="cs-CZ"/>
          </a:p>
        </p:txBody>
      </p:sp>
    </p:spTree>
    <p:extLst>
      <p:ext uri="{BB962C8B-B14F-4D97-AF65-F5344CB8AC3E}">
        <p14:creationId xmlns:p14="http://schemas.microsoft.com/office/powerpoint/2010/main" val="617235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2C2AEA2-3A2F-4EC1-BD57-68CEE2CB98B4}" type="datetimeFigureOut">
              <a:rPr lang="cs-CZ" smtClean="0"/>
              <a:t>13.04.2022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EE61E55-2DC5-471F-9330-BFDFADF689CF}" type="slidenum">
              <a:rPr lang="cs-CZ" smtClean="0"/>
              <a:t>‹#›</a:t>
            </a:fld>
            <a:endParaRPr lang="cs-CZ"/>
          </a:p>
        </p:txBody>
      </p:sp>
    </p:spTree>
    <p:extLst>
      <p:ext uri="{BB962C8B-B14F-4D97-AF65-F5344CB8AC3E}">
        <p14:creationId xmlns:p14="http://schemas.microsoft.com/office/powerpoint/2010/main" val="1635135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42C2AEA2-3A2F-4EC1-BD57-68CEE2CB98B4}" type="datetimeFigureOut">
              <a:rPr lang="cs-CZ" smtClean="0"/>
              <a:t>13.04.2022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EE61E55-2DC5-471F-9330-BFDFADF689CF}" type="slidenum">
              <a:rPr lang="cs-CZ" smtClean="0"/>
              <a:t>‹#›</a:t>
            </a:fld>
            <a:endParaRPr lang="cs-CZ"/>
          </a:p>
        </p:txBody>
      </p:sp>
    </p:spTree>
    <p:extLst>
      <p:ext uri="{BB962C8B-B14F-4D97-AF65-F5344CB8AC3E}">
        <p14:creationId xmlns:p14="http://schemas.microsoft.com/office/powerpoint/2010/main" val="3742700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42C2AEA2-3A2F-4EC1-BD57-68CEE2CB98B4}" type="datetimeFigureOut">
              <a:rPr lang="cs-CZ" smtClean="0"/>
              <a:t>13.04.2022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EE61E55-2DC5-471F-9330-BFDFADF689CF}" type="slidenum">
              <a:rPr lang="cs-CZ" smtClean="0"/>
              <a:t>‹#›</a:t>
            </a:fld>
            <a:endParaRPr lang="cs-CZ"/>
          </a:p>
        </p:txBody>
      </p:sp>
    </p:spTree>
    <p:extLst>
      <p:ext uri="{BB962C8B-B14F-4D97-AF65-F5344CB8AC3E}">
        <p14:creationId xmlns:p14="http://schemas.microsoft.com/office/powerpoint/2010/main" val="292720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42C2AEA2-3A2F-4EC1-BD57-68CEE2CB98B4}" type="datetimeFigureOut">
              <a:rPr lang="cs-CZ" smtClean="0"/>
              <a:t>13.04.2022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EE61E55-2DC5-471F-9330-BFDFADF689CF}" type="slidenum">
              <a:rPr lang="cs-CZ" smtClean="0"/>
              <a:t>‹#›</a:t>
            </a:fld>
            <a:endParaRPr lang="cs-CZ"/>
          </a:p>
        </p:txBody>
      </p:sp>
    </p:spTree>
    <p:extLst>
      <p:ext uri="{BB962C8B-B14F-4D97-AF65-F5344CB8AC3E}">
        <p14:creationId xmlns:p14="http://schemas.microsoft.com/office/powerpoint/2010/main" val="2141670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42C2AEA2-3A2F-4EC1-BD57-68CEE2CB98B4}" type="datetimeFigureOut">
              <a:rPr lang="cs-CZ" smtClean="0"/>
              <a:t>13.04.2022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FEE61E55-2DC5-471F-9330-BFDFADF689CF}" type="slidenum">
              <a:rPr lang="cs-CZ" smtClean="0"/>
              <a:t>‹#›</a:t>
            </a:fld>
            <a:endParaRPr lang="cs-CZ"/>
          </a:p>
        </p:txBody>
      </p:sp>
    </p:spTree>
    <p:extLst>
      <p:ext uri="{BB962C8B-B14F-4D97-AF65-F5344CB8AC3E}">
        <p14:creationId xmlns:p14="http://schemas.microsoft.com/office/powerpoint/2010/main" val="3320910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2C2AEA2-3A2F-4EC1-BD57-68CEE2CB98B4}" type="datetimeFigureOut">
              <a:rPr lang="cs-CZ" smtClean="0"/>
              <a:t>13.04.2022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EE61E55-2DC5-471F-9330-BFDFADF689CF}" type="slidenum">
              <a:rPr lang="cs-CZ" smtClean="0"/>
              <a:t>‹#›</a:t>
            </a:fld>
            <a:endParaRPr lang="cs-CZ"/>
          </a:p>
        </p:txBody>
      </p:sp>
    </p:spTree>
    <p:extLst>
      <p:ext uri="{BB962C8B-B14F-4D97-AF65-F5344CB8AC3E}">
        <p14:creationId xmlns:p14="http://schemas.microsoft.com/office/powerpoint/2010/main" val="864562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42C2AEA2-3A2F-4EC1-BD57-68CEE2CB98B4}" type="datetimeFigureOut">
              <a:rPr lang="cs-CZ" smtClean="0"/>
              <a:t>13.04.2022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EE61E55-2DC5-471F-9330-BFDFADF689CF}" type="slidenum">
              <a:rPr lang="cs-CZ" smtClean="0"/>
              <a:t>‹#›</a:t>
            </a:fld>
            <a:endParaRPr lang="cs-CZ"/>
          </a:p>
        </p:txBody>
      </p:sp>
    </p:spTree>
    <p:extLst>
      <p:ext uri="{BB962C8B-B14F-4D97-AF65-F5344CB8AC3E}">
        <p14:creationId xmlns:p14="http://schemas.microsoft.com/office/powerpoint/2010/main" val="1785772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42C2AEA2-3A2F-4EC1-BD57-68CEE2CB98B4}" type="datetimeFigureOut">
              <a:rPr lang="cs-CZ" smtClean="0"/>
              <a:t>13.04.2022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EE61E55-2DC5-471F-9330-BFDFADF689CF}" type="slidenum">
              <a:rPr lang="cs-CZ" smtClean="0"/>
              <a:t>‹#›</a:t>
            </a:fld>
            <a:endParaRPr lang="cs-CZ"/>
          </a:p>
        </p:txBody>
      </p:sp>
    </p:spTree>
    <p:extLst>
      <p:ext uri="{BB962C8B-B14F-4D97-AF65-F5344CB8AC3E}">
        <p14:creationId xmlns:p14="http://schemas.microsoft.com/office/powerpoint/2010/main" val="1825789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C2AEA2-3A2F-4EC1-BD57-68CEE2CB98B4}" type="datetimeFigureOut">
              <a:rPr lang="cs-CZ" smtClean="0"/>
              <a:t>13.04.2022</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E61E55-2DC5-471F-9330-BFDFADF689CF}" type="slidenum">
              <a:rPr lang="cs-CZ" smtClean="0"/>
              <a:t>‹#›</a:t>
            </a:fld>
            <a:endParaRPr lang="cs-CZ"/>
          </a:p>
        </p:txBody>
      </p:sp>
    </p:spTree>
    <p:extLst>
      <p:ext uri="{BB962C8B-B14F-4D97-AF65-F5344CB8AC3E}">
        <p14:creationId xmlns:p14="http://schemas.microsoft.com/office/powerpoint/2010/main" val="1854947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t2XFh_tD2R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theguardian.com/politics/2010/jan/15/gordon-brown-labour-middle-class" TargetMode="External"/><Relationship Id="rId2" Type="http://schemas.openxmlformats.org/officeDocument/2006/relationships/hyperlink" Target="https://www.theguardian.com/politics/2004/oct/11/labour.uk" TargetMode="External"/><Relationship Id="rId1" Type="http://schemas.openxmlformats.org/officeDocument/2006/relationships/slideLayout" Target="../slideLayouts/slideLayout2.xml"/><Relationship Id="rId5" Type="http://schemas.openxmlformats.org/officeDocument/2006/relationships/hyperlink" Target="https://www.theguardian.com/education/video/2016/sep/09/theresa-may-education-shakeup-to-make-uk-a-great-meritocracy-video" TargetMode="External"/><Relationship Id="rId4" Type="http://schemas.openxmlformats.org/officeDocument/2006/relationships/hyperlink" Target="https://www.theguardian.com/society/2013/nov/14/david-cameron-social-mobility-majo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youtu.be/js_fVKBL5NA"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17764" y="114300"/>
            <a:ext cx="10515600" cy="716974"/>
          </a:xfrm>
        </p:spPr>
        <p:txBody>
          <a:bodyPr>
            <a:normAutofit/>
          </a:bodyPr>
          <a:lstStyle/>
          <a:p>
            <a:r>
              <a:rPr lang="cs-CZ" altLang="en-US" sz="3600" b="1" dirty="0" err="1">
                <a:latin typeface="+mn-lt"/>
              </a:rPr>
              <a:t>Theory</a:t>
            </a:r>
            <a:r>
              <a:rPr lang="cs-CZ" altLang="en-US" sz="3600" b="1" dirty="0">
                <a:latin typeface="+mn-lt"/>
              </a:rPr>
              <a:t> </a:t>
            </a:r>
            <a:r>
              <a:rPr lang="cs-CZ" altLang="en-US" sz="3600" b="1" dirty="0" err="1">
                <a:latin typeface="+mn-lt"/>
              </a:rPr>
              <a:t>of</a:t>
            </a:r>
            <a:r>
              <a:rPr lang="cs-CZ" altLang="en-US" sz="3600" b="1" dirty="0">
                <a:latin typeface="+mn-lt"/>
              </a:rPr>
              <a:t> s</a:t>
            </a:r>
            <a:r>
              <a:rPr lang="en-US" altLang="en-US" sz="3600" b="1" dirty="0" err="1">
                <a:latin typeface="+mn-lt"/>
              </a:rPr>
              <a:t>ocial</a:t>
            </a:r>
            <a:r>
              <a:rPr lang="en-US" altLang="en-US" sz="3600" b="1" dirty="0">
                <a:latin typeface="+mn-lt"/>
              </a:rPr>
              <a:t> mobility</a:t>
            </a:r>
            <a:r>
              <a:rPr lang="cs-CZ" altLang="en-US" sz="3600" b="1" dirty="0">
                <a:latin typeface="+mn-lt"/>
              </a:rPr>
              <a:t> I</a:t>
            </a:r>
            <a:endParaRPr lang="en-US" altLang="en-US" sz="3600" b="1" dirty="0">
              <a:latin typeface="+mn-lt"/>
            </a:endParaRPr>
          </a:p>
        </p:txBody>
      </p:sp>
      <p:sp>
        <p:nvSpPr>
          <p:cNvPr id="25603" name="Rectangle 3"/>
          <p:cNvSpPr>
            <a:spLocks noGrp="1" noChangeArrowheads="1"/>
          </p:cNvSpPr>
          <p:nvPr>
            <p:ph type="body" idx="1"/>
          </p:nvPr>
        </p:nvSpPr>
        <p:spPr>
          <a:xfrm>
            <a:off x="551873" y="1302327"/>
            <a:ext cx="10515600" cy="4710546"/>
          </a:xfrm>
        </p:spPr>
        <p:txBody>
          <a:bodyPr>
            <a:normAutofit/>
          </a:bodyPr>
          <a:lstStyle/>
          <a:p>
            <a:r>
              <a:rPr lang="en-US" altLang="en-US" sz="2400"/>
              <a:t>Social mobility </a:t>
            </a:r>
            <a:r>
              <a:rPr lang="en-US" altLang="en-US" sz="2400" dirty="0"/>
              <a:t>is the movement of people up or down the stratification system.</a:t>
            </a:r>
          </a:p>
          <a:p>
            <a:r>
              <a:rPr lang="en-US" altLang="en-US" sz="2400" dirty="0"/>
              <a:t>Class systems allow for more movement than slave or caste systems.</a:t>
            </a:r>
          </a:p>
          <a:p>
            <a:r>
              <a:rPr lang="en-US" altLang="en-US" sz="2400" i="1" dirty="0"/>
              <a:t>Intragenerational</a:t>
            </a:r>
            <a:r>
              <a:rPr lang="en-US" altLang="en-US" sz="2400" dirty="0"/>
              <a:t> and </a:t>
            </a:r>
            <a:r>
              <a:rPr lang="en-US" altLang="en-US" sz="2400" i="1" dirty="0"/>
              <a:t>intergenerational</a:t>
            </a:r>
            <a:r>
              <a:rPr lang="en-US" altLang="en-US" sz="2400" dirty="0"/>
              <a:t> social mobility.</a:t>
            </a:r>
          </a:p>
          <a:p>
            <a:r>
              <a:rPr lang="en-US" altLang="en-US" sz="2400" dirty="0"/>
              <a:t>While class systems do allow for social mobility, opportunities are not evenly distributed across social groups</a:t>
            </a:r>
            <a:endParaRPr lang="cs-CZ" altLang="en-US" sz="2400" dirty="0"/>
          </a:p>
          <a:p>
            <a:endParaRPr lang="en-US" altLang="en-US" sz="2400" dirty="0"/>
          </a:p>
          <a:p>
            <a:r>
              <a:rPr lang="en-US" altLang="en-US" sz="2400" dirty="0"/>
              <a:t>Social origin class/actual social class position have a significant impact on many aspects of life, including education, occupation, place of residence, marriage partner, and more</a:t>
            </a:r>
          </a:p>
          <a:p>
            <a:pPr lvl="1"/>
            <a:r>
              <a:rPr lang="en-US" altLang="en-US" dirty="0"/>
              <a:t>Against to economic liberal view of social world</a:t>
            </a:r>
          </a:p>
          <a:p>
            <a:endParaRPr lang="en-US" altLang="en-US" dirty="0"/>
          </a:p>
          <a:p>
            <a:endParaRPr lang="en-US" altLang="en-US" b="1" dirty="0"/>
          </a:p>
        </p:txBody>
      </p:sp>
      <p:sp>
        <p:nvSpPr>
          <p:cNvPr id="25604" name="Slide Number Placeholder 3"/>
          <p:cNvSpPr txBox="1">
            <a:spLocks noGrp="1"/>
          </p:cNvSpPr>
          <p:nvPr/>
        </p:nvSpPr>
        <p:spPr bwMode="auto">
          <a:xfrm>
            <a:off x="9747250" y="6505576"/>
            <a:ext cx="6032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62D91"/>
              </a:buClr>
              <a:buChar char="•"/>
              <a:defRPr sz="3200">
                <a:solidFill>
                  <a:schemeClr val="tx1"/>
                </a:solidFill>
                <a:latin typeface="Times New Roman" pitchFamily="18" charset="0"/>
                <a:cs typeface="Arial" charset="0"/>
              </a:defRPr>
            </a:lvl1pPr>
            <a:lvl2pPr marL="37931725" indent="-37474525" eaLnBrk="0" hangingPunct="0">
              <a:spcBef>
                <a:spcPct val="20000"/>
              </a:spcBef>
              <a:buClr>
                <a:srgbClr val="662D91"/>
              </a:buClr>
              <a:buChar char="–"/>
              <a:defRPr sz="2800">
                <a:solidFill>
                  <a:schemeClr val="tx1"/>
                </a:solidFill>
                <a:latin typeface="Times New Roman" pitchFamily="18" charset="0"/>
                <a:cs typeface="Arial" charset="0"/>
              </a:defRPr>
            </a:lvl2pPr>
            <a:lvl3pPr marL="1143000" indent="-228600" eaLnBrk="0" hangingPunct="0">
              <a:spcBef>
                <a:spcPct val="20000"/>
              </a:spcBef>
              <a:buClr>
                <a:srgbClr val="662D91"/>
              </a:buClr>
              <a:buChar char="•"/>
              <a:defRPr sz="2400">
                <a:solidFill>
                  <a:schemeClr val="tx1"/>
                </a:solidFill>
                <a:latin typeface="Times New Roman" pitchFamily="18" charset="0"/>
                <a:cs typeface="Arial" charset="0"/>
              </a:defRPr>
            </a:lvl3pPr>
            <a:lvl4pPr marL="1600200" indent="-228600" eaLnBrk="0" hangingPunct="0">
              <a:spcBef>
                <a:spcPct val="20000"/>
              </a:spcBef>
              <a:buClr>
                <a:srgbClr val="662D91"/>
              </a:buClr>
              <a:buChar char="–"/>
              <a:defRPr sz="2000">
                <a:solidFill>
                  <a:schemeClr val="tx1"/>
                </a:solidFill>
                <a:latin typeface="Times New Roman" pitchFamily="18" charset="0"/>
                <a:cs typeface="Arial" charset="0"/>
              </a:defRPr>
            </a:lvl4pPr>
            <a:lvl5pPr marL="2057400" indent="-228600" eaLnBrk="0" hangingPunct="0">
              <a:spcBef>
                <a:spcPct val="20000"/>
              </a:spcBef>
              <a:buClr>
                <a:srgbClr val="662D91"/>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9pPr>
          </a:lstStyle>
          <a:p>
            <a:pPr algn="ctr" eaLnBrk="1" hangingPunct="1">
              <a:spcBef>
                <a:spcPct val="0"/>
              </a:spcBef>
              <a:buClrTx/>
              <a:buFontTx/>
              <a:buNone/>
            </a:pPr>
            <a:fld id="{1090E254-4034-4A36-BA41-BBABBF2E845D}" type="slidenum">
              <a:rPr lang="en-US" altLang="en-US" sz="1000">
                <a:solidFill>
                  <a:schemeClr val="bg1"/>
                </a:solidFill>
                <a:latin typeface="Arial" charset="0"/>
                <a:ea typeface="ＭＳ Ｐゴシック" pitchFamily="34" charset="-128"/>
              </a:rPr>
              <a:pPr algn="ctr" eaLnBrk="1" hangingPunct="1">
                <a:spcBef>
                  <a:spcPct val="0"/>
                </a:spcBef>
                <a:buClrTx/>
                <a:buFontTx/>
                <a:buNone/>
              </a:pPr>
              <a:t>1</a:t>
            </a:fld>
            <a:endParaRPr lang="en-US" altLang="en-US" sz="1000">
              <a:solidFill>
                <a:schemeClr val="bg1"/>
              </a:solidFill>
              <a:latin typeface="Arial" charset="0"/>
              <a:ea typeface="ＭＳ Ｐゴシック" pitchFamily="34" charset="-128"/>
            </a:endParaRPr>
          </a:p>
        </p:txBody>
      </p:sp>
    </p:spTree>
    <p:extLst>
      <p:ext uri="{BB962C8B-B14F-4D97-AF65-F5344CB8AC3E}">
        <p14:creationId xmlns:p14="http://schemas.microsoft.com/office/powerpoint/2010/main" val="2421569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29745" y="117990"/>
            <a:ext cx="9343769" cy="524561"/>
          </a:xfrm>
        </p:spPr>
        <p:txBody>
          <a:bodyPr>
            <a:noAutofit/>
          </a:bodyPr>
          <a:lstStyle/>
          <a:p>
            <a:r>
              <a:rPr lang="cs-CZ" sz="2800" b="1" dirty="0" err="1">
                <a:latin typeface="+mn-lt"/>
              </a:rPr>
              <a:t>Inflow</a:t>
            </a:r>
            <a:r>
              <a:rPr lang="cs-CZ" sz="2800" b="1" dirty="0">
                <a:latin typeface="+mn-lt"/>
              </a:rPr>
              <a:t> mobility</a:t>
            </a:r>
            <a:endParaRPr lang="en-US" sz="2800" b="1" dirty="0">
              <a:latin typeface="+mn-lt"/>
            </a:endParaRPr>
          </a:p>
        </p:txBody>
      </p:sp>
      <p:sp>
        <p:nvSpPr>
          <p:cNvPr id="6" name="Textfeld 1">
            <a:extLst>
              <a:ext uri="{FF2B5EF4-FFF2-40B4-BE49-F238E27FC236}">
                <a16:creationId xmlns:a16="http://schemas.microsoft.com/office/drawing/2014/main" id="{A91FF80A-781E-464F-B1FF-232E13771EE0}"/>
              </a:ext>
            </a:extLst>
          </p:cNvPr>
          <p:cNvSpPr txBox="1"/>
          <p:nvPr/>
        </p:nvSpPr>
        <p:spPr>
          <a:xfrm>
            <a:off x="632008" y="708294"/>
            <a:ext cx="7920880" cy="1200329"/>
          </a:xfrm>
          <a:prstGeom prst="rect">
            <a:avLst/>
          </a:prstGeom>
          <a:noFill/>
        </p:spPr>
        <p:txBody>
          <a:bodyPr wrap="square" rtlCol="0">
            <a:spAutoFit/>
          </a:bodyPr>
          <a:lstStyle/>
          <a:p>
            <a:pPr marL="271463" indent="-271463">
              <a:buFontTx/>
              <a:buChar char="-"/>
            </a:pPr>
            <a:r>
              <a:rPr lang="en-US" sz="2400" dirty="0"/>
              <a:t>calculation of percentages in columns</a:t>
            </a:r>
          </a:p>
          <a:p>
            <a:pPr marL="271463" indent="-271463">
              <a:buFontTx/>
              <a:buChar char="-"/>
            </a:pPr>
            <a:r>
              <a:rPr lang="en-US" sz="2400" dirty="0"/>
              <a:t>interpretation: X% of all men in class Y came from class Z</a:t>
            </a:r>
          </a:p>
          <a:p>
            <a:pPr marL="271463" indent="-271463">
              <a:buFontTx/>
              <a:buChar char="-"/>
            </a:pPr>
            <a:r>
              <a:rPr lang="en-US" sz="2400" dirty="0"/>
              <a:t>social composition of classes, „social heterogeneity“</a:t>
            </a:r>
          </a:p>
        </p:txBody>
      </p:sp>
      <p:pic>
        <p:nvPicPr>
          <p:cNvPr id="8" name="Grafik 3">
            <a:extLst>
              <a:ext uri="{FF2B5EF4-FFF2-40B4-BE49-F238E27FC236}">
                <a16:creationId xmlns:a16="http://schemas.microsoft.com/office/drawing/2014/main" id="{86289F85-359C-41A6-90B8-CE4F4672C1B4}"/>
              </a:ext>
            </a:extLst>
          </p:cNvPr>
          <p:cNvPicPr>
            <a:picLocks noChangeAspect="1"/>
          </p:cNvPicPr>
          <p:nvPr/>
        </p:nvPicPr>
        <p:blipFill>
          <a:blip r:embed="rId2"/>
          <a:stretch>
            <a:fillRect/>
          </a:stretch>
        </p:blipFill>
        <p:spPr>
          <a:xfrm>
            <a:off x="642258" y="2778518"/>
            <a:ext cx="9791274" cy="4079481"/>
          </a:xfrm>
          <a:prstGeom prst="rect">
            <a:avLst/>
          </a:prstGeom>
        </p:spPr>
      </p:pic>
    </p:spTree>
    <p:extLst>
      <p:ext uri="{BB962C8B-B14F-4D97-AF65-F5344CB8AC3E}">
        <p14:creationId xmlns:p14="http://schemas.microsoft.com/office/powerpoint/2010/main" val="2500634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sldNum" sz="quarter" idx="12"/>
          </p:nvPr>
        </p:nvSpPr>
        <p:spPr/>
        <p:txBody>
          <a:bodyPr/>
          <a:lstStyle>
            <a:lvl1pPr>
              <a:defRPr sz="1000">
                <a:solidFill>
                  <a:schemeClr val="tx1"/>
                </a:solidFill>
                <a:latin typeface="Tahoma" panose="020B0604030504040204" pitchFamily="34" charset="0"/>
              </a:defRPr>
            </a:lvl1pPr>
            <a:lvl2pPr marL="742950" indent="-285750">
              <a:defRPr sz="1000">
                <a:solidFill>
                  <a:schemeClr val="tx1"/>
                </a:solidFill>
                <a:latin typeface="Tahoma" panose="020B0604030504040204" pitchFamily="34" charset="0"/>
              </a:defRPr>
            </a:lvl2pPr>
            <a:lvl3pPr marL="1143000" indent="-228600">
              <a:defRPr sz="1000">
                <a:solidFill>
                  <a:schemeClr val="tx1"/>
                </a:solidFill>
                <a:latin typeface="Tahoma" panose="020B0604030504040204" pitchFamily="34" charset="0"/>
              </a:defRPr>
            </a:lvl3pPr>
            <a:lvl4pPr marL="1600200" indent="-228600">
              <a:defRPr sz="1000">
                <a:solidFill>
                  <a:schemeClr val="tx1"/>
                </a:solidFill>
                <a:latin typeface="Tahoma" panose="020B0604030504040204" pitchFamily="34" charset="0"/>
              </a:defRPr>
            </a:lvl4pPr>
            <a:lvl5pPr marL="2057400" indent="-228600">
              <a:defRPr sz="1000">
                <a:solidFill>
                  <a:schemeClr val="tx1"/>
                </a:solidFill>
                <a:latin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defRPr>
            </a:lvl9pPr>
          </a:lstStyle>
          <a:p>
            <a:fld id="{A586881F-CCC7-41A3-B88B-92B3E35059B4}" type="slidenum">
              <a:rPr lang="cs-CZ" altLang="ja-JP" sz="1200"/>
              <a:pPr/>
              <a:t>11</a:t>
            </a:fld>
            <a:endParaRPr lang="cs-CZ" altLang="ja-JP" sz="1200"/>
          </a:p>
        </p:txBody>
      </p:sp>
      <p:sp>
        <p:nvSpPr>
          <p:cNvPr id="4099" name="Text Box 2"/>
          <p:cNvSpPr txBox="1">
            <a:spLocks noChangeArrowheads="1"/>
          </p:cNvSpPr>
          <p:nvPr/>
        </p:nvSpPr>
        <p:spPr bwMode="auto">
          <a:xfrm>
            <a:off x="124039" y="80301"/>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ahoma" panose="020B0604030504040204" pitchFamily="34" charset="0"/>
              </a:defRPr>
            </a:lvl1pPr>
            <a:lvl2pPr marL="742950" indent="-285750">
              <a:defRPr sz="1000">
                <a:solidFill>
                  <a:schemeClr val="tx1"/>
                </a:solidFill>
                <a:latin typeface="Tahoma" panose="020B0604030504040204" pitchFamily="34" charset="0"/>
              </a:defRPr>
            </a:lvl2pPr>
            <a:lvl3pPr marL="1143000" indent="-228600">
              <a:defRPr sz="1000">
                <a:solidFill>
                  <a:schemeClr val="tx1"/>
                </a:solidFill>
                <a:latin typeface="Tahoma" panose="020B0604030504040204" pitchFamily="34" charset="0"/>
              </a:defRPr>
            </a:lvl3pPr>
            <a:lvl4pPr marL="1600200" indent="-228600">
              <a:defRPr sz="1000">
                <a:solidFill>
                  <a:schemeClr val="tx1"/>
                </a:solidFill>
                <a:latin typeface="Tahoma" panose="020B0604030504040204" pitchFamily="34" charset="0"/>
              </a:defRPr>
            </a:lvl4pPr>
            <a:lvl5pPr marL="2057400" indent="-228600">
              <a:defRPr sz="1000">
                <a:solidFill>
                  <a:schemeClr val="tx1"/>
                </a:solidFill>
                <a:latin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defRPr>
            </a:lvl9pPr>
          </a:lstStyle>
          <a:p>
            <a:pPr eaLnBrk="1" hangingPunct="1"/>
            <a:r>
              <a:rPr lang="cs-CZ" altLang="zh-CN" sz="2800" b="1" dirty="0" err="1">
                <a:latin typeface="+mn-lt"/>
              </a:rPr>
              <a:t>Absolute</a:t>
            </a:r>
            <a:r>
              <a:rPr lang="cs-CZ" altLang="zh-CN" sz="2800" b="1" dirty="0">
                <a:latin typeface="+mn-lt"/>
              </a:rPr>
              <a:t> and </a:t>
            </a:r>
            <a:r>
              <a:rPr lang="cs-CZ" altLang="zh-CN" sz="2800" b="1" dirty="0" err="1">
                <a:latin typeface="+mn-lt"/>
              </a:rPr>
              <a:t>relative</a:t>
            </a:r>
            <a:r>
              <a:rPr lang="cs-CZ" altLang="zh-CN" sz="2800" b="1" dirty="0">
                <a:latin typeface="+mn-lt"/>
              </a:rPr>
              <a:t> </a:t>
            </a:r>
            <a:r>
              <a:rPr lang="cs-CZ" altLang="zh-CN" sz="2800" b="1" dirty="0" err="1">
                <a:latin typeface="+mn-lt"/>
              </a:rPr>
              <a:t>social</a:t>
            </a:r>
            <a:r>
              <a:rPr lang="cs-CZ" altLang="zh-CN" sz="2800" b="1" dirty="0">
                <a:latin typeface="+mn-lt"/>
              </a:rPr>
              <a:t> mobility I</a:t>
            </a:r>
            <a:endParaRPr lang="en-US" altLang="zh-CN" sz="2800" b="1" i="1" dirty="0">
              <a:latin typeface="+mn-lt"/>
              <a:ea typeface="SimSun" panose="02010600030101010101" pitchFamily="2" charset="-122"/>
            </a:endParaRPr>
          </a:p>
          <a:p>
            <a:pPr eaLnBrk="1" hangingPunct="1"/>
            <a:endParaRPr lang="en-US" altLang="zh-CN" sz="2000" b="1" dirty="0">
              <a:latin typeface="Arial" panose="020B0604020202020204" pitchFamily="34" charset="0"/>
              <a:ea typeface="SimSun" panose="02010600030101010101" pitchFamily="2" charset="-122"/>
            </a:endParaRPr>
          </a:p>
        </p:txBody>
      </p:sp>
      <p:sp>
        <p:nvSpPr>
          <p:cNvPr id="4100" name="Rectangle 4"/>
          <p:cNvSpPr>
            <a:spLocks noChangeArrowheads="1"/>
          </p:cNvSpPr>
          <p:nvPr/>
        </p:nvSpPr>
        <p:spPr bwMode="auto">
          <a:xfrm>
            <a:off x="124038" y="768101"/>
            <a:ext cx="11647831"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7338" indent="-287338">
              <a:defRPr sz="1000">
                <a:solidFill>
                  <a:schemeClr val="tx1"/>
                </a:solidFill>
                <a:latin typeface="Tahoma" panose="020B0604030504040204" pitchFamily="34" charset="0"/>
              </a:defRPr>
            </a:lvl1pPr>
            <a:lvl2pPr marL="744538" indent="-287338">
              <a:defRPr sz="1000">
                <a:solidFill>
                  <a:schemeClr val="tx1"/>
                </a:solidFill>
                <a:latin typeface="Tahoma" panose="020B0604030504040204" pitchFamily="34" charset="0"/>
              </a:defRPr>
            </a:lvl2pPr>
            <a:lvl3pPr marL="1143000" indent="-228600">
              <a:defRPr sz="1000">
                <a:solidFill>
                  <a:schemeClr val="tx1"/>
                </a:solidFill>
                <a:latin typeface="Tahoma" panose="020B0604030504040204" pitchFamily="34" charset="0"/>
              </a:defRPr>
            </a:lvl3pPr>
            <a:lvl4pPr marL="1600200" indent="-228600">
              <a:defRPr sz="1000">
                <a:solidFill>
                  <a:schemeClr val="tx1"/>
                </a:solidFill>
                <a:latin typeface="Tahoma" panose="020B0604030504040204" pitchFamily="34" charset="0"/>
              </a:defRPr>
            </a:lvl4pPr>
            <a:lvl5pPr marL="2057400" indent="-228600">
              <a:defRPr sz="1000">
                <a:solidFill>
                  <a:schemeClr val="tx1"/>
                </a:solidFill>
                <a:latin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defRPr>
            </a:lvl9pPr>
          </a:lstStyle>
          <a:p>
            <a:pPr marL="287338" lvl="1" eaLnBrk="1" hangingPunct="1">
              <a:spcAft>
                <a:spcPct val="50000"/>
              </a:spcAft>
              <a:buFontTx/>
              <a:buChar char="•"/>
            </a:pPr>
            <a:r>
              <a:rPr lang="en-US" sz="2400" dirty="0">
                <a:latin typeface="+mn-lt"/>
              </a:rPr>
              <a:t>Absolute mobility is chance of ending up in a different social class from</a:t>
            </a:r>
            <a:r>
              <a:rPr lang="cs-CZ" sz="2400" dirty="0">
                <a:latin typeface="+mn-lt"/>
              </a:rPr>
              <a:t> </a:t>
            </a:r>
            <a:r>
              <a:rPr lang="en-US" sz="2400" dirty="0">
                <a:latin typeface="+mn-lt"/>
              </a:rPr>
              <a:t>the one</a:t>
            </a:r>
            <a:r>
              <a:rPr lang="cs-CZ" sz="2400" dirty="0">
                <a:latin typeface="+mn-lt"/>
              </a:rPr>
              <a:t> a person </a:t>
            </a:r>
            <a:r>
              <a:rPr lang="cs-CZ" sz="2400" dirty="0" err="1">
                <a:latin typeface="+mn-lt"/>
              </a:rPr>
              <a:t>was</a:t>
            </a:r>
            <a:r>
              <a:rPr lang="cs-CZ" sz="2400" dirty="0">
                <a:latin typeface="+mn-lt"/>
              </a:rPr>
              <a:t> </a:t>
            </a:r>
            <a:r>
              <a:rPr lang="en-US" sz="2400" dirty="0">
                <a:latin typeface="+mn-lt"/>
              </a:rPr>
              <a:t>born into</a:t>
            </a:r>
            <a:r>
              <a:rPr lang="cs-CZ" sz="2400" dirty="0">
                <a:latin typeface="+mn-lt"/>
              </a:rPr>
              <a:t>.</a:t>
            </a:r>
            <a:r>
              <a:rPr lang="en-US" sz="2400" dirty="0">
                <a:latin typeface="+mn-lt"/>
              </a:rPr>
              <a:t> </a:t>
            </a:r>
            <a:endParaRPr lang="cs-CZ" sz="2400" dirty="0">
              <a:latin typeface="+mn-lt"/>
            </a:endParaRPr>
          </a:p>
          <a:p>
            <a:pPr marL="287338" lvl="2" indent="-287338">
              <a:spcAft>
                <a:spcPct val="50000"/>
              </a:spcAft>
              <a:buFontTx/>
              <a:buChar char="•"/>
            </a:pPr>
            <a:r>
              <a:rPr lang="en-US" sz="2400" dirty="0">
                <a:latin typeface="+mn-lt"/>
              </a:rPr>
              <a:t> </a:t>
            </a:r>
            <a:r>
              <a:rPr lang="cs-CZ" sz="2400" dirty="0" err="1">
                <a:latin typeface="+mn-lt"/>
              </a:rPr>
              <a:t>Usually</a:t>
            </a:r>
            <a:r>
              <a:rPr lang="cs-CZ" sz="2400" dirty="0">
                <a:latin typeface="+mn-lt"/>
              </a:rPr>
              <a:t> </a:t>
            </a:r>
            <a:r>
              <a:rPr lang="en-US" sz="2400" dirty="0">
                <a:latin typeface="+mn-lt"/>
              </a:rPr>
              <a:t>the movement</a:t>
            </a:r>
            <a:r>
              <a:rPr lang="cs-CZ" sz="2400" dirty="0">
                <a:latin typeface="+mn-lt"/>
              </a:rPr>
              <a:t>s</a:t>
            </a:r>
            <a:r>
              <a:rPr lang="en-US" sz="2400" dirty="0">
                <a:latin typeface="+mn-lt"/>
              </a:rPr>
              <a:t> </a:t>
            </a:r>
            <a:r>
              <a:rPr lang="cs-CZ" sz="2400" dirty="0">
                <a:latin typeface="+mn-lt"/>
              </a:rPr>
              <a:t>are </a:t>
            </a:r>
            <a:r>
              <a:rPr lang="en-US" sz="2400" dirty="0">
                <a:latin typeface="+mn-lt"/>
              </a:rPr>
              <a:t>often small: from class 2 to 1, say, or from class 5 to 6.</a:t>
            </a:r>
            <a:endParaRPr lang="cs-CZ" sz="2400" dirty="0">
              <a:latin typeface="+mn-lt"/>
            </a:endParaRPr>
          </a:p>
          <a:p>
            <a:pPr marL="287338" lvl="2" indent="-287338">
              <a:spcAft>
                <a:spcPct val="50000"/>
              </a:spcAft>
              <a:buFontTx/>
              <a:buChar char="•"/>
            </a:pPr>
            <a:r>
              <a:rPr lang="cs-CZ" sz="2400" dirty="0" err="1">
                <a:latin typeface="+mn-lt"/>
              </a:rPr>
              <a:t>Measured</a:t>
            </a:r>
            <a:r>
              <a:rPr lang="cs-CZ" sz="2400" dirty="0">
                <a:latin typeface="+mn-lt"/>
              </a:rPr>
              <a:t> in </a:t>
            </a:r>
            <a:r>
              <a:rPr lang="cs-CZ" sz="2400" dirty="0" err="1">
                <a:latin typeface="+mn-lt"/>
              </a:rPr>
              <a:t>percent</a:t>
            </a:r>
            <a:r>
              <a:rPr lang="cs-CZ" sz="2400" dirty="0">
                <a:latin typeface="+mn-lt"/>
              </a:rPr>
              <a:t> (</a:t>
            </a:r>
            <a:r>
              <a:rPr lang="en-US" sz="2400" dirty="0">
                <a:latin typeface="+mn-lt"/>
              </a:rPr>
              <a:t>%</a:t>
            </a:r>
            <a:r>
              <a:rPr lang="cs-CZ" sz="2400" dirty="0">
                <a:latin typeface="+mn-lt"/>
              </a:rPr>
              <a:t>)</a:t>
            </a:r>
          </a:p>
          <a:p>
            <a:pPr marL="287338" lvl="1" eaLnBrk="1" hangingPunct="1">
              <a:spcAft>
                <a:spcPct val="50000"/>
              </a:spcAft>
              <a:buFontTx/>
              <a:buChar char="•"/>
            </a:pPr>
            <a:endParaRPr lang="cs-CZ" sz="2400" dirty="0">
              <a:latin typeface="+mn-lt"/>
            </a:endParaRPr>
          </a:p>
          <a:p>
            <a:pPr marL="287338" lvl="1" eaLnBrk="1" hangingPunct="1">
              <a:spcAft>
                <a:spcPct val="50000"/>
              </a:spcAft>
              <a:buFontTx/>
              <a:buChar char="•"/>
            </a:pPr>
            <a:r>
              <a:rPr lang="en-US" sz="2400" dirty="0">
                <a:latin typeface="+mn-lt"/>
              </a:rPr>
              <a:t>Relative mobility is chance, if </a:t>
            </a:r>
            <a:r>
              <a:rPr lang="cs-CZ" sz="2400" dirty="0">
                <a:latin typeface="+mn-lt"/>
              </a:rPr>
              <a:t>a person </a:t>
            </a:r>
            <a:r>
              <a:rPr lang="en-US" sz="2400" dirty="0">
                <a:latin typeface="+mn-lt"/>
              </a:rPr>
              <a:t>started in, say, class 6 or 7, of making it to, say, class 1 or 2 compared with those who started at the top. </a:t>
            </a:r>
            <a:endParaRPr lang="cs-CZ" sz="2400" dirty="0">
              <a:latin typeface="+mn-lt"/>
            </a:endParaRPr>
          </a:p>
          <a:p>
            <a:pPr marL="287338" lvl="2" indent="-287338">
              <a:spcAft>
                <a:spcPct val="50000"/>
              </a:spcAft>
              <a:buFontTx/>
              <a:buChar char="•"/>
            </a:pPr>
            <a:r>
              <a:rPr lang="cs-CZ" sz="2400" dirty="0" err="1">
                <a:latin typeface="+mn-lt"/>
              </a:rPr>
              <a:t>It</a:t>
            </a:r>
            <a:r>
              <a:rPr lang="cs-CZ" sz="2400" dirty="0">
                <a:latin typeface="+mn-lt"/>
              </a:rPr>
              <a:t> </a:t>
            </a:r>
            <a:r>
              <a:rPr lang="cs-CZ" sz="2400" dirty="0" err="1">
                <a:latin typeface="+mn-lt"/>
              </a:rPr>
              <a:t>is</a:t>
            </a:r>
            <a:r>
              <a:rPr lang="cs-CZ" sz="2400" dirty="0">
                <a:latin typeface="+mn-lt"/>
              </a:rPr>
              <a:t> </a:t>
            </a:r>
            <a:r>
              <a:rPr lang="cs-CZ" sz="2400" dirty="0" err="1">
                <a:latin typeface="+mn-lt"/>
              </a:rPr>
              <a:t>an</a:t>
            </a:r>
            <a:r>
              <a:rPr lang="cs-CZ" sz="2400" dirty="0">
                <a:latin typeface="+mn-lt"/>
              </a:rPr>
              <a:t> </a:t>
            </a:r>
            <a:r>
              <a:rPr lang="cs-CZ" sz="2400" dirty="0" err="1">
                <a:latin typeface="+mn-lt"/>
              </a:rPr>
              <a:t>answer</a:t>
            </a:r>
            <a:r>
              <a:rPr lang="cs-CZ" sz="2400" dirty="0">
                <a:latin typeface="+mn-lt"/>
              </a:rPr>
              <a:t> to </a:t>
            </a:r>
            <a:r>
              <a:rPr lang="cs-CZ" sz="2400" dirty="0" err="1">
                <a:latin typeface="+mn-lt"/>
              </a:rPr>
              <a:t>the</a:t>
            </a:r>
            <a:r>
              <a:rPr lang="cs-CZ" sz="2400" dirty="0">
                <a:latin typeface="+mn-lt"/>
              </a:rPr>
              <a:t> </a:t>
            </a:r>
            <a:r>
              <a:rPr lang="cs-CZ" sz="2400" dirty="0" err="1">
                <a:latin typeface="+mn-lt"/>
              </a:rPr>
              <a:t>question</a:t>
            </a:r>
            <a:r>
              <a:rPr lang="cs-CZ" sz="2400" dirty="0">
                <a:latin typeface="+mn-lt"/>
              </a:rPr>
              <a:t>: </a:t>
            </a:r>
            <a:r>
              <a:rPr lang="cs-CZ" sz="2400" dirty="0" err="1">
                <a:latin typeface="+mn-lt"/>
              </a:rPr>
              <a:t>if</a:t>
            </a:r>
            <a:r>
              <a:rPr lang="en-US" sz="2400" dirty="0">
                <a:latin typeface="+mn-lt"/>
              </a:rPr>
              <a:t> </a:t>
            </a:r>
            <a:r>
              <a:rPr lang="cs-CZ" sz="2400" dirty="0">
                <a:latin typeface="+mn-lt"/>
              </a:rPr>
              <a:t>a person </a:t>
            </a:r>
            <a:r>
              <a:rPr lang="en-US" sz="2400" dirty="0">
                <a:latin typeface="+mn-lt"/>
              </a:rPr>
              <a:t>start</a:t>
            </a:r>
            <a:r>
              <a:rPr lang="cs-CZ" sz="2400" dirty="0">
                <a:latin typeface="+mn-lt"/>
              </a:rPr>
              <a:t>s</a:t>
            </a:r>
            <a:r>
              <a:rPr lang="en-US" sz="2400" dirty="0">
                <a:latin typeface="+mn-lt"/>
              </a:rPr>
              <a:t> at the bottom, </a:t>
            </a:r>
            <a:r>
              <a:rPr lang="cs-CZ" sz="2400" dirty="0" err="1">
                <a:latin typeface="+mn-lt"/>
              </a:rPr>
              <a:t>how</a:t>
            </a:r>
            <a:r>
              <a:rPr lang="cs-CZ" sz="2400" dirty="0">
                <a:latin typeface="+mn-lt"/>
              </a:rPr>
              <a:t> </a:t>
            </a:r>
            <a:r>
              <a:rPr lang="en-US" sz="2400" dirty="0">
                <a:latin typeface="+mn-lt"/>
              </a:rPr>
              <a:t>many times less likely to make it to the top than somebody born there</a:t>
            </a:r>
            <a:endParaRPr lang="cs-CZ" sz="2400" dirty="0">
              <a:latin typeface="+mn-lt"/>
            </a:endParaRPr>
          </a:p>
          <a:p>
            <a:pPr marL="287338" lvl="2" indent="-287338">
              <a:spcAft>
                <a:spcPct val="50000"/>
              </a:spcAft>
              <a:buFontTx/>
              <a:buChar char="•"/>
            </a:pPr>
            <a:r>
              <a:rPr lang="cs-CZ" sz="2400" dirty="0" err="1">
                <a:latin typeface="+mn-lt"/>
              </a:rPr>
              <a:t>Measured</a:t>
            </a:r>
            <a:r>
              <a:rPr lang="cs-CZ" sz="2400" dirty="0">
                <a:latin typeface="+mn-lt"/>
              </a:rPr>
              <a:t> in </a:t>
            </a:r>
            <a:r>
              <a:rPr lang="cs-CZ" sz="2400" dirty="0" err="1">
                <a:latin typeface="+mn-lt"/>
              </a:rPr>
              <a:t>odds</a:t>
            </a:r>
            <a:r>
              <a:rPr lang="cs-CZ" sz="2400" dirty="0">
                <a:latin typeface="+mn-lt"/>
              </a:rPr>
              <a:t> </a:t>
            </a:r>
            <a:r>
              <a:rPr lang="cs-CZ" sz="2400" dirty="0" err="1">
                <a:latin typeface="+mn-lt"/>
              </a:rPr>
              <a:t>ratios</a:t>
            </a:r>
            <a:r>
              <a:rPr lang="cs-CZ" sz="2400" dirty="0">
                <a:latin typeface="+mn-lt"/>
              </a:rPr>
              <a:t> (OR)</a:t>
            </a:r>
            <a:endParaRPr lang="en-US" altLang="zh-CN" sz="1800" dirty="0"/>
          </a:p>
          <a:p>
            <a:pPr marL="287338" lvl="1" eaLnBrk="1" hangingPunct="1">
              <a:spcAft>
                <a:spcPct val="50000"/>
              </a:spcAft>
              <a:buFontTx/>
              <a:buChar char="•"/>
            </a:pPr>
            <a:endParaRPr lang="en-GB" altLang="ja-JP" sz="1800" dirty="0">
              <a:ea typeface="ＭＳ Ｐゴシック" panose="020B0600070205080204" pitchFamily="34" charset="-128"/>
            </a:endParaRPr>
          </a:p>
        </p:txBody>
      </p:sp>
    </p:spTree>
    <p:extLst>
      <p:ext uri="{BB962C8B-B14F-4D97-AF65-F5344CB8AC3E}">
        <p14:creationId xmlns:p14="http://schemas.microsoft.com/office/powerpoint/2010/main" val="1402899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6F266691-7626-48B8-B9F0-4E65564480CC}" type="slidenum">
              <a:rPr lang="cs-CZ" altLang="en-US"/>
              <a:pPr/>
              <a:t>12</a:t>
            </a:fld>
            <a:endParaRPr lang="cs-CZ" altLang="en-US"/>
          </a:p>
        </p:txBody>
      </p:sp>
      <p:sp>
        <p:nvSpPr>
          <p:cNvPr id="203778" name="Rectangle 2"/>
          <p:cNvSpPr>
            <a:spLocks noGrp="1" noChangeArrowheads="1"/>
          </p:cNvSpPr>
          <p:nvPr>
            <p:ph type="title"/>
          </p:nvPr>
        </p:nvSpPr>
        <p:spPr>
          <a:xfrm>
            <a:off x="87745" y="43777"/>
            <a:ext cx="11420763" cy="713605"/>
          </a:xfrm>
        </p:spPr>
        <p:txBody>
          <a:bodyPr>
            <a:noAutofit/>
          </a:bodyPr>
          <a:lstStyle/>
          <a:p>
            <a:r>
              <a:rPr lang="en-US" sz="3600" b="1" dirty="0">
                <a:latin typeface="+mn-lt"/>
              </a:rPr>
              <a:t>Is America Dreaming?: Understanding Social Mobility</a:t>
            </a:r>
            <a:endParaRPr lang="cs-CZ" altLang="en-US" sz="3600" b="1" dirty="0">
              <a:latin typeface="+mn-lt"/>
            </a:endParaRPr>
          </a:p>
        </p:txBody>
      </p:sp>
      <p:sp>
        <p:nvSpPr>
          <p:cNvPr id="203779" name="Rectangle 3"/>
          <p:cNvSpPr>
            <a:spLocks noGrp="1" noChangeArrowheads="1"/>
          </p:cNvSpPr>
          <p:nvPr>
            <p:ph type="body" idx="1"/>
          </p:nvPr>
        </p:nvSpPr>
        <p:spPr>
          <a:xfrm>
            <a:off x="407649" y="863514"/>
            <a:ext cx="8229600" cy="4608513"/>
          </a:xfrm>
        </p:spPr>
        <p:txBody>
          <a:bodyPr>
            <a:normAutofit/>
          </a:bodyPr>
          <a:lstStyle/>
          <a:p>
            <a:r>
              <a:rPr lang="cs-CZ" altLang="en-US" sz="2400" dirty="0"/>
              <a:t>YT: </a:t>
            </a:r>
            <a:r>
              <a:rPr lang="cs-CZ" altLang="en-US" sz="2400" dirty="0">
                <a:hlinkClick r:id="rId2"/>
              </a:rPr>
              <a:t>https://www.youtube.com/watch?v=t2XFh_tD2RA</a:t>
            </a:r>
            <a:endParaRPr lang="cs-CZ" altLang="en-US" sz="2400" dirty="0"/>
          </a:p>
          <a:p>
            <a:endParaRPr lang="cs-CZ" altLang="en-US" sz="2400" dirty="0"/>
          </a:p>
          <a:p>
            <a:endParaRPr lang="en-US" altLang="en-US" sz="2400" dirty="0"/>
          </a:p>
          <a:p>
            <a:pPr>
              <a:lnSpc>
                <a:spcPct val="90000"/>
              </a:lnSpc>
            </a:pPr>
            <a:endParaRPr lang="en-US" altLang="en-US" sz="2400" dirty="0"/>
          </a:p>
          <a:p>
            <a:pPr>
              <a:lnSpc>
                <a:spcPct val="90000"/>
              </a:lnSpc>
            </a:pPr>
            <a:endParaRPr lang="cs-CZ" altLang="en-US" sz="2400" dirty="0"/>
          </a:p>
          <a:p>
            <a:pPr>
              <a:lnSpc>
                <a:spcPct val="90000"/>
              </a:lnSpc>
            </a:pPr>
            <a:endParaRPr lang="cs-CZ" altLang="en-US" dirty="0"/>
          </a:p>
          <a:p>
            <a:pPr>
              <a:lnSpc>
                <a:spcPct val="90000"/>
              </a:lnSpc>
            </a:pPr>
            <a:endParaRPr lang="cs-CZ" altLang="en-US" dirty="0"/>
          </a:p>
        </p:txBody>
      </p:sp>
      <p:pic>
        <p:nvPicPr>
          <p:cNvPr id="4" name="Obrázek 3">
            <a:extLst>
              <a:ext uri="{FF2B5EF4-FFF2-40B4-BE49-F238E27FC236}">
                <a16:creationId xmlns:a16="http://schemas.microsoft.com/office/drawing/2014/main" id="{71FBB6E2-CD74-4961-AF00-0541A8DBF354}"/>
              </a:ext>
            </a:extLst>
          </p:cNvPr>
          <p:cNvPicPr>
            <a:picLocks noChangeAspect="1"/>
          </p:cNvPicPr>
          <p:nvPr/>
        </p:nvPicPr>
        <p:blipFill>
          <a:blip r:embed="rId3"/>
          <a:stretch>
            <a:fillRect/>
          </a:stretch>
        </p:blipFill>
        <p:spPr>
          <a:xfrm>
            <a:off x="5363293" y="2421948"/>
            <a:ext cx="6494613" cy="4116964"/>
          </a:xfrm>
          <a:prstGeom prst="rect">
            <a:avLst/>
          </a:prstGeom>
        </p:spPr>
      </p:pic>
    </p:spTree>
    <p:extLst>
      <p:ext uri="{BB962C8B-B14F-4D97-AF65-F5344CB8AC3E}">
        <p14:creationId xmlns:p14="http://schemas.microsoft.com/office/powerpoint/2010/main" val="4176872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9291" y="124979"/>
            <a:ext cx="10515600" cy="697057"/>
          </a:xfrm>
        </p:spPr>
        <p:txBody>
          <a:bodyPr>
            <a:normAutofit/>
          </a:bodyPr>
          <a:lstStyle/>
          <a:p>
            <a:pPr eaLnBrk="1" hangingPunct="1"/>
            <a:r>
              <a:rPr lang="en-GB" altLang="en-US" sz="3600" b="1" dirty="0">
                <a:latin typeface="+mn-lt"/>
              </a:rPr>
              <a:t>Social mobility </a:t>
            </a:r>
            <a:r>
              <a:rPr lang="cs-CZ" altLang="en-US" sz="3600" b="1" dirty="0">
                <a:latin typeface="+mn-lt"/>
              </a:rPr>
              <a:t>- </a:t>
            </a:r>
            <a:r>
              <a:rPr lang="cs-CZ" altLang="en-US" sz="3600" b="1" dirty="0" err="1">
                <a:latin typeface="+mn-lt"/>
              </a:rPr>
              <a:t>politicians</a:t>
            </a:r>
            <a:endParaRPr lang="en-GB" altLang="en-US" sz="3600" b="1" dirty="0">
              <a:latin typeface="+mn-lt"/>
            </a:endParaRPr>
          </a:p>
        </p:txBody>
      </p:sp>
      <p:sp>
        <p:nvSpPr>
          <p:cNvPr id="5123" name="Rectangle 3"/>
          <p:cNvSpPr>
            <a:spLocks noGrp="1" noChangeArrowheads="1"/>
          </p:cNvSpPr>
          <p:nvPr>
            <p:ph type="body" idx="1"/>
          </p:nvPr>
        </p:nvSpPr>
        <p:spPr>
          <a:xfrm>
            <a:off x="413327" y="942108"/>
            <a:ext cx="10515600" cy="5151727"/>
          </a:xfrm>
        </p:spPr>
        <p:txBody>
          <a:bodyPr>
            <a:normAutofit lnSpcReduction="10000"/>
          </a:bodyPr>
          <a:lstStyle/>
          <a:p>
            <a:r>
              <a:rPr lang="en-US" sz="2400" dirty="0"/>
              <a:t>“</a:t>
            </a:r>
            <a:r>
              <a:rPr lang="cs-CZ" sz="2400" dirty="0"/>
              <a:t>I </a:t>
            </a:r>
            <a:r>
              <a:rPr lang="en-US" sz="2400" dirty="0"/>
              <a:t>want to see social mobility rising once again,” said prime minister </a:t>
            </a:r>
            <a:r>
              <a:rPr lang="en-US" sz="2400" dirty="0">
                <a:hlinkClick r:id="rId2"/>
              </a:rPr>
              <a:t>Tony Blair in 2004</a:t>
            </a:r>
            <a:endParaRPr lang="cs-CZ" sz="2400" dirty="0"/>
          </a:p>
          <a:p>
            <a:r>
              <a:rPr lang="en-US" sz="2400" dirty="0"/>
              <a:t>“We can unleash the biggest wave of social mobility since the second world war,” said prime minister </a:t>
            </a:r>
            <a:r>
              <a:rPr lang="en-US" sz="2400" dirty="0">
                <a:hlinkClick r:id="rId3"/>
              </a:rPr>
              <a:t>Gordon Brown in 2010</a:t>
            </a:r>
            <a:r>
              <a:rPr lang="en-US" sz="2400" dirty="0"/>
              <a:t>. </a:t>
            </a:r>
          </a:p>
          <a:p>
            <a:r>
              <a:rPr lang="en-US" sz="2400" dirty="0"/>
              <a:t>“I want to see a </a:t>
            </a:r>
            <a:r>
              <a:rPr lang="en-US" sz="2400" dirty="0">
                <a:hlinkClick r:id="rId4"/>
              </a:rPr>
              <a:t>more socially mobile Britain</a:t>
            </a:r>
            <a:r>
              <a:rPr lang="en-US" sz="2400" dirty="0"/>
              <a:t>,” said David Cameron in 2013. </a:t>
            </a:r>
          </a:p>
          <a:p>
            <a:r>
              <a:rPr lang="en-US" sz="2400" dirty="0"/>
              <a:t>“I want Britain to be the world’s great meritocracy,” said </a:t>
            </a:r>
            <a:r>
              <a:rPr lang="en-US" sz="2400" dirty="0">
                <a:hlinkClick r:id="rId5"/>
              </a:rPr>
              <a:t>Theresa May in 2016</a:t>
            </a:r>
            <a:r>
              <a:rPr lang="en-US" sz="2400" dirty="0"/>
              <a:t>.</a:t>
            </a:r>
            <a:endParaRPr lang="cs-CZ" sz="2400" dirty="0"/>
          </a:p>
          <a:p>
            <a:endParaRPr lang="cs-CZ" altLang="en-US" sz="2400" dirty="0"/>
          </a:p>
          <a:p>
            <a:r>
              <a:rPr lang="cs-CZ" altLang="en-US" sz="2400" dirty="0" err="1"/>
              <a:t>Why</a:t>
            </a:r>
            <a:r>
              <a:rPr lang="cs-CZ" altLang="en-US" sz="2400" dirty="0"/>
              <a:t> </a:t>
            </a:r>
            <a:r>
              <a:rPr lang="cs-CZ" altLang="en-US" sz="2400" dirty="0" err="1"/>
              <a:t>does</a:t>
            </a:r>
            <a:r>
              <a:rPr lang="cs-CZ" altLang="en-US" sz="2400" dirty="0"/>
              <a:t> </a:t>
            </a:r>
            <a:r>
              <a:rPr lang="cs-CZ" altLang="en-US" sz="2400" dirty="0" err="1"/>
              <a:t>social</a:t>
            </a:r>
            <a:r>
              <a:rPr lang="cs-CZ" altLang="en-US" sz="2400" dirty="0"/>
              <a:t> mobility </a:t>
            </a:r>
            <a:r>
              <a:rPr lang="cs-CZ" altLang="en-US" sz="2400" dirty="0" err="1"/>
              <a:t>happen</a:t>
            </a:r>
            <a:r>
              <a:rPr lang="cs-CZ" altLang="en-US" sz="2400" dirty="0"/>
              <a:t>?</a:t>
            </a:r>
          </a:p>
          <a:p>
            <a:r>
              <a:rPr lang="cs-CZ" altLang="en-US" sz="2400" dirty="0" err="1"/>
              <a:t>Two</a:t>
            </a:r>
            <a:r>
              <a:rPr lang="cs-CZ" altLang="en-US" sz="2400" dirty="0"/>
              <a:t> </a:t>
            </a:r>
            <a:r>
              <a:rPr lang="cs-CZ" altLang="en-US" sz="2400" dirty="0" err="1"/>
              <a:t>general</a:t>
            </a:r>
            <a:r>
              <a:rPr lang="cs-CZ" altLang="en-US" sz="2400" dirty="0"/>
              <a:t> </a:t>
            </a:r>
            <a:r>
              <a:rPr lang="cs-CZ" altLang="en-US" sz="2400" dirty="0" err="1"/>
              <a:t>factors</a:t>
            </a:r>
            <a:r>
              <a:rPr lang="cs-CZ" altLang="en-US" sz="2400" dirty="0"/>
              <a:t> </a:t>
            </a:r>
            <a:r>
              <a:rPr lang="cs-CZ" altLang="en-US" sz="2400" dirty="0" err="1"/>
              <a:t>that</a:t>
            </a:r>
            <a:r>
              <a:rPr lang="cs-CZ" altLang="en-US" sz="2400" dirty="0"/>
              <a:t> influence </a:t>
            </a:r>
            <a:r>
              <a:rPr lang="cs-CZ" altLang="en-US" sz="2400" dirty="0" err="1"/>
              <a:t>social</a:t>
            </a:r>
            <a:r>
              <a:rPr lang="cs-CZ" altLang="en-US" sz="2400" dirty="0"/>
              <a:t> mobility</a:t>
            </a:r>
          </a:p>
          <a:p>
            <a:pPr marL="914400" lvl="1" indent="-457200">
              <a:buFont typeface="+mj-lt"/>
              <a:buAutoNum type="arabicPeriod"/>
            </a:pPr>
            <a:r>
              <a:rPr lang="cs-CZ" altLang="en-US" dirty="0" err="1"/>
              <a:t>Level</a:t>
            </a:r>
            <a:r>
              <a:rPr lang="cs-CZ" altLang="en-US" dirty="0"/>
              <a:t> </a:t>
            </a:r>
            <a:r>
              <a:rPr lang="cs-CZ" altLang="en-US" dirty="0" err="1"/>
              <a:t>of</a:t>
            </a:r>
            <a:r>
              <a:rPr lang="cs-CZ" altLang="en-US" dirty="0"/>
              <a:t> </a:t>
            </a:r>
            <a:r>
              <a:rPr lang="cs-CZ" altLang="en-US" dirty="0" err="1"/>
              <a:t>inequality</a:t>
            </a:r>
            <a:endParaRPr lang="cs-CZ" altLang="en-US" dirty="0"/>
          </a:p>
          <a:p>
            <a:pPr marL="914400" lvl="1" indent="-457200">
              <a:buFont typeface="+mj-lt"/>
              <a:buAutoNum type="arabicPeriod"/>
            </a:pPr>
            <a:r>
              <a:rPr lang="cs-CZ" altLang="en-US" dirty="0" err="1"/>
              <a:t>Exogenous</a:t>
            </a:r>
            <a:r>
              <a:rPr lang="cs-CZ" altLang="en-US" dirty="0"/>
              <a:t> and </a:t>
            </a:r>
            <a:r>
              <a:rPr lang="cs-CZ" altLang="en-US" dirty="0" err="1"/>
              <a:t>endogenous</a:t>
            </a:r>
            <a:r>
              <a:rPr lang="cs-CZ" altLang="en-US" dirty="0"/>
              <a:t> </a:t>
            </a:r>
            <a:r>
              <a:rPr lang="cs-CZ" altLang="en-US" dirty="0" err="1"/>
              <a:t>factors</a:t>
            </a:r>
            <a:endParaRPr lang="cs-CZ" altLang="en-US" dirty="0"/>
          </a:p>
          <a:p>
            <a:pPr lvl="2"/>
            <a:r>
              <a:rPr lang="cs-CZ" altLang="en-US" sz="2400" dirty="0" err="1"/>
              <a:t>Exogenous</a:t>
            </a:r>
            <a:r>
              <a:rPr lang="cs-CZ" altLang="en-US" sz="2400" dirty="0"/>
              <a:t>, </a:t>
            </a:r>
            <a:r>
              <a:rPr lang="cs-CZ" altLang="en-US" sz="2400" dirty="0" err="1"/>
              <a:t>structural</a:t>
            </a:r>
            <a:r>
              <a:rPr lang="cs-CZ" altLang="en-US" sz="2400" dirty="0"/>
              <a:t> </a:t>
            </a:r>
            <a:r>
              <a:rPr lang="cs-CZ" altLang="en-US" sz="2400" dirty="0" err="1"/>
              <a:t>factors</a:t>
            </a:r>
            <a:r>
              <a:rPr lang="cs-CZ" altLang="en-US" sz="2400" dirty="0"/>
              <a:t>, </a:t>
            </a:r>
            <a:r>
              <a:rPr lang="cs-CZ" altLang="en-US" sz="2400" dirty="0" err="1"/>
              <a:t>absolute</a:t>
            </a:r>
            <a:r>
              <a:rPr lang="cs-CZ" altLang="en-US" sz="2400" dirty="0"/>
              <a:t> mobility</a:t>
            </a:r>
          </a:p>
          <a:p>
            <a:pPr lvl="2"/>
            <a:r>
              <a:rPr lang="cs-CZ" altLang="en-US" sz="2400" dirty="0" err="1"/>
              <a:t>Endogenous</a:t>
            </a:r>
            <a:r>
              <a:rPr lang="cs-CZ" altLang="en-US" sz="2400" dirty="0"/>
              <a:t>, </a:t>
            </a:r>
            <a:r>
              <a:rPr lang="cs-CZ" altLang="en-US" sz="2400" dirty="0" err="1"/>
              <a:t>individual</a:t>
            </a:r>
            <a:r>
              <a:rPr lang="cs-CZ" altLang="en-US" sz="2400" dirty="0"/>
              <a:t> </a:t>
            </a:r>
            <a:r>
              <a:rPr lang="cs-CZ" altLang="en-US" sz="2400" dirty="0" err="1"/>
              <a:t>factors</a:t>
            </a:r>
            <a:r>
              <a:rPr lang="cs-CZ" altLang="en-US" sz="2400" dirty="0"/>
              <a:t>, </a:t>
            </a:r>
            <a:r>
              <a:rPr lang="cs-CZ" altLang="en-US" sz="2400" dirty="0" err="1"/>
              <a:t>relative</a:t>
            </a:r>
            <a:r>
              <a:rPr lang="cs-CZ" altLang="en-US" sz="2400" dirty="0"/>
              <a:t> mobility</a:t>
            </a:r>
          </a:p>
          <a:p>
            <a:pPr lvl="2"/>
            <a:endParaRPr lang="en-GB" altLang="en-US" sz="1600" dirty="0"/>
          </a:p>
        </p:txBody>
      </p:sp>
    </p:spTree>
    <p:extLst>
      <p:ext uri="{BB962C8B-B14F-4D97-AF65-F5344CB8AC3E}">
        <p14:creationId xmlns:p14="http://schemas.microsoft.com/office/powerpoint/2010/main" val="1956704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35035" y="142458"/>
            <a:ext cx="8229600" cy="864096"/>
          </a:xfrm>
        </p:spPr>
        <p:txBody>
          <a:bodyPr>
            <a:normAutofit/>
          </a:bodyPr>
          <a:lstStyle/>
          <a:p>
            <a:r>
              <a:rPr lang="cs-CZ" altLang="en-US" sz="3600" b="1" dirty="0" err="1">
                <a:latin typeface="+mn-lt"/>
              </a:rPr>
              <a:t>Level</a:t>
            </a:r>
            <a:r>
              <a:rPr lang="cs-CZ" altLang="en-US" sz="3600" b="1" dirty="0">
                <a:latin typeface="+mn-lt"/>
              </a:rPr>
              <a:t> </a:t>
            </a:r>
            <a:r>
              <a:rPr lang="cs-CZ" altLang="en-US" sz="3600" b="1" dirty="0" err="1">
                <a:latin typeface="+mn-lt"/>
              </a:rPr>
              <a:t>of</a:t>
            </a:r>
            <a:r>
              <a:rPr lang="cs-CZ" altLang="en-US" sz="3600" b="1" dirty="0">
                <a:latin typeface="+mn-lt"/>
              </a:rPr>
              <a:t> </a:t>
            </a:r>
            <a:r>
              <a:rPr lang="cs-CZ" altLang="en-US" sz="3600" b="1" dirty="0" err="1">
                <a:latin typeface="+mn-lt"/>
              </a:rPr>
              <a:t>inequality</a:t>
            </a:r>
            <a:r>
              <a:rPr lang="cs-CZ" altLang="en-US" sz="3600" b="1" dirty="0">
                <a:latin typeface="+mn-lt"/>
              </a:rPr>
              <a:t> I - GGC</a:t>
            </a:r>
            <a:endParaRPr lang="en-US" altLang="en-US" sz="3600" b="1" dirty="0">
              <a:latin typeface="+mn-lt"/>
            </a:endParaRPr>
          </a:p>
        </p:txBody>
      </p:sp>
      <p:sp>
        <p:nvSpPr>
          <p:cNvPr id="25603" name="Rectangle 3"/>
          <p:cNvSpPr>
            <a:spLocks noGrp="1" noChangeArrowheads="1"/>
          </p:cNvSpPr>
          <p:nvPr>
            <p:ph type="body" idx="1"/>
          </p:nvPr>
        </p:nvSpPr>
        <p:spPr>
          <a:xfrm>
            <a:off x="514349" y="1006554"/>
            <a:ext cx="8491105" cy="2771119"/>
          </a:xfrm>
        </p:spPr>
        <p:txBody>
          <a:bodyPr>
            <a:normAutofit/>
          </a:bodyPr>
          <a:lstStyle/>
          <a:p>
            <a:r>
              <a:rPr lang="cs-CZ" altLang="en-US" sz="2400" dirty="0" err="1"/>
              <a:t>What</a:t>
            </a:r>
            <a:r>
              <a:rPr lang="cs-CZ" altLang="en-US" sz="2400" dirty="0"/>
              <a:t> </a:t>
            </a:r>
            <a:r>
              <a:rPr lang="cs-CZ" altLang="en-US" sz="2400" dirty="0" err="1"/>
              <a:t>is</a:t>
            </a:r>
            <a:r>
              <a:rPr lang="cs-CZ" altLang="en-US" sz="2400" dirty="0"/>
              <a:t> </a:t>
            </a:r>
            <a:r>
              <a:rPr lang="cs-CZ" altLang="en-US" sz="2400" dirty="0" err="1"/>
              <a:t>the</a:t>
            </a:r>
            <a:r>
              <a:rPr lang="cs-CZ" altLang="en-US" sz="2400" dirty="0"/>
              <a:t> </a:t>
            </a:r>
            <a:r>
              <a:rPr lang="cs-CZ" altLang="en-US" sz="2400" dirty="0" err="1"/>
              <a:t>relatioship</a:t>
            </a:r>
            <a:r>
              <a:rPr lang="cs-CZ" altLang="en-US" sz="2400" dirty="0"/>
              <a:t> </a:t>
            </a:r>
            <a:r>
              <a:rPr lang="cs-CZ" altLang="en-US" sz="2400" dirty="0" err="1"/>
              <a:t>between</a:t>
            </a:r>
            <a:r>
              <a:rPr lang="cs-CZ" altLang="en-US" sz="2400" dirty="0"/>
              <a:t> </a:t>
            </a:r>
            <a:r>
              <a:rPr lang="cs-CZ" altLang="en-US" sz="2400" dirty="0" err="1"/>
              <a:t>inequality</a:t>
            </a:r>
            <a:r>
              <a:rPr lang="cs-CZ" altLang="en-US" sz="2400" dirty="0"/>
              <a:t> and </a:t>
            </a:r>
            <a:r>
              <a:rPr lang="cs-CZ" altLang="en-US" sz="2400" dirty="0" err="1"/>
              <a:t>social</a:t>
            </a:r>
            <a:r>
              <a:rPr lang="cs-CZ" altLang="en-US" sz="2400" dirty="0"/>
              <a:t> </a:t>
            </a:r>
            <a:r>
              <a:rPr lang="cs-CZ" altLang="en-US" sz="2400" dirty="0" err="1"/>
              <a:t>mobilty</a:t>
            </a:r>
            <a:r>
              <a:rPr lang="cs-CZ" altLang="en-US" sz="2400" dirty="0"/>
              <a:t>?</a:t>
            </a:r>
            <a:endParaRPr lang="en-GB" altLang="en-US" sz="2400" dirty="0"/>
          </a:p>
          <a:p>
            <a:r>
              <a:rPr lang="cs-CZ" altLang="en-US" sz="2400" dirty="0" err="1"/>
              <a:t>Aggregated</a:t>
            </a:r>
            <a:r>
              <a:rPr lang="cs-CZ" altLang="en-US" sz="2400" dirty="0"/>
              <a:t> </a:t>
            </a:r>
            <a:r>
              <a:rPr lang="cs-CZ" altLang="en-US" sz="2400" dirty="0" err="1"/>
              <a:t>level</a:t>
            </a:r>
            <a:r>
              <a:rPr lang="cs-CZ" altLang="en-US" sz="2400" dirty="0"/>
              <a:t> – </a:t>
            </a:r>
            <a:r>
              <a:rPr lang="cs-CZ" altLang="en-US" sz="2400" i="1" dirty="0"/>
              <a:t>G</a:t>
            </a:r>
            <a:r>
              <a:rPr lang="cs-CZ" altLang="en-US" sz="2400" dirty="0"/>
              <a:t>reat </a:t>
            </a:r>
            <a:r>
              <a:rPr lang="cs-CZ" altLang="en-US" sz="2400" i="1" dirty="0" err="1"/>
              <a:t>G</a:t>
            </a:r>
            <a:r>
              <a:rPr lang="cs-CZ" altLang="en-US" sz="2400" dirty="0" err="1"/>
              <a:t>atsby</a:t>
            </a:r>
            <a:r>
              <a:rPr lang="cs-CZ" altLang="en-US" sz="2400" dirty="0"/>
              <a:t> </a:t>
            </a:r>
            <a:r>
              <a:rPr lang="cs-CZ" altLang="en-US" sz="2400" i="1" dirty="0" err="1"/>
              <a:t>C</a:t>
            </a:r>
            <a:r>
              <a:rPr lang="cs-CZ" altLang="en-US" sz="2400" dirty="0" err="1"/>
              <a:t>urve</a:t>
            </a:r>
            <a:r>
              <a:rPr lang="cs-CZ" altLang="en-US" sz="2400" dirty="0"/>
              <a:t> </a:t>
            </a:r>
          </a:p>
          <a:p>
            <a:r>
              <a:rPr lang="cs-CZ" altLang="en-US" sz="2400" dirty="0" err="1"/>
              <a:t>Higer</a:t>
            </a:r>
            <a:r>
              <a:rPr lang="cs-CZ" altLang="en-US" sz="2400" dirty="0"/>
              <a:t> </a:t>
            </a:r>
            <a:r>
              <a:rPr lang="cs-CZ" altLang="en-US" sz="2400" dirty="0" err="1"/>
              <a:t>economic</a:t>
            </a:r>
            <a:r>
              <a:rPr lang="cs-CZ" altLang="en-US" sz="2400" dirty="0"/>
              <a:t> </a:t>
            </a:r>
            <a:r>
              <a:rPr lang="cs-CZ" altLang="en-US" sz="2400" dirty="0" err="1"/>
              <a:t>inequality</a:t>
            </a:r>
            <a:r>
              <a:rPr lang="cs-CZ" altLang="en-US" sz="2400" dirty="0"/>
              <a:t> </a:t>
            </a:r>
            <a:r>
              <a:rPr lang="cs-CZ" altLang="en-US" sz="2400" dirty="0" err="1"/>
              <a:t>means</a:t>
            </a:r>
            <a:r>
              <a:rPr lang="cs-CZ" altLang="en-US" sz="2400" dirty="0"/>
              <a:t> </a:t>
            </a:r>
            <a:r>
              <a:rPr lang="cs-CZ" altLang="en-US" sz="2400" dirty="0" err="1"/>
              <a:t>lower</a:t>
            </a:r>
            <a:r>
              <a:rPr lang="cs-CZ" altLang="en-US" sz="2400" dirty="0"/>
              <a:t> </a:t>
            </a:r>
            <a:r>
              <a:rPr lang="cs-CZ" altLang="en-US" sz="2400" dirty="0" err="1"/>
              <a:t>social</a:t>
            </a:r>
            <a:r>
              <a:rPr lang="cs-CZ" altLang="en-US" sz="2400" dirty="0"/>
              <a:t> mobility and vice versa</a:t>
            </a:r>
          </a:p>
          <a:p>
            <a:r>
              <a:rPr lang="cs-CZ" sz="2400" dirty="0"/>
              <a:t>I</a:t>
            </a:r>
            <a:r>
              <a:rPr lang="en-US" sz="2400" dirty="0" err="1"/>
              <a:t>nequality</a:t>
            </a:r>
            <a:r>
              <a:rPr lang="en-US" sz="2400" dirty="0"/>
              <a:t> generates</a:t>
            </a:r>
            <a:r>
              <a:rPr lang="cs-CZ" sz="2400" dirty="0"/>
              <a:t> </a:t>
            </a:r>
            <a:r>
              <a:rPr lang="en-US" sz="2400" dirty="0"/>
              <a:t>less opportunities</a:t>
            </a:r>
            <a:r>
              <a:rPr lang="cs-CZ" sz="2400" dirty="0"/>
              <a:t>, </a:t>
            </a:r>
            <a:r>
              <a:rPr lang="en-US" altLang="en-US" sz="2400" dirty="0"/>
              <a:t>low social mobility</a:t>
            </a:r>
          </a:p>
          <a:p>
            <a:r>
              <a:rPr lang="cs-CZ" altLang="en-US" sz="2400" dirty="0"/>
              <a:t>GGC: Great </a:t>
            </a:r>
            <a:r>
              <a:rPr lang="cs-CZ" altLang="en-US" sz="2400" dirty="0" err="1"/>
              <a:t>Gatsby</a:t>
            </a:r>
            <a:r>
              <a:rPr lang="cs-CZ" altLang="en-US" sz="2400" dirty="0"/>
              <a:t> </a:t>
            </a:r>
            <a:r>
              <a:rPr lang="cs-CZ" altLang="en-US" sz="2400" dirty="0" err="1"/>
              <a:t>Curve</a:t>
            </a:r>
            <a:r>
              <a:rPr lang="cs-CZ" altLang="en-US" sz="2400" dirty="0"/>
              <a:t> </a:t>
            </a:r>
            <a:r>
              <a:rPr lang="en-US" altLang="en-US" sz="2400" dirty="0"/>
              <a:t> </a:t>
            </a:r>
            <a:endParaRPr lang="cs-CZ" altLang="en-US" sz="2400" dirty="0"/>
          </a:p>
          <a:p>
            <a:endParaRPr lang="cs-CZ" altLang="en-US" sz="2400" dirty="0"/>
          </a:p>
          <a:p>
            <a:endParaRPr lang="en-US" altLang="en-US" dirty="0"/>
          </a:p>
          <a:p>
            <a:endParaRPr lang="en-US" altLang="en-US" b="1" dirty="0"/>
          </a:p>
        </p:txBody>
      </p:sp>
      <p:sp>
        <p:nvSpPr>
          <p:cNvPr id="25604" name="Slide Number Placeholder 3"/>
          <p:cNvSpPr txBox="1">
            <a:spLocks noGrp="1"/>
          </p:cNvSpPr>
          <p:nvPr/>
        </p:nvSpPr>
        <p:spPr bwMode="auto">
          <a:xfrm>
            <a:off x="9747250" y="6505576"/>
            <a:ext cx="6032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62D91"/>
              </a:buClr>
              <a:buChar char="•"/>
              <a:defRPr sz="3200">
                <a:solidFill>
                  <a:schemeClr val="tx1"/>
                </a:solidFill>
                <a:latin typeface="Times New Roman" pitchFamily="18" charset="0"/>
                <a:cs typeface="Arial" charset="0"/>
              </a:defRPr>
            </a:lvl1pPr>
            <a:lvl2pPr marL="37931725" indent="-37474525" eaLnBrk="0" hangingPunct="0">
              <a:spcBef>
                <a:spcPct val="20000"/>
              </a:spcBef>
              <a:buClr>
                <a:srgbClr val="662D91"/>
              </a:buClr>
              <a:buChar char="–"/>
              <a:defRPr sz="2800">
                <a:solidFill>
                  <a:schemeClr val="tx1"/>
                </a:solidFill>
                <a:latin typeface="Times New Roman" pitchFamily="18" charset="0"/>
                <a:cs typeface="Arial" charset="0"/>
              </a:defRPr>
            </a:lvl2pPr>
            <a:lvl3pPr marL="1143000" indent="-228600" eaLnBrk="0" hangingPunct="0">
              <a:spcBef>
                <a:spcPct val="20000"/>
              </a:spcBef>
              <a:buClr>
                <a:srgbClr val="662D91"/>
              </a:buClr>
              <a:buChar char="•"/>
              <a:defRPr sz="2400">
                <a:solidFill>
                  <a:schemeClr val="tx1"/>
                </a:solidFill>
                <a:latin typeface="Times New Roman" pitchFamily="18" charset="0"/>
                <a:cs typeface="Arial" charset="0"/>
              </a:defRPr>
            </a:lvl3pPr>
            <a:lvl4pPr marL="1600200" indent="-228600" eaLnBrk="0" hangingPunct="0">
              <a:spcBef>
                <a:spcPct val="20000"/>
              </a:spcBef>
              <a:buClr>
                <a:srgbClr val="662D91"/>
              </a:buClr>
              <a:buChar char="–"/>
              <a:defRPr sz="2000">
                <a:solidFill>
                  <a:schemeClr val="tx1"/>
                </a:solidFill>
                <a:latin typeface="Times New Roman" pitchFamily="18" charset="0"/>
                <a:cs typeface="Arial" charset="0"/>
              </a:defRPr>
            </a:lvl4pPr>
            <a:lvl5pPr marL="2057400" indent="-228600" eaLnBrk="0" hangingPunct="0">
              <a:spcBef>
                <a:spcPct val="20000"/>
              </a:spcBef>
              <a:buClr>
                <a:srgbClr val="662D91"/>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9pPr>
          </a:lstStyle>
          <a:p>
            <a:pPr algn="ctr" eaLnBrk="1" hangingPunct="1">
              <a:spcBef>
                <a:spcPct val="0"/>
              </a:spcBef>
              <a:buClrTx/>
              <a:buFontTx/>
              <a:buNone/>
            </a:pPr>
            <a:fld id="{1090E254-4034-4A36-BA41-BBABBF2E845D}" type="slidenum">
              <a:rPr lang="en-US" altLang="en-US" sz="1000">
                <a:solidFill>
                  <a:schemeClr val="bg1"/>
                </a:solidFill>
                <a:latin typeface="Arial" charset="0"/>
                <a:ea typeface="ＭＳ Ｐゴシック" pitchFamily="34" charset="-128"/>
              </a:rPr>
              <a:pPr algn="ctr" eaLnBrk="1" hangingPunct="1">
                <a:spcBef>
                  <a:spcPct val="0"/>
                </a:spcBef>
                <a:buClrTx/>
                <a:buFontTx/>
                <a:buNone/>
              </a:pPr>
              <a:t>14</a:t>
            </a:fld>
            <a:endParaRPr lang="en-US" altLang="en-US" sz="1000">
              <a:solidFill>
                <a:schemeClr val="bg1"/>
              </a:solidFill>
              <a:latin typeface="Arial" charset="0"/>
              <a:ea typeface="ＭＳ Ｐゴシック" pitchFamily="34" charset="-128"/>
            </a:endParaRPr>
          </a:p>
        </p:txBody>
      </p:sp>
      <p:sp>
        <p:nvSpPr>
          <p:cNvPr id="2" name="Zástupný symbol pro číslo snímku 1"/>
          <p:cNvSpPr>
            <a:spLocks noGrp="1"/>
          </p:cNvSpPr>
          <p:nvPr>
            <p:ph type="sldNum" sz="quarter" idx="12"/>
          </p:nvPr>
        </p:nvSpPr>
        <p:spPr/>
        <p:txBody>
          <a:bodyPr/>
          <a:lstStyle/>
          <a:p>
            <a:fld id="{9494B6D5-A0B9-47D8-AD4D-9B608C1A07EE}" type="slidenum">
              <a:rPr lang="en-GB" smtClean="0"/>
              <a:pPr/>
              <a:t>14</a:t>
            </a:fld>
            <a:endParaRPr lang="en-GB"/>
          </a:p>
        </p:txBody>
      </p:sp>
      <p:pic>
        <p:nvPicPr>
          <p:cNvPr id="6" name="Obrázek 5">
            <a:extLst>
              <a:ext uri="{FF2B5EF4-FFF2-40B4-BE49-F238E27FC236}">
                <a16:creationId xmlns:a16="http://schemas.microsoft.com/office/drawing/2014/main" id="{068EB7B1-0755-4CCA-8F23-94364DBF625B}"/>
              </a:ext>
            </a:extLst>
          </p:cNvPr>
          <p:cNvPicPr>
            <a:picLocks noChangeAspect="1"/>
          </p:cNvPicPr>
          <p:nvPr/>
        </p:nvPicPr>
        <p:blipFill>
          <a:blip r:embed="rId3"/>
          <a:stretch>
            <a:fillRect/>
          </a:stretch>
        </p:blipFill>
        <p:spPr>
          <a:xfrm>
            <a:off x="5260245" y="3245300"/>
            <a:ext cx="5090255" cy="3612700"/>
          </a:xfrm>
          <a:prstGeom prst="rect">
            <a:avLst/>
          </a:prstGeom>
          <a:effectLst>
            <a:outerShdw blurRad="50800" dist="50800" dir="5400000" algn="ctr" rotWithShape="0">
              <a:srgbClr val="000000">
                <a:alpha val="0"/>
              </a:srgbClr>
            </a:outerShdw>
          </a:effectLst>
        </p:spPr>
      </p:pic>
    </p:spTree>
    <p:extLst>
      <p:ext uri="{BB962C8B-B14F-4D97-AF65-F5344CB8AC3E}">
        <p14:creationId xmlns:p14="http://schemas.microsoft.com/office/powerpoint/2010/main" val="1540735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AE58D348-B5A8-4F85-9BEB-EC8963DDFF40}"/>
              </a:ext>
            </a:extLst>
          </p:cNvPr>
          <p:cNvPicPr>
            <a:picLocks noChangeAspect="1"/>
          </p:cNvPicPr>
          <p:nvPr/>
        </p:nvPicPr>
        <p:blipFill>
          <a:blip r:embed="rId3"/>
          <a:stretch>
            <a:fillRect/>
          </a:stretch>
        </p:blipFill>
        <p:spPr>
          <a:xfrm>
            <a:off x="3114658" y="2281382"/>
            <a:ext cx="5984013" cy="4287369"/>
          </a:xfrm>
          <a:prstGeom prst="rect">
            <a:avLst/>
          </a:prstGeom>
        </p:spPr>
      </p:pic>
      <p:sp>
        <p:nvSpPr>
          <p:cNvPr id="6" name="Rectangle 2">
            <a:extLst>
              <a:ext uri="{FF2B5EF4-FFF2-40B4-BE49-F238E27FC236}">
                <a16:creationId xmlns:a16="http://schemas.microsoft.com/office/drawing/2014/main" id="{673C27E3-9CD1-41BB-823F-ED876C7E5BE9}"/>
              </a:ext>
            </a:extLst>
          </p:cNvPr>
          <p:cNvSpPr>
            <a:spLocks noGrp="1" noChangeArrowheads="1"/>
          </p:cNvSpPr>
          <p:nvPr>
            <p:ph type="title"/>
          </p:nvPr>
        </p:nvSpPr>
        <p:spPr>
          <a:xfrm>
            <a:off x="79617" y="90551"/>
            <a:ext cx="8229600" cy="679832"/>
          </a:xfrm>
        </p:spPr>
        <p:txBody>
          <a:bodyPr>
            <a:normAutofit/>
          </a:bodyPr>
          <a:lstStyle/>
          <a:p>
            <a:r>
              <a:rPr lang="cs-CZ" altLang="en-US" sz="3600" b="1" dirty="0" err="1">
                <a:latin typeface="+mn-lt"/>
              </a:rPr>
              <a:t>Level</a:t>
            </a:r>
            <a:r>
              <a:rPr lang="cs-CZ" altLang="en-US" sz="3600" b="1" dirty="0">
                <a:latin typeface="+mn-lt"/>
              </a:rPr>
              <a:t> </a:t>
            </a:r>
            <a:r>
              <a:rPr lang="cs-CZ" altLang="en-US" sz="3600" b="1" dirty="0" err="1">
                <a:latin typeface="+mn-lt"/>
              </a:rPr>
              <a:t>of</a:t>
            </a:r>
            <a:r>
              <a:rPr lang="cs-CZ" altLang="en-US" sz="3600" b="1" dirty="0">
                <a:latin typeface="+mn-lt"/>
              </a:rPr>
              <a:t> </a:t>
            </a:r>
            <a:r>
              <a:rPr lang="cs-CZ" altLang="en-US" sz="3600" b="1" dirty="0" err="1">
                <a:latin typeface="+mn-lt"/>
              </a:rPr>
              <a:t>inequality</a:t>
            </a:r>
            <a:r>
              <a:rPr lang="cs-CZ" altLang="en-US" sz="3600" b="1" dirty="0">
                <a:latin typeface="+mn-lt"/>
              </a:rPr>
              <a:t> II - GGC</a:t>
            </a:r>
            <a:endParaRPr lang="en-US" altLang="en-US" sz="3600" b="1" dirty="0">
              <a:latin typeface="+mn-lt"/>
            </a:endParaRPr>
          </a:p>
        </p:txBody>
      </p:sp>
      <p:sp>
        <p:nvSpPr>
          <p:cNvPr id="7" name="Rectangle 3">
            <a:extLst>
              <a:ext uri="{FF2B5EF4-FFF2-40B4-BE49-F238E27FC236}">
                <a16:creationId xmlns:a16="http://schemas.microsoft.com/office/drawing/2014/main" id="{907415FD-F54E-4447-B75D-6D1FFA65FCB2}"/>
              </a:ext>
            </a:extLst>
          </p:cNvPr>
          <p:cNvSpPr txBox="1">
            <a:spLocks noChangeArrowheads="1"/>
          </p:cNvSpPr>
          <p:nvPr/>
        </p:nvSpPr>
        <p:spPr>
          <a:xfrm>
            <a:off x="79617" y="818341"/>
            <a:ext cx="8491105" cy="6798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altLang="en-US" sz="2400" dirty="0" err="1"/>
              <a:t>How</a:t>
            </a:r>
            <a:r>
              <a:rPr lang="cs-CZ" altLang="en-US" sz="2400" dirty="0"/>
              <a:t> </a:t>
            </a:r>
            <a:r>
              <a:rPr lang="cs-CZ" altLang="en-US" sz="2400" dirty="0" err="1"/>
              <a:t>does</a:t>
            </a:r>
            <a:r>
              <a:rPr lang="cs-CZ" altLang="en-US" sz="2400" dirty="0"/>
              <a:t> GGC </a:t>
            </a:r>
            <a:r>
              <a:rPr lang="cs-CZ" altLang="en-US" sz="2400" dirty="0" err="1"/>
              <a:t>work</a:t>
            </a:r>
            <a:r>
              <a:rPr lang="cs-CZ" altLang="en-US" sz="2400" dirty="0"/>
              <a:t> in </a:t>
            </a:r>
            <a:r>
              <a:rPr lang="cs-CZ" altLang="en-US" sz="2400" dirty="0" err="1"/>
              <a:t>individual</a:t>
            </a:r>
            <a:r>
              <a:rPr lang="cs-CZ" altLang="en-US" sz="2400" dirty="0"/>
              <a:t> </a:t>
            </a:r>
            <a:r>
              <a:rPr lang="cs-CZ" altLang="en-US" sz="2400" dirty="0" err="1"/>
              <a:t>level</a:t>
            </a:r>
            <a:r>
              <a:rPr lang="cs-CZ" altLang="en-US" sz="2400" dirty="0"/>
              <a:t>?</a:t>
            </a:r>
          </a:p>
          <a:p>
            <a:endParaRPr lang="en-US" altLang="en-US" dirty="0"/>
          </a:p>
          <a:p>
            <a:endParaRPr lang="en-US" altLang="en-US" b="1" dirty="0"/>
          </a:p>
        </p:txBody>
      </p:sp>
    </p:spTree>
    <p:custDataLst>
      <p:tags r:id="rId1"/>
    </p:custDataLst>
    <p:extLst>
      <p:ext uri="{BB962C8B-B14F-4D97-AF65-F5344CB8AC3E}">
        <p14:creationId xmlns:p14="http://schemas.microsoft.com/office/powerpoint/2010/main" val="3889254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673C27E3-9CD1-41BB-823F-ED876C7E5BE9}"/>
              </a:ext>
            </a:extLst>
          </p:cNvPr>
          <p:cNvSpPr>
            <a:spLocks noGrp="1" noChangeArrowheads="1"/>
          </p:cNvSpPr>
          <p:nvPr>
            <p:ph type="title"/>
          </p:nvPr>
        </p:nvSpPr>
        <p:spPr>
          <a:xfrm>
            <a:off x="79617" y="90551"/>
            <a:ext cx="8229600" cy="864096"/>
          </a:xfrm>
        </p:spPr>
        <p:txBody>
          <a:bodyPr>
            <a:normAutofit/>
          </a:bodyPr>
          <a:lstStyle/>
          <a:p>
            <a:r>
              <a:rPr lang="cs-CZ" altLang="en-US" sz="3600" b="1" dirty="0" err="1">
                <a:latin typeface="+mn-lt"/>
              </a:rPr>
              <a:t>Exogenous</a:t>
            </a:r>
            <a:r>
              <a:rPr lang="cs-CZ" altLang="en-US" sz="3600" b="1" dirty="0">
                <a:latin typeface="+mn-lt"/>
              </a:rPr>
              <a:t> </a:t>
            </a:r>
            <a:r>
              <a:rPr lang="cs-CZ" altLang="en-US" sz="3600" b="1" dirty="0" err="1">
                <a:latin typeface="+mn-lt"/>
              </a:rPr>
              <a:t>factors</a:t>
            </a:r>
            <a:r>
              <a:rPr lang="cs-CZ" altLang="en-US" sz="3600" b="1" dirty="0">
                <a:latin typeface="+mn-lt"/>
              </a:rPr>
              <a:t> I</a:t>
            </a:r>
            <a:endParaRPr lang="en-US" altLang="en-US" sz="3600" b="1" dirty="0">
              <a:latin typeface="+mn-lt"/>
            </a:endParaRPr>
          </a:p>
        </p:txBody>
      </p:sp>
      <p:sp>
        <p:nvSpPr>
          <p:cNvPr id="2" name="TextovéPole 1">
            <a:extLst>
              <a:ext uri="{FF2B5EF4-FFF2-40B4-BE49-F238E27FC236}">
                <a16:creationId xmlns:a16="http://schemas.microsoft.com/office/drawing/2014/main" id="{A271E683-3AF6-4E2B-A346-A9C54D5518CF}"/>
              </a:ext>
            </a:extLst>
          </p:cNvPr>
          <p:cNvSpPr txBox="1"/>
          <p:nvPr/>
        </p:nvSpPr>
        <p:spPr>
          <a:xfrm>
            <a:off x="692728" y="1043708"/>
            <a:ext cx="11185236" cy="5216813"/>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cs-CZ" altLang="en-US" sz="2400" dirty="0" err="1"/>
              <a:t>Demographic</a:t>
            </a:r>
            <a:r>
              <a:rPr lang="cs-CZ" altLang="en-US" sz="2400" dirty="0"/>
              <a:t>, </a:t>
            </a:r>
            <a:r>
              <a:rPr lang="cs-CZ" altLang="en-US" sz="2400" dirty="0" err="1"/>
              <a:t>economic</a:t>
            </a:r>
            <a:r>
              <a:rPr lang="cs-CZ" altLang="en-US" sz="2400" dirty="0"/>
              <a:t>, </a:t>
            </a:r>
            <a:r>
              <a:rPr lang="cs-CZ" altLang="en-US" sz="2400" dirty="0" err="1"/>
              <a:t>political</a:t>
            </a:r>
            <a:r>
              <a:rPr lang="cs-CZ" altLang="en-US" sz="2400" dirty="0"/>
              <a:t> </a:t>
            </a:r>
            <a:r>
              <a:rPr lang="cs-CZ" altLang="en-US" sz="2400" dirty="0" err="1"/>
              <a:t>factors</a:t>
            </a:r>
            <a:endParaRPr lang="cs-CZ" altLang="en-US" sz="2400" dirty="0"/>
          </a:p>
          <a:p>
            <a:pPr marL="342900" indent="-342900">
              <a:spcAft>
                <a:spcPts val="600"/>
              </a:spcAft>
              <a:buFont typeface="Arial" panose="020B0604020202020204" pitchFamily="34" charset="0"/>
              <a:buChar char="•"/>
            </a:pPr>
            <a:r>
              <a:rPr lang="cs-CZ" altLang="en-US" sz="2400" dirty="0" err="1"/>
              <a:t>Contextual</a:t>
            </a:r>
            <a:r>
              <a:rPr lang="cs-CZ" altLang="en-US" sz="2400" dirty="0"/>
              <a:t> </a:t>
            </a:r>
            <a:r>
              <a:rPr lang="cs-CZ" altLang="en-US" sz="2400" dirty="0" err="1"/>
              <a:t>dependent</a:t>
            </a:r>
            <a:endParaRPr lang="cs-CZ" altLang="en-US" sz="2400" dirty="0"/>
          </a:p>
          <a:p>
            <a:pPr marL="342900" indent="-342900">
              <a:spcAft>
                <a:spcPts val="600"/>
              </a:spcAft>
              <a:buFont typeface="Arial" panose="020B0604020202020204" pitchFamily="34" charset="0"/>
              <a:buChar char="•"/>
            </a:pPr>
            <a:r>
              <a:rPr lang="cs-CZ" altLang="en-US" sz="2400" dirty="0" err="1"/>
              <a:t>Differences</a:t>
            </a:r>
            <a:r>
              <a:rPr lang="cs-CZ" altLang="en-US" sz="2400" dirty="0"/>
              <a:t> </a:t>
            </a:r>
            <a:r>
              <a:rPr lang="cs-CZ" altLang="en-US" sz="2400" dirty="0" err="1"/>
              <a:t>between</a:t>
            </a:r>
            <a:r>
              <a:rPr lang="cs-CZ" altLang="en-US" sz="2400" dirty="0"/>
              <a:t> </a:t>
            </a:r>
            <a:r>
              <a:rPr lang="cs-CZ" altLang="en-US" sz="2400" dirty="0" err="1"/>
              <a:t>countries</a:t>
            </a:r>
            <a:r>
              <a:rPr lang="cs-CZ" altLang="en-US" sz="2400" dirty="0"/>
              <a:t> </a:t>
            </a:r>
          </a:p>
          <a:p>
            <a:pPr marL="800100" lvl="1" indent="-342900">
              <a:spcAft>
                <a:spcPts val="600"/>
              </a:spcAft>
              <a:buFont typeface="Arial" panose="020B0604020202020204" pitchFamily="34" charset="0"/>
              <a:buChar char="•"/>
            </a:pPr>
            <a:r>
              <a:rPr lang="cs-CZ" altLang="en-US" sz="2400" dirty="0" err="1"/>
              <a:t>level</a:t>
            </a:r>
            <a:r>
              <a:rPr lang="cs-CZ" altLang="en-US" sz="2400" dirty="0"/>
              <a:t> </a:t>
            </a:r>
            <a:r>
              <a:rPr lang="cs-CZ" altLang="en-US" sz="2400" dirty="0" err="1"/>
              <a:t>of</a:t>
            </a:r>
            <a:r>
              <a:rPr lang="cs-CZ" altLang="en-US" sz="2400" dirty="0"/>
              <a:t> </a:t>
            </a:r>
            <a:r>
              <a:rPr lang="cs-CZ" altLang="en-US" sz="2400" dirty="0" err="1"/>
              <a:t>industrialization</a:t>
            </a:r>
            <a:endParaRPr lang="cs-CZ" altLang="en-US" sz="2400" dirty="0"/>
          </a:p>
          <a:p>
            <a:pPr marL="800100" lvl="1" indent="-342900">
              <a:spcAft>
                <a:spcPts val="600"/>
              </a:spcAft>
              <a:buFont typeface="Arial" panose="020B0604020202020204" pitchFamily="34" charset="0"/>
              <a:buChar char="•"/>
            </a:pPr>
            <a:r>
              <a:rPr lang="en-US" altLang="ja-JP" sz="2400" dirty="0"/>
              <a:t>technological and economic trends</a:t>
            </a:r>
            <a:endParaRPr lang="cs-CZ" altLang="en-US" sz="2400" dirty="0"/>
          </a:p>
          <a:p>
            <a:pPr marL="342900" indent="-342900">
              <a:spcAft>
                <a:spcPts val="600"/>
              </a:spcAft>
              <a:buFont typeface="Arial" panose="020B0604020202020204" pitchFamily="34" charset="0"/>
              <a:buChar char="•"/>
            </a:pPr>
            <a:endParaRPr lang="cs-CZ" altLang="en-US" sz="2400" dirty="0"/>
          </a:p>
          <a:p>
            <a:pPr marL="342900" indent="-342900">
              <a:spcAft>
                <a:spcPts val="600"/>
              </a:spcAft>
              <a:buFont typeface="Arial" panose="020B0604020202020204" pitchFamily="34" charset="0"/>
              <a:buChar char="•"/>
            </a:pPr>
            <a:r>
              <a:rPr lang="cs-CZ" altLang="en-US" sz="2400" dirty="0" err="1"/>
              <a:t>Changes</a:t>
            </a:r>
            <a:r>
              <a:rPr lang="cs-CZ" altLang="en-US" sz="2400" dirty="0"/>
              <a:t> in </a:t>
            </a:r>
            <a:r>
              <a:rPr lang="cs-CZ" altLang="en-US" sz="2400" dirty="0" err="1"/>
              <a:t>social</a:t>
            </a:r>
            <a:r>
              <a:rPr lang="cs-CZ" altLang="en-US" sz="2400" dirty="0"/>
              <a:t> </a:t>
            </a:r>
            <a:r>
              <a:rPr lang="cs-CZ" altLang="en-US" sz="2400" dirty="0" err="1"/>
              <a:t>class</a:t>
            </a:r>
            <a:r>
              <a:rPr lang="cs-CZ" altLang="en-US" sz="2400" dirty="0"/>
              <a:t> </a:t>
            </a:r>
            <a:r>
              <a:rPr lang="cs-CZ" altLang="en-US" sz="2400" dirty="0" err="1"/>
              <a:t>structure</a:t>
            </a:r>
            <a:endParaRPr lang="cs-CZ" altLang="en-US" sz="2400" dirty="0"/>
          </a:p>
          <a:p>
            <a:pPr marL="342900" indent="-342900">
              <a:spcAft>
                <a:spcPts val="600"/>
              </a:spcAft>
              <a:buFont typeface="Arial" panose="020B0604020202020204" pitchFamily="34" charset="0"/>
              <a:buChar char="•"/>
            </a:pPr>
            <a:r>
              <a:rPr lang="cs-CZ" altLang="en-US" sz="2400" dirty="0" err="1"/>
              <a:t>Changes</a:t>
            </a:r>
            <a:r>
              <a:rPr lang="cs-CZ" altLang="en-US" sz="2400" dirty="0"/>
              <a:t> in </a:t>
            </a:r>
            <a:r>
              <a:rPr lang="cs-CZ" altLang="en-US" sz="2400" dirty="0" err="1"/>
              <a:t>the</a:t>
            </a:r>
            <a:r>
              <a:rPr lang="cs-CZ" altLang="en-US" sz="2400" dirty="0"/>
              <a:t> </a:t>
            </a:r>
            <a:r>
              <a:rPr lang="cs-CZ" altLang="en-US" sz="2400" dirty="0" err="1"/>
              <a:t>proportions</a:t>
            </a:r>
            <a:r>
              <a:rPr lang="cs-CZ" altLang="en-US" sz="2400" dirty="0"/>
              <a:t> </a:t>
            </a:r>
            <a:r>
              <a:rPr lang="cs-CZ" altLang="en-US" sz="2400" dirty="0" err="1"/>
              <a:t>of</a:t>
            </a:r>
            <a:r>
              <a:rPr lang="cs-CZ" altLang="en-US" sz="2400" dirty="0"/>
              <a:t> </a:t>
            </a:r>
            <a:r>
              <a:rPr lang="cs-CZ" altLang="en-US" sz="2400" dirty="0" err="1"/>
              <a:t>social</a:t>
            </a:r>
            <a:r>
              <a:rPr lang="cs-CZ" altLang="en-US" sz="2400" dirty="0"/>
              <a:t> </a:t>
            </a:r>
            <a:r>
              <a:rPr lang="cs-CZ" altLang="en-US" sz="2400" dirty="0" err="1"/>
              <a:t>classes</a:t>
            </a:r>
            <a:endParaRPr lang="cs-CZ" altLang="en-US" sz="2400" dirty="0"/>
          </a:p>
          <a:p>
            <a:pPr marL="342900" indent="-342900">
              <a:spcAft>
                <a:spcPts val="600"/>
              </a:spcAft>
              <a:buFont typeface="Arial" panose="020B0604020202020204" pitchFamily="34" charset="0"/>
              <a:buChar char="•"/>
            </a:pPr>
            <a:r>
              <a:rPr lang="cs-CZ" altLang="en-US" sz="2400" dirty="0" err="1"/>
              <a:t>Changes</a:t>
            </a:r>
            <a:r>
              <a:rPr lang="cs-CZ" altLang="en-US" sz="2400" dirty="0"/>
              <a:t> in </a:t>
            </a:r>
            <a:r>
              <a:rPr lang="cs-CZ" altLang="en-US" sz="2400" i="1" dirty="0" err="1"/>
              <a:t>numbers</a:t>
            </a:r>
            <a:r>
              <a:rPr lang="cs-CZ" altLang="en-US" sz="2400" i="1" dirty="0"/>
              <a:t> </a:t>
            </a:r>
            <a:r>
              <a:rPr lang="cs-CZ" altLang="en-US" sz="2400" i="1" dirty="0" err="1"/>
              <a:t>of</a:t>
            </a:r>
            <a:r>
              <a:rPr lang="cs-CZ" altLang="en-US" sz="2400" i="1" dirty="0"/>
              <a:t> </a:t>
            </a:r>
            <a:r>
              <a:rPr lang="cs-CZ" altLang="en-US" sz="2400" i="1" dirty="0" err="1"/>
              <a:t>people</a:t>
            </a:r>
            <a:r>
              <a:rPr lang="cs-CZ" altLang="en-US" sz="2400" i="1" dirty="0"/>
              <a:t> in </a:t>
            </a:r>
            <a:r>
              <a:rPr lang="cs-CZ" altLang="en-US" sz="2400" i="1" dirty="0" err="1"/>
              <a:t>classes</a:t>
            </a:r>
            <a:r>
              <a:rPr lang="cs-CZ" altLang="en-US" sz="2400" i="1" dirty="0"/>
              <a:t> </a:t>
            </a:r>
            <a:r>
              <a:rPr lang="cs-CZ" altLang="en-US" sz="2400" dirty="0" err="1"/>
              <a:t>vs</a:t>
            </a:r>
            <a:r>
              <a:rPr lang="cs-CZ" altLang="en-US" sz="2400" dirty="0"/>
              <a:t> </a:t>
            </a:r>
            <a:r>
              <a:rPr lang="cs-CZ" altLang="en-US" sz="2400" i="1" dirty="0" err="1"/>
              <a:t>changes</a:t>
            </a:r>
            <a:r>
              <a:rPr lang="cs-CZ" altLang="en-US" sz="2400" i="1" dirty="0"/>
              <a:t> in </a:t>
            </a:r>
            <a:r>
              <a:rPr lang="cs-CZ" altLang="en-US" sz="2400" i="1" dirty="0" err="1"/>
              <a:t>class</a:t>
            </a:r>
            <a:r>
              <a:rPr lang="cs-CZ" altLang="en-US" sz="2400" i="1" dirty="0"/>
              <a:t> </a:t>
            </a:r>
            <a:r>
              <a:rPr lang="cs-CZ" altLang="en-US" sz="2400" i="1" dirty="0" err="1"/>
              <a:t>positions</a:t>
            </a:r>
            <a:r>
              <a:rPr lang="cs-CZ" altLang="en-US" sz="2400" i="1" dirty="0"/>
              <a:t> </a:t>
            </a:r>
            <a:r>
              <a:rPr lang="cs-CZ" altLang="en-US" sz="2400" i="1" dirty="0" err="1"/>
              <a:t>of</a:t>
            </a:r>
            <a:r>
              <a:rPr lang="cs-CZ" altLang="en-US" sz="2400" i="1" dirty="0"/>
              <a:t> </a:t>
            </a:r>
            <a:r>
              <a:rPr lang="cs-CZ" altLang="en-US" sz="2400" i="1" dirty="0" err="1"/>
              <a:t>people</a:t>
            </a:r>
            <a:endParaRPr lang="cs-CZ" altLang="en-US" sz="2400" i="1" dirty="0"/>
          </a:p>
          <a:p>
            <a:pPr marL="342900" indent="-342900">
              <a:spcAft>
                <a:spcPts val="600"/>
              </a:spcAft>
              <a:buFont typeface="Arial" panose="020B0604020202020204" pitchFamily="34" charset="0"/>
              <a:buChar char="•"/>
            </a:pPr>
            <a:r>
              <a:rPr lang="cs-CZ" altLang="en-US" sz="2400" dirty="0" err="1"/>
              <a:t>Changes</a:t>
            </a:r>
            <a:r>
              <a:rPr lang="cs-CZ" altLang="en-US" sz="2400" dirty="0"/>
              <a:t> in </a:t>
            </a:r>
            <a:r>
              <a:rPr lang="cs-CZ" altLang="en-US" sz="2400" i="1" dirty="0" err="1"/>
              <a:t>classholders</a:t>
            </a:r>
            <a:r>
              <a:rPr lang="cs-CZ" altLang="en-US" sz="2400" dirty="0"/>
              <a:t> </a:t>
            </a:r>
            <a:r>
              <a:rPr lang="cs-CZ" altLang="en-US" sz="2400" dirty="0" err="1"/>
              <a:t>vs</a:t>
            </a:r>
            <a:r>
              <a:rPr lang="cs-CZ" altLang="en-US" sz="2400" dirty="0"/>
              <a:t> </a:t>
            </a:r>
            <a:r>
              <a:rPr lang="cs-CZ" altLang="en-US" sz="2400" dirty="0" err="1"/>
              <a:t>changes</a:t>
            </a:r>
            <a:r>
              <a:rPr lang="cs-CZ" altLang="en-US" sz="2400" dirty="0"/>
              <a:t> in </a:t>
            </a:r>
            <a:r>
              <a:rPr lang="cs-CZ" altLang="en-US" sz="2400" i="1" dirty="0" err="1"/>
              <a:t>social</a:t>
            </a:r>
            <a:r>
              <a:rPr lang="cs-CZ" altLang="en-US" sz="2400" i="1" dirty="0"/>
              <a:t> mobility </a:t>
            </a:r>
            <a:r>
              <a:rPr lang="cs-CZ" altLang="en-US" sz="2400" dirty="0"/>
              <a:t/>
            </a:r>
            <a:br>
              <a:rPr lang="cs-CZ" altLang="en-US" sz="2400" dirty="0"/>
            </a:br>
            <a:r>
              <a:rPr lang="cs-CZ" altLang="en-US" sz="2400" dirty="0"/>
              <a:t/>
            </a:r>
            <a:br>
              <a:rPr lang="cs-CZ" altLang="en-US" sz="2400" dirty="0"/>
            </a:br>
            <a:endParaRPr lang="cs-CZ" sz="2400" dirty="0"/>
          </a:p>
        </p:txBody>
      </p:sp>
    </p:spTree>
    <p:custDataLst>
      <p:tags r:id="rId1"/>
    </p:custDataLst>
    <p:extLst>
      <p:ext uri="{BB962C8B-B14F-4D97-AF65-F5344CB8AC3E}">
        <p14:creationId xmlns:p14="http://schemas.microsoft.com/office/powerpoint/2010/main" val="1368267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Grp="1" noChangeArrowheads="1"/>
          </p:cNvSpPr>
          <p:nvPr/>
        </p:nvSpPr>
        <p:spPr bwMode="auto">
          <a:xfrm>
            <a:off x="8077200" y="6248400"/>
            <a:ext cx="2133600" cy="457200"/>
          </a:xfrm>
          <a:prstGeom prst="rect">
            <a:avLst/>
          </a:prstGeom>
          <a:noFill/>
          <a:ln>
            <a:miter lim="800000"/>
            <a:headEnd/>
            <a:tailEnd/>
          </a:ln>
        </p:spPr>
        <p:txBody>
          <a:bodyPr anchor="b"/>
          <a:lstStyle>
            <a:lvl1pPr>
              <a:defRPr sz="1000">
                <a:solidFill>
                  <a:schemeClr val="tx1"/>
                </a:solidFill>
                <a:latin typeface="Tahoma" panose="020B0604030504040204" pitchFamily="34" charset="0"/>
              </a:defRPr>
            </a:lvl1pPr>
            <a:lvl2pPr marL="742950" indent="-285750">
              <a:defRPr sz="1000">
                <a:solidFill>
                  <a:schemeClr val="tx1"/>
                </a:solidFill>
                <a:latin typeface="Tahoma" panose="020B0604030504040204" pitchFamily="34" charset="0"/>
              </a:defRPr>
            </a:lvl2pPr>
            <a:lvl3pPr marL="1143000" indent="-228600">
              <a:defRPr sz="1000">
                <a:solidFill>
                  <a:schemeClr val="tx1"/>
                </a:solidFill>
                <a:latin typeface="Tahoma" panose="020B0604030504040204" pitchFamily="34" charset="0"/>
              </a:defRPr>
            </a:lvl3pPr>
            <a:lvl4pPr marL="1600200" indent="-228600">
              <a:defRPr sz="1000">
                <a:solidFill>
                  <a:schemeClr val="tx1"/>
                </a:solidFill>
                <a:latin typeface="Tahoma" panose="020B0604030504040204" pitchFamily="34" charset="0"/>
              </a:defRPr>
            </a:lvl4pPr>
            <a:lvl5pPr marL="2057400" indent="-228600">
              <a:defRPr sz="1000">
                <a:solidFill>
                  <a:schemeClr val="tx1"/>
                </a:solidFill>
                <a:latin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defRPr>
            </a:lvl9pPr>
          </a:lstStyle>
          <a:p>
            <a:pPr algn="r" eaLnBrk="1" hangingPunct="1"/>
            <a:fld id="{DFC7677C-39CA-4B2C-8D8B-5BBB4DFFF828}" type="slidenum">
              <a:rPr lang="cs-CZ" altLang="ja-JP" sz="1200">
                <a:effectLst>
                  <a:outerShdw blurRad="38100" dist="38100" dir="2700000" algn="tl">
                    <a:srgbClr val="FFFFFF"/>
                  </a:outerShdw>
                </a:effectLst>
              </a:rPr>
              <a:pPr algn="r" eaLnBrk="1" hangingPunct="1"/>
              <a:t>17</a:t>
            </a:fld>
            <a:endParaRPr lang="cs-CZ" altLang="ja-JP" sz="1200">
              <a:effectLst>
                <a:outerShdw blurRad="38100" dist="38100" dir="2700000" algn="tl">
                  <a:srgbClr val="FFFFFF"/>
                </a:outerShdw>
              </a:effectLst>
            </a:endParaRPr>
          </a:p>
        </p:txBody>
      </p:sp>
      <p:sp>
        <p:nvSpPr>
          <p:cNvPr id="63492" name="Rectangle 4"/>
          <p:cNvSpPr>
            <a:spLocks noChangeArrowheads="1"/>
          </p:cNvSpPr>
          <p:nvPr/>
        </p:nvSpPr>
        <p:spPr bwMode="auto">
          <a:xfrm>
            <a:off x="79616" y="958564"/>
            <a:ext cx="7300237"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7338" indent="-287338">
              <a:defRPr sz="1000">
                <a:solidFill>
                  <a:schemeClr val="tx1"/>
                </a:solidFill>
                <a:latin typeface="Tahoma" panose="020B0604030504040204" pitchFamily="34" charset="0"/>
              </a:defRPr>
            </a:lvl1pPr>
            <a:lvl2pPr marL="744538" indent="-287338">
              <a:defRPr sz="1000">
                <a:solidFill>
                  <a:schemeClr val="tx1"/>
                </a:solidFill>
                <a:latin typeface="Tahoma" panose="020B0604030504040204" pitchFamily="34" charset="0"/>
              </a:defRPr>
            </a:lvl2pPr>
            <a:lvl3pPr marL="1143000" indent="-228600">
              <a:defRPr sz="1000">
                <a:solidFill>
                  <a:schemeClr val="tx1"/>
                </a:solidFill>
                <a:latin typeface="Tahoma" panose="020B0604030504040204" pitchFamily="34" charset="0"/>
              </a:defRPr>
            </a:lvl3pPr>
            <a:lvl4pPr marL="1600200" indent="-228600">
              <a:defRPr sz="1000">
                <a:solidFill>
                  <a:schemeClr val="tx1"/>
                </a:solidFill>
                <a:latin typeface="Tahoma" panose="020B0604030504040204" pitchFamily="34" charset="0"/>
              </a:defRPr>
            </a:lvl4pPr>
            <a:lvl5pPr marL="2057400" indent="-228600">
              <a:defRPr sz="1000">
                <a:solidFill>
                  <a:schemeClr val="tx1"/>
                </a:solidFill>
                <a:latin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defRPr>
            </a:lvl9pPr>
          </a:lstStyle>
          <a:p>
            <a:pPr eaLnBrk="1" hangingPunct="1">
              <a:spcAft>
                <a:spcPts val="600"/>
              </a:spcAft>
              <a:buFontTx/>
              <a:buChar char="•"/>
            </a:pPr>
            <a:r>
              <a:rPr lang="en-US" altLang="ja-JP" sz="2400" u="sng" dirty="0">
                <a:latin typeface="+mn-lt"/>
              </a:rPr>
              <a:t>Birth cohort replacement</a:t>
            </a:r>
            <a:r>
              <a:rPr lang="en-US" altLang="ja-JP" sz="2400" dirty="0">
                <a:latin typeface="+mn-lt"/>
              </a:rPr>
              <a:t>, education, equalization and compositional effect in social mobility (Breen, Johnson, 2007)</a:t>
            </a:r>
          </a:p>
          <a:p>
            <a:pPr lvl="1" eaLnBrk="1" hangingPunct="1">
              <a:spcAft>
                <a:spcPts val="600"/>
              </a:spcAft>
              <a:buFontTx/>
              <a:buChar char="•"/>
            </a:pPr>
            <a:r>
              <a:rPr lang="en-US" altLang="ja-JP" sz="2400" dirty="0" err="1">
                <a:latin typeface="+mn-lt"/>
              </a:rPr>
              <a:t>Labour</a:t>
            </a:r>
            <a:r>
              <a:rPr lang="en-US" altLang="ja-JP" sz="2400" dirty="0">
                <a:latin typeface="+mn-lt"/>
              </a:rPr>
              <a:t> market </a:t>
            </a:r>
            <a:r>
              <a:rPr lang="cs-CZ" altLang="ja-JP" sz="2400" dirty="0">
                <a:latin typeface="+mn-lt"/>
              </a:rPr>
              <a:t>=</a:t>
            </a:r>
            <a:r>
              <a:rPr lang="en-US" altLang="ja-JP" sz="2400" dirty="0">
                <a:latin typeface="+mn-lt"/>
              </a:rPr>
              <a:t> birth cohort</a:t>
            </a:r>
            <a:r>
              <a:rPr lang="cs-CZ" altLang="ja-JP" sz="2400" dirty="0">
                <a:latin typeface="+mn-lt"/>
              </a:rPr>
              <a:t>s (APC </a:t>
            </a:r>
            <a:r>
              <a:rPr lang="cs-CZ" altLang="ja-JP" sz="2400" dirty="0" err="1">
                <a:latin typeface="+mn-lt"/>
              </a:rPr>
              <a:t>differences</a:t>
            </a:r>
            <a:r>
              <a:rPr lang="cs-CZ" altLang="ja-JP" sz="2400" dirty="0">
                <a:latin typeface="+mn-lt"/>
              </a:rPr>
              <a:t>)</a:t>
            </a:r>
            <a:endParaRPr lang="en-US" altLang="ja-JP" sz="2400" dirty="0">
              <a:latin typeface="+mn-lt"/>
            </a:endParaRPr>
          </a:p>
          <a:p>
            <a:pPr lvl="1" eaLnBrk="1" hangingPunct="1">
              <a:spcAft>
                <a:spcPts val="600"/>
              </a:spcAft>
              <a:buFontTx/>
              <a:buChar char="•"/>
            </a:pPr>
            <a:r>
              <a:rPr lang="en-US" altLang="ja-JP" sz="2400" dirty="0">
                <a:latin typeface="+mn-lt"/>
              </a:rPr>
              <a:t>Cohort replacement </a:t>
            </a:r>
          </a:p>
          <a:p>
            <a:pPr lvl="1">
              <a:spcAft>
                <a:spcPts val="600"/>
              </a:spcAft>
              <a:buFontTx/>
              <a:buChar char="•"/>
            </a:pPr>
            <a:r>
              <a:rPr lang="en-US" altLang="ja-JP" sz="2400" dirty="0">
                <a:latin typeface="+mn-lt"/>
              </a:rPr>
              <a:t>Argument: in each younger cohort we can measure higher social fluidity (lower OD association)</a:t>
            </a:r>
          </a:p>
          <a:p>
            <a:pPr lvl="3" eaLnBrk="1" hangingPunct="1">
              <a:spcAft>
                <a:spcPts val="600"/>
              </a:spcAft>
              <a:buFontTx/>
              <a:buChar char="•"/>
            </a:pPr>
            <a:r>
              <a:rPr lang="en-US" altLang="ja-JP" sz="2400" dirty="0">
                <a:latin typeface="+mn-lt"/>
              </a:rPr>
              <a:t>Why? Connections: O - E – D</a:t>
            </a:r>
            <a:r>
              <a:rPr lang="cs-CZ" altLang="ja-JP" sz="2400" dirty="0">
                <a:latin typeface="+mn-lt"/>
              </a:rPr>
              <a:t> triangle</a:t>
            </a:r>
            <a:endParaRPr lang="en-US" altLang="ja-JP" sz="2400" dirty="0">
              <a:latin typeface="+mn-lt"/>
            </a:endParaRPr>
          </a:p>
          <a:p>
            <a:pPr lvl="3" eaLnBrk="1" hangingPunct="1">
              <a:spcAft>
                <a:spcPts val="600"/>
              </a:spcAft>
              <a:buFontTx/>
              <a:buChar char="•"/>
            </a:pPr>
            <a:r>
              <a:rPr lang="en-US" altLang="ja-JP" sz="2400" u="sng" dirty="0">
                <a:latin typeface="+mn-lt"/>
              </a:rPr>
              <a:t>Equalization effect</a:t>
            </a:r>
            <a:r>
              <a:rPr lang="en-US" altLang="ja-JP" sz="2400" dirty="0">
                <a:latin typeface="+mn-lt"/>
              </a:rPr>
              <a:t> </a:t>
            </a:r>
          </a:p>
          <a:p>
            <a:pPr lvl="3" eaLnBrk="1" hangingPunct="1">
              <a:spcAft>
                <a:spcPts val="600"/>
              </a:spcAft>
              <a:buFontTx/>
              <a:buChar char="•"/>
            </a:pPr>
            <a:r>
              <a:rPr lang="en-US" altLang="ja-JP" sz="2400" u="sng" dirty="0">
                <a:latin typeface="+mn-lt"/>
              </a:rPr>
              <a:t>Compositional effect</a:t>
            </a:r>
            <a:endParaRPr lang="cs-CZ" altLang="ja-JP" sz="2400" u="sng" dirty="0">
              <a:latin typeface="+mn-lt"/>
            </a:endParaRPr>
          </a:p>
          <a:p>
            <a:pPr lvl="1">
              <a:spcAft>
                <a:spcPts val="600"/>
              </a:spcAft>
              <a:buFontTx/>
              <a:buChar char="•"/>
            </a:pPr>
            <a:endParaRPr lang="cs-CZ" altLang="ja-JP" sz="2400" dirty="0">
              <a:latin typeface="+mn-lt"/>
              <a:ea typeface="ＭＳ Ｐゴシック" panose="020B0600070205080204" pitchFamily="34" charset="-128"/>
            </a:endParaRPr>
          </a:p>
          <a:p>
            <a:pPr lvl="1">
              <a:spcAft>
                <a:spcPts val="600"/>
              </a:spcAft>
              <a:buFontTx/>
              <a:buChar char="•"/>
            </a:pPr>
            <a:r>
              <a:rPr lang="en-US" altLang="ja-JP" sz="2400" dirty="0">
                <a:latin typeface="+mn-lt"/>
                <a:ea typeface="ＭＳ Ｐゴシック" panose="020B0600070205080204" pitchFamily="34" charset="-128"/>
              </a:rPr>
              <a:t>This argument is relevant for stable democratic society „under normal circumstances</a:t>
            </a:r>
            <a:r>
              <a:rPr lang="cs-CZ" altLang="ja-JP" sz="2400" dirty="0">
                <a:latin typeface="+mn-lt"/>
              </a:rPr>
              <a:t>“ </a:t>
            </a:r>
            <a:endParaRPr lang="en-US" altLang="ja-JP" sz="1800" dirty="0">
              <a:ea typeface="ＭＳ Ｐゴシック" panose="020B0600070205080204" pitchFamily="34" charset="-128"/>
            </a:endParaRPr>
          </a:p>
        </p:txBody>
      </p:sp>
      <p:sp>
        <p:nvSpPr>
          <p:cNvPr id="5" name="Rectangle 2">
            <a:extLst>
              <a:ext uri="{FF2B5EF4-FFF2-40B4-BE49-F238E27FC236}">
                <a16:creationId xmlns:a16="http://schemas.microsoft.com/office/drawing/2014/main" id="{7A4380CC-51C5-433C-9897-D368B4EFAE4D}"/>
              </a:ext>
            </a:extLst>
          </p:cNvPr>
          <p:cNvSpPr txBox="1">
            <a:spLocks noChangeArrowheads="1"/>
          </p:cNvSpPr>
          <p:nvPr/>
        </p:nvSpPr>
        <p:spPr>
          <a:xfrm>
            <a:off x="79616" y="90551"/>
            <a:ext cx="9978783" cy="64835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altLang="en-US" sz="3600" b="1" dirty="0" err="1">
                <a:latin typeface="+mn-lt"/>
              </a:rPr>
              <a:t>Example</a:t>
            </a:r>
            <a:r>
              <a:rPr lang="cs-CZ" altLang="en-US" sz="3600" b="1" dirty="0">
                <a:latin typeface="+mn-lt"/>
              </a:rPr>
              <a:t> </a:t>
            </a:r>
            <a:r>
              <a:rPr lang="cs-CZ" altLang="en-US" sz="3600" b="1" dirty="0" err="1">
                <a:latin typeface="+mn-lt"/>
              </a:rPr>
              <a:t>of</a:t>
            </a:r>
            <a:r>
              <a:rPr lang="cs-CZ" altLang="en-US" sz="3600" b="1" dirty="0">
                <a:latin typeface="+mn-lt"/>
              </a:rPr>
              <a:t> </a:t>
            </a:r>
            <a:r>
              <a:rPr lang="cs-CZ" altLang="en-US" sz="3600" b="1" dirty="0" err="1">
                <a:latin typeface="+mn-lt"/>
              </a:rPr>
              <a:t>exogenous</a:t>
            </a:r>
            <a:r>
              <a:rPr lang="cs-CZ" altLang="en-US" sz="3600" b="1" dirty="0">
                <a:latin typeface="+mn-lt"/>
              </a:rPr>
              <a:t> </a:t>
            </a:r>
            <a:r>
              <a:rPr lang="cs-CZ" altLang="en-US" sz="3600" b="1" dirty="0" err="1">
                <a:latin typeface="+mn-lt"/>
              </a:rPr>
              <a:t>factors</a:t>
            </a:r>
            <a:endParaRPr lang="en-US" altLang="en-US" sz="3600" b="1" dirty="0">
              <a:latin typeface="+mn-lt"/>
            </a:endParaRPr>
          </a:p>
        </p:txBody>
      </p:sp>
      <p:pic>
        <p:nvPicPr>
          <p:cNvPr id="6" name="Obrázek 5">
            <a:extLst>
              <a:ext uri="{FF2B5EF4-FFF2-40B4-BE49-F238E27FC236}">
                <a16:creationId xmlns:a16="http://schemas.microsoft.com/office/drawing/2014/main" id="{39FF2493-D61F-44B6-8942-7BCD063E7FBA}"/>
              </a:ext>
            </a:extLst>
          </p:cNvPr>
          <p:cNvPicPr>
            <a:picLocks noChangeAspect="1"/>
          </p:cNvPicPr>
          <p:nvPr/>
        </p:nvPicPr>
        <p:blipFill>
          <a:blip r:embed="rId2"/>
          <a:stretch>
            <a:fillRect/>
          </a:stretch>
        </p:blipFill>
        <p:spPr>
          <a:xfrm>
            <a:off x="7459473" y="1600200"/>
            <a:ext cx="4732527" cy="5105400"/>
          </a:xfrm>
          <a:prstGeom prst="rect">
            <a:avLst/>
          </a:prstGeom>
        </p:spPr>
      </p:pic>
    </p:spTree>
    <p:extLst>
      <p:ext uri="{BB962C8B-B14F-4D97-AF65-F5344CB8AC3E}">
        <p14:creationId xmlns:p14="http://schemas.microsoft.com/office/powerpoint/2010/main" val="119462083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673C27E3-9CD1-41BB-823F-ED876C7E5BE9}"/>
              </a:ext>
            </a:extLst>
          </p:cNvPr>
          <p:cNvSpPr>
            <a:spLocks noGrp="1" noChangeArrowheads="1"/>
          </p:cNvSpPr>
          <p:nvPr>
            <p:ph type="title"/>
          </p:nvPr>
        </p:nvSpPr>
        <p:spPr>
          <a:xfrm>
            <a:off x="79617" y="90551"/>
            <a:ext cx="8229600" cy="639122"/>
          </a:xfrm>
        </p:spPr>
        <p:txBody>
          <a:bodyPr>
            <a:normAutofit/>
          </a:bodyPr>
          <a:lstStyle/>
          <a:p>
            <a:r>
              <a:rPr lang="cs-CZ" altLang="en-US" sz="3600" b="1" dirty="0" err="1">
                <a:latin typeface="+mn-lt"/>
              </a:rPr>
              <a:t>Endogenous</a:t>
            </a:r>
            <a:r>
              <a:rPr lang="cs-CZ" altLang="en-US" sz="3600" b="1" dirty="0">
                <a:latin typeface="+mn-lt"/>
              </a:rPr>
              <a:t> </a:t>
            </a:r>
            <a:r>
              <a:rPr lang="cs-CZ" altLang="en-US" sz="3600" b="1" dirty="0" err="1">
                <a:latin typeface="+mn-lt"/>
              </a:rPr>
              <a:t>factors</a:t>
            </a:r>
            <a:endParaRPr lang="en-US" altLang="en-US" sz="3600" b="1" dirty="0">
              <a:latin typeface="+mn-lt"/>
            </a:endParaRPr>
          </a:p>
        </p:txBody>
      </p:sp>
      <p:sp>
        <p:nvSpPr>
          <p:cNvPr id="2" name="TextovéPole 1">
            <a:extLst>
              <a:ext uri="{FF2B5EF4-FFF2-40B4-BE49-F238E27FC236}">
                <a16:creationId xmlns:a16="http://schemas.microsoft.com/office/drawing/2014/main" id="{A271E683-3AF6-4E2B-A346-A9C54D5518CF}"/>
              </a:ext>
            </a:extLst>
          </p:cNvPr>
          <p:cNvSpPr txBox="1"/>
          <p:nvPr/>
        </p:nvSpPr>
        <p:spPr>
          <a:xfrm>
            <a:off x="692728" y="1043708"/>
            <a:ext cx="11185236" cy="5139869"/>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altLang="en-US" sz="2400" dirty="0"/>
              <a:t>Inner mobility regime</a:t>
            </a:r>
          </a:p>
          <a:p>
            <a:pPr marL="342900" indent="-342900">
              <a:spcAft>
                <a:spcPts val="600"/>
              </a:spcAft>
              <a:buFont typeface="Arial" panose="020B0604020202020204" pitchFamily="34" charset="0"/>
              <a:buChar char="•"/>
            </a:pPr>
            <a:r>
              <a:rPr lang="en-US" altLang="en-US" sz="2400" dirty="0"/>
              <a:t>Contextual independent</a:t>
            </a:r>
          </a:p>
          <a:p>
            <a:pPr marL="342900" indent="-342900">
              <a:spcAft>
                <a:spcPts val="600"/>
              </a:spcAft>
              <a:buFont typeface="Arial" panose="020B0604020202020204" pitchFamily="34" charset="0"/>
              <a:buChar char="•"/>
            </a:pPr>
            <a:r>
              <a:rPr lang="en-US" altLang="en-US" sz="2400" dirty="0"/>
              <a:t>Similar in all countries </a:t>
            </a:r>
          </a:p>
          <a:p>
            <a:pPr marL="800100" lvl="1" indent="-342900">
              <a:spcAft>
                <a:spcPts val="600"/>
              </a:spcAft>
              <a:buFont typeface="Arial" panose="020B0604020202020204" pitchFamily="34" charset="0"/>
              <a:buChar char="•"/>
            </a:pPr>
            <a:r>
              <a:rPr lang="en-US" altLang="en-US" sz="2400" dirty="0"/>
              <a:t>Level of social fluidity is the same over countries – </a:t>
            </a:r>
            <a:r>
              <a:rPr lang="en-US" altLang="en-US" sz="2400" i="1" dirty="0"/>
              <a:t>red queen effect</a:t>
            </a:r>
          </a:p>
          <a:p>
            <a:pPr marL="800100" lvl="1" indent="-342900">
              <a:spcAft>
                <a:spcPts val="600"/>
              </a:spcAft>
              <a:buFont typeface="Arial" panose="020B0604020202020204" pitchFamily="34" charset="0"/>
              <a:buChar char="•"/>
            </a:pPr>
            <a:r>
              <a:rPr lang="en-US" altLang="en-US" sz="2400" dirty="0"/>
              <a:t>Similar factors that influence social fluidity</a:t>
            </a:r>
          </a:p>
          <a:p>
            <a:pPr marL="342900" indent="-342900">
              <a:spcAft>
                <a:spcPts val="600"/>
              </a:spcAft>
              <a:buFont typeface="Arial" panose="020B0604020202020204" pitchFamily="34" charset="0"/>
              <a:buChar char="•"/>
            </a:pPr>
            <a:r>
              <a:rPr lang="en-US" altLang="ja-JP" sz="2400" dirty="0"/>
              <a:t>Sociological theories</a:t>
            </a:r>
          </a:p>
          <a:p>
            <a:pPr marL="800100" lvl="1" indent="-342900">
              <a:spcAft>
                <a:spcPts val="600"/>
              </a:spcAft>
              <a:buFont typeface="Arial" panose="020B0604020202020204" pitchFamily="34" charset="0"/>
              <a:buChar char="•"/>
            </a:pPr>
            <a:r>
              <a:rPr lang="en-US" altLang="ja-JP" sz="2400" i="1" dirty="0"/>
              <a:t>Social </a:t>
            </a:r>
            <a:r>
              <a:rPr lang="en-US" altLang="ja-JP" sz="2400" dirty="0"/>
              <a:t>vs.</a:t>
            </a:r>
            <a:r>
              <a:rPr lang="en-US" altLang="ja-JP" sz="2400" i="1" dirty="0"/>
              <a:t> cultural reproduction (glass ceiling vs. sticky floor)</a:t>
            </a:r>
          </a:p>
          <a:p>
            <a:pPr marL="800100" lvl="1" indent="-342900">
              <a:spcAft>
                <a:spcPts val="600"/>
              </a:spcAft>
              <a:buFont typeface="Arial" panose="020B0604020202020204" pitchFamily="34" charset="0"/>
              <a:buChar char="•"/>
            </a:pPr>
            <a:r>
              <a:rPr lang="en-US" altLang="ja-JP" sz="2400" i="1" dirty="0"/>
              <a:t>Theory of rational action </a:t>
            </a:r>
            <a:r>
              <a:rPr lang="en-US" altLang="ja-JP" sz="2400" dirty="0"/>
              <a:t>(</a:t>
            </a:r>
            <a:r>
              <a:rPr lang="en-US" altLang="ja-JP" sz="2400" dirty="0" err="1"/>
              <a:t>Goldthorpe</a:t>
            </a:r>
            <a:r>
              <a:rPr lang="en-US" altLang="ja-JP" sz="2400" dirty="0"/>
              <a:t>, 1996; 2000), the aim is to avoid of social decrease, because of that strong orientation for social reproduction, especially in educational aspiration that are stratified according to social origin</a:t>
            </a:r>
          </a:p>
          <a:p>
            <a:pPr marL="800100" lvl="1" indent="-342900">
              <a:spcAft>
                <a:spcPts val="600"/>
              </a:spcAft>
              <a:buFont typeface="Arial" panose="020B0604020202020204" pitchFamily="34" charset="0"/>
              <a:buChar char="•"/>
            </a:pPr>
            <a:r>
              <a:rPr lang="en-US" altLang="ja-JP" sz="2400" i="1" dirty="0"/>
              <a:t>Theory of cultural capital </a:t>
            </a:r>
            <a:r>
              <a:rPr lang="en-US" altLang="ja-JP" sz="2400" dirty="0"/>
              <a:t>is a tool for reproduction of class position via educational system (Bourdieu, </a:t>
            </a:r>
            <a:r>
              <a:rPr lang="en-US" altLang="ja-JP" sz="2400" dirty="0" err="1"/>
              <a:t>Passeron</a:t>
            </a:r>
            <a:r>
              <a:rPr lang="en-US" altLang="ja-JP" sz="2400" dirty="0"/>
              <a:t>, 1964; 1977)   </a:t>
            </a:r>
            <a:endParaRPr lang="cs-CZ" sz="2400" dirty="0"/>
          </a:p>
        </p:txBody>
      </p:sp>
    </p:spTree>
    <p:custDataLst>
      <p:tags r:id="rId1"/>
    </p:custDataLst>
    <p:extLst>
      <p:ext uri="{BB962C8B-B14F-4D97-AF65-F5344CB8AC3E}">
        <p14:creationId xmlns:p14="http://schemas.microsoft.com/office/powerpoint/2010/main" val="655398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Grp="1" noChangeArrowheads="1"/>
          </p:cNvSpPr>
          <p:nvPr/>
        </p:nvSpPr>
        <p:spPr bwMode="auto">
          <a:xfrm>
            <a:off x="8077200" y="6248400"/>
            <a:ext cx="2133600" cy="457200"/>
          </a:xfrm>
          <a:prstGeom prst="rect">
            <a:avLst/>
          </a:prstGeom>
          <a:noFill/>
          <a:ln>
            <a:miter lim="800000"/>
            <a:headEnd/>
            <a:tailEnd/>
          </a:ln>
        </p:spPr>
        <p:txBody>
          <a:bodyPr anchor="b"/>
          <a:lstStyle>
            <a:lvl1pPr>
              <a:defRPr sz="1000">
                <a:solidFill>
                  <a:schemeClr val="tx1"/>
                </a:solidFill>
                <a:latin typeface="Tahoma" panose="020B0604030504040204" pitchFamily="34" charset="0"/>
              </a:defRPr>
            </a:lvl1pPr>
            <a:lvl2pPr marL="742950" indent="-285750">
              <a:defRPr sz="1000">
                <a:solidFill>
                  <a:schemeClr val="tx1"/>
                </a:solidFill>
                <a:latin typeface="Tahoma" panose="020B0604030504040204" pitchFamily="34" charset="0"/>
              </a:defRPr>
            </a:lvl2pPr>
            <a:lvl3pPr marL="1143000" indent="-228600">
              <a:defRPr sz="1000">
                <a:solidFill>
                  <a:schemeClr val="tx1"/>
                </a:solidFill>
                <a:latin typeface="Tahoma" panose="020B0604030504040204" pitchFamily="34" charset="0"/>
              </a:defRPr>
            </a:lvl3pPr>
            <a:lvl4pPr marL="1600200" indent="-228600">
              <a:defRPr sz="1000">
                <a:solidFill>
                  <a:schemeClr val="tx1"/>
                </a:solidFill>
                <a:latin typeface="Tahoma" panose="020B0604030504040204" pitchFamily="34" charset="0"/>
              </a:defRPr>
            </a:lvl4pPr>
            <a:lvl5pPr marL="2057400" indent="-228600">
              <a:defRPr sz="1000">
                <a:solidFill>
                  <a:schemeClr val="tx1"/>
                </a:solidFill>
                <a:latin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defRPr>
            </a:lvl9pPr>
          </a:lstStyle>
          <a:p>
            <a:pPr algn="r" eaLnBrk="1" hangingPunct="1">
              <a:defRPr/>
            </a:pPr>
            <a:fld id="{357A06A5-EF7D-4171-B1F8-7BC9B54A84D2}" type="slidenum">
              <a:rPr lang="cs-CZ" altLang="ja-JP" sz="1200">
                <a:effectLst>
                  <a:outerShdw blurRad="38100" dist="38100" dir="2700000" algn="tl">
                    <a:srgbClr val="FFFFFF"/>
                  </a:outerShdw>
                </a:effectLst>
              </a:rPr>
              <a:pPr algn="r" eaLnBrk="1" hangingPunct="1">
                <a:defRPr/>
              </a:pPr>
              <a:t>19</a:t>
            </a:fld>
            <a:endParaRPr lang="cs-CZ" altLang="ja-JP" sz="1200">
              <a:effectLst>
                <a:outerShdw blurRad="38100" dist="38100" dir="2700000" algn="tl">
                  <a:srgbClr val="FFFFFF"/>
                </a:outerShdw>
              </a:effectLst>
            </a:endParaRPr>
          </a:p>
        </p:txBody>
      </p:sp>
      <p:sp>
        <p:nvSpPr>
          <p:cNvPr id="8195" name="Text Box 2"/>
          <p:cNvSpPr txBox="1">
            <a:spLocks noChangeArrowheads="1"/>
          </p:cNvSpPr>
          <p:nvPr/>
        </p:nvSpPr>
        <p:spPr bwMode="auto">
          <a:xfrm>
            <a:off x="131806" y="90617"/>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cs-CZ" altLang="zh-CN" sz="2400" b="1" dirty="0" err="1">
                <a:ea typeface="SimSun" panose="02010600030101010101" pitchFamily="2" charset="-122"/>
                <a:cs typeface="Arial" panose="020B0604020202020204" pitchFamily="34" charset="0"/>
              </a:rPr>
              <a:t>Cultural</a:t>
            </a:r>
            <a:r>
              <a:rPr lang="cs-CZ" altLang="zh-CN" sz="2400" b="1" dirty="0">
                <a:ea typeface="SimSun" panose="02010600030101010101" pitchFamily="2" charset="-122"/>
                <a:cs typeface="Arial" panose="020B0604020202020204" pitchFamily="34" charset="0"/>
              </a:rPr>
              <a:t> </a:t>
            </a:r>
            <a:r>
              <a:rPr lang="cs-CZ" altLang="zh-CN" sz="2400" b="1" dirty="0" err="1">
                <a:ea typeface="SimSun" panose="02010600030101010101" pitchFamily="2" charset="-122"/>
                <a:cs typeface="Arial" panose="020B0604020202020204" pitchFamily="34" charset="0"/>
              </a:rPr>
              <a:t>capital</a:t>
            </a:r>
            <a:r>
              <a:rPr lang="cs-CZ" altLang="zh-CN" sz="2400" b="1" dirty="0">
                <a:ea typeface="SimSun" panose="02010600030101010101" pitchFamily="2" charset="-122"/>
                <a:cs typeface="Arial" panose="020B0604020202020204" pitchFamily="34" charset="0"/>
              </a:rPr>
              <a:t>: </a:t>
            </a:r>
            <a:r>
              <a:rPr lang="cs-CZ" altLang="zh-CN" sz="2400" b="1" dirty="0" err="1">
                <a:ea typeface="SimSun" panose="02010600030101010101" pitchFamily="2" charset="-122"/>
                <a:cs typeface="Arial" panose="020B0604020202020204" pitchFamily="34" charset="0"/>
              </a:rPr>
              <a:t>definition</a:t>
            </a:r>
            <a:endParaRPr lang="en-US" altLang="zh-CN" sz="2400" b="1" dirty="0">
              <a:ea typeface="SimSun" panose="02010600030101010101" pitchFamily="2" charset="-122"/>
              <a:cs typeface="Arial" panose="020B0604020202020204" pitchFamily="34" charset="0"/>
            </a:endParaRPr>
          </a:p>
        </p:txBody>
      </p:sp>
      <p:sp>
        <p:nvSpPr>
          <p:cNvPr id="8196" name="Rectangle 4"/>
          <p:cNvSpPr>
            <a:spLocks noChangeArrowheads="1"/>
          </p:cNvSpPr>
          <p:nvPr/>
        </p:nvSpPr>
        <p:spPr bwMode="auto">
          <a:xfrm>
            <a:off x="316283" y="893088"/>
            <a:ext cx="1074888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7338" indent="-287338">
              <a:spcBef>
                <a:spcPct val="20000"/>
              </a:spcBef>
              <a:buClr>
                <a:schemeClr val="hlink"/>
              </a:buClr>
              <a:buSzPct val="80000"/>
              <a:buFont typeface="Wingdings" panose="05000000000000000000" pitchFamily="2" charset="2"/>
              <a:buChar char="n"/>
              <a:defRPr sz="3200">
                <a:solidFill>
                  <a:schemeClr val="tx1"/>
                </a:solidFill>
                <a:latin typeface="Arial" panose="020B0604020202020204" pitchFamily="34" charset="0"/>
              </a:defRPr>
            </a:lvl1pPr>
            <a:lvl2pPr marL="744538" indent="-287338">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spcAft>
                <a:spcPct val="50000"/>
              </a:spcAft>
              <a:buClrTx/>
              <a:buSzTx/>
              <a:buFontTx/>
              <a:buChar char="•"/>
            </a:pPr>
            <a:r>
              <a:rPr lang="en-US" altLang="ja-JP" sz="1800" dirty="0">
                <a:latin typeface="Tahoma" panose="020B0604030504040204" pitchFamily="34" charset="0"/>
              </a:rPr>
              <a:t>Pierre Bourdieu and Jean-Claude </a:t>
            </a:r>
            <a:r>
              <a:rPr lang="en-US" altLang="ja-JP" sz="1800" dirty="0" err="1">
                <a:latin typeface="Tahoma" panose="020B0604030504040204" pitchFamily="34" charset="0"/>
              </a:rPr>
              <a:t>Passeron</a:t>
            </a:r>
            <a:r>
              <a:rPr lang="en-US" altLang="ja-JP" sz="1800" dirty="0">
                <a:latin typeface="Tahoma" panose="020B0604030504040204" pitchFamily="34" charset="0"/>
              </a:rPr>
              <a:t> (1966, 1970, 1977)</a:t>
            </a:r>
          </a:p>
          <a:p>
            <a:pPr lvl="1" eaLnBrk="1" hangingPunct="1">
              <a:spcBef>
                <a:spcPct val="0"/>
              </a:spcBef>
              <a:spcAft>
                <a:spcPct val="50000"/>
              </a:spcAft>
              <a:buClrTx/>
              <a:buFontTx/>
              <a:buChar char="•"/>
            </a:pPr>
            <a:r>
              <a:rPr lang="en-US" altLang="ja-JP" sz="1800" dirty="0">
                <a:latin typeface="Tahoma" panose="020B0604030504040204" pitchFamily="34" charset="0"/>
              </a:rPr>
              <a:t>Analysis of French society (1960s and 1970s)</a:t>
            </a:r>
          </a:p>
          <a:p>
            <a:pPr lvl="1" eaLnBrk="1" hangingPunct="1">
              <a:spcBef>
                <a:spcPct val="0"/>
              </a:spcBef>
              <a:spcAft>
                <a:spcPct val="50000"/>
              </a:spcAft>
              <a:buClrTx/>
              <a:buFontTx/>
              <a:buChar char="•"/>
            </a:pPr>
            <a:r>
              <a:rPr lang="en-US" altLang="ja-JP" sz="1800" dirty="0">
                <a:latin typeface="Tahoma" panose="020B0604030504040204" pitchFamily="34" charset="0"/>
              </a:rPr>
              <a:t>Formulation of concept of cultural capital as a part of family origin of students</a:t>
            </a:r>
          </a:p>
          <a:p>
            <a:pPr eaLnBrk="1" hangingPunct="1">
              <a:spcBef>
                <a:spcPct val="0"/>
              </a:spcBef>
              <a:spcAft>
                <a:spcPct val="50000"/>
              </a:spcAft>
              <a:buClrTx/>
              <a:buSzTx/>
              <a:buFontTx/>
              <a:buChar char="•"/>
            </a:pPr>
            <a:endParaRPr lang="en-US" altLang="ja-JP" sz="1800" dirty="0">
              <a:latin typeface="Tahoma" panose="020B0604030504040204" pitchFamily="34" charset="0"/>
            </a:endParaRPr>
          </a:p>
          <a:p>
            <a:pPr eaLnBrk="1" hangingPunct="1">
              <a:spcBef>
                <a:spcPct val="0"/>
              </a:spcBef>
              <a:spcAft>
                <a:spcPct val="50000"/>
              </a:spcAft>
              <a:buClrTx/>
              <a:buSzTx/>
              <a:buFontTx/>
              <a:buChar char="•"/>
            </a:pPr>
            <a:r>
              <a:rPr lang="en-US" altLang="ja-JP" sz="1800" dirty="0">
                <a:latin typeface="Tahoma" panose="020B0604030504040204" pitchFamily="34" charset="0"/>
              </a:rPr>
              <a:t>Cultural capital is ‘skill’ acquired from parents </a:t>
            </a:r>
          </a:p>
          <a:p>
            <a:pPr lvl="2" eaLnBrk="1" hangingPunct="1">
              <a:spcBef>
                <a:spcPct val="0"/>
              </a:spcBef>
              <a:spcAft>
                <a:spcPct val="50000"/>
              </a:spcAft>
              <a:buClrTx/>
              <a:buFontTx/>
              <a:buChar char="•"/>
            </a:pPr>
            <a:r>
              <a:rPr lang="en-US" altLang="ja-JP" sz="1800" dirty="0">
                <a:latin typeface="Tahoma" panose="020B0604030504040204" pitchFamily="34" charset="0"/>
              </a:rPr>
              <a:t>Cultural knowledge (orientation in dominant culture)</a:t>
            </a:r>
          </a:p>
          <a:p>
            <a:pPr lvl="2" eaLnBrk="1" hangingPunct="1">
              <a:spcBef>
                <a:spcPct val="0"/>
              </a:spcBef>
              <a:spcAft>
                <a:spcPct val="50000"/>
              </a:spcAft>
              <a:buClrTx/>
              <a:buFontTx/>
              <a:buChar char="•"/>
            </a:pPr>
            <a:r>
              <a:rPr lang="en-US" altLang="ja-JP" sz="1800" dirty="0">
                <a:latin typeface="Tahoma" panose="020B0604030504040204" pitchFamily="34" charset="0"/>
              </a:rPr>
              <a:t>Linguistic abilities (ways of self-expressions)</a:t>
            </a:r>
          </a:p>
          <a:p>
            <a:pPr lvl="2" eaLnBrk="1" hangingPunct="1">
              <a:spcBef>
                <a:spcPct val="0"/>
              </a:spcBef>
              <a:spcAft>
                <a:spcPct val="50000"/>
              </a:spcAft>
              <a:buClrTx/>
              <a:buFontTx/>
              <a:buChar char="•"/>
            </a:pPr>
            <a:r>
              <a:rPr lang="en-US" altLang="ja-JP" sz="1800" dirty="0">
                <a:latin typeface="Tahoma" panose="020B0604030504040204" pitchFamily="34" charset="0"/>
              </a:rPr>
              <a:t>Social knowledge (orientation in social relationships)</a:t>
            </a:r>
          </a:p>
          <a:p>
            <a:pPr lvl="2" eaLnBrk="1" hangingPunct="1">
              <a:spcBef>
                <a:spcPct val="0"/>
              </a:spcBef>
              <a:spcAft>
                <a:spcPct val="50000"/>
              </a:spcAft>
              <a:buClrTx/>
              <a:buFontTx/>
              <a:buChar char="•"/>
            </a:pPr>
            <a:endParaRPr lang="en-US" altLang="ja-JP" sz="1800" dirty="0">
              <a:latin typeface="Tahoma" panose="020B0604030504040204" pitchFamily="34" charset="0"/>
            </a:endParaRPr>
          </a:p>
          <a:p>
            <a:pPr eaLnBrk="1" hangingPunct="1">
              <a:spcBef>
                <a:spcPct val="0"/>
              </a:spcBef>
              <a:spcAft>
                <a:spcPct val="50000"/>
              </a:spcAft>
              <a:buClrTx/>
              <a:buSzTx/>
              <a:buFontTx/>
              <a:buChar char="•"/>
            </a:pPr>
            <a:r>
              <a:rPr lang="en-US" altLang="ja-JP" sz="1800" dirty="0">
                <a:latin typeface="Tahoma" panose="020B0604030504040204" pitchFamily="34" charset="0"/>
              </a:rPr>
              <a:t>Cultural capital exists in three ways</a:t>
            </a:r>
            <a:endParaRPr lang="en-US" altLang="ja-JP" sz="1800" b="1" dirty="0">
              <a:latin typeface="Tahoma" panose="020B0604030504040204" pitchFamily="34" charset="0"/>
            </a:endParaRPr>
          </a:p>
          <a:p>
            <a:pPr lvl="1" eaLnBrk="1" hangingPunct="1">
              <a:spcBef>
                <a:spcPct val="0"/>
              </a:spcBef>
              <a:spcAft>
                <a:spcPct val="50000"/>
              </a:spcAft>
              <a:buClrTx/>
              <a:buFontTx/>
              <a:buChar char="•"/>
            </a:pPr>
            <a:r>
              <a:rPr lang="en-US" altLang="ja-JP" sz="1800" dirty="0">
                <a:latin typeface="Tahoma" panose="020B0604030504040204" pitchFamily="34" charset="0"/>
              </a:rPr>
              <a:t>incorporated (personal dispositions acquired during socialization process) </a:t>
            </a:r>
          </a:p>
          <a:p>
            <a:pPr lvl="1" eaLnBrk="1" hangingPunct="1">
              <a:spcBef>
                <a:spcPct val="0"/>
              </a:spcBef>
              <a:spcAft>
                <a:spcPct val="50000"/>
              </a:spcAft>
              <a:buClrTx/>
              <a:buFontTx/>
              <a:buChar char="•"/>
            </a:pPr>
            <a:r>
              <a:rPr lang="en-US" altLang="ja-JP" sz="1800" dirty="0">
                <a:latin typeface="Tahoma" panose="020B0604030504040204" pitchFamily="34" charset="0"/>
              </a:rPr>
              <a:t>objectivized (cultural artefacts connected with family of origin, pictures, books, sculptures)</a:t>
            </a:r>
          </a:p>
          <a:p>
            <a:pPr lvl="1" eaLnBrk="1" hangingPunct="1">
              <a:spcBef>
                <a:spcPct val="0"/>
              </a:spcBef>
              <a:spcAft>
                <a:spcPct val="50000"/>
              </a:spcAft>
              <a:buClrTx/>
              <a:buFontTx/>
              <a:buChar char="•"/>
            </a:pPr>
            <a:r>
              <a:rPr lang="en-US" altLang="ja-JP" sz="1800" dirty="0">
                <a:latin typeface="Tahoma" panose="020B0604030504040204" pitchFamily="34" charset="0"/>
              </a:rPr>
              <a:t>institutionalized (academic titles, scientific degrees) </a:t>
            </a:r>
          </a:p>
        </p:txBody>
      </p:sp>
    </p:spTree>
    <p:extLst>
      <p:ext uri="{BB962C8B-B14F-4D97-AF65-F5344CB8AC3E}">
        <p14:creationId xmlns:p14="http://schemas.microsoft.com/office/powerpoint/2010/main" val="140835062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45473" y="124980"/>
            <a:ext cx="10515600" cy="863311"/>
          </a:xfrm>
        </p:spPr>
        <p:txBody>
          <a:bodyPr>
            <a:normAutofit/>
          </a:bodyPr>
          <a:lstStyle/>
          <a:p>
            <a:pPr eaLnBrk="1" hangingPunct="1"/>
            <a:r>
              <a:rPr lang="cs-CZ" altLang="en-US" sz="3600" b="1" dirty="0" err="1">
                <a:latin typeface="+mn-lt"/>
              </a:rPr>
              <a:t>Theory</a:t>
            </a:r>
            <a:r>
              <a:rPr lang="cs-CZ" altLang="en-US" sz="3600" b="1" dirty="0">
                <a:latin typeface="+mn-lt"/>
              </a:rPr>
              <a:t> </a:t>
            </a:r>
            <a:r>
              <a:rPr lang="cs-CZ" altLang="en-US" sz="3600" b="1" dirty="0" err="1">
                <a:latin typeface="+mn-lt"/>
              </a:rPr>
              <a:t>of</a:t>
            </a:r>
            <a:r>
              <a:rPr lang="cs-CZ" altLang="en-US" sz="3600" b="1" dirty="0">
                <a:latin typeface="+mn-lt"/>
              </a:rPr>
              <a:t> s</a:t>
            </a:r>
            <a:r>
              <a:rPr lang="en-GB" altLang="en-US" sz="3600" b="1" dirty="0" err="1">
                <a:latin typeface="+mn-lt"/>
              </a:rPr>
              <a:t>ocial</a:t>
            </a:r>
            <a:r>
              <a:rPr lang="en-GB" altLang="en-US" sz="3600" b="1" dirty="0">
                <a:latin typeface="+mn-lt"/>
              </a:rPr>
              <a:t> mobility</a:t>
            </a:r>
            <a:r>
              <a:rPr lang="cs-CZ" altLang="en-US" sz="3600" b="1" dirty="0">
                <a:latin typeface="+mn-lt"/>
              </a:rPr>
              <a:t> II</a:t>
            </a:r>
            <a:r>
              <a:rPr lang="en-GB" altLang="en-US" sz="3600" b="1" dirty="0">
                <a:latin typeface="+mn-lt"/>
              </a:rPr>
              <a:t> </a:t>
            </a:r>
          </a:p>
        </p:txBody>
      </p:sp>
      <p:sp>
        <p:nvSpPr>
          <p:cNvPr id="5123" name="Rectangle 3"/>
          <p:cNvSpPr>
            <a:spLocks noGrp="1" noChangeArrowheads="1"/>
          </p:cNvSpPr>
          <p:nvPr>
            <p:ph type="body" idx="1"/>
          </p:nvPr>
        </p:nvSpPr>
        <p:spPr>
          <a:xfrm>
            <a:off x="441036" y="1154545"/>
            <a:ext cx="10515600" cy="5114781"/>
          </a:xfrm>
        </p:spPr>
        <p:txBody>
          <a:bodyPr>
            <a:normAutofit/>
          </a:bodyPr>
          <a:lstStyle/>
          <a:p>
            <a:r>
              <a:rPr lang="en-US" sz="2400" i="1" dirty="0"/>
              <a:t>Loss aversion</a:t>
            </a:r>
            <a:r>
              <a:rPr lang="en-US" sz="2400" dirty="0"/>
              <a:t> - psychological concept</a:t>
            </a:r>
          </a:p>
          <a:p>
            <a:r>
              <a:rPr lang="en-US" sz="2400" dirty="0"/>
              <a:t>Those who now occupy managerial and professional positions will do all they can to protect their children from falling down the social ladder. </a:t>
            </a:r>
          </a:p>
          <a:p>
            <a:pPr lvl="1"/>
            <a:endParaRPr lang="cs-CZ" sz="2000" dirty="0"/>
          </a:p>
          <a:p>
            <a:pPr lvl="1"/>
            <a:r>
              <a:rPr lang="en-US" dirty="0"/>
              <a:t>To pay for the best pre-school provision</a:t>
            </a:r>
          </a:p>
          <a:p>
            <a:pPr lvl="1"/>
            <a:r>
              <a:rPr lang="en-US" dirty="0"/>
              <a:t>To buy houses in areas with high-performing state schools</a:t>
            </a:r>
          </a:p>
          <a:p>
            <a:pPr lvl="1"/>
            <a:r>
              <a:rPr lang="en-US" dirty="0"/>
              <a:t>To hire private tutors, and arrange educationally enriching experiences</a:t>
            </a:r>
          </a:p>
          <a:p>
            <a:endParaRPr lang="cs-CZ" sz="2400" dirty="0"/>
          </a:p>
          <a:p>
            <a:r>
              <a:rPr lang="en-US" sz="2400" dirty="0"/>
              <a:t>All human behavior can be interpreted from the point of social position reproduction in time</a:t>
            </a:r>
          </a:p>
          <a:p>
            <a:endParaRPr lang="cs-CZ" dirty="0"/>
          </a:p>
        </p:txBody>
      </p:sp>
    </p:spTree>
    <p:extLst>
      <p:ext uri="{BB962C8B-B14F-4D97-AF65-F5344CB8AC3E}">
        <p14:creationId xmlns:p14="http://schemas.microsoft.com/office/powerpoint/2010/main" val="495012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Grp="1" noChangeArrowheads="1"/>
          </p:cNvSpPr>
          <p:nvPr/>
        </p:nvSpPr>
        <p:spPr bwMode="auto">
          <a:xfrm>
            <a:off x="8077200" y="6248400"/>
            <a:ext cx="2133600" cy="457200"/>
          </a:xfrm>
          <a:prstGeom prst="rect">
            <a:avLst/>
          </a:prstGeom>
          <a:noFill/>
          <a:ln>
            <a:miter lim="800000"/>
            <a:headEnd/>
            <a:tailEnd/>
          </a:ln>
        </p:spPr>
        <p:txBody>
          <a:bodyPr anchor="b"/>
          <a:lstStyle>
            <a:lvl1pPr>
              <a:defRPr sz="1000">
                <a:solidFill>
                  <a:schemeClr val="tx1"/>
                </a:solidFill>
                <a:latin typeface="Tahoma" panose="020B0604030504040204" pitchFamily="34" charset="0"/>
              </a:defRPr>
            </a:lvl1pPr>
            <a:lvl2pPr marL="742950" indent="-285750">
              <a:defRPr sz="1000">
                <a:solidFill>
                  <a:schemeClr val="tx1"/>
                </a:solidFill>
                <a:latin typeface="Tahoma" panose="020B0604030504040204" pitchFamily="34" charset="0"/>
              </a:defRPr>
            </a:lvl2pPr>
            <a:lvl3pPr marL="1143000" indent="-228600">
              <a:defRPr sz="1000">
                <a:solidFill>
                  <a:schemeClr val="tx1"/>
                </a:solidFill>
                <a:latin typeface="Tahoma" panose="020B0604030504040204" pitchFamily="34" charset="0"/>
              </a:defRPr>
            </a:lvl3pPr>
            <a:lvl4pPr marL="1600200" indent="-228600">
              <a:defRPr sz="1000">
                <a:solidFill>
                  <a:schemeClr val="tx1"/>
                </a:solidFill>
                <a:latin typeface="Tahoma" panose="020B0604030504040204" pitchFamily="34" charset="0"/>
              </a:defRPr>
            </a:lvl4pPr>
            <a:lvl5pPr marL="2057400" indent="-228600">
              <a:defRPr sz="1000">
                <a:solidFill>
                  <a:schemeClr val="tx1"/>
                </a:solidFill>
                <a:latin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defRPr>
            </a:lvl9pPr>
          </a:lstStyle>
          <a:p>
            <a:pPr algn="r" eaLnBrk="1" hangingPunct="1">
              <a:defRPr/>
            </a:pPr>
            <a:fld id="{41A0A41A-E6D2-4C8D-8EE9-CD74947E3E13}" type="slidenum">
              <a:rPr lang="cs-CZ" altLang="ja-JP" sz="1200">
                <a:effectLst>
                  <a:outerShdw blurRad="38100" dist="38100" dir="2700000" algn="tl">
                    <a:srgbClr val="FFFFFF"/>
                  </a:outerShdw>
                </a:effectLst>
              </a:rPr>
              <a:pPr algn="r" eaLnBrk="1" hangingPunct="1">
                <a:defRPr/>
              </a:pPr>
              <a:t>20</a:t>
            </a:fld>
            <a:endParaRPr lang="cs-CZ" altLang="ja-JP" sz="1200">
              <a:effectLst>
                <a:outerShdw blurRad="38100" dist="38100" dir="2700000" algn="tl">
                  <a:srgbClr val="FFFFFF"/>
                </a:outerShdw>
              </a:effectLst>
            </a:endParaRPr>
          </a:p>
        </p:txBody>
      </p:sp>
      <p:sp>
        <p:nvSpPr>
          <p:cNvPr id="9219" name="Text Box 2"/>
          <p:cNvSpPr txBox="1">
            <a:spLocks noChangeArrowheads="1"/>
          </p:cNvSpPr>
          <p:nvPr/>
        </p:nvSpPr>
        <p:spPr bwMode="auto">
          <a:xfrm>
            <a:off x="148281" y="2381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zh-CN" sz="2400" b="1" dirty="0"/>
              <a:t>Cultural capital: explanation of class inequalities in education</a:t>
            </a:r>
            <a:endParaRPr lang="en-US" altLang="zh-CN" sz="2000" b="1" dirty="0">
              <a:ea typeface="SimSun" panose="02010600030101010101" pitchFamily="2" charset="-122"/>
            </a:endParaRPr>
          </a:p>
        </p:txBody>
      </p:sp>
      <p:sp>
        <p:nvSpPr>
          <p:cNvPr id="9220" name="Rectangle 4"/>
          <p:cNvSpPr>
            <a:spLocks noChangeArrowheads="1"/>
          </p:cNvSpPr>
          <p:nvPr/>
        </p:nvSpPr>
        <p:spPr bwMode="auto">
          <a:xfrm>
            <a:off x="452287" y="485478"/>
            <a:ext cx="8535988" cy="54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7338" indent="-287338">
              <a:spcBef>
                <a:spcPct val="20000"/>
              </a:spcBef>
              <a:buClr>
                <a:schemeClr val="hlink"/>
              </a:buClr>
              <a:buSzPct val="80000"/>
              <a:buFont typeface="Wingdings" panose="05000000000000000000" pitchFamily="2" charset="2"/>
              <a:buChar char="n"/>
              <a:defRPr sz="3200">
                <a:solidFill>
                  <a:schemeClr val="tx1"/>
                </a:solidFill>
                <a:latin typeface="Arial" panose="020B0604020202020204" pitchFamily="34" charset="0"/>
              </a:defRPr>
            </a:lvl1pPr>
            <a:lvl2pPr marL="744538" indent="-287338">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ja-JP" sz="1800" dirty="0">
              <a:latin typeface="Tahoma" panose="020B0604030504040204" pitchFamily="34" charset="0"/>
            </a:endParaRPr>
          </a:p>
          <a:p>
            <a:pPr eaLnBrk="1" hangingPunct="1">
              <a:spcBef>
                <a:spcPct val="0"/>
              </a:spcBef>
              <a:spcAft>
                <a:spcPct val="50000"/>
              </a:spcAft>
              <a:buClrTx/>
              <a:buSzTx/>
              <a:buFontTx/>
              <a:buChar char="•"/>
            </a:pPr>
            <a:r>
              <a:rPr lang="en-US" altLang="ja-JP" sz="1800" dirty="0">
                <a:latin typeface="Tahoma" panose="020B0604030504040204" pitchFamily="34" charset="0"/>
              </a:rPr>
              <a:t>Educational system evaluates the level of cultural capital</a:t>
            </a:r>
          </a:p>
          <a:p>
            <a:pPr lvl="1" eaLnBrk="1" hangingPunct="1">
              <a:spcBef>
                <a:spcPct val="0"/>
              </a:spcBef>
              <a:spcAft>
                <a:spcPct val="50000"/>
              </a:spcAft>
              <a:buClrTx/>
              <a:buFontTx/>
              <a:buChar char="•"/>
            </a:pPr>
            <a:r>
              <a:rPr lang="en-US" altLang="ja-JP" sz="1800" dirty="0">
                <a:latin typeface="Tahoma" panose="020B0604030504040204" pitchFamily="34" charset="0"/>
              </a:rPr>
              <a:t>Transformation of cultural capital to individual merit of children </a:t>
            </a:r>
          </a:p>
          <a:p>
            <a:pPr lvl="1" eaLnBrk="1" hangingPunct="1">
              <a:spcBef>
                <a:spcPct val="0"/>
              </a:spcBef>
              <a:spcAft>
                <a:spcPct val="50000"/>
              </a:spcAft>
              <a:buClrTx/>
              <a:buFontTx/>
              <a:buChar char="•"/>
            </a:pPr>
            <a:r>
              <a:rPr lang="en-US" altLang="ja-JP" sz="1800" dirty="0">
                <a:latin typeface="Tahoma" panose="020B0604030504040204" pitchFamily="34" charset="0"/>
              </a:rPr>
              <a:t>Children with high level of cultural capital are better in school and leave educational system later</a:t>
            </a:r>
          </a:p>
          <a:p>
            <a:pPr lvl="1" eaLnBrk="1" hangingPunct="1">
              <a:spcBef>
                <a:spcPct val="0"/>
              </a:spcBef>
              <a:spcAft>
                <a:spcPct val="50000"/>
              </a:spcAft>
              <a:buClrTx/>
              <a:buFontTx/>
              <a:buChar char="•"/>
            </a:pPr>
            <a:r>
              <a:rPr lang="en-US" altLang="ja-JP" sz="1800" dirty="0">
                <a:latin typeface="Tahoma" panose="020B0604030504040204" pitchFamily="34" charset="0"/>
              </a:rPr>
              <a:t>Children with low level of cultural capital are not so good, their school results are worse and leave educational system very soon</a:t>
            </a:r>
          </a:p>
          <a:p>
            <a:pPr eaLnBrk="1" hangingPunct="1">
              <a:spcBef>
                <a:spcPct val="0"/>
              </a:spcBef>
              <a:spcAft>
                <a:spcPct val="50000"/>
              </a:spcAft>
              <a:buClrTx/>
              <a:buSzTx/>
              <a:buFontTx/>
              <a:buChar char="•"/>
            </a:pPr>
            <a:endParaRPr lang="en-US" altLang="ja-JP" sz="1800" dirty="0">
              <a:latin typeface="Tahoma" panose="020B0604030504040204" pitchFamily="34" charset="0"/>
            </a:endParaRPr>
          </a:p>
          <a:p>
            <a:pPr eaLnBrk="1" hangingPunct="1">
              <a:spcBef>
                <a:spcPct val="0"/>
              </a:spcBef>
              <a:spcAft>
                <a:spcPct val="50000"/>
              </a:spcAft>
              <a:buClrTx/>
              <a:buSzTx/>
              <a:buFontTx/>
              <a:buChar char="•"/>
            </a:pPr>
            <a:r>
              <a:rPr lang="en-US" altLang="ja-JP" sz="1800" dirty="0">
                <a:latin typeface="Tahoma" panose="020B0604030504040204" pitchFamily="34" charset="0"/>
              </a:rPr>
              <a:t>Parents from higher social classes are connected with school via dominant culture, which means the success of their children in educational system</a:t>
            </a:r>
          </a:p>
          <a:p>
            <a:pPr eaLnBrk="1" hangingPunct="1">
              <a:spcBef>
                <a:spcPct val="0"/>
              </a:spcBef>
              <a:spcAft>
                <a:spcPct val="50000"/>
              </a:spcAft>
              <a:buClrTx/>
              <a:buSzTx/>
              <a:buFontTx/>
              <a:buChar char="•"/>
            </a:pPr>
            <a:endParaRPr lang="cs-CZ" altLang="ja-JP" sz="1800" dirty="0">
              <a:latin typeface="Tahoma" panose="020B0604030504040204" pitchFamily="34" charset="0"/>
            </a:endParaRPr>
          </a:p>
          <a:p>
            <a:pPr eaLnBrk="1" hangingPunct="1">
              <a:spcBef>
                <a:spcPct val="0"/>
              </a:spcBef>
              <a:spcAft>
                <a:spcPct val="50000"/>
              </a:spcAft>
              <a:buClrTx/>
              <a:buSzTx/>
              <a:buFontTx/>
              <a:buChar char="•"/>
            </a:pPr>
            <a:r>
              <a:rPr lang="en-US" altLang="ja-JP" sz="1800" dirty="0">
                <a:latin typeface="Tahoma" panose="020B0604030504040204" pitchFamily="34" charset="0"/>
              </a:rPr>
              <a:t>Differences in cultural capital generate social class differences in education attainment</a:t>
            </a:r>
          </a:p>
          <a:p>
            <a:pPr eaLnBrk="1" hangingPunct="1">
              <a:spcBef>
                <a:spcPct val="0"/>
              </a:spcBef>
              <a:spcAft>
                <a:spcPct val="50000"/>
              </a:spcAft>
              <a:buClrTx/>
              <a:buSzTx/>
              <a:buFontTx/>
              <a:buNone/>
            </a:pPr>
            <a:endParaRPr lang="cs-CZ" altLang="ja-JP" sz="1800" dirty="0">
              <a:solidFill>
                <a:srgbClr val="820000"/>
              </a:solidFill>
              <a:latin typeface="Tahoma" panose="020B0604030504040204" pitchFamily="34" charset="0"/>
            </a:endParaRPr>
          </a:p>
          <a:p>
            <a:pPr eaLnBrk="1" hangingPunct="1">
              <a:spcBef>
                <a:spcPct val="0"/>
              </a:spcBef>
              <a:spcAft>
                <a:spcPct val="50000"/>
              </a:spcAft>
              <a:buClrTx/>
              <a:buSzTx/>
              <a:buFontTx/>
              <a:buNone/>
            </a:pPr>
            <a:endParaRPr lang="cs-CZ" altLang="ja-JP" sz="1800" dirty="0">
              <a:latin typeface="Tahoma" panose="020B0604030504040204" pitchFamily="34" charset="0"/>
            </a:endParaRPr>
          </a:p>
        </p:txBody>
      </p:sp>
    </p:spTree>
    <p:extLst>
      <p:ext uri="{BB962C8B-B14F-4D97-AF65-F5344CB8AC3E}">
        <p14:creationId xmlns:p14="http://schemas.microsoft.com/office/powerpoint/2010/main" val="256486504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6F266691-7626-48B8-B9F0-4E65564480CC}" type="slidenum">
              <a:rPr lang="cs-CZ" altLang="en-US"/>
              <a:pPr/>
              <a:t>21</a:t>
            </a:fld>
            <a:endParaRPr lang="cs-CZ" altLang="en-US"/>
          </a:p>
        </p:txBody>
      </p:sp>
      <p:sp>
        <p:nvSpPr>
          <p:cNvPr id="203778" name="Rectangle 2"/>
          <p:cNvSpPr>
            <a:spLocks noGrp="1" noChangeArrowheads="1"/>
          </p:cNvSpPr>
          <p:nvPr>
            <p:ph type="title"/>
          </p:nvPr>
        </p:nvSpPr>
        <p:spPr>
          <a:xfrm>
            <a:off x="87746" y="43777"/>
            <a:ext cx="8229600" cy="713605"/>
          </a:xfrm>
        </p:spPr>
        <p:txBody>
          <a:bodyPr>
            <a:noAutofit/>
          </a:bodyPr>
          <a:lstStyle/>
          <a:p>
            <a:r>
              <a:rPr lang="cs-CZ" altLang="en-US" sz="3600" b="1" dirty="0" err="1">
                <a:latin typeface="+mn-lt"/>
              </a:rPr>
              <a:t>Pierre</a:t>
            </a:r>
            <a:r>
              <a:rPr lang="cs-CZ" altLang="en-US" sz="3600" b="1" dirty="0">
                <a:latin typeface="+mn-lt"/>
              </a:rPr>
              <a:t> </a:t>
            </a:r>
            <a:r>
              <a:rPr lang="cs-CZ" altLang="en-US" sz="3600" b="1" dirty="0" err="1">
                <a:latin typeface="+mn-lt"/>
              </a:rPr>
              <a:t>Bourdieu</a:t>
            </a:r>
            <a:r>
              <a:rPr lang="cs-CZ" altLang="en-US" sz="3600" b="1" dirty="0">
                <a:latin typeface="+mn-lt"/>
              </a:rPr>
              <a:t> </a:t>
            </a:r>
            <a:r>
              <a:rPr lang="en-US" altLang="en-US" sz="3600" b="1" dirty="0">
                <a:latin typeface="+mn-lt"/>
              </a:rPr>
              <a:t>on</a:t>
            </a:r>
            <a:r>
              <a:rPr lang="cs-CZ" altLang="en-US" sz="3600" b="1" dirty="0">
                <a:latin typeface="+mn-lt"/>
              </a:rPr>
              <a:t> </a:t>
            </a:r>
            <a:r>
              <a:rPr lang="cs-CZ" altLang="en-US" sz="3600" b="1" dirty="0" err="1">
                <a:latin typeface="+mn-lt"/>
              </a:rPr>
              <a:t>social</a:t>
            </a:r>
            <a:r>
              <a:rPr lang="cs-CZ" altLang="en-US" sz="3600" b="1" dirty="0">
                <a:latin typeface="+mn-lt"/>
              </a:rPr>
              <a:t> </a:t>
            </a:r>
            <a:r>
              <a:rPr lang="cs-CZ" altLang="en-US" sz="3600" b="1" dirty="0" err="1">
                <a:latin typeface="+mn-lt"/>
              </a:rPr>
              <a:t>reproduction</a:t>
            </a:r>
            <a:endParaRPr lang="cs-CZ" altLang="en-US" sz="3600" b="1" dirty="0">
              <a:latin typeface="+mn-lt"/>
            </a:endParaRPr>
          </a:p>
        </p:txBody>
      </p:sp>
      <p:sp>
        <p:nvSpPr>
          <p:cNvPr id="203779" name="Rectangle 3"/>
          <p:cNvSpPr>
            <a:spLocks noGrp="1" noChangeArrowheads="1"/>
          </p:cNvSpPr>
          <p:nvPr>
            <p:ph type="body" idx="1"/>
          </p:nvPr>
        </p:nvSpPr>
        <p:spPr>
          <a:xfrm>
            <a:off x="407649" y="863514"/>
            <a:ext cx="8229600" cy="4608513"/>
          </a:xfrm>
        </p:spPr>
        <p:txBody>
          <a:bodyPr>
            <a:normAutofit/>
          </a:bodyPr>
          <a:lstStyle/>
          <a:p>
            <a:pPr>
              <a:lnSpc>
                <a:spcPct val="90000"/>
              </a:lnSpc>
            </a:pPr>
            <a:r>
              <a:rPr lang="cs-CZ" altLang="en-US" sz="2400" i="1" dirty="0"/>
              <a:t>La Sociologie </a:t>
            </a:r>
            <a:r>
              <a:rPr lang="cs-CZ" altLang="en-US" sz="2400" i="1" dirty="0" err="1"/>
              <a:t>est</a:t>
            </a:r>
            <a:r>
              <a:rPr lang="cs-CZ" altLang="en-US" sz="2400" i="1" dirty="0"/>
              <a:t> </a:t>
            </a:r>
            <a:r>
              <a:rPr lang="cs-CZ" altLang="en-US" sz="2400" i="1" dirty="0" err="1"/>
              <a:t>un</a:t>
            </a:r>
            <a:r>
              <a:rPr lang="cs-CZ" altLang="en-US" sz="2400" i="1" dirty="0"/>
              <a:t> sport de </a:t>
            </a:r>
            <a:r>
              <a:rPr lang="cs-CZ" altLang="en-US" sz="2400" i="1" dirty="0" err="1"/>
              <a:t>combat</a:t>
            </a:r>
            <a:endParaRPr lang="cs-CZ" altLang="en-US" sz="2400" i="1" dirty="0"/>
          </a:p>
          <a:p>
            <a:r>
              <a:rPr lang="cs-CZ" altLang="en-US" sz="2400" dirty="0"/>
              <a:t>YT: </a:t>
            </a:r>
            <a:r>
              <a:rPr lang="cs-CZ" altLang="en-US" sz="2400" dirty="0">
                <a:hlinkClick r:id="rId2"/>
              </a:rPr>
              <a:t>https://youtu.be/js_fVKBL5NA</a:t>
            </a:r>
            <a:endParaRPr lang="cs-CZ" altLang="en-US" sz="2400" dirty="0"/>
          </a:p>
          <a:p>
            <a:endParaRPr lang="en-US" altLang="en-US" sz="2400" dirty="0"/>
          </a:p>
          <a:p>
            <a:pPr>
              <a:lnSpc>
                <a:spcPct val="90000"/>
              </a:lnSpc>
            </a:pPr>
            <a:endParaRPr lang="en-US" altLang="en-US" sz="2400" dirty="0"/>
          </a:p>
          <a:p>
            <a:pPr>
              <a:lnSpc>
                <a:spcPct val="90000"/>
              </a:lnSpc>
            </a:pPr>
            <a:endParaRPr lang="cs-CZ" altLang="en-US" sz="2400" dirty="0"/>
          </a:p>
          <a:p>
            <a:pPr>
              <a:lnSpc>
                <a:spcPct val="90000"/>
              </a:lnSpc>
            </a:pPr>
            <a:endParaRPr lang="cs-CZ" altLang="en-US" dirty="0"/>
          </a:p>
          <a:p>
            <a:pPr>
              <a:lnSpc>
                <a:spcPct val="90000"/>
              </a:lnSpc>
            </a:pPr>
            <a:endParaRPr lang="cs-CZ" altLang="en-US" dirty="0"/>
          </a:p>
        </p:txBody>
      </p:sp>
      <p:pic>
        <p:nvPicPr>
          <p:cNvPr id="2" name="Obrázek 1">
            <a:extLst>
              <a:ext uri="{FF2B5EF4-FFF2-40B4-BE49-F238E27FC236}">
                <a16:creationId xmlns:a16="http://schemas.microsoft.com/office/drawing/2014/main" id="{7242B0BF-E983-47BE-874D-242A29474677}"/>
              </a:ext>
            </a:extLst>
          </p:cNvPr>
          <p:cNvPicPr>
            <a:picLocks noChangeAspect="1"/>
          </p:cNvPicPr>
          <p:nvPr/>
        </p:nvPicPr>
        <p:blipFill>
          <a:blip r:embed="rId3"/>
          <a:stretch>
            <a:fillRect/>
          </a:stretch>
        </p:blipFill>
        <p:spPr>
          <a:xfrm>
            <a:off x="6706661" y="2540563"/>
            <a:ext cx="4396365" cy="3453923"/>
          </a:xfrm>
          <a:prstGeom prst="rect">
            <a:avLst/>
          </a:prstGeom>
        </p:spPr>
      </p:pic>
      <p:pic>
        <p:nvPicPr>
          <p:cNvPr id="3" name="Obrázek 2">
            <a:extLst>
              <a:ext uri="{FF2B5EF4-FFF2-40B4-BE49-F238E27FC236}">
                <a16:creationId xmlns:a16="http://schemas.microsoft.com/office/drawing/2014/main" id="{A29A7EB3-8F2D-45F3-A0A2-84A7B625B7B2}"/>
              </a:ext>
            </a:extLst>
          </p:cNvPr>
          <p:cNvPicPr>
            <a:picLocks noChangeAspect="1"/>
          </p:cNvPicPr>
          <p:nvPr/>
        </p:nvPicPr>
        <p:blipFill>
          <a:blip r:embed="rId4"/>
          <a:stretch>
            <a:fillRect/>
          </a:stretch>
        </p:blipFill>
        <p:spPr>
          <a:xfrm>
            <a:off x="1992742" y="1906324"/>
            <a:ext cx="3224686" cy="4531421"/>
          </a:xfrm>
          <a:prstGeom prst="rect">
            <a:avLst/>
          </a:prstGeom>
        </p:spPr>
      </p:pic>
    </p:spTree>
    <p:extLst>
      <p:ext uri="{BB962C8B-B14F-4D97-AF65-F5344CB8AC3E}">
        <p14:creationId xmlns:p14="http://schemas.microsoft.com/office/powerpoint/2010/main" val="1453458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Obrázek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692150"/>
            <a:ext cx="8280400"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262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Grp="1" noChangeArrowheads="1"/>
          </p:cNvSpPr>
          <p:nvPr/>
        </p:nvSpPr>
        <p:spPr bwMode="auto">
          <a:xfrm>
            <a:off x="8077200" y="6248400"/>
            <a:ext cx="2133600" cy="457200"/>
          </a:xfrm>
          <a:prstGeom prst="rect">
            <a:avLst/>
          </a:prstGeom>
          <a:noFill/>
          <a:ln>
            <a:miter lim="800000"/>
            <a:headEnd/>
            <a:tailEnd/>
          </a:ln>
        </p:spPr>
        <p:txBody>
          <a:bodyPr anchor="b"/>
          <a:lstStyle>
            <a:lvl1pPr>
              <a:defRPr sz="1000">
                <a:solidFill>
                  <a:schemeClr val="tx1"/>
                </a:solidFill>
                <a:latin typeface="Tahoma" pitchFamily="34" charset="0"/>
              </a:defRPr>
            </a:lvl1pPr>
            <a:lvl2pPr marL="742950" indent="-285750">
              <a:defRPr sz="1000">
                <a:solidFill>
                  <a:schemeClr val="tx1"/>
                </a:solidFill>
                <a:latin typeface="Tahoma" pitchFamily="34" charset="0"/>
              </a:defRPr>
            </a:lvl2pPr>
            <a:lvl3pPr marL="1143000" indent="-228600">
              <a:defRPr sz="1000">
                <a:solidFill>
                  <a:schemeClr val="tx1"/>
                </a:solidFill>
                <a:latin typeface="Tahoma" pitchFamily="34" charset="0"/>
              </a:defRPr>
            </a:lvl3pPr>
            <a:lvl4pPr marL="1600200" indent="-228600">
              <a:defRPr sz="1000">
                <a:solidFill>
                  <a:schemeClr val="tx1"/>
                </a:solidFill>
                <a:latin typeface="Tahoma" pitchFamily="34" charset="0"/>
              </a:defRPr>
            </a:lvl4pPr>
            <a:lvl5pPr marL="2057400" indent="-228600">
              <a:defRPr sz="1000">
                <a:solidFill>
                  <a:schemeClr val="tx1"/>
                </a:solidFill>
                <a:latin typeface="Tahoma" pitchFamily="34" charset="0"/>
              </a:defRPr>
            </a:lvl5pPr>
            <a:lvl6pPr marL="2514600" indent="-228600" eaLnBrk="0" fontAlgn="base" hangingPunct="0">
              <a:spcBef>
                <a:spcPct val="0"/>
              </a:spcBef>
              <a:spcAft>
                <a:spcPct val="0"/>
              </a:spcAft>
              <a:defRPr sz="1000">
                <a:solidFill>
                  <a:schemeClr val="tx1"/>
                </a:solidFill>
                <a:latin typeface="Tahoma" pitchFamily="34" charset="0"/>
              </a:defRPr>
            </a:lvl6pPr>
            <a:lvl7pPr marL="2971800" indent="-228600" eaLnBrk="0" fontAlgn="base" hangingPunct="0">
              <a:spcBef>
                <a:spcPct val="0"/>
              </a:spcBef>
              <a:spcAft>
                <a:spcPct val="0"/>
              </a:spcAft>
              <a:defRPr sz="1000">
                <a:solidFill>
                  <a:schemeClr val="tx1"/>
                </a:solidFill>
                <a:latin typeface="Tahoma" pitchFamily="34" charset="0"/>
              </a:defRPr>
            </a:lvl7pPr>
            <a:lvl8pPr marL="3429000" indent="-228600" eaLnBrk="0" fontAlgn="base" hangingPunct="0">
              <a:spcBef>
                <a:spcPct val="0"/>
              </a:spcBef>
              <a:spcAft>
                <a:spcPct val="0"/>
              </a:spcAft>
              <a:defRPr sz="1000">
                <a:solidFill>
                  <a:schemeClr val="tx1"/>
                </a:solidFill>
                <a:latin typeface="Tahoma" pitchFamily="34" charset="0"/>
              </a:defRPr>
            </a:lvl8pPr>
            <a:lvl9pPr marL="3886200" indent="-228600" eaLnBrk="0" fontAlgn="base" hangingPunct="0">
              <a:spcBef>
                <a:spcPct val="0"/>
              </a:spcBef>
              <a:spcAft>
                <a:spcPct val="0"/>
              </a:spcAft>
              <a:defRPr sz="1000">
                <a:solidFill>
                  <a:schemeClr val="tx1"/>
                </a:solidFill>
                <a:latin typeface="Tahoma" pitchFamily="34" charset="0"/>
              </a:defRPr>
            </a:lvl9pPr>
          </a:lstStyle>
          <a:p>
            <a:pPr algn="r" eaLnBrk="1" hangingPunct="1"/>
            <a:fld id="{D6BFC50F-6743-4EC3-955A-D5C7A27CEDA1}" type="slidenum">
              <a:rPr lang="cs-CZ" altLang="ja-JP" sz="1200">
                <a:effectLst>
                  <a:outerShdw blurRad="38100" dist="38100" dir="2700000" algn="tl">
                    <a:srgbClr val="FFFFFF"/>
                  </a:outerShdw>
                </a:effectLst>
              </a:rPr>
              <a:pPr algn="r" eaLnBrk="1" hangingPunct="1"/>
              <a:t>23</a:t>
            </a:fld>
            <a:endParaRPr lang="cs-CZ" altLang="ja-JP" sz="1200">
              <a:effectLst>
                <a:outerShdw blurRad="38100" dist="38100" dir="2700000" algn="tl">
                  <a:srgbClr val="FFFFFF"/>
                </a:outerShdw>
              </a:effectLst>
            </a:endParaRPr>
          </a:p>
        </p:txBody>
      </p:sp>
      <p:sp>
        <p:nvSpPr>
          <p:cNvPr id="73733" name="Text Box 2"/>
          <p:cNvSpPr txBox="1">
            <a:spLocks noChangeArrowheads="1"/>
          </p:cNvSpPr>
          <p:nvPr/>
        </p:nvSpPr>
        <p:spPr bwMode="auto">
          <a:xfrm>
            <a:off x="110837" y="41702"/>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ahoma" pitchFamily="34" charset="0"/>
              </a:defRPr>
            </a:lvl1pPr>
            <a:lvl2pPr marL="742950" indent="-285750">
              <a:defRPr sz="1000">
                <a:solidFill>
                  <a:schemeClr val="tx1"/>
                </a:solidFill>
                <a:latin typeface="Tahoma" pitchFamily="34" charset="0"/>
              </a:defRPr>
            </a:lvl2pPr>
            <a:lvl3pPr marL="1143000" indent="-228600">
              <a:defRPr sz="1000">
                <a:solidFill>
                  <a:schemeClr val="tx1"/>
                </a:solidFill>
                <a:latin typeface="Tahoma" pitchFamily="34" charset="0"/>
              </a:defRPr>
            </a:lvl3pPr>
            <a:lvl4pPr marL="1600200" indent="-228600">
              <a:defRPr sz="1000">
                <a:solidFill>
                  <a:schemeClr val="tx1"/>
                </a:solidFill>
                <a:latin typeface="Tahoma" pitchFamily="34" charset="0"/>
              </a:defRPr>
            </a:lvl4pPr>
            <a:lvl5pPr marL="2057400" indent="-228600">
              <a:defRPr sz="1000">
                <a:solidFill>
                  <a:schemeClr val="tx1"/>
                </a:solidFill>
                <a:latin typeface="Tahoma" pitchFamily="34" charset="0"/>
              </a:defRPr>
            </a:lvl5pPr>
            <a:lvl6pPr marL="2514600" indent="-228600" eaLnBrk="0" fontAlgn="base" hangingPunct="0">
              <a:spcBef>
                <a:spcPct val="0"/>
              </a:spcBef>
              <a:spcAft>
                <a:spcPct val="0"/>
              </a:spcAft>
              <a:defRPr sz="1000">
                <a:solidFill>
                  <a:schemeClr val="tx1"/>
                </a:solidFill>
                <a:latin typeface="Tahoma" pitchFamily="34" charset="0"/>
              </a:defRPr>
            </a:lvl6pPr>
            <a:lvl7pPr marL="2971800" indent="-228600" eaLnBrk="0" fontAlgn="base" hangingPunct="0">
              <a:spcBef>
                <a:spcPct val="0"/>
              </a:spcBef>
              <a:spcAft>
                <a:spcPct val="0"/>
              </a:spcAft>
              <a:defRPr sz="1000">
                <a:solidFill>
                  <a:schemeClr val="tx1"/>
                </a:solidFill>
                <a:latin typeface="Tahoma" pitchFamily="34" charset="0"/>
              </a:defRPr>
            </a:lvl7pPr>
            <a:lvl8pPr marL="3429000" indent="-228600" eaLnBrk="0" fontAlgn="base" hangingPunct="0">
              <a:spcBef>
                <a:spcPct val="0"/>
              </a:spcBef>
              <a:spcAft>
                <a:spcPct val="0"/>
              </a:spcAft>
              <a:defRPr sz="1000">
                <a:solidFill>
                  <a:schemeClr val="tx1"/>
                </a:solidFill>
                <a:latin typeface="Tahoma" pitchFamily="34" charset="0"/>
              </a:defRPr>
            </a:lvl8pPr>
            <a:lvl9pPr marL="3886200" indent="-228600" eaLnBrk="0" fontAlgn="base" hangingPunct="0">
              <a:spcBef>
                <a:spcPct val="0"/>
              </a:spcBef>
              <a:spcAft>
                <a:spcPct val="0"/>
              </a:spcAft>
              <a:defRPr sz="1000">
                <a:solidFill>
                  <a:schemeClr val="tx1"/>
                </a:solidFill>
                <a:latin typeface="Tahoma" pitchFamily="34" charset="0"/>
              </a:defRPr>
            </a:lvl9pPr>
          </a:lstStyle>
          <a:p>
            <a:pPr eaLnBrk="1" hangingPunct="1"/>
            <a:r>
              <a:rPr lang="en-US" altLang="zh-CN" sz="2800" b="1" dirty="0">
                <a:latin typeface="+mj-lt"/>
                <a:ea typeface="宋体" pitchFamily="2" charset="-122"/>
              </a:rPr>
              <a:t>E</a:t>
            </a:r>
            <a:r>
              <a:rPr lang="cs-CZ" altLang="zh-CN" sz="2800" b="1" dirty="0" err="1">
                <a:latin typeface="+mj-lt"/>
                <a:ea typeface="宋体" pitchFamily="2" charset="-122"/>
              </a:rPr>
              <a:t>ducational</a:t>
            </a:r>
            <a:r>
              <a:rPr lang="cs-CZ" altLang="zh-CN" sz="2800" b="1" dirty="0">
                <a:latin typeface="+mj-lt"/>
                <a:ea typeface="宋体" pitchFamily="2" charset="-122"/>
              </a:rPr>
              <a:t> </a:t>
            </a:r>
            <a:r>
              <a:rPr lang="cs-CZ" altLang="zh-CN" sz="2800" b="1" dirty="0" err="1">
                <a:latin typeface="+mj-lt"/>
                <a:ea typeface="宋体" pitchFamily="2" charset="-122"/>
              </a:rPr>
              <a:t>expansion</a:t>
            </a:r>
            <a:r>
              <a:rPr lang="cs-CZ" altLang="zh-CN" sz="2800" b="1" dirty="0">
                <a:latin typeface="+mj-lt"/>
                <a:ea typeface="宋体" pitchFamily="2" charset="-122"/>
              </a:rPr>
              <a:t> in </a:t>
            </a:r>
            <a:r>
              <a:rPr lang="cs-CZ" altLang="zh-CN" sz="2800" b="1" dirty="0" err="1">
                <a:latin typeface="+mj-lt"/>
                <a:ea typeface="宋体" pitchFamily="2" charset="-122"/>
              </a:rPr>
              <a:t>the</a:t>
            </a:r>
            <a:r>
              <a:rPr lang="cs-CZ" altLang="zh-CN" sz="2800" b="1" dirty="0">
                <a:latin typeface="+mj-lt"/>
                <a:ea typeface="宋体" pitchFamily="2" charset="-122"/>
              </a:rPr>
              <a:t> CR in last 20 </a:t>
            </a:r>
            <a:r>
              <a:rPr lang="cs-CZ" altLang="zh-CN" sz="2800" b="1" dirty="0" err="1">
                <a:latin typeface="+mj-lt"/>
                <a:ea typeface="宋体" pitchFamily="2" charset="-122"/>
              </a:rPr>
              <a:t>years</a:t>
            </a:r>
            <a:r>
              <a:rPr lang="cs-CZ" altLang="zh-CN" sz="2800" b="1" dirty="0">
                <a:latin typeface="+mj-lt"/>
                <a:ea typeface="宋体" pitchFamily="2" charset="-122"/>
              </a:rPr>
              <a:t> </a:t>
            </a:r>
            <a:endParaRPr lang="en-US" altLang="zh-CN" sz="2800" b="1" dirty="0">
              <a:latin typeface="+mj-lt"/>
              <a:ea typeface="宋体" pitchFamily="2" charset="-122"/>
            </a:endParaRPr>
          </a:p>
          <a:p>
            <a:pPr eaLnBrk="1" hangingPunct="1"/>
            <a:endParaRPr lang="en-US" altLang="zh-CN" sz="2000" b="1" dirty="0">
              <a:latin typeface="Arial" pitchFamily="34" charset="0"/>
              <a:ea typeface="宋体" pitchFamily="2" charset="-122"/>
            </a:endParaRPr>
          </a:p>
        </p:txBody>
      </p:sp>
      <p:graphicFrame>
        <p:nvGraphicFramePr>
          <p:cNvPr id="5" name="Graf 4"/>
          <p:cNvGraphicFramePr>
            <a:graphicFrameLocks/>
          </p:cNvGraphicFramePr>
          <p:nvPr>
            <p:extLst>
              <p:ext uri="{D42A27DB-BD31-4B8C-83A1-F6EECF244321}">
                <p14:modId xmlns:p14="http://schemas.microsoft.com/office/powerpoint/2010/main" val="380149360"/>
              </p:ext>
            </p:extLst>
          </p:nvPr>
        </p:nvGraphicFramePr>
        <p:xfrm>
          <a:off x="1685039" y="1431498"/>
          <a:ext cx="7458961" cy="538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150996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Grp="1" noChangeArrowheads="1"/>
          </p:cNvSpPr>
          <p:nvPr/>
        </p:nvSpPr>
        <p:spPr bwMode="auto">
          <a:xfrm>
            <a:off x="8077200" y="6248400"/>
            <a:ext cx="2133600" cy="457200"/>
          </a:xfrm>
          <a:prstGeom prst="rect">
            <a:avLst/>
          </a:prstGeom>
          <a:noFill/>
          <a:ln>
            <a:miter lim="800000"/>
            <a:headEnd/>
            <a:tailEnd/>
          </a:ln>
        </p:spPr>
        <p:txBody>
          <a:bodyPr anchor="b"/>
          <a:lstStyle>
            <a:lvl1pPr>
              <a:defRPr sz="1000">
                <a:solidFill>
                  <a:schemeClr val="tx1"/>
                </a:solidFill>
                <a:latin typeface="Tahoma" pitchFamily="34" charset="0"/>
              </a:defRPr>
            </a:lvl1pPr>
            <a:lvl2pPr marL="742950" indent="-285750">
              <a:defRPr sz="1000">
                <a:solidFill>
                  <a:schemeClr val="tx1"/>
                </a:solidFill>
                <a:latin typeface="Tahoma" pitchFamily="34" charset="0"/>
              </a:defRPr>
            </a:lvl2pPr>
            <a:lvl3pPr marL="1143000" indent="-228600">
              <a:defRPr sz="1000">
                <a:solidFill>
                  <a:schemeClr val="tx1"/>
                </a:solidFill>
                <a:latin typeface="Tahoma" pitchFamily="34" charset="0"/>
              </a:defRPr>
            </a:lvl3pPr>
            <a:lvl4pPr marL="1600200" indent="-228600">
              <a:defRPr sz="1000">
                <a:solidFill>
                  <a:schemeClr val="tx1"/>
                </a:solidFill>
                <a:latin typeface="Tahoma" pitchFamily="34" charset="0"/>
              </a:defRPr>
            </a:lvl4pPr>
            <a:lvl5pPr marL="2057400" indent="-228600">
              <a:defRPr sz="1000">
                <a:solidFill>
                  <a:schemeClr val="tx1"/>
                </a:solidFill>
                <a:latin typeface="Tahoma" pitchFamily="34" charset="0"/>
              </a:defRPr>
            </a:lvl5pPr>
            <a:lvl6pPr marL="2514600" indent="-228600" eaLnBrk="0" fontAlgn="base" hangingPunct="0">
              <a:spcBef>
                <a:spcPct val="0"/>
              </a:spcBef>
              <a:spcAft>
                <a:spcPct val="0"/>
              </a:spcAft>
              <a:defRPr sz="1000">
                <a:solidFill>
                  <a:schemeClr val="tx1"/>
                </a:solidFill>
                <a:latin typeface="Tahoma" pitchFamily="34" charset="0"/>
              </a:defRPr>
            </a:lvl6pPr>
            <a:lvl7pPr marL="2971800" indent="-228600" eaLnBrk="0" fontAlgn="base" hangingPunct="0">
              <a:spcBef>
                <a:spcPct val="0"/>
              </a:spcBef>
              <a:spcAft>
                <a:spcPct val="0"/>
              </a:spcAft>
              <a:defRPr sz="1000">
                <a:solidFill>
                  <a:schemeClr val="tx1"/>
                </a:solidFill>
                <a:latin typeface="Tahoma" pitchFamily="34" charset="0"/>
              </a:defRPr>
            </a:lvl7pPr>
            <a:lvl8pPr marL="3429000" indent="-228600" eaLnBrk="0" fontAlgn="base" hangingPunct="0">
              <a:spcBef>
                <a:spcPct val="0"/>
              </a:spcBef>
              <a:spcAft>
                <a:spcPct val="0"/>
              </a:spcAft>
              <a:defRPr sz="1000">
                <a:solidFill>
                  <a:schemeClr val="tx1"/>
                </a:solidFill>
                <a:latin typeface="Tahoma" pitchFamily="34" charset="0"/>
              </a:defRPr>
            </a:lvl8pPr>
            <a:lvl9pPr marL="3886200" indent="-228600" eaLnBrk="0" fontAlgn="base" hangingPunct="0">
              <a:spcBef>
                <a:spcPct val="0"/>
              </a:spcBef>
              <a:spcAft>
                <a:spcPct val="0"/>
              </a:spcAft>
              <a:defRPr sz="1000">
                <a:solidFill>
                  <a:schemeClr val="tx1"/>
                </a:solidFill>
                <a:latin typeface="Tahoma" pitchFamily="34" charset="0"/>
              </a:defRPr>
            </a:lvl9pPr>
          </a:lstStyle>
          <a:p>
            <a:pPr algn="r" eaLnBrk="1" hangingPunct="1"/>
            <a:fld id="{D6BFC50F-6743-4EC3-955A-D5C7A27CEDA1}" type="slidenum">
              <a:rPr lang="cs-CZ" altLang="ja-JP" sz="1200">
                <a:effectLst>
                  <a:outerShdw blurRad="38100" dist="38100" dir="2700000" algn="tl">
                    <a:srgbClr val="FFFFFF"/>
                  </a:outerShdw>
                </a:effectLst>
              </a:rPr>
              <a:pPr algn="r" eaLnBrk="1" hangingPunct="1"/>
              <a:t>24</a:t>
            </a:fld>
            <a:endParaRPr lang="cs-CZ" altLang="ja-JP" sz="1200">
              <a:effectLst>
                <a:outerShdw blurRad="38100" dist="38100" dir="2700000" algn="tl">
                  <a:srgbClr val="FFFFFF"/>
                </a:outerShdw>
              </a:effectLst>
            </a:endParaRPr>
          </a:p>
        </p:txBody>
      </p:sp>
      <p:sp>
        <p:nvSpPr>
          <p:cNvPr id="73733" name="Text Box 2"/>
          <p:cNvSpPr txBox="1">
            <a:spLocks noChangeArrowheads="1"/>
          </p:cNvSpPr>
          <p:nvPr/>
        </p:nvSpPr>
        <p:spPr bwMode="auto">
          <a:xfrm>
            <a:off x="110836" y="15240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ahoma" pitchFamily="34" charset="0"/>
              </a:defRPr>
            </a:lvl1pPr>
            <a:lvl2pPr marL="742950" indent="-285750">
              <a:defRPr sz="1000">
                <a:solidFill>
                  <a:schemeClr val="tx1"/>
                </a:solidFill>
                <a:latin typeface="Tahoma" pitchFamily="34" charset="0"/>
              </a:defRPr>
            </a:lvl2pPr>
            <a:lvl3pPr marL="1143000" indent="-228600">
              <a:defRPr sz="1000">
                <a:solidFill>
                  <a:schemeClr val="tx1"/>
                </a:solidFill>
                <a:latin typeface="Tahoma" pitchFamily="34" charset="0"/>
              </a:defRPr>
            </a:lvl3pPr>
            <a:lvl4pPr marL="1600200" indent="-228600">
              <a:defRPr sz="1000">
                <a:solidFill>
                  <a:schemeClr val="tx1"/>
                </a:solidFill>
                <a:latin typeface="Tahoma" pitchFamily="34" charset="0"/>
              </a:defRPr>
            </a:lvl4pPr>
            <a:lvl5pPr marL="2057400" indent="-228600">
              <a:defRPr sz="1000">
                <a:solidFill>
                  <a:schemeClr val="tx1"/>
                </a:solidFill>
                <a:latin typeface="Tahoma" pitchFamily="34" charset="0"/>
              </a:defRPr>
            </a:lvl5pPr>
            <a:lvl6pPr marL="2514600" indent="-228600" eaLnBrk="0" fontAlgn="base" hangingPunct="0">
              <a:spcBef>
                <a:spcPct val="0"/>
              </a:spcBef>
              <a:spcAft>
                <a:spcPct val="0"/>
              </a:spcAft>
              <a:defRPr sz="1000">
                <a:solidFill>
                  <a:schemeClr val="tx1"/>
                </a:solidFill>
                <a:latin typeface="Tahoma" pitchFamily="34" charset="0"/>
              </a:defRPr>
            </a:lvl6pPr>
            <a:lvl7pPr marL="2971800" indent="-228600" eaLnBrk="0" fontAlgn="base" hangingPunct="0">
              <a:spcBef>
                <a:spcPct val="0"/>
              </a:spcBef>
              <a:spcAft>
                <a:spcPct val="0"/>
              </a:spcAft>
              <a:defRPr sz="1000">
                <a:solidFill>
                  <a:schemeClr val="tx1"/>
                </a:solidFill>
                <a:latin typeface="Tahoma" pitchFamily="34" charset="0"/>
              </a:defRPr>
            </a:lvl7pPr>
            <a:lvl8pPr marL="3429000" indent="-228600" eaLnBrk="0" fontAlgn="base" hangingPunct="0">
              <a:spcBef>
                <a:spcPct val="0"/>
              </a:spcBef>
              <a:spcAft>
                <a:spcPct val="0"/>
              </a:spcAft>
              <a:defRPr sz="1000">
                <a:solidFill>
                  <a:schemeClr val="tx1"/>
                </a:solidFill>
                <a:latin typeface="Tahoma" pitchFamily="34" charset="0"/>
              </a:defRPr>
            </a:lvl8pPr>
            <a:lvl9pPr marL="3886200" indent="-228600" eaLnBrk="0" fontAlgn="base" hangingPunct="0">
              <a:spcBef>
                <a:spcPct val="0"/>
              </a:spcBef>
              <a:spcAft>
                <a:spcPct val="0"/>
              </a:spcAft>
              <a:defRPr sz="1000">
                <a:solidFill>
                  <a:schemeClr val="tx1"/>
                </a:solidFill>
                <a:latin typeface="Tahoma" pitchFamily="34" charset="0"/>
              </a:defRPr>
            </a:lvl9pPr>
          </a:lstStyle>
          <a:p>
            <a:pPr eaLnBrk="1" hangingPunct="1"/>
            <a:r>
              <a:rPr lang="en-US" altLang="zh-CN" sz="2800" b="1" dirty="0">
                <a:latin typeface="+mn-lt"/>
                <a:ea typeface="宋体" pitchFamily="2" charset="-122"/>
              </a:rPr>
              <a:t>E</a:t>
            </a:r>
            <a:r>
              <a:rPr lang="cs-CZ" altLang="zh-CN" sz="2800" b="1" dirty="0" err="1">
                <a:latin typeface="+mn-lt"/>
                <a:ea typeface="宋体" pitchFamily="2" charset="-122"/>
              </a:rPr>
              <a:t>ducational</a:t>
            </a:r>
            <a:r>
              <a:rPr lang="cs-CZ" altLang="zh-CN" sz="2800" b="1" dirty="0">
                <a:latin typeface="+mn-lt"/>
                <a:ea typeface="宋体" pitchFamily="2" charset="-122"/>
              </a:rPr>
              <a:t> </a:t>
            </a:r>
            <a:r>
              <a:rPr lang="cs-CZ" altLang="zh-CN" sz="2800" b="1" dirty="0" err="1">
                <a:latin typeface="+mn-lt"/>
                <a:ea typeface="宋体" pitchFamily="2" charset="-122"/>
              </a:rPr>
              <a:t>expansion</a:t>
            </a:r>
            <a:r>
              <a:rPr lang="cs-CZ" altLang="zh-CN" sz="2800" b="1" dirty="0">
                <a:latin typeface="+mn-lt"/>
                <a:ea typeface="宋体" pitchFamily="2" charset="-122"/>
              </a:rPr>
              <a:t> in </a:t>
            </a:r>
            <a:r>
              <a:rPr lang="cs-CZ" altLang="zh-CN" sz="2800" b="1" dirty="0" err="1">
                <a:latin typeface="+mn-lt"/>
                <a:ea typeface="宋体" pitchFamily="2" charset="-122"/>
              </a:rPr>
              <a:t>the</a:t>
            </a:r>
            <a:r>
              <a:rPr lang="cs-CZ" altLang="zh-CN" sz="2800" b="1" dirty="0">
                <a:latin typeface="+mn-lt"/>
                <a:ea typeface="宋体" pitchFamily="2" charset="-122"/>
              </a:rPr>
              <a:t> CR in last 20 </a:t>
            </a:r>
            <a:r>
              <a:rPr lang="cs-CZ" altLang="zh-CN" sz="2800" b="1" dirty="0" err="1">
                <a:latin typeface="+mn-lt"/>
                <a:ea typeface="宋体" pitchFamily="2" charset="-122"/>
              </a:rPr>
              <a:t>years</a:t>
            </a:r>
            <a:r>
              <a:rPr lang="cs-CZ" altLang="zh-CN" sz="2800" b="1" dirty="0">
                <a:latin typeface="+mn-lt"/>
                <a:ea typeface="宋体" pitchFamily="2" charset="-122"/>
              </a:rPr>
              <a:t> II</a:t>
            </a:r>
            <a:endParaRPr lang="en-US" altLang="zh-CN" sz="2800" b="1" dirty="0">
              <a:latin typeface="+mn-lt"/>
              <a:ea typeface="宋体" pitchFamily="2" charset="-122"/>
            </a:endParaRPr>
          </a:p>
          <a:p>
            <a:pPr eaLnBrk="1" hangingPunct="1"/>
            <a:endParaRPr lang="en-US" altLang="zh-CN" sz="2000" b="1" dirty="0">
              <a:latin typeface="Arial" pitchFamily="34" charset="0"/>
              <a:ea typeface="宋体" pitchFamily="2" charset="-122"/>
            </a:endParaRPr>
          </a:p>
        </p:txBody>
      </p:sp>
      <p:sp>
        <p:nvSpPr>
          <p:cNvPr id="6" name="Rectangle 3"/>
          <p:cNvSpPr txBox="1">
            <a:spLocks noChangeArrowheads="1"/>
          </p:cNvSpPr>
          <p:nvPr/>
        </p:nvSpPr>
        <p:spPr>
          <a:xfrm>
            <a:off x="459920" y="960030"/>
            <a:ext cx="8229600" cy="569507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altLang="ja-JP" sz="2400" dirty="0">
                <a:ea typeface="ＭＳ Ｐゴシック" pitchFamily="34" charset="-128"/>
              </a:rPr>
              <a:t>What does educational expansion mean for transition to </a:t>
            </a:r>
            <a:r>
              <a:rPr lang="en-US" altLang="ja-JP" sz="2400" dirty="0" err="1">
                <a:ea typeface="ＭＳ Ｐゴシック" pitchFamily="34" charset="-128"/>
              </a:rPr>
              <a:t>labour</a:t>
            </a:r>
            <a:r>
              <a:rPr lang="en-US" altLang="ja-JP" sz="2400" dirty="0">
                <a:ea typeface="ＭＳ Ｐゴシック" pitchFamily="34" charset="-128"/>
              </a:rPr>
              <a:t> market?</a:t>
            </a:r>
          </a:p>
          <a:p>
            <a:pPr lvl="1">
              <a:buFont typeface="Arial" panose="020B0604020202020204" pitchFamily="34" charset="0"/>
              <a:buChar char="•"/>
            </a:pPr>
            <a:r>
              <a:rPr lang="en-US" altLang="ja-JP" dirty="0">
                <a:ea typeface="ＭＳ Ｐゴシック" pitchFamily="34" charset="-128"/>
              </a:rPr>
              <a:t>Can we talk about the inflation of diploma/certificates?</a:t>
            </a:r>
          </a:p>
          <a:p>
            <a:pPr lvl="1">
              <a:buFont typeface="Arial" panose="020B0604020202020204" pitchFamily="34" charset="0"/>
              <a:buChar char="•"/>
            </a:pPr>
            <a:r>
              <a:rPr lang="en-US" altLang="ja-JP" dirty="0">
                <a:ea typeface="ＭＳ Ｐゴシック" pitchFamily="34" charset="-128"/>
              </a:rPr>
              <a:t>If yes, is it goo</a:t>
            </a:r>
            <a:r>
              <a:rPr lang="cs-CZ" altLang="ja-JP" dirty="0">
                <a:ea typeface="ＭＳ Ｐゴシック" pitchFamily="34" charset="-128"/>
              </a:rPr>
              <a:t>d</a:t>
            </a:r>
            <a:r>
              <a:rPr lang="en-US" altLang="ja-JP" dirty="0">
                <a:ea typeface="ＭＳ Ｐゴシック" pitchFamily="34" charset="-128"/>
              </a:rPr>
              <a:t> strategy to invest to education and increase number of young people in universities?</a:t>
            </a:r>
          </a:p>
          <a:p>
            <a:r>
              <a:rPr lang="en-US" altLang="ja-JP" sz="2400" dirty="0">
                <a:ea typeface="ＭＳ Ｐゴシック" pitchFamily="34" charset="-128"/>
              </a:rPr>
              <a:t>What happens  with returns to higher education?</a:t>
            </a:r>
          </a:p>
          <a:p>
            <a:pPr lvl="1">
              <a:buFont typeface="Arial" panose="020B0604020202020204" pitchFamily="34" charset="0"/>
              <a:buChar char="•"/>
            </a:pPr>
            <a:r>
              <a:rPr lang="en-US" altLang="ja-JP" dirty="0">
                <a:ea typeface="ＭＳ Ｐゴシック" pitchFamily="34" charset="-128"/>
              </a:rPr>
              <a:t>In status consistency society they should be higher and increase </a:t>
            </a:r>
          </a:p>
          <a:p>
            <a:pPr lvl="1">
              <a:buFont typeface="Arial" panose="020B0604020202020204" pitchFamily="34" charset="0"/>
              <a:buChar char="•"/>
            </a:pPr>
            <a:r>
              <a:rPr lang="en-US" altLang="ja-JP" dirty="0">
                <a:ea typeface="ＭＳ Ｐゴシック" pitchFamily="34" charset="-128"/>
              </a:rPr>
              <a:t>Yes, returns to higher education increase</a:t>
            </a:r>
          </a:p>
          <a:p>
            <a:pPr marL="457200" lvl="1" indent="0">
              <a:buNone/>
            </a:pPr>
            <a:endParaRPr lang="cs-CZ" altLang="ja-JP" dirty="0">
              <a:ea typeface="ＭＳ Ｐゴシック" pitchFamily="34" charset="-128"/>
            </a:endParaRPr>
          </a:p>
          <a:p>
            <a:pPr marL="0" indent="0">
              <a:buNone/>
            </a:pPr>
            <a:r>
              <a:rPr lang="en-US" altLang="ja-JP" dirty="0">
                <a:solidFill>
                  <a:srgbClr val="820000"/>
                </a:solidFill>
                <a:ea typeface="ＭＳ Ｐゴシック" pitchFamily="34" charset="-128"/>
              </a:rPr>
              <a:t> </a:t>
            </a:r>
          </a:p>
          <a:p>
            <a:endParaRPr lang="en-US" altLang="en-US" dirty="0"/>
          </a:p>
          <a:p>
            <a:endParaRPr lang="en-US" altLang="en-US" b="1" dirty="0"/>
          </a:p>
        </p:txBody>
      </p:sp>
    </p:spTree>
    <p:extLst>
      <p:ext uri="{BB962C8B-B14F-4D97-AF65-F5344CB8AC3E}">
        <p14:creationId xmlns:p14="http://schemas.microsoft.com/office/powerpoint/2010/main" val="73346577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27000" y="106508"/>
            <a:ext cx="10515600" cy="724766"/>
          </a:xfrm>
        </p:spPr>
        <p:txBody>
          <a:bodyPr>
            <a:normAutofit/>
          </a:bodyPr>
          <a:lstStyle/>
          <a:p>
            <a:pPr eaLnBrk="1" hangingPunct="1"/>
            <a:r>
              <a:rPr lang="cs-CZ" altLang="en-US" sz="3600" b="1" dirty="0" err="1">
                <a:latin typeface="+mn-lt"/>
              </a:rPr>
              <a:t>Theory</a:t>
            </a:r>
            <a:r>
              <a:rPr lang="cs-CZ" altLang="en-US" sz="3600" b="1" dirty="0">
                <a:latin typeface="+mn-lt"/>
              </a:rPr>
              <a:t> </a:t>
            </a:r>
            <a:r>
              <a:rPr lang="cs-CZ" altLang="en-US" sz="3600" b="1" dirty="0" err="1">
                <a:latin typeface="+mn-lt"/>
              </a:rPr>
              <a:t>of</a:t>
            </a:r>
            <a:r>
              <a:rPr lang="cs-CZ" altLang="en-US" sz="3600" b="1" dirty="0">
                <a:latin typeface="+mn-lt"/>
              </a:rPr>
              <a:t> s</a:t>
            </a:r>
            <a:r>
              <a:rPr lang="en-GB" altLang="en-US" sz="3600" b="1" dirty="0" err="1">
                <a:latin typeface="+mn-lt"/>
              </a:rPr>
              <a:t>ocial</a:t>
            </a:r>
            <a:r>
              <a:rPr lang="en-GB" altLang="en-US" sz="3600" b="1" dirty="0">
                <a:latin typeface="+mn-lt"/>
              </a:rPr>
              <a:t> mobility</a:t>
            </a:r>
            <a:r>
              <a:rPr lang="cs-CZ" altLang="en-US" sz="3600" b="1" dirty="0">
                <a:latin typeface="+mn-lt"/>
              </a:rPr>
              <a:t> III</a:t>
            </a:r>
            <a:endParaRPr lang="en-GB" altLang="en-US" sz="3600" b="1" dirty="0">
              <a:latin typeface="+mn-lt"/>
            </a:endParaRPr>
          </a:p>
        </p:txBody>
      </p:sp>
      <p:sp>
        <p:nvSpPr>
          <p:cNvPr id="5123" name="Rectangle 3"/>
          <p:cNvSpPr>
            <a:spLocks noGrp="1" noChangeArrowheads="1"/>
          </p:cNvSpPr>
          <p:nvPr>
            <p:ph type="body" idx="1"/>
          </p:nvPr>
        </p:nvSpPr>
        <p:spPr>
          <a:xfrm>
            <a:off x="348673" y="1034473"/>
            <a:ext cx="10515600" cy="4939290"/>
          </a:xfrm>
        </p:spPr>
        <p:txBody>
          <a:bodyPr/>
          <a:lstStyle/>
          <a:p>
            <a:pPr eaLnBrk="1" hangingPunct="1"/>
            <a:r>
              <a:rPr lang="en-US" altLang="en-US" sz="2400" dirty="0"/>
              <a:t>People may move up or down the social ladder within their lifetime or from one generation to the next. </a:t>
            </a:r>
          </a:p>
          <a:p>
            <a:pPr eaLnBrk="1" hangingPunct="1"/>
            <a:endParaRPr lang="cs-CZ" altLang="en-US" sz="2400" dirty="0"/>
          </a:p>
          <a:p>
            <a:pPr eaLnBrk="1" hangingPunct="1"/>
            <a:r>
              <a:rPr lang="en-US" altLang="en-US" sz="2400" dirty="0"/>
              <a:t>Everyone has the same chance of moving up is what lies behind the idea of </a:t>
            </a:r>
            <a:r>
              <a:rPr lang="en-US" altLang="en-US" sz="2400" i="1" dirty="0"/>
              <a:t>equality of opportunity</a:t>
            </a:r>
            <a:r>
              <a:rPr lang="en-US" altLang="en-US" sz="2400" dirty="0"/>
              <a:t>. </a:t>
            </a:r>
          </a:p>
          <a:p>
            <a:pPr eaLnBrk="1" hangingPunct="1"/>
            <a:endParaRPr lang="cs-CZ" altLang="en-US" sz="2400" dirty="0"/>
          </a:p>
          <a:p>
            <a:pPr eaLnBrk="1" hangingPunct="1"/>
            <a:r>
              <a:rPr lang="en-US" altLang="en-US" sz="2400" dirty="0"/>
              <a:t>Social mobility can relate to an individual’s life opportunities or opportunities in relation to parents (intergenerational)</a:t>
            </a:r>
          </a:p>
          <a:p>
            <a:pPr lvl="1"/>
            <a:r>
              <a:rPr lang="en-US" altLang="en-US" dirty="0"/>
              <a:t>ISO – inequality of social opportunity - definition</a:t>
            </a:r>
          </a:p>
          <a:p>
            <a:pPr lvl="1"/>
            <a:r>
              <a:rPr lang="en-US" altLang="en-US" dirty="0"/>
              <a:t>IEO – inequality of educational opportunity - definition</a:t>
            </a:r>
          </a:p>
          <a:p>
            <a:pPr eaLnBrk="1" hangingPunct="1"/>
            <a:endParaRPr lang="cs-CZ" altLang="en-US" dirty="0"/>
          </a:p>
          <a:p>
            <a:pPr eaLnBrk="1" hangingPunct="1"/>
            <a:endParaRPr lang="cs-CZ" altLang="en-US" dirty="0"/>
          </a:p>
          <a:p>
            <a:pPr marL="0" indent="0" eaLnBrk="1" hangingPunct="1">
              <a:buNone/>
            </a:pPr>
            <a:endParaRPr lang="en-GB" altLang="en-US" dirty="0"/>
          </a:p>
        </p:txBody>
      </p:sp>
    </p:spTree>
    <p:extLst>
      <p:ext uri="{BB962C8B-B14F-4D97-AF65-F5344CB8AC3E}">
        <p14:creationId xmlns:p14="http://schemas.microsoft.com/office/powerpoint/2010/main" val="374621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8090" y="142458"/>
            <a:ext cx="8229600" cy="642633"/>
          </a:xfrm>
        </p:spPr>
        <p:txBody>
          <a:bodyPr>
            <a:normAutofit/>
          </a:bodyPr>
          <a:lstStyle/>
          <a:p>
            <a:r>
              <a:rPr lang="cs-CZ" altLang="en-US" sz="3600" b="1" dirty="0" err="1">
                <a:latin typeface="+mn-lt"/>
              </a:rPr>
              <a:t>Inequality</a:t>
            </a:r>
            <a:r>
              <a:rPr lang="cs-CZ" altLang="en-US" sz="3600" b="1" dirty="0">
                <a:latin typeface="+mn-lt"/>
              </a:rPr>
              <a:t> </a:t>
            </a:r>
            <a:r>
              <a:rPr lang="cs-CZ" altLang="en-US" sz="3600" b="1" dirty="0" err="1">
                <a:latin typeface="+mn-lt"/>
              </a:rPr>
              <a:t>of</a:t>
            </a:r>
            <a:r>
              <a:rPr lang="cs-CZ" altLang="en-US" sz="3600" b="1" dirty="0">
                <a:latin typeface="+mn-lt"/>
              </a:rPr>
              <a:t> </a:t>
            </a:r>
            <a:r>
              <a:rPr lang="cs-CZ" altLang="en-US" sz="3600" b="1" dirty="0" err="1">
                <a:latin typeface="+mn-lt"/>
              </a:rPr>
              <a:t>opportunity</a:t>
            </a:r>
            <a:endParaRPr lang="en-US" altLang="en-US" sz="3600" b="1" dirty="0">
              <a:latin typeface="+mn-lt"/>
            </a:endParaRPr>
          </a:p>
        </p:txBody>
      </p:sp>
      <p:sp>
        <p:nvSpPr>
          <p:cNvPr id="25603" name="Rectangle 3"/>
          <p:cNvSpPr>
            <a:spLocks noGrp="1" noChangeArrowheads="1"/>
          </p:cNvSpPr>
          <p:nvPr>
            <p:ph type="body" idx="1"/>
          </p:nvPr>
        </p:nvSpPr>
        <p:spPr>
          <a:xfrm>
            <a:off x="411017" y="785091"/>
            <a:ext cx="9721274" cy="5851446"/>
          </a:xfrm>
        </p:spPr>
        <p:txBody>
          <a:bodyPr>
            <a:normAutofit/>
          </a:bodyPr>
          <a:lstStyle/>
          <a:p>
            <a:pPr>
              <a:lnSpc>
                <a:spcPct val="120000"/>
              </a:lnSpc>
              <a:spcBef>
                <a:spcPts val="0"/>
              </a:spcBef>
            </a:pPr>
            <a:r>
              <a:rPr lang="cs-CZ" altLang="en-US" sz="2400" dirty="0"/>
              <a:t>I</a:t>
            </a:r>
            <a:r>
              <a:rPr lang="en-US" altLang="en-US" sz="2400" dirty="0" err="1"/>
              <a:t>ndicated</a:t>
            </a:r>
            <a:r>
              <a:rPr lang="en-US" altLang="en-US" sz="2400" dirty="0"/>
              <a:t> by social mobility </a:t>
            </a:r>
          </a:p>
          <a:p>
            <a:pPr>
              <a:lnSpc>
                <a:spcPct val="120000"/>
              </a:lnSpc>
              <a:spcBef>
                <a:spcPts val="0"/>
              </a:spcBef>
            </a:pPr>
            <a:endParaRPr lang="cs-CZ" altLang="en-US" sz="2400" dirty="0"/>
          </a:p>
          <a:p>
            <a:pPr>
              <a:lnSpc>
                <a:spcPct val="120000"/>
              </a:lnSpc>
              <a:spcBef>
                <a:spcPts val="0"/>
              </a:spcBef>
            </a:pPr>
            <a:r>
              <a:rPr lang="cs-CZ" altLang="en-US" sz="2400" dirty="0"/>
              <a:t>T</a:t>
            </a:r>
            <a:r>
              <a:rPr lang="en-US" altLang="en-US" sz="2400" dirty="0"/>
              <a:t>rends in European countries</a:t>
            </a:r>
          </a:p>
          <a:p>
            <a:pPr lvl="1">
              <a:lnSpc>
                <a:spcPct val="120000"/>
              </a:lnSpc>
              <a:spcBef>
                <a:spcPts val="0"/>
              </a:spcBef>
              <a:buFontTx/>
              <a:buChar char="•"/>
            </a:pPr>
            <a:r>
              <a:rPr lang="cs-CZ" altLang="ja-JP" dirty="0">
                <a:ea typeface="ＭＳ Ｐゴシック" pitchFamily="34" charset="-128"/>
              </a:rPr>
              <a:t>F</a:t>
            </a:r>
            <a:r>
              <a:rPr lang="en-US" altLang="ja-JP" dirty="0">
                <a:ea typeface="ＭＳ Ｐゴシック" pitchFamily="34" charset="-128"/>
              </a:rPr>
              <a:t>rom agriculture to industry: industrial societies</a:t>
            </a:r>
          </a:p>
          <a:p>
            <a:pPr lvl="1">
              <a:lnSpc>
                <a:spcPct val="120000"/>
              </a:lnSpc>
              <a:spcBef>
                <a:spcPts val="0"/>
              </a:spcBef>
              <a:buFontTx/>
              <a:buChar char="•"/>
            </a:pPr>
            <a:r>
              <a:rPr lang="cs-CZ" altLang="ja-JP" dirty="0">
                <a:ea typeface="ＭＳ Ｐゴシック" pitchFamily="34" charset="-128"/>
              </a:rPr>
              <a:t>F</a:t>
            </a:r>
            <a:r>
              <a:rPr lang="en-US" altLang="ja-JP" dirty="0">
                <a:ea typeface="ＭＳ Ｐゴシック" pitchFamily="34" charset="-128"/>
              </a:rPr>
              <a:t>rom industry to services: post-industrial societies</a:t>
            </a:r>
          </a:p>
          <a:p>
            <a:pPr lvl="2">
              <a:lnSpc>
                <a:spcPct val="120000"/>
              </a:lnSpc>
              <a:spcBef>
                <a:spcPts val="0"/>
              </a:spcBef>
              <a:buFontTx/>
              <a:buChar char="•"/>
            </a:pPr>
            <a:r>
              <a:rPr lang="cs-CZ" altLang="ja-JP" sz="2400" dirty="0">
                <a:ea typeface="ＭＳ Ｐゴシック" pitchFamily="34" charset="-128"/>
              </a:rPr>
              <a:t>T</a:t>
            </a:r>
            <a:r>
              <a:rPr lang="en-US" altLang="ja-JP" sz="2400" dirty="0" err="1">
                <a:ea typeface="ＭＳ Ｐゴシック" pitchFamily="34" charset="-128"/>
              </a:rPr>
              <a:t>hese</a:t>
            </a:r>
            <a:r>
              <a:rPr lang="en-US" altLang="ja-JP" sz="2400" dirty="0">
                <a:ea typeface="ＭＳ Ｐゴシック" pitchFamily="34" charset="-128"/>
              </a:rPr>
              <a:t> trends are reflected in structural social mobility trends</a:t>
            </a:r>
          </a:p>
          <a:p>
            <a:pPr>
              <a:lnSpc>
                <a:spcPct val="120000"/>
              </a:lnSpc>
              <a:spcBef>
                <a:spcPts val="0"/>
              </a:spcBef>
              <a:buFontTx/>
              <a:buChar char="•"/>
            </a:pPr>
            <a:endParaRPr lang="cs-CZ" altLang="ja-JP" sz="2400" dirty="0">
              <a:ea typeface="ＭＳ Ｐゴシック" pitchFamily="34" charset="-128"/>
            </a:endParaRPr>
          </a:p>
          <a:p>
            <a:pPr>
              <a:lnSpc>
                <a:spcPct val="120000"/>
              </a:lnSpc>
              <a:spcBef>
                <a:spcPts val="0"/>
              </a:spcBef>
              <a:buFontTx/>
              <a:buChar char="•"/>
            </a:pPr>
            <a:r>
              <a:rPr lang="cs-CZ" altLang="ja-JP" sz="2400" dirty="0">
                <a:ea typeface="ＭＳ Ｐゴシック" pitchFamily="34" charset="-128"/>
              </a:rPr>
              <a:t>B</a:t>
            </a:r>
            <a:r>
              <a:rPr lang="en-US" altLang="ja-JP" sz="2400" dirty="0" err="1">
                <a:ea typeface="ＭＳ Ｐゴシック" pitchFamily="34" charset="-128"/>
              </a:rPr>
              <a:t>ut</a:t>
            </a:r>
            <a:r>
              <a:rPr lang="en-US" altLang="ja-JP" sz="2400" dirty="0">
                <a:ea typeface="ＭＳ Ｐゴシック" pitchFamily="34" charset="-128"/>
              </a:rPr>
              <a:t> no changes in social fluidity (relative social mobility)</a:t>
            </a:r>
          </a:p>
          <a:p>
            <a:pPr lvl="1">
              <a:lnSpc>
                <a:spcPct val="120000"/>
              </a:lnSpc>
              <a:spcBef>
                <a:spcPts val="0"/>
              </a:spcBef>
              <a:buFontTx/>
              <a:buChar char="•"/>
            </a:pPr>
            <a:r>
              <a:rPr lang="cs-CZ" altLang="ja-JP" dirty="0">
                <a:ea typeface="ＭＳ Ｐゴシック" pitchFamily="34" charset="-128"/>
              </a:rPr>
              <a:t>O</a:t>
            </a:r>
            <a:r>
              <a:rPr lang="en-US" altLang="ja-JP" dirty="0" err="1">
                <a:ea typeface="ＭＳ Ｐゴシック" pitchFamily="34" charset="-128"/>
              </a:rPr>
              <a:t>dds</a:t>
            </a:r>
            <a:r>
              <a:rPr lang="en-US" altLang="ja-JP" dirty="0">
                <a:ea typeface="ＭＳ Ｐゴシック" pitchFamily="34" charset="-128"/>
              </a:rPr>
              <a:t> ratios are the same</a:t>
            </a:r>
          </a:p>
          <a:p>
            <a:pPr lvl="1">
              <a:lnSpc>
                <a:spcPct val="120000"/>
              </a:lnSpc>
              <a:spcBef>
                <a:spcPts val="0"/>
              </a:spcBef>
              <a:buFontTx/>
              <a:buChar char="•"/>
            </a:pPr>
            <a:r>
              <a:rPr lang="cs-CZ" altLang="ja-JP" dirty="0" err="1">
                <a:ea typeface="ＭＳ Ｐゴシック" pitchFamily="34" charset="-128"/>
              </a:rPr>
              <a:t>Three</a:t>
            </a:r>
            <a:r>
              <a:rPr lang="en-US" altLang="ja-JP" dirty="0">
                <a:ea typeface="ＭＳ Ｐゴシック" pitchFamily="34" charset="-128"/>
              </a:rPr>
              <a:t> factors that influence pattern of social fluidity</a:t>
            </a:r>
          </a:p>
          <a:p>
            <a:pPr lvl="2">
              <a:lnSpc>
                <a:spcPct val="120000"/>
              </a:lnSpc>
              <a:spcBef>
                <a:spcPts val="0"/>
              </a:spcBef>
              <a:buFontTx/>
              <a:buChar char="•"/>
            </a:pPr>
            <a:r>
              <a:rPr lang="cs-CZ" altLang="ja-JP" sz="2400" dirty="0">
                <a:ea typeface="ＭＳ Ｐゴシック" pitchFamily="34" charset="-128"/>
              </a:rPr>
              <a:t>d</a:t>
            </a:r>
            <a:r>
              <a:rPr lang="en-US" altLang="ja-JP" sz="2400" dirty="0" err="1">
                <a:ea typeface="ＭＳ Ｐゴシック" pitchFamily="34" charset="-128"/>
              </a:rPr>
              <a:t>esirability</a:t>
            </a:r>
            <a:endParaRPr lang="en-US" altLang="ja-JP" sz="2400" dirty="0">
              <a:ea typeface="ＭＳ Ｐゴシック" pitchFamily="34" charset="-128"/>
            </a:endParaRPr>
          </a:p>
          <a:p>
            <a:pPr lvl="2">
              <a:lnSpc>
                <a:spcPct val="120000"/>
              </a:lnSpc>
              <a:spcBef>
                <a:spcPts val="0"/>
              </a:spcBef>
              <a:buFontTx/>
              <a:buChar char="•"/>
            </a:pPr>
            <a:r>
              <a:rPr lang="cs-CZ" altLang="ja-JP" sz="2400" dirty="0">
                <a:ea typeface="ＭＳ Ｐゴシック" pitchFamily="34" charset="-128"/>
              </a:rPr>
              <a:t>b</a:t>
            </a:r>
            <a:r>
              <a:rPr lang="en-US" altLang="ja-JP" sz="2400" dirty="0" err="1">
                <a:ea typeface="ＭＳ Ｐゴシック" pitchFamily="34" charset="-128"/>
              </a:rPr>
              <a:t>ariers</a:t>
            </a:r>
            <a:endParaRPr lang="en-US" altLang="ja-JP" sz="2400" dirty="0">
              <a:ea typeface="ＭＳ Ｐゴシック" pitchFamily="34" charset="-128"/>
            </a:endParaRPr>
          </a:p>
          <a:p>
            <a:pPr lvl="2">
              <a:lnSpc>
                <a:spcPct val="120000"/>
              </a:lnSpc>
              <a:spcBef>
                <a:spcPts val="0"/>
              </a:spcBef>
              <a:buFontTx/>
              <a:buChar char="•"/>
            </a:pPr>
            <a:r>
              <a:rPr lang="cs-CZ" altLang="ja-JP" sz="2400" dirty="0">
                <a:ea typeface="ＭＳ Ｐゴシック" pitchFamily="34" charset="-128"/>
              </a:rPr>
              <a:t>r</a:t>
            </a:r>
            <a:r>
              <a:rPr lang="en-US" altLang="ja-JP" sz="2400" dirty="0" err="1">
                <a:ea typeface="ＭＳ Ｐゴシック" pitchFamily="34" charset="-128"/>
              </a:rPr>
              <a:t>esources</a:t>
            </a:r>
            <a:endParaRPr lang="en-US" altLang="ja-JP" sz="2400" dirty="0">
              <a:ea typeface="ＭＳ Ｐゴシック" pitchFamily="34" charset="-128"/>
            </a:endParaRPr>
          </a:p>
          <a:p>
            <a:endParaRPr lang="en-US" altLang="en-US" dirty="0"/>
          </a:p>
          <a:p>
            <a:endParaRPr lang="en-US" altLang="en-US" b="1" dirty="0"/>
          </a:p>
        </p:txBody>
      </p:sp>
      <p:sp>
        <p:nvSpPr>
          <p:cNvPr id="25604" name="Slide Number Placeholder 3"/>
          <p:cNvSpPr txBox="1">
            <a:spLocks noGrp="1"/>
          </p:cNvSpPr>
          <p:nvPr/>
        </p:nvSpPr>
        <p:spPr bwMode="auto">
          <a:xfrm>
            <a:off x="9747250" y="6505576"/>
            <a:ext cx="6032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62D91"/>
              </a:buClr>
              <a:buChar char="•"/>
              <a:defRPr sz="3200">
                <a:solidFill>
                  <a:schemeClr val="tx1"/>
                </a:solidFill>
                <a:latin typeface="Times New Roman" pitchFamily="18" charset="0"/>
                <a:cs typeface="Arial" charset="0"/>
              </a:defRPr>
            </a:lvl1pPr>
            <a:lvl2pPr marL="37931725" indent="-37474525" eaLnBrk="0" hangingPunct="0">
              <a:spcBef>
                <a:spcPct val="20000"/>
              </a:spcBef>
              <a:buClr>
                <a:srgbClr val="662D91"/>
              </a:buClr>
              <a:buChar char="–"/>
              <a:defRPr sz="2800">
                <a:solidFill>
                  <a:schemeClr val="tx1"/>
                </a:solidFill>
                <a:latin typeface="Times New Roman" pitchFamily="18" charset="0"/>
                <a:cs typeface="Arial" charset="0"/>
              </a:defRPr>
            </a:lvl2pPr>
            <a:lvl3pPr marL="1143000" indent="-228600" eaLnBrk="0" hangingPunct="0">
              <a:spcBef>
                <a:spcPct val="20000"/>
              </a:spcBef>
              <a:buClr>
                <a:srgbClr val="662D91"/>
              </a:buClr>
              <a:buChar char="•"/>
              <a:defRPr sz="2400">
                <a:solidFill>
                  <a:schemeClr val="tx1"/>
                </a:solidFill>
                <a:latin typeface="Times New Roman" pitchFamily="18" charset="0"/>
                <a:cs typeface="Arial" charset="0"/>
              </a:defRPr>
            </a:lvl3pPr>
            <a:lvl4pPr marL="1600200" indent="-228600" eaLnBrk="0" hangingPunct="0">
              <a:spcBef>
                <a:spcPct val="20000"/>
              </a:spcBef>
              <a:buClr>
                <a:srgbClr val="662D91"/>
              </a:buClr>
              <a:buChar char="–"/>
              <a:defRPr sz="2000">
                <a:solidFill>
                  <a:schemeClr val="tx1"/>
                </a:solidFill>
                <a:latin typeface="Times New Roman" pitchFamily="18" charset="0"/>
                <a:cs typeface="Arial" charset="0"/>
              </a:defRPr>
            </a:lvl4pPr>
            <a:lvl5pPr marL="2057400" indent="-228600" eaLnBrk="0" hangingPunct="0">
              <a:spcBef>
                <a:spcPct val="20000"/>
              </a:spcBef>
              <a:buClr>
                <a:srgbClr val="662D91"/>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9pPr>
          </a:lstStyle>
          <a:p>
            <a:pPr algn="ctr" eaLnBrk="1" hangingPunct="1">
              <a:spcBef>
                <a:spcPct val="0"/>
              </a:spcBef>
              <a:buClrTx/>
              <a:buFontTx/>
              <a:buNone/>
            </a:pPr>
            <a:fld id="{1090E254-4034-4A36-BA41-BBABBF2E845D}" type="slidenum">
              <a:rPr lang="en-US" altLang="en-US" sz="1000">
                <a:solidFill>
                  <a:schemeClr val="bg1"/>
                </a:solidFill>
                <a:latin typeface="Arial" charset="0"/>
                <a:ea typeface="ＭＳ Ｐゴシック" pitchFamily="34" charset="-128"/>
              </a:rPr>
              <a:pPr algn="ctr" eaLnBrk="1" hangingPunct="1">
                <a:spcBef>
                  <a:spcPct val="0"/>
                </a:spcBef>
                <a:buClrTx/>
                <a:buFontTx/>
                <a:buNone/>
              </a:pPr>
              <a:t>4</a:t>
            </a:fld>
            <a:endParaRPr lang="en-US" altLang="en-US" sz="1000">
              <a:solidFill>
                <a:schemeClr val="bg1"/>
              </a:solidFill>
              <a:latin typeface="Arial" charset="0"/>
              <a:ea typeface="ＭＳ Ｐゴシック" pitchFamily="34" charset="-128"/>
            </a:endParaRPr>
          </a:p>
        </p:txBody>
      </p:sp>
      <p:sp>
        <p:nvSpPr>
          <p:cNvPr id="2" name="Zástupný symbol pro číslo snímku 1"/>
          <p:cNvSpPr>
            <a:spLocks noGrp="1"/>
          </p:cNvSpPr>
          <p:nvPr>
            <p:ph type="sldNum" sz="quarter" idx="12"/>
          </p:nvPr>
        </p:nvSpPr>
        <p:spPr/>
        <p:txBody>
          <a:bodyPr/>
          <a:lstStyle/>
          <a:p>
            <a:fld id="{9494B6D5-A0B9-47D8-AD4D-9B608C1A07EE}" type="slidenum">
              <a:rPr lang="en-GB" smtClean="0"/>
              <a:pPr/>
              <a:t>4</a:t>
            </a:fld>
            <a:endParaRPr lang="en-GB"/>
          </a:p>
        </p:txBody>
      </p:sp>
    </p:spTree>
    <p:extLst>
      <p:ext uri="{BB962C8B-B14F-4D97-AF65-F5344CB8AC3E}">
        <p14:creationId xmlns:p14="http://schemas.microsoft.com/office/powerpoint/2010/main" val="3264486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29745" y="117990"/>
            <a:ext cx="6205151" cy="524561"/>
          </a:xfrm>
        </p:spPr>
        <p:txBody>
          <a:bodyPr>
            <a:noAutofit/>
          </a:bodyPr>
          <a:lstStyle/>
          <a:p>
            <a:r>
              <a:rPr lang="cs-CZ" sz="2800" b="1" dirty="0" err="1">
                <a:latin typeface="+mn-lt"/>
              </a:rPr>
              <a:t>Social</a:t>
            </a:r>
            <a:r>
              <a:rPr lang="cs-CZ" sz="2800" b="1" dirty="0">
                <a:latin typeface="+mn-lt"/>
              </a:rPr>
              <a:t> mobility - </a:t>
            </a:r>
            <a:r>
              <a:rPr lang="cs-CZ" sz="2800" b="1" dirty="0" err="1">
                <a:latin typeface="+mn-lt"/>
              </a:rPr>
              <a:t>measurement</a:t>
            </a:r>
            <a:endParaRPr lang="en-US" sz="2800" b="1" dirty="0">
              <a:latin typeface="+mn-lt"/>
            </a:endParaRPr>
          </a:p>
        </p:txBody>
      </p:sp>
      <p:sp>
        <p:nvSpPr>
          <p:cNvPr id="5" name="TextovéPole 4"/>
          <p:cNvSpPr txBox="1"/>
          <p:nvPr/>
        </p:nvSpPr>
        <p:spPr>
          <a:xfrm>
            <a:off x="436604" y="790833"/>
            <a:ext cx="8476737" cy="5632311"/>
          </a:xfrm>
          <a:prstGeom prst="rect">
            <a:avLst/>
          </a:prstGeom>
          <a:noFill/>
        </p:spPr>
        <p:txBody>
          <a:bodyPr wrap="square" rtlCol="0">
            <a:spAutoFit/>
          </a:bodyPr>
          <a:lstStyle/>
          <a:p>
            <a:pPr marL="285750" indent="-285750">
              <a:buFontTx/>
              <a:buChar char="-"/>
            </a:pPr>
            <a:r>
              <a:rPr lang="en-US" altLang="zh-CN" sz="2400" dirty="0"/>
              <a:t>Social mobility indicates „societal openness“  </a:t>
            </a:r>
          </a:p>
          <a:p>
            <a:pPr marL="285750" indent="-285750">
              <a:buFontTx/>
              <a:buChar char="-"/>
            </a:pPr>
            <a:endParaRPr lang="en-US" sz="2400" dirty="0"/>
          </a:p>
          <a:p>
            <a:pPr marL="285750" indent="-285750">
              <a:buFontTx/>
              <a:buChar char="-"/>
            </a:pPr>
            <a:r>
              <a:rPr lang="en-US" sz="2400" dirty="0"/>
              <a:t>Aggregated data and mobility tables</a:t>
            </a:r>
          </a:p>
          <a:p>
            <a:pPr marL="742950" lvl="1" indent="-285750">
              <a:buFontTx/>
              <a:buChar char="-"/>
            </a:pPr>
            <a:r>
              <a:rPr lang="en-US" sz="2400" dirty="0"/>
              <a:t>Social classes</a:t>
            </a:r>
          </a:p>
          <a:p>
            <a:pPr marL="742950" lvl="1" indent="-285750">
              <a:buFontTx/>
              <a:buChar char="-"/>
            </a:pPr>
            <a:r>
              <a:rPr lang="en-US" sz="2400" dirty="0"/>
              <a:t>Resources, barriers, desirability</a:t>
            </a:r>
          </a:p>
          <a:p>
            <a:pPr marL="742950" lvl="1" indent="-285750">
              <a:buFontTx/>
              <a:buChar char="-"/>
            </a:pPr>
            <a:r>
              <a:rPr lang="en-US" sz="2400" dirty="0"/>
              <a:t>Mobility paths</a:t>
            </a:r>
          </a:p>
          <a:p>
            <a:pPr marL="742950" lvl="1" indent="-285750">
              <a:buFontTx/>
              <a:buChar char="-"/>
            </a:pPr>
            <a:r>
              <a:rPr lang="en-US" sz="2400" dirty="0"/>
              <a:t>Macro-level of social analysis</a:t>
            </a:r>
          </a:p>
          <a:p>
            <a:pPr marL="742950" lvl="1" indent="-285750">
              <a:buFontTx/>
              <a:buChar char="-"/>
            </a:pPr>
            <a:r>
              <a:rPr lang="en-US" sz="2400" dirty="0"/>
              <a:t>The first and third generation of SSR</a:t>
            </a:r>
          </a:p>
          <a:p>
            <a:pPr marL="285750" indent="-285750">
              <a:buFontTx/>
              <a:buChar char="-"/>
            </a:pPr>
            <a:endParaRPr lang="cs-CZ" sz="2400" dirty="0"/>
          </a:p>
          <a:p>
            <a:pPr marL="285750" indent="-285750">
              <a:buFontTx/>
              <a:buChar char="-"/>
            </a:pPr>
            <a:r>
              <a:rPr lang="en-US" sz="2400" dirty="0"/>
              <a:t>Individual data and path analysis</a:t>
            </a:r>
          </a:p>
          <a:p>
            <a:pPr marL="742950" lvl="1" indent="-285750">
              <a:buFontTx/>
              <a:buChar char="-"/>
            </a:pPr>
            <a:r>
              <a:rPr lang="en-US" sz="2400" dirty="0"/>
              <a:t>Social statuses, employment, socioeconomic indexes</a:t>
            </a:r>
          </a:p>
          <a:p>
            <a:pPr marL="742950" lvl="1" indent="-285750">
              <a:buFontTx/>
              <a:buChar char="-"/>
            </a:pPr>
            <a:r>
              <a:rPr lang="en-US" sz="2400" dirty="0"/>
              <a:t>Aspirations, motivations </a:t>
            </a:r>
          </a:p>
          <a:p>
            <a:pPr marL="742950" lvl="1" indent="-285750">
              <a:buFontTx/>
              <a:buChar char="-"/>
            </a:pPr>
            <a:r>
              <a:rPr lang="en-US" sz="2400" dirty="0"/>
              <a:t>Social variables influence labor market positions </a:t>
            </a:r>
          </a:p>
          <a:p>
            <a:pPr marL="742950" lvl="1" indent="-285750">
              <a:buFontTx/>
              <a:buChar char="-"/>
            </a:pPr>
            <a:r>
              <a:rPr lang="en-US" sz="2400" dirty="0"/>
              <a:t>Micro-level of social analysis</a:t>
            </a:r>
          </a:p>
          <a:p>
            <a:pPr marL="742950" lvl="1" indent="-285750">
              <a:buFontTx/>
              <a:buChar char="-"/>
            </a:pPr>
            <a:r>
              <a:rPr lang="en-US" sz="2400" dirty="0"/>
              <a:t>Second generation of SSR</a:t>
            </a:r>
          </a:p>
        </p:txBody>
      </p:sp>
    </p:spTree>
    <p:extLst>
      <p:ext uri="{BB962C8B-B14F-4D97-AF65-F5344CB8AC3E}">
        <p14:creationId xmlns:p14="http://schemas.microsoft.com/office/powerpoint/2010/main" val="169230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29745" y="117990"/>
            <a:ext cx="9343769" cy="524561"/>
          </a:xfrm>
        </p:spPr>
        <p:txBody>
          <a:bodyPr>
            <a:noAutofit/>
          </a:bodyPr>
          <a:lstStyle/>
          <a:p>
            <a:r>
              <a:rPr lang="cs-CZ" sz="2800" b="1" dirty="0" err="1">
                <a:latin typeface="+mn-lt"/>
              </a:rPr>
              <a:t>Structural</a:t>
            </a:r>
            <a:r>
              <a:rPr lang="cs-CZ" sz="2800" b="1" dirty="0">
                <a:latin typeface="+mn-lt"/>
              </a:rPr>
              <a:t> and </a:t>
            </a:r>
            <a:r>
              <a:rPr lang="cs-CZ" sz="2800" b="1" dirty="0" err="1">
                <a:latin typeface="+mn-lt"/>
              </a:rPr>
              <a:t>net</a:t>
            </a:r>
            <a:r>
              <a:rPr lang="cs-CZ" sz="2800" b="1" dirty="0">
                <a:latin typeface="+mn-lt"/>
              </a:rPr>
              <a:t> mobility I </a:t>
            </a:r>
            <a:endParaRPr lang="en-US" sz="2800" b="1" dirty="0">
              <a:latin typeface="+mn-lt"/>
            </a:endParaRPr>
          </a:p>
        </p:txBody>
      </p:sp>
      <p:sp>
        <p:nvSpPr>
          <p:cNvPr id="6" name="Textfeld 1">
            <a:extLst>
              <a:ext uri="{FF2B5EF4-FFF2-40B4-BE49-F238E27FC236}">
                <a16:creationId xmlns:a16="http://schemas.microsoft.com/office/drawing/2014/main" id="{A91FF80A-781E-464F-B1FF-232E13771EE0}"/>
              </a:ext>
            </a:extLst>
          </p:cNvPr>
          <p:cNvSpPr txBox="1"/>
          <p:nvPr/>
        </p:nvSpPr>
        <p:spPr>
          <a:xfrm>
            <a:off x="352166" y="741245"/>
            <a:ext cx="11255193" cy="5262979"/>
          </a:xfrm>
          <a:prstGeom prst="rect">
            <a:avLst/>
          </a:prstGeom>
          <a:noFill/>
        </p:spPr>
        <p:txBody>
          <a:bodyPr wrap="square" rtlCol="0">
            <a:spAutoFit/>
          </a:bodyPr>
          <a:lstStyle/>
          <a:p>
            <a:pPr marL="271463" indent="-271463">
              <a:buFontTx/>
              <a:buChar char="-"/>
            </a:pPr>
            <a:r>
              <a:rPr lang="en-US" sz="2400" dirty="0"/>
              <a:t>S</a:t>
            </a:r>
            <a:r>
              <a:rPr lang="cs-CZ" sz="2400" dirty="0" err="1"/>
              <a:t>ocial</a:t>
            </a:r>
            <a:r>
              <a:rPr lang="cs-CZ" sz="2400" dirty="0"/>
              <a:t> </a:t>
            </a:r>
            <a:r>
              <a:rPr lang="en-US" sz="2400" dirty="0"/>
              <a:t>M</a:t>
            </a:r>
            <a:r>
              <a:rPr lang="cs-CZ" sz="2400" dirty="0" err="1"/>
              <a:t>obility</a:t>
            </a:r>
            <a:r>
              <a:rPr lang="en-US" sz="2400" dirty="0"/>
              <a:t> = </a:t>
            </a:r>
            <a:r>
              <a:rPr lang="cs-CZ" sz="2400" dirty="0"/>
              <a:t>s</a:t>
            </a:r>
            <a:r>
              <a:rPr lang="en-US" sz="2400" dirty="0" err="1"/>
              <a:t>tructural</a:t>
            </a:r>
            <a:r>
              <a:rPr lang="cs-CZ" sz="2400" dirty="0"/>
              <a:t> </a:t>
            </a:r>
            <a:r>
              <a:rPr lang="en-US" sz="2400" dirty="0"/>
              <a:t>mobility + </a:t>
            </a:r>
            <a:r>
              <a:rPr lang="cs-CZ" sz="2400" dirty="0"/>
              <a:t>n</a:t>
            </a:r>
            <a:r>
              <a:rPr lang="en-US" sz="2400" dirty="0"/>
              <a:t>et</a:t>
            </a:r>
            <a:r>
              <a:rPr lang="cs-CZ" sz="2400" dirty="0"/>
              <a:t> </a:t>
            </a:r>
            <a:r>
              <a:rPr lang="en-US" sz="2400" dirty="0"/>
              <a:t>mobility </a:t>
            </a:r>
          </a:p>
          <a:p>
            <a:pPr marL="271463" indent="-271463">
              <a:buFontTx/>
              <a:buChar char="-"/>
            </a:pPr>
            <a:endParaRPr lang="en-US" sz="2400" dirty="0"/>
          </a:p>
          <a:p>
            <a:pPr marL="271463" indent="-271463">
              <a:buFontTx/>
              <a:buChar char="-"/>
            </a:pPr>
            <a:r>
              <a:rPr lang="en-US" sz="2400" dirty="0"/>
              <a:t>Structural (forced) mobility is given by</a:t>
            </a:r>
          </a:p>
          <a:p>
            <a:pPr marL="728663" lvl="1" indent="-271463">
              <a:buFontTx/>
              <a:buChar char="-"/>
            </a:pPr>
            <a:r>
              <a:rPr lang="en-US" sz="2400" dirty="0"/>
              <a:t>economic and technological changes</a:t>
            </a:r>
          </a:p>
          <a:p>
            <a:pPr marL="728663" lvl="1" indent="-271463">
              <a:buFontTx/>
              <a:buChar char="-"/>
            </a:pPr>
            <a:r>
              <a:rPr lang="en-US" sz="2400" dirty="0"/>
              <a:t>demographic changes (class difference in fertility, mortality, migration…)</a:t>
            </a:r>
          </a:p>
          <a:p>
            <a:pPr marL="271463" indent="-271463">
              <a:buFontTx/>
              <a:buChar char="-"/>
            </a:pPr>
            <a:endParaRPr lang="en-US" sz="2400" dirty="0"/>
          </a:p>
          <a:p>
            <a:pPr marL="271463" indent="-271463">
              <a:buFontTx/>
              <a:buChar char="-"/>
            </a:pPr>
            <a:r>
              <a:rPr lang="en-US" sz="2400" dirty="0"/>
              <a:t>Net mobility is real mobility</a:t>
            </a:r>
          </a:p>
          <a:p>
            <a:pPr marL="728663" lvl="1" indent="-271463">
              <a:buFontTx/>
              <a:buChar char="-"/>
            </a:pPr>
            <a:r>
              <a:rPr lang="en-US" sz="2400" dirty="0">
                <a:sym typeface="Wingdings" panose="05000000000000000000" pitchFamily="2" charset="2"/>
              </a:rPr>
              <a:t>how different class origins influenced destinations</a:t>
            </a:r>
          </a:p>
          <a:p>
            <a:pPr marL="728663" lvl="1" indent="-271463">
              <a:buFontTx/>
              <a:buChar char="-"/>
            </a:pPr>
            <a:r>
              <a:rPr lang="en-US" sz="2400" dirty="0">
                <a:sym typeface="Wingdings" panose="05000000000000000000" pitchFamily="2" charset="2"/>
              </a:rPr>
              <a:t>inequality in mobility chances stems from differences in:</a:t>
            </a:r>
          </a:p>
          <a:p>
            <a:pPr marL="1185863" lvl="2" indent="-271463">
              <a:buFontTx/>
              <a:buChar char="-"/>
            </a:pPr>
            <a:r>
              <a:rPr lang="en-US" sz="2400" dirty="0">
                <a:sym typeface="Wingdings" panose="05000000000000000000" pitchFamily="2" charset="2"/>
              </a:rPr>
              <a:t>class resources</a:t>
            </a:r>
          </a:p>
          <a:p>
            <a:pPr marL="1185863" lvl="2" indent="-271463">
              <a:buFontTx/>
              <a:buChar char="-"/>
            </a:pPr>
            <a:r>
              <a:rPr lang="en-US" sz="2400" dirty="0">
                <a:sym typeface="Wingdings" panose="05000000000000000000" pitchFamily="2" charset="2"/>
              </a:rPr>
              <a:t>class </a:t>
            </a:r>
            <a:r>
              <a:rPr lang="en-US" sz="2400" dirty="0" err="1">
                <a:sym typeface="Wingdings" panose="05000000000000000000" pitchFamily="2" charset="2"/>
              </a:rPr>
              <a:t>bariers</a:t>
            </a:r>
            <a:endParaRPr lang="en-US" sz="2400" dirty="0">
              <a:sym typeface="Wingdings" panose="05000000000000000000" pitchFamily="2" charset="2"/>
            </a:endParaRPr>
          </a:p>
          <a:p>
            <a:pPr marL="1185863" lvl="2" indent="-271463">
              <a:buFontTx/>
              <a:buChar char="-"/>
            </a:pPr>
            <a:r>
              <a:rPr lang="en-US" sz="2400" dirty="0">
                <a:sym typeface="Wingdings" panose="05000000000000000000" pitchFamily="2" charset="2"/>
              </a:rPr>
              <a:t>class </a:t>
            </a:r>
            <a:r>
              <a:rPr lang="en-US" sz="2400" dirty="0" err="1">
                <a:sym typeface="Wingdings" panose="05000000000000000000" pitchFamily="2" charset="2"/>
              </a:rPr>
              <a:t>desirabilities</a:t>
            </a:r>
            <a:endParaRPr lang="en-US" sz="2400" dirty="0">
              <a:sym typeface="Wingdings" panose="05000000000000000000" pitchFamily="2" charset="2"/>
            </a:endParaRPr>
          </a:p>
          <a:p>
            <a:pPr marL="271463" indent="-271463">
              <a:buFontTx/>
              <a:buChar char="-"/>
            </a:pPr>
            <a:endParaRPr lang="en-US" sz="2400" dirty="0"/>
          </a:p>
          <a:p>
            <a:pPr marL="271463" indent="-271463">
              <a:buFontTx/>
              <a:buChar char="-"/>
            </a:pPr>
            <a:r>
              <a:rPr lang="en-US" sz="2400" dirty="0"/>
              <a:t>Identification structural mobility by Dissimilarity index</a:t>
            </a:r>
          </a:p>
        </p:txBody>
      </p:sp>
    </p:spTree>
    <p:extLst>
      <p:ext uri="{BB962C8B-B14F-4D97-AF65-F5344CB8AC3E}">
        <p14:creationId xmlns:p14="http://schemas.microsoft.com/office/powerpoint/2010/main" val="2006047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88556" y="0"/>
            <a:ext cx="9343769" cy="524561"/>
          </a:xfrm>
        </p:spPr>
        <p:txBody>
          <a:bodyPr>
            <a:noAutofit/>
          </a:bodyPr>
          <a:lstStyle/>
          <a:p>
            <a:r>
              <a:rPr lang="cs-CZ" sz="2800" b="1" dirty="0" err="1">
                <a:latin typeface="+mn-lt"/>
              </a:rPr>
              <a:t>Structural</a:t>
            </a:r>
            <a:r>
              <a:rPr lang="cs-CZ" sz="2800" b="1" dirty="0">
                <a:latin typeface="+mn-lt"/>
              </a:rPr>
              <a:t> and </a:t>
            </a:r>
            <a:r>
              <a:rPr lang="cs-CZ" sz="2800" b="1" dirty="0" err="1">
                <a:latin typeface="+mn-lt"/>
              </a:rPr>
              <a:t>net</a:t>
            </a:r>
            <a:r>
              <a:rPr lang="cs-CZ" sz="2800" b="1" dirty="0">
                <a:latin typeface="+mn-lt"/>
              </a:rPr>
              <a:t> mobility II </a:t>
            </a:r>
            <a:endParaRPr lang="en-US" sz="2800" b="1" dirty="0">
              <a:latin typeface="+mn-lt"/>
            </a:endParaRPr>
          </a:p>
        </p:txBody>
      </p:sp>
      <p:sp>
        <p:nvSpPr>
          <p:cNvPr id="6" name="Textfeld 1">
            <a:extLst>
              <a:ext uri="{FF2B5EF4-FFF2-40B4-BE49-F238E27FC236}">
                <a16:creationId xmlns:a16="http://schemas.microsoft.com/office/drawing/2014/main" id="{A91FF80A-781E-464F-B1FF-232E13771EE0}"/>
              </a:ext>
            </a:extLst>
          </p:cNvPr>
          <p:cNvSpPr txBox="1"/>
          <p:nvPr/>
        </p:nvSpPr>
        <p:spPr>
          <a:xfrm>
            <a:off x="352166" y="642551"/>
            <a:ext cx="11625650" cy="5632311"/>
          </a:xfrm>
          <a:prstGeom prst="rect">
            <a:avLst/>
          </a:prstGeom>
          <a:noFill/>
        </p:spPr>
        <p:txBody>
          <a:bodyPr wrap="square" rtlCol="0">
            <a:spAutoFit/>
          </a:bodyPr>
          <a:lstStyle/>
          <a:p>
            <a:pPr marL="271463" indent="-271463">
              <a:buFontTx/>
              <a:buChar char="-"/>
            </a:pPr>
            <a:r>
              <a:rPr lang="en-US" sz="2400" dirty="0"/>
              <a:t>Problems in identification structural mobility by DI</a:t>
            </a:r>
          </a:p>
          <a:p>
            <a:pPr marL="728663" lvl="1" indent="-271463">
              <a:buFontTx/>
              <a:buChar char="-"/>
            </a:pPr>
            <a:r>
              <a:rPr lang="en-US" sz="2400" dirty="0"/>
              <a:t>two class structures are incomparable because of „career mobility“</a:t>
            </a:r>
          </a:p>
          <a:p>
            <a:pPr marL="728663" lvl="1" indent="-271463">
              <a:buFontTx/>
              <a:buChar char="-"/>
            </a:pPr>
            <a:r>
              <a:rPr lang="en-US" sz="2400" dirty="0"/>
              <a:t>„age problem“ in SM research</a:t>
            </a:r>
          </a:p>
          <a:p>
            <a:pPr marL="1185863" lvl="2" indent="-271463">
              <a:buFontTx/>
              <a:buChar char="-"/>
            </a:pPr>
            <a:endParaRPr lang="en-US" sz="2400" dirty="0"/>
          </a:p>
          <a:p>
            <a:pPr marL="271463" indent="-271463">
              <a:buFontTx/>
              <a:buChar char="-"/>
            </a:pPr>
            <a:r>
              <a:rPr lang="en-US" sz="2400" dirty="0"/>
              <a:t>Many efforts to empirically identify net mobility with the help of „mobility indexes“</a:t>
            </a:r>
          </a:p>
          <a:p>
            <a:pPr marL="728663" lvl="1" indent="-271463">
              <a:buFontTx/>
              <a:buChar char="-"/>
            </a:pPr>
            <a:r>
              <a:rPr lang="en-US" sz="2400" dirty="0"/>
              <a:t>no proper way</a:t>
            </a:r>
          </a:p>
          <a:p>
            <a:pPr lvl="2"/>
            <a:endParaRPr lang="en-US" sz="2400" dirty="0"/>
          </a:p>
          <a:p>
            <a:pPr marL="271463" indent="-271463">
              <a:buFontTx/>
              <a:buChar char="-"/>
            </a:pPr>
            <a:r>
              <a:rPr lang="en-US" sz="2400" dirty="0"/>
              <a:t>Solution: change in conceptualization of intergenerational mobility</a:t>
            </a:r>
          </a:p>
          <a:p>
            <a:pPr marL="271463" indent="-271463">
              <a:buFontTx/>
              <a:buChar char="-"/>
            </a:pPr>
            <a:r>
              <a:rPr lang="en-US" sz="2400" dirty="0"/>
              <a:t>Social origin vs. social destination (SO - SD) (no intergenerational mobility) </a:t>
            </a:r>
          </a:p>
          <a:p>
            <a:pPr marL="271463" indent="-271463">
              <a:buFontTx/>
              <a:buChar char="-"/>
            </a:pPr>
            <a:endParaRPr lang="en-US" sz="2400" dirty="0"/>
          </a:p>
          <a:p>
            <a:pPr marL="271463" indent="-271463">
              <a:buFontTx/>
              <a:buChar char="-"/>
            </a:pPr>
            <a:r>
              <a:rPr lang="en-US" altLang="zh-CN" sz="2400" dirty="0"/>
              <a:t>Structural and Exchange mobility are replaced by concepts </a:t>
            </a:r>
            <a:r>
              <a:rPr lang="en-US" altLang="zh-CN" sz="2400" i="1" dirty="0"/>
              <a:t>absolute</a:t>
            </a:r>
            <a:r>
              <a:rPr lang="en-US" altLang="zh-CN" sz="2400" dirty="0"/>
              <a:t> and </a:t>
            </a:r>
            <a:r>
              <a:rPr lang="en-US" altLang="zh-CN" sz="2400" i="1" dirty="0"/>
              <a:t>relative</a:t>
            </a:r>
            <a:r>
              <a:rPr lang="en-US" altLang="zh-CN" sz="2400" dirty="0"/>
              <a:t> mobility</a:t>
            </a:r>
          </a:p>
          <a:p>
            <a:pPr marL="728663" lvl="1" indent="-271463">
              <a:buFontTx/>
              <a:buChar char="-"/>
            </a:pPr>
            <a:r>
              <a:rPr lang="en-US" altLang="zh-CN" sz="2400" dirty="0"/>
              <a:t>It is not possible to measure structural and exchange mobility in data </a:t>
            </a:r>
            <a:r>
              <a:rPr lang="en-US" altLang="zh-CN" sz="2400" i="1" dirty="0"/>
              <a:t>ex post</a:t>
            </a:r>
          </a:p>
          <a:p>
            <a:pPr marL="271463" indent="-271463">
              <a:buFontTx/>
              <a:buChar char="-"/>
            </a:pPr>
            <a:endParaRPr lang="en-US" altLang="zh-CN" sz="2400" dirty="0"/>
          </a:p>
          <a:p>
            <a:pPr marL="271463" indent="-271463">
              <a:buFontTx/>
              <a:buChar char="-"/>
            </a:pPr>
            <a:r>
              <a:rPr lang="en-US" altLang="zh-CN" sz="2400" dirty="0"/>
              <a:t>Contingency table: Father, Son and The Holy Ghost (the core of mobility table) (R. Erikson, J. </a:t>
            </a:r>
            <a:r>
              <a:rPr lang="en-US" altLang="zh-CN" sz="2400" dirty="0" err="1"/>
              <a:t>Golthorpe</a:t>
            </a:r>
            <a:r>
              <a:rPr lang="en-US" altLang="zh-CN" sz="2400" dirty="0"/>
              <a:t>: </a:t>
            </a:r>
            <a:r>
              <a:rPr lang="en-US" altLang="zh-CN" sz="2400" i="1" dirty="0"/>
              <a:t>Constant Flux, </a:t>
            </a:r>
            <a:r>
              <a:rPr lang="en-US" altLang="zh-CN" sz="2400" dirty="0"/>
              <a:t>1992) </a:t>
            </a:r>
            <a:endParaRPr lang="en-US" sz="2400" dirty="0"/>
          </a:p>
        </p:txBody>
      </p:sp>
    </p:spTree>
    <p:extLst>
      <p:ext uri="{BB962C8B-B14F-4D97-AF65-F5344CB8AC3E}">
        <p14:creationId xmlns:p14="http://schemas.microsoft.com/office/powerpoint/2010/main" val="3936402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29745" y="117990"/>
            <a:ext cx="9343769" cy="524561"/>
          </a:xfrm>
        </p:spPr>
        <p:txBody>
          <a:bodyPr>
            <a:noAutofit/>
          </a:bodyPr>
          <a:lstStyle/>
          <a:p>
            <a:r>
              <a:rPr lang="cs-CZ" sz="2800" b="1" dirty="0">
                <a:latin typeface="+mn-lt"/>
              </a:rPr>
              <a:t>Mobility table</a:t>
            </a:r>
            <a:endParaRPr lang="en-US" sz="2800" b="1" dirty="0">
              <a:latin typeface="+mn-lt"/>
            </a:endParaRPr>
          </a:p>
        </p:txBody>
      </p:sp>
      <p:pic>
        <p:nvPicPr>
          <p:cNvPr id="6" name="Grafik 3">
            <a:extLst>
              <a:ext uri="{FF2B5EF4-FFF2-40B4-BE49-F238E27FC236}">
                <a16:creationId xmlns:a16="http://schemas.microsoft.com/office/drawing/2014/main" id="{D9515AC9-A93B-47E3-8C95-8B315448F71D}"/>
              </a:ext>
            </a:extLst>
          </p:cNvPr>
          <p:cNvPicPr>
            <a:picLocks noChangeAspect="1"/>
          </p:cNvPicPr>
          <p:nvPr/>
        </p:nvPicPr>
        <p:blipFill>
          <a:blip r:embed="rId2"/>
          <a:stretch>
            <a:fillRect/>
          </a:stretch>
        </p:blipFill>
        <p:spPr>
          <a:xfrm>
            <a:off x="212124" y="2767550"/>
            <a:ext cx="10027509" cy="3316272"/>
          </a:xfrm>
          <a:prstGeom prst="rect">
            <a:avLst/>
          </a:prstGeom>
        </p:spPr>
      </p:pic>
      <p:sp>
        <p:nvSpPr>
          <p:cNvPr id="2" name="TextovéPole 1"/>
          <p:cNvSpPr txBox="1"/>
          <p:nvPr/>
        </p:nvSpPr>
        <p:spPr>
          <a:xfrm>
            <a:off x="270818" y="848496"/>
            <a:ext cx="9061622" cy="1569660"/>
          </a:xfrm>
          <a:prstGeom prst="rect">
            <a:avLst/>
          </a:prstGeom>
          <a:noFill/>
        </p:spPr>
        <p:txBody>
          <a:bodyPr wrap="square" rtlCol="0">
            <a:spAutoFit/>
          </a:bodyPr>
          <a:lstStyle/>
          <a:p>
            <a:pPr marL="342900" indent="-342900">
              <a:buFontTx/>
              <a:buChar char="-"/>
            </a:pPr>
            <a:r>
              <a:rPr lang="en-US" sz="2400" dirty="0"/>
              <a:t>Intergeneration and </a:t>
            </a:r>
            <a:r>
              <a:rPr lang="en-US" sz="2400" dirty="0" err="1"/>
              <a:t>intr</a:t>
            </a:r>
            <a:r>
              <a:rPr lang="cs-CZ" sz="2400" dirty="0"/>
              <a:t>a</a:t>
            </a:r>
            <a:r>
              <a:rPr lang="en-US" sz="2400" dirty="0"/>
              <a:t>generational mobility</a:t>
            </a:r>
          </a:p>
          <a:p>
            <a:pPr marL="342900" indent="-342900">
              <a:buFontTx/>
              <a:buChar char="-"/>
            </a:pPr>
            <a:r>
              <a:rPr lang="en-US" sz="2400" dirty="0"/>
              <a:t>Social reproduction</a:t>
            </a:r>
          </a:p>
          <a:p>
            <a:pPr marL="342900" indent="-342900">
              <a:buFontTx/>
              <a:buChar char="-"/>
            </a:pPr>
            <a:r>
              <a:rPr lang="en-US" sz="2400" dirty="0"/>
              <a:t>Upward and downward social mobility</a:t>
            </a:r>
          </a:p>
          <a:p>
            <a:pPr marL="800100" lvl="1" indent="-342900">
              <a:buFontTx/>
              <a:buChar char="-"/>
            </a:pPr>
            <a:r>
              <a:rPr lang="en-US" sz="2400" dirty="0"/>
              <a:t>long distance, short distance</a:t>
            </a:r>
          </a:p>
        </p:txBody>
      </p:sp>
    </p:spTree>
    <p:extLst>
      <p:ext uri="{BB962C8B-B14F-4D97-AF65-F5344CB8AC3E}">
        <p14:creationId xmlns:p14="http://schemas.microsoft.com/office/powerpoint/2010/main" val="613573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29745" y="117990"/>
            <a:ext cx="9343769" cy="524561"/>
          </a:xfrm>
        </p:spPr>
        <p:txBody>
          <a:bodyPr>
            <a:noAutofit/>
          </a:bodyPr>
          <a:lstStyle/>
          <a:p>
            <a:r>
              <a:rPr lang="cs-CZ" sz="2800" b="1" dirty="0" err="1">
                <a:latin typeface="+mn-lt"/>
              </a:rPr>
              <a:t>Outflow</a:t>
            </a:r>
            <a:r>
              <a:rPr lang="cs-CZ" sz="2800" b="1" dirty="0">
                <a:latin typeface="+mn-lt"/>
              </a:rPr>
              <a:t> mobility</a:t>
            </a:r>
            <a:endParaRPr lang="en-US" sz="2800" b="1" dirty="0">
              <a:latin typeface="+mn-lt"/>
            </a:endParaRPr>
          </a:p>
        </p:txBody>
      </p:sp>
      <p:sp>
        <p:nvSpPr>
          <p:cNvPr id="5" name="Textfeld 1">
            <a:extLst>
              <a:ext uri="{FF2B5EF4-FFF2-40B4-BE49-F238E27FC236}">
                <a16:creationId xmlns:a16="http://schemas.microsoft.com/office/drawing/2014/main" id="{A91FF80A-781E-464F-B1FF-232E13771EE0}"/>
              </a:ext>
            </a:extLst>
          </p:cNvPr>
          <p:cNvSpPr txBox="1"/>
          <p:nvPr/>
        </p:nvSpPr>
        <p:spPr>
          <a:xfrm>
            <a:off x="393110" y="642551"/>
            <a:ext cx="11494089" cy="1785104"/>
          </a:xfrm>
          <a:prstGeom prst="rect">
            <a:avLst/>
          </a:prstGeom>
          <a:noFill/>
        </p:spPr>
        <p:txBody>
          <a:bodyPr wrap="square" rtlCol="0">
            <a:spAutoFit/>
          </a:bodyPr>
          <a:lstStyle/>
          <a:p>
            <a:pPr marL="271463" indent="-271463">
              <a:buFontTx/>
              <a:buChar char="-"/>
            </a:pPr>
            <a:r>
              <a:rPr lang="en-US" sz="2400" dirty="0"/>
              <a:t>calculation of percentages </a:t>
            </a:r>
            <a:r>
              <a:rPr lang="cs-CZ" sz="2400" dirty="0"/>
              <a:t>in </a:t>
            </a:r>
            <a:r>
              <a:rPr lang="en-US" sz="2400" dirty="0"/>
              <a:t>rows</a:t>
            </a:r>
          </a:p>
          <a:p>
            <a:pPr marL="271463" indent="-271463">
              <a:buFontTx/>
              <a:buChar char="-"/>
            </a:pPr>
            <a:r>
              <a:rPr lang="en-US" sz="2400" dirty="0"/>
              <a:t>interpretation I: of all men originating in class Y, X% moved into class Z</a:t>
            </a:r>
          </a:p>
          <a:p>
            <a:pPr marL="271463" indent="-271463">
              <a:buFontTx/>
              <a:buChar char="-"/>
            </a:pPr>
            <a:r>
              <a:rPr lang="en-US" sz="2400" dirty="0"/>
              <a:t>interpretation II: the probability of a man born into class Y, moving into class Z, was X%</a:t>
            </a:r>
            <a:endParaRPr lang="en-US" sz="2400" b="1" dirty="0"/>
          </a:p>
          <a:p>
            <a:pPr marL="342900" indent="-342900">
              <a:buFontTx/>
              <a:buChar char="-"/>
            </a:pPr>
            <a:endParaRPr lang="en-US" sz="2000" dirty="0"/>
          </a:p>
          <a:p>
            <a:pPr marL="285744" indent="-285744">
              <a:buFontTx/>
              <a:buChar char="-"/>
            </a:pPr>
            <a:endParaRPr lang="en-US" dirty="0"/>
          </a:p>
        </p:txBody>
      </p:sp>
      <p:pic>
        <p:nvPicPr>
          <p:cNvPr id="7" name="Grafik 4">
            <a:extLst>
              <a:ext uri="{FF2B5EF4-FFF2-40B4-BE49-F238E27FC236}">
                <a16:creationId xmlns:a16="http://schemas.microsoft.com/office/drawing/2014/main" id="{2133AF53-4C8D-4A7C-B555-44D460A2FEC6}"/>
              </a:ext>
            </a:extLst>
          </p:cNvPr>
          <p:cNvPicPr>
            <a:picLocks noChangeAspect="1"/>
          </p:cNvPicPr>
          <p:nvPr/>
        </p:nvPicPr>
        <p:blipFill rotWithShape="1">
          <a:blip r:embed="rId2"/>
          <a:srcRect r="1974"/>
          <a:stretch/>
        </p:blipFill>
        <p:spPr>
          <a:xfrm rot="21480000">
            <a:off x="761450" y="2605939"/>
            <a:ext cx="10179148" cy="3739250"/>
          </a:xfrm>
          <a:prstGeom prst="rect">
            <a:avLst/>
          </a:prstGeom>
        </p:spPr>
      </p:pic>
    </p:spTree>
    <p:extLst>
      <p:ext uri="{BB962C8B-B14F-4D97-AF65-F5344CB8AC3E}">
        <p14:creationId xmlns:p14="http://schemas.microsoft.com/office/powerpoint/2010/main" val="2999385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TotalTime>
  <Words>2082</Words>
  <Application>Microsoft Office PowerPoint</Application>
  <PresentationFormat>Širokoúhlá obrazovka</PresentationFormat>
  <Paragraphs>227</Paragraphs>
  <Slides>24</Slides>
  <Notes>3</Notes>
  <HiddenSlides>0</HiddenSlides>
  <MMClips>0</MMClips>
  <ScaleCrop>false</ScaleCrop>
  <HeadingPairs>
    <vt:vector size="6" baseType="variant">
      <vt:variant>
        <vt:lpstr>Použitá písma</vt:lpstr>
      </vt:variant>
      <vt:variant>
        <vt:i4>10</vt:i4>
      </vt:variant>
      <vt:variant>
        <vt:lpstr>Motiv</vt:lpstr>
      </vt:variant>
      <vt:variant>
        <vt:i4>1</vt:i4>
      </vt:variant>
      <vt:variant>
        <vt:lpstr>Nadpisy snímků</vt:lpstr>
      </vt:variant>
      <vt:variant>
        <vt:i4>24</vt:i4>
      </vt:variant>
    </vt:vector>
  </HeadingPairs>
  <TitlesOfParts>
    <vt:vector size="35" baseType="lpstr">
      <vt:lpstr>ＭＳ Ｐゴシック</vt:lpstr>
      <vt:lpstr>宋体</vt:lpstr>
      <vt:lpstr>宋体</vt:lpstr>
      <vt:lpstr>游ゴシック</vt:lpstr>
      <vt:lpstr>Arial</vt:lpstr>
      <vt:lpstr>Calibri</vt:lpstr>
      <vt:lpstr>Calibri Light</vt:lpstr>
      <vt:lpstr>等线</vt:lpstr>
      <vt:lpstr>Tahoma</vt:lpstr>
      <vt:lpstr>Wingdings</vt:lpstr>
      <vt:lpstr>Motiv Office</vt:lpstr>
      <vt:lpstr>Theory of social mobility I</vt:lpstr>
      <vt:lpstr>Theory of social mobility II </vt:lpstr>
      <vt:lpstr>Theory of social mobility III</vt:lpstr>
      <vt:lpstr>Inequality of opportunity</vt:lpstr>
      <vt:lpstr>Social mobility - measurement</vt:lpstr>
      <vt:lpstr>Structural and net mobility I </vt:lpstr>
      <vt:lpstr>Structural and net mobility II </vt:lpstr>
      <vt:lpstr>Mobility table</vt:lpstr>
      <vt:lpstr>Outflow mobility</vt:lpstr>
      <vt:lpstr>Inflow mobility</vt:lpstr>
      <vt:lpstr>Prezentace aplikace PowerPoint</vt:lpstr>
      <vt:lpstr>Is America Dreaming?: Understanding Social Mobility</vt:lpstr>
      <vt:lpstr>Social mobility - politicians</vt:lpstr>
      <vt:lpstr>Level of inequality I - GGC</vt:lpstr>
      <vt:lpstr>Level of inequality II - GGC</vt:lpstr>
      <vt:lpstr>Exogenous factors I</vt:lpstr>
      <vt:lpstr>Prezentace aplikace PowerPoint</vt:lpstr>
      <vt:lpstr>Endogenous factors</vt:lpstr>
      <vt:lpstr>Prezentace aplikace PowerPoint</vt:lpstr>
      <vt:lpstr>Prezentace aplikace PowerPoint</vt:lpstr>
      <vt:lpstr>Pierre Bourdieu on social reproduction</vt:lpstr>
      <vt:lpstr>Prezentace aplikace PowerPoint</vt:lpstr>
      <vt:lpstr>Prezentace aplikace PowerPoint</vt:lpstr>
      <vt:lpstr>Prezentace aplikace PowerPoint</vt:lpstr>
    </vt:vector>
  </TitlesOfParts>
  <Company>FSS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Today’s Class Systems</dc:title>
  <dc:creator>Tomáš Katrňák</dc:creator>
  <cp:lastModifiedBy>Tomáš Katrňák</cp:lastModifiedBy>
  <cp:revision>54</cp:revision>
  <dcterms:created xsi:type="dcterms:W3CDTF">2019-09-30T10:00:46Z</dcterms:created>
  <dcterms:modified xsi:type="dcterms:W3CDTF">2022-04-13T07:50:36Z</dcterms:modified>
</cp:coreProperties>
</file>