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872" r:id="rId2"/>
    <p:sldMasterId id="2147484393" r:id="rId3"/>
  </p:sldMasterIdLst>
  <p:notesMasterIdLst>
    <p:notesMasterId r:id="rId39"/>
  </p:notesMasterIdLst>
  <p:handoutMasterIdLst>
    <p:handoutMasterId r:id="rId40"/>
  </p:handoutMasterIdLst>
  <p:sldIdLst>
    <p:sldId id="346" r:id="rId4"/>
    <p:sldId id="347" r:id="rId5"/>
    <p:sldId id="325" r:id="rId6"/>
    <p:sldId id="327" r:id="rId7"/>
    <p:sldId id="376" r:id="rId8"/>
    <p:sldId id="348" r:id="rId9"/>
    <p:sldId id="350" r:id="rId10"/>
    <p:sldId id="377" r:id="rId11"/>
    <p:sldId id="378" r:id="rId12"/>
    <p:sldId id="371" r:id="rId13"/>
    <p:sldId id="355" r:id="rId14"/>
    <p:sldId id="383" r:id="rId15"/>
    <p:sldId id="333" r:id="rId16"/>
    <p:sldId id="335" r:id="rId17"/>
    <p:sldId id="339" r:id="rId18"/>
    <p:sldId id="340" r:id="rId19"/>
    <p:sldId id="372" r:id="rId20"/>
    <p:sldId id="269" r:id="rId21"/>
    <p:sldId id="336" r:id="rId22"/>
    <p:sldId id="337" r:id="rId23"/>
    <p:sldId id="338" r:id="rId24"/>
    <p:sldId id="341" r:id="rId25"/>
    <p:sldId id="381" r:id="rId26"/>
    <p:sldId id="380" r:id="rId27"/>
    <p:sldId id="351" r:id="rId28"/>
    <p:sldId id="369" r:id="rId29"/>
    <p:sldId id="349" r:id="rId30"/>
    <p:sldId id="382" r:id="rId31"/>
    <p:sldId id="294" r:id="rId32"/>
    <p:sldId id="370" r:id="rId33"/>
    <p:sldId id="289" r:id="rId34"/>
    <p:sldId id="282" r:id="rId35"/>
    <p:sldId id="362" r:id="rId36"/>
    <p:sldId id="311" r:id="rId37"/>
    <p:sldId id="279" r:id="rId38"/>
  </p:sldIdLst>
  <p:sldSz cx="9144000" cy="6858000" type="screen4x3"/>
  <p:notesSz cx="6797675" cy="9926638"/>
  <p:defaultTextStyle>
    <a:defPPr>
      <a:defRPr lang="cs-CZ"/>
    </a:defPPr>
    <a:lvl1pPr algn="l" rtl="0" eaLnBrk="0" fontAlgn="base" hangingPunct="0">
      <a:spcBef>
        <a:spcPct val="0"/>
      </a:spcBef>
      <a:spcAft>
        <a:spcPct val="0"/>
      </a:spcAft>
      <a:defRPr sz="12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Verdana" panose="020B0604030504040204" pitchFamily="34" charset="0"/>
        <a:ea typeface="+mn-ea"/>
        <a:cs typeface="+mn-cs"/>
      </a:defRPr>
    </a:lvl6pPr>
    <a:lvl7pPr marL="2743200" algn="l" defTabSz="914400" rtl="0" eaLnBrk="1" latinLnBrk="0" hangingPunct="1">
      <a:defRPr sz="1200" kern="1200">
        <a:solidFill>
          <a:schemeClr val="tx1"/>
        </a:solidFill>
        <a:latin typeface="Verdana" panose="020B0604030504040204" pitchFamily="34" charset="0"/>
        <a:ea typeface="+mn-ea"/>
        <a:cs typeface="+mn-cs"/>
      </a:defRPr>
    </a:lvl7pPr>
    <a:lvl8pPr marL="3200400" algn="l" defTabSz="914400" rtl="0" eaLnBrk="1" latinLnBrk="0" hangingPunct="1">
      <a:defRPr sz="1200" kern="1200">
        <a:solidFill>
          <a:schemeClr val="tx1"/>
        </a:solidFill>
        <a:latin typeface="Verdana" panose="020B0604030504040204" pitchFamily="34" charset="0"/>
        <a:ea typeface="+mn-ea"/>
        <a:cs typeface="+mn-cs"/>
      </a:defRPr>
    </a:lvl8pPr>
    <a:lvl9pPr marL="3657600" algn="l" defTabSz="914400" rtl="0" eaLnBrk="1" latinLnBrk="0" hangingPunct="1">
      <a:defRPr sz="12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44" autoAdjust="0"/>
    <p:restoredTop sz="77250" autoAdjust="0"/>
  </p:normalViewPr>
  <p:slideViewPr>
    <p:cSldViewPr>
      <p:cViewPr varScale="1">
        <p:scale>
          <a:sx n="88" d="100"/>
          <a:sy n="88" d="100"/>
        </p:scale>
        <p:origin x="19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3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46574E-DF09-4825-8F41-05CFB7667C2D}"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877F7B5E-F27C-41FD-89CE-94A27CE74450}">
      <dgm:prSet/>
      <dgm:spPr/>
      <dgm:t>
        <a:bodyPr/>
        <a:lstStyle/>
        <a:p>
          <a:r>
            <a:rPr lang="en-US"/>
            <a:t>the abolishment of special schools</a:t>
          </a:r>
          <a:r>
            <a:rPr lang="cs-CZ"/>
            <a:t> (in 2005 in the CR), </a:t>
          </a:r>
          <a:r>
            <a:rPr lang="en-US"/>
            <a:t>removing formal barriers to continuing education at high school of </a:t>
          </a:r>
          <a:r>
            <a:rPr lang="cs-CZ"/>
            <a:t>any</a:t>
          </a:r>
          <a:r>
            <a:rPr lang="en-US"/>
            <a:t> type for pupils coming from any type of primary school institution </a:t>
          </a:r>
        </a:p>
      </dgm:t>
    </dgm:pt>
    <dgm:pt modelId="{1435D58D-9B68-46EC-B316-EF3148F978D9}" type="parTrans" cxnId="{BE26175C-EBCA-44D7-AC91-A316BDF902B4}">
      <dgm:prSet/>
      <dgm:spPr/>
      <dgm:t>
        <a:bodyPr/>
        <a:lstStyle/>
        <a:p>
          <a:endParaRPr lang="en-US"/>
        </a:p>
      </dgm:t>
    </dgm:pt>
    <dgm:pt modelId="{33BED3E0-E5A8-4D1C-9CEC-4D4D19C84CA6}" type="sibTrans" cxnId="{BE26175C-EBCA-44D7-AC91-A316BDF902B4}">
      <dgm:prSet/>
      <dgm:spPr/>
      <dgm:t>
        <a:bodyPr/>
        <a:lstStyle/>
        <a:p>
          <a:endParaRPr lang="en-US"/>
        </a:p>
      </dgm:t>
    </dgm:pt>
    <dgm:pt modelId="{3EF6034F-0A0F-43E0-B543-8B4476B8EFE2}">
      <dgm:prSet/>
      <dgm:spPr/>
      <dgm:t>
        <a:bodyPr/>
        <a:lstStyle/>
        <a:p>
          <a:r>
            <a:rPr lang="en-US"/>
            <a:t>the establishment of new positions of pedagogical teaching assistants;</a:t>
          </a:r>
          <a:r>
            <a:rPr lang="cs-CZ"/>
            <a:t> </a:t>
          </a:r>
          <a:endParaRPr lang="en-US"/>
        </a:p>
      </dgm:t>
    </dgm:pt>
    <dgm:pt modelId="{229F625F-9C93-4502-9400-75752B571DD6}" type="parTrans" cxnId="{C323CDF6-2D2F-4773-80FC-FB884863AFD1}">
      <dgm:prSet/>
      <dgm:spPr/>
      <dgm:t>
        <a:bodyPr/>
        <a:lstStyle/>
        <a:p>
          <a:endParaRPr lang="en-US"/>
        </a:p>
      </dgm:t>
    </dgm:pt>
    <dgm:pt modelId="{864C8229-5DAA-4792-973C-B672F4F3DA0F}" type="sibTrans" cxnId="{C323CDF6-2D2F-4773-80FC-FB884863AFD1}">
      <dgm:prSet/>
      <dgm:spPr/>
      <dgm:t>
        <a:bodyPr/>
        <a:lstStyle/>
        <a:p>
          <a:endParaRPr lang="en-US"/>
        </a:p>
      </dgm:t>
    </dgm:pt>
    <dgm:pt modelId="{2C8C923C-AA6A-48B1-95BF-305FFBABB921}">
      <dgm:prSet/>
      <dgm:spPr/>
      <dgm:t>
        <a:bodyPr/>
        <a:lstStyle/>
        <a:p>
          <a:r>
            <a:rPr lang="en-US"/>
            <a:t>the establishment of preparatory classes and courses necessary to even up or complement education</a:t>
          </a:r>
          <a:r>
            <a:rPr lang="cs-CZ"/>
            <a:t> </a:t>
          </a:r>
          <a:endParaRPr lang="en-US"/>
        </a:p>
      </dgm:t>
    </dgm:pt>
    <dgm:pt modelId="{0B1D6A9D-2CEF-4075-A722-AECCFBF1274E}" type="parTrans" cxnId="{2982294A-345E-4E87-8A9E-EDBA16005E5C}">
      <dgm:prSet/>
      <dgm:spPr/>
      <dgm:t>
        <a:bodyPr/>
        <a:lstStyle/>
        <a:p>
          <a:endParaRPr lang="en-US"/>
        </a:p>
      </dgm:t>
    </dgm:pt>
    <dgm:pt modelId="{638CF3D0-4697-4EAE-A6FC-8E12436E35D6}" type="sibTrans" cxnId="{2982294A-345E-4E87-8A9E-EDBA16005E5C}">
      <dgm:prSet/>
      <dgm:spPr/>
      <dgm:t>
        <a:bodyPr/>
        <a:lstStyle/>
        <a:p>
          <a:endParaRPr lang="en-US"/>
        </a:p>
      </dgm:t>
    </dgm:pt>
    <dgm:pt modelId="{0C70CEA8-2C72-46CE-AFFC-3B4033153313}">
      <dgm:prSet/>
      <dgm:spPr/>
      <dgm:t>
        <a:bodyPr/>
        <a:lstStyle/>
        <a:p>
          <a:r>
            <a:rPr lang="cs-CZ"/>
            <a:t>the policy of inclusion (in the CR from 2016)</a:t>
          </a:r>
          <a:endParaRPr lang="en-US"/>
        </a:p>
      </dgm:t>
    </dgm:pt>
    <dgm:pt modelId="{15970C85-3FDC-4AF9-A7A0-61B6FC9918B8}" type="parTrans" cxnId="{213685D3-5C20-419D-AED0-00551CFABEA1}">
      <dgm:prSet/>
      <dgm:spPr/>
      <dgm:t>
        <a:bodyPr/>
        <a:lstStyle/>
        <a:p>
          <a:endParaRPr lang="en-US"/>
        </a:p>
      </dgm:t>
    </dgm:pt>
    <dgm:pt modelId="{E12EE060-471A-4F8D-97FD-7B6FCF7AF157}" type="sibTrans" cxnId="{213685D3-5C20-419D-AED0-00551CFABEA1}">
      <dgm:prSet/>
      <dgm:spPr/>
      <dgm:t>
        <a:bodyPr/>
        <a:lstStyle/>
        <a:p>
          <a:endParaRPr lang="en-US"/>
        </a:p>
      </dgm:t>
    </dgm:pt>
    <dgm:pt modelId="{157C5D5D-7814-44E6-AE41-5391C7CC2347}">
      <dgm:prSet/>
      <dgm:spPr/>
      <dgm:t>
        <a:bodyPr/>
        <a:lstStyle/>
        <a:p>
          <a:r>
            <a:rPr lang="cs-CZ" b="1"/>
            <a:t>compulsory preschool</a:t>
          </a:r>
          <a:r>
            <a:rPr lang="cs-CZ"/>
            <a:t> for five-year-olds (in the CR 2017)</a:t>
          </a:r>
          <a:endParaRPr lang="en-US"/>
        </a:p>
      </dgm:t>
    </dgm:pt>
    <dgm:pt modelId="{97802D48-9BF1-433C-8A5F-6AB50B8A3B35}" type="parTrans" cxnId="{DC3B16A3-DB1C-4E6D-B13E-3A4AD0B9F82C}">
      <dgm:prSet/>
      <dgm:spPr/>
      <dgm:t>
        <a:bodyPr/>
        <a:lstStyle/>
        <a:p>
          <a:endParaRPr lang="en-US"/>
        </a:p>
      </dgm:t>
    </dgm:pt>
    <dgm:pt modelId="{861D2A99-0A70-4442-8E9C-8C849B5699A7}" type="sibTrans" cxnId="{DC3B16A3-DB1C-4E6D-B13E-3A4AD0B9F82C}">
      <dgm:prSet/>
      <dgm:spPr/>
      <dgm:t>
        <a:bodyPr/>
        <a:lstStyle/>
        <a:p>
          <a:endParaRPr lang="en-US"/>
        </a:p>
      </dgm:t>
    </dgm:pt>
    <dgm:pt modelId="{F5509803-81C4-409D-867A-13968CFE7C8C}">
      <dgm:prSet/>
      <dgm:spPr/>
      <dgm:t>
        <a:bodyPr/>
        <a:lstStyle/>
        <a:p>
          <a:r>
            <a:rPr lang="cs-CZ" i="1"/>
            <a:t>Do you know other examples of policies for  </a:t>
          </a:r>
          <a:br>
            <a:rPr lang="cs-CZ" i="1"/>
          </a:br>
          <a:r>
            <a:rPr lang="cs-CZ" i="1"/>
            <a:t>improving equity in education?</a:t>
          </a:r>
          <a:endParaRPr lang="en-US"/>
        </a:p>
      </dgm:t>
    </dgm:pt>
    <dgm:pt modelId="{CA0B3103-89F4-40D6-A4C0-E82F54592618}" type="parTrans" cxnId="{0C908F73-DEEC-4970-AA31-621E08F872DD}">
      <dgm:prSet/>
      <dgm:spPr/>
      <dgm:t>
        <a:bodyPr/>
        <a:lstStyle/>
        <a:p>
          <a:endParaRPr lang="en-US"/>
        </a:p>
      </dgm:t>
    </dgm:pt>
    <dgm:pt modelId="{76515D84-64C5-4EED-935E-01CD075BF397}" type="sibTrans" cxnId="{0C908F73-DEEC-4970-AA31-621E08F872DD}">
      <dgm:prSet/>
      <dgm:spPr/>
      <dgm:t>
        <a:bodyPr/>
        <a:lstStyle/>
        <a:p>
          <a:endParaRPr lang="en-US"/>
        </a:p>
      </dgm:t>
    </dgm:pt>
    <dgm:pt modelId="{06491A7A-F249-43F5-A5BD-C0692425817A}" type="pres">
      <dgm:prSet presAssocID="{2446574E-DF09-4825-8F41-05CFB7667C2D}" presName="diagram" presStyleCnt="0">
        <dgm:presLayoutVars>
          <dgm:dir/>
          <dgm:resizeHandles val="exact"/>
        </dgm:presLayoutVars>
      </dgm:prSet>
      <dgm:spPr/>
    </dgm:pt>
    <dgm:pt modelId="{1627DD2F-A3DB-409A-8F33-E35B69A955E7}" type="pres">
      <dgm:prSet presAssocID="{877F7B5E-F27C-41FD-89CE-94A27CE74450}" presName="node" presStyleLbl="node1" presStyleIdx="0" presStyleCnt="6">
        <dgm:presLayoutVars>
          <dgm:bulletEnabled val="1"/>
        </dgm:presLayoutVars>
      </dgm:prSet>
      <dgm:spPr/>
    </dgm:pt>
    <dgm:pt modelId="{EF746EBA-B2FA-479D-8BE4-2D4380227BB6}" type="pres">
      <dgm:prSet presAssocID="{33BED3E0-E5A8-4D1C-9CEC-4D4D19C84CA6}" presName="sibTrans" presStyleCnt="0"/>
      <dgm:spPr/>
    </dgm:pt>
    <dgm:pt modelId="{82C1D3C9-501A-40D3-A122-D2B133EBBDBC}" type="pres">
      <dgm:prSet presAssocID="{3EF6034F-0A0F-43E0-B543-8B4476B8EFE2}" presName="node" presStyleLbl="node1" presStyleIdx="1" presStyleCnt="6">
        <dgm:presLayoutVars>
          <dgm:bulletEnabled val="1"/>
        </dgm:presLayoutVars>
      </dgm:prSet>
      <dgm:spPr/>
    </dgm:pt>
    <dgm:pt modelId="{2859695B-62A1-4590-96A7-B97A7D3E62BC}" type="pres">
      <dgm:prSet presAssocID="{864C8229-5DAA-4792-973C-B672F4F3DA0F}" presName="sibTrans" presStyleCnt="0"/>
      <dgm:spPr/>
    </dgm:pt>
    <dgm:pt modelId="{B787AB9C-9534-4134-8CBB-722B1494A449}" type="pres">
      <dgm:prSet presAssocID="{2C8C923C-AA6A-48B1-95BF-305FFBABB921}" presName="node" presStyleLbl="node1" presStyleIdx="2" presStyleCnt="6">
        <dgm:presLayoutVars>
          <dgm:bulletEnabled val="1"/>
        </dgm:presLayoutVars>
      </dgm:prSet>
      <dgm:spPr/>
    </dgm:pt>
    <dgm:pt modelId="{A8739F71-3724-4DAB-91A2-B4F89CC2F1A6}" type="pres">
      <dgm:prSet presAssocID="{638CF3D0-4697-4EAE-A6FC-8E12436E35D6}" presName="sibTrans" presStyleCnt="0"/>
      <dgm:spPr/>
    </dgm:pt>
    <dgm:pt modelId="{1052A823-FFFB-4C9E-9DC7-49DF2EE6E48A}" type="pres">
      <dgm:prSet presAssocID="{0C70CEA8-2C72-46CE-AFFC-3B4033153313}" presName="node" presStyleLbl="node1" presStyleIdx="3" presStyleCnt="6">
        <dgm:presLayoutVars>
          <dgm:bulletEnabled val="1"/>
        </dgm:presLayoutVars>
      </dgm:prSet>
      <dgm:spPr/>
    </dgm:pt>
    <dgm:pt modelId="{028A2D3E-57BD-4B60-A691-D1F1DC088484}" type="pres">
      <dgm:prSet presAssocID="{E12EE060-471A-4F8D-97FD-7B6FCF7AF157}" presName="sibTrans" presStyleCnt="0"/>
      <dgm:spPr/>
    </dgm:pt>
    <dgm:pt modelId="{BEB30609-73F0-453F-ADB3-95AD9E801D00}" type="pres">
      <dgm:prSet presAssocID="{157C5D5D-7814-44E6-AE41-5391C7CC2347}" presName="node" presStyleLbl="node1" presStyleIdx="4" presStyleCnt="6">
        <dgm:presLayoutVars>
          <dgm:bulletEnabled val="1"/>
        </dgm:presLayoutVars>
      </dgm:prSet>
      <dgm:spPr/>
    </dgm:pt>
    <dgm:pt modelId="{FB3CE810-D0C2-4A59-8B09-026E54F67CA2}" type="pres">
      <dgm:prSet presAssocID="{861D2A99-0A70-4442-8E9C-8C849B5699A7}" presName="sibTrans" presStyleCnt="0"/>
      <dgm:spPr/>
    </dgm:pt>
    <dgm:pt modelId="{C3EC109D-1590-4DDD-829C-AFE65A0E7958}" type="pres">
      <dgm:prSet presAssocID="{F5509803-81C4-409D-867A-13968CFE7C8C}" presName="node" presStyleLbl="node1" presStyleIdx="5" presStyleCnt="6">
        <dgm:presLayoutVars>
          <dgm:bulletEnabled val="1"/>
        </dgm:presLayoutVars>
      </dgm:prSet>
      <dgm:spPr/>
    </dgm:pt>
  </dgm:ptLst>
  <dgm:cxnLst>
    <dgm:cxn modelId="{07A31F02-E9F6-4871-BBA0-8F491751FC07}" type="presOf" srcId="{0C70CEA8-2C72-46CE-AFFC-3B4033153313}" destId="{1052A823-FFFB-4C9E-9DC7-49DF2EE6E48A}" srcOrd="0" destOrd="0" presId="urn:microsoft.com/office/officeart/2005/8/layout/default"/>
    <dgm:cxn modelId="{AB422602-6518-42F4-B1AD-91AFF5D01F4F}" type="presOf" srcId="{3EF6034F-0A0F-43E0-B543-8B4476B8EFE2}" destId="{82C1D3C9-501A-40D3-A122-D2B133EBBDBC}" srcOrd="0" destOrd="0" presId="urn:microsoft.com/office/officeart/2005/8/layout/default"/>
    <dgm:cxn modelId="{0D94B113-CFE4-42AD-9C0D-12768073D5B1}" type="presOf" srcId="{877F7B5E-F27C-41FD-89CE-94A27CE74450}" destId="{1627DD2F-A3DB-409A-8F33-E35B69A955E7}" srcOrd="0" destOrd="0" presId="urn:microsoft.com/office/officeart/2005/8/layout/default"/>
    <dgm:cxn modelId="{BE26175C-EBCA-44D7-AC91-A316BDF902B4}" srcId="{2446574E-DF09-4825-8F41-05CFB7667C2D}" destId="{877F7B5E-F27C-41FD-89CE-94A27CE74450}" srcOrd="0" destOrd="0" parTransId="{1435D58D-9B68-46EC-B316-EF3148F978D9}" sibTransId="{33BED3E0-E5A8-4D1C-9CEC-4D4D19C84CA6}"/>
    <dgm:cxn modelId="{2982294A-345E-4E87-8A9E-EDBA16005E5C}" srcId="{2446574E-DF09-4825-8F41-05CFB7667C2D}" destId="{2C8C923C-AA6A-48B1-95BF-305FFBABB921}" srcOrd="2" destOrd="0" parTransId="{0B1D6A9D-2CEF-4075-A722-AECCFBF1274E}" sibTransId="{638CF3D0-4697-4EAE-A6FC-8E12436E35D6}"/>
    <dgm:cxn modelId="{0C908F73-DEEC-4970-AA31-621E08F872DD}" srcId="{2446574E-DF09-4825-8F41-05CFB7667C2D}" destId="{F5509803-81C4-409D-867A-13968CFE7C8C}" srcOrd="5" destOrd="0" parTransId="{CA0B3103-89F4-40D6-A4C0-E82F54592618}" sibTransId="{76515D84-64C5-4EED-935E-01CD075BF397}"/>
    <dgm:cxn modelId="{F714A257-13C2-4960-8E08-1A93B83E773B}" type="presOf" srcId="{F5509803-81C4-409D-867A-13968CFE7C8C}" destId="{C3EC109D-1590-4DDD-829C-AFE65A0E7958}" srcOrd="0" destOrd="0" presId="urn:microsoft.com/office/officeart/2005/8/layout/default"/>
    <dgm:cxn modelId="{F3219092-1F60-4AA9-B329-AF4DCFF4A486}" type="presOf" srcId="{157C5D5D-7814-44E6-AE41-5391C7CC2347}" destId="{BEB30609-73F0-453F-ADB3-95AD9E801D00}" srcOrd="0" destOrd="0" presId="urn:microsoft.com/office/officeart/2005/8/layout/default"/>
    <dgm:cxn modelId="{4FEB809A-DA45-46A5-B3F7-000A7BD27231}" type="presOf" srcId="{2446574E-DF09-4825-8F41-05CFB7667C2D}" destId="{06491A7A-F249-43F5-A5BD-C0692425817A}" srcOrd="0" destOrd="0" presId="urn:microsoft.com/office/officeart/2005/8/layout/default"/>
    <dgm:cxn modelId="{F594C39F-727D-47B4-BF43-2F54D96DF637}" type="presOf" srcId="{2C8C923C-AA6A-48B1-95BF-305FFBABB921}" destId="{B787AB9C-9534-4134-8CBB-722B1494A449}" srcOrd="0" destOrd="0" presId="urn:microsoft.com/office/officeart/2005/8/layout/default"/>
    <dgm:cxn modelId="{DC3B16A3-DB1C-4E6D-B13E-3A4AD0B9F82C}" srcId="{2446574E-DF09-4825-8F41-05CFB7667C2D}" destId="{157C5D5D-7814-44E6-AE41-5391C7CC2347}" srcOrd="4" destOrd="0" parTransId="{97802D48-9BF1-433C-8A5F-6AB50B8A3B35}" sibTransId="{861D2A99-0A70-4442-8E9C-8C849B5699A7}"/>
    <dgm:cxn modelId="{213685D3-5C20-419D-AED0-00551CFABEA1}" srcId="{2446574E-DF09-4825-8F41-05CFB7667C2D}" destId="{0C70CEA8-2C72-46CE-AFFC-3B4033153313}" srcOrd="3" destOrd="0" parTransId="{15970C85-3FDC-4AF9-A7A0-61B6FC9918B8}" sibTransId="{E12EE060-471A-4F8D-97FD-7B6FCF7AF157}"/>
    <dgm:cxn modelId="{C323CDF6-2D2F-4773-80FC-FB884863AFD1}" srcId="{2446574E-DF09-4825-8F41-05CFB7667C2D}" destId="{3EF6034F-0A0F-43E0-B543-8B4476B8EFE2}" srcOrd="1" destOrd="0" parTransId="{229F625F-9C93-4502-9400-75752B571DD6}" sibTransId="{864C8229-5DAA-4792-973C-B672F4F3DA0F}"/>
    <dgm:cxn modelId="{EF1ABD8B-6064-4805-A7CC-4214A242E111}" type="presParOf" srcId="{06491A7A-F249-43F5-A5BD-C0692425817A}" destId="{1627DD2F-A3DB-409A-8F33-E35B69A955E7}" srcOrd="0" destOrd="0" presId="urn:microsoft.com/office/officeart/2005/8/layout/default"/>
    <dgm:cxn modelId="{9BA0443E-BEC1-463C-9C8A-4DB44350B95C}" type="presParOf" srcId="{06491A7A-F249-43F5-A5BD-C0692425817A}" destId="{EF746EBA-B2FA-479D-8BE4-2D4380227BB6}" srcOrd="1" destOrd="0" presId="urn:microsoft.com/office/officeart/2005/8/layout/default"/>
    <dgm:cxn modelId="{66A17829-420B-49F2-81C4-AD627C118B8D}" type="presParOf" srcId="{06491A7A-F249-43F5-A5BD-C0692425817A}" destId="{82C1D3C9-501A-40D3-A122-D2B133EBBDBC}" srcOrd="2" destOrd="0" presId="urn:microsoft.com/office/officeart/2005/8/layout/default"/>
    <dgm:cxn modelId="{A1D47307-E4FF-4E3A-AB23-63BC3F10486B}" type="presParOf" srcId="{06491A7A-F249-43F5-A5BD-C0692425817A}" destId="{2859695B-62A1-4590-96A7-B97A7D3E62BC}" srcOrd="3" destOrd="0" presId="urn:microsoft.com/office/officeart/2005/8/layout/default"/>
    <dgm:cxn modelId="{F363C811-8F11-4E3B-A2A2-825031B49398}" type="presParOf" srcId="{06491A7A-F249-43F5-A5BD-C0692425817A}" destId="{B787AB9C-9534-4134-8CBB-722B1494A449}" srcOrd="4" destOrd="0" presId="urn:microsoft.com/office/officeart/2005/8/layout/default"/>
    <dgm:cxn modelId="{87D58796-821B-4A04-B536-DC04497B06B1}" type="presParOf" srcId="{06491A7A-F249-43F5-A5BD-C0692425817A}" destId="{A8739F71-3724-4DAB-91A2-B4F89CC2F1A6}" srcOrd="5" destOrd="0" presId="urn:microsoft.com/office/officeart/2005/8/layout/default"/>
    <dgm:cxn modelId="{7B485BF8-4E2E-4703-A3C8-2A3BE0F0A5F2}" type="presParOf" srcId="{06491A7A-F249-43F5-A5BD-C0692425817A}" destId="{1052A823-FFFB-4C9E-9DC7-49DF2EE6E48A}" srcOrd="6" destOrd="0" presId="urn:microsoft.com/office/officeart/2005/8/layout/default"/>
    <dgm:cxn modelId="{E13BA82E-7E6F-4110-842D-E5B5DE818A56}" type="presParOf" srcId="{06491A7A-F249-43F5-A5BD-C0692425817A}" destId="{028A2D3E-57BD-4B60-A691-D1F1DC088484}" srcOrd="7" destOrd="0" presId="urn:microsoft.com/office/officeart/2005/8/layout/default"/>
    <dgm:cxn modelId="{FEA9717D-AA2F-4348-AC6C-C1C7A9647A3D}" type="presParOf" srcId="{06491A7A-F249-43F5-A5BD-C0692425817A}" destId="{BEB30609-73F0-453F-ADB3-95AD9E801D00}" srcOrd="8" destOrd="0" presId="urn:microsoft.com/office/officeart/2005/8/layout/default"/>
    <dgm:cxn modelId="{E1DE88ED-E5D2-4C48-BE53-D48CE7A0AE95}" type="presParOf" srcId="{06491A7A-F249-43F5-A5BD-C0692425817A}" destId="{FB3CE810-D0C2-4A59-8B09-026E54F67CA2}" srcOrd="9" destOrd="0" presId="urn:microsoft.com/office/officeart/2005/8/layout/default"/>
    <dgm:cxn modelId="{25582571-2130-462E-9767-2C33769E98F1}" type="presParOf" srcId="{06491A7A-F249-43F5-A5BD-C0692425817A}" destId="{C3EC109D-1590-4DDD-829C-AFE65A0E795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7DD2F-A3DB-409A-8F33-E35B69A955E7}">
      <dsp:nvSpPr>
        <dsp:cNvPr id="0" name=""/>
        <dsp:cNvSpPr/>
      </dsp:nvSpPr>
      <dsp:spPr>
        <a:xfrm>
          <a:off x="0" y="797242"/>
          <a:ext cx="2571749" cy="1543050"/>
        </a:xfrm>
        <a:prstGeom prst="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 abolishment of special schools</a:t>
          </a:r>
          <a:r>
            <a:rPr lang="cs-CZ" sz="1500" kern="1200"/>
            <a:t> (in 2005 in the CR), </a:t>
          </a:r>
          <a:r>
            <a:rPr lang="en-US" sz="1500" kern="1200"/>
            <a:t>removing formal barriers to continuing education at high school of </a:t>
          </a:r>
          <a:r>
            <a:rPr lang="cs-CZ" sz="1500" kern="1200"/>
            <a:t>any</a:t>
          </a:r>
          <a:r>
            <a:rPr lang="en-US" sz="1500" kern="1200"/>
            <a:t> type for pupils coming from any type of primary school institution </a:t>
          </a:r>
        </a:p>
      </dsp:txBody>
      <dsp:txXfrm>
        <a:off x="0" y="797242"/>
        <a:ext cx="2571749" cy="1543050"/>
      </dsp:txXfrm>
    </dsp:sp>
    <dsp:sp modelId="{82C1D3C9-501A-40D3-A122-D2B133EBBDBC}">
      <dsp:nvSpPr>
        <dsp:cNvPr id="0" name=""/>
        <dsp:cNvSpPr/>
      </dsp:nvSpPr>
      <dsp:spPr>
        <a:xfrm>
          <a:off x="2828925" y="797242"/>
          <a:ext cx="2571749" cy="1543050"/>
        </a:xfrm>
        <a:prstGeom prst="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 establishment of new positions of pedagogical teaching assistants;</a:t>
          </a:r>
          <a:r>
            <a:rPr lang="cs-CZ" sz="1500" kern="1200"/>
            <a:t> </a:t>
          </a:r>
          <a:endParaRPr lang="en-US" sz="1500" kern="1200"/>
        </a:p>
      </dsp:txBody>
      <dsp:txXfrm>
        <a:off x="2828925" y="797242"/>
        <a:ext cx="2571749" cy="1543050"/>
      </dsp:txXfrm>
    </dsp:sp>
    <dsp:sp modelId="{B787AB9C-9534-4134-8CBB-722B1494A449}">
      <dsp:nvSpPr>
        <dsp:cNvPr id="0" name=""/>
        <dsp:cNvSpPr/>
      </dsp:nvSpPr>
      <dsp:spPr>
        <a:xfrm>
          <a:off x="5657849" y="797242"/>
          <a:ext cx="2571749" cy="1543050"/>
        </a:xfrm>
        <a:prstGeom prst="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 establishment of preparatory classes and courses necessary to even up or complement education</a:t>
          </a:r>
          <a:r>
            <a:rPr lang="cs-CZ" sz="1500" kern="1200"/>
            <a:t> </a:t>
          </a:r>
          <a:endParaRPr lang="en-US" sz="1500" kern="1200"/>
        </a:p>
      </dsp:txBody>
      <dsp:txXfrm>
        <a:off x="5657849" y="797242"/>
        <a:ext cx="2571749" cy="1543050"/>
      </dsp:txXfrm>
    </dsp:sp>
    <dsp:sp modelId="{1052A823-FFFB-4C9E-9DC7-49DF2EE6E48A}">
      <dsp:nvSpPr>
        <dsp:cNvPr id="0" name=""/>
        <dsp:cNvSpPr/>
      </dsp:nvSpPr>
      <dsp:spPr>
        <a:xfrm>
          <a:off x="0" y="2597467"/>
          <a:ext cx="2571749" cy="1543050"/>
        </a:xfrm>
        <a:prstGeom prst="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a:t>the policy of inclusion (in the CR from 2016)</a:t>
          </a:r>
          <a:endParaRPr lang="en-US" sz="1500" kern="1200"/>
        </a:p>
      </dsp:txBody>
      <dsp:txXfrm>
        <a:off x="0" y="2597467"/>
        <a:ext cx="2571749" cy="1543050"/>
      </dsp:txXfrm>
    </dsp:sp>
    <dsp:sp modelId="{BEB30609-73F0-453F-ADB3-95AD9E801D00}">
      <dsp:nvSpPr>
        <dsp:cNvPr id="0" name=""/>
        <dsp:cNvSpPr/>
      </dsp:nvSpPr>
      <dsp:spPr>
        <a:xfrm>
          <a:off x="2828925" y="2597467"/>
          <a:ext cx="2571749" cy="1543050"/>
        </a:xfrm>
        <a:prstGeom prst="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b="1" kern="1200"/>
            <a:t>compulsory preschool</a:t>
          </a:r>
          <a:r>
            <a:rPr lang="cs-CZ" sz="1500" kern="1200"/>
            <a:t> for five-year-olds (in the CR 2017)</a:t>
          </a:r>
          <a:endParaRPr lang="en-US" sz="1500" kern="1200"/>
        </a:p>
      </dsp:txBody>
      <dsp:txXfrm>
        <a:off x="2828925" y="2597467"/>
        <a:ext cx="2571749" cy="1543050"/>
      </dsp:txXfrm>
    </dsp:sp>
    <dsp:sp modelId="{C3EC109D-1590-4DDD-829C-AFE65A0E7958}">
      <dsp:nvSpPr>
        <dsp:cNvPr id="0" name=""/>
        <dsp:cNvSpPr/>
      </dsp:nvSpPr>
      <dsp:spPr>
        <a:xfrm>
          <a:off x="5657849" y="2597467"/>
          <a:ext cx="2571749" cy="1543050"/>
        </a:xfrm>
        <a:prstGeom prst="rect">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i="1" kern="1200"/>
            <a:t>Do you know other examples of policies for  </a:t>
          </a:r>
          <a:br>
            <a:rPr lang="cs-CZ" sz="1500" i="1" kern="1200"/>
          </a:br>
          <a:r>
            <a:rPr lang="cs-CZ" sz="1500" i="1" kern="1200"/>
            <a:t>improving equity in education?</a:t>
          </a:r>
          <a:endParaRPr lang="en-US" sz="1500" kern="1200"/>
        </a:p>
      </dsp:txBody>
      <dsp:txXfrm>
        <a:off x="5657849" y="2597467"/>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F453C174-81DB-44F0-B978-3AFF5F56FFFE}" type="datetimeFigureOut">
              <a:rPr lang="cs-CZ"/>
              <a:pPr>
                <a:defRPr/>
              </a:pPr>
              <a:t>26.04.2022</a:t>
            </a:fld>
            <a:endParaRPr lang="cs-CZ"/>
          </a:p>
        </p:txBody>
      </p:sp>
      <p:sp>
        <p:nvSpPr>
          <p:cNvPr id="4" name="Zástupný symbol pro zápatí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cs-CZ"/>
          </a:p>
        </p:txBody>
      </p:sp>
      <p:sp>
        <p:nvSpPr>
          <p:cNvPr id="5" name="Zástupný symbol pro číslo snímku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a:lvl1pPr>
          </a:lstStyle>
          <a:p>
            <a:pPr>
              <a:defRPr/>
            </a:pPr>
            <a:fld id="{82170C18-D21A-4ED8-A3ED-EC84EDC37EAF}" type="slidenum">
              <a:rPr lang="cs-CZ" altLang="cs-CZ"/>
              <a:pPr>
                <a:defRPr/>
              </a:pPr>
              <a:t>‹#›</a:t>
            </a:fld>
            <a:endParaRPr lang="cs-CZ" alt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latin typeface="Arial" charset="0"/>
              </a:defRPr>
            </a:lvl1pPr>
          </a:lstStyle>
          <a:p>
            <a:pPr>
              <a:defRPr/>
            </a:pPr>
            <a:endParaRPr lang="cs-CZ"/>
          </a:p>
        </p:txBody>
      </p:sp>
      <p:sp>
        <p:nvSpPr>
          <p:cNvPr id="17101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latin typeface="Arial" charset="0"/>
              </a:defRPr>
            </a:lvl1pPr>
          </a:lstStyle>
          <a:p>
            <a:pPr>
              <a:defRPr/>
            </a:pPr>
            <a:endParaRPr lang="cs-CZ"/>
          </a:p>
        </p:txBody>
      </p:sp>
      <p:sp>
        <p:nvSpPr>
          <p:cNvPr id="10244"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3" name="Rectangle 5"/>
          <p:cNvSpPr>
            <a:spLocks noGrp="1" noChangeArrowheads="1"/>
          </p:cNvSpPr>
          <p:nvPr>
            <p:ph type="body" sz="quarter" idx="3"/>
          </p:nvPr>
        </p:nvSpPr>
        <p:spPr bwMode="auto">
          <a:xfrm>
            <a:off x="681038" y="4714875"/>
            <a:ext cx="543560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17101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a:latin typeface="Arial" charset="0"/>
              </a:defRPr>
            </a:lvl1pPr>
          </a:lstStyle>
          <a:p>
            <a:pPr>
              <a:defRPr/>
            </a:pPr>
            <a:endParaRPr lang="cs-CZ"/>
          </a:p>
        </p:txBody>
      </p:sp>
      <p:sp>
        <p:nvSpPr>
          <p:cNvPr id="17101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a:latin typeface="Arial" panose="020B0604020202020204" pitchFamily="34" charset="0"/>
              </a:defRPr>
            </a:lvl1pPr>
          </a:lstStyle>
          <a:p>
            <a:pPr>
              <a:defRPr/>
            </a:pPr>
            <a:fld id="{6BC10F1C-0AFB-4A14-B8E8-CA52ED628FA9}"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eskatelevize.cz/porady/10267754387-ptacata-aneb-nejsme-zadna-becka/bonus/990-trailer/"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obrázek snímku 1"/>
          <p:cNvSpPr>
            <a:spLocks noGrp="1" noRot="1" noChangeAspect="1" noChangeArrowheads="1" noTextEdit="1"/>
          </p:cNvSpPr>
          <p:nvPr>
            <p:ph type="sldImg"/>
          </p:nvPr>
        </p:nvSpPr>
        <p:spPr>
          <a:ln/>
        </p:spPr>
      </p:sp>
      <p:sp>
        <p:nvSpPr>
          <p:cNvPr id="1331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1331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57A9048C-A784-4C24-B945-1E6A721CA832}" type="slidenum">
              <a:rPr lang="cs-CZ" altLang="cs-CZ" smtClean="0">
                <a:latin typeface="Arial" panose="020B0604020202020204" pitchFamily="34" charset="0"/>
              </a:rPr>
              <a:pPr/>
              <a:t>1</a:t>
            </a:fld>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According to what we know from the analysis and studies about the situation of the Roma in the CR, be a Roma (or to born into the Roma family) likely means social handicap for future life. Mentioned </a:t>
            </a:r>
            <a:r>
              <a:rPr lang="en-US" altLang="cs-CZ">
                <a:latin typeface="Arial" panose="020B0604020202020204" pitchFamily="34" charset="0"/>
              </a:rPr>
              <a:t>researches and studies show that Roma population in the Czech Republic faces systematic disadvantages in several areas. The most serious disadvantage is the one in the labor market. One of the main reasons leading to this situation is the low educational level Roma people attain. </a:t>
            </a:r>
            <a:endParaRPr lang="cs-CZ" altLang="cs-CZ">
              <a:latin typeface="Arial" panose="020B0604020202020204" pitchFamily="34" charset="0"/>
            </a:endParaRPr>
          </a:p>
          <a:p>
            <a:r>
              <a:rPr lang="cs-CZ" altLang="cs-CZ">
                <a:latin typeface="Arial" panose="020B0604020202020204" pitchFamily="34" charset="0"/>
              </a:rPr>
              <a:t>Several reports of EU institutions and organizations refer to the </a:t>
            </a:r>
            <a:r>
              <a:rPr lang="en-US" altLang="cs-CZ">
                <a:latin typeface="Arial" panose="020B0604020202020204" pitchFamily="34" charset="0"/>
              </a:rPr>
              <a:t>continuing discrimination against Roma children in the Czech Republic’s education system</a:t>
            </a:r>
            <a:r>
              <a:rPr lang="cs-CZ" altLang="cs-CZ">
                <a:latin typeface="Arial" panose="020B0604020202020204" pitchFamily="34" charset="0"/>
              </a:rPr>
              <a:t>.</a:t>
            </a:r>
          </a:p>
          <a:p>
            <a:pPr eaLnBrk="1" hangingPunct="1"/>
            <a:endParaRPr lang="cs-CZ" altLang="cs-CZ">
              <a:latin typeface="Arial" panose="020B0604020202020204" pitchFamily="34" charset="0"/>
            </a:endParaRPr>
          </a:p>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64707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rázek snímku 1"/>
          <p:cNvSpPr>
            <a:spLocks noGrp="1" noRot="1" noChangeAspect="1" noTextEdit="1"/>
          </p:cNvSpPr>
          <p:nvPr>
            <p:ph type="sldImg"/>
          </p:nvPr>
        </p:nvSpPr>
        <p:spPr>
          <a:ln/>
        </p:spPr>
      </p:sp>
      <p:sp>
        <p:nvSpPr>
          <p:cNvPr id="5222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err="1">
                <a:latin typeface="Arial" panose="020B0604020202020204" pitchFamily="34" charset="0"/>
              </a:rPr>
              <a:t>Qualified</a:t>
            </a:r>
            <a:r>
              <a:rPr lang="cs-CZ" altLang="cs-CZ" dirty="0">
                <a:latin typeface="Arial" panose="020B0604020202020204" pitchFamily="34" charset="0"/>
              </a:rPr>
              <a:t> </a:t>
            </a:r>
            <a:r>
              <a:rPr lang="cs-CZ" altLang="cs-CZ" dirty="0" err="1">
                <a:latin typeface="Arial" panose="020B0604020202020204" pitchFamily="34" charset="0"/>
              </a:rPr>
              <a:t>estimates</a:t>
            </a:r>
            <a:r>
              <a:rPr lang="cs-CZ" altLang="cs-CZ" dirty="0">
                <a:latin typeface="Arial" panose="020B0604020202020204" pitchFamily="34" charset="0"/>
              </a:rPr>
              <a:t>, </a:t>
            </a:r>
            <a:r>
              <a:rPr lang="cs-CZ" altLang="cs-CZ" dirty="0" err="1">
                <a:latin typeface="Arial" panose="020B0604020202020204" pitchFamily="34" charset="0"/>
              </a:rPr>
              <a:t>however</a:t>
            </a:r>
            <a:r>
              <a:rPr lang="cs-CZ" altLang="cs-CZ" dirty="0">
                <a:latin typeface="Arial" panose="020B0604020202020204" pitchFamily="34" charset="0"/>
              </a:rPr>
              <a:t>, </a:t>
            </a:r>
            <a:r>
              <a:rPr lang="en-US" altLang="cs-CZ" dirty="0">
                <a:latin typeface="Arial" panose="020B0604020202020204" pitchFamily="34" charset="0"/>
              </a:rPr>
              <a:t>show that there are many more Roma people than reported in the Czech</a:t>
            </a:r>
            <a:r>
              <a:rPr lang="cs-CZ" altLang="cs-CZ" dirty="0">
                <a:latin typeface="Arial" panose="020B0604020202020204" pitchFamily="34" charset="0"/>
              </a:rPr>
              <a:t> </a:t>
            </a:r>
            <a:r>
              <a:rPr lang="en-US" altLang="cs-CZ" dirty="0">
                <a:latin typeface="Arial" panose="020B0604020202020204" pitchFamily="34" charset="0"/>
              </a:rPr>
              <a:t>population, and the data from the census therefore do not represent the </a:t>
            </a:r>
            <a:r>
              <a:rPr lang="en-US" altLang="cs-CZ" dirty="0" err="1">
                <a:latin typeface="Arial" panose="020B0604020202020204" pitchFamily="34" charset="0"/>
              </a:rPr>
              <a:t>overal</a:t>
            </a:r>
            <a:r>
              <a:rPr lang="cs-CZ" altLang="cs-CZ" dirty="0">
                <a:latin typeface="Arial" panose="020B0604020202020204" pitchFamily="34" charset="0"/>
              </a:rPr>
              <a:t> </a:t>
            </a:r>
            <a:r>
              <a:rPr lang="en-US" altLang="cs-CZ" dirty="0">
                <a:latin typeface="Arial" panose="020B0604020202020204" pitchFamily="34" charset="0"/>
              </a:rPr>
              <a:t>Roma population. </a:t>
            </a:r>
            <a:r>
              <a:rPr lang="cs-CZ" altLang="cs-CZ" dirty="0" err="1">
                <a:latin typeface="Arial" panose="020B0604020202020204" pitchFamily="34" charset="0"/>
              </a:rPr>
              <a:t>This</a:t>
            </a:r>
            <a:r>
              <a:rPr lang="cs-CZ" altLang="cs-CZ" dirty="0">
                <a:latin typeface="Arial" panose="020B0604020202020204" pitchFamily="34" charset="0"/>
              </a:rPr>
              <a:t> table </a:t>
            </a:r>
            <a:r>
              <a:rPr lang="cs-CZ" altLang="cs-CZ" dirty="0" err="1">
                <a:latin typeface="Arial" panose="020B0604020202020204" pitchFamily="34" charset="0"/>
              </a:rPr>
              <a:t>shows</a:t>
            </a:r>
            <a:r>
              <a:rPr lang="cs-CZ" altLang="cs-CZ" dirty="0">
                <a:latin typeface="Arial" panose="020B0604020202020204" pitchFamily="34" charset="0"/>
              </a:rPr>
              <a:t> </a:t>
            </a:r>
            <a:r>
              <a:rPr lang="cs-CZ" altLang="cs-CZ" dirty="0" err="1">
                <a:latin typeface="Arial" panose="020B0604020202020204" pitchFamily="34" charset="0"/>
              </a:rPr>
              <a:t>that</a:t>
            </a:r>
            <a:r>
              <a:rPr lang="cs-CZ" altLang="cs-CZ" dirty="0">
                <a:latin typeface="Arial" panose="020B0604020202020204" pitchFamily="34" charset="0"/>
              </a:rPr>
              <a:t>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estimates</a:t>
            </a:r>
            <a:r>
              <a:rPr lang="cs-CZ" altLang="cs-CZ" dirty="0">
                <a:latin typeface="Arial" panose="020B0604020202020204" pitchFamily="34" charset="0"/>
              </a:rPr>
              <a:t> </a:t>
            </a:r>
            <a:r>
              <a:rPr lang="cs-CZ" altLang="cs-CZ" dirty="0" err="1">
                <a:latin typeface="Arial" panose="020B0604020202020204" pitchFamily="34" charset="0"/>
              </a:rPr>
              <a:t>of</a:t>
            </a:r>
            <a:r>
              <a:rPr lang="cs-CZ" altLang="cs-CZ" dirty="0">
                <a:latin typeface="Arial" panose="020B0604020202020204" pitchFamily="34" charset="0"/>
              </a:rPr>
              <a:t>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number</a:t>
            </a:r>
            <a:r>
              <a:rPr lang="cs-CZ" altLang="cs-CZ" dirty="0">
                <a:latin typeface="Arial" panose="020B0604020202020204" pitchFamily="34" charset="0"/>
              </a:rPr>
              <a:t> </a:t>
            </a:r>
            <a:r>
              <a:rPr lang="cs-CZ" altLang="cs-CZ" dirty="0" err="1">
                <a:latin typeface="Arial" panose="020B0604020202020204" pitchFamily="34" charset="0"/>
              </a:rPr>
              <a:t>of</a:t>
            </a:r>
            <a:r>
              <a:rPr lang="cs-CZ" altLang="cs-CZ" dirty="0">
                <a:latin typeface="Arial" panose="020B0604020202020204" pitchFamily="34" charset="0"/>
              </a:rPr>
              <a:t> Roma in </a:t>
            </a:r>
            <a:r>
              <a:rPr lang="cs-CZ" altLang="cs-CZ" dirty="0" err="1">
                <a:latin typeface="Arial" panose="020B0604020202020204" pitchFamily="34" charset="0"/>
              </a:rPr>
              <a:t>comparison</a:t>
            </a:r>
            <a:r>
              <a:rPr lang="cs-CZ" altLang="cs-CZ" dirty="0">
                <a:latin typeface="Arial" panose="020B0604020202020204" pitchFamily="34" charset="0"/>
              </a:rPr>
              <a:t> </a:t>
            </a:r>
            <a:r>
              <a:rPr lang="cs-CZ" altLang="cs-CZ" dirty="0" err="1">
                <a:latin typeface="Arial" panose="020B0604020202020204" pitchFamily="34" charset="0"/>
              </a:rPr>
              <a:t>with</a:t>
            </a:r>
            <a:r>
              <a:rPr lang="cs-CZ" altLang="cs-CZ" dirty="0">
                <a:latin typeface="Arial" panose="020B0604020202020204" pitchFamily="34" charset="0"/>
              </a:rPr>
              <a:t> census data </a:t>
            </a:r>
            <a:r>
              <a:rPr lang="cs-CZ" altLang="cs-CZ" dirty="0" err="1">
                <a:latin typeface="Arial" panose="020B0604020202020204" pitchFamily="34" charset="0"/>
              </a:rPr>
              <a:t>considerably</a:t>
            </a:r>
            <a:r>
              <a:rPr lang="cs-CZ" altLang="cs-CZ" dirty="0">
                <a:latin typeface="Arial" panose="020B0604020202020204" pitchFamily="34" charset="0"/>
              </a:rPr>
              <a:t> </a:t>
            </a:r>
            <a:r>
              <a:rPr lang="cs-CZ" altLang="cs-CZ" dirty="0" err="1">
                <a:latin typeface="Arial" panose="020B0604020202020204" pitchFamily="34" charset="0"/>
              </a:rPr>
              <a:t>differ</a:t>
            </a:r>
            <a:r>
              <a:rPr lang="cs-CZ" altLang="cs-CZ" dirty="0">
                <a:latin typeface="Arial" panose="020B0604020202020204" pitchFamily="34" charset="0"/>
              </a:rPr>
              <a:t>. </a:t>
            </a:r>
            <a:r>
              <a:rPr lang="en-US" altLang="cs-CZ" dirty="0">
                <a:latin typeface="Arial" panose="020B0604020202020204" pitchFamily="34" charset="0"/>
              </a:rPr>
              <a:t>Such a phenomenon can be observed across most European</a:t>
            </a:r>
            <a:r>
              <a:rPr lang="cs-CZ" altLang="cs-CZ" dirty="0">
                <a:latin typeface="Arial" panose="020B0604020202020204" pitchFamily="34" charset="0"/>
              </a:rPr>
              <a:t> </a:t>
            </a:r>
            <a:r>
              <a:rPr lang="cs-CZ" altLang="cs-CZ" dirty="0" err="1">
                <a:latin typeface="Arial" panose="020B0604020202020204" pitchFamily="34" charset="0"/>
              </a:rPr>
              <a:t>countries</a:t>
            </a:r>
            <a:r>
              <a:rPr lang="cs-CZ" altLang="cs-CZ" dirty="0">
                <a:latin typeface="Arial" panose="020B0604020202020204" pitchFamily="34" charset="0"/>
              </a:rPr>
              <a:t>. </a:t>
            </a:r>
          </a:p>
          <a:p>
            <a:endParaRPr lang="cs-CZ" altLang="cs-CZ" dirty="0">
              <a:latin typeface="Arial" panose="020B0604020202020204" pitchFamily="34" charset="0"/>
            </a:endParaRPr>
          </a:p>
          <a:p>
            <a:r>
              <a:rPr lang="cs-CZ" altLang="cs-CZ" dirty="0" err="1">
                <a:latin typeface="Arial" panose="020B0604020202020204" pitchFamily="34" charset="0"/>
              </a:rPr>
              <a:t>However</a:t>
            </a:r>
            <a:r>
              <a:rPr lang="cs-CZ" altLang="cs-CZ" dirty="0">
                <a:latin typeface="Arial" panose="020B0604020202020204" pitchFamily="34" charset="0"/>
              </a:rPr>
              <a:t>, these </a:t>
            </a:r>
            <a:r>
              <a:rPr lang="cs-CZ" altLang="cs-CZ" dirty="0" err="1">
                <a:latin typeface="Arial" panose="020B0604020202020204" pitchFamily="34" charset="0"/>
              </a:rPr>
              <a:t>estimates</a:t>
            </a:r>
            <a:r>
              <a:rPr lang="cs-CZ" altLang="cs-CZ" dirty="0">
                <a:latin typeface="Arial" panose="020B0604020202020204" pitchFamily="34" charset="0"/>
              </a:rPr>
              <a:t> </a:t>
            </a:r>
            <a:r>
              <a:rPr lang="cs-CZ" altLang="cs-CZ" dirty="0" err="1">
                <a:latin typeface="Arial" panose="020B0604020202020204" pitchFamily="34" charset="0"/>
              </a:rPr>
              <a:t>typically</a:t>
            </a:r>
            <a:r>
              <a:rPr lang="cs-CZ" altLang="cs-CZ" dirty="0">
                <a:latin typeface="Arial" panose="020B0604020202020204" pitchFamily="34" charset="0"/>
              </a:rPr>
              <a:t> </a:t>
            </a:r>
            <a:r>
              <a:rPr lang="en-US" altLang="cs-CZ" dirty="0">
                <a:latin typeface="Arial" panose="020B0604020202020204" pitchFamily="34" charset="0"/>
              </a:rPr>
              <a:t>focus on areas with higher spatial concentration of the Roma population</a:t>
            </a:r>
            <a:r>
              <a:rPr lang="cs-CZ" altLang="cs-CZ" dirty="0">
                <a:latin typeface="Arial" panose="020B0604020202020204" pitchFamily="34" charset="0"/>
              </a:rPr>
              <a:t>, </a:t>
            </a:r>
            <a:r>
              <a:rPr lang="en-US" altLang="cs-CZ" dirty="0">
                <a:latin typeface="Arial" panose="020B0604020202020204" pitchFamily="34" charset="0"/>
              </a:rPr>
              <a:t>which means that only the Roma people living in concentrated areas are</a:t>
            </a:r>
            <a:r>
              <a:rPr lang="cs-CZ" altLang="cs-CZ" dirty="0">
                <a:latin typeface="Arial" panose="020B0604020202020204" pitchFamily="34" charset="0"/>
              </a:rPr>
              <a:t> </a:t>
            </a:r>
            <a:r>
              <a:rPr lang="en-US" altLang="cs-CZ" dirty="0">
                <a:latin typeface="Arial" panose="020B0604020202020204" pitchFamily="34" charset="0"/>
              </a:rPr>
              <a:t>accounted for. But it is known that a considerable fraction of the Roma population</a:t>
            </a:r>
            <a:r>
              <a:rPr lang="cs-CZ" altLang="cs-CZ" dirty="0">
                <a:latin typeface="Arial" panose="020B0604020202020204" pitchFamily="34" charset="0"/>
              </a:rPr>
              <a:t> </a:t>
            </a:r>
            <a:r>
              <a:rPr lang="en-US" altLang="cs-CZ" dirty="0">
                <a:latin typeface="Arial" panose="020B0604020202020204" pitchFamily="34" charset="0"/>
              </a:rPr>
              <a:t>includes those who have assimilated, whose number is even more difficult</a:t>
            </a:r>
            <a:r>
              <a:rPr lang="cs-CZ" altLang="cs-CZ" dirty="0">
                <a:latin typeface="Arial" panose="020B0604020202020204" pitchFamily="34" charset="0"/>
              </a:rPr>
              <a:t> to </a:t>
            </a:r>
            <a:r>
              <a:rPr lang="cs-CZ" altLang="cs-CZ" dirty="0" err="1">
                <a:latin typeface="Arial" panose="020B0604020202020204" pitchFamily="34" charset="0"/>
              </a:rPr>
              <a:t>estimate</a:t>
            </a:r>
            <a:r>
              <a:rPr lang="cs-CZ" altLang="cs-CZ" dirty="0">
                <a:latin typeface="Arial" panose="020B0604020202020204" pitchFamily="34" charset="0"/>
              </a:rPr>
              <a:t>.</a:t>
            </a:r>
          </a:p>
          <a:p>
            <a:endParaRPr lang="cs-CZ" altLang="cs-CZ" dirty="0">
              <a:latin typeface="Arial" panose="020B0604020202020204" pitchFamily="34" charset="0"/>
            </a:endParaRPr>
          </a:p>
          <a:p>
            <a:r>
              <a:rPr lang="cs-CZ" altLang="cs-CZ" dirty="0">
                <a:latin typeface="Arial" panose="020B0604020202020204" pitchFamily="34" charset="0"/>
              </a:rPr>
              <a:t>It </a:t>
            </a:r>
            <a:r>
              <a:rPr lang="cs-CZ" altLang="cs-CZ" dirty="0" err="1">
                <a:latin typeface="Arial" panose="020B0604020202020204" pitchFamily="34" charset="0"/>
              </a:rPr>
              <a:t>is</a:t>
            </a:r>
            <a:r>
              <a:rPr lang="cs-CZ" altLang="cs-CZ" dirty="0">
                <a:latin typeface="Arial" panose="020B0604020202020204" pitchFamily="34" charset="0"/>
              </a:rPr>
              <a:t> </a:t>
            </a:r>
            <a:r>
              <a:rPr lang="cs-CZ" altLang="cs-CZ" dirty="0" err="1">
                <a:latin typeface="Arial" panose="020B0604020202020204" pitchFamily="34" charset="0"/>
              </a:rPr>
              <a:t>known</a:t>
            </a:r>
            <a:r>
              <a:rPr lang="cs-CZ" altLang="cs-CZ" dirty="0">
                <a:latin typeface="Arial" panose="020B0604020202020204" pitchFamily="34" charset="0"/>
              </a:rPr>
              <a:t> </a:t>
            </a:r>
            <a:r>
              <a:rPr lang="cs-CZ" altLang="cs-CZ" dirty="0" err="1">
                <a:latin typeface="Arial" panose="020B0604020202020204" pitchFamily="34" charset="0"/>
              </a:rPr>
              <a:t>that</a:t>
            </a:r>
            <a:r>
              <a:rPr lang="cs-CZ" altLang="cs-CZ" dirty="0">
                <a:latin typeface="Arial" panose="020B0604020202020204" pitchFamily="34" charset="0"/>
              </a:rPr>
              <a:t>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current</a:t>
            </a:r>
            <a:r>
              <a:rPr lang="cs-CZ" altLang="cs-CZ" dirty="0">
                <a:latin typeface="Arial" panose="020B0604020202020204" pitchFamily="34" charset="0"/>
              </a:rPr>
              <a:t> Roma </a:t>
            </a:r>
            <a:r>
              <a:rPr lang="cs-CZ" altLang="cs-CZ" dirty="0" err="1">
                <a:latin typeface="Arial" panose="020B0604020202020204" pitchFamily="34" charset="0"/>
              </a:rPr>
              <a:t>population</a:t>
            </a:r>
            <a:r>
              <a:rPr lang="cs-CZ" altLang="cs-CZ" dirty="0">
                <a:latin typeface="Arial" panose="020B0604020202020204" pitchFamily="34" charset="0"/>
              </a:rPr>
              <a:t> in </a:t>
            </a:r>
            <a:r>
              <a:rPr lang="cs-CZ" altLang="cs-CZ" dirty="0" err="1">
                <a:latin typeface="Arial" panose="020B0604020202020204" pitchFamily="34" charset="0"/>
              </a:rPr>
              <a:t>the</a:t>
            </a:r>
            <a:r>
              <a:rPr lang="cs-CZ" altLang="cs-CZ" dirty="0">
                <a:latin typeface="Arial" panose="020B0604020202020204" pitchFamily="34" charset="0"/>
              </a:rPr>
              <a:t> Czech Republic </a:t>
            </a:r>
            <a:r>
              <a:rPr lang="cs-CZ" altLang="cs-CZ" dirty="0" err="1">
                <a:latin typeface="Arial" panose="020B0604020202020204" pitchFamily="34" charset="0"/>
              </a:rPr>
              <a:t>shows</a:t>
            </a:r>
            <a:r>
              <a:rPr lang="cs-CZ" altLang="cs-CZ" dirty="0">
                <a:latin typeface="Arial" panose="020B0604020202020204" pitchFamily="34" charset="0"/>
              </a:rPr>
              <a:t> a </a:t>
            </a:r>
            <a:r>
              <a:rPr lang="cs-CZ" altLang="cs-CZ" dirty="0" err="1">
                <a:latin typeface="Arial" panose="020B0604020202020204" pitchFamily="34" charset="0"/>
              </a:rPr>
              <a:t>remarkable</a:t>
            </a:r>
            <a:r>
              <a:rPr lang="cs-CZ" altLang="cs-CZ" dirty="0">
                <a:latin typeface="Arial" panose="020B0604020202020204" pitchFamily="34" charset="0"/>
              </a:rPr>
              <a:t> diversity.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difference</a:t>
            </a:r>
            <a:r>
              <a:rPr lang="cs-CZ" altLang="cs-CZ" dirty="0">
                <a:latin typeface="Arial" panose="020B0604020202020204" pitchFamily="34" charset="0"/>
              </a:rPr>
              <a:t> </a:t>
            </a:r>
            <a:r>
              <a:rPr lang="cs-CZ" altLang="cs-CZ" dirty="0" err="1">
                <a:latin typeface="Arial" panose="020B0604020202020204" pitchFamily="34" charset="0"/>
              </a:rPr>
              <a:t>can</a:t>
            </a:r>
            <a:r>
              <a:rPr lang="cs-CZ" altLang="cs-CZ" dirty="0">
                <a:latin typeface="Arial" panose="020B0604020202020204" pitchFamily="34" charset="0"/>
              </a:rPr>
              <a:t> </a:t>
            </a:r>
            <a:r>
              <a:rPr lang="cs-CZ" altLang="cs-CZ" dirty="0" err="1">
                <a:latin typeface="Arial" panose="020B0604020202020204" pitchFamily="34" charset="0"/>
              </a:rPr>
              <a:t>be</a:t>
            </a:r>
            <a:r>
              <a:rPr lang="cs-CZ" altLang="cs-CZ" dirty="0">
                <a:latin typeface="Arial" panose="020B0604020202020204" pitchFamily="34" charset="0"/>
              </a:rPr>
              <a:t> </a:t>
            </a:r>
            <a:r>
              <a:rPr lang="cs-CZ" altLang="cs-CZ" dirty="0" err="1">
                <a:latin typeface="Arial" panose="020B0604020202020204" pitchFamily="34" charset="0"/>
              </a:rPr>
              <a:t>seen</a:t>
            </a:r>
            <a:r>
              <a:rPr lang="cs-CZ" altLang="cs-CZ" dirty="0">
                <a:latin typeface="Arial" panose="020B0604020202020204" pitchFamily="34" charset="0"/>
              </a:rPr>
              <a:t> </a:t>
            </a:r>
            <a:r>
              <a:rPr lang="cs-CZ" altLang="cs-CZ" dirty="0" err="1">
                <a:latin typeface="Arial" panose="020B0604020202020204" pitchFamily="34" charset="0"/>
              </a:rPr>
              <a:t>from</a:t>
            </a:r>
            <a:r>
              <a:rPr lang="cs-CZ" altLang="cs-CZ" dirty="0">
                <a:latin typeface="Arial" panose="020B0604020202020204" pitchFamily="34" charset="0"/>
              </a:rPr>
              <a:t> </a:t>
            </a:r>
            <a:r>
              <a:rPr lang="cs-CZ" altLang="cs-CZ" dirty="0" err="1">
                <a:latin typeface="Arial" panose="020B0604020202020204" pitchFamily="34" charset="0"/>
              </a:rPr>
              <a:t>several</a:t>
            </a:r>
            <a:r>
              <a:rPr lang="cs-CZ" altLang="cs-CZ" dirty="0">
                <a:latin typeface="Arial" panose="020B0604020202020204" pitchFamily="34" charset="0"/>
              </a:rPr>
              <a:t> </a:t>
            </a:r>
            <a:r>
              <a:rPr lang="cs-CZ" altLang="cs-CZ" dirty="0" err="1">
                <a:latin typeface="Arial" panose="020B0604020202020204" pitchFamily="34" charset="0"/>
              </a:rPr>
              <a:t>aspects</a:t>
            </a:r>
            <a:r>
              <a:rPr lang="cs-CZ" altLang="cs-CZ" dirty="0">
                <a:latin typeface="Arial" panose="020B0604020202020204" pitchFamily="34" charset="0"/>
              </a:rPr>
              <a:t>: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language</a:t>
            </a:r>
            <a:r>
              <a:rPr lang="cs-CZ" altLang="cs-CZ" dirty="0">
                <a:latin typeface="Arial" panose="020B0604020202020204" pitchFamily="34" charset="0"/>
              </a:rPr>
              <a:t>,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customs</a:t>
            </a:r>
            <a:r>
              <a:rPr lang="cs-CZ" altLang="cs-CZ" dirty="0">
                <a:latin typeface="Arial" panose="020B0604020202020204" pitchFamily="34" charset="0"/>
              </a:rPr>
              <a:t>,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econocmic</a:t>
            </a:r>
            <a:r>
              <a:rPr lang="cs-CZ" altLang="cs-CZ" dirty="0">
                <a:latin typeface="Arial" panose="020B0604020202020204" pitchFamily="34" charset="0"/>
              </a:rPr>
              <a:t> </a:t>
            </a:r>
            <a:r>
              <a:rPr lang="cs-CZ" altLang="cs-CZ" dirty="0" err="1">
                <a:latin typeface="Arial" panose="020B0604020202020204" pitchFamily="34" charset="0"/>
              </a:rPr>
              <a:t>activities</a:t>
            </a:r>
            <a:r>
              <a:rPr lang="cs-CZ" altLang="cs-CZ" dirty="0">
                <a:latin typeface="Arial" panose="020B0604020202020204" pitchFamily="34" charset="0"/>
              </a:rPr>
              <a:t> and </a:t>
            </a:r>
            <a:r>
              <a:rPr lang="cs-CZ" altLang="cs-CZ" dirty="0" err="1">
                <a:latin typeface="Arial" panose="020B0604020202020204" pitchFamily="34" charset="0"/>
              </a:rPr>
              <a:t>lifestyles</a:t>
            </a:r>
            <a:r>
              <a:rPr lang="cs-CZ" altLang="cs-CZ" dirty="0">
                <a:latin typeface="Arial" panose="020B0604020202020204" pitchFamily="34" charset="0"/>
              </a:rPr>
              <a:t>. </a:t>
            </a:r>
          </a:p>
          <a:p>
            <a:r>
              <a:rPr lang="cs-CZ" altLang="cs-CZ" dirty="0" err="1">
                <a:latin typeface="Arial" panose="020B0604020202020204" pitchFamily="34" charset="0"/>
              </a:rPr>
              <a:t>This</a:t>
            </a:r>
            <a:r>
              <a:rPr lang="cs-CZ" altLang="cs-CZ" dirty="0">
                <a:latin typeface="Arial" panose="020B0604020202020204" pitchFamily="34" charset="0"/>
              </a:rPr>
              <a:t> </a:t>
            </a:r>
            <a:r>
              <a:rPr lang="cs-CZ" altLang="cs-CZ" dirty="0" err="1">
                <a:latin typeface="Arial" panose="020B0604020202020204" pitchFamily="34" charset="0"/>
              </a:rPr>
              <a:t>demonstrates</a:t>
            </a:r>
            <a:r>
              <a:rPr lang="cs-CZ" altLang="cs-CZ" dirty="0">
                <a:latin typeface="Arial" panose="020B0604020202020204" pitchFamily="34" charset="0"/>
              </a:rPr>
              <a:t>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problem</a:t>
            </a:r>
            <a:r>
              <a:rPr lang="cs-CZ" altLang="cs-CZ" dirty="0">
                <a:latin typeface="Arial" panose="020B0604020202020204" pitchFamily="34" charset="0"/>
              </a:rPr>
              <a:t> </a:t>
            </a:r>
            <a:r>
              <a:rPr lang="cs-CZ" altLang="cs-CZ" dirty="0" err="1">
                <a:latin typeface="Arial" panose="020B0604020202020204" pitchFamily="34" charset="0"/>
              </a:rPr>
              <a:t>of</a:t>
            </a:r>
            <a:r>
              <a:rPr lang="cs-CZ" altLang="cs-CZ" dirty="0">
                <a:latin typeface="Arial" panose="020B0604020202020204" pitchFamily="34" charset="0"/>
              </a:rPr>
              <a:t> </a:t>
            </a:r>
            <a:r>
              <a:rPr lang="cs-CZ" altLang="cs-CZ" dirty="0" err="1">
                <a:latin typeface="Arial" panose="020B0604020202020204" pitchFamily="34" charset="0"/>
              </a:rPr>
              <a:t>defining</a:t>
            </a:r>
            <a:r>
              <a:rPr lang="cs-CZ" altLang="cs-CZ" dirty="0">
                <a:latin typeface="Arial" panose="020B0604020202020204" pitchFamily="34" charset="0"/>
              </a:rPr>
              <a:t> </a:t>
            </a:r>
            <a:r>
              <a:rPr lang="cs-CZ" altLang="cs-CZ" dirty="0" err="1">
                <a:latin typeface="Arial" panose="020B0604020202020204" pitchFamily="34" charset="0"/>
              </a:rPr>
              <a:t>who</a:t>
            </a:r>
            <a:r>
              <a:rPr lang="cs-CZ" altLang="cs-CZ" dirty="0">
                <a:latin typeface="Arial" panose="020B0604020202020204" pitchFamily="34" charset="0"/>
              </a:rPr>
              <a:t> </a:t>
            </a:r>
            <a:r>
              <a:rPr lang="cs-CZ" altLang="cs-CZ" dirty="0" err="1">
                <a:latin typeface="Arial" panose="020B0604020202020204" pitchFamily="34" charset="0"/>
              </a:rPr>
              <a:t>is</a:t>
            </a:r>
            <a:r>
              <a:rPr lang="cs-CZ" altLang="cs-CZ" dirty="0">
                <a:latin typeface="Arial" panose="020B0604020202020204" pitchFamily="34" charset="0"/>
              </a:rPr>
              <a:t> Roma and </a:t>
            </a:r>
            <a:r>
              <a:rPr lang="cs-CZ" altLang="cs-CZ" dirty="0" err="1">
                <a:latin typeface="Arial" panose="020B0604020202020204" pitchFamily="34" charset="0"/>
              </a:rPr>
              <a:t>who</a:t>
            </a:r>
            <a:r>
              <a:rPr lang="cs-CZ" altLang="cs-CZ" dirty="0">
                <a:latin typeface="Arial" panose="020B0604020202020204" pitchFamily="34" charset="0"/>
              </a:rPr>
              <a:t> </a:t>
            </a:r>
            <a:r>
              <a:rPr lang="cs-CZ" altLang="cs-CZ" dirty="0" err="1">
                <a:latin typeface="Arial" panose="020B0604020202020204" pitchFamily="34" charset="0"/>
              </a:rPr>
              <a:t>is</a:t>
            </a:r>
            <a:r>
              <a:rPr lang="cs-CZ" altLang="cs-CZ" dirty="0">
                <a:latin typeface="Arial" panose="020B0604020202020204" pitchFamily="34" charset="0"/>
              </a:rPr>
              <a:t> not. A </a:t>
            </a:r>
            <a:r>
              <a:rPr lang="cs-CZ" altLang="cs-CZ" dirty="0" err="1">
                <a:latin typeface="Arial" panose="020B0604020202020204" pitchFamily="34" charset="0"/>
              </a:rPr>
              <a:t>concept</a:t>
            </a:r>
            <a:r>
              <a:rPr lang="cs-CZ" altLang="cs-CZ" dirty="0">
                <a:latin typeface="Arial" panose="020B0604020202020204" pitchFamily="34" charset="0"/>
              </a:rPr>
              <a:t> </a:t>
            </a:r>
            <a:r>
              <a:rPr lang="cs-CZ" altLang="cs-CZ" dirty="0" err="1">
                <a:latin typeface="Arial" panose="020B0604020202020204" pitchFamily="34" charset="0"/>
              </a:rPr>
              <a:t>of</a:t>
            </a:r>
            <a:r>
              <a:rPr lang="cs-CZ" altLang="cs-CZ" dirty="0">
                <a:latin typeface="Arial" panose="020B0604020202020204" pitchFamily="34" charset="0"/>
              </a:rPr>
              <a:t> </a:t>
            </a:r>
            <a:r>
              <a:rPr lang="cs-CZ" altLang="cs-CZ" dirty="0" err="1">
                <a:latin typeface="Arial" panose="020B0604020202020204" pitchFamily="34" charset="0"/>
              </a:rPr>
              <a:t>an</a:t>
            </a:r>
            <a:r>
              <a:rPr lang="cs-CZ" altLang="cs-CZ" dirty="0">
                <a:latin typeface="Arial" panose="020B0604020202020204" pitchFamily="34" charset="0"/>
              </a:rPr>
              <a:t> </a:t>
            </a:r>
            <a:r>
              <a:rPr lang="cs-CZ" altLang="cs-CZ" dirty="0" err="1">
                <a:latin typeface="Arial" panose="020B0604020202020204" pitchFamily="34" charset="0"/>
              </a:rPr>
              <a:t>ethnic</a:t>
            </a:r>
            <a:r>
              <a:rPr lang="cs-CZ" altLang="cs-CZ" dirty="0">
                <a:latin typeface="Arial" panose="020B0604020202020204" pitchFamily="34" charset="0"/>
              </a:rPr>
              <a:t> </a:t>
            </a:r>
            <a:r>
              <a:rPr lang="cs-CZ" altLang="cs-CZ" dirty="0" err="1">
                <a:latin typeface="Arial" panose="020B0604020202020204" pitchFamily="34" charset="0"/>
              </a:rPr>
              <a:t>group</a:t>
            </a:r>
            <a:r>
              <a:rPr lang="cs-CZ" altLang="cs-CZ" dirty="0">
                <a:latin typeface="Arial" panose="020B0604020202020204" pitchFamily="34" charset="0"/>
              </a:rPr>
              <a:t>. </a:t>
            </a:r>
          </a:p>
          <a:p>
            <a:endParaRPr lang="cs-CZ" altLang="cs-CZ" dirty="0">
              <a:latin typeface="Arial" panose="020B0604020202020204" pitchFamily="34" charset="0"/>
            </a:endParaRPr>
          </a:p>
        </p:txBody>
      </p:sp>
      <p:sp>
        <p:nvSpPr>
          <p:cNvPr id="52228" name="Zástupný symbol pro číslo snímku 3"/>
          <p:cNvSpPr txBox="1">
            <a:spLocks noGrp="1"/>
          </p:cNvSpPr>
          <p:nvPr/>
        </p:nvSpPr>
        <p:spPr bwMode="auto">
          <a:xfrm>
            <a:off x="3929120" y="9428583"/>
            <a:ext cx="300387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algn="r"/>
            <a:fld id="{370D16D9-6F53-41B6-BFF7-2AB39B7E9372}" type="slidenum">
              <a:rPr lang="cs-CZ" altLang="cs-CZ"/>
              <a:pPr algn="r"/>
              <a:t>14</a:t>
            </a:fld>
            <a:endParaRPr lang="cs-CZ" altLang="cs-CZ"/>
          </a:p>
        </p:txBody>
      </p:sp>
    </p:spTree>
    <p:extLst>
      <p:ext uri="{BB962C8B-B14F-4D97-AF65-F5344CB8AC3E}">
        <p14:creationId xmlns:p14="http://schemas.microsoft.com/office/powerpoint/2010/main" val="93342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obrázek snímku 1"/>
          <p:cNvSpPr>
            <a:spLocks noGrp="1" noRot="1" noChangeAspect="1" noTextEdit="1"/>
          </p:cNvSpPr>
          <p:nvPr>
            <p:ph type="sldImg"/>
          </p:nvPr>
        </p:nvSpPr>
        <p:spPr>
          <a:ln/>
        </p:spPr>
      </p:sp>
      <p:sp>
        <p:nvSpPr>
          <p:cNvPr id="5734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cs-CZ" altLang="cs-CZ">
                <a:latin typeface="Arial" panose="020B0604020202020204" pitchFamily="34" charset="0"/>
              </a:rPr>
              <a:t>Various authors and expert estimates point out against the cenzus data that they not represent the total Roma population or that the official demographic data underestimate the size of the Roma population. Thus, we see that people who do not identify themselves as Roma, are still classified as by others (experts or researchers). </a:t>
            </a:r>
          </a:p>
          <a:p>
            <a:pPr marL="228600" indent="-228600">
              <a:buFontTx/>
              <a:buAutoNum type="arabicPeriod"/>
            </a:pPr>
            <a:r>
              <a:rPr lang="cs-CZ" altLang="cs-CZ">
                <a:latin typeface="Arial" panose="020B0604020202020204" pitchFamily="34" charset="0"/>
              </a:rPr>
              <a:t>Problems with the definition of who and based on what criteria identify as Roma. </a:t>
            </a:r>
          </a:p>
          <a:p>
            <a:pPr marL="228600" indent="-228600"/>
            <a:r>
              <a:rPr lang="cs-CZ" altLang="cs-CZ">
                <a:latin typeface="Arial" panose="020B0604020202020204" pitchFamily="34" charset="0"/>
              </a:rPr>
              <a:t>3. Groupness – </a:t>
            </a:r>
            <a:r>
              <a:rPr lang="cs-CZ" altLang="cs-CZ" i="1">
                <a:latin typeface="Arial" panose="020B0604020202020204" pitchFamily="34" charset="0"/>
              </a:rPr>
              <a:t>„býti skupinou“</a:t>
            </a:r>
            <a:r>
              <a:rPr lang="cs-CZ" altLang="cs-CZ">
                <a:latin typeface="Arial" panose="020B0604020202020204" pitchFamily="34" charset="0"/>
              </a:rPr>
              <a:t>: „</a:t>
            </a:r>
            <a:r>
              <a:rPr lang="en-US" altLang="cs-CZ">
                <a:latin typeface="Arial" panose="020B0604020202020204" pitchFamily="34" charset="0"/>
              </a:rPr>
              <a:t>This means thinking of ethnicity,race, and nation not in terms of substantial groups or entities, </a:t>
            </a:r>
            <a:endParaRPr lang="cs-CZ" altLang="cs-CZ">
              <a:latin typeface="Arial" panose="020B0604020202020204" pitchFamily="34" charset="0"/>
            </a:endParaRPr>
          </a:p>
          <a:p>
            <a:pPr marL="228600" indent="-228600"/>
            <a:r>
              <a:rPr lang="cs-CZ" altLang="cs-CZ">
                <a:latin typeface="Arial" panose="020B0604020202020204" pitchFamily="34" charset="0"/>
              </a:rPr>
              <a:t>	</a:t>
            </a:r>
            <a:r>
              <a:rPr lang="en-US" altLang="cs-CZ">
                <a:latin typeface="Arial" panose="020B0604020202020204" pitchFamily="34" charset="0"/>
              </a:rPr>
              <a:t>but in terms</a:t>
            </a:r>
            <a:r>
              <a:rPr lang="cs-CZ" altLang="cs-CZ">
                <a:latin typeface="Arial" panose="020B0604020202020204" pitchFamily="34" charset="0"/>
              </a:rPr>
              <a:t> of practical categories, cultural idioms, cognitive schemas, discursive </a:t>
            </a:r>
            <a:r>
              <a:rPr lang="en-US" altLang="cs-CZ">
                <a:latin typeface="Arial" panose="020B0604020202020204" pitchFamily="34" charset="0"/>
              </a:rPr>
              <a:t>frames, </a:t>
            </a:r>
            <a:endParaRPr lang="cs-CZ" altLang="cs-CZ">
              <a:latin typeface="Arial" panose="020B0604020202020204" pitchFamily="34" charset="0"/>
            </a:endParaRPr>
          </a:p>
          <a:p>
            <a:pPr marL="228600" indent="-228600"/>
            <a:r>
              <a:rPr lang="cs-CZ" altLang="cs-CZ">
                <a:latin typeface="Arial" panose="020B0604020202020204" pitchFamily="34" charset="0"/>
              </a:rPr>
              <a:t>	</a:t>
            </a:r>
            <a:r>
              <a:rPr lang="en-US" altLang="cs-CZ">
                <a:latin typeface="Arial" panose="020B0604020202020204" pitchFamily="34" charset="0"/>
              </a:rPr>
              <a:t>organizational routines, institutional forms, political projects, and</a:t>
            </a:r>
            <a:r>
              <a:rPr lang="cs-CZ" altLang="cs-CZ">
                <a:latin typeface="Arial" panose="020B0604020202020204" pitchFamily="34" charset="0"/>
              </a:rPr>
              <a:t> contingent events.“</a:t>
            </a:r>
          </a:p>
          <a:p>
            <a:pPr marL="228600" indent="-228600"/>
            <a:endParaRPr lang="cs-CZ" altLang="cs-CZ">
              <a:latin typeface="Arial" panose="020B0604020202020204" pitchFamily="34" charset="0"/>
            </a:endParaRPr>
          </a:p>
          <a:p>
            <a:pPr marL="228600" indent="-228600"/>
            <a:r>
              <a:rPr lang="cs-CZ" altLang="cs-CZ">
                <a:latin typeface="Arial" panose="020B0604020202020204" pitchFamily="34" charset="0"/>
              </a:rPr>
              <a:t> </a:t>
            </a:r>
          </a:p>
        </p:txBody>
      </p:sp>
      <p:sp>
        <p:nvSpPr>
          <p:cNvPr id="5734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CA2624ED-5C15-47C0-9437-39F487B7B6AE}" type="slidenum">
              <a:rPr lang="cs-CZ" altLang="cs-CZ" smtClean="0">
                <a:latin typeface="Arial" panose="020B0604020202020204" pitchFamily="34" charset="0"/>
              </a:rPr>
              <a:pPr/>
              <a:t>15</a:t>
            </a:fld>
            <a:endParaRPr lang="cs-CZ" altLang="cs-CZ">
              <a:latin typeface="Arial" panose="020B0604020202020204" pitchFamily="34" charset="0"/>
            </a:endParaRPr>
          </a:p>
        </p:txBody>
      </p:sp>
    </p:spTree>
    <p:extLst>
      <p:ext uri="{BB962C8B-B14F-4D97-AF65-F5344CB8AC3E}">
        <p14:creationId xmlns:p14="http://schemas.microsoft.com/office/powerpoint/2010/main" val="3314463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obrázek snímku 1"/>
          <p:cNvSpPr>
            <a:spLocks noGrp="1" noRot="1" noChangeAspect="1" noTextEdit="1"/>
          </p:cNvSpPr>
          <p:nvPr>
            <p:ph type="sldImg"/>
          </p:nvPr>
        </p:nvSpPr>
        <p:spPr>
          <a:ln/>
        </p:spPr>
      </p:sp>
      <p:sp>
        <p:nvSpPr>
          <p:cNvPr id="5939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boundary</a:t>
            </a:r>
            <a:r>
              <a:rPr lang="cs-CZ" altLang="cs-CZ" dirty="0">
                <a:latin typeface="Arial" panose="020B0604020202020204" pitchFamily="34" charset="0"/>
              </a:rPr>
              <a:t> </a:t>
            </a:r>
            <a:r>
              <a:rPr lang="cs-CZ" altLang="cs-CZ" dirty="0" err="1">
                <a:latin typeface="Arial" panose="020B0604020202020204" pitchFamily="34" charset="0"/>
              </a:rPr>
              <a:t>of</a:t>
            </a:r>
            <a:r>
              <a:rPr lang="cs-CZ" altLang="cs-CZ" dirty="0">
                <a:latin typeface="Arial" panose="020B0604020202020204" pitchFamily="34" charset="0"/>
              </a:rPr>
              <a:t> </a:t>
            </a:r>
            <a:r>
              <a:rPr lang="cs-CZ" altLang="cs-CZ" dirty="0" err="1">
                <a:latin typeface="Arial" panose="020B0604020202020204" pitchFamily="34" charset="0"/>
              </a:rPr>
              <a:t>ethnicity</a:t>
            </a:r>
            <a:r>
              <a:rPr lang="cs-CZ" altLang="cs-CZ" dirty="0">
                <a:latin typeface="Arial" panose="020B0604020202020204" pitchFamily="34" charset="0"/>
              </a:rPr>
              <a:t> </a:t>
            </a:r>
            <a:r>
              <a:rPr lang="cs-CZ" altLang="cs-CZ" dirty="0" err="1">
                <a:latin typeface="Arial" panose="020B0604020202020204" pitchFamily="34" charset="0"/>
              </a:rPr>
              <a:t>is</a:t>
            </a:r>
            <a:r>
              <a:rPr lang="cs-CZ" altLang="cs-CZ" dirty="0">
                <a:latin typeface="Arial" panose="020B0604020202020204" pitchFamily="34" charset="0"/>
              </a:rPr>
              <a:t> fuzzy,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classificaton</a:t>
            </a:r>
            <a:r>
              <a:rPr lang="cs-CZ" altLang="cs-CZ" dirty="0">
                <a:latin typeface="Arial" panose="020B0604020202020204" pitchFamily="34" charset="0"/>
              </a:rPr>
              <a:t> </a:t>
            </a:r>
            <a:r>
              <a:rPr lang="cs-CZ" altLang="cs-CZ" dirty="0" err="1">
                <a:latin typeface="Arial" panose="020B0604020202020204" pitchFamily="34" charset="0"/>
              </a:rPr>
              <a:t>depends</a:t>
            </a:r>
            <a:r>
              <a:rPr lang="cs-CZ" altLang="cs-CZ" dirty="0">
                <a:latin typeface="Arial" panose="020B0604020202020204" pitchFamily="34" charset="0"/>
              </a:rPr>
              <a:t> on </a:t>
            </a:r>
            <a:r>
              <a:rPr lang="cs-CZ" altLang="cs-CZ" dirty="0" err="1">
                <a:latin typeface="Arial" panose="020B0604020202020204" pitchFamily="34" charset="0"/>
              </a:rPr>
              <a:t>who</a:t>
            </a:r>
            <a:r>
              <a:rPr lang="cs-CZ" altLang="cs-CZ" dirty="0">
                <a:latin typeface="Arial" panose="020B0604020202020204" pitchFamily="34" charset="0"/>
              </a:rPr>
              <a:t> </a:t>
            </a:r>
            <a:r>
              <a:rPr lang="cs-CZ" altLang="cs-CZ" dirty="0" err="1">
                <a:latin typeface="Arial" panose="020B0604020202020204" pitchFamily="34" charset="0"/>
              </a:rPr>
              <a:t>does</a:t>
            </a:r>
            <a:r>
              <a:rPr lang="cs-CZ" altLang="cs-CZ" dirty="0">
                <a:latin typeface="Arial" panose="020B0604020202020204" pitchFamily="34" charset="0"/>
              </a:rPr>
              <a:t> </a:t>
            </a:r>
            <a:r>
              <a:rPr lang="cs-CZ" altLang="cs-CZ" dirty="0" err="1">
                <a:latin typeface="Arial" panose="020B0604020202020204" pitchFamily="34" charset="0"/>
              </a:rPr>
              <a:t>it</a:t>
            </a:r>
            <a:r>
              <a:rPr lang="cs-CZ" altLang="cs-CZ" dirty="0">
                <a:latin typeface="Arial" panose="020B0604020202020204" pitchFamily="34" charset="0"/>
              </a:rPr>
              <a:t>.</a:t>
            </a:r>
          </a:p>
          <a:p>
            <a:r>
              <a:rPr lang="cs-CZ" altLang="cs-CZ" dirty="0" err="1">
                <a:latin typeface="Arial" panose="020B0604020202020204" pitchFamily="34" charset="0"/>
              </a:rPr>
              <a:t>All</a:t>
            </a:r>
            <a:r>
              <a:rPr lang="cs-CZ" altLang="cs-CZ" dirty="0">
                <a:latin typeface="Arial" panose="020B0604020202020204" pitchFamily="34" charset="0"/>
              </a:rPr>
              <a:t> </a:t>
            </a:r>
            <a:r>
              <a:rPr lang="cs-CZ" altLang="cs-CZ" dirty="0" err="1">
                <a:latin typeface="Arial" panose="020B0604020202020204" pitchFamily="34" charset="0"/>
              </a:rPr>
              <a:t>of</a:t>
            </a:r>
            <a:r>
              <a:rPr lang="cs-CZ" altLang="cs-CZ" dirty="0">
                <a:latin typeface="Arial" panose="020B0604020202020204" pitchFamily="34" charset="0"/>
              </a:rPr>
              <a:t> </a:t>
            </a:r>
            <a:r>
              <a:rPr lang="cs-CZ" altLang="cs-CZ" dirty="0" err="1">
                <a:latin typeface="Arial" panose="020B0604020202020204" pitchFamily="34" charset="0"/>
              </a:rPr>
              <a:t>them</a:t>
            </a:r>
            <a:r>
              <a:rPr lang="cs-CZ" altLang="cs-CZ" dirty="0">
                <a:latin typeface="Arial" panose="020B0604020202020204" pitchFamily="34" charset="0"/>
              </a:rPr>
              <a:t> are </a:t>
            </a:r>
            <a:r>
              <a:rPr lang="cs-CZ" altLang="cs-CZ" i="1" dirty="0" err="1">
                <a:latin typeface="Arial" panose="020B0604020202020204" pitchFamily="34" charset="0"/>
              </a:rPr>
              <a:t>real</a:t>
            </a:r>
            <a:r>
              <a:rPr lang="cs-CZ" altLang="cs-CZ" dirty="0">
                <a:latin typeface="Arial" panose="020B0604020202020204" pitchFamily="34" charset="0"/>
              </a:rPr>
              <a:t>.</a:t>
            </a:r>
          </a:p>
          <a:p>
            <a:r>
              <a:rPr lang="cs-CZ" altLang="cs-CZ" dirty="0">
                <a:latin typeface="Arial" panose="020B0604020202020204" pitchFamily="34" charset="0"/>
              </a:rPr>
              <a:t>2. </a:t>
            </a:r>
            <a:r>
              <a:rPr lang="cs-CZ" altLang="cs-CZ" dirty="0" err="1">
                <a:latin typeface="Arial" panose="020B0604020202020204" pitchFamily="34" charset="0"/>
              </a:rPr>
              <a:t>The</a:t>
            </a:r>
            <a:r>
              <a:rPr lang="cs-CZ" altLang="cs-CZ" dirty="0">
                <a:latin typeface="Arial" panose="020B0604020202020204" pitchFamily="34" charset="0"/>
              </a:rPr>
              <a:t> Roma are </a:t>
            </a:r>
            <a:r>
              <a:rPr lang="cs-CZ" altLang="cs-CZ" dirty="0" err="1">
                <a:latin typeface="Arial" panose="020B0604020202020204" pitchFamily="34" charset="0"/>
              </a:rPr>
              <a:t>those</a:t>
            </a:r>
            <a:r>
              <a:rPr lang="cs-CZ" altLang="cs-CZ" dirty="0">
                <a:latin typeface="Arial" panose="020B0604020202020204" pitchFamily="34" charset="0"/>
              </a:rPr>
              <a:t> </a:t>
            </a:r>
            <a:r>
              <a:rPr lang="cs-CZ" altLang="cs-CZ" dirty="0" err="1">
                <a:latin typeface="Arial" panose="020B0604020202020204" pitchFamily="34" charset="0"/>
              </a:rPr>
              <a:t>who</a:t>
            </a:r>
            <a:r>
              <a:rPr lang="cs-CZ" altLang="cs-CZ" dirty="0">
                <a:latin typeface="Arial" panose="020B0604020202020204" pitchFamily="34" charset="0"/>
              </a:rPr>
              <a:t> </a:t>
            </a:r>
            <a:r>
              <a:rPr lang="cs-CZ" altLang="cs-CZ" dirty="0" err="1">
                <a:latin typeface="Arial" panose="020B0604020202020204" pitchFamily="34" charset="0"/>
              </a:rPr>
              <a:t>need</a:t>
            </a:r>
            <a:r>
              <a:rPr lang="cs-CZ" altLang="cs-CZ" dirty="0">
                <a:latin typeface="Arial" panose="020B0604020202020204" pitchFamily="34" charset="0"/>
              </a:rPr>
              <a:t> </a:t>
            </a:r>
            <a:r>
              <a:rPr lang="cs-CZ" altLang="cs-CZ" dirty="0" err="1">
                <a:latin typeface="Arial" panose="020B0604020202020204" pitchFamily="34" charset="0"/>
              </a:rPr>
              <a:t>special</a:t>
            </a:r>
            <a:r>
              <a:rPr lang="cs-CZ" altLang="cs-CZ" dirty="0">
                <a:latin typeface="Arial" panose="020B0604020202020204" pitchFamily="34" charset="0"/>
              </a:rPr>
              <a:t> </a:t>
            </a:r>
            <a:r>
              <a:rPr lang="cs-CZ" altLang="cs-CZ" dirty="0" err="1">
                <a:latin typeface="Arial" panose="020B0604020202020204" pitchFamily="34" charset="0"/>
              </a:rPr>
              <a:t>attention</a:t>
            </a:r>
            <a:r>
              <a:rPr lang="cs-CZ" altLang="cs-CZ" dirty="0">
                <a:latin typeface="Arial" panose="020B0604020202020204" pitchFamily="34" charset="0"/>
              </a:rPr>
              <a:t>, </a:t>
            </a:r>
            <a:r>
              <a:rPr lang="cs-CZ" altLang="cs-CZ" dirty="0" err="1">
                <a:latin typeface="Arial" panose="020B0604020202020204" pitchFamily="34" charset="0"/>
              </a:rPr>
              <a:t>assistance</a:t>
            </a:r>
            <a:r>
              <a:rPr lang="cs-CZ" altLang="cs-CZ" dirty="0">
                <a:latin typeface="Arial" panose="020B0604020202020204" pitchFamily="34" charset="0"/>
              </a:rPr>
              <a:t> </a:t>
            </a:r>
            <a:r>
              <a:rPr lang="cs-CZ" altLang="cs-CZ" dirty="0" err="1">
                <a:latin typeface="Arial" panose="020B0604020202020204" pitchFamily="34" charset="0"/>
              </a:rPr>
              <a:t>or</a:t>
            </a:r>
            <a:r>
              <a:rPr lang="cs-CZ" altLang="cs-CZ" dirty="0">
                <a:latin typeface="Arial" panose="020B0604020202020204" pitchFamily="34" charset="0"/>
              </a:rPr>
              <a:t> </a:t>
            </a:r>
            <a:r>
              <a:rPr lang="cs-CZ" altLang="cs-CZ" dirty="0" err="1">
                <a:latin typeface="Arial" panose="020B0604020202020204" pitchFamily="34" charset="0"/>
              </a:rPr>
              <a:t>special</a:t>
            </a:r>
            <a:r>
              <a:rPr lang="cs-CZ" altLang="cs-CZ" dirty="0">
                <a:latin typeface="Arial" panose="020B0604020202020204" pitchFamily="34" charset="0"/>
              </a:rPr>
              <a:t> </a:t>
            </a:r>
            <a:r>
              <a:rPr lang="cs-CZ" altLang="cs-CZ" dirty="0" err="1">
                <a:latin typeface="Arial" panose="020B0604020202020204" pitchFamily="34" charset="0"/>
              </a:rPr>
              <a:t>policy</a:t>
            </a:r>
            <a:r>
              <a:rPr lang="cs-CZ" altLang="cs-CZ" dirty="0">
                <a:latin typeface="Arial" panose="020B0604020202020204" pitchFamily="34" charset="0"/>
              </a:rPr>
              <a:t> instrument. </a:t>
            </a:r>
            <a:r>
              <a:rPr lang="cs-CZ" altLang="cs-CZ" dirty="0" err="1">
                <a:latin typeface="Arial" panose="020B0604020202020204" pitchFamily="34" charset="0"/>
              </a:rPr>
              <a:t>People</a:t>
            </a:r>
            <a:r>
              <a:rPr lang="cs-CZ" altLang="cs-CZ" dirty="0">
                <a:latin typeface="Arial" panose="020B0604020202020204" pitchFamily="34" charset="0"/>
              </a:rPr>
              <a:t> </a:t>
            </a:r>
            <a:r>
              <a:rPr lang="cs-CZ" altLang="cs-CZ" dirty="0" err="1">
                <a:latin typeface="Arial" panose="020B0604020202020204" pitchFamily="34" charset="0"/>
              </a:rPr>
              <a:t>who</a:t>
            </a:r>
            <a:r>
              <a:rPr lang="cs-CZ" altLang="cs-CZ" dirty="0">
                <a:latin typeface="Arial" panose="020B0604020202020204" pitchFamily="34" charset="0"/>
              </a:rPr>
              <a:t> are </a:t>
            </a:r>
            <a:r>
              <a:rPr lang="cs-CZ" altLang="cs-CZ" dirty="0" err="1">
                <a:latin typeface="Arial" panose="020B0604020202020204" pitchFamily="34" charset="0"/>
              </a:rPr>
              <a:t>classified</a:t>
            </a:r>
            <a:r>
              <a:rPr lang="cs-CZ" altLang="cs-CZ" dirty="0">
                <a:latin typeface="Arial" panose="020B0604020202020204" pitchFamily="34" charset="0"/>
              </a:rPr>
              <a:t> as Roma in </a:t>
            </a:r>
            <a:r>
              <a:rPr lang="cs-CZ" altLang="cs-CZ" dirty="0" err="1">
                <a:latin typeface="Arial" panose="020B0604020202020204" pitchFamily="34" charset="0"/>
              </a:rPr>
              <a:t>this</a:t>
            </a:r>
            <a:r>
              <a:rPr lang="cs-CZ" altLang="cs-CZ" dirty="0">
                <a:latin typeface="Arial" panose="020B0604020202020204" pitchFamily="34" charset="0"/>
              </a:rPr>
              <a:t> </a:t>
            </a:r>
            <a:r>
              <a:rPr lang="cs-CZ" altLang="cs-CZ" dirty="0" err="1">
                <a:latin typeface="Arial" panose="020B0604020202020204" pitchFamily="34" charset="0"/>
              </a:rPr>
              <a:t>way</a:t>
            </a:r>
            <a:r>
              <a:rPr lang="cs-CZ" altLang="cs-CZ" dirty="0">
                <a:latin typeface="Arial" panose="020B0604020202020204" pitchFamily="34" charset="0"/>
              </a:rPr>
              <a:t> </a:t>
            </a:r>
            <a:r>
              <a:rPr lang="cs-CZ" altLang="cs-CZ" dirty="0" err="1">
                <a:latin typeface="Arial" panose="020B0604020202020204" pitchFamily="34" charset="0"/>
              </a:rPr>
              <a:t>tend</a:t>
            </a:r>
            <a:r>
              <a:rPr lang="cs-CZ" altLang="cs-CZ" dirty="0">
                <a:latin typeface="Arial" panose="020B0604020202020204" pitchFamily="34" charset="0"/>
              </a:rPr>
              <a:t> to </a:t>
            </a:r>
            <a:r>
              <a:rPr lang="cs-CZ" altLang="cs-CZ" dirty="0" err="1">
                <a:latin typeface="Arial" panose="020B0604020202020204" pitchFamily="34" charset="0"/>
              </a:rPr>
              <a:t>be</a:t>
            </a:r>
            <a:r>
              <a:rPr lang="cs-CZ" altLang="cs-CZ" dirty="0">
                <a:latin typeface="Arial" panose="020B0604020202020204" pitchFamily="34" charset="0"/>
              </a:rPr>
              <a:t> </a:t>
            </a:r>
            <a:r>
              <a:rPr lang="cs-CZ" altLang="cs-CZ" dirty="0" err="1">
                <a:latin typeface="Arial" panose="020B0604020202020204" pitchFamily="34" charset="0"/>
              </a:rPr>
              <a:t>related</a:t>
            </a:r>
            <a:r>
              <a:rPr lang="cs-CZ" altLang="cs-CZ" dirty="0">
                <a:latin typeface="Arial" panose="020B0604020202020204" pitchFamily="34" charset="0"/>
              </a:rPr>
              <a:t> to a </a:t>
            </a:r>
            <a:r>
              <a:rPr lang="cs-CZ" altLang="cs-CZ" dirty="0" err="1">
                <a:latin typeface="Arial" panose="020B0604020202020204" pitchFamily="34" charset="0"/>
              </a:rPr>
              <a:t>social</a:t>
            </a:r>
            <a:r>
              <a:rPr lang="cs-CZ" altLang="cs-CZ" dirty="0">
                <a:latin typeface="Arial" panose="020B0604020202020204" pitchFamily="34" charset="0"/>
              </a:rPr>
              <a:t> </a:t>
            </a:r>
            <a:r>
              <a:rPr lang="cs-CZ" altLang="cs-CZ" dirty="0" err="1">
                <a:latin typeface="Arial" panose="020B0604020202020204" pitchFamily="34" charset="0"/>
              </a:rPr>
              <a:t>or</a:t>
            </a:r>
            <a:r>
              <a:rPr lang="cs-CZ" altLang="cs-CZ" dirty="0">
                <a:latin typeface="Arial" panose="020B0604020202020204" pitchFamily="34" charset="0"/>
              </a:rPr>
              <a:t> </a:t>
            </a:r>
            <a:r>
              <a:rPr lang="cs-CZ" altLang="cs-CZ" dirty="0" err="1">
                <a:latin typeface="Arial" panose="020B0604020202020204" pitchFamily="34" charset="0"/>
              </a:rPr>
              <a:t>welfare</a:t>
            </a:r>
            <a:r>
              <a:rPr lang="cs-CZ" altLang="cs-CZ" dirty="0">
                <a:latin typeface="Arial" panose="020B0604020202020204" pitchFamily="34" charset="0"/>
              </a:rPr>
              <a:t> </a:t>
            </a:r>
            <a:r>
              <a:rPr lang="cs-CZ" altLang="cs-CZ" dirty="0" err="1">
                <a:latin typeface="Arial" panose="020B0604020202020204" pitchFamily="34" charset="0"/>
              </a:rPr>
              <a:t>problem</a:t>
            </a:r>
            <a:r>
              <a:rPr lang="cs-CZ" altLang="cs-CZ" dirty="0">
                <a:latin typeface="Arial" panose="020B0604020202020204" pitchFamily="34" charset="0"/>
              </a:rPr>
              <a:t>. </a:t>
            </a:r>
            <a:r>
              <a:rPr lang="cs-CZ" altLang="cs-CZ" dirty="0" err="1">
                <a:latin typeface="Arial" panose="020B0604020202020204" pitchFamily="34" charset="0"/>
              </a:rPr>
              <a:t>Moreover</a:t>
            </a:r>
            <a:r>
              <a:rPr lang="cs-CZ" altLang="cs-CZ" dirty="0">
                <a:latin typeface="Arial" panose="020B0604020202020204" pitchFamily="34" charset="0"/>
              </a:rPr>
              <a:t> such </a:t>
            </a:r>
            <a:r>
              <a:rPr lang="cs-CZ" altLang="cs-CZ" dirty="0" err="1">
                <a:latin typeface="Arial" panose="020B0604020202020204" pitchFamily="34" charset="0"/>
              </a:rPr>
              <a:t>definition</a:t>
            </a:r>
            <a:r>
              <a:rPr lang="cs-CZ" altLang="cs-CZ" dirty="0">
                <a:latin typeface="Arial" panose="020B0604020202020204" pitchFamily="34" charset="0"/>
              </a:rPr>
              <a:t> </a:t>
            </a:r>
            <a:r>
              <a:rPr lang="cs-CZ" altLang="cs-CZ" dirty="0" err="1">
                <a:latin typeface="Arial" panose="020B0604020202020204" pitchFamily="34" charset="0"/>
              </a:rPr>
              <a:t>mostly</a:t>
            </a:r>
            <a:r>
              <a:rPr lang="cs-CZ" altLang="cs-CZ" dirty="0">
                <a:latin typeface="Arial" panose="020B0604020202020204" pitchFamily="34" charset="0"/>
              </a:rPr>
              <a:t> </a:t>
            </a:r>
            <a:r>
              <a:rPr lang="cs-CZ" altLang="cs-CZ" dirty="0" err="1">
                <a:latin typeface="Arial" panose="020B0604020202020204" pitchFamily="34" charset="0"/>
              </a:rPr>
              <a:t>conflates</a:t>
            </a:r>
            <a:r>
              <a:rPr lang="cs-CZ" altLang="cs-CZ" dirty="0">
                <a:latin typeface="Arial" panose="020B0604020202020204" pitchFamily="34" charset="0"/>
              </a:rPr>
              <a:t> </a:t>
            </a:r>
            <a:r>
              <a:rPr lang="cs-CZ" altLang="cs-CZ" dirty="0" err="1">
                <a:latin typeface="Arial" panose="020B0604020202020204" pitchFamily="34" charset="0"/>
              </a:rPr>
              <a:t>poverty</a:t>
            </a:r>
            <a:r>
              <a:rPr lang="cs-CZ" altLang="cs-CZ" dirty="0">
                <a:latin typeface="Arial" panose="020B0604020202020204" pitchFamily="34" charset="0"/>
              </a:rPr>
              <a:t> and Roma </a:t>
            </a:r>
            <a:r>
              <a:rPr lang="cs-CZ" altLang="cs-CZ" dirty="0" err="1">
                <a:latin typeface="Arial" panose="020B0604020202020204" pitchFamily="34" charset="0"/>
              </a:rPr>
              <a:t>ethnicity</a:t>
            </a:r>
            <a:r>
              <a:rPr lang="cs-CZ" altLang="cs-CZ" dirty="0">
                <a:latin typeface="Arial" panose="020B0604020202020204" pitchFamily="34" charset="0"/>
              </a:rPr>
              <a:t>.</a:t>
            </a:r>
          </a:p>
          <a:p>
            <a:r>
              <a:rPr lang="cs-CZ" altLang="cs-CZ" dirty="0">
                <a:latin typeface="Arial" panose="020B0604020202020204" pitchFamily="34" charset="0"/>
              </a:rPr>
              <a:t>3. More proper </a:t>
            </a:r>
            <a:r>
              <a:rPr lang="cs-CZ" altLang="cs-CZ" dirty="0" err="1">
                <a:latin typeface="Arial" panose="020B0604020202020204" pitchFamily="34" charset="0"/>
              </a:rPr>
              <a:t>for</a:t>
            </a:r>
            <a:r>
              <a:rPr lang="cs-CZ" altLang="cs-CZ" dirty="0">
                <a:latin typeface="Arial" panose="020B0604020202020204" pitchFamily="34" charset="0"/>
              </a:rPr>
              <a:t> </a:t>
            </a:r>
            <a:r>
              <a:rPr lang="cs-CZ" altLang="cs-CZ" dirty="0" err="1">
                <a:latin typeface="Arial" panose="020B0604020202020204" pitchFamily="34" charset="0"/>
              </a:rPr>
              <a:t>detecting</a:t>
            </a:r>
            <a:r>
              <a:rPr lang="cs-CZ" altLang="cs-CZ" dirty="0">
                <a:latin typeface="Arial" panose="020B0604020202020204" pitchFamily="34" charset="0"/>
              </a:rPr>
              <a:t>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assimilated</a:t>
            </a:r>
            <a:r>
              <a:rPr lang="cs-CZ" altLang="cs-CZ" dirty="0">
                <a:latin typeface="Arial" panose="020B0604020202020204" pitchFamily="34" charset="0"/>
              </a:rPr>
              <a:t> </a:t>
            </a:r>
            <a:r>
              <a:rPr lang="cs-CZ" altLang="cs-CZ" dirty="0" err="1">
                <a:latin typeface="Arial" panose="020B0604020202020204" pitchFamily="34" charset="0"/>
              </a:rPr>
              <a:t>or</a:t>
            </a:r>
            <a:r>
              <a:rPr lang="cs-CZ" altLang="cs-CZ" dirty="0">
                <a:latin typeface="Arial" panose="020B0604020202020204" pitchFamily="34" charset="0"/>
              </a:rPr>
              <a:t> </a:t>
            </a:r>
            <a:r>
              <a:rPr lang="cs-CZ" altLang="cs-CZ" dirty="0" err="1">
                <a:latin typeface="Arial" panose="020B0604020202020204" pitchFamily="34" charset="0"/>
              </a:rPr>
              <a:t>those</a:t>
            </a:r>
            <a:r>
              <a:rPr lang="cs-CZ" altLang="cs-CZ" dirty="0">
                <a:latin typeface="Arial" panose="020B0604020202020204" pitchFamily="34" charset="0"/>
              </a:rPr>
              <a:t> Roma </a:t>
            </a:r>
            <a:r>
              <a:rPr lang="cs-CZ" altLang="cs-CZ" dirty="0" err="1">
                <a:latin typeface="Arial" panose="020B0604020202020204" pitchFamily="34" charset="0"/>
              </a:rPr>
              <a:t>who</a:t>
            </a:r>
            <a:r>
              <a:rPr lang="cs-CZ" altLang="cs-CZ" dirty="0">
                <a:latin typeface="Arial" panose="020B0604020202020204" pitchFamily="34" charset="0"/>
              </a:rPr>
              <a:t> live in </a:t>
            </a:r>
            <a:r>
              <a:rPr lang="cs-CZ" altLang="cs-CZ" dirty="0" err="1">
                <a:latin typeface="Arial" panose="020B0604020202020204" pitchFamily="34" charset="0"/>
              </a:rPr>
              <a:t>consolidated</a:t>
            </a:r>
            <a:r>
              <a:rPr lang="cs-CZ" altLang="cs-CZ" dirty="0">
                <a:latin typeface="Arial" panose="020B0604020202020204" pitchFamily="34" charset="0"/>
              </a:rPr>
              <a:t> </a:t>
            </a:r>
            <a:r>
              <a:rPr lang="cs-CZ" altLang="cs-CZ" dirty="0" err="1">
                <a:latin typeface="Arial" panose="020B0604020202020204" pitchFamily="34" charset="0"/>
              </a:rPr>
              <a:t>conditions</a:t>
            </a:r>
            <a:r>
              <a:rPr lang="cs-CZ" altLang="cs-CZ" dirty="0">
                <a:latin typeface="Arial" panose="020B0604020202020204" pitchFamily="34" charset="0"/>
              </a:rPr>
              <a:t>. </a:t>
            </a:r>
          </a:p>
          <a:p>
            <a:endParaRPr lang="cs-CZ" altLang="cs-CZ" dirty="0">
              <a:latin typeface="Arial" panose="020B0604020202020204" pitchFamily="34" charset="0"/>
            </a:endParaRPr>
          </a:p>
        </p:txBody>
      </p:sp>
      <p:sp>
        <p:nvSpPr>
          <p:cNvPr id="59396" name="Zástupný symbol pro číslo snímku 3"/>
          <p:cNvSpPr txBox="1">
            <a:spLocks noGrp="1"/>
          </p:cNvSpPr>
          <p:nvPr/>
        </p:nvSpPr>
        <p:spPr bwMode="auto">
          <a:xfrm>
            <a:off x="3963988" y="8685213"/>
            <a:ext cx="3030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algn="r"/>
            <a:fld id="{79904736-59BC-46D7-BADB-8FAE035AF8F1}" type="slidenum">
              <a:rPr lang="cs-CZ" altLang="cs-CZ"/>
              <a:pPr algn="r"/>
              <a:t>16</a:t>
            </a:fld>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667BF359-D107-4ABE-8790-820DF9655F0C}" type="slidenum">
              <a:rPr lang="cs-CZ" altLang="cs-CZ" smtClean="0"/>
              <a:pPr>
                <a:defRPr/>
              </a:pPr>
              <a:t>17</a:t>
            </a:fld>
            <a:endParaRPr lang="cs-CZ" altLang="cs-CZ"/>
          </a:p>
        </p:txBody>
      </p:sp>
    </p:spTree>
    <p:extLst>
      <p:ext uri="{BB962C8B-B14F-4D97-AF65-F5344CB8AC3E}">
        <p14:creationId xmlns:p14="http://schemas.microsoft.com/office/powerpoint/2010/main" val="3181514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AE1B986-F754-49A0-AD2D-21B9237161D9}" type="slidenum">
              <a:rPr lang="en-US" smtClean="0"/>
              <a:t>19</a:t>
            </a:fld>
            <a:endParaRPr lang="en-US"/>
          </a:p>
        </p:txBody>
      </p:sp>
    </p:spTree>
    <p:extLst>
      <p:ext uri="{BB962C8B-B14F-4D97-AF65-F5344CB8AC3E}">
        <p14:creationId xmlns:p14="http://schemas.microsoft.com/office/powerpoint/2010/main" val="1633965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AE1B986-F754-49A0-AD2D-21B9237161D9}" type="slidenum">
              <a:rPr lang="en-US" smtClean="0"/>
              <a:t>20</a:t>
            </a:fld>
            <a:endParaRPr lang="en-US"/>
          </a:p>
        </p:txBody>
      </p:sp>
    </p:spTree>
    <p:extLst>
      <p:ext uri="{BB962C8B-B14F-4D97-AF65-F5344CB8AC3E}">
        <p14:creationId xmlns:p14="http://schemas.microsoft.com/office/powerpoint/2010/main" val="1323627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AE1B986-F754-49A0-AD2D-21B9237161D9}" type="slidenum">
              <a:rPr lang="en-US" smtClean="0"/>
              <a:t>21</a:t>
            </a:fld>
            <a:endParaRPr lang="en-US"/>
          </a:p>
        </p:txBody>
      </p:sp>
    </p:spTree>
    <p:extLst>
      <p:ext uri="{BB962C8B-B14F-4D97-AF65-F5344CB8AC3E}">
        <p14:creationId xmlns:p14="http://schemas.microsoft.com/office/powerpoint/2010/main" val="1597454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obrázek snímku 1"/>
          <p:cNvSpPr>
            <a:spLocks noGrp="1" noRot="1" noChangeAspect="1" noTextEdit="1"/>
          </p:cNvSpPr>
          <p:nvPr>
            <p:ph type="sldImg"/>
          </p:nvPr>
        </p:nvSpPr>
        <p:spPr>
          <a:ln/>
        </p:spPr>
      </p:sp>
      <p:sp>
        <p:nvSpPr>
          <p:cNvPr id="6144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dirty="0">
                <a:latin typeface="Arial" panose="020B0604020202020204" pitchFamily="34" charset="0"/>
              </a:rPr>
              <a:t>The situation of a person in the labor market is immediately reflected in the quality of life or the living standard of his family. Regarding the standard of living of the Roma, one of its key indicators is the rate of dependency on social allowances/benefits. This rate varies around one fifth of all households in localities with lower proportion of Roma population up to two-thirds of all households dependent on social benefits in areas with a higher proportion of Roma population</a:t>
            </a:r>
            <a:r>
              <a:rPr lang="cs-CZ" altLang="cs-CZ" dirty="0">
                <a:latin typeface="Arial" panose="020B0604020202020204" pitchFamily="34" charset="0"/>
              </a:rPr>
              <a:t>.</a:t>
            </a:r>
          </a:p>
          <a:p>
            <a:endParaRPr lang="cs-CZ" altLang="cs-CZ" dirty="0">
              <a:latin typeface="Arial" panose="020B0604020202020204" pitchFamily="34" charset="0"/>
            </a:endParaRPr>
          </a:p>
          <a:p>
            <a:r>
              <a:rPr lang="en-US" altLang="cs-CZ" dirty="0">
                <a:latin typeface="Arial" panose="020B0604020202020204" pitchFamily="34" charset="0"/>
              </a:rPr>
              <a:t>Low socio-economic status of Roma people reinforces the negative stereotypes majority population holds towards Roma people and that mass media significantly boost up (for example, recent media discourse on “inadaptable members”).</a:t>
            </a:r>
            <a:r>
              <a:rPr lang="cs-CZ" altLang="cs-CZ" dirty="0">
                <a:latin typeface="Arial" panose="020B0604020202020204" pitchFamily="34" charset="0"/>
              </a:rPr>
              <a:t> </a:t>
            </a:r>
          </a:p>
        </p:txBody>
      </p:sp>
      <p:sp>
        <p:nvSpPr>
          <p:cNvPr id="61444" name="Zástupný symbol pro číslo snímku 3"/>
          <p:cNvSpPr txBox="1">
            <a:spLocks noGrp="1"/>
          </p:cNvSpPr>
          <p:nvPr/>
        </p:nvSpPr>
        <p:spPr bwMode="auto">
          <a:xfrm>
            <a:off x="3929120" y="9428583"/>
            <a:ext cx="300387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algn="r"/>
            <a:fld id="{42DC4B2A-6FE7-463D-84CA-97CA0D4984C3}" type="slidenum">
              <a:rPr lang="cs-CZ" altLang="cs-CZ"/>
              <a:pPr algn="r"/>
              <a:t>22</a:t>
            </a:fld>
            <a:endParaRPr lang="cs-CZ" altLang="cs-CZ"/>
          </a:p>
        </p:txBody>
      </p:sp>
    </p:spTree>
    <p:extLst>
      <p:ext uri="{BB962C8B-B14F-4D97-AF65-F5344CB8AC3E}">
        <p14:creationId xmlns:p14="http://schemas.microsoft.com/office/powerpoint/2010/main" val="254485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Zástupný symbol pro obrázek snímku 1"/>
          <p:cNvSpPr>
            <a:spLocks noGrp="1" noRot="1" noChangeAspect="1"/>
          </p:cNvSpPr>
          <p:nvPr>
            <p:ph type="sldImg"/>
          </p:nvPr>
        </p:nvSpPr>
        <p:spPr>
          <a:ln/>
        </p:spPr>
      </p:sp>
      <p:sp>
        <p:nvSpPr>
          <p:cNvPr id="53250" name="Zástupný symbol pro poznámky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Calibri" pitchFamily="34" charset="0"/>
                <a:ea typeface="+mn-ea"/>
                <a:cs typeface="+mn-cs"/>
              </a:rPr>
              <a:t>Although, at first glance it might seem obvious that there are no barriers in the access to education or discriminatory behavior against selected groups of pupils in the Czech educational system, the opposite is true. </a:t>
            </a:r>
            <a:endParaRPr lang="cs-CZ" sz="1200" kern="1200" dirty="0">
              <a:solidFill>
                <a:schemeClr val="tx1"/>
              </a:solidFill>
              <a:latin typeface="Calibri" pitchFamily="34" charset="0"/>
              <a:ea typeface="+mn-ea"/>
              <a:cs typeface="+mn-cs"/>
            </a:endParaRPr>
          </a:p>
          <a:p>
            <a:endParaRPr lang="cs-CZ" dirty="0"/>
          </a:p>
        </p:txBody>
      </p:sp>
      <p:sp>
        <p:nvSpPr>
          <p:cNvPr id="53251" name="Zástupný symbol pro číslo snímku 3"/>
          <p:cNvSpPr>
            <a:spLocks noGrp="1"/>
          </p:cNvSpPr>
          <p:nvPr>
            <p:ph type="sldNum" sz="quarter" idx="5"/>
          </p:nvPr>
        </p:nvSpPr>
        <p:spPr>
          <a:noFill/>
        </p:spPr>
        <p:txBody>
          <a:bodyPr/>
          <a:lstStyle/>
          <a:p>
            <a:fld id="{A3E1A369-C0F7-4EEA-AC20-8B91D5C06BAD}" type="slidenum">
              <a:rPr lang="cs-CZ" smtClean="0"/>
              <a:pPr/>
              <a:t>23</a:t>
            </a:fld>
            <a:endParaRPr lang="cs-CZ"/>
          </a:p>
        </p:txBody>
      </p:sp>
    </p:spTree>
    <p:extLst>
      <p:ext uri="{BB962C8B-B14F-4D97-AF65-F5344CB8AC3E}">
        <p14:creationId xmlns:p14="http://schemas.microsoft.com/office/powerpoint/2010/main" val="214229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ChangeArrowheads="1" noTextEdit="1"/>
          </p:cNvSpPr>
          <p:nvPr>
            <p:ph type="sldImg"/>
          </p:nvPr>
        </p:nvSpPr>
        <p:spPr>
          <a:ln/>
        </p:spPr>
      </p:sp>
      <p:sp>
        <p:nvSpPr>
          <p:cNvPr id="1536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1536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F1E950AD-54AB-4711-8C69-97C0DD2CA3C7}" type="slidenum">
              <a:rPr lang="cs-CZ" altLang="cs-CZ" smtClean="0">
                <a:latin typeface="Arial" panose="020B0604020202020204" pitchFamily="34" charset="0"/>
              </a:rPr>
              <a:pPr/>
              <a:t>2</a:t>
            </a:fld>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Zástupný symbol pro obrázek snímku 1"/>
          <p:cNvSpPr>
            <a:spLocks noGrp="1" noRot="1" noChangeAspect="1"/>
          </p:cNvSpPr>
          <p:nvPr>
            <p:ph type="sldImg"/>
          </p:nvPr>
        </p:nvSpPr>
        <p:spPr>
          <a:ln/>
        </p:spPr>
      </p:sp>
      <p:sp>
        <p:nvSpPr>
          <p:cNvPr id="53250" name="Zástupný symbol pro poznámky 2"/>
          <p:cNvSpPr>
            <a:spLocks noGrp="1"/>
          </p:cNvSpPr>
          <p:nvPr>
            <p:ph type="body" idx="1"/>
          </p:nvPr>
        </p:nvSpPr>
        <p:spPr>
          <a:noFill/>
          <a:ln/>
        </p:spPr>
        <p:txBody>
          <a:bodyPr/>
          <a:lstStyle/>
          <a:p>
            <a:endParaRPr lang="cs-CZ" dirty="0"/>
          </a:p>
        </p:txBody>
      </p:sp>
      <p:sp>
        <p:nvSpPr>
          <p:cNvPr id="53251" name="Zástupný symbol pro číslo snímku 3"/>
          <p:cNvSpPr>
            <a:spLocks noGrp="1"/>
          </p:cNvSpPr>
          <p:nvPr>
            <p:ph type="sldNum" sz="quarter" idx="5"/>
          </p:nvPr>
        </p:nvSpPr>
        <p:spPr>
          <a:noFill/>
        </p:spPr>
        <p:txBody>
          <a:bodyPr/>
          <a:lstStyle/>
          <a:p>
            <a:fld id="{A3E1A369-C0F7-4EEA-AC20-8B91D5C06BAD}" type="slidenum">
              <a:rPr lang="cs-CZ" smtClean="0"/>
              <a:pPr/>
              <a:t>24</a:t>
            </a:fld>
            <a:endParaRPr lang="cs-CZ"/>
          </a:p>
        </p:txBody>
      </p:sp>
    </p:spTree>
    <p:extLst>
      <p:ext uri="{BB962C8B-B14F-4D97-AF65-F5344CB8AC3E}">
        <p14:creationId xmlns:p14="http://schemas.microsoft.com/office/powerpoint/2010/main" val="942287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obrázek snímku 1"/>
          <p:cNvSpPr>
            <a:spLocks noGrp="1" noRot="1" noChangeAspect="1" noTextEdit="1"/>
          </p:cNvSpPr>
          <p:nvPr>
            <p:ph type="sldImg"/>
          </p:nvPr>
        </p:nvSpPr>
        <p:spPr>
          <a:ln/>
        </p:spPr>
      </p:sp>
      <p:sp>
        <p:nvSpPr>
          <p:cNvPr id="6349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a:latin typeface="Arial" panose="020B0604020202020204" pitchFamily="34" charset="0"/>
              </a:rPr>
              <a:t>It </a:t>
            </a:r>
            <a:r>
              <a:rPr lang="cs-CZ" altLang="cs-CZ" dirty="0" err="1">
                <a:latin typeface="Arial" panose="020B0604020202020204" pitchFamily="34" charset="0"/>
              </a:rPr>
              <a:t>is</a:t>
            </a:r>
            <a:r>
              <a:rPr lang="cs-CZ" altLang="cs-CZ" dirty="0">
                <a:latin typeface="Arial" panose="020B0604020202020204" pitchFamily="34" charset="0"/>
              </a:rPr>
              <a:t> </a:t>
            </a:r>
            <a:r>
              <a:rPr lang="cs-CZ" altLang="cs-CZ" dirty="0" err="1">
                <a:latin typeface="Arial" panose="020B0604020202020204" pitchFamily="34" charset="0"/>
              </a:rPr>
              <a:t>an</a:t>
            </a:r>
            <a:r>
              <a:rPr lang="cs-CZ" altLang="cs-CZ" dirty="0">
                <a:latin typeface="Arial" panose="020B0604020202020204" pitchFamily="34" charset="0"/>
              </a:rPr>
              <a:t> </a:t>
            </a:r>
            <a:r>
              <a:rPr lang="cs-CZ" altLang="cs-CZ" dirty="0" err="1">
                <a:latin typeface="Arial" panose="020B0604020202020204" pitchFamily="34" charset="0"/>
              </a:rPr>
              <a:t>example</a:t>
            </a:r>
            <a:r>
              <a:rPr lang="cs-CZ" altLang="cs-CZ" dirty="0">
                <a:latin typeface="Arial" panose="020B0604020202020204" pitchFamily="34" charset="0"/>
              </a:rPr>
              <a:t> </a:t>
            </a:r>
            <a:r>
              <a:rPr lang="cs-CZ" altLang="cs-CZ" dirty="0" err="1">
                <a:latin typeface="Arial" panose="020B0604020202020204" pitchFamily="34" charset="0"/>
              </a:rPr>
              <a:t>of</a:t>
            </a:r>
            <a:r>
              <a:rPr lang="cs-CZ" altLang="cs-CZ" dirty="0">
                <a:latin typeface="Arial" panose="020B0604020202020204" pitchFamily="34" charset="0"/>
              </a:rPr>
              <a:t>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class</a:t>
            </a:r>
            <a:r>
              <a:rPr lang="cs-CZ" altLang="cs-CZ" dirty="0">
                <a:latin typeface="Arial" panose="020B0604020202020204" pitchFamily="34" charset="0"/>
              </a:rPr>
              <a:t> </a:t>
            </a:r>
            <a:r>
              <a:rPr lang="cs-CZ" altLang="cs-CZ" dirty="0" err="1">
                <a:latin typeface="Arial" panose="020B0604020202020204" pitchFamily="34" charset="0"/>
              </a:rPr>
              <a:t>at</a:t>
            </a:r>
            <a:r>
              <a:rPr lang="cs-CZ" altLang="cs-CZ" dirty="0">
                <a:latin typeface="Arial" panose="020B0604020202020204" pitchFamily="34" charset="0"/>
              </a:rPr>
              <a:t> </a:t>
            </a:r>
            <a:r>
              <a:rPr lang="cs-CZ" altLang="cs-CZ" dirty="0" err="1">
                <a:latin typeface="Arial" panose="020B0604020202020204" pitchFamily="34" charset="0"/>
              </a:rPr>
              <a:t>an</a:t>
            </a:r>
            <a:r>
              <a:rPr lang="cs-CZ" altLang="cs-CZ" dirty="0">
                <a:latin typeface="Arial" panose="020B0604020202020204" pitchFamily="34" charset="0"/>
              </a:rPr>
              <a:t> </a:t>
            </a:r>
            <a:r>
              <a:rPr lang="cs-CZ" altLang="cs-CZ" dirty="0" err="1">
                <a:latin typeface="Arial" panose="020B0604020202020204" pitchFamily="34" charset="0"/>
              </a:rPr>
              <a:t>elementary</a:t>
            </a:r>
            <a:r>
              <a:rPr lang="cs-CZ" altLang="cs-CZ" dirty="0">
                <a:latin typeface="Arial" panose="020B0604020202020204" pitchFamily="34" charset="0"/>
              </a:rPr>
              <a:t> </a:t>
            </a:r>
            <a:r>
              <a:rPr lang="cs-CZ" altLang="cs-CZ" dirty="0" err="1">
                <a:latin typeface="Arial" panose="020B0604020202020204" pitchFamily="34" charset="0"/>
              </a:rPr>
              <a:t>school</a:t>
            </a:r>
            <a:r>
              <a:rPr lang="cs-CZ" altLang="cs-CZ" dirty="0">
                <a:latin typeface="Arial" panose="020B0604020202020204" pitchFamily="34" charset="0"/>
              </a:rPr>
              <a:t> </a:t>
            </a:r>
            <a:r>
              <a:rPr lang="cs-CZ" altLang="cs-CZ" dirty="0" err="1">
                <a:latin typeface="Arial" panose="020B0604020202020204" pitchFamily="34" charset="0"/>
              </a:rPr>
              <a:t>here</a:t>
            </a:r>
            <a:r>
              <a:rPr lang="cs-CZ" altLang="cs-CZ" dirty="0">
                <a:latin typeface="Arial" panose="020B0604020202020204" pitchFamily="34" charset="0"/>
              </a:rPr>
              <a:t> in Brno </a:t>
            </a:r>
            <a:r>
              <a:rPr lang="cs-CZ" altLang="cs-CZ" dirty="0" err="1">
                <a:latin typeface="Arial" panose="020B0604020202020204" pitchFamily="34" charset="0"/>
              </a:rPr>
              <a:t>which</a:t>
            </a:r>
            <a:r>
              <a:rPr lang="cs-CZ" altLang="cs-CZ" dirty="0">
                <a:latin typeface="Arial" panose="020B0604020202020204" pitchFamily="34" charset="0"/>
              </a:rPr>
              <a:t> </a:t>
            </a:r>
            <a:r>
              <a:rPr lang="cs-CZ" altLang="cs-CZ" dirty="0" err="1">
                <a:latin typeface="Arial" panose="020B0604020202020204" pitchFamily="34" charset="0"/>
              </a:rPr>
              <a:t>was</a:t>
            </a:r>
            <a:r>
              <a:rPr lang="cs-CZ" altLang="cs-CZ" dirty="0">
                <a:latin typeface="Arial" panose="020B0604020202020204" pitchFamily="34" charset="0"/>
              </a:rPr>
              <a:t> </a:t>
            </a:r>
            <a:r>
              <a:rPr lang="cs-CZ" altLang="cs-CZ" dirty="0" err="1">
                <a:latin typeface="Arial" panose="020B0604020202020204" pitchFamily="34" charset="0"/>
              </a:rPr>
              <a:t>created</a:t>
            </a:r>
            <a:r>
              <a:rPr lang="cs-CZ" altLang="cs-CZ" dirty="0">
                <a:latin typeface="Arial" panose="020B0604020202020204" pitchFamily="34" charset="0"/>
              </a:rPr>
              <a:t> </a:t>
            </a:r>
            <a:r>
              <a:rPr lang="cs-CZ" altLang="cs-CZ" dirty="0" err="1">
                <a:latin typeface="Arial" panose="020B0604020202020204" pitchFamily="34" charset="0"/>
              </a:rPr>
              <a:t>after</a:t>
            </a:r>
            <a:r>
              <a:rPr lang="cs-CZ" altLang="cs-CZ" dirty="0">
                <a:latin typeface="Arial" panose="020B0604020202020204" pitchFamily="34" charset="0"/>
              </a:rPr>
              <a:t> </a:t>
            </a:r>
            <a:r>
              <a:rPr lang="cs-CZ" altLang="cs-CZ" dirty="0" err="1">
                <a:latin typeface="Arial" panose="020B0604020202020204" pitchFamily="34" charset="0"/>
              </a:rPr>
              <a:t>the</a:t>
            </a:r>
            <a:r>
              <a:rPr lang="cs-CZ" altLang="cs-CZ" dirty="0">
                <a:latin typeface="Arial" panose="020B0604020202020204" pitchFamily="34" charset="0"/>
              </a:rPr>
              <a:t> non-Roma </a:t>
            </a:r>
            <a:r>
              <a:rPr lang="cs-CZ" altLang="cs-CZ" dirty="0" err="1">
                <a:latin typeface="Arial" panose="020B0604020202020204" pitchFamily="34" charset="0"/>
              </a:rPr>
              <a:t>parents</a:t>
            </a:r>
            <a:r>
              <a:rPr lang="cs-CZ" altLang="cs-CZ" dirty="0">
                <a:latin typeface="Arial" panose="020B0604020202020204" pitchFamily="34" charset="0"/>
              </a:rPr>
              <a:t> </a:t>
            </a:r>
            <a:r>
              <a:rPr lang="cs-CZ" altLang="cs-CZ" dirty="0" err="1">
                <a:latin typeface="Arial" panose="020B0604020202020204" pitchFamily="34" charset="0"/>
              </a:rPr>
              <a:t>signed</a:t>
            </a:r>
            <a:r>
              <a:rPr lang="cs-CZ" altLang="cs-CZ" dirty="0">
                <a:latin typeface="Arial" panose="020B0604020202020204" pitchFamily="34" charset="0"/>
              </a:rPr>
              <a:t> a </a:t>
            </a:r>
            <a:r>
              <a:rPr lang="cs-CZ" altLang="cs-CZ" dirty="0" err="1">
                <a:latin typeface="Arial" panose="020B0604020202020204" pitchFamily="34" charset="0"/>
              </a:rPr>
              <a:t>petition</a:t>
            </a:r>
            <a:r>
              <a:rPr lang="cs-CZ" altLang="cs-CZ" dirty="0">
                <a:latin typeface="Arial" panose="020B0604020202020204" pitchFamily="34" charset="0"/>
              </a:rPr>
              <a:t> in </a:t>
            </a:r>
            <a:r>
              <a:rPr lang="cs-CZ" altLang="cs-CZ" dirty="0" err="1">
                <a:latin typeface="Arial" panose="020B0604020202020204" pitchFamily="34" charset="0"/>
              </a:rPr>
              <a:t>which</a:t>
            </a:r>
            <a:r>
              <a:rPr lang="cs-CZ" altLang="cs-CZ" dirty="0">
                <a:latin typeface="Arial" panose="020B0604020202020204" pitchFamily="34" charset="0"/>
              </a:rPr>
              <a:t> </a:t>
            </a:r>
            <a:r>
              <a:rPr lang="cs-CZ" altLang="cs-CZ" dirty="0" err="1">
                <a:latin typeface="Arial" panose="020B0604020202020204" pitchFamily="34" charset="0"/>
              </a:rPr>
              <a:t>they</a:t>
            </a:r>
            <a:r>
              <a:rPr lang="cs-CZ" altLang="cs-CZ" dirty="0">
                <a:latin typeface="Arial" panose="020B0604020202020204" pitchFamily="34" charset="0"/>
              </a:rPr>
              <a:t> </a:t>
            </a:r>
            <a:r>
              <a:rPr lang="cs-CZ" altLang="cs-CZ" dirty="0" err="1">
                <a:latin typeface="Arial" panose="020B0604020202020204" pitchFamily="34" charset="0"/>
              </a:rPr>
              <a:t>demanded</a:t>
            </a:r>
            <a:r>
              <a:rPr lang="cs-CZ" altLang="cs-CZ" dirty="0">
                <a:latin typeface="Arial" panose="020B0604020202020204" pitchFamily="34" charset="0"/>
              </a:rPr>
              <a:t> </a:t>
            </a:r>
            <a:r>
              <a:rPr lang="cs-CZ" altLang="cs-CZ" dirty="0" err="1">
                <a:latin typeface="Arial" panose="020B0604020202020204" pitchFamily="34" charset="0"/>
              </a:rPr>
              <a:t>that</a:t>
            </a:r>
            <a:r>
              <a:rPr lang="cs-CZ" altLang="cs-CZ" dirty="0">
                <a:latin typeface="Arial" panose="020B0604020202020204" pitchFamily="34" charset="0"/>
              </a:rPr>
              <a:t> </a:t>
            </a:r>
            <a:r>
              <a:rPr lang="cs-CZ" altLang="cs-CZ" dirty="0" err="1">
                <a:latin typeface="Arial" panose="020B0604020202020204" pitchFamily="34" charset="0"/>
              </a:rPr>
              <a:t>their</a:t>
            </a:r>
            <a:r>
              <a:rPr lang="cs-CZ" altLang="cs-CZ" dirty="0">
                <a:latin typeface="Arial" panose="020B0604020202020204" pitchFamily="34" charset="0"/>
              </a:rPr>
              <a:t> </a:t>
            </a:r>
            <a:r>
              <a:rPr lang="cs-CZ" altLang="cs-CZ" dirty="0" err="1">
                <a:latin typeface="Arial" panose="020B0604020202020204" pitchFamily="34" charset="0"/>
              </a:rPr>
              <a:t>children</a:t>
            </a:r>
            <a:r>
              <a:rPr lang="cs-CZ" altLang="cs-CZ" dirty="0">
                <a:latin typeface="Arial" panose="020B0604020202020204" pitchFamily="34" charset="0"/>
              </a:rPr>
              <a:t> </a:t>
            </a:r>
            <a:r>
              <a:rPr lang="cs-CZ" altLang="cs-CZ" dirty="0" err="1">
                <a:latin typeface="Arial" panose="020B0604020202020204" pitchFamily="34" charset="0"/>
              </a:rPr>
              <a:t>should</a:t>
            </a:r>
            <a:r>
              <a:rPr lang="cs-CZ" altLang="cs-CZ" dirty="0">
                <a:latin typeface="Arial" panose="020B0604020202020204" pitchFamily="34" charset="0"/>
              </a:rPr>
              <a:t> not </a:t>
            </a:r>
            <a:r>
              <a:rPr lang="cs-CZ" altLang="cs-CZ" dirty="0" err="1">
                <a:latin typeface="Arial" panose="020B0604020202020204" pitchFamily="34" charset="0"/>
              </a:rPr>
              <a:t>be</a:t>
            </a:r>
            <a:r>
              <a:rPr lang="cs-CZ" altLang="cs-CZ" dirty="0">
                <a:latin typeface="Arial" panose="020B0604020202020204" pitchFamily="34" charset="0"/>
              </a:rPr>
              <a:t> </a:t>
            </a:r>
            <a:r>
              <a:rPr lang="cs-CZ" altLang="cs-CZ" dirty="0" err="1">
                <a:latin typeface="Arial" panose="020B0604020202020204" pitchFamily="34" charset="0"/>
              </a:rPr>
              <a:t>put</a:t>
            </a:r>
            <a:r>
              <a:rPr lang="cs-CZ" altLang="cs-CZ" dirty="0">
                <a:latin typeface="Arial" panose="020B0604020202020204" pitchFamily="34" charset="0"/>
              </a:rPr>
              <a:t> </a:t>
            </a:r>
            <a:r>
              <a:rPr lang="cs-CZ" altLang="cs-CZ" dirty="0" err="1">
                <a:latin typeface="Arial" panose="020B0604020202020204" pitchFamily="34" charset="0"/>
              </a:rPr>
              <a:t>into</a:t>
            </a:r>
            <a:r>
              <a:rPr lang="cs-CZ" altLang="cs-CZ" dirty="0">
                <a:latin typeface="Arial" panose="020B0604020202020204" pitchFamily="34" charset="0"/>
              </a:rPr>
              <a:t>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same</a:t>
            </a:r>
            <a:r>
              <a:rPr lang="cs-CZ" altLang="cs-CZ" dirty="0">
                <a:latin typeface="Arial" panose="020B0604020202020204" pitchFamily="34" charset="0"/>
              </a:rPr>
              <a:t> </a:t>
            </a:r>
            <a:r>
              <a:rPr lang="cs-CZ" altLang="cs-CZ" dirty="0" err="1">
                <a:latin typeface="Arial" panose="020B0604020202020204" pitchFamily="34" charset="0"/>
              </a:rPr>
              <a:t>class</a:t>
            </a:r>
            <a:r>
              <a:rPr lang="cs-CZ" altLang="cs-CZ" dirty="0">
                <a:latin typeface="Arial" panose="020B0604020202020204" pitchFamily="34" charset="0"/>
              </a:rPr>
              <a:t> </a:t>
            </a:r>
            <a:r>
              <a:rPr lang="cs-CZ" altLang="cs-CZ" dirty="0" err="1">
                <a:latin typeface="Arial" panose="020B0604020202020204" pitchFamily="34" charset="0"/>
              </a:rPr>
              <a:t>with</a:t>
            </a:r>
            <a:r>
              <a:rPr lang="cs-CZ" altLang="cs-CZ" dirty="0">
                <a:latin typeface="Arial" panose="020B0604020202020204" pitchFamily="34" charset="0"/>
              </a:rPr>
              <a:t> </a:t>
            </a:r>
            <a:r>
              <a:rPr lang="cs-CZ" altLang="cs-CZ" dirty="0" err="1">
                <a:latin typeface="Arial" panose="020B0604020202020204" pitchFamily="34" charset="0"/>
              </a:rPr>
              <a:t>the</a:t>
            </a:r>
            <a:r>
              <a:rPr lang="cs-CZ" altLang="cs-CZ" dirty="0">
                <a:latin typeface="Arial" panose="020B0604020202020204" pitchFamily="34" charset="0"/>
              </a:rPr>
              <a:t> Roma </a:t>
            </a:r>
            <a:r>
              <a:rPr lang="cs-CZ" altLang="cs-CZ" dirty="0" err="1">
                <a:latin typeface="Arial" panose="020B0604020202020204" pitchFamily="34" charset="0"/>
              </a:rPr>
              <a:t>children</a:t>
            </a:r>
            <a:r>
              <a:rPr lang="cs-CZ" altLang="cs-CZ" dirty="0">
                <a:latin typeface="Arial" panose="020B0604020202020204" pitchFamily="34" charset="0"/>
              </a:rPr>
              <a:t>.   </a:t>
            </a:r>
          </a:p>
          <a:p>
            <a:r>
              <a:rPr lang="cs-CZ" altLang="cs-CZ" dirty="0" err="1">
                <a:latin typeface="Arial" panose="020B0604020202020204" pitchFamily="34" charset="0"/>
              </a:rPr>
              <a:t>Afterwards</a:t>
            </a:r>
            <a:r>
              <a:rPr lang="cs-CZ" altLang="cs-CZ" dirty="0">
                <a:latin typeface="Arial" panose="020B0604020202020204" pitchFamily="34" charset="0"/>
              </a:rPr>
              <a:t> </a:t>
            </a:r>
            <a:r>
              <a:rPr lang="cs-CZ" altLang="cs-CZ" dirty="0" err="1">
                <a:latin typeface="Arial" panose="020B0604020202020204" pitchFamily="34" charset="0"/>
              </a:rPr>
              <a:t>based</a:t>
            </a:r>
            <a:r>
              <a:rPr lang="cs-CZ" altLang="cs-CZ" dirty="0">
                <a:latin typeface="Arial" panose="020B0604020202020204" pitchFamily="34" charset="0"/>
              </a:rPr>
              <a:t> on </a:t>
            </a:r>
            <a:r>
              <a:rPr lang="cs-CZ" altLang="cs-CZ" dirty="0" err="1">
                <a:latin typeface="Arial" panose="020B0604020202020204" pitchFamily="34" charset="0"/>
              </a:rPr>
              <a:t>this</a:t>
            </a:r>
            <a:r>
              <a:rPr lang="cs-CZ" altLang="cs-CZ" dirty="0">
                <a:latin typeface="Arial" panose="020B0604020202020204" pitchFamily="34" charset="0"/>
              </a:rPr>
              <a:t> </a:t>
            </a:r>
            <a:r>
              <a:rPr lang="cs-CZ" altLang="cs-CZ" dirty="0" err="1">
                <a:latin typeface="Arial" panose="020B0604020202020204" pitchFamily="34" charset="0"/>
              </a:rPr>
              <a:t>real</a:t>
            </a:r>
            <a:r>
              <a:rPr lang="cs-CZ" altLang="cs-CZ" dirty="0">
                <a:latin typeface="Arial" panose="020B0604020202020204" pitchFamily="34" charset="0"/>
              </a:rPr>
              <a:t> case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document</a:t>
            </a:r>
            <a:r>
              <a:rPr lang="cs-CZ" altLang="cs-CZ" dirty="0">
                <a:latin typeface="Arial" panose="020B0604020202020204" pitchFamily="34" charset="0"/>
              </a:rPr>
              <a:t> </a:t>
            </a:r>
            <a:r>
              <a:rPr lang="cs-CZ" altLang="cs-CZ" dirty="0" err="1">
                <a:latin typeface="Arial" panose="020B0604020202020204" pitchFamily="34" charset="0"/>
              </a:rPr>
              <a:t>was</a:t>
            </a:r>
            <a:r>
              <a:rPr lang="cs-CZ" altLang="cs-CZ" dirty="0">
                <a:latin typeface="Arial" panose="020B0604020202020204" pitchFamily="34" charset="0"/>
              </a:rPr>
              <a:t> </a:t>
            </a:r>
            <a:r>
              <a:rPr lang="cs-CZ" altLang="cs-CZ" dirty="0" err="1">
                <a:latin typeface="Arial" panose="020B0604020202020204" pitchFamily="34" charset="0"/>
              </a:rPr>
              <a:t>created</a:t>
            </a:r>
            <a:r>
              <a:rPr lang="cs-CZ" altLang="cs-CZ" dirty="0">
                <a:latin typeface="Arial" panose="020B0604020202020204" pitchFamily="34" charset="0"/>
              </a:rPr>
              <a:t>. </a:t>
            </a:r>
          </a:p>
          <a:p>
            <a:r>
              <a:rPr lang="cs-CZ" altLang="cs-CZ" dirty="0">
                <a:latin typeface="Arial" panose="020B0604020202020204" pitchFamily="34" charset="0"/>
              </a:rPr>
              <a:t>Intro </a:t>
            </a:r>
            <a:r>
              <a:rPr lang="cs-CZ" altLang="cs-CZ" dirty="0" err="1">
                <a:latin typeface="Arial" panose="020B0604020202020204" pitchFamily="34" charset="0"/>
              </a:rPr>
              <a:t>from</a:t>
            </a:r>
            <a:r>
              <a:rPr lang="cs-CZ" altLang="cs-CZ" dirty="0">
                <a:latin typeface="Arial" panose="020B0604020202020204" pitchFamily="34" charset="0"/>
              </a:rPr>
              <a:t> 1:41.</a:t>
            </a:r>
          </a:p>
          <a:p>
            <a:r>
              <a:rPr lang="cs-CZ" altLang="cs-CZ" dirty="0">
                <a:latin typeface="Arial" panose="020B0604020202020204" pitchFamily="34" charset="0"/>
                <a:hlinkClick r:id="rId3"/>
              </a:rPr>
              <a:t>http://www.ceskatelevize.cz/porady/10267754387-ptacata-aneb-nejsme-zadna-becka/bonus/990-trailer/</a:t>
            </a:r>
            <a:endParaRPr lang="cs-CZ" altLang="cs-CZ" dirty="0">
              <a:latin typeface="Arial" panose="020B0604020202020204" pitchFamily="34" charset="0"/>
            </a:endParaRPr>
          </a:p>
          <a:p>
            <a:r>
              <a:rPr lang="cs-CZ" altLang="cs-CZ" dirty="0">
                <a:latin typeface="Arial" panose="020B0604020202020204" pitchFamily="34" charset="0"/>
              </a:rPr>
              <a:t>http://www.ceskatelevize.cz/porady/10719503009-trida-8-a/video/ 1:30</a:t>
            </a:r>
          </a:p>
          <a:p>
            <a:endParaRPr lang="cs-CZ" altLang="cs-CZ" dirty="0">
              <a:latin typeface="Arial" panose="020B0604020202020204" pitchFamily="34" charset="0"/>
            </a:endParaRPr>
          </a:p>
        </p:txBody>
      </p:sp>
      <p:sp>
        <p:nvSpPr>
          <p:cNvPr id="6349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3A49AD0B-B9B4-4A8D-8BC9-C849D7B8C574}" type="slidenum">
              <a:rPr lang="cs-CZ" altLang="cs-CZ" smtClean="0">
                <a:latin typeface="Arial" panose="020B0604020202020204" pitchFamily="34" charset="0"/>
              </a:rPr>
              <a:pPr/>
              <a:t>25</a:t>
            </a:fld>
            <a:endParaRPr lang="cs-CZ" altLang="cs-CZ">
              <a:latin typeface="Arial" panose="020B0604020202020204" pitchFamily="34" charset="0"/>
            </a:endParaRPr>
          </a:p>
        </p:txBody>
      </p:sp>
    </p:spTree>
    <p:extLst>
      <p:ext uri="{BB962C8B-B14F-4D97-AF65-F5344CB8AC3E}">
        <p14:creationId xmlns:p14="http://schemas.microsoft.com/office/powerpoint/2010/main" val="1786293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AE1B986-F754-49A0-AD2D-21B9237161D9}" type="slidenum">
              <a:rPr lang="en-US" smtClean="0"/>
              <a:t>26</a:t>
            </a:fld>
            <a:endParaRPr lang="en-US"/>
          </a:p>
        </p:txBody>
      </p:sp>
    </p:spTree>
    <p:extLst>
      <p:ext uri="{BB962C8B-B14F-4D97-AF65-F5344CB8AC3E}">
        <p14:creationId xmlns:p14="http://schemas.microsoft.com/office/powerpoint/2010/main" val="178493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AE1B986-F754-49A0-AD2D-21B9237161D9}" type="slidenum">
              <a:rPr lang="en-US" smtClean="0"/>
              <a:t>27</a:t>
            </a:fld>
            <a:endParaRPr lang="en-US"/>
          </a:p>
        </p:txBody>
      </p:sp>
    </p:spTree>
    <p:extLst>
      <p:ext uri="{BB962C8B-B14F-4D97-AF65-F5344CB8AC3E}">
        <p14:creationId xmlns:p14="http://schemas.microsoft.com/office/powerpoint/2010/main" val="2368722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28</a:t>
            </a:fld>
            <a:endParaRPr lang="cs-CZ" altLang="cs-CZ"/>
          </a:p>
        </p:txBody>
      </p:sp>
    </p:spTree>
    <p:extLst>
      <p:ext uri="{BB962C8B-B14F-4D97-AF65-F5344CB8AC3E}">
        <p14:creationId xmlns:p14="http://schemas.microsoft.com/office/powerpoint/2010/main" val="4041568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AE1B986-F754-49A0-AD2D-21B9237161D9}" type="slidenum">
              <a:rPr lang="en-US" smtClean="0"/>
              <a:t>29</a:t>
            </a:fld>
            <a:endParaRPr lang="en-US"/>
          </a:p>
        </p:txBody>
      </p:sp>
    </p:spTree>
    <p:extLst>
      <p:ext uri="{BB962C8B-B14F-4D97-AF65-F5344CB8AC3E}">
        <p14:creationId xmlns:p14="http://schemas.microsoft.com/office/powerpoint/2010/main" val="3778628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sz="1200" kern="1200" dirty="0">
                <a:solidFill>
                  <a:schemeClr val="tx1"/>
                </a:solidFill>
                <a:latin typeface="Calibri" pitchFamily="34" charset="0"/>
                <a:ea typeface="+mn-ea"/>
                <a:cs typeface="+mn-cs"/>
              </a:rPr>
              <a:t>Some research studies point to the fact that the Czech school system can not adequately compensate for the different skills that stem from different social backgrounds (</a:t>
            </a:r>
            <a:r>
              <a:rPr lang="en-US" sz="1200" kern="1200" dirty="0" err="1">
                <a:solidFill>
                  <a:schemeClr val="tx1"/>
                </a:solidFill>
                <a:latin typeface="Calibri" pitchFamily="34" charset="0"/>
                <a:ea typeface="+mn-ea"/>
                <a:cs typeface="+mn-cs"/>
              </a:rPr>
              <a:t>Matějů</a:t>
            </a:r>
            <a:r>
              <a:rPr lang="en-US" sz="1200" kern="1200" dirty="0">
                <a:solidFill>
                  <a:schemeClr val="tx1"/>
                </a:solidFill>
                <a:latin typeface="Calibri" pitchFamily="34" charset="0"/>
                <a:ea typeface="+mn-ea"/>
                <a:cs typeface="+mn-cs"/>
              </a:rPr>
              <a:t>, </a:t>
            </a:r>
            <a:r>
              <a:rPr lang="en-US" sz="1200" kern="1200" dirty="0" err="1">
                <a:solidFill>
                  <a:schemeClr val="tx1"/>
                </a:solidFill>
                <a:latin typeface="Calibri" pitchFamily="34" charset="0"/>
                <a:ea typeface="+mn-ea"/>
                <a:cs typeface="+mn-cs"/>
              </a:rPr>
              <a:t>Straková</a:t>
            </a:r>
            <a:r>
              <a:rPr lang="en-US" sz="1200" kern="1200" dirty="0">
                <a:solidFill>
                  <a:schemeClr val="tx1"/>
                </a:solidFill>
                <a:latin typeface="Calibri" pitchFamily="34" charset="0"/>
                <a:ea typeface="+mn-ea"/>
                <a:cs typeface="+mn-cs"/>
              </a:rPr>
              <a:t>, 2006). If we also take into account the fact that the free choice for a school forms - especially in larger cities - an ethnically segmented educational market where local hierarchy of schools exists and leads to pupils’ selection, we are faced to a deeper dilemma regarding the possibility to find general effective tools of inclusive policies. It points to the real key players who are the parents and their rational learning/educational </a:t>
            </a:r>
            <a:r>
              <a:rPr lang="en-US" sz="1200" kern="1200" dirty="0" err="1">
                <a:solidFill>
                  <a:schemeClr val="tx1"/>
                </a:solidFill>
                <a:latin typeface="Calibri" pitchFamily="34" charset="0"/>
                <a:ea typeface="+mn-ea"/>
                <a:cs typeface="+mn-cs"/>
              </a:rPr>
              <a:t>strateg</a:t>
            </a:r>
            <a:r>
              <a:rPr lang="cs-CZ" sz="1200" kern="1200" dirty="0" err="1">
                <a:solidFill>
                  <a:schemeClr val="tx1"/>
                </a:solidFill>
                <a:latin typeface="Calibri" pitchFamily="34" charset="0"/>
                <a:ea typeface="+mn-ea"/>
                <a:cs typeface="+mn-cs"/>
              </a:rPr>
              <a:t>ies</a:t>
            </a:r>
            <a:r>
              <a:rPr lang="cs-CZ" sz="1200" kern="1200" dirty="0">
                <a:solidFill>
                  <a:schemeClr val="tx1"/>
                </a:solidFill>
                <a:latin typeface="Calibri" pitchFamily="34" charset="0"/>
                <a:ea typeface="+mn-ea"/>
                <a:cs typeface="+mn-cs"/>
              </a:rPr>
              <a:t>.</a:t>
            </a:r>
            <a:endParaRPr lang="cs-CZ" dirty="0"/>
          </a:p>
        </p:txBody>
      </p:sp>
      <p:sp>
        <p:nvSpPr>
          <p:cNvPr id="4" name="Zástupný symbol pro číslo snímku 3"/>
          <p:cNvSpPr>
            <a:spLocks noGrp="1"/>
          </p:cNvSpPr>
          <p:nvPr>
            <p:ph type="sldNum" sz="quarter" idx="10"/>
          </p:nvPr>
        </p:nvSpPr>
        <p:spPr/>
        <p:txBody>
          <a:bodyPr/>
          <a:lstStyle/>
          <a:p>
            <a:pPr>
              <a:defRPr/>
            </a:pPr>
            <a:fld id="{FF3ABF12-E284-4A7B-9E29-91B2A1011B2A}" type="slidenum">
              <a:rPr lang="cs-CZ" smtClean="0"/>
              <a:pPr>
                <a:defRPr/>
              </a:pPr>
              <a:t>30</a:t>
            </a:fld>
            <a:endParaRPr lang="cs-CZ"/>
          </a:p>
        </p:txBody>
      </p:sp>
    </p:spTree>
    <p:extLst>
      <p:ext uri="{BB962C8B-B14F-4D97-AF65-F5344CB8AC3E}">
        <p14:creationId xmlns:p14="http://schemas.microsoft.com/office/powerpoint/2010/main" val="1359663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rázek snímku 1"/>
          <p:cNvSpPr>
            <a:spLocks noGrp="1" noRot="1" noChangeAspect="1" noChangeArrowheads="1" noTextEdit="1"/>
          </p:cNvSpPr>
          <p:nvPr>
            <p:ph type="sldImg"/>
          </p:nvPr>
        </p:nvSpPr>
        <p:spPr>
          <a:ln/>
        </p:spPr>
      </p:sp>
      <p:sp>
        <p:nvSpPr>
          <p:cNvPr id="5017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5018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21657688-1C57-45B9-9999-74072D0932DB}" type="slidenum">
              <a:rPr lang="cs-CZ" altLang="cs-CZ" smtClean="0">
                <a:latin typeface="Arial" panose="020B0604020202020204" pitchFamily="34" charset="0"/>
              </a:rPr>
              <a:pPr/>
              <a:t>33</a:t>
            </a:fld>
            <a:endParaRPr lang="cs-CZ"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rázek snímku 1"/>
          <p:cNvSpPr>
            <a:spLocks noGrp="1" noRot="1" noChangeAspect="1" noChangeArrowheads="1" noTextEdit="1"/>
          </p:cNvSpPr>
          <p:nvPr>
            <p:ph type="sldImg"/>
          </p:nvPr>
        </p:nvSpPr>
        <p:spPr>
          <a:ln/>
        </p:spPr>
      </p:sp>
      <p:sp>
        <p:nvSpPr>
          <p:cNvPr id="5222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5222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8A03CEDC-B374-433A-A9F8-ABD60BBD7AED}" type="slidenum">
              <a:rPr lang="cs-CZ" altLang="cs-CZ" smtClean="0">
                <a:latin typeface="Arial" panose="020B0604020202020204" pitchFamily="34" charset="0"/>
              </a:rPr>
              <a:pPr/>
              <a:t>34</a:t>
            </a:fld>
            <a:endParaRPr lang="cs-CZ"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AE1B986-F754-49A0-AD2D-21B9237161D9}" type="slidenum">
              <a:rPr lang="en-US" smtClean="0"/>
              <a:t>35</a:t>
            </a:fld>
            <a:endParaRPr lang="en-US"/>
          </a:p>
        </p:txBody>
      </p:sp>
    </p:spTree>
    <p:extLst>
      <p:ext uri="{BB962C8B-B14F-4D97-AF65-F5344CB8AC3E}">
        <p14:creationId xmlns:p14="http://schemas.microsoft.com/office/powerpoint/2010/main" val="1192134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obrázek snímku 1"/>
          <p:cNvSpPr>
            <a:spLocks noGrp="1" noRot="1" noChangeAspect="1" noChangeArrowheads="1" noTextEdit="1"/>
          </p:cNvSpPr>
          <p:nvPr>
            <p:ph type="sldImg"/>
          </p:nvPr>
        </p:nvSpPr>
        <p:spPr>
          <a:ln/>
        </p:spPr>
      </p:sp>
      <p:sp>
        <p:nvSpPr>
          <p:cNvPr id="1741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1741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C5C75BC1-5130-44A1-8912-109861AE03CD}" type="slidenum">
              <a:rPr lang="cs-CZ" altLang="cs-CZ" smtClean="0">
                <a:latin typeface="Arial" panose="020B0604020202020204" pitchFamily="34" charset="0"/>
              </a:rPr>
              <a:pPr/>
              <a:t>3</a:t>
            </a:fld>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ChangeArrowheads="1" noTextEdit="1"/>
          </p:cNvSpPr>
          <p:nvPr>
            <p:ph type="sldImg"/>
          </p:nvPr>
        </p:nvSpPr>
        <p:spPr>
          <a:ln/>
        </p:spPr>
      </p:sp>
      <p:sp>
        <p:nvSpPr>
          <p:cNvPr id="1945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1946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D365F8C7-3494-4112-BB38-7D1629C9D6AD}" type="slidenum">
              <a:rPr lang="cs-CZ" altLang="cs-CZ" smtClean="0">
                <a:latin typeface="Arial" panose="020B0604020202020204" pitchFamily="34" charset="0"/>
              </a:rPr>
              <a:pPr/>
              <a:t>4</a:t>
            </a:fld>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a:defRPr/>
            </a:pPr>
            <a:fld id="{6BC10F1C-0AFB-4A14-B8E8-CA52ED628FA9}" type="slidenum">
              <a:rPr lang="cs-CZ" altLang="cs-CZ" smtClean="0"/>
              <a:pPr>
                <a:defRPr/>
              </a:pPr>
              <a:t>5</a:t>
            </a:fld>
            <a:endParaRPr lang="cs-CZ" altLang="cs-CZ"/>
          </a:p>
        </p:txBody>
      </p:sp>
    </p:spTree>
    <p:extLst>
      <p:ext uri="{BB962C8B-B14F-4D97-AF65-F5344CB8AC3E}">
        <p14:creationId xmlns:p14="http://schemas.microsoft.com/office/powerpoint/2010/main" val="2397980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ChangeArrowheads="1" noTextEdit="1"/>
          </p:cNvSpPr>
          <p:nvPr>
            <p:ph type="sldImg"/>
          </p:nvPr>
        </p:nvSpPr>
        <p:spPr>
          <a:ln/>
        </p:spPr>
      </p:sp>
      <p:sp>
        <p:nvSpPr>
          <p:cNvPr id="2150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150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4C995362-FBD0-43F8-A28E-0B46CF10D711}" type="slidenum">
              <a:rPr lang="cs-CZ" altLang="cs-CZ" smtClean="0">
                <a:latin typeface="Arial" panose="020B0604020202020204" pitchFamily="34" charset="0"/>
              </a:rPr>
              <a:pPr/>
              <a:t>6</a:t>
            </a:fld>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ChangeArrowheads="1" noTextEdit="1"/>
          </p:cNvSpPr>
          <p:nvPr>
            <p:ph type="sldImg"/>
          </p:nvPr>
        </p:nvSpPr>
        <p:spPr>
          <a:ln/>
        </p:spPr>
      </p:sp>
      <p:sp>
        <p:nvSpPr>
          <p:cNvPr id="2355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355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A5757EF3-5D21-4D33-8806-31595CDC25E9}" type="slidenum">
              <a:rPr lang="cs-CZ" altLang="cs-CZ" smtClean="0">
                <a:latin typeface="Arial" panose="020B0604020202020204" pitchFamily="34" charset="0"/>
              </a:rPr>
              <a:pPr/>
              <a:t>7</a:t>
            </a:fld>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ChangeArrowheads="1" noTextEdit="1"/>
          </p:cNvSpPr>
          <p:nvPr>
            <p:ph type="sldImg"/>
          </p:nvPr>
        </p:nvSpPr>
        <p:spPr>
          <a:ln/>
        </p:spPr>
      </p:sp>
      <p:sp>
        <p:nvSpPr>
          <p:cNvPr id="2969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Threats of unemployment</a:t>
            </a:r>
          </a:p>
          <a:p>
            <a:r>
              <a:rPr lang="cs-CZ" altLang="cs-CZ">
                <a:latin typeface="Arial" panose="020B0604020202020204" pitchFamily="34" charset="0"/>
              </a:rPr>
              <a:t>three different types of social risks can be identified in Western.</a:t>
            </a:r>
          </a:p>
          <a:p>
            <a:r>
              <a:rPr lang="cs-CZ" altLang="cs-CZ">
                <a:latin typeface="Arial" panose="020B0604020202020204" pitchFamily="34" charset="0"/>
              </a:rPr>
              <a:t>While class-based risks are primarily concerned with the unequal distribution of risks between social classes, life-course risks involve the uneven distribution of risks over the life of the individual.</a:t>
            </a:r>
          </a:p>
          <a:p>
            <a:r>
              <a:rPr lang="cs-CZ" altLang="cs-CZ">
                <a:latin typeface="Arial" panose="020B0604020202020204" pitchFamily="34" charset="0"/>
              </a:rPr>
              <a:t>Intergenerational risks, by contrast, are more directly concerned with the intergenerational transmission and inheritance of chances. </a:t>
            </a:r>
          </a:p>
          <a:p>
            <a:r>
              <a:rPr lang="cs-CZ" altLang="cs-CZ">
                <a:latin typeface="Arial" panose="020B0604020202020204" pitchFamily="34" charset="0"/>
              </a:rPr>
              <a:t>Ad 1) an example of class-based risks is the threat of uncertainty faced by people in poorer/lower social strata owing to their low qualification/obsolete skills/low level of human capital.</a:t>
            </a:r>
          </a:p>
          <a:p>
            <a:r>
              <a:rPr lang="cs-CZ" altLang="cs-CZ">
                <a:latin typeface="Arial" panose="020B0604020202020204" pitchFamily="34" charset="0"/>
              </a:rPr>
              <a:t>Ad 2) Whereas life-course risks include growing threat caused by some life events or occured in certain period of life.</a:t>
            </a:r>
          </a:p>
        </p:txBody>
      </p:sp>
      <p:sp>
        <p:nvSpPr>
          <p:cNvPr id="2970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BBE9DB-676C-4C5E-9F17-496D93BC2578}" type="slidenum">
              <a:rPr lang="cs-CZ" altLang="cs-CZ" smtClean="0"/>
              <a:pPr>
                <a:spcBef>
                  <a:spcPct val="0"/>
                </a:spcBef>
              </a:pPr>
              <a:t>10</a:t>
            </a:fld>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ChangeArrowheads="1" noTextEdit="1"/>
          </p:cNvSpPr>
          <p:nvPr>
            <p:ph type="sldImg"/>
          </p:nvPr>
        </p:nvSpPr>
        <p:spPr>
          <a:ln/>
        </p:spPr>
      </p:sp>
      <p:sp>
        <p:nvSpPr>
          <p:cNvPr id="2560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560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fld id="{FE9A9209-4F81-42F5-84EC-1B1735E4E7AB}" type="slidenum">
              <a:rPr lang="cs-CZ" altLang="cs-CZ" smtClean="0">
                <a:latin typeface="Arial" panose="020B0604020202020204" pitchFamily="34" charset="0"/>
              </a:rPr>
              <a:pPr/>
              <a:t>11</a:t>
            </a:fld>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Obdélník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Obdélník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Obdélník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Obdélník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Nadpis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cs-CZ"/>
              <a:t>Kliknutím lze upravit styl.</a:t>
            </a:r>
            <a:endParaRPr lang="en-US"/>
          </a:p>
        </p:txBody>
      </p:sp>
      <p:sp>
        <p:nvSpPr>
          <p:cNvPr id="9" name="Podnadpis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Kliknutím můžete upravit styl předlohy.</a:t>
            </a:r>
            <a:endParaRPr lang="en-US"/>
          </a:p>
        </p:txBody>
      </p:sp>
      <p:sp>
        <p:nvSpPr>
          <p:cNvPr id="10" name="Zástupný symbol pro datum 27"/>
          <p:cNvSpPr>
            <a:spLocks noGrp="1"/>
          </p:cNvSpPr>
          <p:nvPr>
            <p:ph type="dt" sz="half" idx="10"/>
          </p:nvPr>
        </p:nvSpPr>
        <p:spPr>
          <a:xfrm>
            <a:off x="6400800" y="6354763"/>
            <a:ext cx="2286000" cy="366712"/>
          </a:xfrm>
        </p:spPr>
        <p:txBody>
          <a:bodyPr/>
          <a:lstStyle>
            <a:lvl1pPr>
              <a:defRPr sz="1400"/>
            </a:lvl1pPr>
          </a:lstStyle>
          <a:p>
            <a:pPr>
              <a:defRPr/>
            </a:pPr>
            <a:endParaRPr lang="cs-CZ"/>
          </a:p>
        </p:txBody>
      </p:sp>
      <p:sp>
        <p:nvSpPr>
          <p:cNvPr id="11" name="Zástupný symbol pro zápatí 16"/>
          <p:cNvSpPr>
            <a:spLocks noGrp="1"/>
          </p:cNvSpPr>
          <p:nvPr>
            <p:ph type="ftr" sz="quarter" idx="11"/>
          </p:nvPr>
        </p:nvSpPr>
        <p:spPr>
          <a:xfrm>
            <a:off x="2898775" y="6354763"/>
            <a:ext cx="3475038" cy="366712"/>
          </a:xfrm>
        </p:spPr>
        <p:txBody>
          <a:bodyPr/>
          <a:lstStyle>
            <a:lvl1pPr>
              <a:defRPr/>
            </a:lvl1pPr>
          </a:lstStyle>
          <a:p>
            <a:pPr>
              <a:defRPr/>
            </a:pPr>
            <a:endParaRPr lang="cs-CZ"/>
          </a:p>
        </p:txBody>
      </p:sp>
      <p:sp>
        <p:nvSpPr>
          <p:cNvPr id="12" name="Zástupný symbol pro číslo snímku 28"/>
          <p:cNvSpPr>
            <a:spLocks noGrp="1"/>
          </p:cNvSpPr>
          <p:nvPr>
            <p:ph type="sldNum" sz="quarter" idx="12"/>
          </p:nvPr>
        </p:nvSpPr>
        <p:spPr>
          <a:xfrm>
            <a:off x="1216025" y="6354763"/>
            <a:ext cx="1219200" cy="366712"/>
          </a:xfrm>
        </p:spPr>
        <p:txBody>
          <a:bodyPr/>
          <a:lstStyle>
            <a:lvl1pPr>
              <a:defRPr/>
            </a:lvl1pPr>
          </a:lstStyle>
          <a:p>
            <a:pPr>
              <a:defRPr/>
            </a:pPr>
            <a:fld id="{61352729-D110-4064-BBF9-E902B10CAD04}" type="slidenum">
              <a:rPr lang="cs-CZ" altLang="cs-CZ"/>
              <a:pPr>
                <a:defRPr/>
              </a:pPr>
              <a:t>‹#›</a:t>
            </a:fld>
            <a:endParaRPr lang="cs-CZ" altLang="cs-CZ"/>
          </a:p>
        </p:txBody>
      </p:sp>
    </p:spTree>
    <p:extLst>
      <p:ext uri="{BB962C8B-B14F-4D97-AF65-F5344CB8AC3E}">
        <p14:creationId xmlns:p14="http://schemas.microsoft.com/office/powerpoint/2010/main" val="2832332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13"/>
          <p:cNvSpPr>
            <a:spLocks noGrp="1"/>
          </p:cNvSpPr>
          <p:nvPr>
            <p:ph type="dt" sz="half" idx="10"/>
          </p:nvPr>
        </p:nvSpPr>
        <p:spPr/>
        <p:txBody>
          <a:bodyPr/>
          <a:lstStyle>
            <a:lvl1pPr>
              <a:defRPr/>
            </a:lvl1pPr>
          </a:lstStyle>
          <a:p>
            <a:pPr>
              <a:defRPr/>
            </a:pPr>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9CBB91A9-1A94-4501-9212-0E7598A56B18}" type="slidenum">
              <a:rPr lang="cs-CZ" altLang="cs-CZ"/>
              <a:pPr>
                <a:defRPr/>
              </a:pPr>
              <a:t>‹#›</a:t>
            </a:fld>
            <a:endParaRPr lang="cs-CZ" altLang="cs-CZ"/>
          </a:p>
        </p:txBody>
      </p:sp>
    </p:spTree>
    <p:extLst>
      <p:ext uri="{BB962C8B-B14F-4D97-AF65-F5344CB8AC3E}">
        <p14:creationId xmlns:p14="http://schemas.microsoft.com/office/powerpoint/2010/main" val="3814245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4" name="Přímá spojovací čára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5" name="Rovnoramenný trojúhelník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Přímá spojovací čára 12"/>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endParaRPr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3"/>
          <p:cNvSpPr>
            <a:spLocks noGrp="1"/>
          </p:cNvSpPr>
          <p:nvPr>
            <p:ph type="dt" sz="half" idx="10"/>
          </p:nvPr>
        </p:nvSpPr>
        <p:spPr/>
        <p:txBody>
          <a:bodyPr/>
          <a:lstStyle>
            <a:lvl1pPr>
              <a:defRPr/>
            </a:lvl1pPr>
          </a:lstStyle>
          <a:p>
            <a:pPr>
              <a:defRPr/>
            </a:pPr>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20A76AEB-858C-45B8-A61B-22869A0DFC98}" type="slidenum">
              <a:rPr lang="cs-CZ" altLang="cs-CZ"/>
              <a:pPr>
                <a:defRPr/>
              </a:pPr>
              <a:t>‹#›</a:t>
            </a:fld>
            <a:endParaRPr lang="cs-CZ" altLang="cs-CZ"/>
          </a:p>
        </p:txBody>
      </p:sp>
    </p:spTree>
    <p:extLst>
      <p:ext uri="{BB962C8B-B14F-4D97-AF65-F5344CB8AC3E}">
        <p14:creationId xmlns:p14="http://schemas.microsoft.com/office/powerpoint/2010/main" val="4116762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00" y="6228000"/>
            <a:ext cx="5940000" cy="252000"/>
          </a:xfrm>
        </p:spPr>
        <p:txBody>
          <a:bodyPr/>
          <a:lstStyle>
            <a:lvl1pPr>
              <a:defRPr sz="9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540000" y="1692002"/>
            <a:ext cx="8064900" cy="4139998"/>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8" name="Grafický objekt 15">
            <a:extLst>
              <a:ext uri="{FF2B5EF4-FFF2-40B4-BE49-F238E27FC236}">
                <a16:creationId xmlns:a16="http://schemas.microsoft.com/office/drawing/2014/main" id="{EBDD9A6B-1CC0-44DF-805E-A1D9C3008A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82688" y="6127425"/>
            <a:ext cx="850812" cy="324000"/>
          </a:xfrm>
          <a:prstGeom prst="rect">
            <a:avLst/>
          </a:prstGeom>
        </p:spPr>
      </p:pic>
    </p:spTree>
    <p:extLst>
      <p:ext uri="{BB962C8B-B14F-4D97-AF65-F5344CB8AC3E}">
        <p14:creationId xmlns:p14="http://schemas.microsoft.com/office/powerpoint/2010/main" val="3497671712"/>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E3B40D0C-9676-49DA-B36D-BB96D616043D}" type="slidenum">
              <a:rPr lang="cs-CZ" altLang="cs-CZ"/>
              <a:pPr>
                <a:defRPr/>
              </a:pPr>
              <a:t>‹#›</a:t>
            </a:fld>
            <a:endParaRPr lang="cs-CZ" altLang="cs-CZ"/>
          </a:p>
        </p:txBody>
      </p:sp>
    </p:spTree>
    <p:extLst>
      <p:ext uri="{BB962C8B-B14F-4D97-AF65-F5344CB8AC3E}">
        <p14:creationId xmlns:p14="http://schemas.microsoft.com/office/powerpoint/2010/main" val="2965214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F5D6B580-7E92-415A-9369-7A934A439D62}" type="slidenum">
              <a:rPr lang="cs-CZ" altLang="cs-CZ"/>
              <a:pPr>
                <a:defRPr/>
              </a:pPr>
              <a:t>‹#›</a:t>
            </a:fld>
            <a:endParaRPr lang="cs-CZ" altLang="cs-CZ"/>
          </a:p>
        </p:txBody>
      </p:sp>
    </p:spTree>
    <p:extLst>
      <p:ext uri="{BB962C8B-B14F-4D97-AF65-F5344CB8AC3E}">
        <p14:creationId xmlns:p14="http://schemas.microsoft.com/office/powerpoint/2010/main" val="1584671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C968A484-1C9E-42E9-95A8-31DDF422410F}" type="slidenum">
              <a:rPr lang="cs-CZ" altLang="cs-CZ"/>
              <a:pPr>
                <a:defRPr/>
              </a:pPr>
              <a:t>‹#›</a:t>
            </a:fld>
            <a:endParaRPr lang="cs-CZ" altLang="cs-CZ"/>
          </a:p>
        </p:txBody>
      </p:sp>
    </p:spTree>
    <p:extLst>
      <p:ext uri="{BB962C8B-B14F-4D97-AF65-F5344CB8AC3E}">
        <p14:creationId xmlns:p14="http://schemas.microsoft.com/office/powerpoint/2010/main" val="1260413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E1FD161C-1ABC-4719-B5B3-4CA23C01B0D0}" type="slidenum">
              <a:rPr lang="cs-CZ" altLang="cs-CZ"/>
              <a:pPr>
                <a:defRPr/>
              </a:pPr>
              <a:t>‹#›</a:t>
            </a:fld>
            <a:endParaRPr lang="cs-CZ" altLang="cs-CZ"/>
          </a:p>
        </p:txBody>
      </p:sp>
    </p:spTree>
    <p:extLst>
      <p:ext uri="{BB962C8B-B14F-4D97-AF65-F5344CB8AC3E}">
        <p14:creationId xmlns:p14="http://schemas.microsoft.com/office/powerpoint/2010/main" val="3395760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98F5293F-F27A-4A66-8D04-FF285B46125A}" type="slidenum">
              <a:rPr lang="cs-CZ" altLang="cs-CZ"/>
              <a:pPr>
                <a:defRPr/>
              </a:pPr>
              <a:t>‹#›</a:t>
            </a:fld>
            <a:endParaRPr lang="cs-CZ" altLang="cs-CZ"/>
          </a:p>
        </p:txBody>
      </p:sp>
    </p:spTree>
    <p:extLst>
      <p:ext uri="{BB962C8B-B14F-4D97-AF65-F5344CB8AC3E}">
        <p14:creationId xmlns:p14="http://schemas.microsoft.com/office/powerpoint/2010/main" val="3816123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3"/>
          <p:cNvSpPr>
            <a:spLocks noGrp="1"/>
          </p:cNvSpPr>
          <p:nvPr>
            <p:ph type="dt" sz="half" idx="10"/>
          </p:nvPr>
        </p:nvSpPr>
        <p:spPr/>
        <p:txBody>
          <a:bodyPr/>
          <a:lstStyle>
            <a:lvl1pPr>
              <a:defRPr/>
            </a:lvl1pPr>
          </a:lstStyle>
          <a:p>
            <a:pPr>
              <a:defRPr/>
            </a:pPr>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4D583F3E-A695-4427-9DC0-ADCE0D7DA347}" type="slidenum">
              <a:rPr lang="cs-CZ" altLang="cs-CZ"/>
              <a:pPr>
                <a:defRPr/>
              </a:pPr>
              <a:t>‹#›</a:t>
            </a:fld>
            <a:endParaRPr lang="cs-CZ" altLang="cs-CZ"/>
          </a:p>
        </p:txBody>
      </p:sp>
    </p:spTree>
    <p:extLst>
      <p:ext uri="{BB962C8B-B14F-4D97-AF65-F5344CB8AC3E}">
        <p14:creationId xmlns:p14="http://schemas.microsoft.com/office/powerpoint/2010/main" val="2320346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7E588D35-12CF-4A13-8F50-876B0E45E800}" type="slidenum">
              <a:rPr lang="cs-CZ" altLang="cs-CZ"/>
              <a:pPr>
                <a:defRPr/>
              </a:pPr>
              <a:t>‹#›</a:t>
            </a:fld>
            <a:endParaRPr lang="cs-CZ" altLang="cs-CZ"/>
          </a:p>
        </p:txBody>
      </p:sp>
    </p:spTree>
    <p:extLst>
      <p:ext uri="{BB962C8B-B14F-4D97-AF65-F5344CB8AC3E}">
        <p14:creationId xmlns:p14="http://schemas.microsoft.com/office/powerpoint/2010/main" val="2454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8" name="Zástupný symbol pro obsah 7"/>
          <p:cNvSpPr>
            <a:spLocks noGrp="1"/>
          </p:cNvSpPr>
          <p:nvPr>
            <p:ph sz="quarter" idx="1"/>
          </p:nvPr>
        </p:nvSpPr>
        <p:spPr>
          <a:xfrm>
            <a:off x="457200" y="1219200"/>
            <a:ext cx="8229600" cy="49377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13"/>
          <p:cNvSpPr>
            <a:spLocks noGrp="1"/>
          </p:cNvSpPr>
          <p:nvPr>
            <p:ph type="dt" sz="half" idx="10"/>
          </p:nvPr>
        </p:nvSpPr>
        <p:spPr/>
        <p:txBody>
          <a:bodyPr/>
          <a:lstStyle>
            <a:lvl1pPr>
              <a:defRPr/>
            </a:lvl1pPr>
          </a:lstStyle>
          <a:p>
            <a:pPr>
              <a:defRPr/>
            </a:pPr>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50C0D9E1-F85D-4186-8F08-D4D39582E037}" type="slidenum">
              <a:rPr lang="cs-CZ" altLang="cs-CZ"/>
              <a:pPr>
                <a:defRPr/>
              </a:pPr>
              <a:t>‹#›</a:t>
            </a:fld>
            <a:endParaRPr lang="cs-CZ" altLang="cs-CZ"/>
          </a:p>
        </p:txBody>
      </p:sp>
    </p:spTree>
    <p:extLst>
      <p:ext uri="{BB962C8B-B14F-4D97-AF65-F5344CB8AC3E}">
        <p14:creationId xmlns:p14="http://schemas.microsoft.com/office/powerpoint/2010/main" val="1275966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D2AF36AD-3C12-4EE4-AD2C-E212FD71E57F}" type="slidenum">
              <a:rPr lang="cs-CZ" altLang="cs-CZ"/>
              <a:pPr>
                <a:defRPr/>
              </a:pPr>
              <a:t>‹#›</a:t>
            </a:fld>
            <a:endParaRPr lang="cs-CZ" altLang="cs-CZ"/>
          </a:p>
        </p:txBody>
      </p:sp>
    </p:spTree>
    <p:extLst>
      <p:ext uri="{BB962C8B-B14F-4D97-AF65-F5344CB8AC3E}">
        <p14:creationId xmlns:p14="http://schemas.microsoft.com/office/powerpoint/2010/main" val="1942705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F9CD6DC-AEEA-4D51-8385-341F6F990F6A}" type="slidenum">
              <a:rPr lang="cs-CZ" altLang="cs-CZ"/>
              <a:pPr>
                <a:defRPr/>
              </a:pPr>
              <a:t>‹#›</a:t>
            </a:fld>
            <a:endParaRPr lang="cs-CZ" altLang="cs-CZ"/>
          </a:p>
        </p:txBody>
      </p:sp>
    </p:spTree>
    <p:extLst>
      <p:ext uri="{BB962C8B-B14F-4D97-AF65-F5344CB8AC3E}">
        <p14:creationId xmlns:p14="http://schemas.microsoft.com/office/powerpoint/2010/main" val="254660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B6FEADAC-810F-414C-B471-37B0839212EF}" type="slidenum">
              <a:rPr lang="cs-CZ" altLang="cs-CZ"/>
              <a:pPr>
                <a:defRPr/>
              </a:pPr>
              <a:t>‹#›</a:t>
            </a:fld>
            <a:endParaRPr lang="cs-CZ" altLang="cs-CZ"/>
          </a:p>
        </p:txBody>
      </p:sp>
    </p:spTree>
    <p:extLst>
      <p:ext uri="{BB962C8B-B14F-4D97-AF65-F5344CB8AC3E}">
        <p14:creationId xmlns:p14="http://schemas.microsoft.com/office/powerpoint/2010/main" val="2807834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973B5BF-8AB2-4AC1-9BE9-6AD5BA1F0AE0}" type="slidenum">
              <a:rPr lang="cs-CZ" altLang="cs-CZ"/>
              <a:pPr>
                <a:defRPr/>
              </a:pPr>
              <a:t>‹#›</a:t>
            </a:fld>
            <a:endParaRPr lang="cs-CZ" altLang="cs-CZ"/>
          </a:p>
        </p:txBody>
      </p:sp>
    </p:spTree>
    <p:extLst>
      <p:ext uri="{BB962C8B-B14F-4D97-AF65-F5344CB8AC3E}">
        <p14:creationId xmlns:p14="http://schemas.microsoft.com/office/powerpoint/2010/main" val="695648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9C6D95-613F-46DB-B800-BEEDC7B35ACE}"/>
              </a:ext>
            </a:extLst>
          </p:cNvPr>
          <p:cNvSpPr>
            <a:spLocks noGrp="1"/>
          </p:cNvSpPr>
          <p:nvPr>
            <p:ph type="ctrTitle"/>
          </p:nvPr>
        </p:nvSpPr>
        <p:spPr>
          <a:xfrm>
            <a:off x="1143000" y="1122363"/>
            <a:ext cx="6858000" cy="2387600"/>
          </a:xfrm>
        </p:spPr>
        <p:txBody>
          <a:bodyPr anchor="b"/>
          <a:lstStyle>
            <a:lvl1pPr algn="ctr">
              <a:defRPr sz="4500"/>
            </a:lvl1pPr>
          </a:lstStyle>
          <a:p>
            <a:r>
              <a:rPr lang="cs-CZ"/>
              <a:t>Kliknutím lze upravit styl.</a:t>
            </a:r>
          </a:p>
        </p:txBody>
      </p:sp>
      <p:sp>
        <p:nvSpPr>
          <p:cNvPr id="3" name="Podnadpis 2">
            <a:extLst>
              <a:ext uri="{FF2B5EF4-FFF2-40B4-BE49-F238E27FC236}">
                <a16:creationId xmlns:a16="http://schemas.microsoft.com/office/drawing/2014/main" id="{98EDB87A-B2F7-41AD-ABFD-5CB194A59C9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A993B63-4430-4982-9579-09E6901D0305}"/>
              </a:ext>
            </a:extLst>
          </p:cNvPr>
          <p:cNvSpPr>
            <a:spLocks noGrp="1"/>
          </p:cNvSpPr>
          <p:nvPr>
            <p:ph type="dt" sz="half" idx="10"/>
          </p:nvPr>
        </p:nvSpPr>
        <p:spPr/>
        <p:txBody>
          <a:bodyPr/>
          <a:lstStyle/>
          <a:p>
            <a:pPr>
              <a:defRPr/>
            </a:pPr>
            <a:endParaRPr lang="cs-CZ"/>
          </a:p>
        </p:txBody>
      </p:sp>
      <p:sp>
        <p:nvSpPr>
          <p:cNvPr id="5" name="Zástupný symbol pro zápatí 4">
            <a:extLst>
              <a:ext uri="{FF2B5EF4-FFF2-40B4-BE49-F238E27FC236}">
                <a16:creationId xmlns:a16="http://schemas.microsoft.com/office/drawing/2014/main" id="{5C958F20-F7C6-48AB-B5D0-5F0A54CECC7E}"/>
              </a:ext>
            </a:extLst>
          </p:cNvPr>
          <p:cNvSpPr>
            <a:spLocks noGrp="1"/>
          </p:cNvSpPr>
          <p:nvPr>
            <p:ph type="ftr" sz="quarter" idx="11"/>
          </p:nvPr>
        </p:nvSpPr>
        <p:spPr/>
        <p:txBody>
          <a:bodyPr/>
          <a:lstStyle/>
          <a:p>
            <a:pPr>
              <a:defRPr/>
            </a:pPr>
            <a:endParaRPr lang="cs-CZ"/>
          </a:p>
        </p:txBody>
      </p:sp>
      <p:sp>
        <p:nvSpPr>
          <p:cNvPr id="6" name="Zástupný symbol pro číslo snímku 5">
            <a:extLst>
              <a:ext uri="{FF2B5EF4-FFF2-40B4-BE49-F238E27FC236}">
                <a16:creationId xmlns:a16="http://schemas.microsoft.com/office/drawing/2014/main" id="{9D5A0A1B-574E-478F-A9BB-BA78B7C455F4}"/>
              </a:ext>
            </a:extLst>
          </p:cNvPr>
          <p:cNvSpPr>
            <a:spLocks noGrp="1"/>
          </p:cNvSpPr>
          <p:nvPr>
            <p:ph type="sldNum" sz="quarter" idx="12"/>
          </p:nvPr>
        </p:nvSpPr>
        <p:spPr/>
        <p:txBody>
          <a:bodyPr/>
          <a:lstStyle/>
          <a:p>
            <a:pPr>
              <a:defRPr/>
            </a:pPr>
            <a:fld id="{61352729-D110-4064-BBF9-E902B10CAD04}" type="slidenum">
              <a:rPr lang="cs-CZ" altLang="cs-CZ" smtClean="0"/>
              <a:pPr>
                <a:defRPr/>
              </a:pPr>
              <a:t>‹#›</a:t>
            </a:fld>
            <a:endParaRPr lang="cs-CZ" altLang="cs-CZ"/>
          </a:p>
        </p:txBody>
      </p:sp>
    </p:spTree>
    <p:extLst>
      <p:ext uri="{BB962C8B-B14F-4D97-AF65-F5344CB8AC3E}">
        <p14:creationId xmlns:p14="http://schemas.microsoft.com/office/powerpoint/2010/main" val="608236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1280A6-F1E8-42A0-B2AE-FBFB996ECED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4AAA2E0-6B43-4737-979D-FA18D08C85B9}"/>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405ADCB-C53E-44A2-AA3B-992C992C1ED1}"/>
              </a:ext>
            </a:extLst>
          </p:cNvPr>
          <p:cNvSpPr>
            <a:spLocks noGrp="1"/>
          </p:cNvSpPr>
          <p:nvPr>
            <p:ph type="dt" sz="half" idx="10"/>
          </p:nvPr>
        </p:nvSpPr>
        <p:spPr/>
        <p:txBody>
          <a:bodyPr/>
          <a:lstStyle/>
          <a:p>
            <a:pPr>
              <a:defRPr/>
            </a:pPr>
            <a:endParaRPr lang="cs-CZ"/>
          </a:p>
        </p:txBody>
      </p:sp>
      <p:sp>
        <p:nvSpPr>
          <p:cNvPr id="5" name="Zástupný symbol pro zápatí 4">
            <a:extLst>
              <a:ext uri="{FF2B5EF4-FFF2-40B4-BE49-F238E27FC236}">
                <a16:creationId xmlns:a16="http://schemas.microsoft.com/office/drawing/2014/main" id="{B890F0F4-65C1-4651-919D-2275ED56E365}"/>
              </a:ext>
            </a:extLst>
          </p:cNvPr>
          <p:cNvSpPr>
            <a:spLocks noGrp="1"/>
          </p:cNvSpPr>
          <p:nvPr>
            <p:ph type="ftr" sz="quarter" idx="11"/>
          </p:nvPr>
        </p:nvSpPr>
        <p:spPr/>
        <p:txBody>
          <a:bodyPr/>
          <a:lstStyle/>
          <a:p>
            <a:pPr>
              <a:defRPr/>
            </a:pPr>
            <a:endParaRPr lang="cs-CZ"/>
          </a:p>
        </p:txBody>
      </p:sp>
      <p:sp>
        <p:nvSpPr>
          <p:cNvPr id="6" name="Zástupný symbol pro číslo snímku 5">
            <a:extLst>
              <a:ext uri="{FF2B5EF4-FFF2-40B4-BE49-F238E27FC236}">
                <a16:creationId xmlns:a16="http://schemas.microsoft.com/office/drawing/2014/main" id="{EAC5D6EF-3C58-4C44-BC84-C06B55F3849C}"/>
              </a:ext>
            </a:extLst>
          </p:cNvPr>
          <p:cNvSpPr>
            <a:spLocks noGrp="1"/>
          </p:cNvSpPr>
          <p:nvPr>
            <p:ph type="sldNum" sz="quarter" idx="12"/>
          </p:nvPr>
        </p:nvSpPr>
        <p:spPr/>
        <p:txBody>
          <a:bodyPr/>
          <a:lstStyle/>
          <a:p>
            <a:pPr>
              <a:defRPr/>
            </a:pPr>
            <a:fld id="{50C0D9E1-F85D-4186-8F08-D4D39582E037}" type="slidenum">
              <a:rPr lang="cs-CZ" altLang="cs-CZ" smtClean="0"/>
              <a:pPr>
                <a:defRPr/>
              </a:pPr>
              <a:t>‹#›</a:t>
            </a:fld>
            <a:endParaRPr lang="cs-CZ" altLang="cs-CZ"/>
          </a:p>
        </p:txBody>
      </p:sp>
    </p:spTree>
    <p:extLst>
      <p:ext uri="{BB962C8B-B14F-4D97-AF65-F5344CB8AC3E}">
        <p14:creationId xmlns:p14="http://schemas.microsoft.com/office/powerpoint/2010/main" val="321294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6CBF0D-7D40-46B2-8925-B8DD85AA2706}"/>
              </a:ext>
            </a:extLst>
          </p:cNvPr>
          <p:cNvSpPr>
            <a:spLocks noGrp="1"/>
          </p:cNvSpPr>
          <p:nvPr>
            <p:ph type="title"/>
          </p:nvPr>
        </p:nvSpPr>
        <p:spPr>
          <a:xfrm>
            <a:off x="623888" y="1709739"/>
            <a:ext cx="7886700" cy="2852737"/>
          </a:xfrm>
        </p:spPr>
        <p:txBody>
          <a:bodyPr anchor="b"/>
          <a:lstStyle>
            <a:lvl1pPr>
              <a:defRPr sz="4500"/>
            </a:lvl1pPr>
          </a:lstStyle>
          <a:p>
            <a:r>
              <a:rPr lang="cs-CZ"/>
              <a:t>Kliknutím lze upravit styl.</a:t>
            </a:r>
          </a:p>
        </p:txBody>
      </p:sp>
      <p:sp>
        <p:nvSpPr>
          <p:cNvPr id="3" name="Zástupný text 2">
            <a:extLst>
              <a:ext uri="{FF2B5EF4-FFF2-40B4-BE49-F238E27FC236}">
                <a16:creationId xmlns:a16="http://schemas.microsoft.com/office/drawing/2014/main" id="{56829EE9-BDC7-4158-855F-1E50596C0F6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AE2F24F7-466A-4CB4-83AA-0B2378327EFD}"/>
              </a:ext>
            </a:extLst>
          </p:cNvPr>
          <p:cNvSpPr>
            <a:spLocks noGrp="1"/>
          </p:cNvSpPr>
          <p:nvPr>
            <p:ph type="dt" sz="half" idx="10"/>
          </p:nvPr>
        </p:nvSpPr>
        <p:spPr/>
        <p:txBody>
          <a:bodyPr/>
          <a:lstStyle/>
          <a:p>
            <a:pPr>
              <a:defRPr/>
            </a:pPr>
            <a:endParaRPr lang="cs-CZ"/>
          </a:p>
        </p:txBody>
      </p:sp>
      <p:sp>
        <p:nvSpPr>
          <p:cNvPr id="5" name="Zástupný symbol pro zápatí 4">
            <a:extLst>
              <a:ext uri="{FF2B5EF4-FFF2-40B4-BE49-F238E27FC236}">
                <a16:creationId xmlns:a16="http://schemas.microsoft.com/office/drawing/2014/main" id="{E10348E7-FC6B-48E0-9B09-B6A7F4A9F279}"/>
              </a:ext>
            </a:extLst>
          </p:cNvPr>
          <p:cNvSpPr>
            <a:spLocks noGrp="1"/>
          </p:cNvSpPr>
          <p:nvPr>
            <p:ph type="ftr" sz="quarter" idx="11"/>
          </p:nvPr>
        </p:nvSpPr>
        <p:spPr/>
        <p:txBody>
          <a:bodyPr/>
          <a:lstStyle/>
          <a:p>
            <a:pPr>
              <a:defRPr/>
            </a:pPr>
            <a:endParaRPr lang="cs-CZ"/>
          </a:p>
        </p:txBody>
      </p:sp>
      <p:sp>
        <p:nvSpPr>
          <p:cNvPr id="6" name="Zástupný symbol pro číslo snímku 5">
            <a:extLst>
              <a:ext uri="{FF2B5EF4-FFF2-40B4-BE49-F238E27FC236}">
                <a16:creationId xmlns:a16="http://schemas.microsoft.com/office/drawing/2014/main" id="{2229F642-E0D9-4229-8872-02BE9D1868EF}"/>
              </a:ext>
            </a:extLst>
          </p:cNvPr>
          <p:cNvSpPr>
            <a:spLocks noGrp="1"/>
          </p:cNvSpPr>
          <p:nvPr>
            <p:ph type="sldNum" sz="quarter" idx="12"/>
          </p:nvPr>
        </p:nvSpPr>
        <p:spPr/>
        <p:txBody>
          <a:bodyPr/>
          <a:lstStyle/>
          <a:p>
            <a:pPr>
              <a:defRPr/>
            </a:pPr>
            <a:fld id="{2A550F81-81D3-4D41-A9ED-46ECE5806529}" type="slidenum">
              <a:rPr lang="cs-CZ" altLang="cs-CZ" smtClean="0"/>
              <a:pPr>
                <a:defRPr/>
              </a:pPr>
              <a:t>‹#›</a:t>
            </a:fld>
            <a:endParaRPr lang="cs-CZ" altLang="cs-CZ"/>
          </a:p>
        </p:txBody>
      </p:sp>
    </p:spTree>
    <p:extLst>
      <p:ext uri="{BB962C8B-B14F-4D97-AF65-F5344CB8AC3E}">
        <p14:creationId xmlns:p14="http://schemas.microsoft.com/office/powerpoint/2010/main" val="610284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AC5A6D-C7B2-4D51-BCF7-730BB6EE9AA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6CF4EEE-F785-4563-8F8C-C6B619D349FE}"/>
              </a:ext>
            </a:extLst>
          </p:cNvPr>
          <p:cNvSpPr>
            <a:spLocks noGrp="1"/>
          </p:cNvSpPr>
          <p:nvPr>
            <p:ph sz="half" idx="1"/>
          </p:nvPr>
        </p:nvSpPr>
        <p:spPr>
          <a:xfrm>
            <a:off x="6286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B3B68895-5D70-4471-8518-4CFA124E12D2}"/>
              </a:ext>
            </a:extLst>
          </p:cNvPr>
          <p:cNvSpPr>
            <a:spLocks noGrp="1"/>
          </p:cNvSpPr>
          <p:nvPr>
            <p:ph sz="half" idx="2"/>
          </p:nvPr>
        </p:nvSpPr>
        <p:spPr>
          <a:xfrm>
            <a:off x="46291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C3BD667-63D0-4075-A86F-E3F48CCE427D}"/>
              </a:ext>
            </a:extLst>
          </p:cNvPr>
          <p:cNvSpPr>
            <a:spLocks noGrp="1"/>
          </p:cNvSpPr>
          <p:nvPr>
            <p:ph type="dt" sz="half" idx="10"/>
          </p:nvPr>
        </p:nvSpPr>
        <p:spPr/>
        <p:txBody>
          <a:bodyPr/>
          <a:lstStyle/>
          <a:p>
            <a:pPr>
              <a:defRPr/>
            </a:pPr>
            <a:endParaRPr lang="cs-CZ"/>
          </a:p>
        </p:txBody>
      </p:sp>
      <p:sp>
        <p:nvSpPr>
          <p:cNvPr id="6" name="Zástupný symbol pro zápatí 5">
            <a:extLst>
              <a:ext uri="{FF2B5EF4-FFF2-40B4-BE49-F238E27FC236}">
                <a16:creationId xmlns:a16="http://schemas.microsoft.com/office/drawing/2014/main" id="{6A82403F-2A4C-48B5-B0E3-0CFE2A3EAD2E}"/>
              </a:ext>
            </a:extLst>
          </p:cNvPr>
          <p:cNvSpPr>
            <a:spLocks noGrp="1"/>
          </p:cNvSpPr>
          <p:nvPr>
            <p:ph type="ftr" sz="quarter" idx="11"/>
          </p:nvPr>
        </p:nvSpPr>
        <p:spPr/>
        <p:txBody>
          <a:bodyPr/>
          <a:lstStyle/>
          <a:p>
            <a:pPr>
              <a:defRPr/>
            </a:pPr>
            <a:endParaRPr lang="cs-CZ"/>
          </a:p>
        </p:txBody>
      </p:sp>
      <p:sp>
        <p:nvSpPr>
          <p:cNvPr id="7" name="Zástupný symbol pro číslo snímku 6">
            <a:extLst>
              <a:ext uri="{FF2B5EF4-FFF2-40B4-BE49-F238E27FC236}">
                <a16:creationId xmlns:a16="http://schemas.microsoft.com/office/drawing/2014/main" id="{1C20124A-4850-4C94-AAFB-C767CCB93B07}"/>
              </a:ext>
            </a:extLst>
          </p:cNvPr>
          <p:cNvSpPr>
            <a:spLocks noGrp="1"/>
          </p:cNvSpPr>
          <p:nvPr>
            <p:ph type="sldNum" sz="quarter" idx="12"/>
          </p:nvPr>
        </p:nvSpPr>
        <p:spPr/>
        <p:txBody>
          <a:bodyPr/>
          <a:lstStyle/>
          <a:p>
            <a:pPr>
              <a:defRPr/>
            </a:pPr>
            <a:fld id="{FD434A21-8FDB-4045-82A6-7135EFE03880}" type="slidenum">
              <a:rPr lang="cs-CZ" altLang="cs-CZ" smtClean="0"/>
              <a:pPr>
                <a:defRPr/>
              </a:pPr>
              <a:t>‹#›</a:t>
            </a:fld>
            <a:endParaRPr lang="cs-CZ" altLang="cs-CZ"/>
          </a:p>
        </p:txBody>
      </p:sp>
    </p:spTree>
    <p:extLst>
      <p:ext uri="{BB962C8B-B14F-4D97-AF65-F5344CB8AC3E}">
        <p14:creationId xmlns:p14="http://schemas.microsoft.com/office/powerpoint/2010/main" val="1668613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D0E7B3-CCA6-45C8-A0B4-46DAF2131162}"/>
              </a:ext>
            </a:extLst>
          </p:cNvPr>
          <p:cNvSpPr>
            <a:spLocks noGrp="1"/>
          </p:cNvSpPr>
          <p:nvPr>
            <p:ph type="title"/>
          </p:nvPr>
        </p:nvSpPr>
        <p:spPr>
          <a:xfrm>
            <a:off x="629841" y="365126"/>
            <a:ext cx="78867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2574408-A1EC-4AC9-9571-6C3471672C9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AB06C4A8-47F8-4C18-B3F8-90630D6A4D3E}"/>
              </a:ext>
            </a:extLst>
          </p:cNvPr>
          <p:cNvSpPr>
            <a:spLocks noGrp="1"/>
          </p:cNvSpPr>
          <p:nvPr>
            <p:ph sz="half" idx="2"/>
          </p:nvPr>
        </p:nvSpPr>
        <p:spPr>
          <a:xfrm>
            <a:off x="629842" y="2505075"/>
            <a:ext cx="3868340"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D98C2323-272C-48C8-A11A-5858450DAEC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F9527567-6270-4F9B-987A-CE1701E66EE8}"/>
              </a:ext>
            </a:extLst>
          </p:cNvPr>
          <p:cNvSpPr>
            <a:spLocks noGrp="1"/>
          </p:cNvSpPr>
          <p:nvPr>
            <p:ph sz="quarter" idx="4"/>
          </p:nvPr>
        </p:nvSpPr>
        <p:spPr>
          <a:xfrm>
            <a:off x="4629150" y="2505075"/>
            <a:ext cx="3887391"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768DF82D-C3EC-4E4D-801B-1F4560943426}"/>
              </a:ext>
            </a:extLst>
          </p:cNvPr>
          <p:cNvSpPr>
            <a:spLocks noGrp="1"/>
          </p:cNvSpPr>
          <p:nvPr>
            <p:ph type="dt" sz="half" idx="10"/>
          </p:nvPr>
        </p:nvSpPr>
        <p:spPr/>
        <p:txBody>
          <a:bodyPr/>
          <a:lstStyle/>
          <a:p>
            <a:pPr>
              <a:defRPr/>
            </a:pPr>
            <a:endParaRPr lang="cs-CZ"/>
          </a:p>
        </p:txBody>
      </p:sp>
      <p:sp>
        <p:nvSpPr>
          <p:cNvPr id="8" name="Zástupný symbol pro zápatí 7">
            <a:extLst>
              <a:ext uri="{FF2B5EF4-FFF2-40B4-BE49-F238E27FC236}">
                <a16:creationId xmlns:a16="http://schemas.microsoft.com/office/drawing/2014/main" id="{FD57AE06-5C0E-4852-AF6F-C374E80B6DF7}"/>
              </a:ext>
            </a:extLst>
          </p:cNvPr>
          <p:cNvSpPr>
            <a:spLocks noGrp="1"/>
          </p:cNvSpPr>
          <p:nvPr>
            <p:ph type="ftr" sz="quarter" idx="11"/>
          </p:nvPr>
        </p:nvSpPr>
        <p:spPr/>
        <p:txBody>
          <a:bodyPr/>
          <a:lstStyle/>
          <a:p>
            <a:pPr>
              <a:defRPr/>
            </a:pPr>
            <a:endParaRPr lang="cs-CZ"/>
          </a:p>
        </p:txBody>
      </p:sp>
      <p:sp>
        <p:nvSpPr>
          <p:cNvPr id="9" name="Zástupný symbol pro číslo snímku 8">
            <a:extLst>
              <a:ext uri="{FF2B5EF4-FFF2-40B4-BE49-F238E27FC236}">
                <a16:creationId xmlns:a16="http://schemas.microsoft.com/office/drawing/2014/main" id="{C545807B-B87B-4035-A1A3-3C116337FBAA}"/>
              </a:ext>
            </a:extLst>
          </p:cNvPr>
          <p:cNvSpPr>
            <a:spLocks noGrp="1"/>
          </p:cNvSpPr>
          <p:nvPr>
            <p:ph type="sldNum" sz="quarter" idx="12"/>
          </p:nvPr>
        </p:nvSpPr>
        <p:spPr/>
        <p:txBody>
          <a:bodyPr/>
          <a:lstStyle/>
          <a:p>
            <a:pPr>
              <a:defRPr/>
            </a:pPr>
            <a:fld id="{6A17F0FC-D0E0-46C1-95FD-F70A3361BE10}" type="slidenum">
              <a:rPr lang="cs-CZ" altLang="cs-CZ" smtClean="0"/>
              <a:pPr>
                <a:defRPr/>
              </a:pPr>
              <a:t>‹#›</a:t>
            </a:fld>
            <a:endParaRPr lang="cs-CZ" altLang="cs-CZ"/>
          </a:p>
        </p:txBody>
      </p:sp>
    </p:spTree>
    <p:extLst>
      <p:ext uri="{BB962C8B-B14F-4D97-AF65-F5344CB8AC3E}">
        <p14:creationId xmlns:p14="http://schemas.microsoft.com/office/powerpoint/2010/main" val="3820172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D234FF-BAFC-4C11-8331-BB325777693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430CA1A5-D565-4D38-BD62-B7D6AF0C19ED}"/>
              </a:ext>
            </a:extLst>
          </p:cNvPr>
          <p:cNvSpPr>
            <a:spLocks noGrp="1"/>
          </p:cNvSpPr>
          <p:nvPr>
            <p:ph type="dt" sz="half" idx="10"/>
          </p:nvPr>
        </p:nvSpPr>
        <p:spPr/>
        <p:txBody>
          <a:bodyPr/>
          <a:lstStyle/>
          <a:p>
            <a:pPr>
              <a:defRPr/>
            </a:pPr>
            <a:endParaRPr lang="cs-CZ"/>
          </a:p>
        </p:txBody>
      </p:sp>
      <p:sp>
        <p:nvSpPr>
          <p:cNvPr id="4" name="Zástupný symbol pro zápatí 3">
            <a:extLst>
              <a:ext uri="{FF2B5EF4-FFF2-40B4-BE49-F238E27FC236}">
                <a16:creationId xmlns:a16="http://schemas.microsoft.com/office/drawing/2014/main" id="{744AA4C1-A493-406B-9C21-217A2A39F4B9}"/>
              </a:ext>
            </a:extLst>
          </p:cNvPr>
          <p:cNvSpPr>
            <a:spLocks noGrp="1"/>
          </p:cNvSpPr>
          <p:nvPr>
            <p:ph type="ftr" sz="quarter" idx="11"/>
          </p:nvPr>
        </p:nvSpPr>
        <p:spPr/>
        <p:txBody>
          <a:bodyPr/>
          <a:lstStyle/>
          <a:p>
            <a:pPr>
              <a:defRPr/>
            </a:pPr>
            <a:endParaRPr lang="cs-CZ"/>
          </a:p>
        </p:txBody>
      </p:sp>
      <p:sp>
        <p:nvSpPr>
          <p:cNvPr id="5" name="Zástupný symbol pro číslo snímku 4">
            <a:extLst>
              <a:ext uri="{FF2B5EF4-FFF2-40B4-BE49-F238E27FC236}">
                <a16:creationId xmlns:a16="http://schemas.microsoft.com/office/drawing/2014/main" id="{4D5C47A3-82A5-4A13-925A-9587E0329068}"/>
              </a:ext>
            </a:extLst>
          </p:cNvPr>
          <p:cNvSpPr>
            <a:spLocks noGrp="1"/>
          </p:cNvSpPr>
          <p:nvPr>
            <p:ph type="sldNum" sz="quarter" idx="12"/>
          </p:nvPr>
        </p:nvSpPr>
        <p:spPr/>
        <p:txBody>
          <a:bodyPr/>
          <a:lstStyle/>
          <a:p>
            <a:pPr>
              <a:defRPr/>
            </a:pPr>
            <a:fld id="{2A550F81-81D3-4D41-A9ED-46ECE5806529}" type="slidenum">
              <a:rPr lang="cs-CZ" altLang="cs-CZ" smtClean="0"/>
              <a:pPr>
                <a:defRPr/>
              </a:pPr>
              <a:t>‹#›</a:t>
            </a:fld>
            <a:endParaRPr lang="cs-CZ" altLang="cs-CZ"/>
          </a:p>
        </p:txBody>
      </p:sp>
    </p:spTree>
    <p:extLst>
      <p:ext uri="{BB962C8B-B14F-4D97-AF65-F5344CB8AC3E}">
        <p14:creationId xmlns:p14="http://schemas.microsoft.com/office/powerpoint/2010/main" val="195407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2"/>
        </a:solidFill>
        <a:effectLst/>
      </p:bgPr>
    </p:bg>
    <p:spTree>
      <p:nvGrpSpPr>
        <p:cNvPr id="1" name=""/>
        <p:cNvGrpSpPr/>
        <p:nvPr/>
      </p:nvGrpSpPr>
      <p:grpSpPr>
        <a:xfrm>
          <a:off x="0" y="0"/>
          <a:ext cx="0" cy="0"/>
          <a:chOff x="0" y="0"/>
          <a:chExt cx="0" cy="0"/>
        </a:xfrm>
      </p:grpSpPr>
      <p:sp>
        <p:nvSpPr>
          <p:cNvPr id="4" name="Obdélník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Obdélník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Nadpis 1"/>
          <p:cNvSpPr>
            <a:spLocks noGrp="1"/>
          </p:cNvSpPr>
          <p:nvPr>
            <p:ph type="title"/>
          </p:nvPr>
        </p:nvSpPr>
        <p:spPr>
          <a:xfrm>
            <a:off x="1219200" y="2971800"/>
            <a:ext cx="6858000" cy="1066800"/>
          </a:xfrm>
        </p:spPr>
        <p:txBody>
          <a:bodyPr anchor="t"/>
          <a:lstStyle>
            <a:lvl1pPr algn="r">
              <a:buNone/>
              <a:defRPr sz="3200" b="0" cap="none" baseline="0"/>
            </a:lvl1pPr>
          </a:lstStyle>
          <a:p>
            <a:r>
              <a:rPr lang="cs-CZ"/>
              <a:t>Kliknutím lze upravit styl.</a:t>
            </a:r>
            <a:endParaRPr lang="en-US"/>
          </a:p>
        </p:txBody>
      </p:sp>
      <p:sp>
        <p:nvSpPr>
          <p:cNvPr id="3" name="Zástupný symbol pro text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a:t>Po kliknutí můžete upravovat styly textu v předloze.</a:t>
            </a:r>
          </a:p>
        </p:txBody>
      </p:sp>
      <p:sp>
        <p:nvSpPr>
          <p:cNvPr id="6" name="Zástupný symbol pro datum 3"/>
          <p:cNvSpPr>
            <a:spLocks noGrp="1"/>
          </p:cNvSpPr>
          <p:nvPr>
            <p:ph type="dt" sz="half" idx="10"/>
          </p:nvPr>
        </p:nvSpPr>
        <p:spPr>
          <a:xfrm>
            <a:off x="6400800" y="6354763"/>
            <a:ext cx="2286000" cy="366712"/>
          </a:xfrm>
        </p:spPr>
        <p:txBody>
          <a:bodyPr/>
          <a:lstStyle>
            <a:lvl1pPr>
              <a:defRPr/>
            </a:lvl1pPr>
          </a:lstStyle>
          <a:p>
            <a:pPr>
              <a:defRPr/>
            </a:pPr>
            <a:endParaRPr lang="cs-CZ"/>
          </a:p>
        </p:txBody>
      </p:sp>
      <p:sp>
        <p:nvSpPr>
          <p:cNvPr id="7" name="Zástupný symbol pro zápatí 4"/>
          <p:cNvSpPr>
            <a:spLocks noGrp="1"/>
          </p:cNvSpPr>
          <p:nvPr>
            <p:ph type="ftr" sz="quarter" idx="11"/>
          </p:nvPr>
        </p:nvSpPr>
        <p:spPr>
          <a:xfrm>
            <a:off x="2898775" y="6354763"/>
            <a:ext cx="3475038" cy="366712"/>
          </a:xfrm>
        </p:spPr>
        <p:txBody>
          <a:bodyPr/>
          <a:lstStyle>
            <a:lvl1pPr>
              <a:defRPr/>
            </a:lvl1pPr>
          </a:lstStyle>
          <a:p>
            <a:pPr>
              <a:defRPr/>
            </a:pPr>
            <a:endParaRPr lang="cs-CZ"/>
          </a:p>
        </p:txBody>
      </p:sp>
      <p:sp>
        <p:nvSpPr>
          <p:cNvPr id="8" name="Zástupný symbol pro číslo snímku 5"/>
          <p:cNvSpPr>
            <a:spLocks noGrp="1"/>
          </p:cNvSpPr>
          <p:nvPr>
            <p:ph type="sldNum" sz="quarter" idx="12"/>
          </p:nvPr>
        </p:nvSpPr>
        <p:spPr>
          <a:xfrm>
            <a:off x="1069975" y="6354763"/>
            <a:ext cx="1520825" cy="366712"/>
          </a:xfrm>
        </p:spPr>
        <p:txBody>
          <a:bodyPr/>
          <a:lstStyle>
            <a:lvl1pPr>
              <a:defRPr/>
            </a:lvl1pPr>
          </a:lstStyle>
          <a:p>
            <a:pPr>
              <a:defRPr/>
            </a:pPr>
            <a:fld id="{84907A4D-0A67-42A2-A770-B79F53774ADE}" type="slidenum">
              <a:rPr lang="cs-CZ" altLang="cs-CZ"/>
              <a:pPr>
                <a:defRPr/>
              </a:pPr>
              <a:t>‹#›</a:t>
            </a:fld>
            <a:endParaRPr lang="cs-CZ" altLang="cs-CZ"/>
          </a:p>
        </p:txBody>
      </p:sp>
    </p:spTree>
    <p:extLst>
      <p:ext uri="{BB962C8B-B14F-4D97-AF65-F5344CB8AC3E}">
        <p14:creationId xmlns:p14="http://schemas.microsoft.com/office/powerpoint/2010/main" val="193502176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80E5A4C-CB93-4CD5-8F46-9B5C42322EFD}"/>
              </a:ext>
            </a:extLst>
          </p:cNvPr>
          <p:cNvSpPr>
            <a:spLocks noGrp="1"/>
          </p:cNvSpPr>
          <p:nvPr>
            <p:ph type="dt" sz="half" idx="10"/>
          </p:nvPr>
        </p:nvSpPr>
        <p:spPr/>
        <p:txBody>
          <a:bodyPr/>
          <a:lstStyle/>
          <a:p>
            <a:pPr>
              <a:defRPr/>
            </a:pPr>
            <a:endParaRPr lang="cs-CZ"/>
          </a:p>
        </p:txBody>
      </p:sp>
      <p:sp>
        <p:nvSpPr>
          <p:cNvPr id="3" name="Zástupný symbol pro zápatí 2">
            <a:extLst>
              <a:ext uri="{FF2B5EF4-FFF2-40B4-BE49-F238E27FC236}">
                <a16:creationId xmlns:a16="http://schemas.microsoft.com/office/drawing/2014/main" id="{E5C189C2-87F4-4185-9F3E-99E075FA5D59}"/>
              </a:ext>
            </a:extLst>
          </p:cNvPr>
          <p:cNvSpPr>
            <a:spLocks noGrp="1"/>
          </p:cNvSpPr>
          <p:nvPr>
            <p:ph type="ftr" sz="quarter" idx="11"/>
          </p:nvPr>
        </p:nvSpPr>
        <p:spPr/>
        <p:txBody>
          <a:bodyPr/>
          <a:lstStyle/>
          <a:p>
            <a:pPr>
              <a:defRPr/>
            </a:pPr>
            <a:endParaRPr lang="cs-CZ"/>
          </a:p>
        </p:txBody>
      </p:sp>
      <p:sp>
        <p:nvSpPr>
          <p:cNvPr id="4" name="Zástupný symbol pro číslo snímku 3">
            <a:extLst>
              <a:ext uri="{FF2B5EF4-FFF2-40B4-BE49-F238E27FC236}">
                <a16:creationId xmlns:a16="http://schemas.microsoft.com/office/drawing/2014/main" id="{EA13D6BC-F5EF-434C-B1EE-597B31EC301C}"/>
              </a:ext>
            </a:extLst>
          </p:cNvPr>
          <p:cNvSpPr>
            <a:spLocks noGrp="1"/>
          </p:cNvSpPr>
          <p:nvPr>
            <p:ph type="sldNum" sz="quarter" idx="12"/>
          </p:nvPr>
        </p:nvSpPr>
        <p:spPr/>
        <p:txBody>
          <a:bodyPr/>
          <a:lstStyle/>
          <a:p>
            <a:pPr>
              <a:defRPr/>
            </a:pPr>
            <a:fld id="{A189079F-0619-419D-98C4-AD2C0EEFDEAF}" type="slidenum">
              <a:rPr lang="cs-CZ" altLang="cs-CZ" smtClean="0"/>
              <a:pPr>
                <a:defRPr/>
              </a:pPr>
              <a:t>‹#›</a:t>
            </a:fld>
            <a:endParaRPr lang="cs-CZ" altLang="cs-CZ"/>
          </a:p>
        </p:txBody>
      </p:sp>
    </p:spTree>
    <p:extLst>
      <p:ext uri="{BB962C8B-B14F-4D97-AF65-F5344CB8AC3E}">
        <p14:creationId xmlns:p14="http://schemas.microsoft.com/office/powerpoint/2010/main" val="1802686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E84833-FB5D-4E7F-A556-D399BA34776B}"/>
              </a:ext>
            </a:extLst>
          </p:cNvPr>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obsah 2">
            <a:extLst>
              <a:ext uri="{FF2B5EF4-FFF2-40B4-BE49-F238E27FC236}">
                <a16:creationId xmlns:a16="http://schemas.microsoft.com/office/drawing/2014/main" id="{93A9D922-71DE-4244-8D42-F0422574E2B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3C9B5B6E-5409-47C4-8308-D582087E68F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88E3C54-5071-46A5-A366-5DB770D8D40F}"/>
              </a:ext>
            </a:extLst>
          </p:cNvPr>
          <p:cNvSpPr>
            <a:spLocks noGrp="1"/>
          </p:cNvSpPr>
          <p:nvPr>
            <p:ph type="dt" sz="half" idx="10"/>
          </p:nvPr>
        </p:nvSpPr>
        <p:spPr/>
        <p:txBody>
          <a:bodyPr/>
          <a:lstStyle/>
          <a:p>
            <a:pPr>
              <a:defRPr/>
            </a:pPr>
            <a:endParaRPr lang="cs-CZ"/>
          </a:p>
        </p:txBody>
      </p:sp>
      <p:sp>
        <p:nvSpPr>
          <p:cNvPr id="6" name="Zástupný symbol pro zápatí 5">
            <a:extLst>
              <a:ext uri="{FF2B5EF4-FFF2-40B4-BE49-F238E27FC236}">
                <a16:creationId xmlns:a16="http://schemas.microsoft.com/office/drawing/2014/main" id="{F2379945-7B80-4944-BE81-4456B6A71D5C}"/>
              </a:ext>
            </a:extLst>
          </p:cNvPr>
          <p:cNvSpPr>
            <a:spLocks noGrp="1"/>
          </p:cNvSpPr>
          <p:nvPr>
            <p:ph type="ftr" sz="quarter" idx="11"/>
          </p:nvPr>
        </p:nvSpPr>
        <p:spPr/>
        <p:txBody>
          <a:bodyPr/>
          <a:lstStyle/>
          <a:p>
            <a:pPr>
              <a:defRPr/>
            </a:pPr>
            <a:endParaRPr lang="cs-CZ"/>
          </a:p>
        </p:txBody>
      </p:sp>
      <p:sp>
        <p:nvSpPr>
          <p:cNvPr id="7" name="Zástupný symbol pro číslo snímku 6">
            <a:extLst>
              <a:ext uri="{FF2B5EF4-FFF2-40B4-BE49-F238E27FC236}">
                <a16:creationId xmlns:a16="http://schemas.microsoft.com/office/drawing/2014/main" id="{BD21F91C-DA45-494A-AF08-71B5B0C82244}"/>
              </a:ext>
            </a:extLst>
          </p:cNvPr>
          <p:cNvSpPr>
            <a:spLocks noGrp="1"/>
          </p:cNvSpPr>
          <p:nvPr>
            <p:ph type="sldNum" sz="quarter" idx="12"/>
          </p:nvPr>
        </p:nvSpPr>
        <p:spPr/>
        <p:txBody>
          <a:bodyPr/>
          <a:lstStyle/>
          <a:p>
            <a:pPr>
              <a:defRPr/>
            </a:pPr>
            <a:fld id="{EDC402C2-037A-4F87-90FB-6B393BB1FB7A}" type="slidenum">
              <a:rPr lang="cs-CZ" altLang="cs-CZ" smtClean="0"/>
              <a:pPr>
                <a:defRPr/>
              </a:pPr>
              <a:t>‹#›</a:t>
            </a:fld>
            <a:endParaRPr lang="cs-CZ" altLang="cs-CZ"/>
          </a:p>
        </p:txBody>
      </p:sp>
    </p:spTree>
    <p:extLst>
      <p:ext uri="{BB962C8B-B14F-4D97-AF65-F5344CB8AC3E}">
        <p14:creationId xmlns:p14="http://schemas.microsoft.com/office/powerpoint/2010/main" val="28481347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A75E10-5150-422B-AD79-314EE880C3B5}"/>
              </a:ext>
            </a:extLst>
          </p:cNvPr>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obrázku 2">
            <a:extLst>
              <a:ext uri="{FF2B5EF4-FFF2-40B4-BE49-F238E27FC236}">
                <a16:creationId xmlns:a16="http://schemas.microsoft.com/office/drawing/2014/main" id="{7CF00F78-14C0-46E1-833B-8E874AB1515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cs-CZ"/>
          </a:p>
        </p:txBody>
      </p:sp>
      <p:sp>
        <p:nvSpPr>
          <p:cNvPr id="4" name="Zástupný text 3">
            <a:extLst>
              <a:ext uri="{FF2B5EF4-FFF2-40B4-BE49-F238E27FC236}">
                <a16:creationId xmlns:a16="http://schemas.microsoft.com/office/drawing/2014/main" id="{E8075500-FB41-40D6-942D-42133D801BE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DBC159E-F79D-4B5E-A1ED-1763DEDEE22E}"/>
              </a:ext>
            </a:extLst>
          </p:cNvPr>
          <p:cNvSpPr>
            <a:spLocks noGrp="1"/>
          </p:cNvSpPr>
          <p:nvPr>
            <p:ph type="dt" sz="half" idx="10"/>
          </p:nvPr>
        </p:nvSpPr>
        <p:spPr/>
        <p:txBody>
          <a:bodyPr/>
          <a:lstStyle/>
          <a:p>
            <a:pPr>
              <a:defRPr/>
            </a:pPr>
            <a:endParaRPr lang="cs-CZ"/>
          </a:p>
        </p:txBody>
      </p:sp>
      <p:sp>
        <p:nvSpPr>
          <p:cNvPr id="6" name="Zástupný symbol pro zápatí 5">
            <a:extLst>
              <a:ext uri="{FF2B5EF4-FFF2-40B4-BE49-F238E27FC236}">
                <a16:creationId xmlns:a16="http://schemas.microsoft.com/office/drawing/2014/main" id="{F24AD1B9-B5E5-4883-9D9C-AFB20A9A77D8}"/>
              </a:ext>
            </a:extLst>
          </p:cNvPr>
          <p:cNvSpPr>
            <a:spLocks noGrp="1"/>
          </p:cNvSpPr>
          <p:nvPr>
            <p:ph type="ftr" sz="quarter" idx="11"/>
          </p:nvPr>
        </p:nvSpPr>
        <p:spPr/>
        <p:txBody>
          <a:bodyPr/>
          <a:lstStyle/>
          <a:p>
            <a:pPr>
              <a:defRPr/>
            </a:pPr>
            <a:endParaRPr lang="cs-CZ"/>
          </a:p>
        </p:txBody>
      </p:sp>
      <p:sp>
        <p:nvSpPr>
          <p:cNvPr id="7" name="Zástupný symbol pro číslo snímku 6">
            <a:extLst>
              <a:ext uri="{FF2B5EF4-FFF2-40B4-BE49-F238E27FC236}">
                <a16:creationId xmlns:a16="http://schemas.microsoft.com/office/drawing/2014/main" id="{516F3960-997D-44BE-9726-306C98F033E5}"/>
              </a:ext>
            </a:extLst>
          </p:cNvPr>
          <p:cNvSpPr>
            <a:spLocks noGrp="1"/>
          </p:cNvSpPr>
          <p:nvPr>
            <p:ph type="sldNum" sz="quarter" idx="12"/>
          </p:nvPr>
        </p:nvSpPr>
        <p:spPr/>
        <p:txBody>
          <a:bodyPr/>
          <a:lstStyle/>
          <a:p>
            <a:pPr>
              <a:defRPr/>
            </a:pPr>
            <a:fld id="{6EEBCE5E-3CA9-436A-8061-EE2DDF308FB6}" type="slidenum">
              <a:rPr lang="cs-CZ" altLang="cs-CZ" smtClean="0"/>
              <a:pPr>
                <a:defRPr/>
              </a:pPr>
              <a:t>‹#›</a:t>
            </a:fld>
            <a:endParaRPr lang="cs-CZ" altLang="cs-CZ"/>
          </a:p>
        </p:txBody>
      </p:sp>
    </p:spTree>
    <p:extLst>
      <p:ext uri="{BB962C8B-B14F-4D97-AF65-F5344CB8AC3E}">
        <p14:creationId xmlns:p14="http://schemas.microsoft.com/office/powerpoint/2010/main" val="2335177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F6D350-6550-41FD-A854-00714971BB8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92F765E5-521D-4C28-832C-0BF24A4F34C9}"/>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EE00EB8-9C79-4B36-8084-2EE5F6631484}"/>
              </a:ext>
            </a:extLst>
          </p:cNvPr>
          <p:cNvSpPr>
            <a:spLocks noGrp="1"/>
          </p:cNvSpPr>
          <p:nvPr>
            <p:ph type="dt" sz="half" idx="10"/>
          </p:nvPr>
        </p:nvSpPr>
        <p:spPr/>
        <p:txBody>
          <a:bodyPr/>
          <a:lstStyle/>
          <a:p>
            <a:pPr>
              <a:defRPr/>
            </a:pPr>
            <a:endParaRPr lang="cs-CZ"/>
          </a:p>
        </p:txBody>
      </p:sp>
      <p:sp>
        <p:nvSpPr>
          <p:cNvPr id="5" name="Zástupný symbol pro zápatí 4">
            <a:extLst>
              <a:ext uri="{FF2B5EF4-FFF2-40B4-BE49-F238E27FC236}">
                <a16:creationId xmlns:a16="http://schemas.microsoft.com/office/drawing/2014/main" id="{E93E87EB-EC0E-4452-A006-262C151D2166}"/>
              </a:ext>
            </a:extLst>
          </p:cNvPr>
          <p:cNvSpPr>
            <a:spLocks noGrp="1"/>
          </p:cNvSpPr>
          <p:nvPr>
            <p:ph type="ftr" sz="quarter" idx="11"/>
          </p:nvPr>
        </p:nvSpPr>
        <p:spPr/>
        <p:txBody>
          <a:bodyPr/>
          <a:lstStyle/>
          <a:p>
            <a:pPr>
              <a:defRPr/>
            </a:pPr>
            <a:endParaRPr lang="cs-CZ"/>
          </a:p>
        </p:txBody>
      </p:sp>
      <p:sp>
        <p:nvSpPr>
          <p:cNvPr id="6" name="Zástupný symbol pro číslo snímku 5">
            <a:extLst>
              <a:ext uri="{FF2B5EF4-FFF2-40B4-BE49-F238E27FC236}">
                <a16:creationId xmlns:a16="http://schemas.microsoft.com/office/drawing/2014/main" id="{AA50D587-3239-4912-8DC3-1CB2A43903EB}"/>
              </a:ext>
            </a:extLst>
          </p:cNvPr>
          <p:cNvSpPr>
            <a:spLocks noGrp="1"/>
          </p:cNvSpPr>
          <p:nvPr>
            <p:ph type="sldNum" sz="quarter" idx="12"/>
          </p:nvPr>
        </p:nvSpPr>
        <p:spPr/>
        <p:txBody>
          <a:bodyPr/>
          <a:lstStyle/>
          <a:p>
            <a:pPr>
              <a:defRPr/>
            </a:pPr>
            <a:fld id="{9CBB91A9-1A94-4501-9212-0E7598A56B18}" type="slidenum">
              <a:rPr lang="cs-CZ" altLang="cs-CZ" smtClean="0"/>
              <a:pPr>
                <a:defRPr/>
              </a:pPr>
              <a:t>‹#›</a:t>
            </a:fld>
            <a:endParaRPr lang="cs-CZ" altLang="cs-CZ"/>
          </a:p>
        </p:txBody>
      </p:sp>
    </p:spTree>
    <p:extLst>
      <p:ext uri="{BB962C8B-B14F-4D97-AF65-F5344CB8AC3E}">
        <p14:creationId xmlns:p14="http://schemas.microsoft.com/office/powerpoint/2010/main" val="514344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EC621155-04F5-4077-A3DC-8D32D8B7259C}"/>
              </a:ext>
            </a:extLst>
          </p:cNvPr>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DA4E9D36-355A-46EC-84A0-068B4938835C}"/>
              </a:ext>
            </a:extLst>
          </p:cNvPr>
          <p:cNvSpPr>
            <a:spLocks noGrp="1"/>
          </p:cNvSpPr>
          <p:nvPr>
            <p:ph type="body" orient="vert" idx="1"/>
          </p:nvPr>
        </p:nvSpPr>
        <p:spPr>
          <a:xfrm>
            <a:off x="628650" y="365125"/>
            <a:ext cx="5800725"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B6BC439-AFA6-4BC5-8960-9506684E6252}"/>
              </a:ext>
            </a:extLst>
          </p:cNvPr>
          <p:cNvSpPr>
            <a:spLocks noGrp="1"/>
          </p:cNvSpPr>
          <p:nvPr>
            <p:ph type="dt" sz="half" idx="10"/>
          </p:nvPr>
        </p:nvSpPr>
        <p:spPr/>
        <p:txBody>
          <a:bodyPr/>
          <a:lstStyle/>
          <a:p>
            <a:pPr>
              <a:defRPr/>
            </a:pPr>
            <a:endParaRPr lang="cs-CZ"/>
          </a:p>
        </p:txBody>
      </p:sp>
      <p:sp>
        <p:nvSpPr>
          <p:cNvPr id="5" name="Zástupný symbol pro zápatí 4">
            <a:extLst>
              <a:ext uri="{FF2B5EF4-FFF2-40B4-BE49-F238E27FC236}">
                <a16:creationId xmlns:a16="http://schemas.microsoft.com/office/drawing/2014/main" id="{9145151B-F990-42F9-B0BE-7FD403E17ABA}"/>
              </a:ext>
            </a:extLst>
          </p:cNvPr>
          <p:cNvSpPr>
            <a:spLocks noGrp="1"/>
          </p:cNvSpPr>
          <p:nvPr>
            <p:ph type="ftr" sz="quarter" idx="11"/>
          </p:nvPr>
        </p:nvSpPr>
        <p:spPr/>
        <p:txBody>
          <a:bodyPr/>
          <a:lstStyle/>
          <a:p>
            <a:pPr>
              <a:defRPr/>
            </a:pPr>
            <a:endParaRPr lang="cs-CZ"/>
          </a:p>
        </p:txBody>
      </p:sp>
      <p:sp>
        <p:nvSpPr>
          <p:cNvPr id="6" name="Zástupný symbol pro číslo snímku 5">
            <a:extLst>
              <a:ext uri="{FF2B5EF4-FFF2-40B4-BE49-F238E27FC236}">
                <a16:creationId xmlns:a16="http://schemas.microsoft.com/office/drawing/2014/main" id="{BCD22356-E302-4701-A7EB-8173414B2D2D}"/>
              </a:ext>
            </a:extLst>
          </p:cNvPr>
          <p:cNvSpPr>
            <a:spLocks noGrp="1"/>
          </p:cNvSpPr>
          <p:nvPr>
            <p:ph type="sldNum" sz="quarter" idx="12"/>
          </p:nvPr>
        </p:nvSpPr>
        <p:spPr/>
        <p:txBody>
          <a:bodyPr/>
          <a:lstStyle/>
          <a:p>
            <a:pPr>
              <a:defRPr/>
            </a:pPr>
            <a:fld id="{20A76AEB-858C-45B8-A61B-22869A0DFC98}" type="slidenum">
              <a:rPr lang="cs-CZ" altLang="cs-CZ" smtClean="0"/>
              <a:pPr>
                <a:defRPr/>
              </a:pPr>
              <a:t>‹#›</a:t>
            </a:fld>
            <a:endParaRPr lang="cs-CZ" altLang="cs-CZ"/>
          </a:p>
        </p:txBody>
      </p:sp>
    </p:spTree>
    <p:extLst>
      <p:ext uri="{BB962C8B-B14F-4D97-AF65-F5344CB8AC3E}">
        <p14:creationId xmlns:p14="http://schemas.microsoft.com/office/powerpoint/2010/main" val="258256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lang="cs-CZ"/>
              <a:t>Kliknutím lze upravit styl.</a:t>
            </a:r>
            <a:endParaRPr lang="en-US"/>
          </a:p>
        </p:txBody>
      </p:sp>
      <p:sp>
        <p:nvSpPr>
          <p:cNvPr id="9" name="Zástupný symbol pro obsah 8"/>
          <p:cNvSpPr>
            <a:spLocks noGrp="1"/>
          </p:cNvSpPr>
          <p:nvPr>
            <p:ph sz="quarter" idx="1"/>
          </p:nvPr>
        </p:nvSpPr>
        <p:spPr>
          <a:xfrm>
            <a:off x="457200" y="1219200"/>
            <a:ext cx="4041648" cy="49377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Zástupný symbol pro obsah 10"/>
          <p:cNvSpPr>
            <a:spLocks noGrp="1"/>
          </p:cNvSpPr>
          <p:nvPr>
            <p:ph sz="quarter" idx="2"/>
          </p:nvPr>
        </p:nvSpPr>
        <p:spPr>
          <a:xfrm>
            <a:off x="4632198" y="1216152"/>
            <a:ext cx="4041648" cy="49377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13"/>
          <p:cNvSpPr>
            <a:spLocks noGrp="1"/>
          </p:cNvSpPr>
          <p:nvPr>
            <p:ph type="dt" sz="half" idx="10"/>
          </p:nvPr>
        </p:nvSpPr>
        <p:spPr/>
        <p:txBody>
          <a:bodyPr/>
          <a:lstStyle>
            <a:lvl1pPr>
              <a:defRPr/>
            </a:lvl1pPr>
          </a:lstStyle>
          <a:p>
            <a:pPr>
              <a:defRPr/>
            </a:pPr>
            <a:endParaRPr lang="cs-CZ"/>
          </a:p>
        </p:txBody>
      </p:sp>
      <p:sp>
        <p:nvSpPr>
          <p:cNvPr id="6" name="Zástupný symbol pro zápatí 2"/>
          <p:cNvSpPr>
            <a:spLocks noGrp="1"/>
          </p:cNvSpPr>
          <p:nvPr>
            <p:ph type="ftr" sz="quarter" idx="11"/>
          </p:nvPr>
        </p:nvSpPr>
        <p:spPr/>
        <p:txBody>
          <a:bodyPr/>
          <a:lstStyle>
            <a:lvl1pPr>
              <a:defRPr/>
            </a:lvl1pPr>
          </a:lstStyle>
          <a:p>
            <a:pPr>
              <a:defRPr/>
            </a:pPr>
            <a:endParaRPr lang="cs-CZ"/>
          </a:p>
        </p:txBody>
      </p:sp>
      <p:sp>
        <p:nvSpPr>
          <p:cNvPr id="7" name="Zástupný symbol pro číslo snímku 22"/>
          <p:cNvSpPr>
            <a:spLocks noGrp="1"/>
          </p:cNvSpPr>
          <p:nvPr>
            <p:ph type="sldNum" sz="quarter" idx="12"/>
          </p:nvPr>
        </p:nvSpPr>
        <p:spPr/>
        <p:txBody>
          <a:bodyPr/>
          <a:lstStyle>
            <a:lvl1pPr>
              <a:defRPr/>
            </a:lvl1pPr>
          </a:lstStyle>
          <a:p>
            <a:pPr>
              <a:defRPr/>
            </a:pPr>
            <a:fld id="{FD434A21-8FDB-4045-82A6-7135EFE03880}" type="slidenum">
              <a:rPr lang="cs-CZ" altLang="cs-CZ"/>
              <a:pPr>
                <a:defRPr/>
              </a:pPr>
              <a:t>‹#›</a:t>
            </a:fld>
            <a:endParaRPr lang="cs-CZ" altLang="cs-CZ"/>
          </a:p>
        </p:txBody>
      </p:sp>
    </p:spTree>
    <p:extLst>
      <p:ext uri="{BB962C8B-B14F-4D97-AF65-F5344CB8AC3E}">
        <p14:creationId xmlns:p14="http://schemas.microsoft.com/office/powerpoint/2010/main" val="22671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nchor="ctr"/>
          <a:lstStyle>
            <a:lvl1pPr>
              <a:defRPr/>
            </a:lvl1pPr>
          </a:lstStyle>
          <a:p>
            <a:r>
              <a:rPr lang="cs-CZ"/>
              <a:t>Kliknutím lze upravit styl.</a:t>
            </a:r>
            <a:endParaRPr lang="en-US"/>
          </a:p>
        </p:txBody>
      </p:sp>
      <p:sp>
        <p:nvSpPr>
          <p:cNvPr id="3" name="Zástupný symbol pro text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Po kliknutí můžete upravovat styly textu v předloze.</a:t>
            </a:r>
          </a:p>
        </p:txBody>
      </p:sp>
      <p:sp>
        <p:nvSpPr>
          <p:cNvPr id="4" name="Zástupný symbol pro text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Po kliknutí můžete upravovat styly textu v předloze.</a:t>
            </a:r>
          </a:p>
        </p:txBody>
      </p:sp>
      <p:sp>
        <p:nvSpPr>
          <p:cNvPr id="11" name="Zástupný symbol pro obsah 10"/>
          <p:cNvSpPr>
            <a:spLocks noGrp="1"/>
          </p:cNvSpPr>
          <p:nvPr>
            <p:ph sz="quarter" idx="2"/>
          </p:nvPr>
        </p:nvSpPr>
        <p:spPr>
          <a:xfrm>
            <a:off x="457200" y="2133600"/>
            <a:ext cx="4038600" cy="40386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3" name="Zástupný symbol pro obsah 12"/>
          <p:cNvSpPr>
            <a:spLocks noGrp="1"/>
          </p:cNvSpPr>
          <p:nvPr>
            <p:ph sz="quarter" idx="4"/>
          </p:nvPr>
        </p:nvSpPr>
        <p:spPr>
          <a:xfrm>
            <a:off x="4648200" y="2133600"/>
            <a:ext cx="4038600" cy="40386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13"/>
          <p:cNvSpPr>
            <a:spLocks noGrp="1"/>
          </p:cNvSpPr>
          <p:nvPr>
            <p:ph type="dt" sz="half" idx="10"/>
          </p:nvPr>
        </p:nvSpPr>
        <p:spPr/>
        <p:txBody>
          <a:bodyPr/>
          <a:lstStyle>
            <a:lvl1pPr>
              <a:defRPr/>
            </a:lvl1pPr>
          </a:lstStyle>
          <a:p>
            <a:pPr>
              <a:defRPr/>
            </a:pPr>
            <a:endParaRPr lang="cs-CZ"/>
          </a:p>
        </p:txBody>
      </p:sp>
      <p:sp>
        <p:nvSpPr>
          <p:cNvPr id="8" name="Zástupný symbol pro zápatí 2"/>
          <p:cNvSpPr>
            <a:spLocks noGrp="1"/>
          </p:cNvSpPr>
          <p:nvPr>
            <p:ph type="ftr" sz="quarter" idx="11"/>
          </p:nvPr>
        </p:nvSpPr>
        <p:spPr/>
        <p:txBody>
          <a:bodyPr/>
          <a:lstStyle>
            <a:lvl1pPr>
              <a:defRPr/>
            </a:lvl1pPr>
          </a:lstStyle>
          <a:p>
            <a:pPr>
              <a:defRPr/>
            </a:pPr>
            <a:endParaRPr lang="cs-CZ"/>
          </a:p>
        </p:txBody>
      </p:sp>
      <p:sp>
        <p:nvSpPr>
          <p:cNvPr id="9" name="Zástupný symbol pro číslo snímku 22"/>
          <p:cNvSpPr>
            <a:spLocks noGrp="1"/>
          </p:cNvSpPr>
          <p:nvPr>
            <p:ph type="sldNum" sz="quarter" idx="12"/>
          </p:nvPr>
        </p:nvSpPr>
        <p:spPr/>
        <p:txBody>
          <a:bodyPr/>
          <a:lstStyle>
            <a:lvl1pPr>
              <a:defRPr/>
            </a:lvl1pPr>
          </a:lstStyle>
          <a:p>
            <a:pPr>
              <a:defRPr/>
            </a:pPr>
            <a:fld id="{6A17F0FC-D0E0-46C1-95FD-F70A3361BE10}" type="slidenum">
              <a:rPr lang="cs-CZ" altLang="cs-CZ"/>
              <a:pPr>
                <a:defRPr/>
              </a:pPr>
              <a:t>‹#›</a:t>
            </a:fld>
            <a:endParaRPr lang="cs-CZ" altLang="cs-CZ"/>
          </a:p>
        </p:txBody>
      </p:sp>
    </p:spTree>
    <p:extLst>
      <p:ext uri="{BB962C8B-B14F-4D97-AF65-F5344CB8AC3E}">
        <p14:creationId xmlns:p14="http://schemas.microsoft.com/office/powerpoint/2010/main" val="370069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Rovnoramenný trojúhelník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Nadpis 1"/>
          <p:cNvSpPr>
            <a:spLocks noGrp="1"/>
          </p:cNvSpPr>
          <p:nvPr>
            <p:ph type="title"/>
          </p:nvPr>
        </p:nvSpPr>
        <p:spPr>
          <a:xfrm>
            <a:off x="457200" y="228600"/>
            <a:ext cx="8229600" cy="914400"/>
          </a:xfrm>
        </p:spPr>
        <p:txBody>
          <a:bodyPr/>
          <a:lstStyle/>
          <a:p>
            <a:r>
              <a:rPr lang="cs-CZ"/>
              <a:t>Kliknutím lze upravit styl.</a:t>
            </a:r>
            <a:endParaRPr lang="en-US"/>
          </a:p>
        </p:txBody>
      </p:sp>
      <p:sp>
        <p:nvSpPr>
          <p:cNvPr id="4" name="Zástupný symbol pro datum 2"/>
          <p:cNvSpPr>
            <a:spLocks noGrp="1"/>
          </p:cNvSpPr>
          <p:nvPr>
            <p:ph type="dt" sz="half" idx="10"/>
          </p:nvPr>
        </p:nvSpPr>
        <p:spPr/>
        <p:txBody>
          <a:bodyPr/>
          <a:lstStyle>
            <a:lvl1pPr>
              <a:defRPr/>
            </a:lvl1pPr>
          </a:lstStyle>
          <a:p>
            <a:pPr>
              <a:defRPr/>
            </a:pPr>
            <a:endParaRPr lang="cs-CZ"/>
          </a:p>
        </p:txBody>
      </p:sp>
      <p:sp>
        <p:nvSpPr>
          <p:cNvPr id="5" name="Zástupný symbol pro zápatí 3"/>
          <p:cNvSpPr>
            <a:spLocks noGrp="1"/>
          </p:cNvSpPr>
          <p:nvPr>
            <p:ph type="ftr" sz="quarter" idx="11"/>
          </p:nvPr>
        </p:nvSpPr>
        <p:spPr/>
        <p:txBody>
          <a:bodyPr/>
          <a:lstStyle>
            <a:lvl1pPr>
              <a:defRPr/>
            </a:lvl1pPr>
          </a:lstStyle>
          <a:p>
            <a:pPr>
              <a:defRPr/>
            </a:pPr>
            <a:endParaRPr lang="cs-CZ"/>
          </a:p>
        </p:txBody>
      </p:sp>
      <p:sp>
        <p:nvSpPr>
          <p:cNvPr id="6" name="Zástupný symbol pro číslo snímku 4"/>
          <p:cNvSpPr>
            <a:spLocks noGrp="1"/>
          </p:cNvSpPr>
          <p:nvPr>
            <p:ph type="sldNum" sz="quarter" idx="12"/>
          </p:nvPr>
        </p:nvSpPr>
        <p:spPr/>
        <p:txBody>
          <a:bodyPr/>
          <a:lstStyle>
            <a:lvl1pPr>
              <a:defRPr/>
            </a:lvl1pPr>
          </a:lstStyle>
          <a:p>
            <a:pPr>
              <a:defRPr/>
            </a:pPr>
            <a:fld id="{B71AB649-83B1-4F31-A7B7-FB77551DA268}" type="slidenum">
              <a:rPr lang="cs-CZ" altLang="cs-CZ"/>
              <a:pPr>
                <a:defRPr/>
              </a:pPr>
              <a:t>‹#›</a:t>
            </a:fld>
            <a:endParaRPr lang="cs-CZ" altLang="cs-CZ"/>
          </a:p>
        </p:txBody>
      </p:sp>
    </p:spTree>
    <p:extLst>
      <p:ext uri="{BB962C8B-B14F-4D97-AF65-F5344CB8AC3E}">
        <p14:creationId xmlns:p14="http://schemas.microsoft.com/office/powerpoint/2010/main" val="534864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Přímá spojovací čára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3" name="Rovnoramenný trojúhelník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Zástupný symbol pro datum 1"/>
          <p:cNvSpPr>
            <a:spLocks noGrp="1"/>
          </p:cNvSpPr>
          <p:nvPr>
            <p:ph type="dt" sz="half" idx="10"/>
          </p:nvPr>
        </p:nvSpPr>
        <p:spPr/>
        <p:txBody>
          <a:bodyPr/>
          <a:lstStyle>
            <a:lvl1pPr>
              <a:defRPr/>
            </a:lvl1pPr>
          </a:lstStyle>
          <a:p>
            <a:pPr>
              <a:defRPr/>
            </a:pPr>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3"/>
          <p:cNvSpPr>
            <a:spLocks noGrp="1"/>
          </p:cNvSpPr>
          <p:nvPr>
            <p:ph type="sldNum" sz="quarter" idx="12"/>
          </p:nvPr>
        </p:nvSpPr>
        <p:spPr/>
        <p:txBody>
          <a:bodyPr/>
          <a:lstStyle>
            <a:lvl1pPr>
              <a:defRPr/>
            </a:lvl1pPr>
          </a:lstStyle>
          <a:p>
            <a:pPr>
              <a:defRPr/>
            </a:pPr>
            <a:fld id="{A189079F-0619-419D-98C4-AD2C0EEFDEAF}" type="slidenum">
              <a:rPr lang="cs-CZ" altLang="cs-CZ"/>
              <a:pPr>
                <a:defRPr/>
              </a:pPr>
              <a:t>‹#›</a:t>
            </a:fld>
            <a:endParaRPr lang="cs-CZ" altLang="cs-CZ"/>
          </a:p>
        </p:txBody>
      </p:sp>
    </p:spTree>
    <p:extLst>
      <p:ext uri="{BB962C8B-B14F-4D97-AF65-F5344CB8AC3E}">
        <p14:creationId xmlns:p14="http://schemas.microsoft.com/office/powerpoint/2010/main" val="934510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5" name="Přímá spojovací čára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Přímá spojovací čára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7" name="Rovnoramenný trojúhelník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Nadpis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cs-CZ"/>
              <a:t>Kliknutím lze upravit styl.</a:t>
            </a:r>
            <a:endParaRPr lang="en-US"/>
          </a:p>
        </p:txBody>
      </p:sp>
      <p:sp>
        <p:nvSpPr>
          <p:cNvPr id="3" name="Zástupný symbol pro tex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cs-CZ"/>
              <a:t>Po kliknutí můžete upravovat styly textu v předloze.</a:t>
            </a:r>
          </a:p>
        </p:txBody>
      </p:sp>
      <p:sp>
        <p:nvSpPr>
          <p:cNvPr id="12" name="Zástupný symbol pro obsah 11"/>
          <p:cNvSpPr>
            <a:spLocks noGrp="1"/>
          </p:cNvSpPr>
          <p:nvPr>
            <p:ph sz="quarter" idx="1"/>
          </p:nvPr>
        </p:nvSpPr>
        <p:spPr>
          <a:xfrm>
            <a:off x="304800" y="304800"/>
            <a:ext cx="5715000" cy="57150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Zástupný symbol pro datum 4"/>
          <p:cNvSpPr>
            <a:spLocks noGrp="1"/>
          </p:cNvSpPr>
          <p:nvPr>
            <p:ph type="dt" sz="half" idx="10"/>
          </p:nvPr>
        </p:nvSpPr>
        <p:spPr/>
        <p:txBody>
          <a:bodyPr/>
          <a:lstStyle>
            <a:lvl1pPr>
              <a:defRPr/>
            </a:lvl1pPr>
          </a:lstStyle>
          <a:p>
            <a:pPr>
              <a:defRPr/>
            </a:pPr>
            <a:endParaRPr lang="cs-CZ"/>
          </a:p>
        </p:txBody>
      </p:sp>
      <p:sp>
        <p:nvSpPr>
          <p:cNvPr id="9" name="Zástupný symbol pro zápatí 5"/>
          <p:cNvSpPr>
            <a:spLocks noGrp="1"/>
          </p:cNvSpPr>
          <p:nvPr>
            <p:ph type="ftr" sz="quarter" idx="11"/>
          </p:nvPr>
        </p:nvSpPr>
        <p:spPr/>
        <p:txBody>
          <a:bodyPr/>
          <a:lstStyle>
            <a:lvl1pPr>
              <a:defRPr/>
            </a:lvl1pPr>
          </a:lstStyle>
          <a:p>
            <a:pPr>
              <a:defRPr/>
            </a:pPr>
            <a:endParaRPr lang="cs-CZ"/>
          </a:p>
        </p:txBody>
      </p:sp>
      <p:sp>
        <p:nvSpPr>
          <p:cNvPr id="10" name="Zástupný symbol pro číslo snímku 6"/>
          <p:cNvSpPr>
            <a:spLocks noGrp="1"/>
          </p:cNvSpPr>
          <p:nvPr>
            <p:ph type="sldNum" sz="quarter" idx="12"/>
          </p:nvPr>
        </p:nvSpPr>
        <p:spPr/>
        <p:txBody>
          <a:bodyPr/>
          <a:lstStyle>
            <a:lvl1pPr>
              <a:defRPr/>
            </a:lvl1pPr>
          </a:lstStyle>
          <a:p>
            <a:pPr>
              <a:defRPr/>
            </a:pPr>
            <a:fld id="{EDC402C2-037A-4F87-90FB-6B393BB1FB7A}" type="slidenum">
              <a:rPr lang="cs-CZ" altLang="cs-CZ"/>
              <a:pPr>
                <a:defRPr/>
              </a:pPr>
              <a:t>‹#›</a:t>
            </a:fld>
            <a:endParaRPr lang="cs-CZ" altLang="cs-CZ"/>
          </a:p>
        </p:txBody>
      </p:sp>
    </p:spTree>
    <p:extLst>
      <p:ext uri="{BB962C8B-B14F-4D97-AF65-F5344CB8AC3E}">
        <p14:creationId xmlns:p14="http://schemas.microsoft.com/office/powerpoint/2010/main" val="4236233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Pr>
        <a:solidFill>
          <a:schemeClr val="bg2"/>
        </a:solidFill>
        <a:effectLst/>
      </p:bgPr>
    </p:bg>
    <p:spTree>
      <p:nvGrpSpPr>
        <p:cNvPr id="1" name=""/>
        <p:cNvGrpSpPr/>
        <p:nvPr/>
      </p:nvGrpSpPr>
      <p:grpSpPr>
        <a:xfrm>
          <a:off x="0" y="0"/>
          <a:ext cx="0" cy="0"/>
          <a:chOff x="0" y="0"/>
          <a:chExt cx="0" cy="0"/>
        </a:xfrm>
      </p:grpSpPr>
      <p:sp>
        <p:nvSpPr>
          <p:cNvPr id="5" name="Přímá spojovací čára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Rovnoramenný trojúhelník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Obdélník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Nadpis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cs-CZ"/>
              <a:t>Kliknutím lze upravit styl.</a:t>
            </a:r>
            <a:endParaRPr lang="en-US"/>
          </a:p>
        </p:txBody>
      </p:sp>
      <p:sp>
        <p:nvSpPr>
          <p:cNvPr id="3" name="Zástupný symbol pro obrázek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cs-CZ" noProof="0"/>
              <a:t>Kliknutím na ikonu přidáte obrázek.</a:t>
            </a:r>
            <a:endParaRPr lang="en-US" noProof="0" dirty="0"/>
          </a:p>
        </p:txBody>
      </p:sp>
      <p:sp>
        <p:nvSpPr>
          <p:cNvPr id="4" name="Zástupný symbol pro text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cs-CZ"/>
              <a:t>Po kliknutí můžete upravovat styly textu v předloze.</a:t>
            </a:r>
          </a:p>
        </p:txBody>
      </p:sp>
      <p:sp>
        <p:nvSpPr>
          <p:cNvPr id="8" name="Zástupný symbol pro datum 4"/>
          <p:cNvSpPr>
            <a:spLocks noGrp="1"/>
          </p:cNvSpPr>
          <p:nvPr>
            <p:ph type="dt" sz="half" idx="10"/>
          </p:nvPr>
        </p:nvSpPr>
        <p:spPr/>
        <p:txBody>
          <a:bodyPr/>
          <a:lstStyle>
            <a:lvl1pPr>
              <a:defRPr/>
            </a:lvl1pPr>
          </a:lstStyle>
          <a:p>
            <a:pPr>
              <a:defRPr/>
            </a:pPr>
            <a:endParaRPr lang="cs-CZ"/>
          </a:p>
        </p:txBody>
      </p:sp>
      <p:sp>
        <p:nvSpPr>
          <p:cNvPr id="9" name="Zástupný symbol pro zápatí 5"/>
          <p:cNvSpPr>
            <a:spLocks noGrp="1"/>
          </p:cNvSpPr>
          <p:nvPr>
            <p:ph type="ftr" sz="quarter" idx="11"/>
          </p:nvPr>
        </p:nvSpPr>
        <p:spPr/>
        <p:txBody>
          <a:bodyPr/>
          <a:lstStyle>
            <a:lvl1pPr>
              <a:defRPr/>
            </a:lvl1pPr>
          </a:lstStyle>
          <a:p>
            <a:pPr>
              <a:defRPr/>
            </a:pPr>
            <a:endParaRPr lang="cs-CZ"/>
          </a:p>
        </p:txBody>
      </p:sp>
      <p:sp>
        <p:nvSpPr>
          <p:cNvPr id="10" name="Zástupný symbol pro číslo snímku 6"/>
          <p:cNvSpPr>
            <a:spLocks noGrp="1"/>
          </p:cNvSpPr>
          <p:nvPr>
            <p:ph type="sldNum" sz="quarter" idx="12"/>
          </p:nvPr>
        </p:nvSpPr>
        <p:spPr/>
        <p:txBody>
          <a:bodyPr/>
          <a:lstStyle>
            <a:lvl1pPr>
              <a:defRPr/>
            </a:lvl1pPr>
          </a:lstStyle>
          <a:p>
            <a:pPr>
              <a:defRPr/>
            </a:pPr>
            <a:fld id="{6EEBCE5E-3CA9-436A-8061-EE2DDF308FB6}" type="slidenum">
              <a:rPr lang="cs-CZ" altLang="cs-CZ"/>
              <a:pPr>
                <a:defRPr/>
              </a:pPr>
              <a:t>‹#›</a:t>
            </a:fld>
            <a:endParaRPr lang="cs-CZ" altLang="cs-CZ"/>
          </a:p>
        </p:txBody>
      </p:sp>
    </p:spTree>
    <p:extLst>
      <p:ext uri="{BB962C8B-B14F-4D97-AF65-F5344CB8AC3E}">
        <p14:creationId xmlns:p14="http://schemas.microsoft.com/office/powerpoint/2010/main" val="223832830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cs-CZ" altLang="cs-CZ"/>
              <a:t>Klepnutím lze upravit styl předlohy nadpisů.</a:t>
            </a:r>
            <a:endParaRPr lang="en-US" altLang="cs-CZ"/>
          </a:p>
        </p:txBody>
      </p:sp>
      <p:sp>
        <p:nvSpPr>
          <p:cNvPr id="1027" name="Zástupný symbol pro text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14" name="Zástupný symbol pro datum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defRPr>
            </a:lvl1pPr>
          </a:lstStyle>
          <a:p>
            <a:pPr>
              <a:defRPr/>
            </a:pPr>
            <a:endParaRPr lang="cs-CZ"/>
          </a:p>
        </p:txBody>
      </p:sp>
      <p:sp>
        <p:nvSpPr>
          <p:cNvPr id="3" name="Zástupný symbol pro zápatí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defRPr>
            </a:lvl1pPr>
          </a:lstStyle>
          <a:p>
            <a:pPr>
              <a:defRPr/>
            </a:pPr>
            <a:endParaRPr lang="cs-CZ"/>
          </a:p>
        </p:txBody>
      </p:sp>
      <p:sp>
        <p:nvSpPr>
          <p:cNvPr id="23" name="Zástupný symbol pro číslo snímku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2A550F81-81D3-4D41-A9ED-46ECE5806529}" type="slidenum">
              <a:rPr lang="cs-CZ" altLang="cs-CZ"/>
              <a:pPr>
                <a:defRPr/>
              </a:pPr>
              <a:t>‹#›</a:t>
            </a:fld>
            <a:endParaRPr lang="cs-CZ" altLang="cs-CZ"/>
          </a:p>
        </p:txBody>
      </p:sp>
      <p:sp>
        <p:nvSpPr>
          <p:cNvPr id="1031" name="Přímá spojovací čára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1032" name="Přímá spojovací čára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10" name="Rovnoramenný trojúhelník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4385" r:id="rId1"/>
    <p:sldLayoutId id="2147484370" r:id="rId2"/>
    <p:sldLayoutId id="2147484386" r:id="rId3"/>
    <p:sldLayoutId id="2147484371" r:id="rId4"/>
    <p:sldLayoutId id="2147484372" r:id="rId5"/>
    <p:sldLayoutId id="2147484387" r:id="rId6"/>
    <p:sldLayoutId id="2147484388" r:id="rId7"/>
    <p:sldLayoutId id="2147484389" r:id="rId8"/>
    <p:sldLayoutId id="2147484390" r:id="rId9"/>
    <p:sldLayoutId id="2147484373" r:id="rId10"/>
    <p:sldLayoutId id="2147484391" r:id="rId11"/>
    <p:sldLayoutId id="2147484392" r:id="rId12"/>
  </p:sldLayoutIdLst>
  <p:txStyles>
    <p:titleStyle>
      <a:lvl1pPr algn="l" rtl="0" eaLnBrk="1" fontAlgn="base" hangingPunct="1">
        <a:spcBef>
          <a:spcPct val="0"/>
        </a:spcBef>
        <a:spcAft>
          <a:spcPct val="0"/>
        </a:spcAft>
        <a:defRPr sz="3200" kern="1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Bookman Old Style" pitchFamily="18" charset="0"/>
        </a:defRPr>
      </a:lvl2pPr>
      <a:lvl3pPr algn="l" rtl="0" eaLnBrk="1" fontAlgn="base" hangingPunct="1">
        <a:spcBef>
          <a:spcPct val="0"/>
        </a:spcBef>
        <a:spcAft>
          <a:spcPct val="0"/>
        </a:spcAft>
        <a:defRPr sz="3200">
          <a:solidFill>
            <a:schemeClr val="tx2"/>
          </a:solidFill>
          <a:latin typeface="Bookman Old Style" pitchFamily="18" charset="0"/>
        </a:defRPr>
      </a:lvl3pPr>
      <a:lvl4pPr algn="l" rtl="0" eaLnBrk="1" fontAlgn="base" hangingPunct="1">
        <a:spcBef>
          <a:spcPct val="0"/>
        </a:spcBef>
        <a:spcAft>
          <a:spcPct val="0"/>
        </a:spcAft>
        <a:defRPr sz="3200">
          <a:solidFill>
            <a:schemeClr val="tx2"/>
          </a:solidFill>
          <a:latin typeface="Bookman Old Style" pitchFamily="18" charset="0"/>
        </a:defRPr>
      </a:lvl4pPr>
      <a:lvl5pPr algn="l" rtl="0" eaLnBrk="1" fontAlgn="base" hangingPunct="1">
        <a:spcBef>
          <a:spcPct val="0"/>
        </a:spcBef>
        <a:spcAft>
          <a:spcPct val="0"/>
        </a:spcAft>
        <a:defRPr sz="3200">
          <a:solidFill>
            <a:schemeClr val="tx2"/>
          </a:solidFill>
          <a:latin typeface="Bookman Old Style" pitchFamily="18" charset="0"/>
        </a:defRPr>
      </a:lvl5pPr>
      <a:lvl6pPr marL="457200" algn="l" rtl="0" eaLnBrk="1" fontAlgn="base" hangingPunct="1">
        <a:spcBef>
          <a:spcPct val="0"/>
        </a:spcBef>
        <a:spcAft>
          <a:spcPct val="0"/>
        </a:spcAft>
        <a:defRPr sz="3200">
          <a:solidFill>
            <a:schemeClr val="tx2"/>
          </a:solidFill>
          <a:latin typeface="Bookman Old Style" pitchFamily="18" charset="0"/>
        </a:defRPr>
      </a:lvl6pPr>
      <a:lvl7pPr marL="914400" algn="l" rtl="0" eaLnBrk="1" fontAlgn="base" hangingPunct="1">
        <a:spcBef>
          <a:spcPct val="0"/>
        </a:spcBef>
        <a:spcAft>
          <a:spcPct val="0"/>
        </a:spcAft>
        <a:defRPr sz="3200">
          <a:solidFill>
            <a:schemeClr val="tx2"/>
          </a:solidFill>
          <a:latin typeface="Bookman Old Style" pitchFamily="18" charset="0"/>
        </a:defRPr>
      </a:lvl7pPr>
      <a:lvl8pPr marL="1371600" algn="l" rtl="0" eaLnBrk="1" fontAlgn="base" hangingPunct="1">
        <a:spcBef>
          <a:spcPct val="0"/>
        </a:spcBef>
        <a:spcAft>
          <a:spcPct val="0"/>
        </a:spcAft>
        <a:defRPr sz="3200">
          <a:solidFill>
            <a:schemeClr val="tx2"/>
          </a:solidFill>
          <a:latin typeface="Bookman Old Style" pitchFamily="18" charset="0"/>
        </a:defRPr>
      </a:lvl8pPr>
      <a:lvl9pPr marL="1828800" algn="l" rtl="0" eaLnBrk="1" fontAlgn="base" hangingPunct="1">
        <a:spcBef>
          <a:spcPct val="0"/>
        </a:spcBef>
        <a:spcAft>
          <a:spcPct val="0"/>
        </a:spcAft>
        <a:defRPr sz="3200">
          <a:solidFill>
            <a:schemeClr val="tx2"/>
          </a:solidFill>
          <a:latin typeface="Bookman Old Style" pitchFamily="18" charset="0"/>
        </a:defRPr>
      </a:lvl9pPr>
    </p:titleStyle>
    <p:bodyStyle>
      <a:lvl1pPr marL="273050" indent="-273050" algn="l" rtl="0" eaLnBrk="1" fontAlgn="base" hangingPunct="1">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1" fontAlgn="base" hangingPunct="1">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1" fontAlgn="base" hangingPunct="1">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1" fontAlgn="base" hangingPunct="1">
        <a:spcBef>
          <a:spcPts val="400"/>
        </a:spcBef>
        <a:spcAft>
          <a:spcPct val="0"/>
        </a:spcAft>
        <a:buClr>
          <a:srgbClr val="8BA2B4"/>
        </a:buClr>
        <a:buSzPct val="70000"/>
        <a:buFont typeface="Wingdings" panose="05000000000000000000" pitchFamily="2" charset="2"/>
        <a:buChar char=""/>
        <a:defRPr kern="1200">
          <a:solidFill>
            <a:schemeClr val="tx1"/>
          </a:solidFill>
          <a:latin typeface="+mn-lt"/>
          <a:ea typeface="+mn-ea"/>
          <a:cs typeface="+mn-cs"/>
        </a:defRPr>
      </a:lvl4pPr>
      <a:lvl5pPr marL="1371600" indent="-228600" algn="l" rtl="0" eaLnBrk="1" fontAlgn="base" hangingPunct="1">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2051"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pPr>
              <a:defRPr/>
            </a:pPr>
            <a:fld id="{5D653253-1283-4656-8972-A729E2CC9119}"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10185380-7191-40C1-8716-944B6A84AFD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A4F44E81-DAD8-4AB7-9A76-0BA1F4D8C7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0F234E3-1390-4DBE-BCDB-BCC0E86881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cs-CZ"/>
          </a:p>
        </p:txBody>
      </p:sp>
      <p:sp>
        <p:nvSpPr>
          <p:cNvPr id="5" name="Zástupný symbol pro zápatí 4">
            <a:extLst>
              <a:ext uri="{FF2B5EF4-FFF2-40B4-BE49-F238E27FC236}">
                <a16:creationId xmlns:a16="http://schemas.microsoft.com/office/drawing/2014/main" id="{BBD6E501-F056-4CF8-B07B-A9C4647EEB5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cs-CZ"/>
          </a:p>
        </p:txBody>
      </p:sp>
      <p:sp>
        <p:nvSpPr>
          <p:cNvPr id="6" name="Zástupný symbol pro číslo snímku 5">
            <a:extLst>
              <a:ext uri="{FF2B5EF4-FFF2-40B4-BE49-F238E27FC236}">
                <a16:creationId xmlns:a16="http://schemas.microsoft.com/office/drawing/2014/main" id="{76167924-4295-442A-86A5-0068A51E08A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A550F81-81D3-4D41-A9ED-46ECE5806529}" type="slidenum">
              <a:rPr lang="cs-CZ" altLang="cs-CZ" smtClean="0"/>
              <a:pPr>
                <a:defRPr/>
              </a:pPr>
              <a:t>‹#›</a:t>
            </a:fld>
            <a:endParaRPr lang="cs-CZ" altLang="cs-CZ"/>
          </a:p>
        </p:txBody>
      </p:sp>
    </p:spTree>
    <p:extLst>
      <p:ext uri="{BB962C8B-B14F-4D97-AF65-F5344CB8AC3E}">
        <p14:creationId xmlns:p14="http://schemas.microsoft.com/office/powerpoint/2010/main" val="874190418"/>
      </p:ext>
    </p:extLst>
  </p:cSld>
  <p:clrMap bg1="lt1" tx1="dk1" bg2="lt2" tx2="dk2" accent1="accent1" accent2="accent2" accent3="accent3" accent4="accent4" accent5="accent5" accent6="accent6" hlink="hlink" folHlink="folHlink"/>
  <p:sldLayoutIdLst>
    <p:sldLayoutId id="2147484394" r:id="rId1"/>
    <p:sldLayoutId id="2147484395" r:id="rId2"/>
    <p:sldLayoutId id="2147484396" r:id="rId3"/>
    <p:sldLayoutId id="2147484397" r:id="rId4"/>
    <p:sldLayoutId id="2147484398" r:id="rId5"/>
    <p:sldLayoutId id="2147484399" r:id="rId6"/>
    <p:sldLayoutId id="2147484400" r:id="rId7"/>
    <p:sldLayoutId id="2147484401" r:id="rId8"/>
    <p:sldLayoutId id="2147484402" r:id="rId9"/>
    <p:sldLayoutId id="2147484403" r:id="rId10"/>
    <p:sldLayoutId id="214748440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romea.cz/en/news/czech/czech-government-agency-for-social-inclusion-publishes-analysis-of-segregation-in-primary-schools?fbclid=IwAR2CXIjF4s0iIgxLKolSBv4tnro_DOEW8ALHWrR9SG2BuFogJeV0ADD7QeQ#.XeIH8o-0Nbg.faceboo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eskatelevize.cz/porady/10267754387-ptacata-aneb-nejsme-zadna-becka/4238-ptacat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opensocietyfoundations.org/sites/default/files/no-data-no-progress-20100628.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ec.europa.eu/info/policies/justice-and-fundamental-rights/combatting-discrimination/equality-data-collection_en" TargetMode="Externa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data.worldbank.org/indicator/SL.IND.EMPL.ZS?end=2019&amp;locations=CZ-OE-EU&amp;name_desc=false&amp;start=1991&amp;view=char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rot="10800000" flipV="1">
            <a:off x="611188" y="3644900"/>
            <a:ext cx="7583487" cy="354013"/>
          </a:xfrm>
        </p:spPr>
        <p:txBody>
          <a:bodyPr>
            <a:noAutofit/>
          </a:bodyPr>
          <a:lstStyle/>
          <a:p>
            <a:pPr>
              <a:defRPr/>
            </a:pPr>
            <a:r>
              <a:rPr lang="en-US" sz="4050" dirty="0"/>
              <a:t> </a:t>
            </a:r>
            <a:r>
              <a:rPr lang="en-GB" b="1" dirty="0"/>
              <a:t>Inequality – development in CEE countries </a:t>
            </a:r>
            <a:endParaRPr lang="it-IT" sz="4050" dirty="0">
              <a:ln w="0"/>
              <a:effectLst>
                <a:outerShdw blurRad="38100" dist="25400" dir="5400000" algn="ctr" rotWithShape="0">
                  <a:srgbClr val="6E747A">
                    <a:alpha val="43000"/>
                  </a:srgbClr>
                </a:outerShdw>
              </a:effectLst>
            </a:endParaRPr>
          </a:p>
        </p:txBody>
      </p:sp>
      <p:sp>
        <p:nvSpPr>
          <p:cNvPr id="12291" name="TextovéPole 3"/>
          <p:cNvSpPr txBox="1">
            <a:spLocks noChangeArrowheads="1"/>
          </p:cNvSpPr>
          <p:nvPr/>
        </p:nvSpPr>
        <p:spPr bwMode="auto">
          <a:xfrm>
            <a:off x="5167313" y="5157788"/>
            <a:ext cx="30273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algn="r"/>
            <a:r>
              <a:rPr lang="cs-CZ" altLang="cs-CZ" sz="2800" i="1">
                <a:latin typeface="Bookman Old Style" panose="02050604050505020204" pitchFamily="18" charset="0"/>
              </a:rPr>
              <a:t>Laura Fónadová</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457200" y="203200"/>
            <a:ext cx="8229600" cy="990600"/>
          </a:xfrm>
        </p:spPr>
        <p:txBody>
          <a:bodyPr/>
          <a:lstStyle/>
          <a:p>
            <a:pPr eaLnBrk="1" hangingPunct="1"/>
            <a:br>
              <a:rPr lang="cs-CZ" altLang="cs-CZ" dirty="0"/>
            </a:br>
            <a:br>
              <a:rPr lang="cs-CZ" altLang="cs-CZ" dirty="0"/>
            </a:br>
            <a:br>
              <a:rPr lang="cs-CZ" altLang="cs-CZ" dirty="0"/>
            </a:br>
            <a:br>
              <a:rPr lang="cs-CZ" altLang="cs-CZ" dirty="0"/>
            </a:br>
            <a:r>
              <a:rPr lang="cs-CZ" altLang="cs-CZ" dirty="0" err="1"/>
              <a:t>Classification</a:t>
            </a:r>
            <a:r>
              <a:rPr lang="cs-CZ" altLang="cs-CZ" dirty="0"/>
              <a:t> </a:t>
            </a:r>
            <a:r>
              <a:rPr lang="cs-CZ" altLang="cs-CZ" dirty="0" err="1"/>
              <a:t>of</a:t>
            </a:r>
            <a:r>
              <a:rPr lang="cs-CZ" altLang="cs-CZ" dirty="0"/>
              <a:t> </a:t>
            </a:r>
            <a:r>
              <a:rPr lang="cs-CZ" altLang="cs-CZ" dirty="0" err="1"/>
              <a:t>social</a:t>
            </a:r>
            <a:r>
              <a:rPr lang="cs-CZ" altLang="cs-CZ" dirty="0"/>
              <a:t> </a:t>
            </a:r>
            <a:r>
              <a:rPr lang="cs-CZ" altLang="cs-CZ" dirty="0" err="1"/>
              <a:t>risks</a:t>
            </a:r>
            <a:endParaRPr lang="cs-CZ" altLang="cs-CZ" dirty="0"/>
          </a:p>
        </p:txBody>
      </p:sp>
      <p:sp>
        <p:nvSpPr>
          <p:cNvPr id="36867" name="Rectangle 3"/>
          <p:cNvSpPr>
            <a:spLocks noGrp="1"/>
          </p:cNvSpPr>
          <p:nvPr>
            <p:ph type="body" idx="1"/>
          </p:nvPr>
        </p:nvSpPr>
        <p:spPr>
          <a:xfrm>
            <a:off x="457200" y="1219200"/>
            <a:ext cx="8229600" cy="4937125"/>
          </a:xfrm>
        </p:spPr>
        <p:txBody>
          <a:bodyPr/>
          <a:lstStyle/>
          <a:p>
            <a:pPr marL="0" indent="0" eaLnBrk="1" hangingPunct="1">
              <a:buFont typeface="Wingdings 3" panose="05040102010807070707" pitchFamily="18" charset="2"/>
              <a:buNone/>
              <a:defRPr/>
            </a:pPr>
            <a:r>
              <a:rPr lang="cs-CZ" dirty="0">
                <a:latin typeface="+mj-lt"/>
              </a:rPr>
              <a:t>(</a:t>
            </a:r>
            <a:r>
              <a:rPr lang="cs-CZ" dirty="0" err="1">
                <a:latin typeface="+mj-lt"/>
              </a:rPr>
              <a:t>Esping</a:t>
            </a:r>
            <a:r>
              <a:rPr lang="cs-CZ" dirty="0">
                <a:latin typeface="+mj-lt"/>
              </a:rPr>
              <a:t>-Andersen, 1999) </a:t>
            </a:r>
          </a:p>
          <a:p>
            <a:pPr marL="0" indent="0" eaLnBrk="1" hangingPunct="1">
              <a:buFont typeface="Wingdings 3" panose="05040102010807070707" pitchFamily="18" charset="2"/>
              <a:buNone/>
              <a:defRPr/>
            </a:pPr>
            <a:endParaRPr lang="cs-CZ" dirty="0">
              <a:latin typeface="+mj-lt"/>
            </a:endParaRPr>
          </a:p>
          <a:p>
            <a:pPr marL="0" indent="0" eaLnBrk="1" hangingPunct="1">
              <a:buFont typeface="Wingdings 3" panose="05040102010807070707" pitchFamily="18" charset="2"/>
              <a:buNone/>
              <a:defRPr/>
            </a:pPr>
            <a:r>
              <a:rPr lang="cs-CZ" i="1" dirty="0" err="1">
                <a:latin typeface="+mj-lt"/>
              </a:rPr>
              <a:t>Please</a:t>
            </a:r>
            <a:r>
              <a:rPr lang="cs-CZ" i="1" dirty="0">
                <a:latin typeface="+mj-lt"/>
              </a:rPr>
              <a:t> </a:t>
            </a:r>
            <a:r>
              <a:rPr lang="cs-CZ" i="1" dirty="0" err="1">
                <a:latin typeface="+mj-lt"/>
              </a:rPr>
              <a:t>name</a:t>
            </a:r>
            <a:r>
              <a:rPr lang="cs-CZ" i="1" dirty="0">
                <a:latin typeface="+mj-lt"/>
              </a:rPr>
              <a:t> </a:t>
            </a:r>
            <a:r>
              <a:rPr lang="cs-CZ" i="1" dirty="0" err="1">
                <a:latin typeface="+mj-lt"/>
              </a:rPr>
              <a:t>them</a:t>
            </a:r>
            <a:r>
              <a:rPr lang="cs-CZ" i="1" dirty="0">
                <a:latin typeface="+mj-lt"/>
              </a:rPr>
              <a:t>: </a:t>
            </a:r>
          </a:p>
          <a:p>
            <a:pPr marL="0" indent="0" eaLnBrk="1" hangingPunct="1">
              <a:buNone/>
              <a:defRPr/>
            </a:pPr>
            <a:endParaRPr lang="cs-CZ" dirty="0"/>
          </a:p>
          <a:p>
            <a:pPr marL="514350" indent="-514350" eaLnBrk="1" hangingPunct="1">
              <a:buFont typeface="+mj-lt"/>
              <a:buAutoNum type="arabicPeriod"/>
              <a:defRPr/>
            </a:pPr>
            <a:r>
              <a:rPr lang="cs-CZ" dirty="0" err="1"/>
              <a:t>Class-based</a:t>
            </a:r>
            <a:r>
              <a:rPr lang="cs-CZ" dirty="0"/>
              <a:t> </a:t>
            </a:r>
            <a:r>
              <a:rPr lang="cs-CZ" dirty="0" err="1"/>
              <a:t>risks</a:t>
            </a:r>
            <a:r>
              <a:rPr lang="cs-CZ" dirty="0"/>
              <a:t> (</a:t>
            </a:r>
            <a:r>
              <a:rPr lang="cs-CZ" dirty="0" err="1"/>
              <a:t>people</a:t>
            </a:r>
            <a:r>
              <a:rPr lang="cs-CZ" dirty="0"/>
              <a:t> in </a:t>
            </a:r>
            <a:r>
              <a:rPr lang="cs-CZ" dirty="0" err="1"/>
              <a:t>lower</a:t>
            </a:r>
            <a:r>
              <a:rPr lang="cs-CZ" dirty="0"/>
              <a:t> </a:t>
            </a:r>
            <a:r>
              <a:rPr lang="cs-CZ" dirty="0" err="1"/>
              <a:t>social</a:t>
            </a:r>
            <a:r>
              <a:rPr lang="cs-CZ" dirty="0"/>
              <a:t> </a:t>
            </a:r>
            <a:r>
              <a:rPr lang="cs-CZ" dirty="0" err="1"/>
              <a:t>strata</a:t>
            </a:r>
            <a:r>
              <a:rPr lang="cs-CZ" dirty="0"/>
              <a:t>, </a:t>
            </a:r>
            <a:r>
              <a:rPr lang="cs-CZ" dirty="0" err="1"/>
              <a:t>spatial</a:t>
            </a:r>
            <a:r>
              <a:rPr lang="cs-CZ" dirty="0"/>
              <a:t> </a:t>
            </a:r>
            <a:r>
              <a:rPr lang="cs-CZ" dirty="0" err="1"/>
              <a:t>dimensions</a:t>
            </a:r>
            <a:r>
              <a:rPr lang="cs-CZ" dirty="0"/>
              <a:t>)</a:t>
            </a:r>
          </a:p>
          <a:p>
            <a:pPr marL="514350" indent="-514350" eaLnBrk="1" hangingPunct="1">
              <a:buFont typeface="+mj-lt"/>
              <a:buAutoNum type="arabicPeriod"/>
              <a:defRPr/>
            </a:pPr>
            <a:r>
              <a:rPr lang="cs-CZ" dirty="0" err="1"/>
              <a:t>Life-course</a:t>
            </a:r>
            <a:r>
              <a:rPr lang="cs-CZ" dirty="0"/>
              <a:t> </a:t>
            </a:r>
            <a:r>
              <a:rPr lang="cs-CZ" dirty="0" err="1"/>
              <a:t>risks</a:t>
            </a:r>
            <a:r>
              <a:rPr lang="cs-CZ" dirty="0"/>
              <a:t> (</a:t>
            </a:r>
            <a:r>
              <a:rPr lang="cs-CZ" dirty="0" err="1"/>
              <a:t>typically</a:t>
            </a:r>
            <a:r>
              <a:rPr lang="cs-CZ" dirty="0"/>
              <a:t> in early </a:t>
            </a:r>
            <a:r>
              <a:rPr lang="cs-CZ" dirty="0" err="1"/>
              <a:t>or</a:t>
            </a:r>
            <a:r>
              <a:rPr lang="cs-CZ" dirty="0"/>
              <a:t> </a:t>
            </a:r>
            <a:r>
              <a:rPr lang="cs-CZ" dirty="0" err="1"/>
              <a:t>later</a:t>
            </a:r>
            <a:r>
              <a:rPr lang="cs-CZ" dirty="0"/>
              <a:t> </a:t>
            </a:r>
            <a:r>
              <a:rPr lang="cs-CZ" dirty="0" err="1"/>
              <a:t>life</a:t>
            </a:r>
            <a:r>
              <a:rPr lang="cs-CZ" dirty="0"/>
              <a:t> period)</a:t>
            </a:r>
          </a:p>
          <a:p>
            <a:pPr marL="514350" indent="-514350" eaLnBrk="1" hangingPunct="1">
              <a:buFont typeface="+mj-lt"/>
              <a:buAutoNum type="arabicPeriod"/>
              <a:defRPr/>
            </a:pPr>
            <a:r>
              <a:rPr lang="cs-CZ" dirty="0" err="1"/>
              <a:t>Intergenerational</a:t>
            </a:r>
            <a:r>
              <a:rPr lang="cs-CZ" dirty="0"/>
              <a:t> risk (</a:t>
            </a:r>
            <a:r>
              <a:rPr lang="cs-CZ" dirty="0" err="1"/>
              <a:t>the</a:t>
            </a:r>
            <a:r>
              <a:rPr lang="cs-CZ" dirty="0"/>
              <a:t> </a:t>
            </a:r>
            <a:r>
              <a:rPr lang="cs-CZ" dirty="0" err="1"/>
              <a:t>reproduction</a:t>
            </a:r>
            <a:r>
              <a:rPr lang="cs-CZ" dirty="0"/>
              <a:t> </a:t>
            </a:r>
            <a:r>
              <a:rPr lang="cs-CZ" dirty="0" err="1"/>
              <a:t>of</a:t>
            </a:r>
            <a:r>
              <a:rPr lang="cs-CZ" dirty="0"/>
              <a:t> </a:t>
            </a:r>
            <a:r>
              <a:rPr lang="cs-CZ" dirty="0" err="1"/>
              <a:t>social</a:t>
            </a:r>
            <a:r>
              <a:rPr lang="cs-CZ" dirty="0"/>
              <a:t> </a:t>
            </a:r>
            <a:r>
              <a:rPr lang="cs-CZ" dirty="0" err="1"/>
              <a:t>disadvantages</a:t>
            </a:r>
            <a:r>
              <a:rPr lang="cs-CZ"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7">
                                            <p:txEl>
                                              <p:pRg st="4" end="4"/>
                                            </p:txEl>
                                          </p:spTgt>
                                        </p:tgtEl>
                                        <p:attrNameLst>
                                          <p:attrName>style.visibility</p:attrName>
                                        </p:attrNameLst>
                                      </p:cBhvr>
                                      <p:to>
                                        <p:strVal val="visible"/>
                                      </p:to>
                                    </p:set>
                                    <p:animEffect transition="in" filter="fade">
                                      <p:cBhvr>
                                        <p:cTn id="7" dur="500"/>
                                        <p:tgtEl>
                                          <p:spTgt spid="3686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6867">
                                            <p:txEl>
                                              <p:pRg st="5" end="5"/>
                                            </p:txEl>
                                          </p:spTgt>
                                        </p:tgtEl>
                                        <p:attrNameLst>
                                          <p:attrName>style.visibility</p:attrName>
                                        </p:attrNameLst>
                                      </p:cBhvr>
                                      <p:to>
                                        <p:strVal val="visible"/>
                                      </p:to>
                                    </p:set>
                                    <p:animEffect transition="in" filter="fade">
                                      <p:cBhvr>
                                        <p:cTn id="10" dur="500"/>
                                        <p:tgtEl>
                                          <p:spTgt spid="36867">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6867">
                                            <p:txEl>
                                              <p:pRg st="6" end="6"/>
                                            </p:txEl>
                                          </p:spTgt>
                                        </p:tgtEl>
                                        <p:attrNameLst>
                                          <p:attrName>style.visibility</p:attrName>
                                        </p:attrNameLst>
                                      </p:cBhvr>
                                      <p:to>
                                        <p:strVal val="visible"/>
                                      </p:to>
                                    </p:set>
                                    <p:animEffect transition="in" filter="fade">
                                      <p:cBhvr>
                                        <p:cTn id="13" dur="500"/>
                                        <p:tgtEl>
                                          <p:spTgt spid="36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en-US" dirty="0">
                <a:ln w="0"/>
                <a:solidFill>
                  <a:srgbClr val="FF0000"/>
                </a:solidFill>
                <a:effectLst>
                  <a:outerShdw blurRad="38100" dist="25400" dir="5400000" algn="ctr" rotWithShape="0">
                    <a:srgbClr val="6E747A">
                      <a:alpha val="43000"/>
                    </a:srgbClr>
                  </a:outerShdw>
                </a:effectLst>
                <a:latin typeface="Arial Nova Cond" panose="020B0506020202020204" pitchFamily="34" charset="0"/>
              </a:rPr>
              <a:t>The </a:t>
            </a:r>
            <a:r>
              <a:rPr lang="en-US" dirty="0" err="1">
                <a:ln w="0"/>
                <a:solidFill>
                  <a:srgbClr val="FF0000"/>
                </a:solidFill>
                <a:effectLst>
                  <a:outerShdw blurRad="38100" dist="25400" dir="5400000" algn="ctr" rotWithShape="0">
                    <a:srgbClr val="6E747A">
                      <a:alpha val="43000"/>
                    </a:srgbClr>
                  </a:outerShdw>
                </a:effectLst>
                <a:latin typeface="Arial Nova Cond" panose="020B0506020202020204" pitchFamily="34" charset="0"/>
              </a:rPr>
              <a:t>individualisation</a:t>
            </a:r>
            <a:r>
              <a:rPr lang="en-US" dirty="0">
                <a:ln w="0"/>
                <a:solidFill>
                  <a:srgbClr val="FF0000"/>
                </a:solidFill>
                <a:effectLst>
                  <a:outerShdw blurRad="38100" dist="25400" dir="5400000" algn="ctr" rotWithShape="0">
                    <a:srgbClr val="6E747A">
                      <a:alpha val="43000"/>
                    </a:srgbClr>
                  </a:outerShdw>
                </a:effectLst>
                <a:latin typeface="Arial Nova Cond" panose="020B0506020202020204" pitchFamily="34" charset="0"/>
              </a:rPr>
              <a:t> of responsibilities and </a:t>
            </a:r>
            <a:r>
              <a:rPr lang="en-US" dirty="0" err="1">
                <a:ln w="0"/>
                <a:solidFill>
                  <a:srgbClr val="FF0000"/>
                </a:solidFill>
                <a:effectLst>
                  <a:outerShdw blurRad="38100" dist="25400" dir="5400000" algn="ctr" rotWithShape="0">
                    <a:srgbClr val="6E747A">
                      <a:alpha val="43000"/>
                    </a:srgbClr>
                  </a:outerShdw>
                </a:effectLst>
                <a:latin typeface="Arial Nova Cond" panose="020B0506020202020204" pitchFamily="34" charset="0"/>
              </a:rPr>
              <a:t>monetisation</a:t>
            </a:r>
            <a:r>
              <a:rPr lang="en-US" dirty="0">
                <a:ln w="0"/>
                <a:solidFill>
                  <a:srgbClr val="FF0000"/>
                </a:solidFill>
                <a:effectLst>
                  <a:outerShdw blurRad="38100" dist="25400" dir="5400000" algn="ctr" rotWithShape="0">
                    <a:srgbClr val="6E747A">
                      <a:alpha val="43000"/>
                    </a:srgbClr>
                  </a:outerShdw>
                </a:effectLst>
                <a:latin typeface="Arial Nova Cond" panose="020B0506020202020204" pitchFamily="34" charset="0"/>
              </a:rPr>
              <a:t> of economic and social relations</a:t>
            </a:r>
            <a:endParaRPr lang="it-IT" dirty="0">
              <a:ln w="0"/>
              <a:solidFill>
                <a:srgbClr val="FF0000"/>
              </a:solidFill>
              <a:effectLst>
                <a:outerShdw blurRad="38100" dist="25400" dir="5400000" algn="ctr" rotWithShape="0">
                  <a:srgbClr val="6E747A">
                    <a:alpha val="43000"/>
                  </a:srgbClr>
                </a:outerShdw>
              </a:effectLst>
              <a:latin typeface="Arial Nova Cond" panose="020B0506020202020204" pitchFamily="34" charset="0"/>
            </a:endParaRPr>
          </a:p>
        </p:txBody>
      </p:sp>
      <p:sp>
        <p:nvSpPr>
          <p:cNvPr id="24579" name="Segnaposto contenuto 2"/>
          <p:cNvSpPr>
            <a:spLocks noGrp="1"/>
          </p:cNvSpPr>
          <p:nvPr>
            <p:ph idx="1"/>
          </p:nvPr>
        </p:nvSpPr>
        <p:spPr>
          <a:xfrm>
            <a:off x="628650" y="1844675"/>
            <a:ext cx="7886700" cy="3263900"/>
          </a:xfrm>
        </p:spPr>
        <p:txBody>
          <a:bodyPr/>
          <a:lstStyle/>
          <a:p>
            <a:pPr>
              <a:buClr>
                <a:srgbClr val="FF0000"/>
              </a:buClr>
              <a:buFont typeface="Arial" panose="020B0604020202020204" pitchFamily="34" charset="0"/>
              <a:buChar char="•"/>
            </a:pPr>
            <a:r>
              <a:rPr lang="cs-CZ" altLang="cs-CZ" dirty="0">
                <a:latin typeface="Arial Nova Cond"/>
              </a:rPr>
              <a:t>O</a:t>
            </a:r>
            <a:r>
              <a:rPr lang="en-US" altLang="cs-CZ" dirty="0">
                <a:latin typeface="Arial Nova Cond"/>
              </a:rPr>
              <a:t>n the one hand, </a:t>
            </a:r>
            <a:r>
              <a:rPr lang="en-US" altLang="cs-CZ" dirty="0" err="1">
                <a:latin typeface="Arial Nova Cond"/>
              </a:rPr>
              <a:t>individualisation</a:t>
            </a:r>
            <a:r>
              <a:rPr lang="en-US" altLang="cs-CZ" dirty="0">
                <a:latin typeface="Arial Nova Cond"/>
              </a:rPr>
              <a:t> in the management of </a:t>
            </a:r>
            <a:r>
              <a:rPr lang="cs-CZ" altLang="cs-CZ" dirty="0" err="1">
                <a:latin typeface="Arial Nova Cond"/>
              </a:rPr>
              <a:t>own</a:t>
            </a:r>
            <a:r>
              <a:rPr lang="en-US" altLang="cs-CZ" dirty="0">
                <a:latin typeface="Arial Nova Cond"/>
              </a:rPr>
              <a:t> </a:t>
            </a:r>
            <a:r>
              <a:rPr lang="cs-CZ" altLang="cs-CZ" dirty="0" err="1">
                <a:latin typeface="Arial Nova Cond"/>
              </a:rPr>
              <a:t>life</a:t>
            </a:r>
            <a:r>
              <a:rPr lang="cs-CZ" altLang="cs-CZ" dirty="0">
                <a:latin typeface="Arial Nova Cond"/>
              </a:rPr>
              <a:t> </a:t>
            </a:r>
            <a:r>
              <a:rPr lang="en-US" altLang="cs-CZ" dirty="0">
                <a:latin typeface="Arial Nova Cond"/>
              </a:rPr>
              <a:t>has given </a:t>
            </a:r>
            <a:r>
              <a:rPr lang="cs-CZ" altLang="cs-CZ" dirty="0">
                <a:latin typeface="Arial Nova Cond"/>
              </a:rPr>
              <a:t>to </a:t>
            </a:r>
            <a:r>
              <a:rPr lang="en-US" altLang="cs-CZ" dirty="0">
                <a:latin typeface="Arial Nova Cond"/>
              </a:rPr>
              <a:t>citizens more power to run their own </a:t>
            </a:r>
            <a:r>
              <a:rPr lang="cs-CZ" altLang="cs-CZ" dirty="0" err="1">
                <a:latin typeface="Arial Nova Cond"/>
              </a:rPr>
              <a:t>hapiness</a:t>
            </a:r>
            <a:r>
              <a:rPr lang="cs-CZ" altLang="cs-CZ" dirty="0">
                <a:latin typeface="Arial Nova Cond"/>
              </a:rPr>
              <a:t>. O</a:t>
            </a:r>
            <a:r>
              <a:rPr lang="en-US" altLang="cs-CZ" dirty="0">
                <a:latin typeface="Arial Nova Cond"/>
              </a:rPr>
              <a:t>n the other hand, </a:t>
            </a:r>
            <a:r>
              <a:rPr lang="cs-CZ" altLang="cs-CZ" dirty="0" err="1">
                <a:latin typeface="Arial Nova Cond"/>
              </a:rPr>
              <a:t>some</a:t>
            </a:r>
            <a:r>
              <a:rPr lang="cs-CZ" altLang="cs-CZ" dirty="0">
                <a:latin typeface="Arial Nova Cond"/>
              </a:rPr>
              <a:t> </a:t>
            </a:r>
            <a:r>
              <a:rPr lang="cs-CZ" altLang="cs-CZ" dirty="0" err="1">
                <a:latin typeface="Arial Nova Cond"/>
              </a:rPr>
              <a:t>conditions</a:t>
            </a:r>
            <a:r>
              <a:rPr lang="cs-CZ" altLang="cs-CZ" dirty="0">
                <a:latin typeface="Arial Nova Cond"/>
              </a:rPr>
              <a:t> </a:t>
            </a:r>
            <a:r>
              <a:rPr lang="en-US" altLang="cs-CZ" dirty="0">
                <a:latin typeface="Arial Nova Cond"/>
              </a:rPr>
              <a:t>following the transition has limited the possibilities of the individual’s real success</a:t>
            </a:r>
            <a:r>
              <a:rPr lang="cs-CZ" altLang="cs-CZ" dirty="0">
                <a:latin typeface="Arial Nova Cond"/>
              </a:rPr>
              <a:t> – </a:t>
            </a:r>
            <a:r>
              <a:rPr lang="cs-CZ" altLang="cs-CZ" dirty="0" err="1">
                <a:latin typeface="Arial Nova Cond"/>
              </a:rPr>
              <a:t>new</a:t>
            </a:r>
            <a:r>
              <a:rPr lang="cs-CZ" altLang="cs-CZ" dirty="0">
                <a:latin typeface="Arial Nova Cond"/>
              </a:rPr>
              <a:t> </a:t>
            </a:r>
            <a:r>
              <a:rPr lang="cs-CZ" altLang="cs-CZ" dirty="0" err="1">
                <a:latin typeface="Arial Nova Cond"/>
              </a:rPr>
              <a:t>vulnerable</a:t>
            </a:r>
            <a:r>
              <a:rPr lang="cs-CZ" altLang="cs-CZ" dirty="0">
                <a:latin typeface="Arial Nova Cond"/>
              </a:rPr>
              <a:t> </a:t>
            </a:r>
            <a:r>
              <a:rPr lang="cs-CZ" altLang="cs-CZ" dirty="0" err="1">
                <a:latin typeface="Arial Nova Cond"/>
              </a:rPr>
              <a:t>groups</a:t>
            </a:r>
            <a:r>
              <a:rPr lang="en-US" altLang="cs-CZ" dirty="0">
                <a:latin typeface="Arial Nova Cond"/>
              </a:rPr>
              <a:t>.</a:t>
            </a:r>
          </a:p>
          <a:p>
            <a:pPr marL="0" indent="0">
              <a:buClr>
                <a:srgbClr val="FF0000"/>
              </a:buClr>
              <a:buNone/>
            </a:pPr>
            <a:endParaRPr lang="cs-CZ" altLang="cs-CZ" dirty="0">
              <a:solidFill>
                <a:srgbClr val="FF0000"/>
              </a:solidFill>
              <a:latin typeface="Arial Nova Cond"/>
            </a:endParaRPr>
          </a:p>
          <a:p>
            <a:pPr marL="0" indent="0">
              <a:buClr>
                <a:srgbClr val="FF0000"/>
              </a:buClr>
              <a:buNone/>
            </a:pPr>
            <a:r>
              <a:rPr lang="cs-CZ" altLang="cs-CZ" dirty="0" err="1">
                <a:solidFill>
                  <a:srgbClr val="FF0000"/>
                </a:solidFill>
                <a:latin typeface="Arial Nova Cond"/>
              </a:rPr>
              <a:t>Monetisation</a:t>
            </a:r>
            <a:r>
              <a:rPr lang="cs-CZ" altLang="cs-CZ" dirty="0">
                <a:solidFill>
                  <a:srgbClr val="FF0000"/>
                </a:solidFill>
                <a:latin typeface="Arial Nova Cond"/>
              </a:rPr>
              <a:t>:</a:t>
            </a:r>
            <a:endParaRPr lang="en-US" altLang="cs-CZ" dirty="0">
              <a:solidFill>
                <a:srgbClr val="FF0000"/>
              </a:solidFill>
              <a:latin typeface="Arial Nova Cond"/>
            </a:endParaRPr>
          </a:p>
          <a:p>
            <a:pPr>
              <a:buClr>
                <a:srgbClr val="FF0000"/>
              </a:buClr>
              <a:buFont typeface="Arial" panose="020B0604020202020204" pitchFamily="34" charset="0"/>
              <a:buChar char="•"/>
            </a:pPr>
            <a:r>
              <a:rPr lang="en-US" altLang="cs-CZ" dirty="0">
                <a:latin typeface="Arial Nova Cond"/>
              </a:rPr>
              <a:t>Social and economic relations translated into clear monetary terms</a:t>
            </a:r>
            <a:r>
              <a:rPr lang="cs-CZ" altLang="cs-CZ" dirty="0">
                <a:latin typeface="Arial Nova Cond"/>
              </a:rPr>
              <a:t> – </a:t>
            </a:r>
            <a:r>
              <a:rPr lang="cs-CZ" altLang="cs-CZ" dirty="0" err="1">
                <a:latin typeface="Arial Nova Cond"/>
              </a:rPr>
              <a:t>all</a:t>
            </a:r>
            <a:r>
              <a:rPr lang="cs-CZ" altLang="cs-CZ" dirty="0">
                <a:latin typeface="Arial Nova Cond"/>
              </a:rPr>
              <a:t> </a:t>
            </a:r>
            <a:r>
              <a:rPr lang="cs-CZ" altLang="cs-CZ" dirty="0" err="1">
                <a:latin typeface="Arial Nova Cond"/>
              </a:rPr>
              <a:t>subject</a:t>
            </a:r>
            <a:r>
              <a:rPr lang="cs-CZ" altLang="cs-CZ" dirty="0">
                <a:latin typeface="Arial Nova Cond"/>
              </a:rPr>
              <a:t> to market </a:t>
            </a:r>
            <a:r>
              <a:rPr lang="cs-CZ" altLang="cs-CZ" dirty="0" err="1">
                <a:latin typeface="Arial Nova Cond"/>
              </a:rPr>
              <a:t>forces</a:t>
            </a:r>
            <a:r>
              <a:rPr lang="en-US" altLang="cs-CZ" dirty="0">
                <a:latin typeface="Arial Nova Cond"/>
              </a:rPr>
              <a:t>.</a:t>
            </a:r>
            <a:endParaRPr lang="it-IT" altLang="cs-CZ" dirty="0">
              <a:latin typeface="Arial Nova C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fade">
                                      <p:cBhvr>
                                        <p:cTn id="12" dur="500"/>
                                        <p:tgtEl>
                                          <p:spTgt spid="245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animEffect transition="in" filter="fade">
                                      <p:cBhvr>
                                        <p:cTn id="17"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53ADA9-5A80-474D-A73D-240E26900975}"/>
              </a:ext>
            </a:extLst>
          </p:cNvPr>
          <p:cNvSpPr>
            <a:spLocks noGrp="1"/>
          </p:cNvSpPr>
          <p:nvPr>
            <p:ph type="title"/>
          </p:nvPr>
        </p:nvSpPr>
        <p:spPr/>
        <p:txBody>
          <a:bodyPr/>
          <a:lstStyle/>
          <a:p>
            <a:r>
              <a:rPr lang="cs-CZ" sz="2800" dirty="0" err="1"/>
              <a:t>Comparison</a:t>
            </a:r>
            <a:r>
              <a:rPr lang="cs-CZ" sz="2800" dirty="0"/>
              <a:t> </a:t>
            </a:r>
            <a:r>
              <a:rPr lang="cs-CZ" sz="2800" dirty="0" err="1"/>
              <a:t>between</a:t>
            </a:r>
            <a:r>
              <a:rPr lang="cs-CZ" sz="2800" dirty="0"/>
              <a:t> </a:t>
            </a:r>
            <a:r>
              <a:rPr lang="cs-CZ" sz="2800" dirty="0" err="1"/>
              <a:t>Old</a:t>
            </a:r>
            <a:r>
              <a:rPr lang="cs-CZ" sz="2800" dirty="0"/>
              <a:t> </a:t>
            </a:r>
            <a:r>
              <a:rPr lang="cs-CZ" sz="2800" dirty="0" err="1"/>
              <a:t>Social</a:t>
            </a:r>
            <a:r>
              <a:rPr lang="cs-CZ" sz="2800" dirty="0"/>
              <a:t> </a:t>
            </a:r>
            <a:r>
              <a:rPr lang="cs-CZ" sz="2800" dirty="0" err="1"/>
              <a:t>Risks</a:t>
            </a:r>
            <a:r>
              <a:rPr lang="cs-CZ" sz="2800" dirty="0"/>
              <a:t> </a:t>
            </a:r>
            <a:br>
              <a:rPr lang="cs-CZ" sz="2800" dirty="0"/>
            </a:br>
            <a:r>
              <a:rPr lang="cs-CZ" sz="2800" dirty="0"/>
              <a:t>and New </a:t>
            </a:r>
            <a:r>
              <a:rPr lang="cs-CZ" sz="2800" dirty="0" err="1"/>
              <a:t>Social</a:t>
            </a:r>
            <a:r>
              <a:rPr lang="cs-CZ" sz="2800" dirty="0"/>
              <a:t> </a:t>
            </a:r>
            <a:r>
              <a:rPr lang="cs-CZ" sz="2800" dirty="0" err="1"/>
              <a:t>Risks</a:t>
            </a:r>
            <a:r>
              <a:rPr lang="cs-CZ" sz="2800" dirty="0"/>
              <a:t> (</a:t>
            </a:r>
            <a:r>
              <a:rPr lang="cs-CZ" sz="2800" dirty="0" err="1"/>
              <a:t>Yang</a:t>
            </a:r>
            <a:r>
              <a:rPr lang="cs-CZ" sz="2800" dirty="0"/>
              <a:t>, 2014)</a:t>
            </a:r>
          </a:p>
        </p:txBody>
      </p:sp>
      <p:pic>
        <p:nvPicPr>
          <p:cNvPr id="9" name="Zástupný obsah 8" descr="Obsah obrázku stůl&#10;&#10;Popis byl vytvořen automaticky">
            <a:extLst>
              <a:ext uri="{FF2B5EF4-FFF2-40B4-BE49-F238E27FC236}">
                <a16:creationId xmlns:a16="http://schemas.microsoft.com/office/drawing/2014/main" id="{5B360F9B-1251-47A5-A91D-6B7B6623C0CA}"/>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06522" y="1556792"/>
            <a:ext cx="6730956" cy="4560466"/>
          </a:xfrm>
        </p:spPr>
      </p:pic>
    </p:spTree>
    <p:extLst>
      <p:ext uri="{BB962C8B-B14F-4D97-AF65-F5344CB8AC3E}">
        <p14:creationId xmlns:p14="http://schemas.microsoft.com/office/powerpoint/2010/main" val="2490034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95732"/>
            <a:ext cx="8229600" cy="1143000"/>
          </a:xfrm>
        </p:spPr>
        <p:txBody>
          <a:bodyPr wrap="square" rtlCol="0" anchor="ctr">
            <a:normAutofit fontScale="90000"/>
          </a:bodyPr>
          <a:lstStyle/>
          <a:p>
            <a:pPr eaLnBrk="1" fontAlgn="auto" hangingPunct="1">
              <a:lnSpc>
                <a:spcPct val="90000"/>
              </a:lnSpc>
              <a:spcAft>
                <a:spcPts val="0"/>
              </a:spcAft>
              <a:defRPr/>
            </a:pPr>
            <a:r>
              <a:rPr lang="cs-CZ" sz="4000" dirty="0" err="1"/>
              <a:t>Social</a:t>
            </a:r>
            <a:r>
              <a:rPr lang="cs-CZ" sz="4000" dirty="0"/>
              <a:t> </a:t>
            </a:r>
            <a:r>
              <a:rPr lang="cs-CZ" sz="4000" dirty="0" err="1"/>
              <a:t>chances</a:t>
            </a:r>
            <a:r>
              <a:rPr lang="cs-CZ" sz="4000" dirty="0"/>
              <a:t> </a:t>
            </a:r>
            <a:r>
              <a:rPr lang="cs-CZ" sz="4000" dirty="0" err="1"/>
              <a:t>of</a:t>
            </a:r>
            <a:r>
              <a:rPr lang="cs-CZ" sz="4000" dirty="0"/>
              <a:t> </a:t>
            </a:r>
            <a:r>
              <a:rPr lang="cs-CZ" sz="4000" dirty="0" err="1"/>
              <a:t>the</a:t>
            </a:r>
            <a:r>
              <a:rPr lang="cs-CZ" sz="4000" dirty="0"/>
              <a:t> Roma </a:t>
            </a:r>
            <a:br>
              <a:rPr lang="cs-CZ" sz="4000" dirty="0"/>
            </a:br>
            <a:r>
              <a:rPr lang="cs-CZ" sz="4000" dirty="0"/>
              <a:t>in </a:t>
            </a:r>
            <a:r>
              <a:rPr lang="cs-CZ" sz="4000" dirty="0" err="1"/>
              <a:t>the</a:t>
            </a:r>
            <a:r>
              <a:rPr lang="cs-CZ" sz="4000" dirty="0"/>
              <a:t> Czech Republic</a:t>
            </a:r>
            <a:br>
              <a:rPr lang="cs-CZ" sz="2400" dirty="0"/>
            </a:br>
            <a:endParaRPr lang="cs-CZ" sz="2400" dirty="0"/>
          </a:p>
        </p:txBody>
      </p:sp>
      <p:pic>
        <p:nvPicPr>
          <p:cNvPr id="3" name="Picture 2" descr="Ghetto poor street with Gypsy residents, authentic – Stock Editorial Photo  © Vynikal #155600184">
            <a:extLst>
              <a:ext uri="{FF2B5EF4-FFF2-40B4-BE49-F238E27FC236}">
                <a16:creationId xmlns:a16="http://schemas.microsoft.com/office/drawing/2014/main" id="{7DA7CD4E-6016-4D0A-8D0B-98032C91BF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79" b="20384"/>
          <a:stretch/>
        </p:blipFill>
        <p:spPr bwMode="auto">
          <a:xfrm>
            <a:off x="457200" y="1844824"/>
            <a:ext cx="8229600" cy="4525963"/>
          </a:xfrm>
          <a:prstGeom prst="rect">
            <a:avLst/>
          </a:prstGeom>
          <a:solidFill>
            <a:srgbClr val="FFFFFF"/>
          </a:solidFill>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371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9494B6D5-A0B9-47D8-AD4D-9B608C1A07EE}" type="slidenum">
              <a:rPr lang="en-GB" smtClean="0"/>
              <a:t>14</a:t>
            </a:fld>
            <a:endParaRPr lang="en-GB"/>
          </a:p>
        </p:txBody>
      </p:sp>
      <p:sp>
        <p:nvSpPr>
          <p:cNvPr id="51202" name="Nadpis 1"/>
          <p:cNvSpPr>
            <a:spLocks noGrp="1"/>
          </p:cNvSpPr>
          <p:nvPr>
            <p:ph type="title" idx="4294967295"/>
          </p:nvPr>
        </p:nvSpPr>
        <p:spPr>
          <a:xfrm>
            <a:off x="914400" y="0"/>
            <a:ext cx="8229600" cy="1143000"/>
          </a:xfrm>
        </p:spPr>
        <p:txBody>
          <a:bodyPr>
            <a:normAutofit fontScale="90000"/>
          </a:bodyPr>
          <a:lstStyle/>
          <a:p>
            <a:pPr eaLnBrk="1" hangingPunct="1"/>
            <a:br>
              <a:rPr lang="cs-CZ" altLang="cs-CZ" sz="4000" b="1"/>
            </a:br>
            <a:r>
              <a:rPr lang="cs-CZ" altLang="cs-CZ" sz="2800" b="1"/>
              <a:t>Number of the Roma in CR and SR</a:t>
            </a:r>
            <a:br>
              <a:rPr lang="cs-CZ" altLang="cs-CZ" sz="2800"/>
            </a:br>
            <a:r>
              <a:rPr lang="cs-CZ" altLang="cs-CZ" sz="2800"/>
              <a:t>comparison between Cenzus and estimates</a:t>
            </a:r>
          </a:p>
        </p:txBody>
      </p:sp>
      <p:sp>
        <p:nvSpPr>
          <p:cNvPr id="51203" name="Zástupný symbol pro obsah 2"/>
          <p:cNvSpPr>
            <a:spLocks noGrp="1"/>
          </p:cNvSpPr>
          <p:nvPr>
            <p:ph idx="4294967295"/>
          </p:nvPr>
        </p:nvSpPr>
        <p:spPr>
          <a:xfrm>
            <a:off x="0" y="1600200"/>
            <a:ext cx="8229600" cy="4525963"/>
          </a:xfrm>
        </p:spPr>
        <p:txBody>
          <a:bodyPr/>
          <a:lstStyle/>
          <a:p>
            <a:pPr eaLnBrk="1" hangingPunct="1">
              <a:lnSpc>
                <a:spcPct val="90000"/>
              </a:lnSpc>
            </a:pPr>
            <a:endParaRPr lang="cs-CZ" altLang="cs-CZ"/>
          </a:p>
          <a:p>
            <a:pPr eaLnBrk="1" hangingPunct="1">
              <a:lnSpc>
                <a:spcPct val="90000"/>
              </a:lnSpc>
            </a:pPr>
            <a:endParaRPr lang="cs-CZ" altLang="cs-CZ"/>
          </a:p>
        </p:txBody>
      </p:sp>
      <p:graphicFrame>
        <p:nvGraphicFramePr>
          <p:cNvPr id="54318" name="Group 46"/>
          <p:cNvGraphicFramePr>
            <a:graphicFrameLocks noGrp="1"/>
          </p:cNvGraphicFramePr>
          <p:nvPr>
            <p:extLst>
              <p:ext uri="{D42A27DB-BD31-4B8C-83A1-F6EECF244321}">
                <p14:modId xmlns:p14="http://schemas.microsoft.com/office/powerpoint/2010/main" val="2652755153"/>
              </p:ext>
            </p:extLst>
          </p:nvPr>
        </p:nvGraphicFramePr>
        <p:xfrm>
          <a:off x="395288" y="1268413"/>
          <a:ext cx="8207375" cy="4789487"/>
        </p:xfrm>
        <a:graphic>
          <a:graphicData uri="http://schemas.openxmlformats.org/drawingml/2006/table">
            <a:tbl>
              <a:tblPr/>
              <a:tblGrid>
                <a:gridCol w="1641475">
                  <a:extLst>
                    <a:ext uri="{9D8B030D-6E8A-4147-A177-3AD203B41FA5}">
                      <a16:colId xmlns:a16="http://schemas.microsoft.com/office/drawing/2014/main" val="20000"/>
                    </a:ext>
                  </a:extLst>
                </a:gridCol>
                <a:gridCol w="1641475">
                  <a:extLst>
                    <a:ext uri="{9D8B030D-6E8A-4147-A177-3AD203B41FA5}">
                      <a16:colId xmlns:a16="http://schemas.microsoft.com/office/drawing/2014/main" val="20001"/>
                    </a:ext>
                  </a:extLst>
                </a:gridCol>
                <a:gridCol w="1641475">
                  <a:extLst>
                    <a:ext uri="{9D8B030D-6E8A-4147-A177-3AD203B41FA5}">
                      <a16:colId xmlns:a16="http://schemas.microsoft.com/office/drawing/2014/main" val="20002"/>
                    </a:ext>
                  </a:extLst>
                </a:gridCol>
                <a:gridCol w="1641475">
                  <a:extLst>
                    <a:ext uri="{9D8B030D-6E8A-4147-A177-3AD203B41FA5}">
                      <a16:colId xmlns:a16="http://schemas.microsoft.com/office/drawing/2014/main" val="20003"/>
                    </a:ext>
                  </a:extLst>
                </a:gridCol>
                <a:gridCol w="1641475">
                  <a:extLst>
                    <a:ext uri="{9D8B030D-6E8A-4147-A177-3AD203B41FA5}">
                      <a16:colId xmlns:a16="http://schemas.microsoft.com/office/drawing/2014/main" val="20004"/>
                    </a:ext>
                  </a:extLst>
                </a:gridCol>
              </a:tblGrid>
              <a:tr h="93666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cs-CZ" sz="2800" b="0" i="0" u="none" strike="noStrike" cap="none" normalizeH="0" baseline="0" dirty="0">
                        <a:ln>
                          <a:noFill/>
                        </a:ln>
                        <a:solidFill>
                          <a:schemeClr val="tx1"/>
                        </a:solidFill>
                        <a:effectLst/>
                        <a:latin typeface="Calibri" pitchFamily="34"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400" b="0" i="0" u="none" strike="noStrike" cap="none" normalizeH="0" baseline="0">
                          <a:ln>
                            <a:noFill/>
                          </a:ln>
                          <a:solidFill>
                            <a:schemeClr val="tx1"/>
                          </a:solidFill>
                          <a:effectLst/>
                          <a:latin typeface="Arial" charset="0"/>
                        </a:rPr>
                        <a:t>Data from Cenzus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400" b="0" i="0" u="none" strike="noStrike" cap="none" normalizeH="0" baseline="0">
                          <a:ln>
                            <a:noFill/>
                          </a:ln>
                          <a:solidFill>
                            <a:schemeClr val="tx1"/>
                          </a:solidFill>
                          <a:effectLst/>
                          <a:latin typeface="Arial" charset="0"/>
                        </a:rPr>
                        <a:t>Share of population</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400" b="0" i="0" u="none" strike="noStrike" cap="none" normalizeH="0" baseline="0">
                          <a:ln>
                            <a:noFill/>
                          </a:ln>
                          <a:solidFill>
                            <a:schemeClr val="tx1"/>
                          </a:solidFill>
                          <a:effectLst/>
                          <a:latin typeface="Arial" charset="0"/>
                        </a:rPr>
                        <a:t>Qualified estimates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400" b="0" i="0" u="none" strike="noStrike" cap="none" normalizeH="0" baseline="0">
                          <a:ln>
                            <a:noFill/>
                          </a:ln>
                          <a:solidFill>
                            <a:schemeClr val="tx1"/>
                          </a:solidFill>
                          <a:effectLst/>
                          <a:latin typeface="Arial" charset="0"/>
                        </a:rPr>
                        <a:t>Share of population</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1047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a:ln>
                            <a:noFill/>
                          </a:ln>
                          <a:solidFill>
                            <a:schemeClr val="tx1"/>
                          </a:solidFill>
                          <a:effectLst/>
                          <a:latin typeface="Arial" charset="0"/>
                        </a:rPr>
                        <a:t>Czech Republic</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400" b="1" i="0" u="none" strike="noStrike" cap="none" normalizeH="0" baseline="0" dirty="0">
                          <a:ln>
                            <a:noFill/>
                          </a:ln>
                          <a:solidFill>
                            <a:schemeClr val="tx1"/>
                          </a:solidFill>
                          <a:effectLst/>
                          <a:latin typeface="Calibri" pitchFamily="34" charset="0"/>
                        </a:rPr>
                        <a:t>33 000</a:t>
                      </a:r>
                      <a:r>
                        <a:rPr kumimoji="0" lang="cs-CZ" sz="2400" b="0" i="0" u="none" strike="noStrike" cap="none" normalizeH="0" baseline="0" dirty="0">
                          <a:ln>
                            <a:noFill/>
                          </a:ln>
                          <a:solidFill>
                            <a:schemeClr val="tx1"/>
                          </a:solidFill>
                          <a:effectLst/>
                          <a:latin typeface="Calibri" pitchFamily="34" charset="0"/>
                        </a:rPr>
                        <a:t> </a:t>
                      </a:r>
                      <a:r>
                        <a:rPr kumimoji="0" lang="cs-CZ" sz="2000" b="0" i="0" u="none" strike="noStrike" cap="none" normalizeH="0" baseline="0" dirty="0">
                          <a:ln>
                            <a:noFill/>
                          </a:ln>
                          <a:solidFill>
                            <a:schemeClr val="tx1"/>
                          </a:solidFill>
                          <a:effectLst/>
                          <a:latin typeface="Calibri" pitchFamily="34" charset="0"/>
                        </a:rPr>
                        <a:t>(1991)</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400" b="1" i="0" u="none" strike="noStrike" cap="none" normalizeH="0" baseline="0" dirty="0">
                          <a:ln>
                            <a:noFill/>
                          </a:ln>
                          <a:solidFill>
                            <a:schemeClr val="tx1"/>
                          </a:solidFill>
                          <a:effectLst/>
                          <a:latin typeface="Calibri" pitchFamily="34" charset="0"/>
                        </a:rPr>
                        <a:t>11 746</a:t>
                      </a:r>
                      <a:r>
                        <a:rPr kumimoji="0" lang="cs-CZ" sz="2400" b="0" i="0" u="none" strike="noStrike" cap="none" normalizeH="0" baseline="0" dirty="0">
                          <a:ln>
                            <a:noFill/>
                          </a:ln>
                          <a:solidFill>
                            <a:schemeClr val="tx1"/>
                          </a:solidFill>
                          <a:effectLst/>
                          <a:latin typeface="Calibri" pitchFamily="34" charset="0"/>
                        </a:rPr>
                        <a:t> </a:t>
                      </a:r>
                      <a:r>
                        <a:rPr kumimoji="0" lang="cs-CZ" sz="2000" b="0" i="0" u="none" strike="noStrike" cap="none" normalizeH="0" baseline="0" dirty="0">
                          <a:ln>
                            <a:noFill/>
                          </a:ln>
                          <a:solidFill>
                            <a:schemeClr val="tx1"/>
                          </a:solidFill>
                          <a:effectLst/>
                          <a:latin typeface="Calibri" pitchFamily="34" charset="0"/>
                        </a:rPr>
                        <a:t>(2001)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cs-CZ" sz="2400" b="1" i="0" kern="1200" dirty="0">
                          <a:solidFill>
                            <a:schemeClr val="tx1"/>
                          </a:solidFill>
                          <a:effectLst/>
                          <a:highlight>
                            <a:srgbClr val="FFFF00"/>
                          </a:highlight>
                          <a:latin typeface="+mn-lt"/>
                          <a:ea typeface="+mn-ea"/>
                          <a:cs typeface="+mn-cs"/>
                        </a:rPr>
                        <a:t>13 150</a:t>
                      </a:r>
                      <a:endParaRPr lang="cs-CZ" sz="2400" b="1" kern="1200" dirty="0">
                        <a:solidFill>
                          <a:schemeClr val="tx1"/>
                        </a:solidFill>
                        <a:highlight>
                          <a:srgbClr val="FFFF00"/>
                        </a:highlight>
                        <a:latin typeface="Calibri" panose="020F0502020204030204" pitchFamily="34" charset="0"/>
                        <a:ea typeface="+mn-ea"/>
                        <a:cs typeface="Calibri" panose="020F0502020204030204"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cs-CZ" sz="1800" kern="1200" dirty="0">
                          <a:solidFill>
                            <a:schemeClr val="tx1"/>
                          </a:solidFill>
                          <a:latin typeface="Calibri" panose="020F0502020204030204" pitchFamily="34" charset="0"/>
                          <a:ea typeface="+mn-ea"/>
                          <a:cs typeface="Calibri" panose="020F0502020204030204" pitchFamily="34" charset="0"/>
                        </a:rPr>
                        <a:t> </a:t>
                      </a:r>
                      <a:r>
                        <a:rPr lang="cs-CZ" sz="2000" kern="1200" dirty="0">
                          <a:solidFill>
                            <a:schemeClr val="tx1"/>
                          </a:solidFill>
                          <a:latin typeface="Calibri" panose="020F0502020204030204" pitchFamily="34" charset="0"/>
                          <a:ea typeface="+mn-ea"/>
                          <a:cs typeface="Calibri" panose="020F0502020204030204" pitchFamily="34" charset="0"/>
                        </a:rPr>
                        <a:t>(2011)</a:t>
                      </a:r>
                      <a:endParaRPr kumimoji="0" lang="cs-CZ"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dirty="0">
                          <a:ln>
                            <a:noFill/>
                          </a:ln>
                          <a:solidFill>
                            <a:schemeClr val="tx1"/>
                          </a:solidFill>
                          <a:effectLst/>
                          <a:latin typeface="Calibri" pitchFamily="34" charset="0"/>
                        </a:rPr>
                        <a:t>0.3 %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cs-CZ" sz="2800" b="0" i="0" u="none" strike="noStrike" cap="none" normalizeH="0" baseline="0" dirty="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dirty="0">
                          <a:ln>
                            <a:noFill/>
                          </a:ln>
                          <a:solidFill>
                            <a:schemeClr val="tx1"/>
                          </a:solidFill>
                          <a:effectLst/>
                          <a:latin typeface="Calibri" pitchFamily="34" charset="0"/>
                        </a:rPr>
                        <a:t>0.1 %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a:ln>
                            <a:noFill/>
                          </a:ln>
                          <a:solidFill>
                            <a:schemeClr val="tx1"/>
                          </a:solidFill>
                          <a:effectLst/>
                          <a:latin typeface="Calibri" pitchFamily="34" charset="0"/>
                        </a:rPr>
                        <a:t>140 000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a:ln>
                            <a:noFill/>
                          </a:ln>
                          <a:solidFill>
                            <a:schemeClr val="tx1"/>
                          </a:solidFill>
                          <a:effectLst/>
                          <a:latin typeface="Calibri" pitchFamily="34" charset="0"/>
                        </a:rPr>
                        <a: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a:ln>
                            <a:noFill/>
                          </a:ln>
                          <a:solidFill>
                            <a:schemeClr val="tx1"/>
                          </a:solidFill>
                          <a:effectLst/>
                          <a:latin typeface="Calibri" pitchFamily="34" charset="0"/>
                        </a:rPr>
                        <a:t>300 000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dirty="0">
                          <a:ln>
                            <a:noFill/>
                          </a:ln>
                          <a:solidFill>
                            <a:schemeClr val="tx1"/>
                          </a:solidFill>
                          <a:effectLst/>
                          <a:latin typeface="Calibri" pitchFamily="34" charset="0"/>
                        </a:rPr>
                        <a:t>1.41 %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dirty="0">
                          <a:ln>
                            <a:noFill/>
                          </a:ln>
                          <a:solidFill>
                            <a:schemeClr val="tx1"/>
                          </a:solidFill>
                          <a:effectLst/>
                          <a:latin typeface="Calibri" pitchFamily="34" charset="0"/>
                        </a:rPr>
                        <a:t>-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dirty="0">
                          <a:ln>
                            <a:noFill/>
                          </a:ln>
                          <a:solidFill>
                            <a:schemeClr val="tx1"/>
                          </a:solidFill>
                          <a:effectLst/>
                          <a:latin typeface="Calibri" pitchFamily="34" charset="0"/>
                        </a:rPr>
                        <a:t>2.9 %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4234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a:ln>
                            <a:noFill/>
                          </a:ln>
                          <a:solidFill>
                            <a:schemeClr val="tx1"/>
                          </a:solidFill>
                          <a:effectLst/>
                          <a:latin typeface="Arial" charset="0"/>
                        </a:rPr>
                        <a:t>Slovakia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cs-CZ" sz="2000" b="0" i="0" u="none" strike="noStrike" cap="none" normalizeH="0" baseline="0" dirty="0">
                          <a:ln>
                            <a:noFill/>
                          </a:ln>
                          <a:solidFill>
                            <a:schemeClr val="tx1"/>
                          </a:solidFill>
                          <a:effectLst/>
                          <a:latin typeface="Calibri" pitchFamily="34" charset="0"/>
                        </a:rPr>
                        <a:t>80 627 (1991)</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cs-CZ" sz="2000" b="0" i="0" u="none" strike="noStrike" cap="none" normalizeH="0" baseline="0" dirty="0">
                          <a:ln>
                            <a:noFill/>
                          </a:ln>
                          <a:solidFill>
                            <a:schemeClr val="tx1"/>
                          </a:solidFill>
                          <a:effectLst/>
                          <a:latin typeface="Calibri" pitchFamily="34" charset="0"/>
                        </a:rPr>
                        <a:t>89 920 (2001)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cs-CZ" sz="2000" b="0" i="0" u="none" strike="noStrike" cap="none" normalizeH="0" baseline="0" dirty="0">
                          <a:ln>
                            <a:noFill/>
                          </a:ln>
                          <a:solidFill>
                            <a:schemeClr val="tx1"/>
                          </a:solidFill>
                          <a:effectLst/>
                          <a:latin typeface="Calibri" pitchFamily="34" charset="0"/>
                        </a:rPr>
                        <a:t>105 700 (2011)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cs-CZ" sz="2800" b="0" i="0" u="none" strike="noStrike" cap="none" normalizeH="0" baseline="0">
                          <a:ln>
                            <a:noFill/>
                          </a:ln>
                          <a:solidFill>
                            <a:schemeClr val="tx1"/>
                          </a:solidFill>
                          <a:effectLst/>
                          <a:latin typeface="Calibri" pitchFamily="34" charset="0"/>
                        </a:rPr>
                        <a:t>1.7 % </a:t>
                      </a: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cs-CZ" sz="2800" b="0" i="0" u="none" strike="noStrike" cap="none" normalizeH="0" baseline="0">
                          <a:ln>
                            <a:noFill/>
                          </a:ln>
                          <a:solidFill>
                            <a:schemeClr val="tx1"/>
                          </a:solidFill>
                          <a:effectLst/>
                          <a:latin typeface="Calibri" pitchFamily="34" charset="0"/>
                        </a:rPr>
                        <a:t>-</a:t>
                      </a: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cs-CZ" sz="2800" b="0" i="0" u="none" strike="noStrike" cap="none" normalizeH="0" baseline="0">
                          <a:ln>
                            <a:noFill/>
                          </a:ln>
                          <a:solidFill>
                            <a:schemeClr val="tx1"/>
                          </a:solidFill>
                          <a:effectLst/>
                          <a:latin typeface="Calibri" pitchFamily="34" charset="0"/>
                        </a:rPr>
                        <a:t>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a:ln>
                            <a:noFill/>
                          </a:ln>
                          <a:solidFill>
                            <a:schemeClr val="tx1"/>
                          </a:solidFill>
                          <a:effectLst/>
                          <a:latin typeface="Calibri" pitchFamily="34" charset="0"/>
                        </a:rPr>
                        <a:t>480 000</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a:ln>
                            <a:noFill/>
                          </a:ln>
                          <a:solidFill>
                            <a:schemeClr val="tx1"/>
                          </a:solidFill>
                          <a:effectLst/>
                          <a:latin typeface="Calibri" pitchFamily="34" charset="0"/>
                        </a:rPr>
                        <a: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a:ln>
                            <a:noFill/>
                          </a:ln>
                          <a:solidFill>
                            <a:schemeClr val="tx1"/>
                          </a:solidFill>
                          <a:effectLst/>
                          <a:latin typeface="Calibri" pitchFamily="34" charset="0"/>
                        </a:rPr>
                        <a:t>520 000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cs-CZ" sz="2800" b="0" i="0" u="none" strike="noStrike" cap="none" normalizeH="0" baseline="0" dirty="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cs-CZ" sz="2800" b="0" i="0" u="none" strike="noStrike" cap="none" normalizeH="0" baseline="0" dirty="0">
                          <a:ln>
                            <a:noFill/>
                          </a:ln>
                          <a:solidFill>
                            <a:schemeClr val="tx1"/>
                          </a:solidFill>
                          <a:effectLst/>
                          <a:latin typeface="Calibri" pitchFamily="34" charset="0"/>
                        </a:rPr>
                        <a:t>9-10 %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1230" name="Text Box 47"/>
          <p:cNvSpPr txBox="1">
            <a:spLocks noChangeArrowheads="1"/>
          </p:cNvSpPr>
          <p:nvPr/>
        </p:nvSpPr>
        <p:spPr bwMode="auto">
          <a:xfrm>
            <a:off x="395288" y="6055406"/>
            <a:ext cx="131657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r>
              <a:rPr lang="cs-CZ" altLang="cs-CZ" sz="1600" dirty="0" err="1"/>
              <a:t>Who</a:t>
            </a:r>
            <a:r>
              <a:rPr lang="cs-CZ" altLang="cs-CZ" sz="1600" dirty="0"/>
              <a:t> </a:t>
            </a:r>
            <a:r>
              <a:rPr lang="cs-CZ" altLang="cs-CZ" sz="1600" dirty="0" err="1"/>
              <a:t>states</a:t>
            </a:r>
            <a:r>
              <a:rPr lang="cs-CZ" altLang="cs-CZ" sz="1600" dirty="0"/>
              <a:t> Roma </a:t>
            </a:r>
            <a:r>
              <a:rPr lang="cs-CZ" altLang="cs-CZ" sz="1600" dirty="0" err="1"/>
              <a:t>mother</a:t>
            </a:r>
            <a:r>
              <a:rPr lang="cs-CZ" altLang="cs-CZ" sz="1600" dirty="0"/>
              <a:t> </a:t>
            </a:r>
            <a:r>
              <a:rPr lang="cs-CZ" altLang="cs-CZ" sz="1600" dirty="0" err="1"/>
              <a:t>tongues</a:t>
            </a:r>
            <a:r>
              <a:rPr lang="cs-CZ" altLang="cs-CZ" sz="1600" dirty="0"/>
              <a:t> in </a:t>
            </a:r>
            <a:r>
              <a:rPr lang="cs-CZ" altLang="cs-CZ" sz="1600" dirty="0" err="1"/>
              <a:t>the</a:t>
            </a:r>
            <a:r>
              <a:rPr lang="cs-CZ" altLang="cs-CZ" sz="1600" dirty="0"/>
              <a:t> last Czech cenzus (2011): </a:t>
            </a:r>
            <a:r>
              <a:rPr lang="cs-CZ" sz="1600" b="1" u="sng" dirty="0"/>
              <a:t>40 370</a:t>
            </a:r>
            <a:r>
              <a:rPr lang="cs-CZ" altLang="cs-CZ" sz="1600" b="1" dirty="0"/>
              <a:t> </a:t>
            </a:r>
            <a:br>
              <a:rPr lang="cs-CZ" altLang="cs-CZ" sz="1600" dirty="0"/>
            </a:br>
            <a:r>
              <a:rPr lang="cs-CZ" altLang="cs-CZ" sz="1600" dirty="0"/>
              <a:t>(</a:t>
            </a:r>
            <a:r>
              <a:rPr lang="cs-CZ" altLang="cs-CZ" sz="1600" dirty="0" err="1"/>
              <a:t>of</a:t>
            </a:r>
            <a:r>
              <a:rPr lang="cs-CZ" altLang="cs-CZ" sz="1600" dirty="0"/>
              <a:t> </a:t>
            </a:r>
            <a:r>
              <a:rPr lang="cs-CZ" altLang="cs-CZ" sz="1600" dirty="0" err="1"/>
              <a:t>which</a:t>
            </a:r>
            <a:r>
              <a:rPr lang="cs-CZ" altLang="cs-CZ" sz="1600" dirty="0"/>
              <a:t> </a:t>
            </a:r>
            <a:r>
              <a:rPr lang="en-US" altLang="cs-CZ" sz="1600" dirty="0"/>
              <a:t>5000 as single, the rest in combination </a:t>
            </a:r>
            <a:r>
              <a:rPr lang="cs-CZ" altLang="cs-CZ" sz="1600" dirty="0" err="1"/>
              <a:t>mainly</a:t>
            </a:r>
            <a:r>
              <a:rPr lang="cs-CZ" altLang="cs-CZ" sz="1600" dirty="0"/>
              <a:t> </a:t>
            </a:r>
            <a:r>
              <a:rPr lang="en-US" altLang="cs-CZ" sz="1600" dirty="0"/>
              <a:t>with</a:t>
            </a:r>
            <a:r>
              <a:rPr lang="cs-CZ" altLang="cs-CZ" sz="1600" dirty="0"/>
              <a:t> </a:t>
            </a:r>
            <a:r>
              <a:rPr lang="cs-CZ" altLang="cs-CZ" sz="1600" dirty="0" err="1"/>
              <a:t>the</a:t>
            </a:r>
            <a:r>
              <a:rPr lang="cs-CZ" altLang="cs-CZ" sz="1600" dirty="0"/>
              <a:t> Czech </a:t>
            </a:r>
            <a:r>
              <a:rPr lang="cs-CZ" altLang="cs-CZ" sz="1600" dirty="0" err="1"/>
              <a:t>or</a:t>
            </a:r>
            <a:r>
              <a:rPr lang="cs-CZ" altLang="cs-CZ" sz="1600" dirty="0"/>
              <a:t> </a:t>
            </a:r>
            <a:r>
              <a:rPr lang="cs-CZ" altLang="cs-CZ" sz="1600" dirty="0" err="1"/>
              <a:t>Slovak</a:t>
            </a:r>
            <a:r>
              <a:rPr lang="cs-CZ" altLang="cs-CZ" sz="1600" dirty="0"/>
              <a:t>).</a:t>
            </a:r>
            <a:r>
              <a:rPr lang="cs-CZ" altLang="cs-CZ" dirty="0"/>
              <a:t>					 </a:t>
            </a:r>
          </a:p>
        </p:txBody>
      </p:sp>
    </p:spTree>
    <p:extLst>
      <p:ext uri="{BB962C8B-B14F-4D97-AF65-F5344CB8AC3E}">
        <p14:creationId xmlns:p14="http://schemas.microsoft.com/office/powerpoint/2010/main" val="2044198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obsah 2"/>
          <p:cNvSpPr>
            <a:spLocks noGrp="1"/>
          </p:cNvSpPr>
          <p:nvPr>
            <p:ph idx="1"/>
          </p:nvPr>
        </p:nvSpPr>
        <p:spPr>
          <a:xfrm>
            <a:off x="503238" y="530225"/>
            <a:ext cx="8183562" cy="5419725"/>
          </a:xfrm>
        </p:spPr>
        <p:txBody>
          <a:bodyPr/>
          <a:lstStyle/>
          <a:p>
            <a:pPr eaLnBrk="1" hangingPunct="1">
              <a:buFont typeface="Wingdings 2" panose="05020102010507070707" pitchFamily="18" charset="2"/>
              <a:buNone/>
            </a:pPr>
            <a:r>
              <a:rPr lang="cs-CZ" altLang="cs-CZ" sz="3200" b="1" dirty="0" err="1"/>
              <a:t>The</a:t>
            </a:r>
            <a:r>
              <a:rPr lang="cs-CZ" altLang="cs-CZ" sz="3200" b="1" dirty="0"/>
              <a:t> </a:t>
            </a:r>
            <a:r>
              <a:rPr lang="cs-CZ" altLang="cs-CZ" sz="3200" b="1" dirty="0" err="1"/>
              <a:t>question</a:t>
            </a:r>
            <a:r>
              <a:rPr lang="cs-CZ" altLang="cs-CZ" sz="3200" b="1" dirty="0"/>
              <a:t> </a:t>
            </a:r>
            <a:r>
              <a:rPr lang="cs-CZ" altLang="cs-CZ" sz="3200" b="1" dirty="0" err="1"/>
              <a:t>of</a:t>
            </a:r>
            <a:r>
              <a:rPr lang="cs-CZ" altLang="cs-CZ" sz="3200" b="1" dirty="0"/>
              <a:t> </a:t>
            </a:r>
            <a:r>
              <a:rPr lang="cs-CZ" altLang="cs-CZ" sz="3200" b="1" dirty="0" err="1"/>
              <a:t>ethnic</a:t>
            </a:r>
            <a:r>
              <a:rPr lang="cs-CZ" altLang="cs-CZ" sz="3200" b="1" dirty="0"/>
              <a:t> </a:t>
            </a:r>
            <a:r>
              <a:rPr lang="cs-CZ" altLang="cs-CZ" sz="3200" b="1" dirty="0" err="1"/>
              <a:t>identification</a:t>
            </a:r>
            <a:r>
              <a:rPr lang="cs-CZ" altLang="cs-CZ" sz="3200" b="1" dirty="0"/>
              <a:t>:</a:t>
            </a:r>
          </a:p>
          <a:p>
            <a:pPr eaLnBrk="1" hangingPunct="1">
              <a:buFont typeface="Wingdings 2" panose="05020102010507070707" pitchFamily="18" charset="2"/>
              <a:buNone/>
            </a:pPr>
            <a:endParaRPr lang="cs-CZ" altLang="cs-CZ" sz="3200" b="1" dirty="0"/>
          </a:p>
          <a:p>
            <a:pPr eaLnBrk="1" hangingPunct="1">
              <a:spcBef>
                <a:spcPts val="1200"/>
              </a:spcBef>
              <a:buFont typeface="Wingdings 2" panose="05020102010507070707" pitchFamily="18" charset="2"/>
              <a:buNone/>
            </a:pPr>
            <a:r>
              <a:rPr lang="cs-CZ" altLang="cs-CZ" dirty="0" err="1"/>
              <a:t>The</a:t>
            </a:r>
            <a:r>
              <a:rPr lang="cs-CZ" altLang="cs-CZ" dirty="0"/>
              <a:t> </a:t>
            </a:r>
            <a:r>
              <a:rPr lang="cs-CZ" altLang="cs-CZ" dirty="0" err="1"/>
              <a:t>discrepancy</a:t>
            </a:r>
            <a:r>
              <a:rPr lang="cs-CZ" altLang="cs-CZ" dirty="0"/>
              <a:t> </a:t>
            </a:r>
            <a:r>
              <a:rPr lang="cs-CZ" altLang="cs-CZ" dirty="0" err="1"/>
              <a:t>between</a:t>
            </a:r>
            <a:r>
              <a:rPr lang="cs-CZ" altLang="cs-CZ" dirty="0"/>
              <a:t>:</a:t>
            </a:r>
          </a:p>
          <a:p>
            <a:pPr eaLnBrk="1" hangingPunct="1"/>
            <a:r>
              <a:rPr lang="cs-CZ" altLang="cs-CZ" dirty="0" err="1"/>
              <a:t>Those</a:t>
            </a:r>
            <a:r>
              <a:rPr lang="cs-CZ" altLang="cs-CZ" dirty="0"/>
              <a:t> </a:t>
            </a:r>
            <a:r>
              <a:rPr lang="cs-CZ" altLang="cs-CZ" dirty="0" err="1"/>
              <a:t>who</a:t>
            </a:r>
            <a:r>
              <a:rPr lang="cs-CZ" altLang="cs-CZ" dirty="0"/>
              <a:t> </a:t>
            </a:r>
            <a:r>
              <a:rPr lang="cs-CZ" altLang="cs-CZ" dirty="0" err="1"/>
              <a:t>consider</a:t>
            </a:r>
            <a:r>
              <a:rPr lang="cs-CZ" altLang="cs-CZ" dirty="0"/>
              <a:t> </a:t>
            </a:r>
            <a:r>
              <a:rPr lang="cs-CZ" altLang="cs-CZ" dirty="0" err="1"/>
              <a:t>themselves</a:t>
            </a:r>
            <a:r>
              <a:rPr lang="cs-CZ" altLang="cs-CZ" dirty="0"/>
              <a:t> to </a:t>
            </a:r>
            <a:r>
              <a:rPr lang="cs-CZ" altLang="cs-CZ" dirty="0" err="1"/>
              <a:t>be</a:t>
            </a:r>
            <a:r>
              <a:rPr lang="cs-CZ" altLang="cs-CZ" dirty="0"/>
              <a:t> Roma </a:t>
            </a:r>
          </a:p>
          <a:p>
            <a:pPr eaLnBrk="1" hangingPunct="1"/>
            <a:r>
              <a:rPr lang="cs-CZ" altLang="cs-CZ" dirty="0" err="1"/>
              <a:t>Those</a:t>
            </a:r>
            <a:r>
              <a:rPr lang="cs-CZ" altLang="cs-CZ" dirty="0"/>
              <a:t> </a:t>
            </a:r>
            <a:r>
              <a:rPr lang="cs-CZ" altLang="cs-CZ" dirty="0" err="1"/>
              <a:t>who</a:t>
            </a:r>
            <a:r>
              <a:rPr lang="cs-CZ" altLang="cs-CZ" dirty="0"/>
              <a:t> are </a:t>
            </a:r>
            <a:r>
              <a:rPr lang="cs-CZ" altLang="cs-CZ" dirty="0" err="1"/>
              <a:t>considered</a:t>
            </a:r>
            <a:r>
              <a:rPr lang="cs-CZ" altLang="cs-CZ" dirty="0"/>
              <a:t> as Roma by </a:t>
            </a:r>
            <a:r>
              <a:rPr lang="cs-CZ" altLang="cs-CZ" dirty="0" err="1"/>
              <a:t>others</a:t>
            </a:r>
            <a:r>
              <a:rPr lang="cs-CZ" altLang="cs-CZ" dirty="0"/>
              <a:t>.</a:t>
            </a:r>
          </a:p>
          <a:p>
            <a:pPr eaLnBrk="1" hangingPunct="1">
              <a:buFont typeface="Wingdings 2" panose="05020102010507070707" pitchFamily="18" charset="2"/>
              <a:buNone/>
            </a:pPr>
            <a:endParaRPr lang="cs-CZ" altLang="cs-CZ" dirty="0"/>
          </a:p>
          <a:p>
            <a:pPr>
              <a:buNone/>
            </a:pPr>
            <a:r>
              <a:rPr lang="cs-CZ" altLang="cs-CZ" sz="3200" dirty="0"/>
              <a:t> </a:t>
            </a: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boundary</a:t>
            </a:r>
            <a:r>
              <a:rPr lang="cs-CZ" altLang="cs-CZ" dirty="0">
                <a:latin typeface="Arial" panose="020B0604020202020204" pitchFamily="34" charset="0"/>
              </a:rPr>
              <a:t> </a:t>
            </a:r>
            <a:r>
              <a:rPr lang="cs-CZ" altLang="cs-CZ" dirty="0" err="1">
                <a:latin typeface="Arial" panose="020B0604020202020204" pitchFamily="34" charset="0"/>
              </a:rPr>
              <a:t>of</a:t>
            </a:r>
            <a:r>
              <a:rPr lang="cs-CZ" altLang="cs-CZ" dirty="0">
                <a:latin typeface="Arial" panose="020B0604020202020204" pitchFamily="34" charset="0"/>
              </a:rPr>
              <a:t> </a:t>
            </a:r>
            <a:r>
              <a:rPr lang="cs-CZ" altLang="cs-CZ" dirty="0" err="1">
                <a:latin typeface="Arial" panose="020B0604020202020204" pitchFamily="34" charset="0"/>
              </a:rPr>
              <a:t>ethnicity</a:t>
            </a:r>
            <a:r>
              <a:rPr lang="cs-CZ" altLang="cs-CZ" dirty="0">
                <a:latin typeface="Arial" panose="020B0604020202020204" pitchFamily="34" charset="0"/>
              </a:rPr>
              <a:t> </a:t>
            </a:r>
            <a:r>
              <a:rPr lang="cs-CZ" altLang="cs-CZ" dirty="0" err="1">
                <a:latin typeface="Arial" panose="020B0604020202020204" pitchFamily="34" charset="0"/>
              </a:rPr>
              <a:t>is</a:t>
            </a:r>
            <a:r>
              <a:rPr lang="cs-CZ" altLang="cs-CZ" dirty="0">
                <a:latin typeface="Arial" panose="020B0604020202020204" pitchFamily="34" charset="0"/>
              </a:rPr>
              <a:t> fuzzy, </a:t>
            </a:r>
            <a:br>
              <a:rPr lang="cs-CZ" altLang="cs-CZ" dirty="0">
                <a:latin typeface="Arial" panose="020B0604020202020204" pitchFamily="34" charset="0"/>
              </a:rPr>
            </a:br>
            <a:r>
              <a:rPr lang="cs-CZ" altLang="cs-CZ" dirty="0" err="1">
                <a:latin typeface="Arial" panose="020B0604020202020204" pitchFamily="34" charset="0"/>
              </a:rPr>
              <a:t>the</a:t>
            </a:r>
            <a:r>
              <a:rPr lang="cs-CZ" altLang="cs-CZ" dirty="0">
                <a:latin typeface="Arial" panose="020B0604020202020204" pitchFamily="34" charset="0"/>
              </a:rPr>
              <a:t> </a:t>
            </a:r>
            <a:r>
              <a:rPr lang="cs-CZ" altLang="cs-CZ" dirty="0" err="1">
                <a:latin typeface="Arial" panose="020B0604020202020204" pitchFamily="34" charset="0"/>
              </a:rPr>
              <a:t>classification</a:t>
            </a:r>
            <a:r>
              <a:rPr lang="cs-CZ" altLang="cs-CZ" dirty="0">
                <a:latin typeface="Arial" panose="020B0604020202020204" pitchFamily="34" charset="0"/>
              </a:rPr>
              <a:t> </a:t>
            </a:r>
            <a:r>
              <a:rPr lang="cs-CZ" altLang="cs-CZ" dirty="0" err="1">
                <a:latin typeface="Arial" panose="020B0604020202020204" pitchFamily="34" charset="0"/>
              </a:rPr>
              <a:t>depends</a:t>
            </a:r>
            <a:r>
              <a:rPr lang="cs-CZ" altLang="cs-CZ" dirty="0">
                <a:latin typeface="Arial" panose="020B0604020202020204" pitchFamily="34" charset="0"/>
              </a:rPr>
              <a:t> on </a:t>
            </a:r>
            <a:r>
              <a:rPr lang="cs-CZ" altLang="cs-CZ" dirty="0" err="1">
                <a:latin typeface="Arial" panose="020B0604020202020204" pitchFamily="34" charset="0"/>
              </a:rPr>
              <a:t>who</a:t>
            </a:r>
            <a:r>
              <a:rPr lang="cs-CZ" altLang="cs-CZ" dirty="0">
                <a:latin typeface="Arial" panose="020B0604020202020204" pitchFamily="34" charset="0"/>
              </a:rPr>
              <a:t> </a:t>
            </a:r>
            <a:r>
              <a:rPr lang="cs-CZ" altLang="cs-CZ" dirty="0" err="1">
                <a:latin typeface="Arial" panose="020B0604020202020204" pitchFamily="34" charset="0"/>
              </a:rPr>
              <a:t>does</a:t>
            </a:r>
            <a:r>
              <a:rPr lang="cs-CZ" altLang="cs-CZ" dirty="0">
                <a:latin typeface="Arial" panose="020B0604020202020204" pitchFamily="34" charset="0"/>
              </a:rPr>
              <a:t> </a:t>
            </a:r>
            <a:r>
              <a:rPr lang="cs-CZ" altLang="cs-CZ" dirty="0" err="1">
                <a:latin typeface="Arial" panose="020B0604020202020204" pitchFamily="34" charset="0"/>
              </a:rPr>
              <a:t>it</a:t>
            </a:r>
            <a:r>
              <a:rPr lang="cs-CZ" altLang="cs-CZ" dirty="0">
                <a:latin typeface="Arial" panose="020B0604020202020204" pitchFamily="34" charset="0"/>
              </a:rPr>
              <a:t>.</a:t>
            </a:r>
          </a:p>
          <a:p>
            <a:pPr algn="ctr">
              <a:buNone/>
            </a:pPr>
            <a:endParaRPr lang="cs-CZ" altLang="cs-CZ" i="1" dirty="0">
              <a:latin typeface="Arial" panose="020B0604020202020204" pitchFamily="34" charset="0"/>
            </a:endParaRPr>
          </a:p>
          <a:p>
            <a:pPr algn="ctr">
              <a:buNone/>
            </a:pPr>
            <a:r>
              <a:rPr lang="en-US" altLang="cs-CZ" i="1" dirty="0">
                <a:latin typeface="Arial" panose="020B0604020202020204" pitchFamily="34" charset="0"/>
              </a:rPr>
              <a:t>Question: What can we consider as criteria for ethnicity?</a:t>
            </a:r>
            <a:endParaRPr lang="cs-CZ" altLang="cs-CZ" i="1" dirty="0">
              <a:latin typeface="Arial" panose="020B0604020202020204" pitchFamily="34" charset="0"/>
            </a:endParaRPr>
          </a:p>
          <a:p>
            <a:pPr eaLnBrk="1" hangingPunct="1">
              <a:buFont typeface="Wingdings 2" panose="05020102010507070707" pitchFamily="18" charset="2"/>
              <a:buNone/>
            </a:pPr>
            <a:endParaRPr lang="cs-CZ" altLang="cs-CZ" dirty="0"/>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t>15</a:t>
            </a:fld>
            <a:endParaRPr lang="en-GB"/>
          </a:p>
        </p:txBody>
      </p:sp>
    </p:spTree>
    <p:extLst>
      <p:ext uri="{BB962C8B-B14F-4D97-AF65-F5344CB8AC3E}">
        <p14:creationId xmlns:p14="http://schemas.microsoft.com/office/powerpoint/2010/main" val="342202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adpis 1"/>
          <p:cNvSpPr>
            <a:spLocks noGrp="1"/>
          </p:cNvSpPr>
          <p:nvPr>
            <p:ph type="title" idx="4294967295"/>
          </p:nvPr>
        </p:nvSpPr>
        <p:spPr>
          <a:xfrm>
            <a:off x="457200" y="692150"/>
            <a:ext cx="8229600" cy="990600"/>
          </a:xfrm>
        </p:spPr>
        <p:txBody>
          <a:bodyPr/>
          <a:lstStyle/>
          <a:p>
            <a:pPr eaLnBrk="1" hangingPunct="1"/>
            <a:r>
              <a:rPr lang="cs-CZ" altLang="cs-CZ" sz="2800" b="1"/>
              <a:t>Three different system of classification </a:t>
            </a:r>
          </a:p>
        </p:txBody>
      </p:sp>
      <p:sp>
        <p:nvSpPr>
          <p:cNvPr id="58371" name="Zástupný symbol pro obsah 2"/>
          <p:cNvSpPr>
            <a:spLocks noGrp="1"/>
          </p:cNvSpPr>
          <p:nvPr>
            <p:ph idx="4294967295"/>
          </p:nvPr>
        </p:nvSpPr>
        <p:spPr>
          <a:xfrm>
            <a:off x="457200" y="2060575"/>
            <a:ext cx="8229600" cy="4910138"/>
          </a:xfrm>
        </p:spPr>
        <p:txBody>
          <a:bodyPr/>
          <a:lstStyle/>
          <a:p>
            <a:pPr marL="609600" indent="-609600" eaLnBrk="1" hangingPunct="1">
              <a:spcBef>
                <a:spcPct val="0"/>
              </a:spcBef>
              <a:buFontTx/>
              <a:buAutoNum type="arabicPeriod"/>
            </a:pPr>
            <a:endParaRPr lang="cs-CZ" altLang="cs-CZ" dirty="0"/>
          </a:p>
          <a:p>
            <a:pPr marL="609600" indent="-609600" eaLnBrk="1" hangingPunct="1">
              <a:spcBef>
                <a:spcPct val="0"/>
              </a:spcBef>
              <a:buFontTx/>
              <a:buAutoNum type="arabicPeriod"/>
            </a:pPr>
            <a:r>
              <a:rPr lang="cs-CZ" altLang="cs-CZ" dirty="0" err="1"/>
              <a:t>Self-identification</a:t>
            </a:r>
            <a:r>
              <a:rPr lang="cs-CZ" altLang="cs-CZ" dirty="0"/>
              <a:t> by </a:t>
            </a:r>
            <a:r>
              <a:rPr lang="cs-CZ" altLang="cs-CZ" dirty="0" err="1"/>
              <a:t>respondents</a:t>
            </a:r>
            <a:endParaRPr lang="cs-CZ" altLang="cs-CZ" dirty="0"/>
          </a:p>
          <a:p>
            <a:pPr marL="609600" indent="-609600" eaLnBrk="1" hangingPunct="1">
              <a:spcBef>
                <a:spcPct val="0"/>
              </a:spcBef>
              <a:buFontTx/>
              <a:buAutoNum type="arabicPeriod"/>
            </a:pPr>
            <a:r>
              <a:rPr lang="cs-CZ" altLang="cs-CZ" dirty="0" err="1"/>
              <a:t>Classificaton</a:t>
            </a:r>
            <a:r>
              <a:rPr lang="cs-CZ" altLang="cs-CZ" dirty="0"/>
              <a:t> by </a:t>
            </a:r>
            <a:r>
              <a:rPr lang="cs-CZ" altLang="cs-CZ" dirty="0" err="1"/>
              <a:t>experts</a:t>
            </a:r>
            <a:r>
              <a:rPr lang="cs-CZ" altLang="cs-CZ" dirty="0"/>
              <a:t> </a:t>
            </a:r>
            <a:r>
              <a:rPr lang="cs-CZ" altLang="cs-CZ" dirty="0" err="1"/>
              <a:t>who</a:t>
            </a:r>
            <a:r>
              <a:rPr lang="cs-CZ" altLang="cs-CZ" dirty="0"/>
              <a:t> </a:t>
            </a:r>
            <a:r>
              <a:rPr lang="cs-CZ" altLang="cs-CZ" dirty="0" err="1"/>
              <a:t>deal</a:t>
            </a:r>
            <a:r>
              <a:rPr lang="cs-CZ" altLang="cs-CZ" dirty="0"/>
              <a:t> </a:t>
            </a:r>
            <a:r>
              <a:rPr lang="cs-CZ" altLang="cs-CZ" dirty="0" err="1"/>
              <a:t>with</a:t>
            </a:r>
            <a:r>
              <a:rPr lang="cs-CZ" altLang="cs-CZ" dirty="0"/>
              <a:t> </a:t>
            </a:r>
            <a:r>
              <a:rPr lang="cs-CZ" altLang="cs-CZ" dirty="0" err="1"/>
              <a:t>the</a:t>
            </a:r>
            <a:r>
              <a:rPr lang="cs-CZ" altLang="cs-CZ" dirty="0"/>
              <a:t> Roma (</a:t>
            </a:r>
            <a:r>
              <a:rPr lang="cs-CZ" altLang="cs-CZ" dirty="0" err="1"/>
              <a:t>teachers</a:t>
            </a:r>
            <a:r>
              <a:rPr lang="cs-CZ" altLang="cs-CZ" dirty="0"/>
              <a:t>, </a:t>
            </a:r>
            <a:r>
              <a:rPr lang="cs-CZ" altLang="cs-CZ" dirty="0" err="1"/>
              <a:t>officials</a:t>
            </a:r>
            <a:r>
              <a:rPr lang="cs-CZ" altLang="cs-CZ" dirty="0"/>
              <a:t>, </a:t>
            </a:r>
            <a:r>
              <a:rPr lang="cs-CZ" altLang="cs-CZ" dirty="0" err="1"/>
              <a:t>social</a:t>
            </a:r>
            <a:r>
              <a:rPr lang="cs-CZ" altLang="cs-CZ" dirty="0"/>
              <a:t> </a:t>
            </a:r>
            <a:r>
              <a:rPr lang="cs-CZ" altLang="cs-CZ" dirty="0" err="1"/>
              <a:t>workers</a:t>
            </a:r>
            <a:r>
              <a:rPr lang="cs-CZ" altLang="cs-CZ" dirty="0"/>
              <a:t>, </a:t>
            </a:r>
            <a:r>
              <a:rPr lang="cs-CZ" altLang="cs-CZ" dirty="0" err="1"/>
              <a:t>policmen</a:t>
            </a:r>
            <a:r>
              <a:rPr lang="cs-CZ" altLang="cs-CZ" dirty="0"/>
              <a:t> </a:t>
            </a:r>
            <a:r>
              <a:rPr lang="cs-CZ" altLang="cs-CZ" dirty="0" err="1"/>
              <a:t>etc</a:t>
            </a:r>
            <a:r>
              <a:rPr lang="cs-CZ" altLang="cs-CZ" dirty="0"/>
              <a:t>.)</a:t>
            </a:r>
          </a:p>
          <a:p>
            <a:pPr marL="609600" indent="-609600" eaLnBrk="1" hangingPunct="1">
              <a:spcBef>
                <a:spcPct val="0"/>
              </a:spcBef>
              <a:buFontTx/>
              <a:buAutoNum type="arabicPeriod"/>
            </a:pPr>
            <a:r>
              <a:rPr lang="cs-CZ" altLang="cs-CZ" dirty="0" err="1"/>
              <a:t>Classificaton</a:t>
            </a:r>
            <a:r>
              <a:rPr lang="cs-CZ" altLang="cs-CZ" dirty="0"/>
              <a:t> by </a:t>
            </a:r>
            <a:r>
              <a:rPr lang="cs-CZ" altLang="cs-CZ" dirty="0" err="1"/>
              <a:t>social</a:t>
            </a:r>
            <a:r>
              <a:rPr lang="cs-CZ" altLang="cs-CZ" dirty="0"/>
              <a:t> </a:t>
            </a:r>
            <a:r>
              <a:rPr lang="cs-CZ" altLang="cs-CZ" dirty="0" err="1"/>
              <a:t>researchers</a:t>
            </a:r>
            <a:r>
              <a:rPr lang="cs-CZ" altLang="cs-CZ" dirty="0"/>
              <a:t>/</a:t>
            </a:r>
            <a:r>
              <a:rPr lang="cs-CZ" altLang="cs-CZ" dirty="0" err="1"/>
              <a:t>interviewers</a:t>
            </a:r>
            <a:r>
              <a:rPr lang="cs-CZ" altLang="cs-CZ" dirty="0"/>
              <a:t> – </a:t>
            </a:r>
            <a:r>
              <a:rPr lang="cs-CZ" altLang="cs-CZ" dirty="0" err="1"/>
              <a:t>based</a:t>
            </a:r>
            <a:r>
              <a:rPr lang="cs-CZ" altLang="cs-CZ" dirty="0"/>
              <a:t> on </a:t>
            </a:r>
            <a:r>
              <a:rPr lang="cs-CZ" altLang="cs-CZ" dirty="0" err="1"/>
              <a:t>judgemnet</a:t>
            </a:r>
            <a:r>
              <a:rPr lang="cs-CZ" altLang="cs-CZ" dirty="0"/>
              <a:t> „on-</a:t>
            </a:r>
            <a:r>
              <a:rPr lang="cs-CZ" altLang="cs-CZ" dirty="0" err="1"/>
              <a:t>the</a:t>
            </a:r>
            <a:r>
              <a:rPr lang="cs-CZ" altLang="cs-CZ" dirty="0"/>
              <a:t>-</a:t>
            </a:r>
            <a:r>
              <a:rPr lang="cs-CZ" altLang="cs-CZ" dirty="0" err="1"/>
              <a:t>fly</a:t>
            </a:r>
            <a:r>
              <a:rPr lang="cs-CZ" altLang="cs-CZ" dirty="0"/>
              <a:t>“.</a:t>
            </a:r>
          </a:p>
          <a:p>
            <a:pPr marL="609600" indent="-609600" eaLnBrk="1" hangingPunct="1">
              <a:spcBef>
                <a:spcPct val="0"/>
              </a:spcBef>
              <a:buFontTx/>
              <a:buAutoNum type="arabicPeriod"/>
            </a:pPr>
            <a:endParaRPr lang="cs-CZ" altLang="cs-CZ" dirty="0"/>
          </a:p>
          <a:p>
            <a:pPr marL="609600" indent="-609600" algn="ctr" eaLnBrk="1" hangingPunct="1">
              <a:spcBef>
                <a:spcPct val="0"/>
              </a:spcBef>
              <a:buFontTx/>
              <a:buNone/>
            </a:pPr>
            <a:r>
              <a:rPr lang="cs-CZ" altLang="cs-CZ" dirty="0" err="1"/>
              <a:t>The</a:t>
            </a:r>
            <a:r>
              <a:rPr lang="cs-CZ" altLang="cs-CZ" dirty="0"/>
              <a:t> </a:t>
            </a:r>
            <a:r>
              <a:rPr lang="cs-CZ" altLang="cs-CZ" dirty="0" err="1"/>
              <a:t>question</a:t>
            </a:r>
            <a:r>
              <a:rPr lang="cs-CZ" altLang="cs-CZ" dirty="0"/>
              <a:t> </a:t>
            </a:r>
            <a:r>
              <a:rPr lang="cs-CZ" altLang="cs-CZ" dirty="0" err="1"/>
              <a:t>of</a:t>
            </a:r>
            <a:r>
              <a:rPr lang="cs-CZ" altLang="cs-CZ" dirty="0"/>
              <a:t> </a:t>
            </a:r>
            <a:r>
              <a:rPr lang="cs-CZ" altLang="cs-CZ" dirty="0" err="1"/>
              <a:t>external</a:t>
            </a:r>
            <a:r>
              <a:rPr lang="cs-CZ" altLang="cs-CZ" dirty="0"/>
              <a:t>, </a:t>
            </a:r>
            <a:r>
              <a:rPr lang="cs-CZ" altLang="cs-CZ" dirty="0" err="1"/>
              <a:t>third</a:t>
            </a:r>
            <a:r>
              <a:rPr lang="cs-CZ" altLang="cs-CZ" dirty="0"/>
              <a:t> party </a:t>
            </a:r>
            <a:r>
              <a:rPr lang="cs-CZ" altLang="cs-CZ" dirty="0" err="1"/>
              <a:t>identification</a:t>
            </a:r>
            <a:r>
              <a:rPr lang="cs-CZ" altLang="cs-CZ" dirty="0"/>
              <a:t> (TPI) </a:t>
            </a:r>
          </a:p>
          <a:p>
            <a:pPr marL="0" indent="0" eaLnBrk="1" hangingPunct="1">
              <a:lnSpc>
                <a:spcPct val="90000"/>
              </a:lnSpc>
              <a:buNone/>
            </a:pPr>
            <a:endParaRPr lang="cs-CZ" alt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a:extLst>
              <a:ext uri="{FF2B5EF4-FFF2-40B4-BE49-F238E27FC236}">
                <a16:creationId xmlns:a16="http://schemas.microsoft.com/office/drawing/2014/main" id="{1E32D614-A5A1-4F5F-B02A-D972DD091CB0}"/>
              </a:ext>
            </a:extLst>
          </p:cNvPr>
          <p:cNvGraphicFramePr>
            <a:graphicFrameLocks noGrp="1"/>
          </p:cNvGraphicFramePr>
          <p:nvPr/>
        </p:nvGraphicFramePr>
        <p:xfrm>
          <a:off x="1079612" y="510569"/>
          <a:ext cx="6984776" cy="5836862"/>
        </p:xfrm>
        <a:graphic>
          <a:graphicData uri="http://schemas.openxmlformats.org/drawingml/2006/table">
            <a:tbl>
              <a:tblPr>
                <a:tableStyleId>{5C22544A-7EE6-4342-B048-85BDC9FD1C3A}</a:tableStyleId>
              </a:tblPr>
              <a:tblGrid>
                <a:gridCol w="3295848">
                  <a:extLst>
                    <a:ext uri="{9D8B030D-6E8A-4147-A177-3AD203B41FA5}">
                      <a16:colId xmlns:a16="http://schemas.microsoft.com/office/drawing/2014/main" val="108662220"/>
                    </a:ext>
                  </a:extLst>
                </a:gridCol>
                <a:gridCol w="922232">
                  <a:extLst>
                    <a:ext uri="{9D8B030D-6E8A-4147-A177-3AD203B41FA5}">
                      <a16:colId xmlns:a16="http://schemas.microsoft.com/office/drawing/2014/main" val="1370954183"/>
                    </a:ext>
                  </a:extLst>
                </a:gridCol>
                <a:gridCol w="922232">
                  <a:extLst>
                    <a:ext uri="{9D8B030D-6E8A-4147-A177-3AD203B41FA5}">
                      <a16:colId xmlns:a16="http://schemas.microsoft.com/office/drawing/2014/main" val="3488974746"/>
                    </a:ext>
                  </a:extLst>
                </a:gridCol>
                <a:gridCol w="922232">
                  <a:extLst>
                    <a:ext uri="{9D8B030D-6E8A-4147-A177-3AD203B41FA5}">
                      <a16:colId xmlns:a16="http://schemas.microsoft.com/office/drawing/2014/main" val="599056728"/>
                    </a:ext>
                  </a:extLst>
                </a:gridCol>
                <a:gridCol w="922232">
                  <a:extLst>
                    <a:ext uri="{9D8B030D-6E8A-4147-A177-3AD203B41FA5}">
                      <a16:colId xmlns:a16="http://schemas.microsoft.com/office/drawing/2014/main" val="1624592321"/>
                    </a:ext>
                  </a:extLst>
                </a:gridCol>
              </a:tblGrid>
              <a:tr h="233259">
                <a:tc>
                  <a:txBody>
                    <a:bodyPr/>
                    <a:lstStyle/>
                    <a:p>
                      <a:pPr algn="l" fontAlgn="b"/>
                      <a:r>
                        <a:rPr lang="en-US" sz="1400" b="1" u="none" strike="noStrike" dirty="0">
                          <a:effectLst/>
                        </a:rPr>
                        <a:t>Census Data 2011 - Czech Republic</a:t>
                      </a:r>
                      <a:endParaRPr lang="en-US" sz="1400" b="1" i="0" u="none" strike="noStrike" dirty="0">
                        <a:solidFill>
                          <a:srgbClr val="000000"/>
                        </a:solidFill>
                        <a:effectLst/>
                        <a:latin typeface="Calibri" panose="020F0502020204030204" pitchFamily="34" charset="0"/>
                      </a:endParaRPr>
                    </a:p>
                  </a:txBody>
                  <a:tcPr marL="6305" marR="6305" marT="630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6305" marR="6305" marT="6305" marB="0" anchor="b"/>
                </a:tc>
                <a:extLst>
                  <a:ext uri="{0D108BD9-81ED-4DB2-BD59-A6C34878D82A}">
                    <a16:rowId xmlns:a16="http://schemas.microsoft.com/office/drawing/2014/main" val="2431194495"/>
                  </a:ext>
                </a:extLst>
              </a:tr>
              <a:tr h="404699">
                <a:tc>
                  <a:txBody>
                    <a:bodyPr/>
                    <a:lstStyle/>
                    <a:p>
                      <a:pPr algn="l" fontAlgn="b"/>
                      <a:r>
                        <a:rPr lang="cs-CZ" sz="1100" b="1" u="none" strike="noStrike" dirty="0">
                          <a:effectLst/>
                        </a:rPr>
                        <a:t>Gender</a:t>
                      </a:r>
                      <a:endParaRPr lang="cs-CZ" sz="1100" b="1" i="0" u="none" strike="noStrike" dirty="0">
                        <a:solidFill>
                          <a:srgbClr val="000000"/>
                        </a:solidFill>
                        <a:effectLst/>
                        <a:latin typeface="Calibri" panose="020F0502020204030204" pitchFamily="34" charset="0"/>
                      </a:endParaRPr>
                    </a:p>
                  </a:txBody>
                  <a:tcPr marL="6305" marR="6305" marT="6305" marB="0" anchor="b"/>
                </a:tc>
                <a:tc>
                  <a:txBody>
                    <a:bodyPr/>
                    <a:lstStyle/>
                    <a:p>
                      <a:pPr algn="r" fontAlgn="b"/>
                      <a:r>
                        <a:rPr lang="cs-CZ" sz="1100" u="none" strike="noStrike" dirty="0">
                          <a:effectLst/>
                        </a:rPr>
                        <a:t>Non-Roma </a:t>
                      </a:r>
                      <a:r>
                        <a:rPr lang="cs-CZ" sz="1100" u="none" strike="noStrike" dirty="0" err="1">
                          <a:effectLst/>
                        </a:rPr>
                        <a:t>population</a:t>
                      </a:r>
                      <a:endParaRPr lang="cs-CZ" sz="1100" b="1" i="0" u="none" strike="noStrike" dirty="0">
                        <a:solidFill>
                          <a:srgbClr val="000000"/>
                        </a:solidFill>
                        <a:effectLst/>
                        <a:latin typeface="Calibri" panose="020F0502020204030204" pitchFamily="34" charset="0"/>
                      </a:endParaRPr>
                    </a:p>
                  </a:txBody>
                  <a:tcPr marL="6305" marR="6305" marT="6305" marB="0" anchor="b"/>
                </a:tc>
                <a:tc>
                  <a:txBody>
                    <a:bodyPr/>
                    <a:lstStyle/>
                    <a:p>
                      <a:pPr algn="ctr" fontAlgn="b"/>
                      <a:r>
                        <a:rPr lang="cs-CZ" sz="1100" u="none" strike="noStrike" dirty="0">
                          <a:effectLst/>
                        </a:rPr>
                        <a:t>Roma </a:t>
                      </a:r>
                      <a:r>
                        <a:rPr lang="cs-CZ" sz="1100" u="none" strike="noStrike" dirty="0" err="1">
                          <a:effectLst/>
                        </a:rPr>
                        <a:t>nationality</a:t>
                      </a:r>
                      <a:endParaRPr lang="cs-CZ" sz="1100" b="1" i="0" u="none" strike="noStrike" dirty="0">
                        <a:solidFill>
                          <a:srgbClr val="000000"/>
                        </a:solidFill>
                        <a:effectLst/>
                        <a:latin typeface="Calibri" panose="020F0502020204030204" pitchFamily="34" charset="0"/>
                      </a:endParaRPr>
                    </a:p>
                  </a:txBody>
                  <a:tcPr marL="6305" marR="6305" marT="6305" marB="0" anchor="b"/>
                </a:tc>
                <a:tc>
                  <a:txBody>
                    <a:bodyPr/>
                    <a:lstStyle/>
                    <a:p>
                      <a:pPr algn="ctr" fontAlgn="b"/>
                      <a:r>
                        <a:rPr lang="cs-CZ" sz="1100" u="none" strike="noStrike" dirty="0" err="1">
                          <a:effectLst/>
                        </a:rPr>
                        <a:t>Romanes</a:t>
                      </a:r>
                      <a:r>
                        <a:rPr lang="cs-CZ" sz="1100" u="none" strike="noStrike" dirty="0">
                          <a:effectLst/>
                        </a:rPr>
                        <a:t> </a:t>
                      </a:r>
                      <a:endParaRPr lang="cs-CZ" sz="1100" b="1" i="0" u="none" strike="noStrike" dirty="0">
                        <a:solidFill>
                          <a:srgbClr val="000000"/>
                        </a:solidFill>
                        <a:effectLst/>
                        <a:latin typeface="Calibri" panose="020F0502020204030204" pitchFamily="34" charset="0"/>
                      </a:endParaRPr>
                    </a:p>
                  </a:txBody>
                  <a:tcPr marL="6305" marR="6305" marT="6305" marB="0" anchor="b"/>
                </a:tc>
                <a:tc>
                  <a:txBody>
                    <a:bodyPr/>
                    <a:lstStyle/>
                    <a:p>
                      <a:pPr algn="ctr" fontAlgn="b"/>
                      <a:r>
                        <a:rPr lang="cs-CZ" sz="1100" u="none" strike="noStrike" dirty="0">
                          <a:effectLst/>
                        </a:rPr>
                        <a:t>Roma </a:t>
                      </a:r>
                      <a:r>
                        <a:rPr lang="cs-CZ" sz="1100" u="none" strike="noStrike" dirty="0" err="1">
                          <a:effectLst/>
                        </a:rPr>
                        <a:t>Nat+tongue</a:t>
                      </a:r>
                      <a:endParaRPr lang="cs-CZ" sz="1100" b="1" i="0" u="none" strike="noStrike" dirty="0">
                        <a:solidFill>
                          <a:srgbClr val="000000"/>
                        </a:solidFill>
                        <a:effectLst/>
                        <a:latin typeface="Calibri" panose="020F0502020204030204" pitchFamily="34" charset="0"/>
                      </a:endParaRPr>
                    </a:p>
                  </a:txBody>
                  <a:tcPr marL="6305" marR="6305" marT="6305" marB="0" anchor="b"/>
                </a:tc>
                <a:extLst>
                  <a:ext uri="{0D108BD9-81ED-4DB2-BD59-A6C34878D82A}">
                    <a16:rowId xmlns:a16="http://schemas.microsoft.com/office/drawing/2014/main" val="1802811301"/>
                  </a:ext>
                </a:extLst>
              </a:tr>
              <a:tr h="216621">
                <a:tc>
                  <a:txBody>
                    <a:bodyPr/>
                    <a:lstStyle/>
                    <a:p>
                      <a:pPr algn="l" fontAlgn="b"/>
                      <a:r>
                        <a:rPr lang="cs-CZ" sz="1100" u="none" strike="noStrike">
                          <a:effectLst/>
                        </a:rPr>
                        <a:t>men</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0" i="0" u="none" strike="noStrike">
                          <a:solidFill>
                            <a:srgbClr val="000000"/>
                          </a:solidFill>
                          <a:effectLst/>
                          <a:latin typeface="Calibri" panose="020F0502020204030204" pitchFamily="34" charset="0"/>
                        </a:rPr>
                        <a:t>49,0</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52,9</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51,3</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52,3</a:t>
                      </a:r>
                    </a:p>
                  </a:txBody>
                  <a:tcPr marL="9525" marR="9525" marT="9525" marB="0" anchor="b"/>
                </a:tc>
                <a:extLst>
                  <a:ext uri="{0D108BD9-81ED-4DB2-BD59-A6C34878D82A}">
                    <a16:rowId xmlns:a16="http://schemas.microsoft.com/office/drawing/2014/main" val="2690194314"/>
                  </a:ext>
                </a:extLst>
              </a:tr>
              <a:tr h="216621">
                <a:tc>
                  <a:txBody>
                    <a:bodyPr/>
                    <a:lstStyle/>
                    <a:p>
                      <a:pPr algn="l" fontAlgn="b"/>
                      <a:r>
                        <a:rPr lang="cs-CZ" sz="1100" u="none" strike="noStrike" dirty="0" err="1">
                          <a:effectLst/>
                        </a:rPr>
                        <a:t>women</a:t>
                      </a:r>
                      <a:endParaRPr lang="cs-CZ" sz="1100" b="0" i="0" u="none" strike="noStrike" dirty="0">
                        <a:solidFill>
                          <a:srgbClr val="000000"/>
                        </a:solidFill>
                        <a:effectLst/>
                        <a:latin typeface="Calibri" panose="020F0502020204030204" pitchFamily="34" charset="0"/>
                      </a:endParaRPr>
                    </a:p>
                  </a:txBody>
                  <a:tcPr marL="6305" marR="6305" marT="6305" marB="0" anchor="b"/>
                </a:tc>
                <a:tc>
                  <a:txBody>
                    <a:bodyPr/>
                    <a:lstStyle/>
                    <a:p>
                      <a:pPr algn="r" fontAlgn="b"/>
                      <a:r>
                        <a:rPr lang="cs-CZ" sz="1100" b="0" i="0" u="none" strike="noStrike">
                          <a:solidFill>
                            <a:srgbClr val="000000"/>
                          </a:solidFill>
                          <a:effectLst/>
                          <a:latin typeface="Calibri" panose="020F0502020204030204" pitchFamily="34" charset="0"/>
                        </a:rPr>
                        <a:t>51,1</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47,1</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48,7</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47,7</a:t>
                      </a:r>
                    </a:p>
                  </a:txBody>
                  <a:tcPr marL="9525" marR="9525" marT="9525" marB="0" anchor="b"/>
                </a:tc>
                <a:extLst>
                  <a:ext uri="{0D108BD9-81ED-4DB2-BD59-A6C34878D82A}">
                    <a16:rowId xmlns:a16="http://schemas.microsoft.com/office/drawing/2014/main" val="1113224779"/>
                  </a:ext>
                </a:extLst>
              </a:tr>
              <a:tr h="216621">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0" i="1" u="none" strike="noStrike">
                          <a:solidFill>
                            <a:srgbClr val="000000"/>
                          </a:solidFill>
                          <a:effectLst/>
                          <a:latin typeface="Calibri" panose="020F0502020204030204" pitchFamily="34" charset="0"/>
                        </a:rPr>
                        <a:t>100,0</a:t>
                      </a:r>
                    </a:p>
                  </a:txBody>
                  <a:tcPr marL="9525" marR="9525" marT="9525" marB="0" anchor="b"/>
                </a:tc>
                <a:tc>
                  <a:txBody>
                    <a:bodyPr/>
                    <a:lstStyle/>
                    <a:p>
                      <a:pPr algn="r" fontAlgn="b"/>
                      <a:r>
                        <a:rPr lang="cs-CZ" sz="1100" b="0" i="1" u="none" strike="noStrike">
                          <a:solidFill>
                            <a:srgbClr val="000000"/>
                          </a:solidFill>
                          <a:effectLst/>
                          <a:latin typeface="Calibri" panose="020F0502020204030204" pitchFamily="34" charset="0"/>
                        </a:rPr>
                        <a:t>100,0</a:t>
                      </a:r>
                    </a:p>
                  </a:txBody>
                  <a:tcPr marL="9525" marR="9525" marT="9525" marB="0" anchor="b"/>
                </a:tc>
                <a:tc>
                  <a:txBody>
                    <a:bodyPr/>
                    <a:lstStyle/>
                    <a:p>
                      <a:pPr algn="r" fontAlgn="b"/>
                      <a:r>
                        <a:rPr lang="cs-CZ" sz="1100" b="0" i="1" u="none" strike="noStrike">
                          <a:solidFill>
                            <a:srgbClr val="000000"/>
                          </a:solidFill>
                          <a:effectLst/>
                          <a:latin typeface="Calibri" panose="020F0502020204030204" pitchFamily="34" charset="0"/>
                        </a:rPr>
                        <a:t>100,0</a:t>
                      </a:r>
                    </a:p>
                  </a:txBody>
                  <a:tcPr marL="9525" marR="9525" marT="9525" marB="0" anchor="b"/>
                </a:tc>
                <a:tc>
                  <a:txBody>
                    <a:bodyPr/>
                    <a:lstStyle/>
                    <a:p>
                      <a:pPr algn="r" fontAlgn="b"/>
                      <a:r>
                        <a:rPr lang="cs-CZ" sz="1100" b="0" i="1" u="none" strike="noStrike">
                          <a:solidFill>
                            <a:srgbClr val="000000"/>
                          </a:solidFill>
                          <a:effectLst/>
                          <a:latin typeface="Calibri" panose="020F0502020204030204" pitchFamily="34" charset="0"/>
                        </a:rPr>
                        <a:t>100,0</a:t>
                      </a:r>
                    </a:p>
                  </a:txBody>
                  <a:tcPr marL="9525" marR="9525" marT="9525" marB="0" anchor="b"/>
                </a:tc>
                <a:extLst>
                  <a:ext uri="{0D108BD9-81ED-4DB2-BD59-A6C34878D82A}">
                    <a16:rowId xmlns:a16="http://schemas.microsoft.com/office/drawing/2014/main" val="1795728885"/>
                  </a:ext>
                </a:extLst>
              </a:tr>
              <a:tr h="216621">
                <a:tc>
                  <a:txBody>
                    <a:bodyPr/>
                    <a:lstStyle/>
                    <a:p>
                      <a:pPr algn="l" fontAlgn="b"/>
                      <a:r>
                        <a:rPr lang="cs-CZ" sz="1200" b="1" u="none" strike="noStrike" dirty="0" err="1">
                          <a:effectLst/>
                        </a:rPr>
                        <a:t>Average</a:t>
                      </a:r>
                      <a:r>
                        <a:rPr lang="cs-CZ" sz="1200" b="1" u="none" strike="noStrike" dirty="0">
                          <a:effectLst/>
                        </a:rPr>
                        <a:t> </a:t>
                      </a:r>
                      <a:r>
                        <a:rPr lang="cs-CZ" sz="1200" b="1" u="none" strike="noStrike" dirty="0" err="1">
                          <a:effectLst/>
                        </a:rPr>
                        <a:t>age</a:t>
                      </a:r>
                      <a:endParaRPr lang="cs-CZ" sz="1200" b="1" i="0" u="none" strike="noStrike" dirty="0">
                        <a:solidFill>
                          <a:srgbClr val="000000"/>
                        </a:solidFill>
                        <a:effectLst/>
                        <a:latin typeface="Calibri" panose="020F0502020204030204" pitchFamily="34" charset="0"/>
                      </a:endParaRPr>
                    </a:p>
                  </a:txBody>
                  <a:tcPr marL="6305" marR="6305" marT="630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8921740"/>
                  </a:ext>
                </a:extLst>
              </a:tr>
              <a:tr h="216621">
                <a:tc>
                  <a:txBody>
                    <a:bodyPr/>
                    <a:lstStyle/>
                    <a:p>
                      <a:pPr algn="l" fontAlgn="b"/>
                      <a:r>
                        <a:rPr lang="cs-CZ" sz="1100" u="none" strike="noStrike">
                          <a:effectLst/>
                        </a:rPr>
                        <a:t>men</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0" i="0" u="none" strike="noStrike" dirty="0">
                          <a:solidFill>
                            <a:srgbClr val="000000"/>
                          </a:solidFill>
                          <a:effectLst/>
                          <a:latin typeface="Calibri" panose="020F0502020204030204" pitchFamily="34" charset="0"/>
                        </a:rPr>
                        <a:t>39,0</a:t>
                      </a:r>
                    </a:p>
                  </a:txBody>
                  <a:tcPr marL="9525" marR="9525" marT="9525" marB="0" anchor="b"/>
                </a:tc>
                <a:tc>
                  <a:txBody>
                    <a:bodyPr/>
                    <a:lstStyle/>
                    <a:p>
                      <a:pPr algn="r" fontAlgn="b"/>
                      <a:r>
                        <a:rPr lang="cs-CZ" sz="1100" b="0" i="0" u="none" strike="noStrike" dirty="0">
                          <a:solidFill>
                            <a:srgbClr val="000000"/>
                          </a:solidFill>
                          <a:effectLst/>
                          <a:latin typeface="Calibri" panose="020F0502020204030204" pitchFamily="34" charset="0"/>
                        </a:rPr>
                        <a:t>26,6</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31,4</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31,3</a:t>
                      </a:r>
                    </a:p>
                  </a:txBody>
                  <a:tcPr marL="9525" marR="9525" marT="9525" marB="0" anchor="b"/>
                </a:tc>
                <a:extLst>
                  <a:ext uri="{0D108BD9-81ED-4DB2-BD59-A6C34878D82A}">
                    <a16:rowId xmlns:a16="http://schemas.microsoft.com/office/drawing/2014/main" val="2987841163"/>
                  </a:ext>
                </a:extLst>
              </a:tr>
              <a:tr h="216621">
                <a:tc>
                  <a:txBody>
                    <a:bodyPr/>
                    <a:lstStyle/>
                    <a:p>
                      <a:pPr algn="l" fontAlgn="b"/>
                      <a:r>
                        <a:rPr lang="cs-CZ" sz="1100" u="none" strike="noStrike">
                          <a:effectLst/>
                        </a:rPr>
                        <a:t>women</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0" i="0" u="none" strike="noStrike">
                          <a:solidFill>
                            <a:srgbClr val="000000"/>
                          </a:solidFill>
                          <a:effectLst/>
                          <a:latin typeface="Calibri" panose="020F0502020204030204" pitchFamily="34" charset="0"/>
                        </a:rPr>
                        <a:t>42,0</a:t>
                      </a:r>
                    </a:p>
                  </a:txBody>
                  <a:tcPr marL="9525" marR="9525" marT="9525" marB="0" anchor="b"/>
                </a:tc>
                <a:tc>
                  <a:txBody>
                    <a:bodyPr/>
                    <a:lstStyle/>
                    <a:p>
                      <a:pPr algn="r" fontAlgn="b"/>
                      <a:r>
                        <a:rPr lang="cs-CZ" sz="1100" b="0" i="0" u="none" strike="noStrike" dirty="0">
                          <a:solidFill>
                            <a:srgbClr val="000000"/>
                          </a:solidFill>
                          <a:effectLst/>
                          <a:latin typeface="Calibri" panose="020F0502020204030204" pitchFamily="34" charset="0"/>
                        </a:rPr>
                        <a:t>24,6</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32,5</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31,5</a:t>
                      </a:r>
                    </a:p>
                  </a:txBody>
                  <a:tcPr marL="9525" marR="9525" marT="9525" marB="0" anchor="b"/>
                </a:tc>
                <a:extLst>
                  <a:ext uri="{0D108BD9-81ED-4DB2-BD59-A6C34878D82A}">
                    <a16:rowId xmlns:a16="http://schemas.microsoft.com/office/drawing/2014/main" val="551282224"/>
                  </a:ext>
                </a:extLst>
              </a:tr>
              <a:tr h="216621">
                <a:tc>
                  <a:txBody>
                    <a:bodyPr/>
                    <a:lstStyle/>
                    <a:p>
                      <a:pPr algn="l" fontAlgn="b"/>
                      <a:r>
                        <a:rPr lang="cs-CZ" sz="1100" u="none" strike="noStrike">
                          <a:effectLst/>
                        </a:rPr>
                        <a:t>population</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1" i="0" u="none" strike="noStrike" dirty="0">
                          <a:solidFill>
                            <a:srgbClr val="000000"/>
                          </a:solidFill>
                          <a:effectLst/>
                          <a:highlight>
                            <a:srgbClr val="FFFF00"/>
                          </a:highlight>
                          <a:latin typeface="Calibri" panose="020F0502020204030204" pitchFamily="34" charset="0"/>
                        </a:rPr>
                        <a:t>40,5</a:t>
                      </a:r>
                    </a:p>
                  </a:txBody>
                  <a:tcPr marL="9525" marR="9525" marT="9525" marB="0" anchor="b"/>
                </a:tc>
                <a:tc>
                  <a:txBody>
                    <a:bodyPr/>
                    <a:lstStyle/>
                    <a:p>
                      <a:pPr algn="r" fontAlgn="b"/>
                      <a:r>
                        <a:rPr lang="cs-CZ" sz="1100" b="0" i="0" u="none" strike="noStrike" dirty="0">
                          <a:solidFill>
                            <a:srgbClr val="000000"/>
                          </a:solidFill>
                          <a:effectLst/>
                          <a:latin typeface="Calibri" panose="020F0502020204030204" pitchFamily="34" charset="0"/>
                        </a:rPr>
                        <a:t>25,7</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31,9</a:t>
                      </a:r>
                    </a:p>
                  </a:txBody>
                  <a:tcPr marL="9525" marR="9525" marT="9525" marB="0" anchor="b"/>
                </a:tc>
                <a:tc>
                  <a:txBody>
                    <a:bodyPr/>
                    <a:lstStyle/>
                    <a:p>
                      <a:pPr algn="r" fontAlgn="b"/>
                      <a:r>
                        <a:rPr lang="cs-CZ" sz="1100" b="1" i="0" u="none" strike="noStrike" dirty="0">
                          <a:solidFill>
                            <a:srgbClr val="000000"/>
                          </a:solidFill>
                          <a:effectLst/>
                          <a:highlight>
                            <a:srgbClr val="FFFF00"/>
                          </a:highlight>
                          <a:latin typeface="Calibri" panose="020F0502020204030204" pitchFamily="34" charset="0"/>
                        </a:rPr>
                        <a:t>31,4</a:t>
                      </a:r>
                    </a:p>
                  </a:txBody>
                  <a:tcPr marL="9525" marR="9525" marT="9525" marB="0" anchor="b"/>
                </a:tc>
                <a:extLst>
                  <a:ext uri="{0D108BD9-81ED-4DB2-BD59-A6C34878D82A}">
                    <a16:rowId xmlns:a16="http://schemas.microsoft.com/office/drawing/2014/main" val="1756422726"/>
                  </a:ext>
                </a:extLst>
              </a:tr>
              <a:tr h="216621">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9748665"/>
                  </a:ext>
                </a:extLst>
              </a:tr>
              <a:tr h="216621">
                <a:tc>
                  <a:txBody>
                    <a:bodyPr/>
                    <a:lstStyle/>
                    <a:p>
                      <a:pPr algn="l" fontAlgn="b"/>
                      <a:r>
                        <a:rPr lang="cs-CZ" sz="1100" b="1" u="none" strike="noStrike" dirty="0" err="1">
                          <a:effectLst/>
                        </a:rPr>
                        <a:t>Average</a:t>
                      </a:r>
                      <a:r>
                        <a:rPr lang="cs-CZ" sz="1100" b="1" u="none" strike="noStrike" dirty="0">
                          <a:effectLst/>
                        </a:rPr>
                        <a:t> </a:t>
                      </a:r>
                      <a:r>
                        <a:rPr lang="cs-CZ" sz="1100" b="1" u="none" strike="noStrike" dirty="0" err="1">
                          <a:effectLst/>
                        </a:rPr>
                        <a:t>number</a:t>
                      </a:r>
                      <a:r>
                        <a:rPr lang="cs-CZ" sz="1100" b="1" u="none" strike="noStrike" dirty="0">
                          <a:effectLst/>
                        </a:rPr>
                        <a:t> </a:t>
                      </a:r>
                      <a:r>
                        <a:rPr lang="cs-CZ" sz="1100" b="1" u="none" strike="noStrike" dirty="0" err="1">
                          <a:effectLst/>
                        </a:rPr>
                        <a:t>of</a:t>
                      </a:r>
                      <a:r>
                        <a:rPr lang="cs-CZ" sz="1100" b="1" u="none" strike="noStrike" dirty="0">
                          <a:effectLst/>
                        </a:rPr>
                        <a:t> </a:t>
                      </a:r>
                      <a:r>
                        <a:rPr lang="cs-CZ" sz="1100" b="1" u="none" strike="noStrike" dirty="0" err="1">
                          <a:effectLst/>
                        </a:rPr>
                        <a:t>children</a:t>
                      </a:r>
                      <a:endParaRPr lang="cs-CZ" sz="1100" b="1" i="0" u="none" strike="noStrike" dirty="0">
                        <a:solidFill>
                          <a:srgbClr val="000000"/>
                        </a:solidFill>
                        <a:effectLst/>
                        <a:latin typeface="Calibri" panose="020F0502020204030204" pitchFamily="34" charset="0"/>
                      </a:endParaRPr>
                    </a:p>
                  </a:txBody>
                  <a:tcPr marL="6305" marR="6305" marT="6305" marB="0" anchor="b"/>
                </a:tc>
                <a:tc>
                  <a:txBody>
                    <a:bodyPr/>
                    <a:lstStyle/>
                    <a:p>
                      <a:pPr algn="r" fontAlgn="b"/>
                      <a:r>
                        <a:rPr lang="cs-CZ" sz="1100" b="1" i="0" u="none" strike="noStrike" dirty="0">
                          <a:solidFill>
                            <a:srgbClr val="000000"/>
                          </a:solidFill>
                          <a:effectLst/>
                          <a:highlight>
                            <a:srgbClr val="FFFF00"/>
                          </a:highlight>
                          <a:latin typeface="Calibri" panose="020F0502020204030204" pitchFamily="34" charset="0"/>
                        </a:rPr>
                        <a:t>1,57</a:t>
                      </a:r>
                    </a:p>
                  </a:txBody>
                  <a:tcPr marL="9525" marR="9525" marT="9525" marB="0" anchor="b"/>
                </a:tc>
                <a:tc>
                  <a:txBody>
                    <a:bodyPr/>
                    <a:lstStyle/>
                    <a:p>
                      <a:pPr algn="r" fontAlgn="b"/>
                      <a:r>
                        <a:rPr lang="cs-CZ" sz="1100" b="0" i="0" u="none" strike="noStrike" dirty="0">
                          <a:solidFill>
                            <a:srgbClr val="000000"/>
                          </a:solidFill>
                          <a:effectLst/>
                          <a:latin typeface="Calibri" panose="020F0502020204030204" pitchFamily="34" charset="0"/>
                        </a:rPr>
                        <a:t>2,14</a:t>
                      </a:r>
                    </a:p>
                  </a:txBody>
                  <a:tcPr marL="9525" marR="9525" marT="9525" marB="0" anchor="b"/>
                </a:tc>
                <a:tc>
                  <a:txBody>
                    <a:bodyPr/>
                    <a:lstStyle/>
                    <a:p>
                      <a:pPr algn="r" fontAlgn="b"/>
                      <a:r>
                        <a:rPr lang="cs-CZ" sz="1100" b="0" i="0" u="none" strike="noStrike" dirty="0">
                          <a:solidFill>
                            <a:srgbClr val="000000"/>
                          </a:solidFill>
                          <a:effectLst/>
                          <a:latin typeface="Calibri" panose="020F0502020204030204" pitchFamily="34" charset="0"/>
                        </a:rPr>
                        <a:t>2,70</a:t>
                      </a:r>
                    </a:p>
                  </a:txBody>
                  <a:tcPr marL="9525" marR="9525" marT="9525" marB="0" anchor="b"/>
                </a:tc>
                <a:tc>
                  <a:txBody>
                    <a:bodyPr/>
                    <a:lstStyle/>
                    <a:p>
                      <a:pPr algn="r" fontAlgn="b"/>
                      <a:r>
                        <a:rPr lang="cs-CZ" sz="1100" b="1" i="0" u="none" strike="noStrike" dirty="0">
                          <a:solidFill>
                            <a:srgbClr val="000000"/>
                          </a:solidFill>
                          <a:effectLst/>
                          <a:highlight>
                            <a:srgbClr val="FFFF00"/>
                          </a:highlight>
                          <a:latin typeface="Calibri" panose="020F0502020204030204" pitchFamily="34" charset="0"/>
                        </a:rPr>
                        <a:t>2,68</a:t>
                      </a:r>
                    </a:p>
                  </a:txBody>
                  <a:tcPr marL="9525" marR="9525" marT="9525" marB="0" anchor="b"/>
                </a:tc>
                <a:extLst>
                  <a:ext uri="{0D108BD9-81ED-4DB2-BD59-A6C34878D82A}">
                    <a16:rowId xmlns:a16="http://schemas.microsoft.com/office/drawing/2014/main" val="1548237629"/>
                  </a:ext>
                </a:extLst>
              </a:tr>
              <a:tr h="216621">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7427717"/>
                  </a:ext>
                </a:extLst>
              </a:tr>
              <a:tr h="216621">
                <a:tc>
                  <a:txBody>
                    <a:bodyPr/>
                    <a:lstStyle/>
                    <a:p>
                      <a:pPr algn="l" fontAlgn="b"/>
                      <a:r>
                        <a:rPr lang="cs-CZ" sz="1100" b="1" u="none" strike="noStrike" dirty="0" err="1">
                          <a:effectLst/>
                        </a:rPr>
                        <a:t>Marital</a:t>
                      </a:r>
                      <a:r>
                        <a:rPr lang="cs-CZ" sz="1100" b="1" u="none" strike="noStrike" dirty="0">
                          <a:effectLst/>
                        </a:rPr>
                        <a:t> status</a:t>
                      </a:r>
                      <a:endParaRPr lang="cs-CZ" sz="1100" b="1" i="0" u="none" strike="noStrike" dirty="0">
                        <a:solidFill>
                          <a:srgbClr val="000000"/>
                        </a:solidFill>
                        <a:effectLst/>
                        <a:latin typeface="Calibri" panose="020F0502020204030204" pitchFamily="34" charset="0"/>
                      </a:endParaRPr>
                    </a:p>
                  </a:txBody>
                  <a:tcPr marL="6305" marR="6305" marT="6305" marB="0" anchor="b"/>
                </a:tc>
                <a:tc>
                  <a:txBody>
                    <a:bodyPr/>
                    <a:lstStyle/>
                    <a:p>
                      <a:pPr algn="r" fontAlgn="b"/>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5311100"/>
                  </a:ext>
                </a:extLst>
              </a:tr>
              <a:tr h="216621">
                <a:tc>
                  <a:txBody>
                    <a:bodyPr/>
                    <a:lstStyle/>
                    <a:p>
                      <a:pPr algn="l" fontAlgn="b"/>
                      <a:r>
                        <a:rPr lang="cs-CZ" sz="1100" u="none" strike="noStrike">
                          <a:effectLst/>
                        </a:rPr>
                        <a:t>single</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0" i="0" u="none" strike="noStrike" dirty="0">
                          <a:solidFill>
                            <a:srgbClr val="000000"/>
                          </a:solidFill>
                          <a:effectLst/>
                          <a:latin typeface="Calibri" panose="020F0502020204030204" pitchFamily="34" charset="0"/>
                        </a:rPr>
                        <a:t>39,9</a:t>
                      </a:r>
                    </a:p>
                  </a:txBody>
                  <a:tcPr marL="9525" marR="9525" marT="9525" marB="0" anchor="b"/>
                </a:tc>
                <a:tc>
                  <a:txBody>
                    <a:bodyPr/>
                    <a:lstStyle/>
                    <a:p>
                      <a:pPr algn="r" fontAlgn="b"/>
                      <a:r>
                        <a:rPr lang="cs-CZ" sz="1100" b="0" i="0" u="none" strike="noStrike" dirty="0">
                          <a:solidFill>
                            <a:srgbClr val="000000"/>
                          </a:solidFill>
                          <a:effectLst/>
                          <a:latin typeface="Calibri" panose="020F0502020204030204" pitchFamily="34" charset="0"/>
                        </a:rPr>
                        <a:t>71,3</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59,5</a:t>
                      </a:r>
                    </a:p>
                  </a:txBody>
                  <a:tcPr marL="9525" marR="9525" marT="9525" marB="0" anchor="b"/>
                </a:tc>
                <a:tc>
                  <a:txBody>
                    <a:bodyPr/>
                    <a:lstStyle/>
                    <a:p>
                      <a:pPr algn="r" fontAlgn="b"/>
                      <a:r>
                        <a:rPr lang="cs-CZ" sz="1100" b="1" i="0" u="none" strike="noStrike" dirty="0">
                          <a:solidFill>
                            <a:srgbClr val="000000"/>
                          </a:solidFill>
                          <a:effectLst/>
                          <a:highlight>
                            <a:srgbClr val="FFFF00"/>
                          </a:highlight>
                          <a:latin typeface="Calibri" panose="020F0502020204030204" pitchFamily="34" charset="0"/>
                        </a:rPr>
                        <a:t>59,7</a:t>
                      </a:r>
                    </a:p>
                  </a:txBody>
                  <a:tcPr marL="9525" marR="9525" marT="9525" marB="0" anchor="b"/>
                </a:tc>
                <a:extLst>
                  <a:ext uri="{0D108BD9-81ED-4DB2-BD59-A6C34878D82A}">
                    <a16:rowId xmlns:a16="http://schemas.microsoft.com/office/drawing/2014/main" val="3733690770"/>
                  </a:ext>
                </a:extLst>
              </a:tr>
              <a:tr h="216621">
                <a:tc>
                  <a:txBody>
                    <a:bodyPr/>
                    <a:lstStyle/>
                    <a:p>
                      <a:pPr algn="l" fontAlgn="b"/>
                      <a:r>
                        <a:rPr lang="cs-CZ" sz="1100" u="none" strike="noStrike">
                          <a:effectLst/>
                        </a:rPr>
                        <a:t>married</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1" i="0" u="none" strike="noStrike" dirty="0">
                          <a:solidFill>
                            <a:srgbClr val="000000"/>
                          </a:solidFill>
                          <a:effectLst/>
                          <a:highlight>
                            <a:srgbClr val="FFFF00"/>
                          </a:highlight>
                          <a:latin typeface="Calibri" panose="020F0502020204030204" pitchFamily="34" charset="0"/>
                        </a:rPr>
                        <a:t>42,4</a:t>
                      </a:r>
                    </a:p>
                  </a:txBody>
                  <a:tcPr marL="9525" marR="9525" marT="9525" marB="0" anchor="b"/>
                </a:tc>
                <a:tc>
                  <a:txBody>
                    <a:bodyPr/>
                    <a:lstStyle/>
                    <a:p>
                      <a:pPr algn="r" fontAlgn="b"/>
                      <a:r>
                        <a:rPr lang="cs-CZ" sz="1100" b="0" i="0" u="none" strike="noStrike" dirty="0">
                          <a:solidFill>
                            <a:srgbClr val="000000"/>
                          </a:solidFill>
                          <a:effectLst/>
                          <a:latin typeface="Calibri" panose="020F0502020204030204" pitchFamily="34" charset="0"/>
                        </a:rPr>
                        <a:t>20,1</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27,1</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28,0</a:t>
                      </a:r>
                    </a:p>
                  </a:txBody>
                  <a:tcPr marL="9525" marR="9525" marT="9525" marB="0" anchor="b"/>
                </a:tc>
                <a:extLst>
                  <a:ext uri="{0D108BD9-81ED-4DB2-BD59-A6C34878D82A}">
                    <a16:rowId xmlns:a16="http://schemas.microsoft.com/office/drawing/2014/main" val="488055969"/>
                  </a:ext>
                </a:extLst>
              </a:tr>
              <a:tr h="216621">
                <a:tc>
                  <a:txBody>
                    <a:bodyPr/>
                    <a:lstStyle/>
                    <a:p>
                      <a:pPr algn="l" fontAlgn="b"/>
                      <a:r>
                        <a:rPr lang="cs-CZ" sz="1100" u="none" strike="noStrike">
                          <a:effectLst/>
                        </a:rPr>
                        <a:t>divorced</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0" i="0" u="none" strike="noStrike">
                          <a:solidFill>
                            <a:srgbClr val="000000"/>
                          </a:solidFill>
                          <a:effectLst/>
                          <a:latin typeface="Calibri" panose="020F0502020204030204" pitchFamily="34" charset="0"/>
                        </a:rPr>
                        <a:t>10,3</a:t>
                      </a:r>
                    </a:p>
                  </a:txBody>
                  <a:tcPr marL="9525" marR="9525" marT="9525" marB="0" anchor="b"/>
                </a:tc>
                <a:tc>
                  <a:txBody>
                    <a:bodyPr/>
                    <a:lstStyle/>
                    <a:p>
                      <a:pPr algn="r" fontAlgn="b"/>
                      <a:r>
                        <a:rPr lang="cs-CZ" sz="1100" b="0" i="0" u="none" strike="noStrike" dirty="0">
                          <a:solidFill>
                            <a:srgbClr val="000000"/>
                          </a:solidFill>
                          <a:effectLst/>
                          <a:latin typeface="Calibri" panose="020F0502020204030204" pitchFamily="34" charset="0"/>
                        </a:rPr>
                        <a:t>6,6</a:t>
                      </a:r>
                    </a:p>
                  </a:txBody>
                  <a:tcPr marL="9525" marR="9525" marT="9525" marB="0" anchor="b"/>
                </a:tc>
                <a:tc>
                  <a:txBody>
                    <a:bodyPr/>
                    <a:lstStyle/>
                    <a:p>
                      <a:pPr algn="r" fontAlgn="b"/>
                      <a:r>
                        <a:rPr lang="cs-CZ" sz="1100" b="0" i="0" u="none" strike="noStrike" dirty="0">
                          <a:solidFill>
                            <a:srgbClr val="000000"/>
                          </a:solidFill>
                          <a:effectLst/>
                          <a:latin typeface="Calibri" panose="020F0502020204030204" pitchFamily="34" charset="0"/>
                        </a:rPr>
                        <a:t>9,5</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8,6</a:t>
                      </a:r>
                    </a:p>
                  </a:txBody>
                  <a:tcPr marL="9525" marR="9525" marT="9525" marB="0" anchor="b"/>
                </a:tc>
                <a:extLst>
                  <a:ext uri="{0D108BD9-81ED-4DB2-BD59-A6C34878D82A}">
                    <a16:rowId xmlns:a16="http://schemas.microsoft.com/office/drawing/2014/main" val="2397618780"/>
                  </a:ext>
                </a:extLst>
              </a:tr>
              <a:tr h="216621">
                <a:tc>
                  <a:txBody>
                    <a:bodyPr/>
                    <a:lstStyle/>
                    <a:p>
                      <a:pPr algn="l" fontAlgn="b"/>
                      <a:r>
                        <a:rPr lang="cs-CZ" sz="1100" u="none" strike="noStrike">
                          <a:effectLst/>
                        </a:rPr>
                        <a:t>widowed</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0" i="0" u="none" strike="noStrike">
                          <a:solidFill>
                            <a:srgbClr val="000000"/>
                          </a:solidFill>
                          <a:effectLst/>
                          <a:latin typeface="Calibri" panose="020F0502020204030204" pitchFamily="34" charset="0"/>
                        </a:rPr>
                        <a:t>7,3</a:t>
                      </a:r>
                    </a:p>
                  </a:txBody>
                  <a:tcPr marL="9525" marR="9525" marT="9525" marB="0" anchor="b"/>
                </a:tc>
                <a:tc>
                  <a:txBody>
                    <a:bodyPr/>
                    <a:lstStyle/>
                    <a:p>
                      <a:pPr algn="r" fontAlgn="b"/>
                      <a:r>
                        <a:rPr lang="cs-CZ" sz="1100" b="0" i="0" u="none" strike="noStrike" dirty="0">
                          <a:solidFill>
                            <a:srgbClr val="000000"/>
                          </a:solidFill>
                          <a:effectLst/>
                          <a:latin typeface="Calibri" panose="020F0502020204030204" pitchFamily="34" charset="0"/>
                        </a:rPr>
                        <a:t>2,1</a:t>
                      </a:r>
                    </a:p>
                  </a:txBody>
                  <a:tcPr marL="9525" marR="9525" marT="9525" marB="0" anchor="b"/>
                </a:tc>
                <a:tc>
                  <a:txBody>
                    <a:bodyPr/>
                    <a:lstStyle/>
                    <a:p>
                      <a:pPr algn="r" fontAlgn="b"/>
                      <a:r>
                        <a:rPr lang="cs-CZ" sz="1100" b="0" i="0" u="none" strike="noStrike" dirty="0">
                          <a:solidFill>
                            <a:srgbClr val="000000"/>
                          </a:solidFill>
                          <a:effectLst/>
                          <a:latin typeface="Calibri" panose="020F0502020204030204" pitchFamily="34" charset="0"/>
                        </a:rPr>
                        <a:t>3,9</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3,6</a:t>
                      </a:r>
                    </a:p>
                  </a:txBody>
                  <a:tcPr marL="9525" marR="9525" marT="9525" marB="0" anchor="b"/>
                </a:tc>
                <a:extLst>
                  <a:ext uri="{0D108BD9-81ED-4DB2-BD59-A6C34878D82A}">
                    <a16:rowId xmlns:a16="http://schemas.microsoft.com/office/drawing/2014/main" val="2165291473"/>
                  </a:ext>
                </a:extLst>
              </a:tr>
              <a:tr h="216621">
                <a:tc>
                  <a:txBody>
                    <a:bodyPr/>
                    <a:lstStyle/>
                    <a:p>
                      <a:pPr algn="l" fontAlgn="b"/>
                      <a:r>
                        <a:rPr lang="cs-CZ" sz="1100" u="none" strike="noStrike" dirty="0" err="1">
                          <a:effectLst/>
                        </a:rPr>
                        <a:t>Total</a:t>
                      </a:r>
                      <a:endParaRPr lang="cs-CZ" sz="1100" b="0" i="0" u="none" strike="noStrike" dirty="0">
                        <a:solidFill>
                          <a:srgbClr val="000000"/>
                        </a:solidFill>
                        <a:effectLst/>
                        <a:latin typeface="Calibri" panose="020F0502020204030204" pitchFamily="34" charset="0"/>
                      </a:endParaRPr>
                    </a:p>
                  </a:txBody>
                  <a:tcPr marL="6305" marR="6305" marT="6305" marB="0" anchor="b"/>
                </a:tc>
                <a:tc>
                  <a:txBody>
                    <a:bodyPr/>
                    <a:lstStyle/>
                    <a:p>
                      <a:pPr algn="r" fontAlgn="b"/>
                      <a:r>
                        <a:rPr lang="cs-CZ" sz="1100" b="0" i="1" u="none" strike="noStrike">
                          <a:solidFill>
                            <a:srgbClr val="000000"/>
                          </a:solidFill>
                          <a:effectLst/>
                          <a:latin typeface="Calibri" panose="020F0502020204030204" pitchFamily="34" charset="0"/>
                        </a:rPr>
                        <a:t>100,0</a:t>
                      </a:r>
                    </a:p>
                  </a:txBody>
                  <a:tcPr marL="9525" marR="9525" marT="9525" marB="0" anchor="b"/>
                </a:tc>
                <a:tc>
                  <a:txBody>
                    <a:bodyPr/>
                    <a:lstStyle/>
                    <a:p>
                      <a:pPr algn="r" fontAlgn="b"/>
                      <a:r>
                        <a:rPr lang="cs-CZ" sz="1100" b="0" i="1" u="none" strike="noStrike">
                          <a:solidFill>
                            <a:srgbClr val="000000"/>
                          </a:solidFill>
                          <a:effectLst/>
                          <a:latin typeface="Calibri" panose="020F0502020204030204" pitchFamily="34" charset="0"/>
                        </a:rPr>
                        <a:t>100,0</a:t>
                      </a:r>
                    </a:p>
                  </a:txBody>
                  <a:tcPr marL="9525" marR="9525" marT="9525" marB="0" anchor="b"/>
                </a:tc>
                <a:tc>
                  <a:txBody>
                    <a:bodyPr/>
                    <a:lstStyle/>
                    <a:p>
                      <a:pPr algn="r" fontAlgn="b"/>
                      <a:r>
                        <a:rPr lang="cs-CZ" sz="1100" b="0" i="1" u="none" strike="noStrike" dirty="0">
                          <a:solidFill>
                            <a:srgbClr val="000000"/>
                          </a:solidFill>
                          <a:effectLst/>
                          <a:latin typeface="Calibri" panose="020F0502020204030204" pitchFamily="34" charset="0"/>
                        </a:rPr>
                        <a:t>100,0</a:t>
                      </a:r>
                    </a:p>
                  </a:txBody>
                  <a:tcPr marL="9525" marR="9525" marT="9525" marB="0" anchor="b"/>
                </a:tc>
                <a:tc>
                  <a:txBody>
                    <a:bodyPr/>
                    <a:lstStyle/>
                    <a:p>
                      <a:pPr algn="r" fontAlgn="b"/>
                      <a:r>
                        <a:rPr lang="cs-CZ" sz="1100" b="0" i="1" u="none" strike="noStrike" dirty="0">
                          <a:solidFill>
                            <a:srgbClr val="000000"/>
                          </a:solidFill>
                          <a:effectLst/>
                          <a:latin typeface="Calibri" panose="020F0502020204030204" pitchFamily="34" charset="0"/>
                        </a:rPr>
                        <a:t>100,0</a:t>
                      </a:r>
                    </a:p>
                  </a:txBody>
                  <a:tcPr marL="9525" marR="9525" marT="9525" marB="0" anchor="b"/>
                </a:tc>
                <a:extLst>
                  <a:ext uri="{0D108BD9-81ED-4DB2-BD59-A6C34878D82A}">
                    <a16:rowId xmlns:a16="http://schemas.microsoft.com/office/drawing/2014/main" val="3220908272"/>
                  </a:ext>
                </a:extLst>
              </a:tr>
              <a:tr h="216621">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endParaRPr lang="cs-CZ" sz="1100" b="0" i="1"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1"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1"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34645980"/>
                  </a:ext>
                </a:extLst>
              </a:tr>
              <a:tr h="216621">
                <a:tc>
                  <a:txBody>
                    <a:bodyPr/>
                    <a:lstStyle/>
                    <a:p>
                      <a:pPr algn="l" fontAlgn="b"/>
                      <a:r>
                        <a:rPr lang="cs-CZ" sz="1100" b="1" u="none" strike="noStrike" dirty="0" err="1">
                          <a:effectLst/>
                        </a:rPr>
                        <a:t>Educational</a:t>
                      </a:r>
                      <a:r>
                        <a:rPr lang="cs-CZ" sz="1100" b="1" u="none" strike="noStrike" dirty="0">
                          <a:effectLst/>
                        </a:rPr>
                        <a:t> </a:t>
                      </a:r>
                      <a:r>
                        <a:rPr lang="cs-CZ" sz="1100" b="1" u="none" strike="noStrike" dirty="0" err="1">
                          <a:effectLst/>
                        </a:rPr>
                        <a:t>attainment</a:t>
                      </a:r>
                      <a:endParaRPr lang="cs-CZ" sz="1100" b="1" i="0" u="none" strike="noStrike" dirty="0">
                        <a:solidFill>
                          <a:srgbClr val="000000"/>
                        </a:solidFill>
                        <a:effectLst/>
                        <a:latin typeface="Calibri" panose="020F0502020204030204" pitchFamily="34" charset="0"/>
                      </a:endParaRPr>
                    </a:p>
                  </a:txBody>
                  <a:tcPr marL="6305" marR="6305" marT="630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21391185"/>
                  </a:ext>
                </a:extLst>
              </a:tr>
              <a:tr h="216621">
                <a:tc>
                  <a:txBody>
                    <a:bodyPr/>
                    <a:lstStyle/>
                    <a:p>
                      <a:pPr algn="l" fontAlgn="b"/>
                      <a:r>
                        <a:rPr lang="cs-CZ" sz="1100" u="none" strike="noStrike">
                          <a:effectLst/>
                        </a:rPr>
                        <a:t>Less than 9th grade</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1" i="0" u="none" strike="noStrike" dirty="0">
                          <a:solidFill>
                            <a:srgbClr val="000000"/>
                          </a:solidFill>
                          <a:effectLst/>
                          <a:latin typeface="Calibri" panose="020F0502020204030204" pitchFamily="34" charset="0"/>
                        </a:rPr>
                        <a:t>0,8</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8,1</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13,8</a:t>
                      </a:r>
                    </a:p>
                  </a:txBody>
                  <a:tcPr marL="9525" marR="9525" marT="9525" marB="0" anchor="b"/>
                </a:tc>
                <a:tc>
                  <a:txBody>
                    <a:bodyPr/>
                    <a:lstStyle/>
                    <a:p>
                      <a:pPr algn="r" fontAlgn="b"/>
                      <a:r>
                        <a:rPr lang="cs-CZ" sz="1100" b="1" i="0" u="none" strike="noStrike" dirty="0">
                          <a:solidFill>
                            <a:srgbClr val="000000"/>
                          </a:solidFill>
                          <a:effectLst/>
                          <a:latin typeface="Calibri" panose="020F0502020204030204" pitchFamily="34" charset="0"/>
                        </a:rPr>
                        <a:t>13,2</a:t>
                      </a:r>
                    </a:p>
                  </a:txBody>
                  <a:tcPr marL="9525" marR="9525" marT="9525" marB="0" anchor="b"/>
                </a:tc>
                <a:extLst>
                  <a:ext uri="{0D108BD9-81ED-4DB2-BD59-A6C34878D82A}">
                    <a16:rowId xmlns:a16="http://schemas.microsoft.com/office/drawing/2014/main" val="3565154110"/>
                  </a:ext>
                </a:extLst>
              </a:tr>
              <a:tr h="216621">
                <a:tc>
                  <a:txBody>
                    <a:bodyPr/>
                    <a:lstStyle/>
                    <a:p>
                      <a:pPr algn="l" fontAlgn="b"/>
                      <a:r>
                        <a:rPr lang="cs-CZ" sz="1100" u="none" strike="noStrike">
                          <a:effectLst/>
                        </a:rPr>
                        <a:t>Primary</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1" i="0" u="none" strike="noStrike" dirty="0">
                          <a:solidFill>
                            <a:srgbClr val="000000"/>
                          </a:solidFill>
                          <a:effectLst/>
                          <a:latin typeface="Calibri" panose="020F0502020204030204" pitchFamily="34" charset="0"/>
                        </a:rPr>
                        <a:t>18,0</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53,4</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65,8</a:t>
                      </a:r>
                    </a:p>
                  </a:txBody>
                  <a:tcPr marL="9525" marR="9525" marT="9525" marB="0" anchor="b"/>
                </a:tc>
                <a:tc>
                  <a:txBody>
                    <a:bodyPr/>
                    <a:lstStyle/>
                    <a:p>
                      <a:pPr algn="r" fontAlgn="b"/>
                      <a:r>
                        <a:rPr lang="cs-CZ" sz="1100" b="1" i="0" u="none" strike="noStrike" dirty="0">
                          <a:solidFill>
                            <a:srgbClr val="000000"/>
                          </a:solidFill>
                          <a:effectLst/>
                          <a:latin typeface="Calibri" panose="020F0502020204030204" pitchFamily="34" charset="0"/>
                        </a:rPr>
                        <a:t>59,3</a:t>
                      </a:r>
                    </a:p>
                  </a:txBody>
                  <a:tcPr marL="9525" marR="9525" marT="9525" marB="0" anchor="b"/>
                </a:tc>
                <a:extLst>
                  <a:ext uri="{0D108BD9-81ED-4DB2-BD59-A6C34878D82A}">
                    <a16:rowId xmlns:a16="http://schemas.microsoft.com/office/drawing/2014/main" val="368216539"/>
                  </a:ext>
                </a:extLst>
              </a:tr>
              <a:tr h="216621">
                <a:tc>
                  <a:txBody>
                    <a:bodyPr/>
                    <a:lstStyle/>
                    <a:p>
                      <a:pPr algn="l" fontAlgn="b"/>
                      <a:r>
                        <a:rPr lang="cs-CZ" sz="1100" u="none" strike="noStrike">
                          <a:effectLst/>
                        </a:rPr>
                        <a:t>Vocational training</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1" i="0" u="none" strike="noStrike" dirty="0">
                          <a:solidFill>
                            <a:srgbClr val="000000"/>
                          </a:solidFill>
                          <a:effectLst/>
                          <a:latin typeface="Calibri" panose="020F0502020204030204" pitchFamily="34" charset="0"/>
                        </a:rPr>
                        <a:t>34,9</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16,3</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15,0</a:t>
                      </a:r>
                    </a:p>
                  </a:txBody>
                  <a:tcPr marL="9525" marR="9525" marT="9525" marB="0" anchor="b"/>
                </a:tc>
                <a:tc>
                  <a:txBody>
                    <a:bodyPr/>
                    <a:lstStyle/>
                    <a:p>
                      <a:pPr algn="r" fontAlgn="b"/>
                      <a:r>
                        <a:rPr lang="cs-CZ" sz="1100" b="1" i="0" u="none" strike="noStrike" dirty="0">
                          <a:solidFill>
                            <a:srgbClr val="000000"/>
                          </a:solidFill>
                          <a:effectLst/>
                          <a:latin typeface="Calibri" panose="020F0502020204030204" pitchFamily="34" charset="0"/>
                        </a:rPr>
                        <a:t>16,0</a:t>
                      </a:r>
                    </a:p>
                  </a:txBody>
                  <a:tcPr marL="9525" marR="9525" marT="9525" marB="0" anchor="b"/>
                </a:tc>
                <a:extLst>
                  <a:ext uri="{0D108BD9-81ED-4DB2-BD59-A6C34878D82A}">
                    <a16:rowId xmlns:a16="http://schemas.microsoft.com/office/drawing/2014/main" val="1911335567"/>
                  </a:ext>
                </a:extLst>
              </a:tr>
              <a:tr h="216621">
                <a:tc>
                  <a:txBody>
                    <a:bodyPr/>
                    <a:lstStyle/>
                    <a:p>
                      <a:pPr algn="l" fontAlgn="b"/>
                      <a:r>
                        <a:rPr lang="cs-CZ" sz="1100" u="none" strike="noStrike">
                          <a:effectLst/>
                        </a:rPr>
                        <a:t>Secondary (with GCSE)  </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1" i="0" u="none" strike="noStrike" dirty="0">
                          <a:solidFill>
                            <a:srgbClr val="000000"/>
                          </a:solidFill>
                          <a:effectLst/>
                          <a:latin typeface="Calibri" panose="020F0502020204030204" pitchFamily="34" charset="0"/>
                        </a:rPr>
                        <a:t>33,0</a:t>
                      </a:r>
                    </a:p>
                  </a:txBody>
                  <a:tcPr marL="9525" marR="9525" marT="9525" marB="0" anchor="b"/>
                </a:tc>
                <a:tc>
                  <a:txBody>
                    <a:bodyPr/>
                    <a:lstStyle/>
                    <a:p>
                      <a:pPr algn="r" fontAlgn="b"/>
                      <a:r>
                        <a:rPr lang="cs-CZ" sz="1100" b="0" i="0" u="none" strike="noStrike" dirty="0">
                          <a:solidFill>
                            <a:srgbClr val="000000"/>
                          </a:solidFill>
                          <a:effectLst/>
                          <a:latin typeface="Calibri" panose="020F0502020204030204" pitchFamily="34" charset="0"/>
                        </a:rPr>
                        <a:t>12,1</a:t>
                      </a:r>
                    </a:p>
                  </a:txBody>
                  <a:tcPr marL="9525" marR="9525" marT="9525" marB="0" anchor="b"/>
                </a:tc>
                <a:tc>
                  <a:txBody>
                    <a:bodyPr/>
                    <a:lstStyle/>
                    <a:p>
                      <a:pPr algn="r" fontAlgn="b"/>
                      <a:r>
                        <a:rPr lang="cs-CZ" sz="1100" b="0" i="0" u="none" strike="noStrike" dirty="0">
                          <a:solidFill>
                            <a:srgbClr val="000000"/>
                          </a:solidFill>
                          <a:effectLst/>
                          <a:latin typeface="Calibri" panose="020F0502020204030204" pitchFamily="34" charset="0"/>
                        </a:rPr>
                        <a:t>4,0</a:t>
                      </a:r>
                    </a:p>
                  </a:txBody>
                  <a:tcPr marL="9525" marR="9525" marT="9525" marB="0" anchor="b"/>
                </a:tc>
                <a:tc>
                  <a:txBody>
                    <a:bodyPr/>
                    <a:lstStyle/>
                    <a:p>
                      <a:pPr algn="r" fontAlgn="b"/>
                      <a:r>
                        <a:rPr lang="cs-CZ" sz="1100" b="1" i="0" u="none" strike="noStrike" dirty="0">
                          <a:solidFill>
                            <a:srgbClr val="000000"/>
                          </a:solidFill>
                          <a:effectLst/>
                          <a:latin typeface="Calibri" panose="020F0502020204030204" pitchFamily="34" charset="0"/>
                        </a:rPr>
                        <a:t>6,5</a:t>
                      </a:r>
                    </a:p>
                  </a:txBody>
                  <a:tcPr marL="9525" marR="9525" marT="9525" marB="0" anchor="b"/>
                </a:tc>
                <a:extLst>
                  <a:ext uri="{0D108BD9-81ED-4DB2-BD59-A6C34878D82A}">
                    <a16:rowId xmlns:a16="http://schemas.microsoft.com/office/drawing/2014/main" val="4092832058"/>
                  </a:ext>
                </a:extLst>
              </a:tr>
              <a:tr h="216621">
                <a:tc>
                  <a:txBody>
                    <a:bodyPr/>
                    <a:lstStyle/>
                    <a:p>
                      <a:pPr algn="l" fontAlgn="b"/>
                      <a:r>
                        <a:rPr lang="cs-CZ" sz="1100" u="none" strike="noStrike">
                          <a:effectLst/>
                        </a:rPr>
                        <a:t>Tertiary</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r>
                        <a:rPr lang="cs-CZ" sz="1100" b="1" i="0" u="none" strike="noStrike" dirty="0">
                          <a:solidFill>
                            <a:srgbClr val="000000"/>
                          </a:solidFill>
                          <a:effectLst/>
                          <a:latin typeface="Calibri" panose="020F0502020204030204" pitchFamily="34" charset="0"/>
                        </a:rPr>
                        <a:t>13,2</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10,1</a:t>
                      </a:r>
                    </a:p>
                  </a:txBody>
                  <a:tcPr marL="9525" marR="9525" marT="9525" marB="0" anchor="b"/>
                </a:tc>
                <a:tc>
                  <a:txBody>
                    <a:bodyPr/>
                    <a:lstStyle/>
                    <a:p>
                      <a:pPr algn="r" fontAlgn="b"/>
                      <a:r>
                        <a:rPr lang="cs-CZ" sz="1100" b="0" i="0" u="none" strike="noStrike">
                          <a:solidFill>
                            <a:srgbClr val="000000"/>
                          </a:solidFill>
                          <a:effectLst/>
                          <a:latin typeface="Calibri" panose="020F0502020204030204" pitchFamily="34" charset="0"/>
                        </a:rPr>
                        <a:t>1,4</a:t>
                      </a:r>
                    </a:p>
                  </a:txBody>
                  <a:tcPr marL="9525" marR="9525" marT="9525" marB="0" anchor="b"/>
                </a:tc>
                <a:tc>
                  <a:txBody>
                    <a:bodyPr/>
                    <a:lstStyle/>
                    <a:p>
                      <a:pPr algn="r" fontAlgn="b"/>
                      <a:r>
                        <a:rPr lang="cs-CZ" sz="1100" b="1" i="0" u="none" strike="noStrike" dirty="0">
                          <a:solidFill>
                            <a:srgbClr val="000000"/>
                          </a:solidFill>
                          <a:effectLst/>
                          <a:latin typeface="Calibri" panose="020F0502020204030204" pitchFamily="34" charset="0"/>
                        </a:rPr>
                        <a:t>5,0</a:t>
                      </a:r>
                    </a:p>
                  </a:txBody>
                  <a:tcPr marL="9525" marR="9525" marT="9525" marB="0" anchor="b"/>
                </a:tc>
                <a:extLst>
                  <a:ext uri="{0D108BD9-81ED-4DB2-BD59-A6C34878D82A}">
                    <a16:rowId xmlns:a16="http://schemas.microsoft.com/office/drawing/2014/main" val="3476373478"/>
                  </a:ext>
                </a:extLst>
              </a:tr>
              <a:tr h="216621">
                <a:tc>
                  <a:txBody>
                    <a:bodyPr/>
                    <a:lstStyle/>
                    <a:p>
                      <a:pPr algn="l" fontAlgn="b"/>
                      <a:r>
                        <a:rPr lang="cs-CZ" sz="1100" u="none" strike="noStrike">
                          <a:effectLst/>
                        </a:rPr>
                        <a:t>Total</a:t>
                      </a:r>
                      <a:endParaRPr lang="cs-CZ" sz="1100" b="0" i="0" u="none" strike="noStrike">
                        <a:solidFill>
                          <a:srgbClr val="000000"/>
                        </a:solidFill>
                        <a:effectLst/>
                        <a:latin typeface="Calibri" panose="020F0502020204030204" pitchFamily="34" charset="0"/>
                      </a:endParaRPr>
                    </a:p>
                  </a:txBody>
                  <a:tcPr marL="6305" marR="6305" marT="630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70303800"/>
                  </a:ext>
                </a:extLst>
              </a:tr>
            </a:tbl>
          </a:graphicData>
        </a:graphic>
      </p:graphicFrame>
      <p:sp>
        <p:nvSpPr>
          <p:cNvPr id="4" name="TextovéPole 3">
            <a:extLst>
              <a:ext uri="{FF2B5EF4-FFF2-40B4-BE49-F238E27FC236}">
                <a16:creationId xmlns:a16="http://schemas.microsoft.com/office/drawing/2014/main" id="{87DCDAEF-1CFC-40F7-8C41-C7D9D4EDCBFB}"/>
              </a:ext>
            </a:extLst>
          </p:cNvPr>
          <p:cNvSpPr txBox="1"/>
          <p:nvPr/>
        </p:nvSpPr>
        <p:spPr>
          <a:xfrm>
            <a:off x="4084217" y="6453336"/>
            <a:ext cx="5059783" cy="338554"/>
          </a:xfrm>
          <a:prstGeom prst="rect">
            <a:avLst/>
          </a:prstGeom>
          <a:noFill/>
        </p:spPr>
        <p:txBody>
          <a:bodyPr wrap="none" rtlCol="0">
            <a:spAutoFit/>
          </a:bodyPr>
          <a:lstStyle/>
          <a:p>
            <a:r>
              <a:rPr lang="cs-CZ" sz="1600" i="1" dirty="0"/>
              <a:t>Source </a:t>
            </a:r>
            <a:r>
              <a:rPr lang="cs-CZ" sz="1600" i="1" dirty="0" err="1"/>
              <a:t>of</a:t>
            </a:r>
            <a:r>
              <a:rPr lang="cs-CZ" sz="1600" i="1" dirty="0"/>
              <a:t> data: Czech </a:t>
            </a:r>
            <a:r>
              <a:rPr lang="cs-CZ" sz="1600" i="1" dirty="0" err="1"/>
              <a:t>Statistical</a:t>
            </a:r>
            <a:r>
              <a:rPr lang="cs-CZ" sz="1600" i="1" dirty="0"/>
              <a:t> Office (CZSO)</a:t>
            </a:r>
          </a:p>
        </p:txBody>
      </p:sp>
    </p:spTree>
    <p:extLst>
      <p:ext uri="{BB962C8B-B14F-4D97-AF65-F5344CB8AC3E}">
        <p14:creationId xmlns:p14="http://schemas.microsoft.com/office/powerpoint/2010/main" val="3276860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26FCEF-2DAC-4E84-BE10-DD9683948569}"/>
              </a:ext>
            </a:extLst>
          </p:cNvPr>
          <p:cNvSpPr>
            <a:spLocks noGrp="1"/>
          </p:cNvSpPr>
          <p:nvPr>
            <p:ph type="title"/>
          </p:nvPr>
        </p:nvSpPr>
        <p:spPr>
          <a:xfrm>
            <a:off x="347024" y="393135"/>
            <a:ext cx="8299995" cy="787670"/>
          </a:xfrm>
        </p:spPr>
        <p:txBody>
          <a:bodyPr>
            <a:normAutofit fontScale="90000"/>
          </a:bodyPr>
          <a:lstStyle/>
          <a:p>
            <a:pPr algn="ctr"/>
            <a:r>
              <a:rPr lang="en-US" dirty="0">
                <a:solidFill>
                  <a:srgbClr val="002060"/>
                </a:solidFill>
              </a:rPr>
              <a:t>Distribution of the Roma population </a:t>
            </a:r>
            <a:r>
              <a:rPr lang="cs-CZ" dirty="0">
                <a:solidFill>
                  <a:srgbClr val="002060"/>
                </a:solidFill>
              </a:rPr>
              <a:t>in </a:t>
            </a:r>
            <a:r>
              <a:rPr lang="cs-CZ" dirty="0" err="1">
                <a:solidFill>
                  <a:srgbClr val="002060"/>
                </a:solidFill>
              </a:rPr>
              <a:t>the</a:t>
            </a:r>
            <a:r>
              <a:rPr lang="cs-CZ" dirty="0">
                <a:solidFill>
                  <a:srgbClr val="002060"/>
                </a:solidFill>
              </a:rPr>
              <a:t> CR </a:t>
            </a:r>
            <a:r>
              <a:rPr lang="en-US" dirty="0">
                <a:solidFill>
                  <a:srgbClr val="002060"/>
                </a:solidFill>
              </a:rPr>
              <a:t>by district</a:t>
            </a:r>
            <a:r>
              <a:rPr lang="cs-CZ" dirty="0">
                <a:solidFill>
                  <a:srgbClr val="002060"/>
                </a:solidFill>
              </a:rPr>
              <a:t>s</a:t>
            </a:r>
            <a:r>
              <a:rPr lang="en-US" dirty="0">
                <a:solidFill>
                  <a:srgbClr val="002060"/>
                </a:solidFill>
              </a:rPr>
              <a:t> </a:t>
            </a:r>
            <a:r>
              <a:rPr lang="en-US" altLang="cs-CZ" sz="3600" dirty="0"/>
              <a:t>– </a:t>
            </a:r>
            <a:r>
              <a:rPr lang="cs-CZ" dirty="0">
                <a:solidFill>
                  <a:srgbClr val="002060"/>
                </a:solidFill>
              </a:rPr>
              <a:t>Cenzus 11</a:t>
            </a:r>
            <a:endParaRPr lang="cs-CZ" sz="2344" dirty="0">
              <a:solidFill>
                <a:srgbClr val="002060"/>
              </a:solidFill>
            </a:endParaRPr>
          </a:p>
        </p:txBody>
      </p:sp>
      <p:pic>
        <p:nvPicPr>
          <p:cNvPr id="4" name="Obrázek 3">
            <a:extLst>
              <a:ext uri="{FF2B5EF4-FFF2-40B4-BE49-F238E27FC236}">
                <a16:creationId xmlns:a16="http://schemas.microsoft.com/office/drawing/2014/main" id="{A2684731-5F4B-4C7E-965E-FE04F0F5D307}"/>
              </a:ext>
            </a:extLst>
          </p:cNvPr>
          <p:cNvPicPr>
            <a:picLocks noChangeAspect="1"/>
          </p:cNvPicPr>
          <p:nvPr/>
        </p:nvPicPr>
        <p:blipFill>
          <a:blip r:embed="rId2"/>
          <a:stretch>
            <a:fillRect/>
          </a:stretch>
        </p:blipFill>
        <p:spPr>
          <a:xfrm>
            <a:off x="351758" y="1520479"/>
            <a:ext cx="8616303" cy="5217910"/>
          </a:xfrm>
          <a:prstGeom prst="rect">
            <a:avLst/>
          </a:prstGeom>
        </p:spPr>
      </p:pic>
      <p:sp>
        <p:nvSpPr>
          <p:cNvPr id="5" name="TextovéPole 4">
            <a:extLst>
              <a:ext uri="{FF2B5EF4-FFF2-40B4-BE49-F238E27FC236}">
                <a16:creationId xmlns:a16="http://schemas.microsoft.com/office/drawing/2014/main" id="{5A783BEF-80B7-4F1D-9162-BF23143F9F50}"/>
              </a:ext>
            </a:extLst>
          </p:cNvPr>
          <p:cNvSpPr txBox="1"/>
          <p:nvPr/>
        </p:nvSpPr>
        <p:spPr>
          <a:xfrm>
            <a:off x="6106565" y="6372161"/>
            <a:ext cx="184731" cy="362856"/>
          </a:xfrm>
          <a:prstGeom prst="rect">
            <a:avLst/>
          </a:prstGeom>
          <a:noFill/>
        </p:spPr>
        <p:txBody>
          <a:bodyPr wrap="none" rtlCol="0">
            <a:spAutoFit/>
          </a:bodyPr>
          <a:lstStyle/>
          <a:p>
            <a:endParaRPr lang="cs-CZ" sz="1758" dirty="0"/>
          </a:p>
        </p:txBody>
      </p:sp>
      <p:sp>
        <p:nvSpPr>
          <p:cNvPr id="6" name="TextovéPole 5">
            <a:extLst>
              <a:ext uri="{FF2B5EF4-FFF2-40B4-BE49-F238E27FC236}">
                <a16:creationId xmlns:a16="http://schemas.microsoft.com/office/drawing/2014/main" id="{C666D93F-3883-4083-9131-D5B0297F36CA}"/>
              </a:ext>
            </a:extLst>
          </p:cNvPr>
          <p:cNvSpPr txBox="1"/>
          <p:nvPr/>
        </p:nvSpPr>
        <p:spPr>
          <a:xfrm>
            <a:off x="7024354" y="6283437"/>
            <a:ext cx="1431995" cy="362856"/>
          </a:xfrm>
          <a:prstGeom prst="rect">
            <a:avLst/>
          </a:prstGeom>
          <a:noFill/>
        </p:spPr>
        <p:txBody>
          <a:bodyPr wrap="none" rtlCol="0">
            <a:spAutoFit/>
          </a:bodyPr>
          <a:lstStyle/>
          <a:p>
            <a:r>
              <a:rPr lang="cs-CZ" sz="1758" i="1" dirty="0"/>
              <a:t>Source: CZSO</a:t>
            </a:r>
          </a:p>
        </p:txBody>
      </p:sp>
      <p:sp>
        <p:nvSpPr>
          <p:cNvPr id="3" name="TextovéPole 2">
            <a:extLst>
              <a:ext uri="{FF2B5EF4-FFF2-40B4-BE49-F238E27FC236}">
                <a16:creationId xmlns:a16="http://schemas.microsoft.com/office/drawing/2014/main" id="{A594273B-F12E-4C26-9C4D-00985F051334}"/>
              </a:ext>
            </a:extLst>
          </p:cNvPr>
          <p:cNvSpPr txBox="1"/>
          <p:nvPr/>
        </p:nvSpPr>
        <p:spPr>
          <a:xfrm>
            <a:off x="7740352" y="1628800"/>
            <a:ext cx="689484" cy="276999"/>
          </a:xfrm>
          <a:prstGeom prst="rect">
            <a:avLst/>
          </a:prstGeom>
          <a:noFill/>
        </p:spPr>
        <p:txBody>
          <a:bodyPr wrap="none" rtlCol="0">
            <a:spAutoFit/>
          </a:bodyPr>
          <a:lstStyle/>
          <a:p>
            <a:r>
              <a:rPr lang="cs-CZ" sz="1200" b="1" dirty="0" err="1"/>
              <a:t>districts</a:t>
            </a:r>
            <a:endParaRPr lang="cs-CZ" sz="1200" b="1" dirty="0"/>
          </a:p>
        </p:txBody>
      </p:sp>
    </p:spTree>
    <p:extLst>
      <p:ext uri="{BB962C8B-B14F-4D97-AF65-F5344CB8AC3E}">
        <p14:creationId xmlns:p14="http://schemas.microsoft.com/office/powerpoint/2010/main" val="2130573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s://www.email.cz/download/i/mVvlU5dntODiNn5iSYWA9dpsvZGMz0KuxJA8L7Wd9wME64IqUuXmoRBH2skc0-ZVGV_y4Qc/AZ6A9637.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71550" y="620713"/>
            <a:ext cx="7499350" cy="5360987"/>
          </a:xfrm>
        </p:spPr>
      </p:pic>
      <p:sp>
        <p:nvSpPr>
          <p:cNvPr id="2" name="Zástupný symbol pro číslo snímku 1"/>
          <p:cNvSpPr>
            <a:spLocks noGrp="1"/>
          </p:cNvSpPr>
          <p:nvPr>
            <p:ph type="sldNum" sz="quarter" idx="12"/>
          </p:nvPr>
        </p:nvSpPr>
        <p:spPr/>
        <p:txBody>
          <a:bodyPr/>
          <a:lstStyle/>
          <a:p>
            <a:fld id="{9494B6D5-A0B9-47D8-AD4D-9B608C1A07EE}" type="slidenum">
              <a:rPr lang="en-GB" smtClean="0"/>
              <a:t>19</a:t>
            </a:fld>
            <a:endParaRPr lang="en-GB"/>
          </a:p>
        </p:txBody>
      </p:sp>
      <p:sp>
        <p:nvSpPr>
          <p:cNvPr id="53251" name="TextovéPole 3"/>
          <p:cNvSpPr txBox="1">
            <a:spLocks noChangeArrowheads="1"/>
          </p:cNvSpPr>
          <p:nvPr/>
        </p:nvSpPr>
        <p:spPr bwMode="auto">
          <a:xfrm>
            <a:off x="6804025" y="6015038"/>
            <a:ext cx="1816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r>
              <a:rPr lang="cs-CZ" altLang="cs-CZ"/>
              <a:t>© Jindřich Štreit</a:t>
            </a:r>
          </a:p>
          <a:p>
            <a:endParaRPr lang="cs-CZ" altLang="cs-CZ"/>
          </a:p>
        </p:txBody>
      </p:sp>
    </p:spTree>
    <p:extLst>
      <p:ext uri="{BB962C8B-B14F-4D97-AF65-F5344CB8AC3E}">
        <p14:creationId xmlns:p14="http://schemas.microsoft.com/office/powerpoint/2010/main" val="3591261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bg1"/>
          </a:solidFill>
        </p:spPr>
        <p:txBody>
          <a:bodyPr/>
          <a:lstStyle/>
          <a:p>
            <a:pPr>
              <a:defRPr/>
            </a:pPr>
            <a:r>
              <a:rPr lang="it-IT" dirty="0" err="1">
                <a:ln w="0"/>
                <a:solidFill>
                  <a:srgbClr val="FF0000"/>
                </a:solidFill>
                <a:effectLst>
                  <a:outerShdw blurRad="38100" dist="25400" dir="5400000" algn="ctr" rotWithShape="0">
                    <a:srgbClr val="6E747A">
                      <a:alpha val="43000"/>
                    </a:srgbClr>
                  </a:outerShdw>
                </a:effectLst>
                <a:latin typeface="Arial Nova Cond" panose="020B0506020202020204" pitchFamily="34" charset="0"/>
              </a:rPr>
              <a:t>Introduction</a:t>
            </a:r>
            <a:endParaRPr lang="it-IT" dirty="0">
              <a:ln w="0"/>
              <a:solidFill>
                <a:srgbClr val="FF0000"/>
              </a:solidFill>
              <a:effectLst>
                <a:outerShdw blurRad="38100" dist="25400" dir="5400000" algn="ctr" rotWithShape="0">
                  <a:srgbClr val="6E747A">
                    <a:alpha val="43000"/>
                  </a:srgbClr>
                </a:outerShdw>
              </a:effectLst>
              <a:latin typeface="Arial Nova Cond" panose="020B0506020202020204" pitchFamily="34" charset="0"/>
            </a:endParaRPr>
          </a:p>
        </p:txBody>
      </p:sp>
      <p:sp>
        <p:nvSpPr>
          <p:cNvPr id="14339" name="Segnaposto contenuto 2"/>
          <p:cNvSpPr>
            <a:spLocks noGrp="1"/>
          </p:cNvSpPr>
          <p:nvPr>
            <p:ph idx="1"/>
          </p:nvPr>
        </p:nvSpPr>
        <p:spPr>
          <a:xfrm>
            <a:off x="457200" y="1219200"/>
            <a:ext cx="8229600" cy="4937125"/>
          </a:xfrm>
        </p:spPr>
        <p:txBody>
          <a:bodyPr/>
          <a:lstStyle/>
          <a:p>
            <a:pPr>
              <a:buClr>
                <a:srgbClr val="FF0000"/>
              </a:buClr>
            </a:pPr>
            <a:endParaRPr lang="cs-CZ" altLang="cs-CZ" dirty="0">
              <a:latin typeface="Arial Nova Cond"/>
            </a:endParaRPr>
          </a:p>
          <a:p>
            <a:pPr>
              <a:buClr>
                <a:srgbClr val="FF0000"/>
              </a:buClr>
            </a:pPr>
            <a:r>
              <a:rPr lang="en-US" altLang="cs-CZ" dirty="0">
                <a:latin typeface="Gill Sans MT" panose="020B0502020104020203" pitchFamily="34" charset="-18"/>
              </a:rPr>
              <a:t>Contemporary European societies are undergoing </a:t>
            </a:r>
            <a:br>
              <a:rPr lang="cs-CZ" altLang="cs-CZ" dirty="0">
                <a:latin typeface="Gill Sans MT" panose="020B0502020104020203" pitchFamily="34" charset="-18"/>
              </a:rPr>
            </a:br>
            <a:r>
              <a:rPr lang="en-US" altLang="cs-CZ" dirty="0">
                <a:latin typeface="Gill Sans MT" panose="020B0502020104020203" pitchFamily="34" charset="-18"/>
              </a:rPr>
              <a:t>a process of </a:t>
            </a:r>
            <a:r>
              <a:rPr lang="cs-CZ" altLang="cs-CZ" dirty="0" err="1">
                <a:latin typeface="Gill Sans MT" panose="020B0502020104020203" pitchFamily="34" charset="-18"/>
              </a:rPr>
              <a:t>continual</a:t>
            </a:r>
            <a:r>
              <a:rPr lang="cs-CZ" altLang="cs-CZ" dirty="0">
                <a:latin typeface="Gill Sans MT" panose="020B0502020104020203" pitchFamily="34" charset="-18"/>
              </a:rPr>
              <a:t> </a:t>
            </a:r>
            <a:r>
              <a:rPr lang="en-US" altLang="cs-CZ" dirty="0">
                <a:latin typeface="Gill Sans MT" panose="020B0502020104020203" pitchFamily="34" charset="-18"/>
              </a:rPr>
              <a:t>transformation, in</a:t>
            </a:r>
            <a:r>
              <a:rPr lang="cs-CZ" altLang="cs-CZ" dirty="0" err="1">
                <a:latin typeface="Gill Sans MT" panose="020B0502020104020203" pitchFamily="34" charset="-18"/>
              </a:rPr>
              <a:t>cluding</a:t>
            </a:r>
            <a:r>
              <a:rPr lang="en-US" altLang="cs-CZ" dirty="0">
                <a:latin typeface="Gill Sans MT" panose="020B0502020104020203" pitchFamily="34" charset="-18"/>
              </a:rPr>
              <a:t> </a:t>
            </a:r>
            <a:r>
              <a:rPr lang="cs-CZ" altLang="cs-CZ" dirty="0" err="1">
                <a:latin typeface="Gill Sans MT" panose="020B0502020104020203" pitchFamily="34" charset="-18"/>
              </a:rPr>
              <a:t>substantial</a:t>
            </a:r>
            <a:r>
              <a:rPr lang="cs-CZ" altLang="cs-CZ" dirty="0">
                <a:latin typeface="Gill Sans MT" panose="020B0502020104020203" pitchFamily="34" charset="-18"/>
              </a:rPr>
              <a:t> </a:t>
            </a:r>
            <a:r>
              <a:rPr lang="cs-CZ" altLang="cs-CZ" dirty="0" err="1">
                <a:latin typeface="Gill Sans MT" panose="020B0502020104020203" pitchFamily="34" charset="-18"/>
              </a:rPr>
              <a:t>changes</a:t>
            </a:r>
            <a:r>
              <a:rPr lang="cs-CZ" altLang="cs-CZ" dirty="0">
                <a:latin typeface="Gill Sans MT" panose="020B0502020104020203" pitchFamily="34" charset="-18"/>
              </a:rPr>
              <a:t> in </a:t>
            </a:r>
            <a:r>
              <a:rPr lang="cs-CZ" altLang="cs-CZ" dirty="0" err="1">
                <a:latin typeface="Gill Sans MT" panose="020B0502020104020203" pitchFamily="34" charset="-18"/>
              </a:rPr>
              <a:t>the</a:t>
            </a:r>
            <a:r>
              <a:rPr lang="cs-CZ" altLang="cs-CZ" dirty="0">
                <a:latin typeface="Gill Sans MT" panose="020B0502020104020203" pitchFamily="34" charset="-18"/>
              </a:rPr>
              <a:t> </a:t>
            </a:r>
            <a:r>
              <a:rPr lang="cs-CZ" altLang="cs-CZ" dirty="0" err="1">
                <a:latin typeface="Gill Sans MT" panose="020B0502020104020203" pitchFamily="34" charset="-18"/>
              </a:rPr>
              <a:t>dynamics</a:t>
            </a:r>
            <a:r>
              <a:rPr lang="cs-CZ" altLang="cs-CZ" dirty="0">
                <a:latin typeface="Gill Sans MT" panose="020B0502020104020203" pitchFamily="34" charset="-18"/>
              </a:rPr>
              <a:t> </a:t>
            </a:r>
            <a:r>
              <a:rPr lang="cs-CZ" altLang="cs-CZ" dirty="0" err="1">
                <a:latin typeface="Gill Sans MT" panose="020B0502020104020203" pitchFamily="34" charset="-18"/>
              </a:rPr>
              <a:t>of</a:t>
            </a:r>
            <a:r>
              <a:rPr lang="cs-CZ" altLang="cs-CZ" dirty="0">
                <a:latin typeface="Gill Sans MT" panose="020B0502020104020203" pitchFamily="34" charset="-18"/>
              </a:rPr>
              <a:t> </a:t>
            </a:r>
            <a:r>
              <a:rPr lang="cs-CZ" altLang="cs-CZ" dirty="0" err="1">
                <a:latin typeface="Gill Sans MT" panose="020B0502020104020203" pitchFamily="34" charset="-18"/>
              </a:rPr>
              <a:t>labour</a:t>
            </a:r>
            <a:r>
              <a:rPr lang="cs-CZ" altLang="cs-CZ" dirty="0">
                <a:latin typeface="Gill Sans MT" panose="020B0502020104020203" pitchFamily="34" charset="-18"/>
              </a:rPr>
              <a:t> </a:t>
            </a:r>
            <a:r>
              <a:rPr lang="cs-CZ" altLang="cs-CZ" dirty="0" err="1">
                <a:latin typeface="Gill Sans MT" panose="020B0502020104020203" pitchFamily="34" charset="-18"/>
              </a:rPr>
              <a:t>markets</a:t>
            </a:r>
            <a:r>
              <a:rPr lang="en-US" altLang="cs-CZ" dirty="0">
                <a:latin typeface="Gill Sans MT" panose="020B0502020104020203" pitchFamily="34" charset="-18"/>
              </a:rPr>
              <a:t>.</a:t>
            </a:r>
          </a:p>
          <a:p>
            <a:pPr>
              <a:buClr>
                <a:srgbClr val="FF0000"/>
              </a:buClr>
            </a:pPr>
            <a:endParaRPr lang="en-US" altLang="cs-CZ" dirty="0">
              <a:latin typeface="Gill Sans MT" panose="020B0502020104020203" pitchFamily="34" charset="-18"/>
            </a:endParaRPr>
          </a:p>
          <a:p>
            <a:pPr>
              <a:buClr>
                <a:srgbClr val="FF0000"/>
              </a:buClr>
            </a:pPr>
            <a:r>
              <a:rPr lang="en-US" altLang="cs-CZ" sz="2500" dirty="0">
                <a:latin typeface="Gill Sans MT" panose="020B0502020104020203" pitchFamily="34" charset="-18"/>
              </a:rPr>
              <a:t>The</a:t>
            </a:r>
            <a:r>
              <a:rPr lang="cs-CZ" altLang="cs-CZ" sz="2500" dirty="0">
                <a:latin typeface="Gill Sans MT" panose="020B0502020104020203" pitchFamily="34" charset="-18"/>
              </a:rPr>
              <a:t> </a:t>
            </a:r>
            <a:r>
              <a:rPr lang="cs-CZ" altLang="cs-CZ" sz="2500" dirty="0" err="1">
                <a:latin typeface="Gill Sans MT" panose="020B0502020104020203" pitchFamily="34" charset="-18"/>
              </a:rPr>
              <a:t>special</a:t>
            </a:r>
            <a:r>
              <a:rPr lang="cs-CZ" altLang="cs-CZ" sz="2500" dirty="0">
                <a:latin typeface="Gill Sans MT" panose="020B0502020104020203" pitchFamily="34" charset="-18"/>
              </a:rPr>
              <a:t> case: </a:t>
            </a:r>
            <a:r>
              <a:rPr lang="en-US" sz="2500" dirty="0">
                <a:ln w="0"/>
                <a:latin typeface="Gill Sans MT" panose="020B0502020104020203" pitchFamily="34" charset="-18"/>
              </a:rPr>
              <a:t>Social change and the transformation of the social structure in Central and Eastern Europe</a:t>
            </a:r>
            <a:r>
              <a:rPr lang="en-US" sz="2500" dirty="0">
                <a:ln w="0"/>
                <a:solidFill>
                  <a:srgbClr val="FF0000"/>
                </a:solidFill>
                <a:latin typeface="Gill Sans MT" panose="020B0502020104020203" pitchFamily="34" charset="-18"/>
              </a:rPr>
              <a:t> </a:t>
            </a:r>
            <a:r>
              <a:rPr lang="cs-CZ" altLang="cs-CZ" sz="2500" dirty="0" err="1">
                <a:latin typeface="Gill Sans MT" panose="020B0502020104020203" pitchFamily="34" charset="-18"/>
              </a:rPr>
              <a:t>after</a:t>
            </a:r>
            <a:r>
              <a:rPr lang="cs-CZ" altLang="cs-CZ" sz="2500" dirty="0">
                <a:latin typeface="Gill Sans MT" panose="020B0502020104020203" pitchFamily="34" charset="-18"/>
              </a:rPr>
              <a:t> </a:t>
            </a:r>
            <a:r>
              <a:rPr lang="cs-CZ" altLang="cs-CZ" sz="2500" dirty="0" err="1">
                <a:latin typeface="Gill Sans MT" panose="020B0502020104020203" pitchFamily="34" charset="-18"/>
              </a:rPr>
              <a:t>the</a:t>
            </a:r>
            <a:r>
              <a:rPr lang="cs-CZ" altLang="cs-CZ" sz="2500" dirty="0">
                <a:latin typeface="Gill Sans MT" panose="020B0502020104020203" pitchFamily="34" charset="-18"/>
              </a:rPr>
              <a:t> 1989 </a:t>
            </a:r>
            <a:r>
              <a:rPr lang="cs-CZ" altLang="cs-CZ" sz="2500" dirty="0" err="1">
                <a:latin typeface="Gill Sans MT" panose="020B0502020104020203" pitchFamily="34" charset="-18"/>
              </a:rPr>
              <a:t>transition</a:t>
            </a:r>
            <a:r>
              <a:rPr lang="en-US" altLang="cs-CZ" sz="2500" dirty="0">
                <a:latin typeface="Gill Sans MT" panose="020B0502020104020203" pitchFamily="34" charset="-18"/>
              </a:rPr>
              <a:t>.</a:t>
            </a:r>
            <a:endParaRPr lang="it-IT" altLang="cs-CZ" sz="2500" dirty="0">
              <a:latin typeface="Gill Sans MT" panose="020B0502020104020203" pitchFamily="34" charset="-1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s://www.email.cz/download/i/ORZH7ShxgvfVNUSpsjjak7SGxw9B48wpH0Vs-WL73sRKOMWqtI8MR-5dMGf66TzzN3VIfyE/AZ6A981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00113" y="692150"/>
            <a:ext cx="7504112" cy="4959350"/>
          </a:xfrm>
        </p:spPr>
      </p:pic>
      <p:sp>
        <p:nvSpPr>
          <p:cNvPr id="2" name="Zástupný symbol pro číslo snímku 1"/>
          <p:cNvSpPr>
            <a:spLocks noGrp="1"/>
          </p:cNvSpPr>
          <p:nvPr>
            <p:ph type="sldNum" sz="quarter" idx="12"/>
          </p:nvPr>
        </p:nvSpPr>
        <p:spPr/>
        <p:txBody>
          <a:bodyPr/>
          <a:lstStyle/>
          <a:p>
            <a:fld id="{9494B6D5-A0B9-47D8-AD4D-9B608C1A07EE}" type="slidenum">
              <a:rPr lang="en-GB" smtClean="0"/>
              <a:t>20</a:t>
            </a:fld>
            <a:endParaRPr lang="en-GB"/>
          </a:p>
        </p:txBody>
      </p:sp>
      <p:sp>
        <p:nvSpPr>
          <p:cNvPr id="54275" name="TextovéPole 3"/>
          <p:cNvSpPr txBox="1">
            <a:spLocks noChangeArrowheads="1"/>
          </p:cNvSpPr>
          <p:nvPr/>
        </p:nvSpPr>
        <p:spPr bwMode="auto">
          <a:xfrm>
            <a:off x="6596063" y="5805488"/>
            <a:ext cx="1816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r>
              <a:rPr lang="cs-CZ" altLang="cs-CZ"/>
              <a:t>© Jindřich Štreit</a:t>
            </a:r>
          </a:p>
          <a:p>
            <a:endParaRPr lang="cs-CZ" altLang="cs-CZ"/>
          </a:p>
        </p:txBody>
      </p:sp>
    </p:spTree>
    <p:extLst>
      <p:ext uri="{BB962C8B-B14F-4D97-AF65-F5344CB8AC3E}">
        <p14:creationId xmlns:p14="http://schemas.microsoft.com/office/powerpoint/2010/main" val="1420289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s://www.email.cz/download/i/q2LlVGWdQjyOdt0ONK7hensvXJbucgwygR166uUK1qyXqX8Sc6YHXrEEu849EEfa-BzT5mY/AZ6A014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39813" y="981075"/>
            <a:ext cx="7218362" cy="4813300"/>
          </a:xfrm>
        </p:spPr>
      </p:pic>
      <p:sp>
        <p:nvSpPr>
          <p:cNvPr id="2" name="Zástupný symbol pro číslo snímku 1"/>
          <p:cNvSpPr>
            <a:spLocks noGrp="1"/>
          </p:cNvSpPr>
          <p:nvPr>
            <p:ph type="sldNum" sz="quarter" idx="12"/>
          </p:nvPr>
        </p:nvSpPr>
        <p:spPr/>
        <p:txBody>
          <a:bodyPr/>
          <a:lstStyle/>
          <a:p>
            <a:fld id="{9494B6D5-A0B9-47D8-AD4D-9B608C1A07EE}" type="slidenum">
              <a:rPr lang="en-GB" smtClean="0"/>
              <a:t>21</a:t>
            </a:fld>
            <a:endParaRPr lang="en-GB"/>
          </a:p>
        </p:txBody>
      </p:sp>
      <p:sp>
        <p:nvSpPr>
          <p:cNvPr id="55299" name="TextovéPole 3"/>
          <p:cNvSpPr txBox="1">
            <a:spLocks noChangeArrowheads="1"/>
          </p:cNvSpPr>
          <p:nvPr/>
        </p:nvSpPr>
        <p:spPr bwMode="auto">
          <a:xfrm>
            <a:off x="6588125" y="5794375"/>
            <a:ext cx="1816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r>
              <a:rPr lang="cs-CZ" altLang="cs-CZ"/>
              <a:t>© Jindřich Štreit</a:t>
            </a:r>
          </a:p>
        </p:txBody>
      </p:sp>
    </p:spTree>
    <p:extLst>
      <p:ext uri="{BB962C8B-B14F-4D97-AF65-F5344CB8AC3E}">
        <p14:creationId xmlns:p14="http://schemas.microsoft.com/office/powerpoint/2010/main" val="1232596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Nadpis 1"/>
          <p:cNvSpPr>
            <a:spLocks noGrp="1"/>
          </p:cNvSpPr>
          <p:nvPr>
            <p:ph type="title" idx="4294967295"/>
          </p:nvPr>
        </p:nvSpPr>
        <p:spPr>
          <a:xfrm>
            <a:off x="628650" y="365125"/>
            <a:ext cx="7886700" cy="1325563"/>
          </a:xfrm>
        </p:spPr>
        <p:txBody>
          <a:bodyPr vert="horz" lIns="91440" tIns="45720" rIns="91440" bIns="45720" rtlCol="0" anchor="ctr">
            <a:normAutofit fontScale="90000"/>
          </a:bodyPr>
          <a:lstStyle/>
          <a:p>
            <a:pPr defTabSz="914400"/>
            <a:r>
              <a:rPr lang="en-US" altLang="cs-CZ" sz="4700" kern="1200" dirty="0">
                <a:solidFill>
                  <a:schemeClr val="tx1"/>
                </a:solidFill>
                <a:latin typeface="+mj-lt"/>
                <a:ea typeface="+mj-ea"/>
                <a:cs typeface="+mj-cs"/>
              </a:rPr>
              <a:t>In the CR we </a:t>
            </a:r>
            <a:r>
              <a:rPr lang="en-US" altLang="cs-CZ" sz="4700" i="1" kern="1200" dirty="0">
                <a:solidFill>
                  <a:schemeClr val="tx1"/>
                </a:solidFill>
                <a:latin typeface="+mj-lt"/>
                <a:ea typeface="+mj-ea"/>
                <a:cs typeface="+mj-cs"/>
              </a:rPr>
              <a:t>clearly</a:t>
            </a:r>
            <a:r>
              <a:rPr lang="en-US" altLang="cs-CZ" sz="4700" kern="1200" dirty="0">
                <a:solidFill>
                  <a:schemeClr val="tx1"/>
                </a:solidFill>
                <a:latin typeface="+mj-lt"/>
                <a:ea typeface="+mj-ea"/>
                <a:cs typeface="+mj-cs"/>
              </a:rPr>
              <a:t> identify</a:t>
            </a:r>
          </a:p>
        </p:txBody>
      </p:sp>
      <p:sp>
        <p:nvSpPr>
          <p:cNvPr id="60419" name="Zástupný symbol pro obsah 2"/>
          <p:cNvSpPr>
            <a:spLocks noGrp="1"/>
          </p:cNvSpPr>
          <p:nvPr>
            <p:ph idx="4294967295"/>
          </p:nvPr>
        </p:nvSpPr>
        <p:spPr>
          <a:xfrm>
            <a:off x="628650" y="1929384"/>
            <a:ext cx="7886700" cy="4251960"/>
          </a:xfrm>
        </p:spPr>
        <p:txBody>
          <a:bodyPr vert="horz" lIns="91440" tIns="45720" rIns="91440" bIns="45720" rtlCol="0">
            <a:normAutofit/>
          </a:bodyPr>
          <a:lstStyle/>
          <a:p>
            <a:pPr indent="-228600" defTabSz="914400"/>
            <a:r>
              <a:rPr lang="en-US" altLang="cs-CZ" sz="1900" dirty="0"/>
              <a:t>Lower economic activity rate of Roma population</a:t>
            </a:r>
          </a:p>
          <a:p>
            <a:pPr indent="-228600" defTabSz="914400"/>
            <a:r>
              <a:rPr lang="en-US" altLang="cs-CZ" sz="1900" dirty="0"/>
              <a:t>The Czech Roma often live concentrated – such areas labelled as ghettos</a:t>
            </a:r>
          </a:p>
          <a:p>
            <a:pPr indent="-228600" defTabSz="914400"/>
            <a:r>
              <a:rPr lang="en-US" altLang="cs-CZ" sz="1900" dirty="0"/>
              <a:t>Low socio-economic status of the Roma – extent of dependency on social allowances/benefits.</a:t>
            </a:r>
          </a:p>
          <a:p>
            <a:pPr indent="-228600" defTabSz="914400"/>
            <a:r>
              <a:rPr lang="en-US" altLang="cs-CZ" sz="1900" dirty="0"/>
              <a:t>The overall inferior social status of the Roma in Czech society.</a:t>
            </a:r>
          </a:p>
          <a:p>
            <a:pPr indent="-228600" defTabSz="914400"/>
            <a:r>
              <a:rPr lang="en-US" altLang="cs-CZ" sz="1900" dirty="0"/>
              <a:t>Significantly lower school success of the Roma (especially from socially excluded localities) than that of the whole Czech population. </a:t>
            </a:r>
          </a:p>
          <a:p>
            <a:pPr lvl="1" indent="-228600" defTabSz="914400"/>
            <a:r>
              <a:rPr lang="en-US" altLang="cs-CZ" sz="1900" dirty="0"/>
              <a:t>In Czech society, the topic of ethnicity and educational inequality is relevant almost exclusively to the Roma. Other ethnic minorities, such as Slovaks, Ukrainians, Vietnamese, and Russians, show a much smaller ethnicity effect as a determinant of educational inequalities compared to the Roma. </a:t>
            </a:r>
          </a:p>
        </p:txBody>
      </p:sp>
      <p:sp>
        <p:nvSpPr>
          <p:cNvPr id="2" name="Zástupný symbol pro číslo snímku 1"/>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9494B6D5-A0B9-47D8-AD4D-9B608C1A07EE}" type="slidenum">
              <a:rPr lang="en-US" sz="1200" smtClean="0"/>
              <a:pPr>
                <a:spcAft>
                  <a:spcPts val="600"/>
                </a:spcAft>
              </a:pPr>
              <a:t>22</a:t>
            </a:fld>
            <a:endParaRPr lang="en-US" sz="1200"/>
          </a:p>
        </p:txBody>
      </p:sp>
    </p:spTree>
    <p:extLst>
      <p:ext uri="{BB962C8B-B14F-4D97-AF65-F5344CB8AC3E}">
        <p14:creationId xmlns:p14="http://schemas.microsoft.com/office/powerpoint/2010/main" val="228545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Nadpis 1"/>
          <p:cNvSpPr>
            <a:spLocks noGrp="1"/>
          </p:cNvSpPr>
          <p:nvPr>
            <p:ph type="title"/>
          </p:nvPr>
        </p:nvSpPr>
        <p:spPr/>
        <p:txBody>
          <a:bodyPr/>
          <a:lstStyle/>
          <a:p>
            <a:pPr eaLnBrk="1" hangingPunct="1"/>
            <a:r>
              <a:rPr lang="cs-CZ" sz="4000" dirty="0" err="1"/>
              <a:t>Equal</a:t>
            </a:r>
            <a:r>
              <a:rPr lang="cs-CZ" sz="4000" dirty="0"/>
              <a:t> </a:t>
            </a:r>
            <a:r>
              <a:rPr lang="cs-CZ" sz="4000" dirty="0" err="1"/>
              <a:t>access</a:t>
            </a:r>
            <a:r>
              <a:rPr lang="cs-CZ" sz="4000" dirty="0"/>
              <a:t> to </a:t>
            </a:r>
            <a:r>
              <a:rPr lang="cs-CZ" sz="4000" dirty="0" err="1"/>
              <a:t>education</a:t>
            </a:r>
            <a:endParaRPr lang="cs-CZ" sz="4000" dirty="0"/>
          </a:p>
        </p:txBody>
      </p:sp>
      <p:sp>
        <p:nvSpPr>
          <p:cNvPr id="52226" name="Zástupný symbol pro obsah 2"/>
          <p:cNvSpPr>
            <a:spLocks noGrp="1"/>
          </p:cNvSpPr>
          <p:nvPr>
            <p:ph idx="1"/>
          </p:nvPr>
        </p:nvSpPr>
        <p:spPr/>
        <p:txBody>
          <a:bodyPr/>
          <a:lstStyle/>
          <a:p>
            <a:pPr eaLnBrk="1" hangingPunct="1">
              <a:lnSpc>
                <a:spcPct val="90000"/>
              </a:lnSpc>
            </a:pPr>
            <a:endParaRPr lang="cs-CZ" dirty="0"/>
          </a:p>
          <a:p>
            <a:pPr eaLnBrk="1" hangingPunct="1">
              <a:lnSpc>
                <a:spcPct val="90000"/>
              </a:lnSpc>
            </a:pPr>
            <a:r>
              <a:rPr lang="en-US" dirty="0"/>
              <a:t>Czech educational system makes reference to disadvantaged children</a:t>
            </a:r>
            <a:r>
              <a:rPr lang="cs-CZ" dirty="0"/>
              <a:t> (</a:t>
            </a:r>
            <a:r>
              <a:rPr lang="cs-CZ" dirty="0" err="1"/>
              <a:t>Education</a:t>
            </a:r>
            <a:r>
              <a:rPr lang="cs-CZ" dirty="0"/>
              <a:t> </a:t>
            </a:r>
            <a:r>
              <a:rPr lang="cs-CZ" dirty="0" err="1"/>
              <a:t>Act</a:t>
            </a:r>
            <a:r>
              <a:rPr lang="cs-CZ" dirty="0"/>
              <a:t>, 2004):</a:t>
            </a:r>
          </a:p>
          <a:p>
            <a:pPr marL="342900" lvl="1" indent="-342900" eaLnBrk="1" hangingPunct="1">
              <a:lnSpc>
                <a:spcPct val="90000"/>
              </a:lnSpc>
              <a:buNone/>
            </a:pPr>
            <a:r>
              <a:rPr lang="cs-CZ" dirty="0"/>
              <a:t>		</a:t>
            </a:r>
            <a:r>
              <a:rPr lang="cs-CZ" dirty="0" err="1"/>
              <a:t>with</a:t>
            </a:r>
            <a:r>
              <a:rPr lang="cs-CZ" dirty="0"/>
              <a:t> </a:t>
            </a:r>
            <a:r>
              <a:rPr lang="cs-CZ" dirty="0" err="1"/>
              <a:t>disabilities</a:t>
            </a:r>
            <a:r>
              <a:rPr lang="cs-CZ" dirty="0"/>
              <a:t>, </a:t>
            </a:r>
            <a:r>
              <a:rPr lang="cs-CZ" dirty="0" err="1"/>
              <a:t>physical</a:t>
            </a:r>
            <a:r>
              <a:rPr lang="cs-CZ" dirty="0"/>
              <a:t> handicap </a:t>
            </a:r>
            <a:r>
              <a:rPr lang="cs-CZ" dirty="0" err="1"/>
              <a:t>or</a:t>
            </a:r>
            <a:r>
              <a:rPr lang="cs-CZ" dirty="0"/>
              <a:t> </a:t>
            </a:r>
            <a:r>
              <a:rPr lang="cs-CZ" dirty="0" err="1"/>
              <a:t>socially</a:t>
            </a:r>
            <a:r>
              <a:rPr lang="cs-CZ" dirty="0"/>
              <a:t> </a:t>
            </a:r>
            <a:r>
              <a:rPr lang="cs-CZ" dirty="0" err="1"/>
              <a:t>disadvantaged</a:t>
            </a:r>
            <a:r>
              <a:rPr lang="cs-CZ" dirty="0"/>
              <a:t>.</a:t>
            </a:r>
          </a:p>
          <a:p>
            <a:pPr eaLnBrk="1" hangingPunct="1">
              <a:lnSpc>
                <a:spcPct val="90000"/>
              </a:lnSpc>
            </a:pPr>
            <a:r>
              <a:rPr lang="en-US" dirty="0"/>
              <a:t>These categories of children have the right to adequate education, school counseling and school counseling facilities</a:t>
            </a:r>
            <a:r>
              <a:rPr lang="cs-CZ" dirty="0"/>
              <a:t>.</a:t>
            </a:r>
          </a:p>
          <a:p>
            <a:pPr lvl="1" eaLnBrk="1" hangingPunct="1">
              <a:lnSpc>
                <a:spcPct val="90000"/>
              </a:lnSpc>
              <a:buNone/>
            </a:pPr>
            <a:endParaRPr lang="cs-CZ" dirty="0"/>
          </a:p>
          <a:p>
            <a:pPr eaLnBrk="1" hangingPunct="1">
              <a:lnSpc>
                <a:spcPct val="90000"/>
              </a:lnSpc>
            </a:pPr>
            <a:endParaRPr lang="cs-CZ" dirty="0"/>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t>23</a:t>
            </a:fld>
            <a:endParaRPr lang="en-GB"/>
          </a:p>
        </p:txBody>
      </p:sp>
    </p:spTree>
    <p:extLst>
      <p:ext uri="{BB962C8B-B14F-4D97-AF65-F5344CB8AC3E}">
        <p14:creationId xmlns:p14="http://schemas.microsoft.com/office/powerpoint/2010/main" val="2453136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Nadpis 1"/>
          <p:cNvSpPr>
            <a:spLocks noGrp="1"/>
          </p:cNvSpPr>
          <p:nvPr>
            <p:ph type="title"/>
          </p:nvPr>
        </p:nvSpPr>
        <p:spPr/>
        <p:txBody>
          <a:bodyPr>
            <a:normAutofit fontScale="90000"/>
          </a:bodyPr>
          <a:lstStyle/>
          <a:p>
            <a:pPr eaLnBrk="1" hangingPunct="1"/>
            <a:r>
              <a:rPr lang="cs-CZ" sz="4000" dirty="0"/>
              <a:t>Basic </a:t>
            </a:r>
            <a:r>
              <a:rPr lang="cs-CZ" sz="4000" dirty="0" err="1"/>
              <a:t>features</a:t>
            </a:r>
            <a:r>
              <a:rPr lang="cs-CZ" sz="4000" dirty="0"/>
              <a:t> </a:t>
            </a:r>
            <a:r>
              <a:rPr lang="cs-CZ" sz="4000" dirty="0" err="1"/>
              <a:t>of</a:t>
            </a:r>
            <a:r>
              <a:rPr lang="cs-CZ" sz="4000" dirty="0"/>
              <a:t> Czech public </a:t>
            </a:r>
            <a:r>
              <a:rPr lang="cs-CZ" sz="4000" dirty="0" err="1"/>
              <a:t>educational</a:t>
            </a:r>
            <a:r>
              <a:rPr lang="cs-CZ" sz="4000" dirty="0"/>
              <a:t> </a:t>
            </a:r>
            <a:r>
              <a:rPr lang="cs-CZ" sz="4000" dirty="0" err="1"/>
              <a:t>system</a:t>
            </a:r>
            <a:r>
              <a:rPr lang="cs-CZ" sz="4000" dirty="0"/>
              <a:t> (basic </a:t>
            </a:r>
            <a:r>
              <a:rPr lang="cs-CZ" sz="4000" dirty="0" err="1"/>
              <a:t>level</a:t>
            </a:r>
            <a:r>
              <a:rPr lang="cs-CZ" sz="4000" dirty="0"/>
              <a:t>) </a:t>
            </a:r>
          </a:p>
        </p:txBody>
      </p:sp>
      <p:sp>
        <p:nvSpPr>
          <p:cNvPr id="52226" name="Zástupný symbol pro obsah 2"/>
          <p:cNvSpPr>
            <a:spLocks noGrp="1"/>
          </p:cNvSpPr>
          <p:nvPr>
            <p:ph idx="1"/>
          </p:nvPr>
        </p:nvSpPr>
        <p:spPr/>
        <p:txBody>
          <a:bodyPr>
            <a:normAutofit fontScale="85000" lnSpcReduction="20000"/>
          </a:bodyPr>
          <a:lstStyle/>
          <a:p>
            <a:pPr eaLnBrk="1" hangingPunct="1">
              <a:lnSpc>
                <a:spcPct val="90000"/>
              </a:lnSpc>
            </a:pPr>
            <a:r>
              <a:rPr lang="cs-CZ" dirty="0" err="1"/>
              <a:t>Decentralization</a:t>
            </a:r>
            <a:r>
              <a:rPr lang="cs-CZ" dirty="0"/>
              <a:t> </a:t>
            </a:r>
            <a:r>
              <a:rPr lang="cs-CZ" dirty="0" err="1"/>
              <a:t>of</a:t>
            </a:r>
            <a:r>
              <a:rPr lang="cs-CZ" dirty="0"/>
              <a:t> </a:t>
            </a:r>
            <a:r>
              <a:rPr lang="cs-CZ" dirty="0" err="1"/>
              <a:t>education</a:t>
            </a:r>
            <a:r>
              <a:rPr lang="cs-CZ" dirty="0"/>
              <a:t> - majority </a:t>
            </a:r>
            <a:r>
              <a:rPr lang="cs-CZ" dirty="0" err="1"/>
              <a:t>of</a:t>
            </a:r>
            <a:r>
              <a:rPr lang="cs-CZ" dirty="0"/>
              <a:t> standard basic </a:t>
            </a:r>
            <a:r>
              <a:rPr lang="cs-CZ" dirty="0" err="1"/>
              <a:t>schools</a:t>
            </a:r>
            <a:r>
              <a:rPr lang="cs-CZ" dirty="0"/>
              <a:t> are </a:t>
            </a:r>
            <a:r>
              <a:rPr lang="cs-CZ" dirty="0" err="1"/>
              <a:t>maintained</a:t>
            </a:r>
            <a:r>
              <a:rPr lang="cs-CZ" dirty="0"/>
              <a:t> by </a:t>
            </a:r>
            <a:r>
              <a:rPr lang="cs-CZ" dirty="0" err="1"/>
              <a:t>local</a:t>
            </a:r>
            <a:r>
              <a:rPr lang="cs-CZ" dirty="0"/>
              <a:t> </a:t>
            </a:r>
            <a:r>
              <a:rPr lang="cs-CZ" dirty="0" err="1"/>
              <a:t>municipalities</a:t>
            </a:r>
            <a:endParaRPr lang="cs-CZ" dirty="0"/>
          </a:p>
          <a:p>
            <a:pPr eaLnBrk="1" hangingPunct="1">
              <a:lnSpc>
                <a:spcPct val="90000"/>
              </a:lnSpc>
            </a:pPr>
            <a:r>
              <a:rPr lang="cs-CZ" dirty="0"/>
              <a:t>Free </a:t>
            </a:r>
            <a:r>
              <a:rPr lang="cs-CZ" dirty="0" err="1"/>
              <a:t>syllabus</a:t>
            </a:r>
            <a:r>
              <a:rPr lang="cs-CZ" dirty="0"/>
              <a:t> </a:t>
            </a:r>
            <a:r>
              <a:rPr lang="cs-CZ" dirty="0" err="1"/>
              <a:t>and</a:t>
            </a:r>
            <a:r>
              <a:rPr lang="cs-CZ" dirty="0"/>
              <a:t> </a:t>
            </a:r>
            <a:r>
              <a:rPr lang="cs-CZ" dirty="0" err="1"/>
              <a:t>output</a:t>
            </a:r>
            <a:r>
              <a:rPr lang="cs-CZ" dirty="0"/>
              <a:t> </a:t>
            </a:r>
            <a:r>
              <a:rPr lang="cs-CZ" dirty="0" err="1"/>
              <a:t>regulation</a:t>
            </a:r>
            <a:endParaRPr lang="cs-CZ" dirty="0"/>
          </a:p>
          <a:p>
            <a:r>
              <a:rPr lang="cs-CZ" dirty="0" err="1"/>
              <a:t>From</a:t>
            </a:r>
            <a:r>
              <a:rPr lang="cs-CZ" dirty="0"/>
              <a:t> 2020 </a:t>
            </a:r>
            <a:r>
              <a:rPr lang="cs-CZ" dirty="0" err="1"/>
              <a:t>there</a:t>
            </a:r>
            <a:r>
              <a:rPr lang="cs-CZ" dirty="0"/>
              <a:t> has </a:t>
            </a:r>
            <a:r>
              <a:rPr lang="cs-CZ" dirty="0" err="1"/>
              <a:t>been</a:t>
            </a:r>
            <a:r>
              <a:rPr lang="cs-CZ" dirty="0"/>
              <a:t> a </a:t>
            </a:r>
            <a:r>
              <a:rPr lang="cs-CZ" dirty="0" err="1"/>
              <a:t>change</a:t>
            </a:r>
            <a:r>
              <a:rPr lang="cs-CZ" dirty="0"/>
              <a:t>: </a:t>
            </a:r>
            <a:r>
              <a:rPr lang="cs-CZ" dirty="0" err="1"/>
              <a:t>funding</a:t>
            </a:r>
            <a:r>
              <a:rPr lang="cs-CZ" dirty="0"/>
              <a:t> </a:t>
            </a:r>
            <a:r>
              <a:rPr lang="cs-CZ" dirty="0" err="1"/>
              <a:t>based</a:t>
            </a:r>
            <a:r>
              <a:rPr lang="cs-CZ" dirty="0"/>
              <a:t> on </a:t>
            </a:r>
            <a:r>
              <a:rPr lang="cs-CZ" dirty="0" err="1"/>
              <a:t>the</a:t>
            </a:r>
            <a:r>
              <a:rPr lang="cs-CZ" dirty="0"/>
              <a:t> </a:t>
            </a:r>
            <a:r>
              <a:rPr lang="cs-CZ" dirty="0" err="1"/>
              <a:t>number</a:t>
            </a:r>
            <a:r>
              <a:rPr lang="cs-CZ" dirty="0"/>
              <a:t> </a:t>
            </a:r>
            <a:r>
              <a:rPr lang="cs-CZ" dirty="0" err="1"/>
              <a:t>of</a:t>
            </a:r>
            <a:r>
              <a:rPr lang="cs-CZ" dirty="0"/>
              <a:t> </a:t>
            </a:r>
            <a:r>
              <a:rPr lang="cs-CZ" dirty="0" err="1"/>
              <a:t>hours</a:t>
            </a:r>
            <a:r>
              <a:rPr lang="cs-CZ" dirty="0"/>
              <a:t> </a:t>
            </a:r>
            <a:r>
              <a:rPr lang="cs-CZ" dirty="0" err="1"/>
              <a:t>taught</a:t>
            </a:r>
            <a:r>
              <a:rPr lang="cs-CZ" dirty="0"/>
              <a:t>/</a:t>
            </a:r>
            <a:r>
              <a:rPr lang="cs-CZ" dirty="0" err="1"/>
              <a:t>number</a:t>
            </a:r>
            <a:r>
              <a:rPr lang="cs-CZ" dirty="0"/>
              <a:t> </a:t>
            </a:r>
            <a:r>
              <a:rPr lang="cs-CZ" dirty="0" err="1"/>
              <a:t>of</a:t>
            </a:r>
            <a:r>
              <a:rPr lang="cs-CZ" dirty="0"/>
              <a:t> </a:t>
            </a:r>
            <a:r>
              <a:rPr lang="cs-CZ" dirty="0" err="1"/>
              <a:t>pupils</a:t>
            </a:r>
            <a:r>
              <a:rPr lang="cs-CZ" dirty="0"/>
              <a:t> (</a:t>
            </a:r>
            <a:r>
              <a:rPr lang="cs-CZ" dirty="0" err="1"/>
              <a:t>previously</a:t>
            </a:r>
            <a:r>
              <a:rPr lang="cs-CZ" dirty="0"/>
              <a:t> normative </a:t>
            </a:r>
            <a:r>
              <a:rPr lang="cs-CZ" dirty="0" err="1"/>
              <a:t>funding</a:t>
            </a:r>
            <a:r>
              <a:rPr lang="cs-CZ" dirty="0"/>
              <a:t> – </a:t>
            </a:r>
            <a:r>
              <a:rPr lang="cs-CZ" dirty="0" err="1"/>
              <a:t>based</a:t>
            </a:r>
            <a:r>
              <a:rPr lang="cs-CZ" dirty="0"/>
              <a:t> </a:t>
            </a:r>
            <a:r>
              <a:rPr lang="cs-CZ" dirty="0" err="1"/>
              <a:t>only</a:t>
            </a:r>
            <a:r>
              <a:rPr lang="cs-CZ" dirty="0"/>
              <a:t> on </a:t>
            </a:r>
            <a:r>
              <a:rPr lang="cs-CZ" dirty="0" err="1"/>
              <a:t>the</a:t>
            </a:r>
            <a:r>
              <a:rPr lang="cs-CZ" dirty="0"/>
              <a:t> </a:t>
            </a:r>
            <a:r>
              <a:rPr lang="cs-CZ" dirty="0" err="1"/>
              <a:t>number</a:t>
            </a:r>
            <a:r>
              <a:rPr lang="cs-CZ" dirty="0"/>
              <a:t> </a:t>
            </a:r>
            <a:r>
              <a:rPr lang="cs-CZ" dirty="0" err="1"/>
              <a:t>of</a:t>
            </a:r>
            <a:r>
              <a:rPr lang="cs-CZ" dirty="0"/>
              <a:t> </a:t>
            </a:r>
            <a:r>
              <a:rPr lang="cs-CZ" dirty="0" err="1"/>
              <a:t>pupils</a:t>
            </a:r>
            <a:r>
              <a:rPr lang="cs-CZ" dirty="0"/>
              <a:t>).</a:t>
            </a:r>
          </a:p>
          <a:p>
            <a:r>
              <a:rPr lang="cs-CZ" dirty="0"/>
              <a:t>Free </a:t>
            </a:r>
            <a:r>
              <a:rPr lang="cs-CZ" dirty="0" err="1"/>
              <a:t>school</a:t>
            </a:r>
            <a:r>
              <a:rPr lang="cs-CZ" dirty="0"/>
              <a:t> </a:t>
            </a:r>
            <a:r>
              <a:rPr lang="cs-CZ" dirty="0" err="1"/>
              <a:t>choice</a:t>
            </a:r>
            <a:r>
              <a:rPr lang="cs-CZ" dirty="0"/>
              <a:t>   </a:t>
            </a:r>
          </a:p>
          <a:p>
            <a:pPr>
              <a:lnSpc>
                <a:spcPct val="90000"/>
              </a:lnSpc>
            </a:pPr>
            <a:r>
              <a:rPr lang="cs-CZ" dirty="0" err="1"/>
              <a:t>Diversified</a:t>
            </a:r>
            <a:r>
              <a:rPr lang="cs-CZ" dirty="0"/>
              <a:t> </a:t>
            </a:r>
            <a:r>
              <a:rPr lang="cs-CZ" dirty="0" err="1"/>
              <a:t>school</a:t>
            </a:r>
            <a:r>
              <a:rPr lang="cs-CZ" dirty="0"/>
              <a:t> </a:t>
            </a:r>
            <a:r>
              <a:rPr lang="cs-CZ" dirty="0" err="1"/>
              <a:t>structure</a:t>
            </a:r>
            <a:r>
              <a:rPr lang="cs-CZ" dirty="0"/>
              <a:t> – </a:t>
            </a:r>
            <a:r>
              <a:rPr lang="cs-CZ" dirty="0" err="1"/>
              <a:t>especially</a:t>
            </a:r>
            <a:r>
              <a:rPr lang="cs-CZ" dirty="0"/>
              <a:t> in </a:t>
            </a:r>
            <a:r>
              <a:rPr lang="cs-CZ" dirty="0" err="1"/>
              <a:t>larger</a:t>
            </a:r>
            <a:r>
              <a:rPr lang="cs-CZ" dirty="0"/>
              <a:t> </a:t>
            </a:r>
            <a:r>
              <a:rPr lang="cs-CZ" dirty="0" err="1"/>
              <a:t>cities</a:t>
            </a:r>
            <a:r>
              <a:rPr lang="cs-CZ" dirty="0"/>
              <a:t> </a:t>
            </a:r>
            <a:r>
              <a:rPr lang="en-US" dirty="0"/>
              <a:t>contributes to the ethnic segregation of schools or classes (a phenomenon known as "white flight")</a:t>
            </a:r>
            <a:endParaRPr lang="cs-CZ" dirty="0"/>
          </a:p>
          <a:p>
            <a:r>
              <a:rPr lang="cs-CZ" dirty="0"/>
              <a:t>T</a:t>
            </a:r>
            <a:r>
              <a:rPr lang="en-US" dirty="0"/>
              <a:t>he Czech educational system continues </a:t>
            </a:r>
            <a:r>
              <a:rPr lang="cs-CZ" dirty="0"/>
              <a:t>in </a:t>
            </a:r>
            <a:r>
              <a:rPr lang="cs-CZ" dirty="0" err="1"/>
              <a:t>maintaining</a:t>
            </a:r>
            <a:r>
              <a:rPr lang="cs-CZ" dirty="0"/>
              <a:t> </a:t>
            </a:r>
            <a:r>
              <a:rPr lang="cs-CZ" dirty="0" err="1"/>
              <a:t>segregational</a:t>
            </a:r>
            <a:r>
              <a:rPr lang="cs-CZ" dirty="0"/>
              <a:t> </a:t>
            </a:r>
            <a:r>
              <a:rPr lang="cs-CZ" dirty="0" err="1"/>
              <a:t>tendencies</a:t>
            </a:r>
            <a:r>
              <a:rPr lang="cs-CZ" dirty="0"/>
              <a:t>. </a:t>
            </a:r>
            <a:r>
              <a:rPr lang="cs-CZ" dirty="0" err="1"/>
              <a:t>See</a:t>
            </a:r>
            <a:r>
              <a:rPr lang="cs-CZ" dirty="0"/>
              <a:t> </a:t>
            </a:r>
            <a:r>
              <a:rPr lang="cs-CZ" dirty="0" err="1"/>
              <a:t>the</a:t>
            </a:r>
            <a:r>
              <a:rPr lang="cs-CZ" dirty="0"/>
              <a:t> report (2019) </a:t>
            </a:r>
            <a:r>
              <a:rPr lang="cs-CZ" dirty="0" err="1"/>
              <a:t>of</a:t>
            </a:r>
            <a:r>
              <a:rPr lang="cs-CZ" dirty="0"/>
              <a:t> </a:t>
            </a:r>
            <a:r>
              <a:rPr lang="cs-CZ" dirty="0" err="1"/>
              <a:t>the</a:t>
            </a:r>
            <a:r>
              <a:rPr lang="cs-CZ" dirty="0"/>
              <a:t> </a:t>
            </a:r>
            <a:r>
              <a:rPr lang="cs-CZ" i="1" dirty="0"/>
              <a:t>Office </a:t>
            </a:r>
            <a:r>
              <a:rPr lang="cs-CZ" i="1" dirty="0" err="1"/>
              <a:t>of</a:t>
            </a:r>
            <a:r>
              <a:rPr lang="cs-CZ" i="1" dirty="0"/>
              <a:t> </a:t>
            </a:r>
            <a:r>
              <a:rPr lang="cs-CZ" i="1" dirty="0" err="1"/>
              <a:t>the</a:t>
            </a:r>
            <a:r>
              <a:rPr lang="cs-CZ" i="1" dirty="0"/>
              <a:t> </a:t>
            </a:r>
            <a:r>
              <a:rPr lang="cs-CZ" i="1" dirty="0" err="1"/>
              <a:t>Government</a:t>
            </a:r>
            <a:r>
              <a:rPr lang="cs-CZ" i="1" dirty="0"/>
              <a:t> </a:t>
            </a:r>
            <a:r>
              <a:rPr lang="cs-CZ" i="1" dirty="0" err="1"/>
              <a:t>of</a:t>
            </a:r>
            <a:r>
              <a:rPr lang="cs-CZ" i="1" dirty="0"/>
              <a:t> </a:t>
            </a:r>
            <a:r>
              <a:rPr lang="cs-CZ" i="1" dirty="0" err="1"/>
              <a:t>the</a:t>
            </a:r>
            <a:r>
              <a:rPr lang="cs-CZ" i="1" dirty="0"/>
              <a:t> CR:</a:t>
            </a:r>
          </a:p>
          <a:p>
            <a:pPr marL="180000" indent="0">
              <a:buNone/>
            </a:pPr>
            <a:r>
              <a:rPr lang="cs-CZ" dirty="0">
                <a:hlinkClick r:id="rId3"/>
              </a:rPr>
              <a:t>http://www.romea.cz/en/news/czech/czech-government-agency-for-social-inclusion-publishes-analysis-of-segregation-in-primary-schools?fbclid=IwAR2CXIjF4s0iIgxLKolSBv4tnro_DOEW8ALHWrR9SG2BuFogJeV0ADD7QeQ#.XeIH8o-0Nbg.facebook</a:t>
            </a:r>
            <a:endParaRPr lang="cs-CZ" dirty="0"/>
          </a:p>
          <a:p>
            <a:pPr eaLnBrk="1" hangingPunct="1">
              <a:lnSpc>
                <a:spcPct val="90000"/>
              </a:lnSpc>
            </a:pPr>
            <a:endParaRPr lang="cs-CZ" dirty="0"/>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t>24</a:t>
            </a:fld>
            <a:endParaRPr lang="en-GB"/>
          </a:p>
        </p:txBody>
      </p:sp>
    </p:spTree>
    <p:extLst>
      <p:ext uri="{BB962C8B-B14F-4D97-AF65-F5344CB8AC3E}">
        <p14:creationId xmlns:p14="http://schemas.microsoft.com/office/powerpoint/2010/main" val="1060063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Nadpis 1"/>
          <p:cNvSpPr>
            <a:spLocks noGrp="1"/>
          </p:cNvSpPr>
          <p:nvPr>
            <p:ph type="title"/>
          </p:nvPr>
        </p:nvSpPr>
        <p:spPr>
          <a:xfrm>
            <a:off x="628650" y="-171400"/>
            <a:ext cx="7886700" cy="1325563"/>
          </a:xfrm>
        </p:spPr>
        <p:txBody>
          <a:bodyPr>
            <a:normAutofit/>
          </a:bodyPr>
          <a:lstStyle/>
          <a:p>
            <a:pPr eaLnBrk="1" hangingPunct="1"/>
            <a:r>
              <a:rPr lang="cs-CZ" altLang="cs-CZ" sz="3600" dirty="0" err="1"/>
              <a:t>Inequalities</a:t>
            </a:r>
            <a:r>
              <a:rPr lang="cs-CZ" altLang="cs-CZ" sz="3600" dirty="0"/>
              <a:t> in public </a:t>
            </a:r>
            <a:r>
              <a:rPr lang="cs-CZ" altLang="cs-CZ" sz="3600" dirty="0" err="1"/>
              <a:t>education</a:t>
            </a:r>
            <a:endParaRPr lang="cs-CZ" altLang="cs-CZ" sz="3600" dirty="0"/>
          </a:p>
        </p:txBody>
      </p:sp>
      <p:sp>
        <p:nvSpPr>
          <p:cNvPr id="54274" name="Zástupný symbol pro obsah 2"/>
          <p:cNvSpPr>
            <a:spLocks noGrp="1"/>
          </p:cNvSpPr>
          <p:nvPr>
            <p:ph idx="1"/>
          </p:nvPr>
        </p:nvSpPr>
        <p:spPr>
          <a:xfrm>
            <a:off x="628650" y="1556792"/>
            <a:ext cx="7886700" cy="4624552"/>
          </a:xfrm>
        </p:spPr>
        <p:txBody>
          <a:bodyPr>
            <a:normAutofit/>
          </a:bodyPr>
          <a:lstStyle/>
          <a:p>
            <a:pPr>
              <a:lnSpc>
                <a:spcPct val="80000"/>
              </a:lnSpc>
              <a:buNone/>
            </a:pPr>
            <a:endParaRPr lang="cs-CZ" sz="2000" dirty="0"/>
          </a:p>
          <a:p>
            <a:pPr>
              <a:lnSpc>
                <a:spcPct val="80000"/>
              </a:lnSpc>
              <a:buNone/>
            </a:pPr>
            <a:r>
              <a:rPr lang="cs-CZ" sz="2000" dirty="0" err="1"/>
              <a:t>The</a:t>
            </a:r>
            <a:r>
              <a:rPr lang="cs-CZ" sz="2000" dirty="0"/>
              <a:t> </a:t>
            </a:r>
            <a:r>
              <a:rPr lang="cs-CZ" sz="2000" dirty="0" err="1"/>
              <a:t>school</a:t>
            </a:r>
            <a:r>
              <a:rPr lang="cs-CZ" sz="2000" dirty="0"/>
              <a:t> performance </a:t>
            </a:r>
            <a:r>
              <a:rPr lang="cs-CZ" sz="2000" dirty="0" err="1"/>
              <a:t>of</a:t>
            </a:r>
            <a:r>
              <a:rPr lang="cs-CZ" sz="2000" dirty="0"/>
              <a:t> </a:t>
            </a:r>
            <a:r>
              <a:rPr lang="cs-CZ" sz="2000" dirty="0" err="1"/>
              <a:t>children</a:t>
            </a:r>
            <a:r>
              <a:rPr lang="cs-CZ" sz="2000" dirty="0"/>
              <a:t> and </a:t>
            </a:r>
            <a:r>
              <a:rPr lang="cs-CZ" sz="2000" dirty="0" err="1"/>
              <a:t>chances</a:t>
            </a:r>
            <a:r>
              <a:rPr lang="cs-CZ" sz="2000" dirty="0"/>
              <a:t> </a:t>
            </a:r>
            <a:r>
              <a:rPr lang="cs-CZ" sz="2000" dirty="0" err="1"/>
              <a:t>for</a:t>
            </a:r>
            <a:r>
              <a:rPr lang="cs-CZ" sz="2000" dirty="0"/>
              <a:t> </a:t>
            </a:r>
            <a:r>
              <a:rPr lang="cs-CZ" sz="2000" dirty="0" err="1"/>
              <a:t>further</a:t>
            </a:r>
            <a:r>
              <a:rPr lang="cs-CZ" sz="2000" dirty="0"/>
              <a:t> </a:t>
            </a:r>
            <a:r>
              <a:rPr lang="cs-CZ" sz="2000" dirty="0" err="1"/>
              <a:t>education</a:t>
            </a:r>
            <a:r>
              <a:rPr lang="cs-CZ" sz="2000" dirty="0"/>
              <a:t> are/</a:t>
            </a:r>
            <a:r>
              <a:rPr lang="cs-CZ" sz="2000" dirty="0" err="1"/>
              <a:t>is</a:t>
            </a:r>
            <a:r>
              <a:rPr lang="cs-CZ" sz="2000" dirty="0"/>
              <a:t> </a:t>
            </a:r>
            <a:r>
              <a:rPr lang="cs-CZ" sz="2000" dirty="0" err="1"/>
              <a:t>determined</a:t>
            </a:r>
            <a:r>
              <a:rPr lang="cs-CZ" sz="2000" dirty="0"/>
              <a:t> by early </a:t>
            </a:r>
            <a:r>
              <a:rPr lang="cs-CZ" sz="2000" dirty="0" err="1"/>
              <a:t>school</a:t>
            </a:r>
            <a:r>
              <a:rPr lang="cs-CZ" sz="2000" dirty="0"/>
              <a:t> </a:t>
            </a:r>
            <a:r>
              <a:rPr lang="cs-CZ" sz="2000" dirty="0" err="1"/>
              <a:t>choice</a:t>
            </a:r>
            <a:r>
              <a:rPr lang="cs-CZ" sz="2000" dirty="0"/>
              <a:t> to a </a:t>
            </a:r>
            <a:r>
              <a:rPr lang="cs-CZ" sz="2000" dirty="0" err="1"/>
              <a:t>greater</a:t>
            </a:r>
            <a:r>
              <a:rPr lang="cs-CZ" sz="2000" dirty="0"/>
              <a:t> </a:t>
            </a:r>
            <a:r>
              <a:rPr lang="cs-CZ" sz="2000" dirty="0" err="1"/>
              <a:t>extent</a:t>
            </a:r>
            <a:r>
              <a:rPr lang="cs-CZ" sz="2000" dirty="0"/>
              <a:t> </a:t>
            </a:r>
            <a:r>
              <a:rPr lang="cs-CZ" sz="2000" dirty="0" err="1"/>
              <a:t>than</a:t>
            </a:r>
            <a:r>
              <a:rPr lang="cs-CZ" sz="2000" dirty="0"/>
              <a:t> in OECD </a:t>
            </a:r>
            <a:r>
              <a:rPr lang="cs-CZ" sz="2000" dirty="0" err="1"/>
              <a:t>countries</a:t>
            </a:r>
            <a:r>
              <a:rPr lang="cs-CZ" sz="2000" dirty="0"/>
              <a:t> – </a:t>
            </a:r>
            <a:r>
              <a:rPr lang="cs-CZ" sz="2000" dirty="0" err="1"/>
              <a:t>the</a:t>
            </a:r>
            <a:r>
              <a:rPr lang="cs-CZ" sz="2000" dirty="0"/>
              <a:t> </a:t>
            </a:r>
            <a:r>
              <a:rPr lang="cs-CZ" sz="2000" dirty="0" err="1"/>
              <a:t>effect</a:t>
            </a:r>
            <a:r>
              <a:rPr lang="cs-CZ" sz="2000" dirty="0"/>
              <a:t> </a:t>
            </a:r>
            <a:r>
              <a:rPr lang="cs-CZ" sz="2000" dirty="0" err="1"/>
              <a:t>is</a:t>
            </a:r>
            <a:r>
              <a:rPr lang="cs-CZ" sz="2000" dirty="0"/>
              <a:t> </a:t>
            </a:r>
            <a:r>
              <a:rPr lang="cs-CZ" sz="2000" dirty="0" err="1"/>
              <a:t>multiplied</a:t>
            </a:r>
            <a:r>
              <a:rPr lang="cs-CZ" sz="2000" dirty="0"/>
              <a:t> in </a:t>
            </a:r>
            <a:r>
              <a:rPr lang="cs-CZ" sz="2000" dirty="0" err="1"/>
              <a:t>the</a:t>
            </a:r>
            <a:r>
              <a:rPr lang="cs-CZ" sz="2000" dirty="0"/>
              <a:t> case </a:t>
            </a:r>
            <a:r>
              <a:rPr lang="cs-CZ" sz="2000" dirty="0" err="1"/>
              <a:t>of</a:t>
            </a:r>
            <a:r>
              <a:rPr lang="cs-CZ" sz="2000" dirty="0"/>
              <a:t> </a:t>
            </a:r>
            <a:r>
              <a:rPr lang="cs-CZ" sz="2000" dirty="0" err="1"/>
              <a:t>children</a:t>
            </a:r>
            <a:r>
              <a:rPr lang="cs-CZ" sz="2000" dirty="0"/>
              <a:t> </a:t>
            </a:r>
            <a:r>
              <a:rPr lang="cs-CZ" sz="2000" dirty="0" err="1"/>
              <a:t>from</a:t>
            </a:r>
            <a:r>
              <a:rPr lang="cs-CZ" sz="2000" dirty="0"/>
              <a:t> Roma </a:t>
            </a:r>
            <a:r>
              <a:rPr lang="cs-CZ" sz="2000" dirty="0" err="1"/>
              <a:t>family</a:t>
            </a:r>
            <a:r>
              <a:rPr lang="cs-CZ" sz="2000" dirty="0"/>
              <a:t> background.</a:t>
            </a:r>
          </a:p>
          <a:p>
            <a:pPr>
              <a:lnSpc>
                <a:spcPct val="80000"/>
              </a:lnSpc>
              <a:buNone/>
            </a:pPr>
            <a:endParaRPr lang="cs-CZ" sz="2000" dirty="0"/>
          </a:p>
          <a:p>
            <a:pPr>
              <a:lnSpc>
                <a:spcPct val="80000"/>
              </a:lnSpc>
              <a:buNone/>
            </a:pPr>
            <a:r>
              <a:rPr lang="cs-CZ" sz="2000" dirty="0" err="1"/>
              <a:t>Diversified</a:t>
            </a:r>
            <a:r>
              <a:rPr lang="cs-CZ" sz="2000" dirty="0"/>
              <a:t> </a:t>
            </a:r>
            <a:r>
              <a:rPr lang="cs-CZ" sz="2000" dirty="0" err="1"/>
              <a:t>school</a:t>
            </a:r>
            <a:r>
              <a:rPr lang="cs-CZ" sz="2000" dirty="0"/>
              <a:t> </a:t>
            </a:r>
            <a:r>
              <a:rPr lang="cs-CZ" sz="2000" dirty="0" err="1"/>
              <a:t>structure</a:t>
            </a:r>
            <a:r>
              <a:rPr lang="cs-CZ" sz="2000" dirty="0"/>
              <a:t> </a:t>
            </a:r>
            <a:r>
              <a:rPr lang="cs-CZ" sz="2000" dirty="0" err="1"/>
              <a:t>with</a:t>
            </a:r>
            <a:r>
              <a:rPr lang="cs-CZ" sz="2000" dirty="0"/>
              <a:t> free </a:t>
            </a:r>
            <a:r>
              <a:rPr lang="cs-CZ" sz="2000" dirty="0" err="1"/>
              <a:t>choice</a:t>
            </a:r>
            <a:r>
              <a:rPr lang="cs-CZ" sz="2000" dirty="0"/>
              <a:t> </a:t>
            </a:r>
            <a:r>
              <a:rPr lang="cs-CZ" sz="2000" dirty="0" err="1"/>
              <a:t>of</a:t>
            </a:r>
            <a:r>
              <a:rPr lang="cs-CZ" sz="2000" dirty="0"/>
              <a:t> </a:t>
            </a:r>
            <a:r>
              <a:rPr lang="cs-CZ" sz="2000" dirty="0" err="1"/>
              <a:t>school</a:t>
            </a:r>
            <a:r>
              <a:rPr lang="cs-CZ" sz="2000" dirty="0"/>
              <a:t> – </a:t>
            </a:r>
            <a:r>
              <a:rPr lang="cs-CZ" sz="2000" dirty="0" err="1"/>
              <a:t>especially</a:t>
            </a:r>
            <a:r>
              <a:rPr lang="cs-CZ" sz="2000" dirty="0"/>
              <a:t> in </a:t>
            </a:r>
            <a:r>
              <a:rPr lang="cs-CZ" sz="2000" dirty="0" err="1"/>
              <a:t>larger</a:t>
            </a:r>
            <a:r>
              <a:rPr lang="cs-CZ" sz="2000" dirty="0"/>
              <a:t> </a:t>
            </a:r>
            <a:r>
              <a:rPr lang="cs-CZ" sz="2000" dirty="0" err="1"/>
              <a:t>cities</a:t>
            </a:r>
            <a:r>
              <a:rPr lang="cs-CZ" sz="2000" dirty="0"/>
              <a:t> </a:t>
            </a:r>
            <a:r>
              <a:rPr lang="en-US" sz="2000" dirty="0"/>
              <a:t>contributes to the ethnic segregation of schools or classes (a phenomenon known as "white flight")</a:t>
            </a:r>
            <a:r>
              <a:rPr lang="cs-CZ" sz="2000" dirty="0"/>
              <a:t>:</a:t>
            </a:r>
          </a:p>
          <a:p>
            <a:pPr>
              <a:lnSpc>
                <a:spcPct val="80000"/>
              </a:lnSpc>
              <a:buNone/>
            </a:pPr>
            <a:r>
              <a:rPr lang="cs-CZ" sz="2000" dirty="0"/>
              <a:t>	1.  </a:t>
            </a:r>
            <a:r>
              <a:rPr lang="cs-CZ" sz="2000" i="1" dirty="0"/>
              <a:t>„</a:t>
            </a:r>
            <a:r>
              <a:rPr lang="cs-CZ" sz="2000" i="1" dirty="0" err="1"/>
              <a:t>The</a:t>
            </a:r>
            <a:r>
              <a:rPr lang="cs-CZ" sz="2000" i="1" dirty="0"/>
              <a:t> </a:t>
            </a:r>
            <a:r>
              <a:rPr lang="cs-CZ" sz="2000" i="1" dirty="0" err="1"/>
              <a:t>Nestlings</a:t>
            </a:r>
            <a:r>
              <a:rPr lang="cs-CZ" sz="2000" i="1" dirty="0"/>
              <a:t>“</a:t>
            </a:r>
            <a:r>
              <a:rPr lang="cs-CZ" sz="2000" dirty="0"/>
              <a:t> (Ptáčata, </a:t>
            </a:r>
            <a:r>
              <a:rPr lang="cs-CZ" sz="2000" dirty="0" err="1"/>
              <a:t>document</a:t>
            </a:r>
            <a:r>
              <a:rPr lang="cs-CZ" sz="2000" dirty="0"/>
              <a:t> </a:t>
            </a:r>
            <a:r>
              <a:rPr lang="cs-CZ" sz="2000" dirty="0" err="1"/>
              <a:t>of</a:t>
            </a:r>
            <a:r>
              <a:rPr lang="cs-CZ" sz="2000" dirty="0"/>
              <a:t> </a:t>
            </a:r>
            <a:r>
              <a:rPr lang="cs-CZ" sz="2000" dirty="0" err="1"/>
              <a:t>the</a:t>
            </a:r>
            <a:r>
              <a:rPr lang="cs-CZ" sz="2000" dirty="0"/>
              <a:t> Czech public TV, </a:t>
            </a:r>
            <a:r>
              <a:rPr lang="cs-CZ" sz="1800" dirty="0"/>
              <a:t>2010–2020)</a:t>
            </a:r>
          </a:p>
          <a:p>
            <a:pPr>
              <a:lnSpc>
                <a:spcPct val="80000"/>
              </a:lnSpc>
              <a:buNone/>
            </a:pPr>
            <a:r>
              <a:rPr lang="cs-CZ" sz="2000" dirty="0"/>
              <a:t>	</a:t>
            </a:r>
            <a:r>
              <a:rPr lang="cs-CZ" sz="2000" dirty="0">
                <a:hlinkClick r:id="rId3"/>
              </a:rPr>
              <a:t>http://www.ceskatelevize.cz/porady/10267754387-ptacata-aneb-nejsme-zadna-becka/4238-ptacata/</a:t>
            </a:r>
            <a:endParaRPr lang="cs-CZ" sz="2000" dirty="0"/>
          </a:p>
          <a:p>
            <a:pPr>
              <a:lnSpc>
                <a:spcPct val="80000"/>
              </a:lnSpc>
              <a:buNone/>
            </a:pPr>
            <a:r>
              <a:rPr lang="cs-CZ" sz="1900" dirty="0"/>
              <a:t>	</a:t>
            </a:r>
            <a:r>
              <a:rPr lang="cs-CZ" sz="2000" dirty="0"/>
              <a:t>2. </a:t>
            </a:r>
            <a:r>
              <a:rPr lang="cs-CZ" sz="2000" dirty="0" err="1"/>
              <a:t>The</a:t>
            </a:r>
            <a:r>
              <a:rPr lang="cs-CZ" sz="2000" dirty="0"/>
              <a:t> Czech </a:t>
            </a:r>
            <a:r>
              <a:rPr lang="cs-CZ" sz="2000" dirty="0" err="1"/>
              <a:t>version</a:t>
            </a:r>
            <a:r>
              <a:rPr lang="cs-CZ" sz="2000" dirty="0"/>
              <a:t> </a:t>
            </a:r>
            <a:r>
              <a:rPr lang="cs-CZ" sz="2000" dirty="0" err="1"/>
              <a:t>of</a:t>
            </a:r>
            <a:r>
              <a:rPr lang="cs-CZ" sz="2000" dirty="0"/>
              <a:t> </a:t>
            </a:r>
            <a:r>
              <a:rPr lang="cs-CZ" sz="2000" dirty="0" err="1"/>
              <a:t>the</a:t>
            </a:r>
            <a:r>
              <a:rPr lang="cs-CZ" sz="2000" dirty="0"/>
              <a:t> </a:t>
            </a:r>
            <a:r>
              <a:rPr lang="cs-CZ" sz="2000" dirty="0" err="1"/>
              <a:t>Class</a:t>
            </a:r>
            <a:r>
              <a:rPr lang="cs-CZ" sz="2000" dirty="0"/>
              <a:t> </a:t>
            </a:r>
            <a:r>
              <a:rPr lang="cs-CZ" sz="2000" dirty="0" err="1"/>
              <a:t>Of</a:t>
            </a:r>
            <a:r>
              <a:rPr lang="cs-CZ" sz="2000" dirty="0"/>
              <a:t> (2014):</a:t>
            </a:r>
          </a:p>
          <a:p>
            <a:pPr>
              <a:lnSpc>
                <a:spcPct val="80000"/>
              </a:lnSpc>
              <a:buNone/>
            </a:pPr>
            <a:r>
              <a:rPr lang="cs-CZ" sz="2000" dirty="0">
                <a:solidFill>
                  <a:srgbClr val="0000FF"/>
                </a:solidFill>
              </a:rPr>
              <a:t>	http://www.ceskatelevize.cz/porady/10719503009-trida-8-a/313294340250001/</a:t>
            </a:r>
            <a:r>
              <a:rPr lang="cs-CZ" sz="2800" dirty="0">
                <a:solidFill>
                  <a:srgbClr val="0000FF"/>
                </a:solidFill>
              </a:rPr>
              <a:t> </a:t>
            </a:r>
          </a:p>
          <a:p>
            <a:pPr>
              <a:lnSpc>
                <a:spcPct val="80000"/>
              </a:lnSpc>
              <a:buNone/>
            </a:pPr>
            <a:endParaRPr lang="cs-CZ" sz="2800" dirty="0">
              <a:solidFill>
                <a:srgbClr val="0000FF"/>
              </a:solidFill>
            </a:endParaRPr>
          </a:p>
          <a:p>
            <a:pPr marL="0" indent="0" eaLnBrk="1" hangingPunct="1">
              <a:buFont typeface="Wingdings 3" panose="05040102010807070707" pitchFamily="18" charset="2"/>
              <a:buNone/>
              <a:defRPr/>
            </a:pPr>
            <a:endParaRPr lang="cs-CZ" sz="1900" dirty="0"/>
          </a:p>
          <a:p>
            <a:pPr eaLnBrk="1" hangingPunct="1">
              <a:defRPr/>
            </a:pPr>
            <a:endParaRPr lang="cs-CZ" sz="1900" dirty="0"/>
          </a:p>
          <a:p>
            <a:pPr eaLnBrk="1" hangingPunct="1">
              <a:defRPr/>
            </a:pPr>
            <a:endParaRPr lang="cs-CZ" sz="1900" dirty="0"/>
          </a:p>
        </p:txBody>
      </p:sp>
      <p:sp>
        <p:nvSpPr>
          <p:cNvPr id="2" name="Zástupný symbol pro číslo snímku 1"/>
          <p:cNvSpPr>
            <a:spLocks noGrp="1"/>
          </p:cNvSpPr>
          <p:nvPr>
            <p:ph type="sldNum" sz="quarter" idx="12"/>
          </p:nvPr>
        </p:nvSpPr>
        <p:spPr>
          <a:xfrm>
            <a:off x="6457950" y="6356350"/>
            <a:ext cx="2057400" cy="365125"/>
          </a:xfrm>
        </p:spPr>
        <p:txBody>
          <a:bodyPr>
            <a:normAutofit/>
          </a:bodyPr>
          <a:lstStyle/>
          <a:p>
            <a:pPr>
              <a:spcAft>
                <a:spcPts val="600"/>
              </a:spcAft>
            </a:pPr>
            <a:fld id="{9494B6D5-A0B9-47D8-AD4D-9B608C1A07EE}" type="slidenum">
              <a:rPr lang="en-GB" smtClean="0"/>
              <a:pPr>
                <a:spcAft>
                  <a:spcPts val="600"/>
                </a:spcAft>
              </a:pPr>
              <a:t>25</a:t>
            </a:fld>
            <a:endParaRPr lang="en-GB"/>
          </a:p>
        </p:txBody>
      </p:sp>
    </p:spTree>
    <p:extLst>
      <p:ext uri="{BB962C8B-B14F-4D97-AF65-F5344CB8AC3E}">
        <p14:creationId xmlns:p14="http://schemas.microsoft.com/office/powerpoint/2010/main" val="3430834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dpis 3"/>
          <p:cNvSpPr>
            <a:spLocks noGrp="1"/>
          </p:cNvSpPr>
          <p:nvPr>
            <p:ph type="title"/>
          </p:nvPr>
        </p:nvSpPr>
        <p:spPr/>
        <p:txBody>
          <a:bodyPr>
            <a:normAutofit fontScale="90000"/>
          </a:bodyPr>
          <a:lstStyle/>
          <a:p>
            <a:r>
              <a:rPr lang="cs-CZ" altLang="cs-CZ"/>
              <a:t>Example of ethnic differentiation among primary schools (in Brno)</a:t>
            </a:r>
          </a:p>
        </p:txBody>
      </p:sp>
      <p:pic>
        <p:nvPicPr>
          <p:cNvPr id="64515" name="Zástupný symbol pro obsah 6"/>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5273" y="3091731"/>
            <a:ext cx="4581340" cy="3401143"/>
          </a:xfrm>
        </p:spPr>
      </p:pic>
      <p:pic>
        <p:nvPicPr>
          <p:cNvPr id="64516" name="Zástupný symbol pro obsah 7"/>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495687" y="1655875"/>
            <a:ext cx="4583040" cy="3401143"/>
          </a:xfrm>
        </p:spPr>
      </p:pic>
      <p:sp>
        <p:nvSpPr>
          <p:cNvPr id="2" name="Zástupný symbol pro číslo snímku 1"/>
          <p:cNvSpPr>
            <a:spLocks noGrp="1"/>
          </p:cNvSpPr>
          <p:nvPr>
            <p:ph type="sldNum" sz="quarter" idx="12"/>
          </p:nvPr>
        </p:nvSpPr>
        <p:spPr/>
        <p:txBody>
          <a:bodyPr/>
          <a:lstStyle/>
          <a:p>
            <a:fld id="{9494B6D5-A0B9-47D8-AD4D-9B608C1A07EE}" type="slidenum">
              <a:rPr lang="en-GB" smtClean="0"/>
              <a:t>26</a:t>
            </a:fld>
            <a:endParaRPr lang="en-GB"/>
          </a:p>
        </p:txBody>
      </p:sp>
    </p:spTree>
    <p:extLst>
      <p:ext uri="{BB962C8B-B14F-4D97-AF65-F5344CB8AC3E}">
        <p14:creationId xmlns:p14="http://schemas.microsoft.com/office/powerpoint/2010/main" val="2965053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a:xfrm>
            <a:off x="457200" y="152400"/>
            <a:ext cx="8229600" cy="990600"/>
          </a:xfrm>
        </p:spPr>
        <p:txBody>
          <a:bodyPr wrap="square" anchor="b">
            <a:normAutofit/>
          </a:bodyPr>
          <a:lstStyle/>
          <a:p>
            <a:pPr>
              <a:lnSpc>
                <a:spcPct val="90000"/>
              </a:lnSpc>
            </a:pPr>
            <a:r>
              <a:rPr lang="cs-CZ" sz="3000" b="1" dirty="0" err="1"/>
              <a:t>Measures</a:t>
            </a:r>
            <a:r>
              <a:rPr lang="cs-CZ" sz="3000" b="1" dirty="0"/>
              <a:t> to </a:t>
            </a:r>
            <a:r>
              <a:rPr lang="cs-CZ" sz="3000" b="1" dirty="0" err="1"/>
              <a:t>combat</a:t>
            </a:r>
            <a:r>
              <a:rPr lang="cs-CZ" sz="3000" b="1" dirty="0"/>
              <a:t> </a:t>
            </a:r>
            <a:r>
              <a:rPr lang="cs-CZ" sz="3000" b="1" dirty="0" err="1"/>
              <a:t>unequal</a:t>
            </a:r>
            <a:r>
              <a:rPr lang="cs-CZ" sz="3000" b="1" dirty="0"/>
              <a:t> </a:t>
            </a:r>
            <a:r>
              <a:rPr lang="cs-CZ" sz="3000" b="1" dirty="0" err="1"/>
              <a:t>chances</a:t>
            </a:r>
            <a:r>
              <a:rPr lang="cs-CZ" sz="3000" b="1" dirty="0"/>
              <a:t> in </a:t>
            </a:r>
            <a:r>
              <a:rPr lang="cs-CZ" sz="3000" b="1" dirty="0" err="1"/>
              <a:t>primary</a:t>
            </a:r>
            <a:r>
              <a:rPr lang="cs-CZ" sz="3000" b="1" dirty="0"/>
              <a:t> </a:t>
            </a:r>
            <a:r>
              <a:rPr lang="cs-CZ" sz="3000" b="1" dirty="0" err="1"/>
              <a:t>education</a:t>
            </a:r>
            <a:r>
              <a:rPr lang="cs-CZ" sz="3000" b="1" dirty="0"/>
              <a:t> </a:t>
            </a:r>
            <a:r>
              <a:rPr lang="cs-CZ" sz="3000" dirty="0"/>
              <a:t>– in </a:t>
            </a:r>
            <a:r>
              <a:rPr lang="cs-CZ" sz="3000" dirty="0" err="1"/>
              <a:t>the</a:t>
            </a:r>
            <a:r>
              <a:rPr lang="cs-CZ" sz="3000" dirty="0"/>
              <a:t> CR</a:t>
            </a:r>
            <a:endParaRPr lang="cs-CZ" sz="3000" b="1" dirty="0"/>
          </a:p>
        </p:txBody>
      </p:sp>
      <p:graphicFrame>
        <p:nvGraphicFramePr>
          <p:cNvPr id="56324" name="Rectangle 3">
            <a:extLst>
              <a:ext uri="{FF2B5EF4-FFF2-40B4-BE49-F238E27FC236}">
                <a16:creationId xmlns:a16="http://schemas.microsoft.com/office/drawing/2014/main" id="{FC6DDB1D-3F1F-92AC-427F-64A31A1E0649}"/>
              </a:ext>
            </a:extLst>
          </p:cNvPr>
          <p:cNvGraphicFramePr>
            <a:graphicFrameLocks noGrp="1"/>
          </p:cNvGraphicFramePr>
          <p:nvPr>
            <p:ph sz="quarter" idx="1"/>
            <p:extLst>
              <p:ext uri="{D42A27DB-BD31-4B8C-83A1-F6EECF244321}">
                <p14:modId xmlns:p14="http://schemas.microsoft.com/office/powerpoint/2010/main" val="2183780622"/>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ástupný symbol pro číslo snímku 1" hidden="1"/>
          <p:cNvSpPr>
            <a:spLocks noGrp="1"/>
          </p:cNvSpPr>
          <p:nvPr>
            <p:ph type="sldNum" sz="quarter" idx="12"/>
          </p:nvPr>
        </p:nvSpPr>
        <p:spPr/>
        <p:txBody>
          <a:bodyPr/>
          <a:lstStyle/>
          <a:p>
            <a:pPr>
              <a:spcAft>
                <a:spcPts val="600"/>
              </a:spcAft>
            </a:pPr>
            <a:fld id="{9494B6D5-A0B9-47D8-AD4D-9B608C1A07EE}" type="slidenum">
              <a:rPr lang="en-GB" smtClean="0"/>
              <a:pPr>
                <a:spcAft>
                  <a:spcPts val="600"/>
                </a:spcAft>
              </a:pPr>
              <a:t>27</a:t>
            </a:fld>
            <a:endParaRPr lang="en-GB"/>
          </a:p>
        </p:txBody>
      </p:sp>
    </p:spTree>
    <p:extLst>
      <p:ext uri="{BB962C8B-B14F-4D97-AF65-F5344CB8AC3E}">
        <p14:creationId xmlns:p14="http://schemas.microsoft.com/office/powerpoint/2010/main" val="10337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28650" y="109952"/>
            <a:ext cx="7886700" cy="1325563"/>
          </a:xfrm>
        </p:spPr>
        <p:txBody>
          <a:bodyPr vert="horz" lIns="91440" tIns="45720" rIns="91440" bIns="45720" rtlCol="0" anchor="ctr">
            <a:normAutofit/>
          </a:bodyPr>
          <a:lstStyle/>
          <a:p>
            <a:pPr defTabSz="914400"/>
            <a:r>
              <a:rPr lang="en-US" sz="4000" kern="1200" dirty="0">
                <a:solidFill>
                  <a:schemeClr val="tx1"/>
                </a:solidFill>
                <a:latin typeface="+mj-lt"/>
                <a:ea typeface="+mj-ea"/>
                <a:cs typeface="+mj-cs"/>
              </a:rPr>
              <a:t>Causes – institutional level </a:t>
            </a:r>
          </a:p>
        </p:txBody>
      </p:sp>
      <p:sp>
        <p:nvSpPr>
          <p:cNvPr id="5" name="Zástupný symbol pro obsah 4"/>
          <p:cNvSpPr>
            <a:spLocks noGrp="1"/>
          </p:cNvSpPr>
          <p:nvPr>
            <p:ph idx="1"/>
          </p:nvPr>
        </p:nvSpPr>
        <p:spPr>
          <a:xfrm>
            <a:off x="628650" y="1929384"/>
            <a:ext cx="7886700" cy="4251960"/>
          </a:xfrm>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sz="1900" dirty="0"/>
              <a:t>The Czech Republic belongs in European milieu to those countries, where social origin of an individual strongly influences his/her educational attainment (OECD, 2018). </a:t>
            </a:r>
          </a:p>
          <a:p>
            <a:pPr indent="-228600" defTabSz="914400">
              <a:lnSpc>
                <a:spcPct val="90000"/>
              </a:lnSpc>
              <a:buFont typeface="Arial" panose="020B0604020202020204" pitchFamily="34" charset="0"/>
              <a:buChar char="•"/>
            </a:pPr>
            <a:r>
              <a:rPr lang="en-US" sz="1900" dirty="0"/>
              <a:t>Consequently, the issue of relationship between ethnicity and educational inequalities (chances) is almost exclusively relevant to Roma minority and it can be already found at the level of primary education.</a:t>
            </a:r>
          </a:p>
          <a:p>
            <a:pPr indent="-228600" defTabSz="914400">
              <a:lnSpc>
                <a:spcPct val="90000"/>
              </a:lnSpc>
              <a:buFont typeface="Arial" panose="020B0604020202020204" pitchFamily="34" charset="0"/>
              <a:buChar char="•"/>
            </a:pPr>
            <a:r>
              <a:rPr lang="en-US" sz="1900" dirty="0"/>
              <a:t>The segregation tendencies of the Czech educational system are pointed out even in some official (government-issued) documents </a:t>
            </a:r>
            <a:r>
              <a:rPr lang="en-US" sz="1900" dirty="0">
                <a:sym typeface="Symbol" panose="05050102010706020507" pitchFamily="18" charset="2"/>
              </a:rPr>
              <a:t> A</a:t>
            </a:r>
            <a:r>
              <a:rPr lang="en-US" sz="1900" dirty="0"/>
              <a:t>ccording to these official estimates in the school year 2016/17 a quarter of all Roma pupils were educated in primary schools with 50% or more enrolled Roma pupils, </a:t>
            </a:r>
            <a:r>
              <a:rPr lang="en-US" sz="1900" i="1" dirty="0"/>
              <a:t>(Report on the Status of the Roma Minority…, 2017: 30)</a:t>
            </a:r>
            <a:r>
              <a:rPr lang="en-US" sz="1900" dirty="0"/>
              <a:t>.</a:t>
            </a:r>
          </a:p>
        </p:txBody>
      </p:sp>
      <p:sp>
        <p:nvSpPr>
          <p:cNvPr id="3" name="Zástupný symbol pro číslo snímku 2"/>
          <p:cNvSpPr>
            <a:spLocks noGrp="1"/>
          </p:cNvSpPr>
          <p:nvPr>
            <p:ph type="sldNum" sz="quarter" idx="11"/>
          </p:nvPr>
        </p:nvSpPr>
        <p:spPr>
          <a:xfrm>
            <a:off x="6457950" y="6356350"/>
            <a:ext cx="2057400" cy="365125"/>
          </a:xfrm>
        </p:spPr>
        <p:txBody>
          <a:bodyPr vert="horz" lIns="91440" tIns="45720" rIns="91440" bIns="45720" rtlCol="0" anchor="ctr">
            <a:normAutofit/>
          </a:bodyPr>
          <a:lstStyle/>
          <a:p>
            <a:pPr>
              <a:spcAft>
                <a:spcPts val="600"/>
              </a:spcAft>
            </a:pPr>
            <a:fld id="{0970407D-EE58-4A0B-824B-1D3AE42DD9CF}" type="slidenum">
              <a:rPr lang="en-US" altLang="cs-CZ" sz="1200" smtClean="0"/>
              <a:pPr>
                <a:spcAft>
                  <a:spcPts val="600"/>
                </a:spcAft>
              </a:pPr>
              <a:t>28</a:t>
            </a:fld>
            <a:endParaRPr lang="en-US" altLang="cs-CZ" sz="1200"/>
          </a:p>
        </p:txBody>
      </p:sp>
    </p:spTree>
    <p:extLst>
      <p:ext uri="{BB962C8B-B14F-4D97-AF65-F5344CB8AC3E}">
        <p14:creationId xmlns:p14="http://schemas.microsoft.com/office/powerpoint/2010/main" val="3877337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2956" y="-99392"/>
            <a:ext cx="7886700" cy="1325563"/>
          </a:xfrm>
        </p:spPr>
        <p:txBody>
          <a:bodyPr>
            <a:normAutofit/>
          </a:bodyPr>
          <a:lstStyle/>
          <a:p>
            <a:r>
              <a:rPr lang="cs-CZ" sz="3600" dirty="0" err="1"/>
              <a:t>The</a:t>
            </a:r>
            <a:r>
              <a:rPr lang="cs-CZ" sz="3600" dirty="0"/>
              <a:t> </a:t>
            </a:r>
            <a:r>
              <a:rPr lang="cs-CZ" sz="3600" dirty="0" err="1"/>
              <a:t>main</a:t>
            </a:r>
            <a:r>
              <a:rPr lang="cs-CZ" sz="3600" dirty="0"/>
              <a:t> </a:t>
            </a:r>
            <a:r>
              <a:rPr lang="cs-CZ" sz="3600" dirty="0" err="1"/>
              <a:t>problems</a:t>
            </a:r>
            <a:r>
              <a:rPr lang="cs-CZ" sz="3600" dirty="0"/>
              <a:t> on </a:t>
            </a:r>
            <a:r>
              <a:rPr lang="cs-CZ" sz="3600" dirty="0" err="1"/>
              <a:t>the</a:t>
            </a:r>
            <a:r>
              <a:rPr lang="cs-CZ" sz="3600" dirty="0"/>
              <a:t> </a:t>
            </a:r>
            <a:r>
              <a:rPr lang="cs-CZ" sz="3600" dirty="0" err="1"/>
              <a:t>side</a:t>
            </a:r>
            <a:r>
              <a:rPr lang="cs-CZ" sz="3600" dirty="0"/>
              <a:t> </a:t>
            </a:r>
            <a:r>
              <a:rPr lang="cs-CZ" sz="3600" dirty="0" err="1"/>
              <a:t>of</a:t>
            </a:r>
            <a:r>
              <a:rPr lang="cs-CZ" sz="3600" dirty="0"/>
              <a:t> </a:t>
            </a:r>
            <a:r>
              <a:rPr lang="cs-CZ" sz="3600" dirty="0" err="1"/>
              <a:t>actors</a:t>
            </a:r>
            <a:endParaRPr lang="cs-CZ" sz="3600" dirty="0"/>
          </a:p>
        </p:txBody>
      </p:sp>
      <p:sp>
        <p:nvSpPr>
          <p:cNvPr id="3" name="Zástupný symbol pro obsah 2"/>
          <p:cNvSpPr>
            <a:spLocks noGrp="1"/>
          </p:cNvSpPr>
          <p:nvPr>
            <p:ph idx="1"/>
          </p:nvPr>
        </p:nvSpPr>
        <p:spPr>
          <a:xfrm>
            <a:off x="628650" y="1929384"/>
            <a:ext cx="7886700" cy="4251960"/>
          </a:xfrm>
        </p:spPr>
        <p:txBody>
          <a:bodyPr>
            <a:normAutofit/>
          </a:bodyPr>
          <a:lstStyle/>
          <a:p>
            <a:pPr lvl="0"/>
            <a:endParaRPr lang="cs-CZ" sz="1900" dirty="0"/>
          </a:p>
          <a:p>
            <a:pPr lvl="0"/>
            <a:r>
              <a:rPr lang="en-US" sz="1900" dirty="0"/>
              <a:t>the transition between the pre-primary and the 1</a:t>
            </a:r>
            <a:r>
              <a:rPr lang="en-US" sz="1900" baseline="30000" dirty="0"/>
              <a:t>st</a:t>
            </a:r>
            <a:r>
              <a:rPr lang="en-US" sz="1900" dirty="0"/>
              <a:t> level of elementary (primary/basic) education;</a:t>
            </a:r>
            <a:endParaRPr lang="cs-CZ" sz="1900" dirty="0"/>
          </a:p>
          <a:p>
            <a:pPr lvl="0"/>
            <a:r>
              <a:rPr lang="en-US" sz="1900" dirty="0"/>
              <a:t>the transition between primary and lower secondary levels of education (the second stage is accompanied by a major outflow of Roma pupils); which influences</a:t>
            </a:r>
            <a:endParaRPr lang="cs-CZ" sz="1900" dirty="0"/>
          </a:p>
          <a:p>
            <a:r>
              <a:rPr lang="en-US" sz="1900" dirty="0"/>
              <a:t>limited chances of attainment upper secondary</a:t>
            </a:r>
            <a:r>
              <a:rPr lang="cs-CZ" sz="1900" dirty="0"/>
              <a:t>/</a:t>
            </a:r>
            <a:r>
              <a:rPr lang="cs-CZ" sz="1900" dirty="0" err="1"/>
              <a:t>tertiary</a:t>
            </a:r>
            <a:r>
              <a:rPr lang="en-US" sz="1900" dirty="0"/>
              <a:t> education</a:t>
            </a:r>
            <a:endParaRPr lang="cs-CZ"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cs-CZ" altLang="cs-CZ"/>
              <a:t>CEE - </a:t>
            </a:r>
            <a:r>
              <a:rPr lang="en-US" altLang="cs-CZ"/>
              <a:t>Before the transition in 1989</a:t>
            </a:r>
            <a:endParaRPr lang="cs-CZ" altLang="cs-CZ" dirty="0"/>
          </a:p>
        </p:txBody>
      </p:sp>
      <p:sp>
        <p:nvSpPr>
          <p:cNvPr id="3" name="Content Placeholder 2"/>
          <p:cNvSpPr>
            <a:spLocks noGrp="1"/>
          </p:cNvSpPr>
          <p:nvPr>
            <p:ph idx="1"/>
          </p:nvPr>
        </p:nvSpPr>
        <p:spPr>
          <a:xfrm>
            <a:off x="457200" y="1219200"/>
            <a:ext cx="8229600" cy="4937125"/>
          </a:xfrm>
        </p:spPr>
        <p:txBody>
          <a:bodyPr/>
          <a:lstStyle/>
          <a:p>
            <a:endParaRPr lang="cs-CZ" altLang="cs-CZ" dirty="0"/>
          </a:p>
          <a:p>
            <a:r>
              <a:rPr lang="en-US" altLang="cs-CZ" dirty="0"/>
              <a:t>The defining characteristic of socialist countries was state ownership of the </a:t>
            </a:r>
            <a:r>
              <a:rPr lang="cs-CZ" altLang="cs-CZ" dirty="0" err="1"/>
              <a:t>means</a:t>
            </a:r>
            <a:r>
              <a:rPr lang="cs-CZ" altLang="cs-CZ" dirty="0"/>
              <a:t> </a:t>
            </a:r>
            <a:r>
              <a:rPr lang="cs-CZ" altLang="cs-CZ" dirty="0" err="1"/>
              <a:t>of</a:t>
            </a:r>
            <a:r>
              <a:rPr lang="cs-CZ" altLang="cs-CZ" dirty="0"/>
              <a:t> </a:t>
            </a:r>
            <a:r>
              <a:rPr lang="cs-CZ" altLang="cs-CZ" dirty="0" err="1"/>
              <a:t>production</a:t>
            </a:r>
            <a:r>
              <a:rPr lang="cs-CZ" altLang="cs-CZ" dirty="0"/>
              <a:t>.</a:t>
            </a:r>
            <a:endParaRPr lang="en-US" altLang="cs-CZ" dirty="0"/>
          </a:p>
          <a:p>
            <a:r>
              <a:rPr lang="en-US" altLang="cs-CZ" dirty="0"/>
              <a:t>On average, 90 percent of the labor force was employed by the state and most income was paid by the state.</a:t>
            </a:r>
            <a:endParaRPr lang="cs-CZ" altLang="cs-CZ" dirty="0"/>
          </a:p>
          <a:p>
            <a:r>
              <a:rPr lang="cs-CZ" altLang="cs-CZ" dirty="0"/>
              <a:t>„</a:t>
            </a:r>
            <a:r>
              <a:rPr lang="cs-CZ" altLang="cs-CZ" dirty="0" err="1"/>
              <a:t>Over-protection</a:t>
            </a:r>
            <a:r>
              <a:rPr lang="cs-CZ" altLang="cs-CZ" dirty="0"/>
              <a:t>“ </a:t>
            </a:r>
            <a:r>
              <a:rPr lang="cs-CZ" altLang="cs-CZ" dirty="0" err="1"/>
              <a:t>of</a:t>
            </a:r>
            <a:r>
              <a:rPr lang="cs-CZ" altLang="cs-CZ" dirty="0"/>
              <a:t> </a:t>
            </a:r>
            <a:r>
              <a:rPr lang="cs-CZ" altLang="cs-CZ" dirty="0" err="1"/>
              <a:t>workers</a:t>
            </a:r>
            <a:r>
              <a:rPr lang="cs-CZ" altLang="cs-CZ" dirty="0"/>
              <a:t> </a:t>
            </a:r>
            <a:r>
              <a:rPr lang="cs-CZ" altLang="cs-CZ" dirty="0" err="1"/>
              <a:t>with</a:t>
            </a:r>
            <a:r>
              <a:rPr lang="cs-CZ" altLang="cs-CZ" dirty="0"/>
              <a:t> permanent </a:t>
            </a:r>
            <a:r>
              <a:rPr lang="cs-CZ" altLang="cs-CZ" dirty="0" err="1"/>
              <a:t>contracts</a:t>
            </a:r>
            <a:r>
              <a:rPr lang="cs-CZ" altLang="cs-CZ" dirty="0"/>
              <a:t>.</a:t>
            </a:r>
            <a:endParaRPr lang="en-US" altLang="cs-CZ" dirty="0"/>
          </a:p>
          <a:p>
            <a:r>
              <a:rPr lang="en-US" altLang="cs-CZ" dirty="0"/>
              <a:t>In some countries </a:t>
            </a:r>
            <a:r>
              <a:rPr lang="cs-CZ" altLang="cs-CZ" dirty="0" err="1"/>
              <a:t>private</a:t>
            </a:r>
            <a:r>
              <a:rPr lang="cs-CZ" altLang="cs-CZ" dirty="0"/>
              <a:t> </a:t>
            </a:r>
            <a:r>
              <a:rPr lang="cs-CZ" altLang="cs-CZ" dirty="0" err="1"/>
              <a:t>enterpreneurship</a:t>
            </a:r>
            <a:r>
              <a:rPr lang="cs-CZ" altLang="cs-CZ" dirty="0"/>
              <a:t> </a:t>
            </a:r>
            <a:r>
              <a:rPr lang="en-US" altLang="cs-CZ" dirty="0"/>
              <a:t>was allowed </a:t>
            </a:r>
            <a:r>
              <a:rPr lang="cs-CZ" altLang="cs-CZ" sz="2800" dirty="0"/>
              <a:t>(</a:t>
            </a:r>
            <a:r>
              <a:rPr lang="cs-CZ" altLang="cs-CZ" sz="2800" dirty="0" err="1"/>
              <a:t>Poland</a:t>
            </a:r>
            <a:r>
              <a:rPr lang="cs-CZ" altLang="cs-CZ" sz="2800" dirty="0"/>
              <a:t>,</a:t>
            </a:r>
            <a:r>
              <a:rPr lang="en-US" altLang="cs-CZ" sz="2800" dirty="0"/>
              <a:t> Yugoslavia, Bulgaria and Hungary)</a:t>
            </a:r>
            <a:endParaRPr lang="cs-CZ" altLang="cs-CZ"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a:xfrm>
            <a:off x="628650" y="-188264"/>
            <a:ext cx="7886700" cy="1325563"/>
          </a:xfrm>
        </p:spPr>
        <p:txBody>
          <a:bodyPr>
            <a:normAutofit/>
          </a:bodyPr>
          <a:lstStyle/>
          <a:p>
            <a:r>
              <a:rPr lang="cs-CZ" altLang="cs-CZ" sz="3600" dirty="0" err="1"/>
              <a:t>Inequalities</a:t>
            </a:r>
            <a:r>
              <a:rPr lang="cs-CZ" altLang="cs-CZ" sz="3600" dirty="0"/>
              <a:t> in public </a:t>
            </a:r>
            <a:r>
              <a:rPr lang="cs-CZ" altLang="cs-CZ" sz="3600" dirty="0" err="1"/>
              <a:t>education</a:t>
            </a:r>
            <a:endParaRPr lang="cs-CZ" sz="3600" dirty="0"/>
          </a:p>
        </p:txBody>
      </p:sp>
      <p:sp>
        <p:nvSpPr>
          <p:cNvPr id="57346" name="Rectangle 3"/>
          <p:cNvSpPr>
            <a:spLocks noGrp="1"/>
          </p:cNvSpPr>
          <p:nvPr>
            <p:ph type="body" idx="1"/>
          </p:nvPr>
        </p:nvSpPr>
        <p:spPr>
          <a:xfrm>
            <a:off x="628650" y="1929384"/>
            <a:ext cx="7886700" cy="4251960"/>
          </a:xfrm>
        </p:spPr>
        <p:txBody>
          <a:bodyPr>
            <a:normAutofit/>
          </a:bodyPr>
          <a:lstStyle/>
          <a:p>
            <a:pPr algn="ctr">
              <a:buNone/>
            </a:pPr>
            <a:br>
              <a:rPr lang="cs-CZ" sz="1800" i="1" dirty="0"/>
            </a:br>
            <a:r>
              <a:rPr lang="cs-CZ" sz="1800" dirty="0"/>
              <a:t>Q</a:t>
            </a:r>
            <a:r>
              <a:rPr lang="en-US" sz="1800" dirty="0" err="1"/>
              <a:t>uestions</a:t>
            </a:r>
            <a:r>
              <a:rPr lang="en-US" sz="1800" dirty="0"/>
              <a:t> at the end:</a:t>
            </a:r>
            <a:endParaRPr lang="cs-CZ" sz="1800" dirty="0"/>
          </a:p>
          <a:p>
            <a:pPr algn="ctr">
              <a:buNone/>
            </a:pPr>
            <a:endParaRPr lang="cs-CZ" sz="1800" dirty="0"/>
          </a:p>
          <a:p>
            <a:pPr algn="ctr">
              <a:buNone/>
            </a:pPr>
            <a:r>
              <a:rPr lang="cs-CZ" sz="1800" i="1" dirty="0"/>
              <a:t>	</a:t>
            </a:r>
            <a:r>
              <a:rPr lang="cs-CZ" sz="1800" i="1" dirty="0" err="1"/>
              <a:t>How</a:t>
            </a:r>
            <a:r>
              <a:rPr lang="cs-CZ" sz="1800" i="1" dirty="0"/>
              <a:t> to </a:t>
            </a:r>
            <a:r>
              <a:rPr lang="cs-CZ" sz="1800" i="1" dirty="0" err="1"/>
              <a:t>eliminate</a:t>
            </a:r>
            <a:r>
              <a:rPr lang="cs-CZ" sz="1800" i="1" dirty="0"/>
              <a:t> </a:t>
            </a:r>
            <a:r>
              <a:rPr lang="cs-CZ" sz="1800" i="1" dirty="0" err="1"/>
              <a:t>disadvanteges</a:t>
            </a:r>
            <a:r>
              <a:rPr lang="cs-CZ" sz="1800" i="1" dirty="0"/>
              <a:t> in </a:t>
            </a:r>
            <a:r>
              <a:rPr lang="cs-CZ" sz="1800" i="1" dirty="0" err="1"/>
              <a:t>education</a:t>
            </a:r>
            <a:r>
              <a:rPr lang="cs-CZ" sz="1800" i="1" dirty="0"/>
              <a:t>?</a:t>
            </a:r>
          </a:p>
          <a:p>
            <a:pPr marL="102394" indent="0">
              <a:buNone/>
            </a:pPr>
            <a:r>
              <a:rPr lang="en-US" sz="1800" dirty="0"/>
              <a:t>How can </a:t>
            </a:r>
            <a:r>
              <a:rPr lang="cs-CZ" sz="1800" dirty="0" err="1"/>
              <a:t>be</a:t>
            </a:r>
            <a:r>
              <a:rPr lang="cs-CZ" sz="1800" dirty="0"/>
              <a:t> </a:t>
            </a:r>
            <a:r>
              <a:rPr lang="en-US" sz="1800" dirty="0"/>
              <a:t>the results </a:t>
            </a:r>
            <a:r>
              <a:rPr lang="cs-CZ" sz="1800" dirty="0"/>
              <a:t>(</a:t>
            </a:r>
            <a:r>
              <a:rPr lang="en-US" sz="1800" dirty="0"/>
              <a:t>success</a:t>
            </a:r>
            <a:r>
              <a:rPr lang="cs-CZ" sz="1800" dirty="0"/>
              <a:t>) </a:t>
            </a:r>
            <a:r>
              <a:rPr lang="en-US" sz="1800" dirty="0"/>
              <a:t>of the implementation of inclusive measures reliably demonstrated? </a:t>
            </a:r>
          </a:p>
          <a:p>
            <a:pPr marL="102394" indent="0">
              <a:buNone/>
            </a:pPr>
            <a:r>
              <a:rPr lang="en-US" sz="1800" dirty="0"/>
              <a:t>H</a:t>
            </a:r>
            <a:r>
              <a:rPr lang="cs-CZ" sz="1800" dirty="0" err="1"/>
              <a:t>ow</a:t>
            </a:r>
            <a:r>
              <a:rPr lang="cs-CZ" sz="1800" dirty="0"/>
              <a:t> to </a:t>
            </a:r>
            <a:r>
              <a:rPr lang="en-US" sz="1800" dirty="0"/>
              <a:t>stopping or reversing the negative trend of growing school segregation? </a:t>
            </a:r>
          </a:p>
          <a:p>
            <a:pPr>
              <a:buFont typeface="Arial" charset="0"/>
              <a:buNone/>
            </a:pPr>
            <a:endParaRPr lang="cs-CZ" sz="1800" dirty="0"/>
          </a:p>
        </p:txBody>
      </p:sp>
      <p:sp>
        <p:nvSpPr>
          <p:cNvPr id="2" name="Zástupný symbol pro číslo snímku 1"/>
          <p:cNvSpPr>
            <a:spLocks noGrp="1"/>
          </p:cNvSpPr>
          <p:nvPr>
            <p:ph type="sldNum" sz="quarter" idx="12"/>
          </p:nvPr>
        </p:nvSpPr>
        <p:spPr>
          <a:xfrm>
            <a:off x="6457950" y="6356350"/>
            <a:ext cx="2057400" cy="365125"/>
          </a:xfrm>
        </p:spPr>
        <p:txBody>
          <a:bodyPr>
            <a:normAutofit/>
          </a:bodyPr>
          <a:lstStyle/>
          <a:p>
            <a:pPr>
              <a:spcAft>
                <a:spcPts val="600"/>
              </a:spcAft>
            </a:pPr>
            <a:fld id="{9494B6D5-A0B9-47D8-AD4D-9B608C1A07EE}" type="slidenum">
              <a:rPr lang="en-GB" smtClean="0"/>
              <a:pPr>
                <a:spcAft>
                  <a:spcPts val="600"/>
                </a:spcAft>
              </a:pPr>
              <a:t>30</a:t>
            </a:fld>
            <a:endParaRPr lang="en-GB"/>
          </a:p>
        </p:txBody>
      </p:sp>
    </p:spTree>
    <p:extLst>
      <p:ext uri="{BB962C8B-B14F-4D97-AF65-F5344CB8AC3E}">
        <p14:creationId xmlns:p14="http://schemas.microsoft.com/office/powerpoint/2010/main" val="2764700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a:xfrm>
            <a:off x="625929" y="-243408"/>
            <a:ext cx="7886700" cy="1325563"/>
          </a:xfrm>
        </p:spPr>
        <p:txBody>
          <a:bodyPr>
            <a:normAutofit/>
          </a:bodyPr>
          <a:lstStyle/>
          <a:p>
            <a:r>
              <a:rPr lang="cs-CZ" sz="3600" dirty="0"/>
              <a:t>No Data – No </a:t>
            </a:r>
            <a:r>
              <a:rPr lang="cs-CZ" sz="3600" dirty="0" err="1"/>
              <a:t>Progress</a:t>
            </a:r>
            <a:endParaRPr lang="cs-CZ" sz="3600" dirty="0"/>
          </a:p>
        </p:txBody>
      </p:sp>
      <p:sp>
        <p:nvSpPr>
          <p:cNvPr id="59394" name="Rectangle 3"/>
          <p:cNvSpPr>
            <a:spLocks noGrp="1"/>
          </p:cNvSpPr>
          <p:nvPr>
            <p:ph type="body" idx="1"/>
          </p:nvPr>
        </p:nvSpPr>
        <p:spPr>
          <a:xfrm>
            <a:off x="628650" y="1929384"/>
            <a:ext cx="7886700" cy="4251960"/>
          </a:xfrm>
        </p:spPr>
        <p:txBody>
          <a:bodyPr>
            <a:normAutofit/>
          </a:bodyPr>
          <a:lstStyle/>
          <a:p>
            <a:endParaRPr lang="cs-CZ" sz="1900" dirty="0"/>
          </a:p>
          <a:p>
            <a:r>
              <a:rPr lang="cs-CZ" sz="2000" dirty="0">
                <a:solidFill>
                  <a:srgbClr val="002060"/>
                </a:solidFill>
              </a:rPr>
              <a:t>„</a:t>
            </a:r>
            <a:r>
              <a:rPr lang="cs-CZ" sz="2000" u="sng" dirty="0">
                <a:solidFill>
                  <a:srgbClr val="002060"/>
                </a:solidFill>
              </a:rPr>
              <a:t>Hard-to-</a:t>
            </a:r>
            <a:r>
              <a:rPr lang="cs-CZ" sz="2000" u="sng" dirty="0" err="1">
                <a:solidFill>
                  <a:srgbClr val="002060"/>
                </a:solidFill>
              </a:rPr>
              <a:t>survey</a:t>
            </a:r>
            <a:r>
              <a:rPr lang="cs-CZ" sz="2000" dirty="0">
                <a:solidFill>
                  <a:srgbClr val="002060"/>
                </a:solidFill>
              </a:rPr>
              <a:t>“ </a:t>
            </a:r>
            <a:r>
              <a:rPr lang="cs-CZ" sz="2000" dirty="0" err="1">
                <a:solidFill>
                  <a:srgbClr val="002060"/>
                </a:solidFill>
              </a:rPr>
              <a:t>population</a:t>
            </a:r>
            <a:r>
              <a:rPr lang="cs-CZ" sz="2000" dirty="0">
                <a:solidFill>
                  <a:srgbClr val="002060"/>
                </a:solidFill>
              </a:rPr>
              <a:t> (Font, </a:t>
            </a:r>
            <a:r>
              <a:rPr lang="cs-CZ" sz="2000" dirty="0" err="1">
                <a:solidFill>
                  <a:srgbClr val="002060"/>
                </a:solidFill>
              </a:rPr>
              <a:t>Mendez</a:t>
            </a:r>
            <a:r>
              <a:rPr lang="cs-CZ" sz="2000" dirty="0">
                <a:solidFill>
                  <a:srgbClr val="002060"/>
                </a:solidFill>
              </a:rPr>
              <a:t>, 2013; </a:t>
            </a:r>
            <a:r>
              <a:rPr lang="cs-CZ" sz="2000" dirty="0" err="1">
                <a:solidFill>
                  <a:srgbClr val="002060"/>
                </a:solidFill>
              </a:rPr>
              <a:t>Kappelhof</a:t>
            </a:r>
            <a:r>
              <a:rPr lang="cs-CZ" sz="2000" dirty="0">
                <a:solidFill>
                  <a:srgbClr val="002060"/>
                </a:solidFill>
              </a:rPr>
              <a:t>, 2015).</a:t>
            </a:r>
          </a:p>
          <a:p>
            <a:r>
              <a:rPr lang="cs-CZ" sz="1900" dirty="0" err="1"/>
              <a:t>Initiatives</a:t>
            </a:r>
            <a:r>
              <a:rPr lang="cs-CZ" sz="1900" dirty="0"/>
              <a:t> </a:t>
            </a:r>
            <a:r>
              <a:rPr lang="cs-CZ" sz="1900" dirty="0" err="1"/>
              <a:t>of</a:t>
            </a:r>
            <a:r>
              <a:rPr lang="cs-CZ" sz="1900" dirty="0"/>
              <a:t> </a:t>
            </a:r>
            <a:r>
              <a:rPr lang="cs-CZ" sz="1900" dirty="0" err="1"/>
              <a:t>the</a:t>
            </a:r>
            <a:r>
              <a:rPr lang="cs-CZ" sz="1900" dirty="0"/>
              <a:t> </a:t>
            </a:r>
            <a:r>
              <a:rPr lang="cs-CZ" sz="1900" dirty="0" err="1"/>
              <a:t>European</a:t>
            </a:r>
            <a:r>
              <a:rPr lang="cs-CZ" sz="1900" dirty="0"/>
              <a:t> Union, as </a:t>
            </a:r>
            <a:r>
              <a:rPr lang="cs-CZ" sz="1900" dirty="0" err="1"/>
              <a:t>well</a:t>
            </a:r>
            <a:r>
              <a:rPr lang="cs-CZ" sz="1900" dirty="0"/>
              <a:t> as </a:t>
            </a:r>
            <a:r>
              <a:rPr lang="cs-CZ" sz="1900" dirty="0" err="1"/>
              <a:t>national</a:t>
            </a:r>
            <a:r>
              <a:rPr lang="cs-CZ" sz="1900" dirty="0"/>
              <a:t> </a:t>
            </a:r>
            <a:r>
              <a:rPr lang="cs-CZ" sz="1900" dirty="0" err="1"/>
              <a:t>governments</a:t>
            </a:r>
            <a:r>
              <a:rPr lang="cs-CZ" sz="1900" dirty="0"/>
              <a:t> to </a:t>
            </a:r>
            <a:r>
              <a:rPr lang="cs-CZ" sz="1900" dirty="0" err="1"/>
              <a:t>improve</a:t>
            </a:r>
            <a:r>
              <a:rPr lang="cs-CZ" sz="1900" dirty="0"/>
              <a:t> </a:t>
            </a:r>
            <a:r>
              <a:rPr lang="cs-CZ" sz="1900" dirty="0" err="1"/>
              <a:t>the</a:t>
            </a:r>
            <a:r>
              <a:rPr lang="cs-CZ" sz="1900" dirty="0"/>
              <a:t> </a:t>
            </a:r>
            <a:r>
              <a:rPr lang="cs-CZ" sz="1900" dirty="0" err="1"/>
              <a:t>collection</a:t>
            </a:r>
            <a:r>
              <a:rPr lang="cs-CZ" sz="1900" dirty="0"/>
              <a:t> </a:t>
            </a:r>
            <a:r>
              <a:rPr lang="cs-CZ" sz="1900" dirty="0" err="1"/>
              <a:t>of</a:t>
            </a:r>
            <a:r>
              <a:rPr lang="cs-CZ" sz="1900" dirty="0"/>
              <a:t> data </a:t>
            </a:r>
            <a:r>
              <a:rPr lang="cs-CZ" sz="1900" dirty="0" err="1"/>
              <a:t>relating</a:t>
            </a:r>
            <a:r>
              <a:rPr lang="cs-CZ" sz="1900" dirty="0"/>
              <a:t> to Roma.</a:t>
            </a:r>
          </a:p>
          <a:p>
            <a:r>
              <a:rPr lang="cs-CZ" sz="1900" dirty="0" err="1"/>
              <a:t>Governments</a:t>
            </a:r>
            <a:r>
              <a:rPr lang="cs-CZ" sz="1900" dirty="0"/>
              <a:t> </a:t>
            </a:r>
            <a:r>
              <a:rPr lang="cs-CZ" sz="1900" dirty="0" err="1"/>
              <a:t>should</a:t>
            </a:r>
            <a:r>
              <a:rPr lang="cs-CZ" sz="1900" dirty="0"/>
              <a:t> </a:t>
            </a:r>
            <a:r>
              <a:rPr lang="cs-CZ" sz="1900" dirty="0" err="1"/>
              <a:t>collect</a:t>
            </a:r>
            <a:r>
              <a:rPr lang="cs-CZ" sz="1900" dirty="0"/>
              <a:t> </a:t>
            </a:r>
            <a:r>
              <a:rPr lang="cs-CZ" sz="1900" dirty="0" err="1"/>
              <a:t>ethnic</a:t>
            </a:r>
            <a:r>
              <a:rPr lang="cs-CZ" sz="1900" dirty="0"/>
              <a:t> data and use </a:t>
            </a:r>
            <a:r>
              <a:rPr lang="cs-CZ" sz="1900" dirty="0" err="1"/>
              <a:t>it</a:t>
            </a:r>
            <a:r>
              <a:rPr lang="cs-CZ" sz="1900" dirty="0"/>
              <a:t> </a:t>
            </a:r>
            <a:r>
              <a:rPr lang="cs-CZ" sz="1900" dirty="0" err="1"/>
              <a:t>for</a:t>
            </a:r>
            <a:r>
              <a:rPr lang="cs-CZ" sz="1900" dirty="0"/>
              <a:t> </a:t>
            </a:r>
            <a:r>
              <a:rPr lang="cs-CZ" sz="1900" dirty="0" err="1"/>
              <a:t>the</a:t>
            </a:r>
            <a:r>
              <a:rPr lang="cs-CZ" sz="1900" dirty="0"/>
              <a:t> </a:t>
            </a:r>
            <a:r>
              <a:rPr lang="cs-CZ" sz="1900" dirty="0" err="1"/>
              <a:t>purposes</a:t>
            </a:r>
            <a:r>
              <a:rPr lang="cs-CZ" sz="1900" dirty="0"/>
              <a:t> </a:t>
            </a:r>
            <a:r>
              <a:rPr lang="cs-CZ" sz="1900" dirty="0" err="1"/>
              <a:t>of</a:t>
            </a:r>
            <a:r>
              <a:rPr lang="cs-CZ" sz="1900" dirty="0"/>
              <a:t> </a:t>
            </a:r>
            <a:r>
              <a:rPr lang="cs-CZ" sz="1900" dirty="0" err="1"/>
              <a:t>inclusion</a:t>
            </a:r>
            <a:r>
              <a:rPr lang="cs-CZ" sz="1900" dirty="0"/>
              <a:t> </a:t>
            </a:r>
            <a:r>
              <a:rPr lang="cs-CZ" sz="1900" dirty="0" err="1"/>
              <a:t>policies</a:t>
            </a:r>
            <a:endParaRPr lang="cs-CZ" sz="1900" dirty="0"/>
          </a:p>
          <a:p>
            <a:r>
              <a:rPr lang="cs-CZ" sz="1900" dirty="0">
                <a:hlinkClick r:id="rId2"/>
              </a:rPr>
              <a:t>http://www.opensocietyfoundations.org/sites/default/files/no-data-no-progress-20100628.pdf</a:t>
            </a:r>
            <a:endParaRPr lang="cs-CZ" sz="19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p:cNvSpPr>
          <p:nvPr>
            <p:ph idx="1"/>
          </p:nvPr>
        </p:nvSpPr>
        <p:spPr>
          <a:xfrm>
            <a:off x="329184" y="2741709"/>
            <a:ext cx="3880678" cy="2748263"/>
          </a:xfrm>
        </p:spPr>
        <p:txBody>
          <a:bodyPr>
            <a:normAutofit/>
          </a:bodyPr>
          <a:lstStyle/>
          <a:p>
            <a:pPr marL="0" indent="0">
              <a:buNone/>
            </a:pPr>
            <a:endParaRPr lang="cs-CZ" sz="1350">
              <a:hlinkClick r:id="rId2"/>
            </a:endParaRPr>
          </a:p>
          <a:p>
            <a:pPr marL="0" indent="0">
              <a:buNone/>
            </a:pPr>
            <a:endParaRPr lang="cs-CZ" sz="1350">
              <a:hlinkClick r:id="rId2"/>
            </a:endParaRPr>
          </a:p>
          <a:p>
            <a:pPr marL="0" indent="0">
              <a:buNone/>
            </a:pPr>
            <a:r>
              <a:rPr lang="cs-CZ" sz="1350">
                <a:hlinkClick r:id="rId2"/>
              </a:rPr>
              <a:t>https://ec.europa.eu/info/policies/justice-and-fundamental-rights/combatting-discrimination/equality-data-collection_en</a:t>
            </a:r>
            <a:endParaRPr lang="cs-CZ" sz="1350"/>
          </a:p>
          <a:p>
            <a:pPr marL="0" indent="0">
              <a:buNone/>
            </a:pPr>
            <a:endParaRPr lang="cs-CZ" sz="1350" dirty="0"/>
          </a:p>
        </p:txBody>
      </p:sp>
      <p:pic>
        <p:nvPicPr>
          <p:cNvPr id="1028" name="Picture 4" descr="Young men and women with different skin color">
            <a:extLst>
              <a:ext uri="{FF2B5EF4-FFF2-40B4-BE49-F238E27FC236}">
                <a16:creationId xmlns:a16="http://schemas.microsoft.com/office/drawing/2014/main" id="{226056F3-08F4-44DC-9096-94BDFD2C09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60220" y="1245450"/>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a:extLst>
              <a:ext uri="{FF2B5EF4-FFF2-40B4-BE49-F238E27FC236}">
                <a16:creationId xmlns:a16="http://schemas.microsoft.com/office/drawing/2014/main" id="{42F9A1BE-1895-4B12-B900-24AF12119130}"/>
              </a:ext>
            </a:extLst>
          </p:cNvPr>
          <p:cNvPicPr>
            <a:picLocks noChangeAspect="1"/>
          </p:cNvPicPr>
          <p:nvPr/>
        </p:nvPicPr>
        <p:blipFill>
          <a:blip r:embed="rId4"/>
          <a:stretch>
            <a:fillRect/>
          </a:stretch>
        </p:blipFill>
        <p:spPr>
          <a:xfrm>
            <a:off x="4963027" y="3674503"/>
            <a:ext cx="3851789" cy="1566394"/>
          </a:xfrm>
          <a:prstGeom prst="rect">
            <a:avLst/>
          </a:prstGeom>
        </p:spPr>
      </p:pic>
    </p:spTree>
    <p:extLst>
      <p:ext uri="{BB962C8B-B14F-4D97-AF65-F5344CB8AC3E}">
        <p14:creationId xmlns:p14="http://schemas.microsoft.com/office/powerpoint/2010/main" val="4036367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a:ln w="0"/>
                <a:solidFill>
                  <a:srgbClr val="FF0000"/>
                </a:solidFill>
                <a:effectLst>
                  <a:outerShdw blurRad="38100" dist="25400" dir="5400000" algn="ctr" rotWithShape="0">
                    <a:srgbClr val="6E747A">
                      <a:alpha val="43000"/>
                    </a:srgbClr>
                  </a:outerShdw>
                </a:effectLst>
                <a:latin typeface="Arial Nova Cond" panose="020B0506020202020204" pitchFamily="34" charset="0"/>
              </a:rPr>
              <a:t>The new empowering </a:t>
            </a:r>
            <a:r>
              <a:rPr lang="cs-CZ" dirty="0" err="1">
                <a:ln w="0"/>
                <a:solidFill>
                  <a:srgbClr val="FF0000"/>
                </a:solidFill>
                <a:effectLst>
                  <a:outerShdw blurRad="38100" dist="25400" dir="5400000" algn="ctr" rotWithShape="0">
                    <a:srgbClr val="6E747A">
                      <a:alpha val="43000"/>
                    </a:srgbClr>
                  </a:outerShdw>
                </a:effectLst>
                <a:latin typeface="Arial Nova Cond" panose="020B0506020202020204" pitchFamily="34" charset="0"/>
              </a:rPr>
              <a:t>politics</a:t>
            </a:r>
            <a:r>
              <a:rPr lang="en-US" dirty="0">
                <a:ln w="0"/>
                <a:solidFill>
                  <a:srgbClr val="FF0000"/>
                </a:solidFill>
                <a:effectLst>
                  <a:outerShdw blurRad="38100" dist="25400" dir="5400000" algn="ctr" rotWithShape="0">
                    <a:srgbClr val="6E747A">
                      <a:alpha val="43000"/>
                    </a:srgbClr>
                  </a:outerShdw>
                </a:effectLst>
                <a:latin typeface="Arial Nova Cond" panose="020B0506020202020204" pitchFamily="34" charset="0"/>
              </a:rPr>
              <a:t> of the welfare state</a:t>
            </a:r>
            <a:endParaRPr lang="it-IT" dirty="0">
              <a:ln w="0"/>
              <a:solidFill>
                <a:srgbClr val="FF0000"/>
              </a:solidFill>
              <a:effectLst>
                <a:outerShdw blurRad="38100" dist="25400" dir="5400000" algn="ctr" rotWithShape="0">
                  <a:srgbClr val="6E747A">
                    <a:alpha val="43000"/>
                  </a:srgbClr>
                </a:outerShdw>
              </a:effectLst>
              <a:latin typeface="Arial Nova Cond" panose="020B0506020202020204" pitchFamily="34" charset="0"/>
            </a:endParaRPr>
          </a:p>
        </p:txBody>
      </p:sp>
      <p:sp>
        <p:nvSpPr>
          <p:cNvPr id="3" name="Segnaposto contenuto 2"/>
          <p:cNvSpPr>
            <a:spLocks noGrp="1"/>
          </p:cNvSpPr>
          <p:nvPr>
            <p:ph idx="1"/>
          </p:nvPr>
        </p:nvSpPr>
        <p:spPr>
          <a:xfrm>
            <a:off x="250825" y="1341438"/>
            <a:ext cx="7886700" cy="1471612"/>
          </a:xfrm>
        </p:spPr>
        <p:txBody>
          <a:bodyPr>
            <a:noAutofit/>
          </a:bodyPr>
          <a:lstStyle/>
          <a:p>
            <a:pPr>
              <a:buClr>
                <a:srgbClr val="FF0000"/>
              </a:buClr>
              <a:buFont typeface="Arial" panose="020B0604020202020204" pitchFamily="34" charset="0"/>
              <a:buChar char="•"/>
              <a:defRPr/>
            </a:pPr>
            <a:endParaRPr lang="cs-CZ" sz="1650" dirty="0">
              <a:latin typeface="Arial Nova Cond" panose="020B0506020202020204" pitchFamily="34" charset="0"/>
            </a:endParaRPr>
          </a:p>
          <a:p>
            <a:pPr>
              <a:buClr>
                <a:srgbClr val="FF0000"/>
              </a:buClr>
              <a:buFont typeface="Arial" panose="020B0604020202020204" pitchFamily="34" charset="0"/>
              <a:buChar char="•"/>
              <a:defRPr/>
            </a:pPr>
            <a:r>
              <a:rPr lang="en-US" sz="1800" dirty="0">
                <a:latin typeface="Arial Nova Cond" panose="020B0506020202020204" pitchFamily="34" charset="0"/>
              </a:rPr>
              <a:t>A new political economy of skill formation would, represent a useful policy instrument, but this would still not be enough to ensure adaptation and coverage in a more insecure </a:t>
            </a:r>
            <a:r>
              <a:rPr lang="en-US" sz="1800" dirty="0" err="1">
                <a:latin typeface="Arial Nova Cond" panose="020B0506020202020204" pitchFamily="34" charset="0"/>
              </a:rPr>
              <a:t>labour</a:t>
            </a:r>
            <a:r>
              <a:rPr lang="en-US" sz="1800" dirty="0">
                <a:latin typeface="Arial Nova Cond" panose="020B0506020202020204" pitchFamily="34" charset="0"/>
              </a:rPr>
              <a:t> market.</a:t>
            </a:r>
          </a:p>
          <a:p>
            <a:pPr>
              <a:buClr>
                <a:srgbClr val="FF0000"/>
              </a:buClr>
              <a:buFont typeface="Arial" panose="020B0604020202020204" pitchFamily="34" charset="0"/>
              <a:buChar char="•"/>
              <a:defRPr/>
            </a:pPr>
            <a:endParaRPr lang="cs-CZ" sz="1650" dirty="0">
              <a:latin typeface="Arial Nova Cond" panose="020B0506020202020204" pitchFamily="34" charset="0"/>
            </a:endParaRPr>
          </a:p>
          <a:p>
            <a:pPr>
              <a:buClr>
                <a:srgbClr val="FF0000"/>
              </a:buClr>
              <a:buFont typeface="Arial" panose="020B0604020202020204" pitchFamily="34" charset="0"/>
              <a:buChar char="•"/>
              <a:defRPr/>
            </a:pPr>
            <a:r>
              <a:rPr lang="it-IT" sz="1650" dirty="0">
                <a:latin typeface="Arial Nova Cond" panose="020B0506020202020204" pitchFamily="34" charset="0"/>
              </a:rPr>
              <a:t>Welfare policies as ‘’i</a:t>
            </a:r>
            <a:r>
              <a:rPr lang="cs-CZ" sz="1650" dirty="0">
                <a:latin typeface="Arial Nova Cond" panose="020B0506020202020204" pitchFamily="34" charset="0"/>
              </a:rPr>
              <a:t>n</a:t>
            </a:r>
            <a:r>
              <a:rPr lang="it-IT" sz="1650" dirty="0">
                <a:latin typeface="Arial Nova Cond" panose="020B0506020202020204" pitchFamily="34" charset="0"/>
              </a:rPr>
              <a:t>stitutional complementaries’’ of </a:t>
            </a:r>
            <a:r>
              <a:rPr lang="cs-CZ" sz="1650" dirty="0">
                <a:latin typeface="Arial Nova Cond" panose="020B0506020202020204" pitchFamily="34" charset="0"/>
              </a:rPr>
              <a:t>market</a:t>
            </a:r>
            <a:r>
              <a:rPr lang="it-IT" sz="1650" dirty="0">
                <a:latin typeface="Arial Nova Cond" panose="020B0506020202020204" pitchFamily="34" charset="0"/>
              </a:rPr>
              <a:t> system.</a:t>
            </a:r>
          </a:p>
          <a:p>
            <a:pPr>
              <a:buClr>
                <a:srgbClr val="FF0000"/>
              </a:buClr>
              <a:buFont typeface="Arial" panose="020B0604020202020204" pitchFamily="34" charset="0"/>
              <a:buChar char="•"/>
              <a:defRPr/>
            </a:pPr>
            <a:r>
              <a:rPr lang="en-US" sz="1650" dirty="0">
                <a:latin typeface="Arial Nova Cond" panose="020B0506020202020204" pitchFamily="34" charset="0"/>
              </a:rPr>
              <a:t> A redefinition of the main redistributive priorities of the welfare state necessary and with it a recalibration of its main norms, institutional structures, and functions</a:t>
            </a:r>
            <a:r>
              <a:rPr lang="en-US" sz="1650" dirty="0">
                <a:solidFill>
                  <a:srgbClr val="FF0000"/>
                </a:solidFill>
                <a:latin typeface="Arial Nova Cond" panose="020B0506020202020204" pitchFamily="34" charset="0"/>
              </a:rPr>
              <a:t> </a:t>
            </a:r>
            <a:r>
              <a:rPr lang="en-US" sz="1650" dirty="0">
                <a:solidFill>
                  <a:srgbClr val="FF0000"/>
                </a:solidFill>
                <a:latin typeface="Arial Nova Cond" panose="020B0506020202020204" pitchFamily="34" charset="0"/>
                <a:sym typeface="Wingdings" panose="05000000000000000000" pitchFamily="2" charset="2"/>
              </a:rPr>
              <a:t> </a:t>
            </a:r>
            <a:r>
              <a:rPr lang="en-US" sz="1650" dirty="0">
                <a:latin typeface="Arial Nova Cond" panose="020B0506020202020204" pitchFamily="34" charset="0"/>
              </a:rPr>
              <a:t>the introduction of new and more specific policy instruments and political discourses.</a:t>
            </a:r>
          </a:p>
          <a:p>
            <a:pPr>
              <a:buClr>
                <a:srgbClr val="FF0000"/>
              </a:buClr>
              <a:buFont typeface="Arial" panose="020B0604020202020204" pitchFamily="34" charset="0"/>
              <a:buChar char="•"/>
              <a:defRPr/>
            </a:pPr>
            <a:r>
              <a:rPr lang="it-IT" sz="1650" dirty="0">
                <a:latin typeface="Arial Nova Cond" panose="020B0506020202020204" pitchFamily="34" charset="0"/>
              </a:rPr>
              <a:t>«Social investement».</a:t>
            </a:r>
          </a:p>
        </p:txBody>
      </p:sp>
      <p:sp>
        <p:nvSpPr>
          <p:cNvPr id="49156" name="TextovéPole 3"/>
          <p:cNvSpPr txBox="1">
            <a:spLocks noChangeArrowheads="1"/>
          </p:cNvSpPr>
          <p:nvPr/>
        </p:nvSpPr>
        <p:spPr bwMode="auto">
          <a:xfrm>
            <a:off x="7005638" y="6453188"/>
            <a:ext cx="2138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Verdana" panose="020B0604030504040204" pitchFamily="34" charset="0"/>
              </a:defRPr>
            </a:lvl1pPr>
            <a:lvl2pPr marL="742950" indent="-285750">
              <a:defRPr sz="1200">
                <a:solidFill>
                  <a:schemeClr val="tx1"/>
                </a:solidFill>
                <a:latin typeface="Verdana" panose="020B0604030504040204" pitchFamily="34" charset="0"/>
              </a:defRPr>
            </a:lvl2pPr>
            <a:lvl3pPr marL="1143000" indent="-228600">
              <a:defRPr sz="1200">
                <a:solidFill>
                  <a:schemeClr val="tx1"/>
                </a:solidFill>
                <a:latin typeface="Verdana" panose="020B0604030504040204" pitchFamily="34" charset="0"/>
              </a:defRPr>
            </a:lvl3pPr>
            <a:lvl4pPr marL="1600200" indent="-228600">
              <a:defRPr sz="1200">
                <a:solidFill>
                  <a:schemeClr val="tx1"/>
                </a:solidFill>
                <a:latin typeface="Verdana" panose="020B0604030504040204" pitchFamily="34" charset="0"/>
              </a:defRPr>
            </a:lvl4pPr>
            <a:lvl5pPr marL="2057400" indent="-228600">
              <a:defRPr sz="1200">
                <a:solidFill>
                  <a:schemeClr val="tx1"/>
                </a:solidFill>
                <a:latin typeface="Verdana" panose="020B0604030504040204" pitchFamily="34" charset="0"/>
              </a:defRPr>
            </a:lvl5pPr>
            <a:lvl6pPr marL="2514600" indent="-228600" eaLnBrk="0" fontAlgn="base" hangingPunct="0">
              <a:spcBef>
                <a:spcPct val="0"/>
              </a:spcBef>
              <a:spcAft>
                <a:spcPct val="0"/>
              </a:spcAft>
              <a:defRPr sz="1200">
                <a:solidFill>
                  <a:schemeClr val="tx1"/>
                </a:solidFill>
                <a:latin typeface="Verdana" panose="020B0604030504040204" pitchFamily="34" charset="0"/>
              </a:defRPr>
            </a:lvl6pPr>
            <a:lvl7pPr marL="2971800" indent="-228600" eaLnBrk="0" fontAlgn="base" hangingPunct="0">
              <a:spcBef>
                <a:spcPct val="0"/>
              </a:spcBef>
              <a:spcAft>
                <a:spcPct val="0"/>
              </a:spcAft>
              <a:defRPr sz="1200">
                <a:solidFill>
                  <a:schemeClr val="tx1"/>
                </a:solidFill>
                <a:latin typeface="Verdana" panose="020B0604030504040204" pitchFamily="34" charset="0"/>
              </a:defRPr>
            </a:lvl7pPr>
            <a:lvl8pPr marL="3429000" indent="-228600" eaLnBrk="0" fontAlgn="base" hangingPunct="0">
              <a:spcBef>
                <a:spcPct val="0"/>
              </a:spcBef>
              <a:spcAft>
                <a:spcPct val="0"/>
              </a:spcAft>
              <a:defRPr sz="1200">
                <a:solidFill>
                  <a:schemeClr val="tx1"/>
                </a:solidFill>
                <a:latin typeface="Verdana" panose="020B0604030504040204" pitchFamily="34" charset="0"/>
              </a:defRPr>
            </a:lvl8pPr>
            <a:lvl9pPr marL="3886200" indent="-228600" eaLnBrk="0" fontAlgn="base" hangingPunct="0">
              <a:spcBef>
                <a:spcPct val="0"/>
              </a:spcBef>
              <a:spcAft>
                <a:spcPct val="0"/>
              </a:spcAft>
              <a:defRPr sz="1200">
                <a:solidFill>
                  <a:schemeClr val="tx1"/>
                </a:solidFill>
                <a:latin typeface="Verdana" panose="020B0604030504040204" pitchFamily="34" charset="0"/>
              </a:defRPr>
            </a:lvl9pPr>
          </a:lstStyle>
          <a:p>
            <a:pPr algn="r"/>
            <a:r>
              <a:rPr lang="cs-CZ" altLang="cs-CZ" sz="1400" i="1">
                <a:latin typeface="Bookman Old Style" panose="02050604050505020204" pitchFamily="18" charset="0"/>
              </a:rPr>
              <a:t>(Source: Cerami, 2008)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a:xfrm>
            <a:off x="539750" y="936625"/>
            <a:ext cx="8229600" cy="4937125"/>
          </a:xfrm>
        </p:spPr>
        <p:txBody>
          <a:bodyPr/>
          <a:lstStyle/>
          <a:p>
            <a:pPr eaLnBrk="1" hangingPunct="1">
              <a:defRPr/>
            </a:pPr>
            <a:r>
              <a:rPr lang="cs-CZ" sz="2400" dirty="0" err="1">
                <a:latin typeface="Arial" panose="020B0604020202020204" pitchFamily="34" charset="0"/>
                <a:cs typeface="Arial" panose="020B0604020202020204" pitchFamily="34" charset="0"/>
              </a:rPr>
              <a:t>Cerami</a:t>
            </a:r>
            <a:r>
              <a:rPr lang="cs-CZ" sz="2400" dirty="0">
                <a:latin typeface="Arial" panose="020B0604020202020204" pitchFamily="34" charset="0"/>
                <a:cs typeface="Arial" panose="020B0604020202020204" pitchFamily="34" charset="0"/>
              </a:rPr>
              <a:t>, A. (2008)</a:t>
            </a:r>
            <a:r>
              <a:rPr lang="cs-CZ"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New Social Risks in Central and Eastern Europe</a:t>
            </a:r>
            <a:r>
              <a:rPr lang="cs-CZ" sz="2400" dirty="0">
                <a:latin typeface="Arial" panose="020B0604020202020204" pitchFamily="34" charset="0"/>
                <a:cs typeface="Arial" panose="020B0604020202020204" pitchFamily="34" charset="0"/>
              </a:rPr>
              <a:t>.“ </a:t>
            </a:r>
            <a:r>
              <a:rPr lang="cs-CZ" sz="2400" i="1" dirty="0">
                <a:latin typeface="Arial" panose="020B0604020202020204" pitchFamily="34" charset="0"/>
                <a:cs typeface="Arial" panose="020B0604020202020204" pitchFamily="34" charset="0"/>
              </a:rPr>
              <a:t>Sociologicky časopis/Czech </a:t>
            </a:r>
            <a:r>
              <a:rPr lang="cs-CZ" sz="2400" i="1" dirty="0" err="1">
                <a:latin typeface="Arial" panose="020B0604020202020204" pitchFamily="34" charset="0"/>
                <a:cs typeface="Arial" panose="020B0604020202020204" pitchFamily="34" charset="0"/>
              </a:rPr>
              <a:t>Sociological</a:t>
            </a:r>
            <a:r>
              <a:rPr lang="cs-CZ" sz="2400" i="1" dirty="0">
                <a:latin typeface="Arial" panose="020B0604020202020204" pitchFamily="34" charset="0"/>
                <a:cs typeface="Arial" panose="020B0604020202020204" pitchFamily="34" charset="0"/>
              </a:rPr>
              <a:t> </a:t>
            </a:r>
            <a:r>
              <a:rPr lang="cs-CZ" sz="2400" i="1" dirty="0" err="1">
                <a:latin typeface="Arial" panose="020B0604020202020204" pitchFamily="34" charset="0"/>
                <a:cs typeface="Arial" panose="020B0604020202020204" pitchFamily="34" charset="0"/>
              </a:rPr>
              <a:t>Review</a:t>
            </a:r>
            <a:r>
              <a:rPr lang="cs-CZ" sz="2400" i="1" dirty="0">
                <a:latin typeface="Arial" panose="020B0604020202020204" pitchFamily="34" charset="0"/>
                <a:cs typeface="Arial" panose="020B0604020202020204" pitchFamily="34" charset="0"/>
              </a:rPr>
              <a:t>, </a:t>
            </a:r>
            <a:r>
              <a:rPr lang="cs-CZ" sz="2400" dirty="0">
                <a:latin typeface="Arial" panose="020B0604020202020204" pitchFamily="34" charset="0"/>
                <a:cs typeface="Arial" panose="020B0604020202020204" pitchFamily="34" charset="0"/>
              </a:rPr>
              <a:t>Vol. 44, No. 6: 1089–1110.</a:t>
            </a:r>
            <a:r>
              <a:rPr lang="cs-CZ" altLang="cs-CZ" sz="2400" dirty="0">
                <a:latin typeface="Arial" panose="020B0604020202020204" pitchFamily="34" charset="0"/>
                <a:cs typeface="Arial" panose="020B0604020202020204" pitchFamily="34" charset="0"/>
              </a:rPr>
              <a:t> </a:t>
            </a:r>
          </a:p>
          <a:p>
            <a:pPr marL="342000" indent="-342000" eaLnBrk="1" hangingPunct="1">
              <a:defRPr/>
            </a:pPr>
            <a:r>
              <a:rPr lang="en-GB" sz="2400" dirty="0" err="1">
                <a:latin typeface="Arial" panose="020B0604020202020204" pitchFamily="34" charset="0"/>
                <a:cs typeface="Arial" panose="020B0604020202020204" pitchFamily="34" charset="0"/>
              </a:rPr>
              <a:t>Kahanec</a:t>
            </a:r>
            <a:r>
              <a:rPr lang="en-GB" sz="2400" dirty="0">
                <a:latin typeface="Arial" panose="020B0604020202020204" pitchFamily="34" charset="0"/>
                <a:cs typeface="Arial" panose="020B0604020202020204" pitchFamily="34" charset="0"/>
              </a:rPr>
              <a:t>, M., Guzi, M.,  </a:t>
            </a:r>
            <a:r>
              <a:rPr lang="en-GB" sz="2400" dirty="0" err="1">
                <a:latin typeface="Arial" panose="020B0604020202020204" pitchFamily="34" charset="0"/>
                <a:cs typeface="Arial" panose="020B0604020202020204" pitchFamily="34" charset="0"/>
              </a:rPr>
              <a:t>Martišková</a:t>
            </a:r>
            <a:r>
              <a:rPr lang="en-GB" sz="2400" dirty="0">
                <a:latin typeface="Arial" panose="020B0604020202020204" pitchFamily="34" charset="0"/>
                <a:cs typeface="Arial" panose="020B0604020202020204" pitchFamily="34" charset="0"/>
              </a:rPr>
              <a:t>, M., and </a:t>
            </a:r>
            <a:r>
              <a:rPr lang="en-GB" sz="2400" dirty="0" err="1">
                <a:latin typeface="Arial" panose="020B0604020202020204" pitchFamily="34" charset="0"/>
                <a:cs typeface="Arial" panose="020B0604020202020204" pitchFamily="34" charset="0"/>
              </a:rPr>
              <a:t>Siebertová</a:t>
            </a:r>
            <a:r>
              <a:rPr lang="en-GB" sz="2400" dirty="0">
                <a:latin typeface="Arial" panose="020B0604020202020204" pitchFamily="34" charset="0"/>
                <a:cs typeface="Arial" panose="020B0604020202020204" pitchFamily="34" charset="0"/>
              </a:rPr>
              <a:t>, Z. </a:t>
            </a:r>
            <a:r>
              <a:rPr lang="cs-CZ" sz="2400" dirty="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2014</a:t>
            </a:r>
            <a:r>
              <a:rPr lang="cs-CZ" sz="2400" dirty="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 “Slovakia and the Czech Republic: Inequalities and Convergences after the Velvet Divorce.” In Nolan, B., </a:t>
            </a:r>
            <a:r>
              <a:rPr lang="en-GB" sz="2400" dirty="0" err="1">
                <a:latin typeface="Arial" panose="020B0604020202020204" pitchFamily="34" charset="0"/>
                <a:cs typeface="Arial" panose="020B0604020202020204" pitchFamily="34" charset="0"/>
              </a:rPr>
              <a:t>Salverda</a:t>
            </a:r>
            <a:r>
              <a:rPr lang="en-GB" sz="2400" dirty="0">
                <a:latin typeface="Arial" panose="020B0604020202020204" pitchFamily="34" charset="0"/>
                <a:cs typeface="Arial" panose="020B0604020202020204" pitchFamily="34" charset="0"/>
              </a:rPr>
              <a:t>, W., Checchi, D., Marx, I. (et al.): </a:t>
            </a:r>
            <a:r>
              <a:rPr lang="en-GB" sz="2400" i="1" dirty="0">
                <a:latin typeface="Arial" panose="020B0604020202020204" pitchFamily="34" charset="0"/>
                <a:cs typeface="Arial" panose="020B0604020202020204" pitchFamily="34" charset="0"/>
              </a:rPr>
              <a:t>Changing Inequalities and Societal Impacts in Rich Countries </a:t>
            </a:r>
            <a:r>
              <a:rPr lang="en-GB" sz="2400" dirty="0">
                <a:latin typeface="Arial" panose="020B0604020202020204" pitchFamily="34" charset="0"/>
                <a:cs typeface="Arial" panose="020B0604020202020204" pitchFamily="34" charset="0"/>
              </a:rPr>
              <a:t>–</a:t>
            </a:r>
            <a:r>
              <a:rPr lang="en-GB" sz="2400" i="1" dirty="0">
                <a:latin typeface="Arial" panose="020B0604020202020204" pitchFamily="34" charset="0"/>
                <a:cs typeface="Arial" panose="020B0604020202020204" pitchFamily="34" charset="0"/>
              </a:rPr>
              <a:t> Thirty Countries' Experiences</a:t>
            </a:r>
            <a:r>
              <a:rPr lang="en-GB" sz="2400" dirty="0">
                <a:latin typeface="Arial" panose="020B0604020202020204" pitchFamily="34" charset="0"/>
                <a:cs typeface="Arial" panose="020B0604020202020204" pitchFamily="34" charset="0"/>
              </a:rPr>
              <a:t>. Oxford: Oxford University Press, pp. 569-592.</a:t>
            </a:r>
            <a:endParaRPr lang="cs-CZ" sz="2400" dirty="0">
              <a:latin typeface="Arial" panose="020B0604020202020204" pitchFamily="34" charset="0"/>
              <a:cs typeface="Arial" panose="020B0604020202020204" pitchFamily="34" charset="0"/>
            </a:endParaRPr>
          </a:p>
          <a:p>
            <a:pPr marL="342000" indent="-342000" eaLnBrk="1" hangingPunct="1">
              <a:defRPr/>
            </a:pPr>
            <a:r>
              <a:rPr lang="en-US" sz="2400" dirty="0">
                <a:latin typeface="Arial" panose="020B0604020202020204" pitchFamily="34" charset="0"/>
                <a:cs typeface="Arial" panose="020B0604020202020204" pitchFamily="34" charset="0"/>
              </a:rPr>
              <a:t>Yang</a:t>
            </a:r>
            <a:r>
              <a:rPr lang="cs-CZ"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Jongmin</a:t>
            </a:r>
            <a:r>
              <a:rPr lang="en-US" sz="2400" dirty="0">
                <a:latin typeface="Arial" panose="020B0604020202020204" pitchFamily="34" charset="0"/>
                <a:cs typeface="Arial" panose="020B0604020202020204" pitchFamily="34" charset="0"/>
              </a:rPr>
              <a:t> </a:t>
            </a:r>
            <a:r>
              <a:rPr lang="cs-CZ" sz="2400" dirty="0">
                <a:latin typeface="Arial" panose="020B0604020202020204" pitchFamily="34" charset="0"/>
                <a:cs typeface="Arial" panose="020B0604020202020204" pitchFamily="34" charset="0"/>
              </a:rPr>
              <a:t>(2014). „</a:t>
            </a:r>
            <a:r>
              <a:rPr lang="en-US" sz="2400" dirty="0">
                <a:latin typeface="Arial" panose="020B0604020202020204" pitchFamily="34" charset="0"/>
                <a:cs typeface="Arial" panose="020B0604020202020204" pitchFamily="34" charset="0"/>
              </a:rPr>
              <a:t>Welfare States' Policy Response to New Social Risk: Sequence Analysis for Welfare Policy</a:t>
            </a:r>
            <a:r>
              <a:rPr lang="cs-CZ"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Development and Society</a:t>
            </a:r>
            <a:r>
              <a:rPr lang="en-US" sz="2400" dirty="0">
                <a:latin typeface="Arial" panose="020B0604020202020204" pitchFamily="34" charset="0"/>
                <a:cs typeface="Arial" panose="020B0604020202020204" pitchFamily="34" charset="0"/>
              </a:rPr>
              <a:t>, Vol. 43, No. 2</a:t>
            </a:r>
            <a:r>
              <a:rPr lang="cs-CZ"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pp. 269-296</a:t>
            </a:r>
            <a:r>
              <a:rPr lang="cs-CZ" sz="2400" dirty="0">
                <a:latin typeface="Arial" panose="020B0604020202020204" pitchFamily="34" charset="0"/>
                <a:cs typeface="Arial" panose="020B0604020202020204" pitchFamily="34" charset="0"/>
              </a:rPr>
              <a:t>.</a:t>
            </a:r>
            <a:endParaRPr lang="cs-CZ" altLang="cs-CZ" sz="2400" dirty="0">
              <a:latin typeface="Arial" panose="020B0604020202020204" pitchFamily="34" charset="0"/>
              <a:cs typeface="Arial" panose="020B0604020202020204" pitchFamily="34" charset="0"/>
            </a:endParaRPr>
          </a:p>
          <a:p>
            <a:pPr marL="342000" indent="-342000" eaLnBrk="1" hangingPunct="1">
              <a:defRPr/>
            </a:pPr>
            <a:endParaRPr lang="cs-CZ" altLang="cs-CZ" sz="2400" dirty="0">
              <a:latin typeface="Arial" panose="020B0604020202020204" pitchFamily="34" charset="0"/>
              <a:cs typeface="Arial" panose="020B0604020202020204" pitchFamily="34" charset="0"/>
            </a:endParaRPr>
          </a:p>
          <a:p>
            <a:pPr eaLnBrk="1" hangingPunct="1">
              <a:defRPr/>
            </a:pPr>
            <a:endParaRPr lang="cs-CZ" altLang="cs-CZ" sz="2400" dirty="0">
              <a:latin typeface="Arial" panose="020B0604020202020204" pitchFamily="34" charset="0"/>
              <a:cs typeface="Arial" panose="020B0604020202020204" pitchFamily="34" charset="0"/>
            </a:endParaRPr>
          </a:p>
          <a:p>
            <a:pPr eaLnBrk="1" hangingPunct="1">
              <a:buFont typeface="Wingdings 3" panose="05040102010807070707" pitchFamily="18" charset="2"/>
              <a:buNone/>
              <a:defRPr/>
            </a:pPr>
            <a:r>
              <a:rPr lang="cs-CZ" altLang="cs-CZ" sz="2400" dirty="0">
                <a:latin typeface="Arial" panose="020B0604020202020204" pitchFamily="34" charset="0"/>
                <a:cs typeface="Arial" panose="020B0604020202020204" pitchFamily="34" charset="0"/>
              </a:rPr>
              <a:t>	</a:t>
            </a:r>
            <a:endParaRPr lang="cs-CZ" altLang="cs-CZ" sz="2800" dirty="0">
              <a:latin typeface="Arial" panose="020B0604020202020204" pitchFamily="34" charset="0"/>
              <a:cs typeface="Arial" panose="020B0604020202020204" pitchFamily="34" charset="0"/>
            </a:endParaRPr>
          </a:p>
          <a:p>
            <a:pPr eaLnBrk="1" hangingPunct="1">
              <a:defRPr/>
            </a:pPr>
            <a:endParaRPr lang="cs-CZ" altLang="cs-CZ" sz="2800" dirty="0">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None/>
              <a:defRPr/>
            </a:pPr>
            <a:endParaRPr lang="cs-CZ" altLang="cs-CZ" sz="1600" dirty="0"/>
          </a:p>
        </p:txBody>
      </p:sp>
      <p:sp>
        <p:nvSpPr>
          <p:cNvPr id="51203" name="TextovéPole 2"/>
          <p:cNvSpPr txBox="1">
            <a:spLocks noChangeArrowheads="1"/>
          </p:cNvSpPr>
          <p:nvPr/>
        </p:nvSpPr>
        <p:spPr bwMode="auto">
          <a:xfrm>
            <a:off x="684213" y="404813"/>
            <a:ext cx="20240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2800">
                <a:latin typeface="Arial" panose="020B0604020202020204" pitchFamily="34" charset="0"/>
                <a:cs typeface="Arial" panose="020B0604020202020204" pitchFamily="34" charset="0"/>
              </a:rPr>
              <a:t>References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lvl1pPr>
              <a:defRPr sz="1000">
                <a:solidFill>
                  <a:schemeClr val="tx1"/>
                </a:solidFill>
                <a:latin typeface="Tahoma" pitchFamily="34" charset="0"/>
              </a:defRPr>
            </a:lvl1pPr>
            <a:lvl2pPr marL="742950" indent="-285750">
              <a:defRPr sz="1000">
                <a:solidFill>
                  <a:schemeClr val="tx1"/>
                </a:solidFill>
                <a:latin typeface="Tahoma" pitchFamily="34" charset="0"/>
              </a:defRPr>
            </a:lvl2pPr>
            <a:lvl3pPr marL="1143000" indent="-228600">
              <a:defRPr sz="1000">
                <a:solidFill>
                  <a:schemeClr val="tx1"/>
                </a:solidFill>
                <a:latin typeface="Tahoma" pitchFamily="34" charset="0"/>
              </a:defRPr>
            </a:lvl3pPr>
            <a:lvl4pPr marL="1600200" indent="-228600">
              <a:defRPr sz="1000">
                <a:solidFill>
                  <a:schemeClr val="tx1"/>
                </a:solidFill>
                <a:latin typeface="Tahoma" pitchFamily="34" charset="0"/>
              </a:defRPr>
            </a:lvl4pPr>
            <a:lvl5pPr marL="2057400" indent="-228600">
              <a:defRPr sz="1000">
                <a:solidFill>
                  <a:schemeClr val="tx1"/>
                </a:solidFill>
                <a:latin typeface="Tahoma" pitchFamily="34" charset="0"/>
              </a:defRPr>
            </a:lvl5pPr>
            <a:lvl6pPr marL="2514600" indent="-228600" eaLnBrk="0" fontAlgn="base" hangingPunct="0">
              <a:spcBef>
                <a:spcPct val="0"/>
              </a:spcBef>
              <a:spcAft>
                <a:spcPct val="0"/>
              </a:spcAft>
              <a:defRPr sz="1000">
                <a:solidFill>
                  <a:schemeClr val="tx1"/>
                </a:solidFill>
                <a:latin typeface="Tahoma" pitchFamily="34" charset="0"/>
              </a:defRPr>
            </a:lvl6pPr>
            <a:lvl7pPr marL="2971800" indent="-228600" eaLnBrk="0" fontAlgn="base" hangingPunct="0">
              <a:spcBef>
                <a:spcPct val="0"/>
              </a:spcBef>
              <a:spcAft>
                <a:spcPct val="0"/>
              </a:spcAft>
              <a:defRPr sz="1000">
                <a:solidFill>
                  <a:schemeClr val="tx1"/>
                </a:solidFill>
                <a:latin typeface="Tahoma" pitchFamily="34" charset="0"/>
              </a:defRPr>
            </a:lvl7pPr>
            <a:lvl8pPr marL="3429000" indent="-228600" eaLnBrk="0" fontAlgn="base" hangingPunct="0">
              <a:spcBef>
                <a:spcPct val="0"/>
              </a:spcBef>
              <a:spcAft>
                <a:spcPct val="0"/>
              </a:spcAft>
              <a:defRPr sz="1000">
                <a:solidFill>
                  <a:schemeClr val="tx1"/>
                </a:solidFill>
                <a:latin typeface="Tahoma" pitchFamily="34" charset="0"/>
              </a:defRPr>
            </a:lvl8pPr>
            <a:lvl9pPr marL="3886200" indent="-228600" eaLnBrk="0" fontAlgn="base" hangingPunct="0">
              <a:spcBef>
                <a:spcPct val="0"/>
              </a:spcBef>
              <a:spcAft>
                <a:spcPct val="0"/>
              </a:spcAft>
              <a:defRPr sz="1000">
                <a:solidFill>
                  <a:schemeClr val="tx1"/>
                </a:solidFill>
                <a:latin typeface="Tahoma" pitchFamily="34" charset="0"/>
              </a:defRPr>
            </a:lvl9pPr>
          </a:lstStyle>
          <a:p>
            <a:pPr algn="r" eaLnBrk="1" hangingPunct="1">
              <a:defRPr/>
            </a:pPr>
            <a:fld id="{EB95DC1B-18CA-4F4F-9E48-E746E584015E}" type="slidenum">
              <a:rPr lang="en-GB" altLang="ja-JP" sz="1200" smtClean="0">
                <a:effectLst>
                  <a:outerShdw blurRad="38100" dist="38100" dir="2700000" algn="tl">
                    <a:srgbClr val="FFFFFF"/>
                  </a:outerShdw>
                </a:effectLst>
              </a:rPr>
              <a:pPr algn="r" eaLnBrk="1" hangingPunct="1">
                <a:defRPr/>
              </a:pPr>
              <a:t>35</a:t>
            </a:fld>
            <a:endParaRPr lang="en-GB" altLang="ja-JP" sz="1200" dirty="0">
              <a:effectLst>
                <a:outerShdw blurRad="38100" dist="38100" dir="2700000" algn="tl">
                  <a:srgbClr val="FFFFFF"/>
                </a:outerShdw>
              </a:effectLst>
            </a:endParaRPr>
          </a:p>
        </p:txBody>
      </p:sp>
      <p:sp>
        <p:nvSpPr>
          <p:cNvPr id="14339" name="Text Box 2"/>
          <p:cNvSpPr txBox="1">
            <a:spLocks noChangeArrowheads="1"/>
          </p:cNvSpPr>
          <p:nvPr/>
        </p:nvSpPr>
        <p:spPr bwMode="auto">
          <a:xfrm>
            <a:off x="0" y="3068638"/>
            <a:ext cx="91440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ahoma" pitchFamily="34" charset="0"/>
              </a:defRPr>
            </a:lvl1pPr>
            <a:lvl2pPr marL="742950" indent="-285750">
              <a:defRPr sz="1000">
                <a:solidFill>
                  <a:schemeClr val="tx1"/>
                </a:solidFill>
                <a:latin typeface="Tahoma" pitchFamily="34" charset="0"/>
              </a:defRPr>
            </a:lvl2pPr>
            <a:lvl3pPr marL="1143000" indent="-228600">
              <a:defRPr sz="1000">
                <a:solidFill>
                  <a:schemeClr val="tx1"/>
                </a:solidFill>
                <a:latin typeface="Tahoma" pitchFamily="34" charset="0"/>
              </a:defRPr>
            </a:lvl3pPr>
            <a:lvl4pPr marL="1600200" indent="-228600">
              <a:defRPr sz="1000">
                <a:solidFill>
                  <a:schemeClr val="tx1"/>
                </a:solidFill>
                <a:latin typeface="Tahoma" pitchFamily="34" charset="0"/>
              </a:defRPr>
            </a:lvl4pPr>
            <a:lvl5pPr marL="2057400" indent="-228600">
              <a:defRPr sz="1000">
                <a:solidFill>
                  <a:schemeClr val="tx1"/>
                </a:solidFill>
                <a:latin typeface="Tahoma" pitchFamily="34" charset="0"/>
              </a:defRPr>
            </a:lvl5pPr>
            <a:lvl6pPr marL="2514600" indent="-228600" eaLnBrk="0" fontAlgn="base" hangingPunct="0">
              <a:spcBef>
                <a:spcPct val="0"/>
              </a:spcBef>
              <a:spcAft>
                <a:spcPct val="0"/>
              </a:spcAft>
              <a:defRPr sz="1000">
                <a:solidFill>
                  <a:schemeClr val="tx1"/>
                </a:solidFill>
                <a:latin typeface="Tahoma" pitchFamily="34" charset="0"/>
              </a:defRPr>
            </a:lvl6pPr>
            <a:lvl7pPr marL="2971800" indent="-228600" eaLnBrk="0" fontAlgn="base" hangingPunct="0">
              <a:spcBef>
                <a:spcPct val="0"/>
              </a:spcBef>
              <a:spcAft>
                <a:spcPct val="0"/>
              </a:spcAft>
              <a:defRPr sz="1000">
                <a:solidFill>
                  <a:schemeClr val="tx1"/>
                </a:solidFill>
                <a:latin typeface="Tahoma" pitchFamily="34" charset="0"/>
              </a:defRPr>
            </a:lvl7pPr>
            <a:lvl8pPr marL="3429000" indent="-228600" eaLnBrk="0" fontAlgn="base" hangingPunct="0">
              <a:spcBef>
                <a:spcPct val="0"/>
              </a:spcBef>
              <a:spcAft>
                <a:spcPct val="0"/>
              </a:spcAft>
              <a:defRPr sz="1000">
                <a:solidFill>
                  <a:schemeClr val="tx1"/>
                </a:solidFill>
                <a:latin typeface="Tahoma" pitchFamily="34" charset="0"/>
              </a:defRPr>
            </a:lvl8pPr>
            <a:lvl9pPr marL="3886200" indent="-228600" eaLnBrk="0" fontAlgn="base" hangingPunct="0">
              <a:spcBef>
                <a:spcPct val="0"/>
              </a:spcBef>
              <a:spcAft>
                <a:spcPct val="0"/>
              </a:spcAft>
              <a:defRPr sz="1000">
                <a:solidFill>
                  <a:schemeClr val="tx1"/>
                </a:solidFill>
                <a:latin typeface="Tahoma" pitchFamily="34" charset="0"/>
              </a:defRPr>
            </a:lvl9pPr>
          </a:lstStyle>
          <a:p>
            <a:pPr algn="ctr" eaLnBrk="1" hangingPunct="1"/>
            <a:r>
              <a:rPr lang="en-GB" altLang="zh-CN" sz="2400" b="1" dirty="0">
                <a:solidFill>
                  <a:srgbClr val="820000"/>
                </a:solidFill>
                <a:latin typeface="Arial" pitchFamily="34" charset="0"/>
              </a:rPr>
              <a:t>Thank you for your attention</a:t>
            </a:r>
            <a:r>
              <a:rPr lang="cs-CZ" altLang="zh-CN" sz="2400" b="1" dirty="0">
                <a:solidFill>
                  <a:srgbClr val="820000"/>
                </a:solidFill>
                <a:latin typeface="Arial" pitchFamily="34" charset="0"/>
              </a:rPr>
              <a:t>!</a:t>
            </a:r>
          </a:p>
          <a:p>
            <a:pPr algn="ctr"/>
            <a:r>
              <a:rPr lang="cs-CZ" altLang="zh-CN" sz="2400" b="1" dirty="0" err="1">
                <a:solidFill>
                  <a:srgbClr val="820000"/>
                </a:solidFill>
                <a:latin typeface="Arial" pitchFamily="34" charset="0"/>
              </a:rPr>
              <a:t>Contact</a:t>
            </a:r>
            <a:r>
              <a:rPr lang="cs-CZ" altLang="zh-CN" sz="2400" b="1" dirty="0">
                <a:solidFill>
                  <a:srgbClr val="820000"/>
                </a:solidFill>
                <a:latin typeface="Arial" pitchFamily="34" charset="0"/>
              </a:rPr>
              <a:t>: </a:t>
            </a:r>
            <a:r>
              <a:rPr lang="cs-CZ" altLang="zh-CN" sz="2400" i="1" dirty="0" err="1">
                <a:solidFill>
                  <a:srgbClr val="820000"/>
                </a:solidFill>
                <a:latin typeface="Arial" pitchFamily="34" charset="0"/>
              </a:rPr>
              <a:t>laura</a:t>
            </a:r>
            <a:r>
              <a:rPr lang="cs-CZ" i="1" dirty="0"/>
              <a:t> </a:t>
            </a:r>
            <a:r>
              <a:rPr lang="cs-CZ" sz="2400" i="1" dirty="0">
                <a:solidFill>
                  <a:srgbClr val="800000"/>
                </a:solidFill>
                <a:latin typeface="Arial" panose="020B0604020202020204" pitchFamily="34" charset="0"/>
                <a:cs typeface="Arial" panose="020B0604020202020204" pitchFamily="34" charset="0"/>
              </a:rPr>
              <a:t>@econ.muni.cz</a:t>
            </a:r>
            <a:r>
              <a:rPr lang="en-GB" altLang="zh-CN" sz="2400" b="1" dirty="0">
                <a:solidFill>
                  <a:srgbClr val="820000"/>
                </a:solidFill>
                <a:latin typeface="Arial" pitchFamily="34" charset="0"/>
              </a:rPr>
              <a:t> </a:t>
            </a:r>
            <a:endParaRPr lang="en-GB" altLang="zh-CN" sz="2000" b="1" i="1" dirty="0">
              <a:latin typeface="Arial" pitchFamily="34" charset="0"/>
              <a:ea typeface="SimSun" pitchFamily="2" charset="-122"/>
            </a:endParaRPr>
          </a:p>
          <a:p>
            <a:pPr eaLnBrk="1" hangingPunct="1"/>
            <a:endParaRPr lang="en-GB" altLang="zh-CN" sz="2000" b="1" dirty="0">
              <a:latin typeface="Arial" pitchFamily="34" charset="0"/>
              <a:ea typeface="SimSun" pitchFamily="2" charset="-122"/>
            </a:endParaRPr>
          </a:p>
        </p:txBody>
      </p:sp>
    </p:spTree>
    <p:extLst>
      <p:ext uri="{BB962C8B-B14F-4D97-AF65-F5344CB8AC3E}">
        <p14:creationId xmlns:p14="http://schemas.microsoft.com/office/powerpoint/2010/main" val="17978889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cs-CZ" sz="3600" dirty="0"/>
              <a:t>Features of socialist economies</a:t>
            </a:r>
            <a:endParaRPr lang="cs-CZ" altLang="cs-CZ" sz="3600" dirty="0"/>
          </a:p>
        </p:txBody>
      </p:sp>
      <p:sp>
        <p:nvSpPr>
          <p:cNvPr id="3" name="Content Placeholder 2"/>
          <p:cNvSpPr>
            <a:spLocks noGrp="1"/>
          </p:cNvSpPr>
          <p:nvPr>
            <p:ph idx="1"/>
          </p:nvPr>
        </p:nvSpPr>
        <p:spPr>
          <a:xfrm>
            <a:off x="457200" y="1219200"/>
            <a:ext cx="8229600" cy="4937125"/>
          </a:xfrm>
        </p:spPr>
        <p:txBody>
          <a:bodyPr/>
          <a:lstStyle/>
          <a:p>
            <a:r>
              <a:rPr lang="en-US" altLang="cs-CZ" dirty="0"/>
              <a:t>A</a:t>
            </a:r>
            <a:r>
              <a:rPr lang="cs-CZ" altLang="cs-CZ" dirty="0" err="1"/>
              <a:t>bsence</a:t>
            </a:r>
            <a:r>
              <a:rPr lang="cs-CZ" altLang="cs-CZ" dirty="0"/>
              <a:t> </a:t>
            </a:r>
            <a:r>
              <a:rPr lang="cs-CZ" altLang="cs-CZ" dirty="0" err="1"/>
              <a:t>of</a:t>
            </a:r>
            <a:r>
              <a:rPr lang="cs-CZ" altLang="cs-CZ" dirty="0"/>
              <a:t> </a:t>
            </a:r>
            <a:r>
              <a:rPr lang="cs-CZ" altLang="cs-CZ" dirty="0" err="1"/>
              <a:t>property</a:t>
            </a:r>
            <a:r>
              <a:rPr lang="cs-CZ" altLang="cs-CZ" dirty="0"/>
              <a:t> </a:t>
            </a:r>
            <a:r>
              <a:rPr lang="cs-CZ" altLang="cs-CZ" dirty="0" err="1"/>
              <a:t>incomes</a:t>
            </a:r>
            <a:endParaRPr lang="en-US" altLang="cs-CZ" dirty="0"/>
          </a:p>
          <a:p>
            <a:r>
              <a:rPr lang="en-US" altLang="cs-CZ" dirty="0"/>
              <a:t>Small gaps between average pay of non-manual and manual workers</a:t>
            </a:r>
          </a:p>
          <a:p>
            <a:r>
              <a:rPr lang="cs-CZ" altLang="cs-CZ" dirty="0" err="1"/>
              <a:t>Low</a:t>
            </a:r>
            <a:r>
              <a:rPr lang="en-US" altLang="cs-CZ" dirty="0"/>
              <a:t> </a:t>
            </a:r>
            <a:r>
              <a:rPr lang="cs-CZ" altLang="cs-CZ" dirty="0"/>
              <a:t>direct tax</a:t>
            </a:r>
            <a:r>
              <a:rPr lang="en-US" altLang="cs-CZ" dirty="0"/>
              <a:t>es</a:t>
            </a:r>
          </a:p>
          <a:p>
            <a:r>
              <a:rPr lang="cs-CZ" altLang="cs-CZ" dirty="0" err="1"/>
              <a:t>However</a:t>
            </a:r>
            <a:r>
              <a:rPr lang="cs-CZ" altLang="cs-CZ" dirty="0"/>
              <a:t>,</a:t>
            </a:r>
            <a:r>
              <a:rPr lang="en-US" altLang="cs-CZ" dirty="0"/>
              <a:t> t</a:t>
            </a:r>
            <a:r>
              <a:rPr lang="cs-CZ" altLang="cs-CZ" dirty="0" err="1"/>
              <a:t>otal</a:t>
            </a:r>
            <a:r>
              <a:rPr lang="cs-CZ" altLang="cs-CZ" dirty="0"/>
              <a:t> </a:t>
            </a:r>
            <a:r>
              <a:rPr lang="en-US" altLang="cs-CZ" dirty="0"/>
              <a:t>tax burden was high</a:t>
            </a:r>
          </a:p>
          <a:p>
            <a:r>
              <a:rPr lang="en-US" altLang="cs-CZ" dirty="0"/>
              <a:t>Greater importance of income redistribution</a:t>
            </a:r>
          </a:p>
          <a:p>
            <a:r>
              <a:rPr lang="en-US" altLang="cs-CZ" dirty="0"/>
              <a:t>High </a:t>
            </a:r>
            <a:r>
              <a:rPr lang="cs-CZ" altLang="cs-CZ" dirty="0" err="1"/>
              <a:t>family</a:t>
            </a:r>
            <a:r>
              <a:rPr lang="cs-CZ" altLang="cs-CZ" dirty="0"/>
              <a:t> </a:t>
            </a:r>
            <a:r>
              <a:rPr lang="cs-CZ" altLang="cs-CZ" dirty="0" err="1"/>
              <a:t>allowances</a:t>
            </a:r>
            <a:r>
              <a:rPr lang="en-US" altLang="cs-CZ" dirty="0"/>
              <a:t> relative to wages</a:t>
            </a:r>
          </a:p>
          <a:p>
            <a:r>
              <a:rPr lang="en-US" altLang="cs-CZ" dirty="0"/>
              <a:t>The Gini coefficient was </a:t>
            </a:r>
            <a:r>
              <a:rPr lang="cs-CZ" altLang="cs-CZ" dirty="0" err="1"/>
              <a:t>around</a:t>
            </a:r>
            <a:r>
              <a:rPr lang="en-US" altLang="cs-CZ" dirty="0"/>
              <a:t> 22 like in the </a:t>
            </a:r>
            <a:r>
              <a:rPr lang="cs-CZ" altLang="cs-CZ" dirty="0"/>
              <a:t>very </a:t>
            </a:r>
            <a:r>
              <a:rPr lang="cs-CZ" altLang="cs-CZ" dirty="0" err="1"/>
              <a:t>egalitarian</a:t>
            </a:r>
            <a:r>
              <a:rPr lang="cs-CZ" altLang="cs-CZ" dirty="0"/>
              <a:t> </a:t>
            </a:r>
            <a:r>
              <a:rPr lang="cs-CZ" altLang="cs-CZ" dirty="0" err="1"/>
              <a:t>Nordic</a:t>
            </a:r>
            <a:r>
              <a:rPr lang="en-US" altLang="cs-CZ" dirty="0"/>
              <a:t> </a:t>
            </a:r>
            <a:r>
              <a:rPr lang="cs-CZ" altLang="cs-CZ" dirty="0" err="1"/>
              <a:t>countries</a:t>
            </a:r>
            <a:endParaRPr lang="cs-CZ" altLang="cs-CZ"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15C7FA-4F9E-4E62-A943-31D64F58324F}"/>
              </a:ext>
            </a:extLst>
          </p:cNvPr>
          <p:cNvSpPr>
            <a:spLocks noGrp="1"/>
          </p:cNvSpPr>
          <p:nvPr>
            <p:ph type="title"/>
          </p:nvPr>
        </p:nvSpPr>
        <p:spPr/>
        <p:txBody>
          <a:bodyPr/>
          <a:lstStyle/>
          <a:p>
            <a:r>
              <a:rPr lang="cs-CZ" dirty="0"/>
              <a:t>Level </a:t>
            </a:r>
            <a:r>
              <a:rPr lang="cs-CZ" dirty="0" err="1"/>
              <a:t>of</a:t>
            </a:r>
            <a:r>
              <a:rPr lang="cs-CZ" dirty="0"/>
              <a:t> </a:t>
            </a:r>
            <a:r>
              <a:rPr lang="cs-CZ" dirty="0" err="1"/>
              <a:t>income</a:t>
            </a:r>
            <a:r>
              <a:rPr lang="cs-CZ" dirty="0"/>
              <a:t> </a:t>
            </a:r>
            <a:r>
              <a:rPr lang="cs-CZ" dirty="0" err="1"/>
              <a:t>inequality</a:t>
            </a:r>
            <a:r>
              <a:rPr lang="cs-CZ" dirty="0"/>
              <a:t> </a:t>
            </a:r>
            <a:r>
              <a:rPr lang="cs-CZ" dirty="0" err="1"/>
              <a:t>from</a:t>
            </a:r>
            <a:r>
              <a:rPr lang="cs-CZ" dirty="0"/>
              <a:t> 1989  CEE </a:t>
            </a:r>
            <a:r>
              <a:rPr lang="cs-CZ" dirty="0" err="1"/>
              <a:t>countries</a:t>
            </a:r>
            <a:endParaRPr lang="cs-CZ" dirty="0"/>
          </a:p>
        </p:txBody>
      </p:sp>
      <p:pic>
        <p:nvPicPr>
          <p:cNvPr id="5" name="Zástupný obsah 4">
            <a:extLst>
              <a:ext uri="{FF2B5EF4-FFF2-40B4-BE49-F238E27FC236}">
                <a16:creationId xmlns:a16="http://schemas.microsoft.com/office/drawing/2014/main" id="{7A614C97-F2F3-491D-92B5-6768D966619D}"/>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539552" y="1173155"/>
            <a:ext cx="8229600" cy="4896432"/>
          </a:xfrm>
        </p:spPr>
      </p:pic>
      <p:sp>
        <p:nvSpPr>
          <p:cNvPr id="6" name="Obdélník 5">
            <a:extLst>
              <a:ext uri="{FF2B5EF4-FFF2-40B4-BE49-F238E27FC236}">
                <a16:creationId xmlns:a16="http://schemas.microsoft.com/office/drawing/2014/main" id="{19D6A7A0-494E-435A-BEC3-9EBEC8ACEAD1}"/>
              </a:ext>
            </a:extLst>
          </p:cNvPr>
          <p:cNvSpPr/>
          <p:nvPr/>
        </p:nvSpPr>
        <p:spPr>
          <a:xfrm>
            <a:off x="3131840" y="6334780"/>
            <a:ext cx="5904656" cy="523220"/>
          </a:xfrm>
          <a:prstGeom prst="rect">
            <a:avLst/>
          </a:prstGeom>
        </p:spPr>
        <p:txBody>
          <a:bodyPr wrap="square">
            <a:spAutoFit/>
          </a:bodyPr>
          <a:lstStyle/>
          <a:p>
            <a:pPr algn="r"/>
            <a:r>
              <a:rPr lang="cs-CZ" sz="1400" i="1" dirty="0">
                <a:latin typeface="+mj-lt"/>
              </a:rPr>
              <a:t>In: </a:t>
            </a:r>
            <a:r>
              <a:rPr lang="en-US" sz="1400" i="1" dirty="0">
                <a:latin typeface="+mj-lt"/>
              </a:rPr>
              <a:t>Nina </a:t>
            </a:r>
            <a:r>
              <a:rPr lang="en-US" sz="1400" i="1" dirty="0" err="1">
                <a:latin typeface="+mj-lt"/>
              </a:rPr>
              <a:t>Bandelj</a:t>
            </a:r>
            <a:r>
              <a:rPr lang="en-US" sz="1400" i="1" dirty="0">
                <a:latin typeface="+mj-lt"/>
              </a:rPr>
              <a:t> and Matthew C. </a:t>
            </a:r>
            <a:r>
              <a:rPr lang="en-US" sz="1400" i="1" dirty="0" err="1">
                <a:latin typeface="+mj-lt"/>
              </a:rPr>
              <a:t>Mahutga</a:t>
            </a:r>
            <a:r>
              <a:rPr lang="cs-CZ" sz="1400" i="1" dirty="0">
                <a:latin typeface="+mj-lt"/>
              </a:rPr>
              <a:t>.</a:t>
            </a:r>
            <a:r>
              <a:rPr lang="en-US" sz="1400" i="1" dirty="0">
                <a:latin typeface="+mj-lt"/>
              </a:rPr>
              <a:t> Social Forces, July 2010, Vol. 88, No. 5</a:t>
            </a:r>
            <a:r>
              <a:rPr lang="cs-CZ" sz="1400" i="1" dirty="0">
                <a:latin typeface="+mj-lt"/>
              </a:rPr>
              <a:t>.</a:t>
            </a:r>
          </a:p>
        </p:txBody>
      </p:sp>
    </p:spTree>
    <p:extLst>
      <p:ext uri="{BB962C8B-B14F-4D97-AF65-F5344CB8AC3E}">
        <p14:creationId xmlns:p14="http://schemas.microsoft.com/office/powerpoint/2010/main" val="277042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3303" y="548680"/>
            <a:ext cx="7886700" cy="993775"/>
          </a:xfrm>
        </p:spPr>
        <p:txBody>
          <a:bodyPr>
            <a:noAutofit/>
          </a:bodyPr>
          <a:lstStyle/>
          <a:p>
            <a:pPr>
              <a:defRPr/>
            </a:pPr>
            <a:r>
              <a:rPr lang="en-US" sz="2800" dirty="0">
                <a:latin typeface="Arial Nova Cond" panose="020B0506020202020204" pitchFamily="34" charset="0"/>
              </a:rPr>
              <a:t>T</a:t>
            </a:r>
            <a:r>
              <a:rPr lang="cs-CZ" sz="2800" dirty="0">
                <a:latin typeface="Arial Nova Cond" panose="020B0506020202020204" pitchFamily="34" charset="0"/>
              </a:rPr>
              <a:t>h</a:t>
            </a:r>
            <a:r>
              <a:rPr lang="en-US" sz="2800" dirty="0" err="1">
                <a:latin typeface="Arial Nova Cond" panose="020B0506020202020204" pitchFamily="34" charset="0"/>
              </a:rPr>
              <a:t>ree</a:t>
            </a:r>
            <a:r>
              <a:rPr lang="en-US" sz="2800" dirty="0">
                <a:latin typeface="Arial Nova Cond" panose="020B0506020202020204" pitchFamily="34" charset="0"/>
              </a:rPr>
              <a:t> main social trends of the transition towards post-industrial, knowledge-based service economy:</a:t>
            </a:r>
            <a:br>
              <a:rPr lang="it-IT" sz="2800" dirty="0">
                <a:latin typeface="Arial Nova Cond" panose="020B0506020202020204" pitchFamily="34" charset="0"/>
              </a:rPr>
            </a:br>
            <a:endParaRPr lang="it-IT" sz="2800" dirty="0"/>
          </a:p>
        </p:txBody>
      </p:sp>
      <p:sp>
        <p:nvSpPr>
          <p:cNvPr id="3" name="Segnaposto contenuto 2"/>
          <p:cNvSpPr>
            <a:spLocks noGrp="1"/>
          </p:cNvSpPr>
          <p:nvPr>
            <p:ph idx="1"/>
          </p:nvPr>
        </p:nvSpPr>
        <p:spPr>
          <a:xfrm>
            <a:off x="653303" y="1772816"/>
            <a:ext cx="7886700" cy="3262312"/>
          </a:xfrm>
        </p:spPr>
        <p:txBody>
          <a:bodyPr>
            <a:normAutofit/>
          </a:bodyPr>
          <a:lstStyle/>
          <a:p>
            <a:pPr marL="385763" indent="-385763">
              <a:buClr>
                <a:srgbClr val="FF0000"/>
              </a:buClr>
              <a:buFont typeface="+mj-lt"/>
              <a:buAutoNum type="arabicPeriod"/>
              <a:defRPr/>
            </a:pPr>
            <a:r>
              <a:rPr lang="en-US" b="1" i="1" dirty="0">
                <a:latin typeface="Arial Nova Cond" panose="020B0506020202020204" pitchFamily="34" charset="0"/>
              </a:rPr>
              <a:t>changes in the </a:t>
            </a:r>
            <a:r>
              <a:rPr lang="en-US" b="1" i="1" dirty="0" err="1">
                <a:latin typeface="Arial Nova Cond" panose="020B0506020202020204" pitchFamily="34" charset="0"/>
              </a:rPr>
              <a:t>labour</a:t>
            </a:r>
            <a:r>
              <a:rPr lang="en-US" b="1" i="1" dirty="0">
                <a:latin typeface="Arial Nova Cond" panose="020B0506020202020204" pitchFamily="34" charset="0"/>
              </a:rPr>
              <a:t> structure and in employment relations; </a:t>
            </a:r>
          </a:p>
          <a:p>
            <a:pPr marL="385763" indent="-385763">
              <a:buClr>
                <a:srgbClr val="FF0000"/>
              </a:buClr>
              <a:buFont typeface="Wingdings 3" panose="05040102010807070707" pitchFamily="18" charset="2"/>
              <a:buAutoNum type="arabicPeriod"/>
              <a:defRPr/>
            </a:pPr>
            <a:r>
              <a:rPr lang="en-US" b="1" i="1" dirty="0">
                <a:latin typeface="Arial Nova Cond" panose="020B0506020202020204" pitchFamily="34" charset="0"/>
              </a:rPr>
              <a:t>demographic changes and changes in family and household composition;</a:t>
            </a:r>
          </a:p>
          <a:p>
            <a:pPr marL="385763" indent="-385763">
              <a:buClr>
                <a:srgbClr val="FF0000"/>
              </a:buClr>
              <a:buFont typeface="+mj-lt"/>
              <a:buAutoNum type="arabicPeriod"/>
              <a:defRPr/>
            </a:pPr>
            <a:r>
              <a:rPr lang="en-US" b="1" i="1" dirty="0">
                <a:latin typeface="Arial Nova Cond" panose="020B0506020202020204" pitchFamily="34" charset="0"/>
              </a:rPr>
              <a:t>the individualization of responsibilities and the </a:t>
            </a:r>
            <a:r>
              <a:rPr lang="en-US" b="1" i="1" dirty="0" err="1">
                <a:latin typeface="Arial Nova Cond" panose="020B0506020202020204" pitchFamily="34" charset="0"/>
              </a:rPr>
              <a:t>monetisation</a:t>
            </a:r>
            <a:r>
              <a:rPr lang="en-US" b="1" i="1" dirty="0">
                <a:latin typeface="Arial Nova Cond" panose="020B0506020202020204" pitchFamily="34" charset="0"/>
              </a:rPr>
              <a:t> of economic and social relations.</a:t>
            </a:r>
            <a:endParaRPr lang="it-IT" b="1" i="1" dirty="0">
              <a:latin typeface="Arial Nova Cond" panose="020B0506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Segnaposto contenuto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84263" y="1628775"/>
            <a:ext cx="8059737" cy="4044950"/>
          </a:xfrm>
        </p:spPr>
      </p:pic>
      <p:sp>
        <p:nvSpPr>
          <p:cNvPr id="2" name="TextovéPole 1"/>
          <p:cNvSpPr txBox="1"/>
          <p:nvPr/>
        </p:nvSpPr>
        <p:spPr>
          <a:xfrm>
            <a:off x="900113" y="188913"/>
            <a:ext cx="7344295" cy="1569660"/>
          </a:xfrm>
          <a:prstGeom prst="rect">
            <a:avLst/>
          </a:prstGeom>
          <a:noFill/>
        </p:spPr>
        <p:txBody>
          <a:bodyPr wrap="square">
            <a:spAutoFit/>
          </a:bodyPr>
          <a:lstStyle/>
          <a:p>
            <a:pPr>
              <a:defRPr/>
            </a:pPr>
            <a:endParaRPr lang="cs-CZ" sz="2800" dirty="0">
              <a:ln w="0"/>
              <a:effectLst>
                <a:outerShdw blurRad="38100" dist="25400" dir="5400000" algn="ctr" rotWithShape="0">
                  <a:srgbClr val="6E747A">
                    <a:alpha val="43000"/>
                  </a:srgbClr>
                </a:outerShdw>
              </a:effectLst>
              <a:latin typeface="+mj-lt"/>
            </a:endParaRPr>
          </a:p>
          <a:p>
            <a:pPr>
              <a:defRPr/>
            </a:pPr>
            <a:r>
              <a:rPr lang="cs-CZ" sz="2800" dirty="0" err="1">
                <a:ln w="0"/>
                <a:effectLst>
                  <a:outerShdw blurRad="38100" dist="25400" dir="5400000" algn="ctr" rotWithShape="0">
                    <a:srgbClr val="6E747A">
                      <a:alpha val="43000"/>
                    </a:srgbClr>
                  </a:outerShdw>
                </a:effectLst>
                <a:latin typeface="+mj-lt"/>
              </a:rPr>
              <a:t>Employment</a:t>
            </a:r>
            <a:r>
              <a:rPr lang="cs-CZ" sz="2800" dirty="0">
                <a:ln w="0"/>
                <a:effectLst>
                  <a:outerShdw blurRad="38100" dist="25400" dir="5400000" algn="ctr" rotWithShape="0">
                    <a:srgbClr val="6E747A">
                      <a:alpha val="43000"/>
                    </a:srgbClr>
                  </a:outerShdw>
                </a:effectLst>
                <a:latin typeface="+mj-lt"/>
              </a:rPr>
              <a:t> </a:t>
            </a:r>
            <a:r>
              <a:rPr lang="en-US" sz="2800" dirty="0">
                <a:ln w="0"/>
                <a:effectLst>
                  <a:outerShdw blurRad="38100" dist="25400" dir="5400000" algn="ctr" rotWithShape="0">
                    <a:srgbClr val="6E747A">
                      <a:alpha val="43000"/>
                    </a:srgbClr>
                  </a:outerShdw>
                </a:effectLst>
                <a:latin typeface="+mj-lt"/>
              </a:rPr>
              <a:t>structure</a:t>
            </a:r>
            <a:r>
              <a:rPr lang="cs-CZ" sz="2800" dirty="0">
                <a:ln w="0"/>
                <a:effectLst>
                  <a:outerShdw blurRad="38100" dist="25400" dir="5400000" algn="ctr" rotWithShape="0">
                    <a:srgbClr val="6E747A">
                      <a:alpha val="43000"/>
                    </a:srgbClr>
                  </a:outerShdw>
                </a:effectLst>
                <a:latin typeface="+mj-lt"/>
              </a:rPr>
              <a:t> </a:t>
            </a:r>
            <a:r>
              <a:rPr lang="cs-CZ" sz="2800" dirty="0" err="1">
                <a:ln w="0"/>
                <a:effectLst>
                  <a:outerShdw blurRad="38100" dist="25400" dir="5400000" algn="ctr" rotWithShape="0">
                    <a:srgbClr val="6E747A">
                      <a:alpha val="43000"/>
                    </a:srgbClr>
                  </a:outerShdw>
                </a:effectLst>
                <a:latin typeface="+mj-lt"/>
              </a:rPr>
              <a:t>of</a:t>
            </a:r>
            <a:r>
              <a:rPr lang="cs-CZ" sz="2800" dirty="0">
                <a:ln w="0"/>
                <a:effectLst>
                  <a:outerShdw blurRad="38100" dist="25400" dir="5400000" algn="ctr" rotWithShape="0">
                    <a:srgbClr val="6E747A">
                      <a:alpha val="43000"/>
                    </a:srgbClr>
                  </a:outerShdw>
                </a:effectLst>
                <a:latin typeface="+mj-lt"/>
              </a:rPr>
              <a:t> CEE </a:t>
            </a:r>
            <a:r>
              <a:rPr lang="cs-CZ" sz="2800" dirty="0" err="1">
                <a:ln w="0"/>
                <a:effectLst>
                  <a:outerShdw blurRad="38100" dist="25400" dir="5400000" algn="ctr" rotWithShape="0">
                    <a:srgbClr val="6E747A">
                      <a:alpha val="43000"/>
                    </a:srgbClr>
                  </a:outerShdw>
                </a:effectLst>
                <a:latin typeface="+mj-lt"/>
              </a:rPr>
              <a:t>countries</a:t>
            </a:r>
            <a:r>
              <a:rPr lang="en-US" sz="2800" dirty="0">
                <a:ln w="0"/>
                <a:effectLst>
                  <a:outerShdw blurRad="38100" dist="25400" dir="5400000" algn="ctr" rotWithShape="0">
                    <a:srgbClr val="6E747A">
                      <a:alpha val="43000"/>
                    </a:srgbClr>
                  </a:outerShdw>
                </a:effectLst>
                <a:latin typeface="+mj-lt"/>
              </a:rPr>
              <a:t> </a:t>
            </a:r>
            <a:endParaRPr lang="cs-CZ" sz="2800" dirty="0">
              <a:ln w="0"/>
              <a:effectLst>
                <a:outerShdw blurRad="38100" dist="25400" dir="5400000" algn="ctr" rotWithShape="0">
                  <a:srgbClr val="6E747A">
                    <a:alpha val="43000"/>
                  </a:srgbClr>
                </a:outerShdw>
              </a:effectLst>
              <a:latin typeface="+mj-lt"/>
            </a:endParaRPr>
          </a:p>
          <a:p>
            <a:pPr>
              <a:defRPr/>
            </a:pPr>
            <a:r>
              <a:rPr lang="en-US" sz="2800" dirty="0">
                <a:latin typeface="+mj-lt"/>
              </a:rPr>
              <a:t> </a:t>
            </a:r>
          </a:p>
          <a:p>
            <a:pPr>
              <a:defRPr/>
            </a:pP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12E5FF-D145-40D0-B5D3-9B59789D9AD2}"/>
              </a:ext>
            </a:extLst>
          </p:cNvPr>
          <p:cNvSpPr>
            <a:spLocks noGrp="1"/>
          </p:cNvSpPr>
          <p:nvPr>
            <p:ph type="title"/>
          </p:nvPr>
        </p:nvSpPr>
        <p:spPr/>
        <p:txBody>
          <a:bodyPr/>
          <a:lstStyle/>
          <a:p>
            <a:r>
              <a:rPr lang="cs-CZ" altLang="cs-CZ" dirty="0" err="1"/>
              <a:t>For</a:t>
            </a:r>
            <a:r>
              <a:rPr lang="cs-CZ" altLang="cs-CZ" dirty="0"/>
              <a:t> </a:t>
            </a:r>
            <a:r>
              <a:rPr lang="cs-CZ" altLang="cs-CZ" dirty="0" err="1"/>
              <a:t>further</a:t>
            </a:r>
            <a:r>
              <a:rPr lang="cs-CZ" altLang="cs-CZ" dirty="0"/>
              <a:t> and </a:t>
            </a:r>
            <a:r>
              <a:rPr lang="cs-CZ" altLang="cs-CZ" dirty="0" err="1"/>
              <a:t>current</a:t>
            </a:r>
            <a:r>
              <a:rPr lang="cs-CZ" altLang="cs-CZ" dirty="0"/>
              <a:t> </a:t>
            </a:r>
            <a:r>
              <a:rPr lang="cs-CZ" altLang="cs-CZ" dirty="0" err="1"/>
              <a:t>empirical</a:t>
            </a:r>
            <a:r>
              <a:rPr lang="cs-CZ" altLang="cs-CZ" dirty="0"/>
              <a:t> data:</a:t>
            </a:r>
            <a:endParaRPr lang="cs-CZ" dirty="0"/>
          </a:p>
        </p:txBody>
      </p:sp>
      <p:sp>
        <p:nvSpPr>
          <p:cNvPr id="3" name="Zástupný obsah 2">
            <a:extLst>
              <a:ext uri="{FF2B5EF4-FFF2-40B4-BE49-F238E27FC236}">
                <a16:creationId xmlns:a16="http://schemas.microsoft.com/office/drawing/2014/main" id="{4CA9185B-BB5F-4CD0-82D2-8D7823B29A34}"/>
              </a:ext>
            </a:extLst>
          </p:cNvPr>
          <p:cNvSpPr>
            <a:spLocks noGrp="1"/>
          </p:cNvSpPr>
          <p:nvPr>
            <p:ph sz="quarter" idx="1"/>
          </p:nvPr>
        </p:nvSpPr>
        <p:spPr/>
        <p:txBody>
          <a:bodyPr/>
          <a:lstStyle/>
          <a:p>
            <a:endParaRPr lang="cs-CZ" dirty="0"/>
          </a:p>
          <a:p>
            <a:endParaRPr lang="cs-CZ" dirty="0">
              <a:hlinkClick r:id="rId2"/>
            </a:endParaRPr>
          </a:p>
          <a:p>
            <a:r>
              <a:rPr lang="cs-CZ" dirty="0">
                <a:hlinkClick r:id="rId2"/>
              </a:rPr>
              <a:t>https://data.worldbank.org/indicator/SL.IND.EMPL.ZS?end=2019&amp;locations=CZ-OE-EU&amp;name_desc=false&amp;start=1991&amp;view=chart</a:t>
            </a:r>
            <a:endParaRPr lang="cs-CZ" dirty="0"/>
          </a:p>
          <a:p>
            <a:endParaRPr lang="cs-CZ" dirty="0"/>
          </a:p>
        </p:txBody>
      </p:sp>
    </p:spTree>
    <p:extLst>
      <p:ext uri="{BB962C8B-B14F-4D97-AF65-F5344CB8AC3E}">
        <p14:creationId xmlns:p14="http://schemas.microsoft.com/office/powerpoint/2010/main" val="3399157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2B35CF-850F-4D5B-B06C-1BD4EE5A3A2A}"/>
              </a:ext>
            </a:extLst>
          </p:cNvPr>
          <p:cNvSpPr>
            <a:spLocks noGrp="1"/>
          </p:cNvSpPr>
          <p:nvPr>
            <p:ph type="title"/>
          </p:nvPr>
        </p:nvSpPr>
        <p:spPr/>
        <p:txBody>
          <a:bodyPr/>
          <a:lstStyle/>
          <a:p>
            <a:r>
              <a:rPr lang="cs-CZ" dirty="0" err="1"/>
              <a:t>Social</a:t>
            </a:r>
            <a:r>
              <a:rPr lang="cs-CZ" dirty="0"/>
              <a:t> </a:t>
            </a:r>
            <a:r>
              <a:rPr lang="cs-CZ" dirty="0" err="1"/>
              <a:t>risks</a:t>
            </a:r>
            <a:endParaRPr lang="cs-CZ" dirty="0"/>
          </a:p>
        </p:txBody>
      </p:sp>
      <p:sp>
        <p:nvSpPr>
          <p:cNvPr id="3" name="Zástupný obsah 2">
            <a:extLst>
              <a:ext uri="{FF2B5EF4-FFF2-40B4-BE49-F238E27FC236}">
                <a16:creationId xmlns:a16="http://schemas.microsoft.com/office/drawing/2014/main" id="{B4629353-0CAD-46F4-B806-B05AE1DE2EA8}"/>
              </a:ext>
            </a:extLst>
          </p:cNvPr>
          <p:cNvSpPr>
            <a:spLocks noGrp="1"/>
          </p:cNvSpPr>
          <p:nvPr>
            <p:ph sz="quarter" idx="1"/>
          </p:nvPr>
        </p:nvSpPr>
        <p:spPr/>
        <p:txBody>
          <a:bodyPr/>
          <a:lstStyle/>
          <a:p>
            <a:endParaRPr lang="cs-CZ" dirty="0"/>
          </a:p>
          <a:p>
            <a:r>
              <a:rPr lang="en-US" dirty="0"/>
              <a:t>A social risk could be defined as the probability that people experience a welfare loss during the course of their lives as a consequence of social and economic changes</a:t>
            </a:r>
            <a:r>
              <a:rPr lang="cs-CZ" dirty="0"/>
              <a:t> (</a:t>
            </a:r>
            <a:r>
              <a:rPr lang="cs-CZ" dirty="0" err="1"/>
              <a:t>Yang</a:t>
            </a:r>
            <a:r>
              <a:rPr lang="cs-CZ" dirty="0"/>
              <a:t>, 2014).</a:t>
            </a:r>
          </a:p>
        </p:txBody>
      </p:sp>
      <p:sp>
        <p:nvSpPr>
          <p:cNvPr id="4" name="Obdélník 3">
            <a:extLst>
              <a:ext uri="{FF2B5EF4-FFF2-40B4-BE49-F238E27FC236}">
                <a16:creationId xmlns:a16="http://schemas.microsoft.com/office/drawing/2014/main" id="{0CFEF6B2-445D-49BF-BFD5-BB910DFF093A}"/>
              </a:ext>
            </a:extLst>
          </p:cNvPr>
          <p:cNvSpPr/>
          <p:nvPr/>
        </p:nvSpPr>
        <p:spPr>
          <a:xfrm>
            <a:off x="2987824" y="5634473"/>
            <a:ext cx="6048672" cy="738664"/>
          </a:xfrm>
          <a:prstGeom prst="rect">
            <a:avLst/>
          </a:prstGeom>
        </p:spPr>
        <p:txBody>
          <a:bodyPr wrap="square">
            <a:spAutoFit/>
          </a:bodyPr>
          <a:lstStyle/>
          <a:p>
            <a:r>
              <a:rPr lang="cs-CZ" sz="1400" dirty="0">
                <a:latin typeface="Bookman Old Style" panose="02050604050505020204" pitchFamily="18" charset="0"/>
              </a:rPr>
              <a:t>In: </a:t>
            </a:r>
            <a:r>
              <a:rPr lang="en-US" sz="1400" dirty="0" err="1">
                <a:latin typeface="Bookman Old Style" panose="02050604050505020204" pitchFamily="18" charset="0"/>
              </a:rPr>
              <a:t>Jongmin</a:t>
            </a:r>
            <a:r>
              <a:rPr lang="en-US" sz="1400" dirty="0">
                <a:latin typeface="Bookman Old Style" panose="02050604050505020204" pitchFamily="18" charset="0"/>
              </a:rPr>
              <a:t> Y</a:t>
            </a:r>
            <a:r>
              <a:rPr lang="cs-CZ" sz="1400" dirty="0">
                <a:latin typeface="Bookman Old Style" panose="02050604050505020204" pitchFamily="18" charset="0"/>
              </a:rPr>
              <a:t>ANG (2014).</a:t>
            </a:r>
            <a:r>
              <a:rPr lang="en-US" sz="1400" dirty="0">
                <a:latin typeface="Bookman Old Style" panose="02050604050505020204" pitchFamily="18" charset="0"/>
              </a:rPr>
              <a:t> Welfare States' Policy Response to New Social Risk: Sequence Analysis for Welfare Policy</a:t>
            </a:r>
            <a:r>
              <a:rPr lang="cs-CZ" sz="1400" dirty="0">
                <a:latin typeface="Bookman Old Style" panose="02050604050505020204" pitchFamily="18" charset="0"/>
              </a:rPr>
              <a:t>. </a:t>
            </a:r>
            <a:r>
              <a:rPr lang="en-US" sz="1400" i="1" dirty="0">
                <a:latin typeface="Bookman Old Style" panose="02050604050505020204" pitchFamily="18" charset="0"/>
              </a:rPr>
              <a:t>Development and Society</a:t>
            </a:r>
            <a:r>
              <a:rPr lang="en-US" sz="1400" dirty="0">
                <a:latin typeface="Bookman Old Style" panose="02050604050505020204" pitchFamily="18" charset="0"/>
              </a:rPr>
              <a:t>, Vol. 43, No. 2, pp. 269-296</a:t>
            </a:r>
            <a:r>
              <a:rPr lang="cs-CZ" sz="1400" dirty="0">
                <a:latin typeface="Bookman Old Style" panose="02050604050505020204" pitchFamily="18" charset="0"/>
              </a:rPr>
              <a:t>.</a:t>
            </a:r>
          </a:p>
        </p:txBody>
      </p:sp>
    </p:spTree>
    <p:extLst>
      <p:ext uri="{BB962C8B-B14F-4D97-AF65-F5344CB8AC3E}">
        <p14:creationId xmlns:p14="http://schemas.microsoft.com/office/powerpoint/2010/main" val="28261125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thm15="http://schemas.microsoft.com/office/thememl/2012/main" name="LMSI_10_precarization_20" id="{CC88ACB1-488F-43DE-9E5F-AD2B26156209}" vid="{2658A522-0064-4095-A9FA-D4E146654148}"/>
    </a:ext>
  </a:ext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MSI_10_precarization_20" id="{CC88ACB1-488F-43DE-9E5F-AD2B26156209}" vid="{3C776FC8-D9E9-49E1-9DBF-0DDDE0AA4237}"/>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LMSI_10_precarization_20 (2)</Template>
  <TotalTime>543</TotalTime>
  <Words>3159</Words>
  <Application>Microsoft Office PowerPoint</Application>
  <PresentationFormat>Předvádění na obrazovce (4:3)</PresentationFormat>
  <Paragraphs>363</Paragraphs>
  <Slides>35</Slides>
  <Notes>29</Notes>
  <HiddenSlides>0</HiddenSlides>
  <MMClips>0</MMClips>
  <ScaleCrop>false</ScaleCrop>
  <HeadingPairs>
    <vt:vector size="6" baseType="variant">
      <vt:variant>
        <vt:lpstr>Použitá písma</vt:lpstr>
      </vt:variant>
      <vt:variant>
        <vt:i4>11</vt:i4>
      </vt:variant>
      <vt:variant>
        <vt:lpstr>Motiv</vt:lpstr>
      </vt:variant>
      <vt:variant>
        <vt:i4>3</vt:i4>
      </vt:variant>
      <vt:variant>
        <vt:lpstr>Nadpisy snímků</vt:lpstr>
      </vt:variant>
      <vt:variant>
        <vt:i4>35</vt:i4>
      </vt:variant>
    </vt:vector>
  </HeadingPairs>
  <TitlesOfParts>
    <vt:vector size="49" baseType="lpstr">
      <vt:lpstr>Arial</vt:lpstr>
      <vt:lpstr>Arial Nova Cond</vt:lpstr>
      <vt:lpstr>Bookman Old Style</vt:lpstr>
      <vt:lpstr>Calibri</vt:lpstr>
      <vt:lpstr>Calibri Light</vt:lpstr>
      <vt:lpstr>Gill Sans MT</vt:lpstr>
      <vt:lpstr>Tahoma</vt:lpstr>
      <vt:lpstr>Verdana</vt:lpstr>
      <vt:lpstr>Wingdings</vt:lpstr>
      <vt:lpstr>Wingdings 2</vt:lpstr>
      <vt:lpstr>Wingdings 3</vt:lpstr>
      <vt:lpstr>Původ</vt:lpstr>
      <vt:lpstr>Motiv sady Office</vt:lpstr>
      <vt:lpstr>Motiv Office</vt:lpstr>
      <vt:lpstr> Inequality – development in CEE countries </vt:lpstr>
      <vt:lpstr>Introduction</vt:lpstr>
      <vt:lpstr>CEE - Before the transition in 1989</vt:lpstr>
      <vt:lpstr>Features of socialist economies</vt:lpstr>
      <vt:lpstr>Level of income inequality from 1989  CEE countries</vt:lpstr>
      <vt:lpstr>Three main social trends of the transition towards post-industrial, knowledge-based service economy: </vt:lpstr>
      <vt:lpstr>Prezentace aplikace PowerPoint</vt:lpstr>
      <vt:lpstr>For further and current empirical data:</vt:lpstr>
      <vt:lpstr>Social risks</vt:lpstr>
      <vt:lpstr>    Classification of social risks</vt:lpstr>
      <vt:lpstr>The individualisation of responsibilities and monetisation of economic and social relations</vt:lpstr>
      <vt:lpstr>Comparison between Old Social Risks  and New Social Risks (Yang, 2014)</vt:lpstr>
      <vt:lpstr>Social chances of the Roma  in the Czech Republic </vt:lpstr>
      <vt:lpstr> Number of the Roma in CR and SR comparison between Cenzus and estimates</vt:lpstr>
      <vt:lpstr>Prezentace aplikace PowerPoint</vt:lpstr>
      <vt:lpstr>Three different system of classification </vt:lpstr>
      <vt:lpstr>Prezentace aplikace PowerPoint</vt:lpstr>
      <vt:lpstr>Distribution of the Roma population in the CR by districts – Cenzus 11</vt:lpstr>
      <vt:lpstr>Prezentace aplikace PowerPoint</vt:lpstr>
      <vt:lpstr>Prezentace aplikace PowerPoint</vt:lpstr>
      <vt:lpstr>Prezentace aplikace PowerPoint</vt:lpstr>
      <vt:lpstr>In the CR we clearly identify</vt:lpstr>
      <vt:lpstr>Equal access to education</vt:lpstr>
      <vt:lpstr>Basic features of Czech public educational system (basic level) </vt:lpstr>
      <vt:lpstr>Inequalities in public education</vt:lpstr>
      <vt:lpstr>Example of ethnic differentiation among primary schools (in Brno)</vt:lpstr>
      <vt:lpstr>Measures to combat unequal chances in primary education – in the CR</vt:lpstr>
      <vt:lpstr>Causes – institutional level </vt:lpstr>
      <vt:lpstr>The main problems on the side of actors</vt:lpstr>
      <vt:lpstr>Inequalities in public education</vt:lpstr>
      <vt:lpstr>No Data – No Progress</vt:lpstr>
      <vt:lpstr>Prezentace aplikace PowerPoint</vt:lpstr>
      <vt:lpstr>The new empowering politics of the welfare state</vt:lpstr>
      <vt:lpstr>Prezentace aplikace PowerPoint</vt:lpstr>
      <vt:lpstr>Prezentace aplikace PowerPoint</vt:lpstr>
    </vt:vector>
  </TitlesOfParts>
  <Company>VUPSV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social risks and  the precarization of work</dc:title>
  <dc:creator>Laura Fónadová</dc:creator>
  <cp:lastModifiedBy>Laura Fónadová</cp:lastModifiedBy>
  <cp:revision>66</cp:revision>
  <cp:lastPrinted>2021-11-29T13:02:44Z</cp:lastPrinted>
  <dcterms:created xsi:type="dcterms:W3CDTF">2021-11-29T11:04:43Z</dcterms:created>
  <dcterms:modified xsi:type="dcterms:W3CDTF">2022-04-26T15:13:04Z</dcterms:modified>
</cp:coreProperties>
</file>