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3" r:id="rId3"/>
    <p:sldId id="257" r:id="rId4"/>
    <p:sldId id="258" r:id="rId5"/>
    <p:sldId id="259" r:id="rId6"/>
    <p:sldId id="261" r:id="rId7"/>
    <p:sldId id="260" r:id="rId8"/>
    <p:sldId id="262" r:id="rId9"/>
    <p:sldId id="264" r:id="rId10"/>
    <p:sldId id="265" r:id="rId11"/>
    <p:sldId id="266" r:id="rId12"/>
    <p:sldId id="267" r:id="rId13"/>
    <p:sldId id="268" r:id="rId14"/>
    <p:sldId id="269" r:id="rId15"/>
    <p:sldId id="270" r:id="rId16"/>
    <p:sldId id="271" r:id="rId17"/>
    <p:sldId id="272" r:id="rId18"/>
    <p:sldId id="274" r:id="rId19"/>
    <p:sldId id="275" r:id="rId20"/>
    <p:sldId id="277" r:id="rId21"/>
    <p:sldId id="276" r:id="rId22"/>
    <p:sldId id="362" r:id="rId23"/>
    <p:sldId id="364" r:id="rId24"/>
    <p:sldId id="365" r:id="rId25"/>
    <p:sldId id="278" r:id="rId26"/>
    <p:sldId id="279" r:id="rId27"/>
    <p:sldId id="280" r:id="rId28"/>
    <p:sldId id="281" r:id="rId29"/>
    <p:sldId id="282" r:id="rId30"/>
    <p:sldId id="283" r:id="rId31"/>
    <p:sldId id="284" r:id="rId32"/>
    <p:sldId id="285" r:id="rId33"/>
    <p:sldId id="286" r:id="rId34"/>
    <p:sldId id="310" r:id="rId35"/>
    <p:sldId id="311" r:id="rId36"/>
    <p:sldId id="312" r:id="rId37"/>
    <p:sldId id="287" r:id="rId38"/>
    <p:sldId id="288" r:id="rId39"/>
    <p:sldId id="289" r:id="rId40"/>
    <p:sldId id="292" r:id="rId41"/>
    <p:sldId id="293" r:id="rId42"/>
    <p:sldId id="294" r:id="rId43"/>
    <p:sldId id="295" r:id="rId44"/>
    <p:sldId id="358" r:id="rId45"/>
    <p:sldId id="359" r:id="rId46"/>
    <p:sldId id="297" r:id="rId47"/>
    <p:sldId id="299" r:id="rId48"/>
    <p:sldId id="360" r:id="rId49"/>
    <p:sldId id="361" r:id="rId50"/>
    <p:sldId id="315" r:id="rId51"/>
    <p:sldId id="316" r:id="rId52"/>
    <p:sldId id="357" r:id="rId53"/>
    <p:sldId id="320" r:id="rId54"/>
    <p:sldId id="318" r:id="rId55"/>
    <p:sldId id="300" r:id="rId56"/>
    <p:sldId id="301" r:id="rId57"/>
    <p:sldId id="302" r:id="rId58"/>
    <p:sldId id="303" r:id="rId59"/>
    <p:sldId id="304" r:id="rId60"/>
    <p:sldId id="308" r:id="rId61"/>
    <p:sldId id="305" r:id="rId62"/>
    <p:sldId id="307"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munkalap.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dk1">
                    <a:lumMod val="50000"/>
                    <a:lumOff val="50000"/>
                  </a:schemeClr>
                </a:solidFill>
                <a:latin typeface="+mn-lt"/>
                <a:ea typeface="+mn-ea"/>
                <a:cs typeface="+mn-cs"/>
              </a:defRPr>
            </a:pPr>
            <a:r>
              <a:rPr lang="hu-HU"/>
              <a:t>Magyar identitás 2004-2018</a:t>
            </a:r>
          </a:p>
        </c:rich>
      </c:tx>
      <c:layout/>
      <c:overlay val="0"/>
      <c:spPr>
        <a:noFill/>
        <a:ln>
          <a:noFill/>
        </a:ln>
        <a:effectLst/>
      </c:spPr>
      <c:txPr>
        <a:bodyPr rot="0" spcFirstLastPara="1" vertOverflow="ellipsis" vert="horz" wrap="square" anchor="ctr" anchorCtr="1"/>
        <a:lstStyle/>
        <a:p>
          <a:pPr>
            <a:defRPr sz="1400" b="0" i="0" u="none" strike="noStrike" kern="1200" cap="none" spc="20" baseline="0">
              <a:solidFill>
                <a:schemeClr val="dk1">
                  <a:lumMod val="50000"/>
                  <a:lumOff val="50000"/>
                </a:schemeClr>
              </a:solidFill>
              <a:latin typeface="+mn-lt"/>
              <a:ea typeface="+mn-ea"/>
              <a:cs typeface="+mn-cs"/>
            </a:defRPr>
          </a:pPr>
          <a:endParaRPr lang="hu-HU"/>
        </a:p>
      </c:txPr>
    </c:title>
    <c:autoTitleDeleted val="0"/>
    <c:plotArea>
      <c:layout/>
      <c:lineChart>
        <c:grouping val="standard"/>
        <c:varyColors val="0"/>
        <c:ser>
          <c:idx val="0"/>
          <c:order val="0"/>
          <c:tx>
            <c:strRef>
              <c:f>Munka1!$B$1</c:f>
              <c:strCache>
                <c:ptCount val="1"/>
                <c:pt idx="0">
                  <c:v>csak HUN</c:v>
                </c:pt>
              </c:strCache>
            </c:strRef>
          </c:tx>
          <c:spPr>
            <a:ln w="22225" cap="rnd" cmpd="sng" algn="ctr">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hu-H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Munka1!$A$2:$A$16</c:f>
              <c:strCache>
                <c:ptCount val="15"/>
                <c:pt idx="0">
                  <c:v>2004 (62)</c:v>
                </c:pt>
                <c:pt idx="1">
                  <c:v>2005 (64)</c:v>
                </c:pt>
                <c:pt idx="2">
                  <c:v>2006</c:v>
                </c:pt>
                <c:pt idx="3">
                  <c:v>2007</c:v>
                </c:pt>
                <c:pt idx="4">
                  <c:v>2008</c:v>
                </c:pt>
                <c:pt idx="5">
                  <c:v>2009</c:v>
                </c:pt>
                <c:pt idx="6">
                  <c:v>2010 (73)</c:v>
                </c:pt>
                <c:pt idx="7">
                  <c:v>2011 (76)</c:v>
                </c:pt>
                <c:pt idx="8">
                  <c:v>2012 (77)</c:v>
                </c:pt>
                <c:pt idx="9">
                  <c:v>2013 (80)</c:v>
                </c:pt>
                <c:pt idx="10">
                  <c:v>2014 (81)</c:v>
                </c:pt>
                <c:pt idx="11">
                  <c:v>2015 (84)</c:v>
                </c:pt>
                <c:pt idx="12">
                  <c:v>2016 (85)</c:v>
                </c:pt>
                <c:pt idx="13">
                  <c:v>2017 (87)</c:v>
                </c:pt>
                <c:pt idx="14">
                  <c:v>2018 (89)</c:v>
                </c:pt>
              </c:strCache>
            </c:strRef>
          </c:cat>
          <c:val>
            <c:numRef>
              <c:f>Munka1!$B$2:$B$16</c:f>
              <c:numCache>
                <c:formatCode>General</c:formatCode>
                <c:ptCount val="15"/>
                <c:pt idx="0">
                  <c:v>64</c:v>
                </c:pt>
                <c:pt idx="1">
                  <c:v>51</c:v>
                </c:pt>
                <c:pt idx="6">
                  <c:v>47</c:v>
                </c:pt>
                <c:pt idx="7">
                  <c:v>50</c:v>
                </c:pt>
                <c:pt idx="8">
                  <c:v>45</c:v>
                </c:pt>
                <c:pt idx="9">
                  <c:v>46</c:v>
                </c:pt>
                <c:pt idx="10">
                  <c:v>46</c:v>
                </c:pt>
                <c:pt idx="11">
                  <c:v>33</c:v>
                </c:pt>
                <c:pt idx="12">
                  <c:v>37</c:v>
                </c:pt>
                <c:pt idx="13">
                  <c:v>29</c:v>
                </c:pt>
                <c:pt idx="14">
                  <c:v>25</c:v>
                </c:pt>
              </c:numCache>
            </c:numRef>
          </c:val>
          <c:smooth val="0"/>
          <c:extLst>
            <c:ext xmlns:c16="http://schemas.microsoft.com/office/drawing/2014/chart" uri="{C3380CC4-5D6E-409C-BE32-E72D297353CC}">
              <c16:uniqueId val="{00000000-08A8-481E-813C-992A7433666B}"/>
            </c:ext>
          </c:extLst>
        </c:ser>
        <c:ser>
          <c:idx val="1"/>
          <c:order val="1"/>
          <c:tx>
            <c:strRef>
              <c:f>Munka1!$C$1</c:f>
              <c:strCache>
                <c:ptCount val="1"/>
                <c:pt idx="0">
                  <c:v>többi 3</c:v>
                </c:pt>
              </c:strCache>
            </c:strRef>
          </c:tx>
          <c:spPr>
            <a:ln w="22225" cap="rnd" cmpd="sng" algn="ctr">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hu-H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Munka1!$A$2:$A$16</c:f>
              <c:strCache>
                <c:ptCount val="15"/>
                <c:pt idx="0">
                  <c:v>2004 (62)</c:v>
                </c:pt>
                <c:pt idx="1">
                  <c:v>2005 (64)</c:v>
                </c:pt>
                <c:pt idx="2">
                  <c:v>2006</c:v>
                </c:pt>
                <c:pt idx="3">
                  <c:v>2007</c:v>
                </c:pt>
                <c:pt idx="4">
                  <c:v>2008</c:v>
                </c:pt>
                <c:pt idx="5">
                  <c:v>2009</c:v>
                </c:pt>
                <c:pt idx="6">
                  <c:v>2010 (73)</c:v>
                </c:pt>
                <c:pt idx="7">
                  <c:v>2011 (76)</c:v>
                </c:pt>
                <c:pt idx="8">
                  <c:v>2012 (77)</c:v>
                </c:pt>
                <c:pt idx="9">
                  <c:v>2013 (80)</c:v>
                </c:pt>
                <c:pt idx="10">
                  <c:v>2014 (81)</c:v>
                </c:pt>
                <c:pt idx="11">
                  <c:v>2015 (84)</c:v>
                </c:pt>
                <c:pt idx="12">
                  <c:v>2016 (85)</c:v>
                </c:pt>
                <c:pt idx="13">
                  <c:v>2017 (87)</c:v>
                </c:pt>
                <c:pt idx="14">
                  <c:v>2018 (89)</c:v>
                </c:pt>
              </c:strCache>
            </c:strRef>
          </c:cat>
          <c:val>
            <c:numRef>
              <c:f>Munka1!$C$2:$C$16</c:f>
              <c:numCache>
                <c:formatCode>General</c:formatCode>
                <c:ptCount val="15"/>
                <c:pt idx="0">
                  <c:v>35</c:v>
                </c:pt>
                <c:pt idx="1">
                  <c:v>48</c:v>
                </c:pt>
                <c:pt idx="6">
                  <c:v>53</c:v>
                </c:pt>
                <c:pt idx="7">
                  <c:v>49</c:v>
                </c:pt>
                <c:pt idx="8">
                  <c:v>53</c:v>
                </c:pt>
                <c:pt idx="9">
                  <c:v>52</c:v>
                </c:pt>
                <c:pt idx="10">
                  <c:v>54</c:v>
                </c:pt>
                <c:pt idx="11">
                  <c:v>66</c:v>
                </c:pt>
                <c:pt idx="12">
                  <c:v>63</c:v>
                </c:pt>
                <c:pt idx="13">
                  <c:v>70</c:v>
                </c:pt>
                <c:pt idx="14">
                  <c:v>75</c:v>
                </c:pt>
              </c:numCache>
            </c:numRef>
          </c:val>
          <c:smooth val="0"/>
          <c:extLst>
            <c:ext xmlns:c16="http://schemas.microsoft.com/office/drawing/2014/chart" uri="{C3380CC4-5D6E-409C-BE32-E72D297353CC}">
              <c16:uniqueId val="{00000001-08A8-481E-813C-992A7433666B}"/>
            </c:ext>
          </c:extLst>
        </c:ser>
        <c:ser>
          <c:idx val="2"/>
          <c:order val="2"/>
          <c:tx>
            <c:strRef>
              <c:f>Munka1!$D$1</c:f>
              <c:strCache>
                <c:ptCount val="1"/>
                <c:pt idx="0">
                  <c:v>csak nemzeti uniós átlag</c:v>
                </c:pt>
              </c:strCache>
            </c:strRef>
          </c:tx>
          <c:spPr>
            <a:ln w="22225" cap="rnd" cmpd="sng" algn="ctr">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hu-H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Munka1!$A$2:$A$16</c:f>
              <c:strCache>
                <c:ptCount val="15"/>
                <c:pt idx="0">
                  <c:v>2004 (62)</c:v>
                </c:pt>
                <c:pt idx="1">
                  <c:v>2005 (64)</c:v>
                </c:pt>
                <c:pt idx="2">
                  <c:v>2006</c:v>
                </c:pt>
                <c:pt idx="3">
                  <c:v>2007</c:v>
                </c:pt>
                <c:pt idx="4">
                  <c:v>2008</c:v>
                </c:pt>
                <c:pt idx="5">
                  <c:v>2009</c:v>
                </c:pt>
                <c:pt idx="6">
                  <c:v>2010 (73)</c:v>
                </c:pt>
                <c:pt idx="7">
                  <c:v>2011 (76)</c:v>
                </c:pt>
                <c:pt idx="8">
                  <c:v>2012 (77)</c:v>
                </c:pt>
                <c:pt idx="9">
                  <c:v>2013 (80)</c:v>
                </c:pt>
                <c:pt idx="10">
                  <c:v>2014 (81)</c:v>
                </c:pt>
                <c:pt idx="11">
                  <c:v>2015 (84)</c:v>
                </c:pt>
                <c:pt idx="12">
                  <c:v>2016 (85)</c:v>
                </c:pt>
                <c:pt idx="13">
                  <c:v>2017 (87)</c:v>
                </c:pt>
                <c:pt idx="14">
                  <c:v>2018 (89)</c:v>
                </c:pt>
              </c:strCache>
            </c:strRef>
          </c:cat>
          <c:val>
            <c:numRef>
              <c:f>Munka1!$D$2:$D$16</c:f>
              <c:numCache>
                <c:formatCode>General</c:formatCode>
                <c:ptCount val="15"/>
                <c:pt idx="0">
                  <c:v>41</c:v>
                </c:pt>
                <c:pt idx="1">
                  <c:v>41</c:v>
                </c:pt>
                <c:pt idx="6">
                  <c:v>46</c:v>
                </c:pt>
                <c:pt idx="8">
                  <c:v>38</c:v>
                </c:pt>
                <c:pt idx="9">
                  <c:v>42</c:v>
                </c:pt>
                <c:pt idx="10">
                  <c:v>39</c:v>
                </c:pt>
                <c:pt idx="11">
                  <c:v>41</c:v>
                </c:pt>
                <c:pt idx="12">
                  <c:v>39</c:v>
                </c:pt>
                <c:pt idx="13">
                  <c:v>35</c:v>
                </c:pt>
                <c:pt idx="14">
                  <c:v>35</c:v>
                </c:pt>
              </c:numCache>
            </c:numRef>
          </c:val>
          <c:smooth val="0"/>
          <c:extLst>
            <c:ext xmlns:c16="http://schemas.microsoft.com/office/drawing/2014/chart" uri="{C3380CC4-5D6E-409C-BE32-E72D297353CC}">
              <c16:uniqueId val="{00000002-08A8-481E-813C-992A7433666B}"/>
            </c:ext>
          </c:extLst>
        </c:ser>
        <c:ser>
          <c:idx val="3"/>
          <c:order val="3"/>
          <c:tx>
            <c:strRef>
              <c:f>Munka1!$E$1</c:f>
              <c:strCache>
                <c:ptCount val="1"/>
                <c:pt idx="0">
                  <c:v>többi 3 uniós átlag</c:v>
                </c:pt>
              </c:strCache>
            </c:strRef>
          </c:tx>
          <c:spPr>
            <a:ln w="22225" cap="rnd" cmpd="sng" algn="ctr">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hu-H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Munka1!$A$2:$A$16</c:f>
              <c:strCache>
                <c:ptCount val="15"/>
                <c:pt idx="0">
                  <c:v>2004 (62)</c:v>
                </c:pt>
                <c:pt idx="1">
                  <c:v>2005 (64)</c:v>
                </c:pt>
                <c:pt idx="2">
                  <c:v>2006</c:v>
                </c:pt>
                <c:pt idx="3">
                  <c:v>2007</c:v>
                </c:pt>
                <c:pt idx="4">
                  <c:v>2008</c:v>
                </c:pt>
                <c:pt idx="5">
                  <c:v>2009</c:v>
                </c:pt>
                <c:pt idx="6">
                  <c:v>2010 (73)</c:v>
                </c:pt>
                <c:pt idx="7">
                  <c:v>2011 (76)</c:v>
                </c:pt>
                <c:pt idx="8">
                  <c:v>2012 (77)</c:v>
                </c:pt>
                <c:pt idx="9">
                  <c:v>2013 (80)</c:v>
                </c:pt>
                <c:pt idx="10">
                  <c:v>2014 (81)</c:v>
                </c:pt>
                <c:pt idx="11">
                  <c:v>2015 (84)</c:v>
                </c:pt>
                <c:pt idx="12">
                  <c:v>2016 (85)</c:v>
                </c:pt>
                <c:pt idx="13">
                  <c:v>2017 (87)</c:v>
                </c:pt>
                <c:pt idx="14">
                  <c:v>2018 (89)</c:v>
                </c:pt>
              </c:strCache>
            </c:strRef>
          </c:cat>
          <c:val>
            <c:numRef>
              <c:f>Munka1!$E$2:$E$16</c:f>
              <c:numCache>
                <c:formatCode>General</c:formatCode>
                <c:ptCount val="15"/>
                <c:pt idx="0">
                  <c:v>57</c:v>
                </c:pt>
                <c:pt idx="1">
                  <c:v>57</c:v>
                </c:pt>
                <c:pt idx="6">
                  <c:v>51</c:v>
                </c:pt>
                <c:pt idx="8">
                  <c:v>58</c:v>
                </c:pt>
                <c:pt idx="9">
                  <c:v>54</c:v>
                </c:pt>
                <c:pt idx="10">
                  <c:v>59</c:v>
                </c:pt>
                <c:pt idx="11">
                  <c:v>57</c:v>
                </c:pt>
                <c:pt idx="12">
                  <c:v>59</c:v>
                </c:pt>
                <c:pt idx="13">
                  <c:v>63</c:v>
                </c:pt>
                <c:pt idx="14">
                  <c:v>63</c:v>
                </c:pt>
              </c:numCache>
            </c:numRef>
          </c:val>
          <c:smooth val="0"/>
          <c:extLst>
            <c:ext xmlns:c16="http://schemas.microsoft.com/office/drawing/2014/chart" uri="{C3380CC4-5D6E-409C-BE32-E72D297353CC}">
              <c16:uniqueId val="{00000003-08A8-481E-813C-992A7433666B}"/>
            </c:ext>
          </c:extLst>
        </c:ser>
        <c:dLbls>
          <c:dLblPos val="ctr"/>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592858832"/>
        <c:axId val="332268192"/>
      </c:lineChart>
      <c:catAx>
        <c:axId val="59285883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hu-HU"/>
          </a:p>
        </c:txPr>
        <c:crossAx val="332268192"/>
        <c:crosses val="autoZero"/>
        <c:auto val="1"/>
        <c:lblAlgn val="ctr"/>
        <c:lblOffset val="100"/>
        <c:noMultiLvlLbl val="0"/>
      </c:catAx>
      <c:valAx>
        <c:axId val="3322681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hu-HU"/>
          </a:p>
        </c:txPr>
        <c:crossAx val="592858832"/>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hu-HU"/>
        </a:p>
      </c:txPr>
    </c:legend>
    <c:plotVisOnly val="1"/>
    <c:dispBlanksAs val="gap"/>
    <c:showDLblsOverMax val="0"/>
  </c:chart>
  <c:spPr>
    <a:solidFill>
      <a:schemeClr val="lt1"/>
    </a:solid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hu-HU" smtClean="0"/>
              <a:t>Mintacím szerkesztése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hu-HU" smtClean="0"/>
              <a:t>Mintacím szerkesztése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7" name="Date Placeholder 6"/>
          <p:cNvSpPr>
            <a:spLocks noGrp="1"/>
          </p:cNvSpPr>
          <p:nvPr>
            <p:ph type="dt" sz="half" idx="10"/>
          </p:nvPr>
        </p:nvSpPr>
        <p:spPr/>
        <p:txBody>
          <a:bodyPr/>
          <a:lstStyle/>
          <a:p>
            <a:fld id="{1160EA64-D806-43AC-9DF2-F8C432F32B4C}" type="datetimeFigureOut">
              <a:rPr lang="en-US" dirty="0"/>
              <a:t>4/3/2022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1583436" y="3143250"/>
            <a:ext cx="4270248" cy="2596776"/>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7" name="Date Placeholder 6"/>
          <p:cNvSpPr>
            <a:spLocks noGrp="1"/>
          </p:cNvSpPr>
          <p:nvPr>
            <p:ph type="dt" sz="half" idx="10"/>
          </p:nvPr>
        </p:nvSpPr>
        <p:spPr/>
        <p:txBody>
          <a:bodyPr/>
          <a:lstStyle/>
          <a:p>
            <a:fld id="{4F7D4976-E339-4826-83B7-FBD03F55ECF8}" type="datetimeFigureOut">
              <a:rPr lang="en-US" dirty="0"/>
              <a:t>4/3/2022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hu-HU" smtClean="0"/>
              <a:t>Mintacím szerkesztése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hu-HU" smtClean="0"/>
              <a:t>Mintacím szerkesztése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9" name="Date Placeholder 8"/>
          <p:cNvSpPr>
            <a:spLocks noGrp="1"/>
          </p:cNvSpPr>
          <p:nvPr>
            <p:ph type="dt" sz="half" idx="10"/>
          </p:nvPr>
        </p:nvSpPr>
        <p:spPr/>
        <p:txBody>
          <a:bodyPr/>
          <a:lstStyle/>
          <a:p>
            <a:fld id="{D1BE4249-C0D0-4B06-8692-E8BB871AF643}" type="datetimeFigureOut">
              <a:rPr lang="en-US" dirty="0"/>
              <a:t>4/3/2022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hu-HU" smtClean="0"/>
              <a:t>Mintacím szerkesztése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4/3/2022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hu-HU" smtClean="0"/>
              <a:t>Mintacím szerkesztése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4/3/2022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XbKCyQn5oTc"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dirty="0" smtClean="0"/>
              <a:t>IR and </a:t>
            </a:r>
            <a:r>
              <a:rPr lang="hu-HU" dirty="0" err="1" smtClean="0"/>
              <a:t>Foreign</a:t>
            </a:r>
            <a:r>
              <a:rPr lang="hu-HU" dirty="0" smtClean="0"/>
              <a:t> policy </a:t>
            </a:r>
            <a:r>
              <a:rPr lang="hu-HU" dirty="0" err="1" smtClean="0"/>
              <a:t>analysis</a:t>
            </a:r>
            <a:r>
              <a:rPr lang="hu-HU" dirty="0" smtClean="0"/>
              <a:t>: an </a:t>
            </a:r>
            <a:r>
              <a:rPr lang="hu-HU" dirty="0" err="1" smtClean="0"/>
              <a:t>introduction</a:t>
            </a:r>
            <a:endParaRPr lang="hu-HU" dirty="0"/>
          </a:p>
        </p:txBody>
      </p:sp>
      <p:sp>
        <p:nvSpPr>
          <p:cNvPr id="3" name="Alcím 2"/>
          <p:cNvSpPr>
            <a:spLocks noGrp="1"/>
          </p:cNvSpPr>
          <p:nvPr>
            <p:ph type="subTitle" idx="1"/>
          </p:nvPr>
        </p:nvSpPr>
        <p:spPr/>
        <p:txBody>
          <a:bodyPr>
            <a:normAutofit fontScale="70000" lnSpcReduction="20000"/>
          </a:bodyPr>
          <a:lstStyle/>
          <a:p>
            <a:r>
              <a:rPr lang="hu-HU" dirty="0" smtClean="0"/>
              <a:t>Brno </a:t>
            </a:r>
          </a:p>
          <a:p>
            <a:r>
              <a:rPr lang="hu-HU" dirty="0" smtClean="0"/>
              <a:t>Masaryk University</a:t>
            </a:r>
          </a:p>
          <a:p>
            <a:r>
              <a:rPr lang="hu-HU" dirty="0" smtClean="0"/>
              <a:t>10-11 December, 2020</a:t>
            </a:r>
          </a:p>
          <a:p>
            <a:r>
              <a:rPr lang="hu-HU" dirty="0" smtClean="0"/>
              <a:t>Dr. </a:t>
            </a:r>
            <a:r>
              <a:rPr lang="hu-HU" smtClean="0"/>
              <a:t>Hettyey András</a:t>
            </a:r>
            <a:endParaRPr lang="hu-HU" dirty="0" smtClean="0"/>
          </a:p>
          <a:p>
            <a:endParaRPr lang="hu-HU" dirty="0"/>
          </a:p>
        </p:txBody>
      </p:sp>
    </p:spTree>
    <p:extLst>
      <p:ext uri="{BB962C8B-B14F-4D97-AF65-F5344CB8AC3E}">
        <p14:creationId xmlns:p14="http://schemas.microsoft.com/office/powerpoint/2010/main" val="76743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2/2 </a:t>
            </a:r>
            <a:r>
              <a:rPr lang="hu-HU" dirty="0" err="1" smtClean="0"/>
              <a:t>Goals</a:t>
            </a:r>
            <a:r>
              <a:rPr lang="hu-HU" dirty="0" smtClean="0"/>
              <a:t>/</a:t>
            </a:r>
            <a:r>
              <a:rPr lang="hu-HU" dirty="0" err="1" smtClean="0"/>
              <a:t>interests</a:t>
            </a:r>
            <a:endParaRPr lang="hu-HU" dirty="0"/>
          </a:p>
        </p:txBody>
      </p:sp>
      <p:sp>
        <p:nvSpPr>
          <p:cNvPr id="3" name="Tartalom helye 2"/>
          <p:cNvSpPr>
            <a:spLocks noGrp="1"/>
          </p:cNvSpPr>
          <p:nvPr>
            <p:ph idx="1"/>
          </p:nvPr>
        </p:nvSpPr>
        <p:spPr/>
        <p:txBody>
          <a:bodyPr>
            <a:noAutofit/>
          </a:bodyPr>
          <a:lstStyle/>
          <a:p>
            <a:pPr marL="0" indent="0">
              <a:buNone/>
            </a:pPr>
            <a:r>
              <a:rPr lang="en-US" sz="1400" dirty="0"/>
              <a:t>“there is no necessary reason why the interests of self-seeking politicians should coincide with the national interest” /David Lake</a:t>
            </a:r>
            <a:r>
              <a:rPr lang="en-US" sz="1400" dirty="0" smtClean="0"/>
              <a:t>/</a:t>
            </a:r>
            <a:endParaRPr lang="hu-HU" sz="1400" dirty="0" smtClean="0"/>
          </a:p>
          <a:p>
            <a:pPr marL="0" indent="0">
              <a:buNone/>
            </a:pPr>
            <a:r>
              <a:rPr lang="en-US" sz="1400" dirty="0"/>
              <a:t>In fact, it is often the political</a:t>
            </a:r>
            <a:r>
              <a:rPr lang="hu-HU" sz="1400" dirty="0"/>
              <a:t>/</a:t>
            </a:r>
            <a:r>
              <a:rPr lang="hu-HU" sz="1400" dirty="0" err="1"/>
              <a:t>economic</a:t>
            </a:r>
            <a:r>
              <a:rPr lang="hu-HU" sz="1400" dirty="0"/>
              <a:t> etc.</a:t>
            </a:r>
            <a:r>
              <a:rPr lang="en-US" sz="1400" dirty="0"/>
              <a:t> objectives that define the concept of national interest and not the other way around.</a:t>
            </a:r>
            <a:r>
              <a:rPr lang="hu-HU" sz="1400" dirty="0"/>
              <a:t>”</a:t>
            </a:r>
          </a:p>
          <a:p>
            <a:pPr marL="0" indent="0">
              <a:buNone/>
            </a:pPr>
            <a:r>
              <a:rPr lang="hu-HU" sz="1400" dirty="0"/>
              <a:t>/</a:t>
            </a:r>
            <a:r>
              <a:rPr lang="hu-HU" sz="1400" dirty="0" err="1"/>
              <a:t>Morin-Paquin</a:t>
            </a:r>
            <a:r>
              <a:rPr lang="hu-HU" sz="1400" dirty="0"/>
              <a:t> 23</a:t>
            </a:r>
            <a:r>
              <a:rPr lang="hu-HU" sz="1400" dirty="0" smtClean="0"/>
              <a:t>./</a:t>
            </a:r>
          </a:p>
          <a:p>
            <a:r>
              <a:rPr lang="hu-HU" sz="1400" dirty="0" err="1" smtClean="0"/>
              <a:t>preservation</a:t>
            </a:r>
            <a:r>
              <a:rPr lang="hu-HU" sz="1400" dirty="0" smtClean="0"/>
              <a:t> of </a:t>
            </a:r>
            <a:r>
              <a:rPr lang="hu-HU" sz="1400" dirty="0" err="1" smtClean="0"/>
              <a:t>territorial</a:t>
            </a:r>
            <a:r>
              <a:rPr lang="hu-HU" sz="1400" dirty="0" smtClean="0"/>
              <a:t> </a:t>
            </a:r>
            <a:r>
              <a:rPr lang="hu-HU" sz="1400" dirty="0" err="1" smtClean="0"/>
              <a:t>integrity</a:t>
            </a:r>
            <a:endParaRPr lang="hu-HU" sz="1400" dirty="0" smtClean="0"/>
          </a:p>
          <a:p>
            <a:r>
              <a:rPr lang="hu-HU" sz="1400" dirty="0" err="1" smtClean="0"/>
              <a:t>the</a:t>
            </a:r>
            <a:r>
              <a:rPr lang="hu-HU" sz="1400" dirty="0" smtClean="0"/>
              <a:t> </a:t>
            </a:r>
            <a:r>
              <a:rPr lang="hu-HU" sz="1400" dirty="0" err="1" smtClean="0"/>
              <a:t>stability</a:t>
            </a:r>
            <a:r>
              <a:rPr lang="hu-HU" sz="1400" dirty="0" smtClean="0"/>
              <a:t> </a:t>
            </a:r>
            <a:r>
              <a:rPr lang="en-US" sz="1400" dirty="0" smtClean="0"/>
              <a:t>of </a:t>
            </a:r>
            <a:r>
              <a:rPr lang="en-US" sz="1400" dirty="0"/>
              <a:t>the international system, </a:t>
            </a:r>
            <a:endParaRPr lang="hu-HU" sz="1400" dirty="0" smtClean="0"/>
          </a:p>
          <a:p>
            <a:r>
              <a:rPr lang="en-US" sz="1400" dirty="0" smtClean="0"/>
              <a:t>the </a:t>
            </a:r>
            <a:r>
              <a:rPr lang="en-US" sz="1400" dirty="0"/>
              <a:t>accumulation of wealth, </a:t>
            </a:r>
            <a:endParaRPr lang="hu-HU" sz="1400" dirty="0" smtClean="0"/>
          </a:p>
          <a:p>
            <a:r>
              <a:rPr lang="en-US" sz="1400" dirty="0" smtClean="0"/>
              <a:t>the </a:t>
            </a:r>
            <a:r>
              <a:rPr lang="en-US" sz="1400" dirty="0"/>
              <a:t>increase </a:t>
            </a:r>
            <a:r>
              <a:rPr lang="en-US" sz="1400" dirty="0" smtClean="0"/>
              <a:t>in</a:t>
            </a:r>
            <a:r>
              <a:rPr lang="hu-HU" sz="1400" dirty="0" smtClean="0"/>
              <a:t> </a:t>
            </a:r>
            <a:r>
              <a:rPr lang="en-US" sz="1400" dirty="0" smtClean="0"/>
              <a:t>relative </a:t>
            </a:r>
            <a:r>
              <a:rPr lang="en-US" sz="1400" dirty="0"/>
              <a:t>power, the maintenance of leaders in power or </a:t>
            </a:r>
            <a:endParaRPr lang="hu-HU" sz="1400" dirty="0" smtClean="0"/>
          </a:p>
          <a:p>
            <a:r>
              <a:rPr lang="en-US" sz="1400" dirty="0" smtClean="0"/>
              <a:t>the </a:t>
            </a:r>
            <a:r>
              <a:rPr lang="en-US" sz="1400" dirty="0"/>
              <a:t>reproduction </a:t>
            </a:r>
            <a:r>
              <a:rPr lang="en-US" sz="1400" dirty="0" smtClean="0"/>
              <a:t>of</a:t>
            </a:r>
            <a:r>
              <a:rPr lang="hu-HU" sz="1400" dirty="0" smtClean="0"/>
              <a:t> </a:t>
            </a:r>
            <a:r>
              <a:rPr lang="hu-HU" sz="1400" dirty="0" err="1" smtClean="0"/>
              <a:t>national</a:t>
            </a:r>
            <a:r>
              <a:rPr lang="hu-HU" sz="1400" dirty="0" smtClean="0"/>
              <a:t> </a:t>
            </a:r>
            <a:r>
              <a:rPr lang="hu-HU" sz="1400" dirty="0" err="1"/>
              <a:t>identity</a:t>
            </a:r>
            <a:r>
              <a:rPr lang="hu-HU" sz="1400" dirty="0"/>
              <a:t>. </a:t>
            </a:r>
            <a:endParaRPr lang="hu-HU" sz="1400" dirty="0" smtClean="0"/>
          </a:p>
          <a:p>
            <a:pPr marL="0" indent="0">
              <a:buNone/>
            </a:pPr>
            <a:r>
              <a:rPr lang="hu-HU" sz="1400" dirty="0" err="1" smtClean="0"/>
              <a:t>Timeless</a:t>
            </a:r>
            <a:r>
              <a:rPr lang="hu-HU" sz="1400" dirty="0" smtClean="0"/>
              <a:t>, </a:t>
            </a:r>
            <a:r>
              <a:rPr lang="hu-HU" sz="1400" dirty="0" err="1" smtClean="0"/>
              <a:t>universal</a:t>
            </a:r>
            <a:r>
              <a:rPr lang="hu-HU" sz="1400" dirty="0" smtClean="0"/>
              <a:t>?</a:t>
            </a:r>
          </a:p>
          <a:p>
            <a:pPr marL="0" indent="0">
              <a:buNone/>
            </a:pPr>
            <a:r>
              <a:rPr lang="hu-HU" sz="1400" dirty="0" smtClean="0"/>
              <a:t>=&gt; GDR, </a:t>
            </a:r>
            <a:r>
              <a:rPr lang="hu-HU" sz="1400" dirty="0" err="1" smtClean="0"/>
              <a:t>Senegambia</a:t>
            </a:r>
            <a:r>
              <a:rPr lang="hu-HU" sz="1400" dirty="0" smtClean="0"/>
              <a:t>, United Arab </a:t>
            </a:r>
            <a:r>
              <a:rPr lang="hu-HU" sz="1400" dirty="0" err="1" smtClean="0"/>
              <a:t>Republic</a:t>
            </a:r>
            <a:endParaRPr lang="hu-HU" sz="1400" dirty="0"/>
          </a:p>
        </p:txBody>
      </p:sp>
    </p:spTree>
    <p:extLst>
      <p:ext uri="{BB962C8B-B14F-4D97-AF65-F5344CB8AC3E}">
        <p14:creationId xmlns:p14="http://schemas.microsoft.com/office/powerpoint/2010/main" val="429439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2/3 UAR </a:t>
            </a:r>
            <a:endParaRPr lang="hu-HU" dirty="0"/>
          </a:p>
        </p:txBody>
      </p:sp>
      <p:pic>
        <p:nvPicPr>
          <p:cNvPr id="5" name="Tartalom helye 4"/>
          <p:cNvPicPr>
            <a:picLocks noGrp="1" noChangeAspect="1"/>
          </p:cNvPicPr>
          <p:nvPr>
            <p:ph idx="1"/>
          </p:nvPr>
        </p:nvPicPr>
        <p:blipFill>
          <a:blip r:embed="rId2"/>
          <a:stretch>
            <a:fillRect/>
          </a:stretch>
        </p:blipFill>
        <p:spPr>
          <a:xfrm>
            <a:off x="2573383" y="2743200"/>
            <a:ext cx="7180850" cy="3733874"/>
          </a:xfrm>
          <a:prstGeom prst="rect">
            <a:avLst/>
          </a:prstGeom>
        </p:spPr>
      </p:pic>
    </p:spTree>
    <p:extLst>
      <p:ext uri="{BB962C8B-B14F-4D97-AF65-F5344CB8AC3E}">
        <p14:creationId xmlns:p14="http://schemas.microsoft.com/office/powerpoint/2010/main" val="2901033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2/4 </a:t>
            </a:r>
            <a:r>
              <a:rPr lang="hu-HU" dirty="0" err="1" smtClean="0"/>
              <a:t>Wolfers</a:t>
            </a:r>
            <a:r>
              <a:rPr lang="hu-HU" dirty="0" smtClean="0"/>
              <a:t>!!!</a:t>
            </a:r>
            <a:endParaRPr lang="hu-HU" dirty="0"/>
          </a:p>
        </p:txBody>
      </p:sp>
      <p:sp>
        <p:nvSpPr>
          <p:cNvPr id="3" name="Tartalom helye 2"/>
          <p:cNvSpPr>
            <a:spLocks noGrp="1"/>
          </p:cNvSpPr>
          <p:nvPr>
            <p:ph idx="1"/>
          </p:nvPr>
        </p:nvSpPr>
        <p:spPr/>
        <p:txBody>
          <a:bodyPr>
            <a:normAutofit/>
          </a:bodyPr>
          <a:lstStyle/>
          <a:p>
            <a:pPr marL="0" indent="0">
              <a:buNone/>
            </a:pPr>
            <a:r>
              <a:rPr lang="hu-HU" dirty="0" smtClean="0"/>
              <a:t>Status quo/</a:t>
            </a:r>
            <a:r>
              <a:rPr lang="hu-HU" dirty="0" err="1" smtClean="0"/>
              <a:t>revisionist</a:t>
            </a:r>
            <a:r>
              <a:rPr lang="hu-HU" dirty="0" smtClean="0"/>
              <a:t> </a:t>
            </a:r>
            <a:r>
              <a:rPr lang="hu-HU" dirty="0" err="1" smtClean="0"/>
              <a:t>states</a:t>
            </a:r>
            <a:endParaRPr lang="hu-HU" dirty="0" smtClean="0"/>
          </a:p>
          <a:p>
            <a:pPr marL="0" indent="0">
              <a:buNone/>
            </a:pPr>
            <a:r>
              <a:rPr lang="hu-HU" dirty="0" err="1" smtClean="0"/>
              <a:t>Millieu</a:t>
            </a:r>
            <a:r>
              <a:rPr lang="hu-HU" dirty="0" smtClean="0"/>
              <a:t>/</a:t>
            </a:r>
            <a:r>
              <a:rPr lang="hu-HU" dirty="0" err="1" smtClean="0"/>
              <a:t>possession</a:t>
            </a:r>
            <a:r>
              <a:rPr lang="hu-HU" dirty="0" smtClean="0"/>
              <a:t> </a:t>
            </a:r>
            <a:r>
              <a:rPr lang="hu-HU" dirty="0" err="1" smtClean="0"/>
              <a:t>goals</a:t>
            </a:r>
            <a:endParaRPr lang="hu-HU" dirty="0" smtClean="0"/>
          </a:p>
          <a:p>
            <a:pPr marL="0" indent="0">
              <a:buNone/>
            </a:pPr>
            <a:r>
              <a:rPr lang="hu-HU" dirty="0" err="1" smtClean="0"/>
              <a:t>Direct</a:t>
            </a:r>
            <a:r>
              <a:rPr lang="hu-HU" dirty="0" smtClean="0"/>
              <a:t>/</a:t>
            </a:r>
            <a:r>
              <a:rPr lang="hu-HU" dirty="0" err="1" smtClean="0"/>
              <a:t>indirect</a:t>
            </a:r>
            <a:r>
              <a:rPr lang="hu-HU" dirty="0" smtClean="0"/>
              <a:t> </a:t>
            </a:r>
            <a:r>
              <a:rPr lang="hu-HU" dirty="0" err="1" smtClean="0"/>
              <a:t>goals</a:t>
            </a:r>
            <a:r>
              <a:rPr lang="hu-HU" dirty="0" smtClean="0"/>
              <a:t> =&gt; „</a:t>
            </a:r>
            <a:r>
              <a:rPr lang="en-US" dirty="0" smtClean="0"/>
              <a:t>Political </a:t>
            </a:r>
            <a:r>
              <a:rPr lang="en-US" dirty="0"/>
              <a:t>leaders often hide behind the notion of national </a:t>
            </a:r>
            <a:r>
              <a:rPr lang="en-US" dirty="0" smtClean="0"/>
              <a:t>interest</a:t>
            </a:r>
            <a:r>
              <a:rPr lang="hu-HU" dirty="0" smtClean="0"/>
              <a:t>...</a:t>
            </a:r>
            <a:r>
              <a:rPr lang="en-US" dirty="0" smtClean="0"/>
              <a:t>This </a:t>
            </a:r>
            <a:r>
              <a:rPr lang="en-US" dirty="0"/>
              <a:t>behavior allows them to depoliticize foreign policy and generate some legitimacy. </a:t>
            </a:r>
            <a:endParaRPr lang="hu-HU" dirty="0" smtClean="0"/>
          </a:p>
          <a:p>
            <a:pPr marL="0" indent="0">
              <a:buNone/>
            </a:pPr>
            <a:r>
              <a:rPr lang="hu-HU" dirty="0" err="1" smtClean="0"/>
              <a:t>Turkey-Hungarian</a:t>
            </a:r>
            <a:r>
              <a:rPr lang="hu-HU" dirty="0" smtClean="0"/>
              <a:t> relations</a:t>
            </a:r>
          </a:p>
          <a:p>
            <a:pPr marL="0" indent="0">
              <a:buNone/>
            </a:pPr>
            <a:endParaRPr lang="hu-HU" dirty="0"/>
          </a:p>
        </p:txBody>
      </p:sp>
    </p:spTree>
    <p:extLst>
      <p:ext uri="{BB962C8B-B14F-4D97-AF65-F5344CB8AC3E}">
        <p14:creationId xmlns:p14="http://schemas.microsoft.com/office/powerpoint/2010/main" val="789192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2/5 </a:t>
            </a:r>
            <a:r>
              <a:rPr lang="hu-HU" dirty="0" err="1" smtClean="0"/>
              <a:t>resources</a:t>
            </a:r>
            <a:endParaRPr lang="hu-HU" dirty="0"/>
          </a:p>
        </p:txBody>
      </p:sp>
      <p:sp>
        <p:nvSpPr>
          <p:cNvPr id="3" name="Tartalom helye 2"/>
          <p:cNvSpPr>
            <a:spLocks noGrp="1"/>
          </p:cNvSpPr>
          <p:nvPr>
            <p:ph idx="1"/>
          </p:nvPr>
        </p:nvSpPr>
        <p:spPr>
          <a:xfrm>
            <a:off x="2231136" y="2403566"/>
            <a:ext cx="7729728" cy="4114800"/>
          </a:xfrm>
        </p:spPr>
        <p:txBody>
          <a:bodyPr>
            <a:normAutofit fontScale="85000" lnSpcReduction="10000"/>
          </a:bodyPr>
          <a:lstStyle/>
          <a:p>
            <a:pPr marL="0" indent="0">
              <a:buNone/>
            </a:pPr>
            <a:r>
              <a:rPr lang="hu-HU" dirty="0" smtClean="0"/>
              <a:t>Most important </a:t>
            </a:r>
            <a:r>
              <a:rPr lang="hu-HU" dirty="0" err="1" smtClean="0"/>
              <a:t>resource</a:t>
            </a:r>
            <a:r>
              <a:rPr lang="hu-HU" dirty="0" smtClean="0"/>
              <a:t>: </a:t>
            </a:r>
            <a:r>
              <a:rPr lang="hu-HU" dirty="0" err="1" smtClean="0"/>
              <a:t>power</a:t>
            </a:r>
            <a:endParaRPr lang="hu-HU" dirty="0" smtClean="0"/>
          </a:p>
          <a:p>
            <a:pPr marL="0" indent="0">
              <a:buNone/>
            </a:pPr>
            <a:r>
              <a:rPr lang="hu-HU" dirty="0" err="1" smtClean="0"/>
              <a:t>Hard</a:t>
            </a:r>
            <a:r>
              <a:rPr lang="hu-HU" dirty="0" smtClean="0"/>
              <a:t> </a:t>
            </a:r>
            <a:r>
              <a:rPr lang="hu-HU" dirty="0" err="1" smtClean="0"/>
              <a:t>to</a:t>
            </a:r>
            <a:r>
              <a:rPr lang="hu-HU" dirty="0" smtClean="0"/>
              <a:t> </a:t>
            </a:r>
            <a:r>
              <a:rPr lang="hu-HU" dirty="0" err="1" smtClean="0"/>
              <a:t>measure</a:t>
            </a:r>
            <a:r>
              <a:rPr lang="hu-HU" dirty="0" smtClean="0"/>
              <a:t>?</a:t>
            </a:r>
          </a:p>
          <a:p>
            <a:r>
              <a:rPr lang="hu-HU" dirty="0" err="1" smtClean="0"/>
              <a:t>Power</a:t>
            </a:r>
            <a:r>
              <a:rPr lang="hu-HU" dirty="0" smtClean="0"/>
              <a:t> paradox: </a:t>
            </a:r>
            <a:r>
              <a:rPr lang="en-US" dirty="0"/>
              <a:t>States do not always succeed </a:t>
            </a:r>
            <a:r>
              <a:rPr lang="en-US" dirty="0" smtClean="0"/>
              <a:t>in</a:t>
            </a:r>
            <a:r>
              <a:rPr lang="hu-HU" dirty="0" smtClean="0"/>
              <a:t> </a:t>
            </a:r>
            <a:r>
              <a:rPr lang="en-US" dirty="0" smtClean="0"/>
              <a:t>converting </a:t>
            </a:r>
            <a:r>
              <a:rPr lang="en-US" dirty="0"/>
              <a:t>their resources into </a:t>
            </a:r>
            <a:r>
              <a:rPr lang="en-US" dirty="0" smtClean="0"/>
              <a:t>influence</a:t>
            </a:r>
            <a:r>
              <a:rPr lang="hu-HU" dirty="0" smtClean="0"/>
              <a:t> </a:t>
            </a:r>
            <a:r>
              <a:rPr lang="hu-HU" dirty="0" err="1" smtClean="0"/>
              <a:t>or</a:t>
            </a:r>
            <a:r>
              <a:rPr lang="hu-HU" dirty="0" smtClean="0"/>
              <a:t> </a:t>
            </a:r>
            <a:r>
              <a:rPr lang="hu-HU" dirty="0" err="1" smtClean="0"/>
              <a:t>even</a:t>
            </a:r>
            <a:r>
              <a:rPr lang="hu-HU" dirty="0" smtClean="0"/>
              <a:t> </a:t>
            </a:r>
            <a:r>
              <a:rPr lang="hu-HU" dirty="0" err="1" smtClean="0"/>
              <a:t>want</a:t>
            </a:r>
            <a:r>
              <a:rPr lang="hu-HU" dirty="0" smtClean="0"/>
              <a:t> </a:t>
            </a:r>
            <a:r>
              <a:rPr lang="hu-HU" dirty="0" err="1" smtClean="0"/>
              <a:t>to</a:t>
            </a:r>
            <a:r>
              <a:rPr lang="hu-HU" dirty="0" smtClean="0"/>
              <a:t> convert </a:t>
            </a:r>
            <a:r>
              <a:rPr lang="hu-HU" dirty="0" err="1" smtClean="0"/>
              <a:t>into</a:t>
            </a:r>
            <a:r>
              <a:rPr lang="hu-HU" dirty="0" smtClean="0"/>
              <a:t> </a:t>
            </a:r>
            <a:r>
              <a:rPr lang="hu-HU" dirty="0" err="1" smtClean="0"/>
              <a:t>influence</a:t>
            </a:r>
            <a:r>
              <a:rPr lang="hu-HU" dirty="0" smtClean="0"/>
              <a:t>: USA </a:t>
            </a:r>
            <a:r>
              <a:rPr lang="hu-HU" dirty="0" err="1" smtClean="0"/>
              <a:t>after</a:t>
            </a:r>
            <a:r>
              <a:rPr lang="hu-HU" dirty="0" smtClean="0"/>
              <a:t> WWI</a:t>
            </a:r>
          </a:p>
          <a:p>
            <a:pPr marL="0" lvl="0" indent="0">
              <a:buNone/>
            </a:pPr>
            <a:r>
              <a:rPr lang="hu-HU" dirty="0" err="1" smtClean="0"/>
              <a:t>Power</a:t>
            </a:r>
            <a:r>
              <a:rPr lang="hu-HU" dirty="0" smtClean="0"/>
              <a:t>: </a:t>
            </a:r>
          </a:p>
          <a:p>
            <a:r>
              <a:rPr lang="hu-HU" i="1" dirty="0" err="1" smtClean="0"/>
              <a:t>Hard</a:t>
            </a:r>
            <a:r>
              <a:rPr lang="hu-HU" i="1" dirty="0" smtClean="0"/>
              <a:t> </a:t>
            </a:r>
            <a:r>
              <a:rPr lang="hu-HU" i="1" dirty="0" err="1" smtClean="0"/>
              <a:t>power</a:t>
            </a:r>
            <a:r>
              <a:rPr lang="hu-HU" dirty="0" smtClean="0"/>
              <a:t>: </a:t>
            </a:r>
            <a:r>
              <a:rPr lang="hu-HU" dirty="0" err="1" smtClean="0"/>
              <a:t>when</a:t>
            </a:r>
            <a:r>
              <a:rPr lang="hu-HU" dirty="0" smtClean="0"/>
              <a:t> A </a:t>
            </a:r>
            <a:r>
              <a:rPr lang="hu-HU" dirty="0" err="1" smtClean="0"/>
              <a:t>gets</a:t>
            </a:r>
            <a:r>
              <a:rPr lang="hu-HU" dirty="0" smtClean="0"/>
              <a:t> B </a:t>
            </a:r>
            <a:r>
              <a:rPr lang="hu-HU" dirty="0" err="1" smtClean="0"/>
              <a:t>to</a:t>
            </a:r>
            <a:r>
              <a:rPr lang="hu-HU" dirty="0" smtClean="0"/>
              <a:t> </a:t>
            </a:r>
            <a:r>
              <a:rPr lang="hu-HU" dirty="0" err="1" smtClean="0"/>
              <a:t>do</a:t>
            </a:r>
            <a:r>
              <a:rPr lang="hu-HU" dirty="0" smtClean="0"/>
              <a:t> </a:t>
            </a:r>
            <a:r>
              <a:rPr lang="hu-HU" dirty="0" err="1" smtClean="0"/>
              <a:t>something</a:t>
            </a:r>
            <a:r>
              <a:rPr lang="hu-HU" dirty="0" smtClean="0"/>
              <a:t> B </a:t>
            </a:r>
            <a:r>
              <a:rPr lang="hu-HU" dirty="0" err="1" smtClean="0"/>
              <a:t>otherwise</a:t>
            </a:r>
            <a:r>
              <a:rPr lang="hu-HU" dirty="0" smtClean="0"/>
              <a:t> </a:t>
            </a:r>
            <a:r>
              <a:rPr lang="hu-HU" dirty="0" err="1" smtClean="0"/>
              <a:t>would</a:t>
            </a:r>
            <a:r>
              <a:rPr lang="hu-HU" dirty="0" smtClean="0"/>
              <a:t> </a:t>
            </a:r>
            <a:r>
              <a:rPr lang="hu-HU" dirty="0" err="1" smtClean="0"/>
              <a:t>not</a:t>
            </a:r>
            <a:r>
              <a:rPr lang="hu-HU" dirty="0" smtClean="0"/>
              <a:t> </a:t>
            </a:r>
            <a:r>
              <a:rPr lang="hu-HU" dirty="0" err="1" smtClean="0"/>
              <a:t>have</a:t>
            </a:r>
            <a:r>
              <a:rPr lang="hu-HU" dirty="0" smtClean="0"/>
              <a:t> </a:t>
            </a:r>
            <a:r>
              <a:rPr lang="hu-HU" dirty="0" err="1" smtClean="0"/>
              <a:t>done</a:t>
            </a:r>
            <a:r>
              <a:rPr lang="hu-HU" dirty="0" smtClean="0"/>
              <a:t> (R. D</a:t>
            </a:r>
            <a:r>
              <a:rPr lang="en-US" dirty="0" err="1" smtClean="0"/>
              <a:t>ahl</a:t>
            </a:r>
            <a:r>
              <a:rPr lang="hu-HU" dirty="0" smtClean="0"/>
              <a:t>)</a:t>
            </a:r>
          </a:p>
          <a:p>
            <a:r>
              <a:rPr lang="hu-HU" i="1" dirty="0" err="1" smtClean="0"/>
              <a:t>Soft</a:t>
            </a:r>
            <a:r>
              <a:rPr lang="hu-HU" i="1" dirty="0" smtClean="0"/>
              <a:t> </a:t>
            </a:r>
            <a:r>
              <a:rPr lang="hu-HU" i="1" dirty="0" err="1" smtClean="0"/>
              <a:t>power</a:t>
            </a:r>
            <a:r>
              <a:rPr lang="hu-HU" i="1" dirty="0" smtClean="0"/>
              <a:t> </a:t>
            </a:r>
            <a:r>
              <a:rPr lang="hu-HU" dirty="0" smtClean="0"/>
              <a:t>(</a:t>
            </a:r>
            <a:r>
              <a:rPr lang="hu-HU" dirty="0" err="1" smtClean="0"/>
              <a:t>Nye</a:t>
            </a:r>
            <a:r>
              <a:rPr lang="hu-HU" dirty="0" smtClean="0"/>
              <a:t>): </a:t>
            </a:r>
            <a:r>
              <a:rPr lang="en-US" dirty="0"/>
              <a:t>the ability to attract and co-opt</a:t>
            </a:r>
            <a:endParaRPr lang="hu-HU" dirty="0"/>
          </a:p>
          <a:p>
            <a:pPr lvl="0"/>
            <a:r>
              <a:rPr lang="hu-HU" i="1" dirty="0" smtClean="0"/>
              <a:t>Agenda </a:t>
            </a:r>
            <a:r>
              <a:rPr lang="hu-HU" i="1" dirty="0" err="1" smtClean="0"/>
              <a:t>setting-power</a:t>
            </a:r>
            <a:r>
              <a:rPr lang="hu-HU" dirty="0" smtClean="0"/>
              <a:t>: </a:t>
            </a:r>
            <a:r>
              <a:rPr lang="en-US" dirty="0" smtClean="0"/>
              <a:t>ability </a:t>
            </a:r>
            <a:r>
              <a:rPr lang="en-US" dirty="0"/>
              <a:t>to prevent proposals from even being considered in the first </a:t>
            </a:r>
            <a:r>
              <a:rPr lang="en-US" dirty="0" smtClean="0"/>
              <a:t>place</a:t>
            </a:r>
            <a:r>
              <a:rPr lang="hu-HU" dirty="0" smtClean="0"/>
              <a:t>- </a:t>
            </a:r>
            <a:r>
              <a:rPr lang="en-US" dirty="0" smtClean="0"/>
              <a:t>influence </a:t>
            </a:r>
            <a:r>
              <a:rPr lang="en-US" dirty="0"/>
              <a:t>can derive from the ability to suppress issues or to keep them off the agenda </a:t>
            </a:r>
            <a:endParaRPr lang="hu-HU" dirty="0" smtClean="0"/>
          </a:p>
          <a:p>
            <a:pPr lvl="0"/>
            <a:r>
              <a:rPr lang="hu-HU" i="1" dirty="0" err="1" smtClean="0"/>
              <a:t>Productive</a:t>
            </a:r>
            <a:r>
              <a:rPr lang="hu-HU" i="1" dirty="0" smtClean="0"/>
              <a:t> </a:t>
            </a:r>
            <a:r>
              <a:rPr lang="hu-HU" i="1" dirty="0" err="1" smtClean="0"/>
              <a:t>power</a:t>
            </a:r>
            <a:r>
              <a:rPr lang="hu-HU" dirty="0" smtClean="0"/>
              <a:t>: </a:t>
            </a:r>
            <a:r>
              <a:rPr lang="hu-HU" dirty="0" err="1" smtClean="0"/>
              <a:t>the</a:t>
            </a:r>
            <a:r>
              <a:rPr lang="hu-HU" dirty="0" smtClean="0"/>
              <a:t> </a:t>
            </a:r>
            <a:r>
              <a:rPr lang="hu-HU" dirty="0" err="1" smtClean="0"/>
              <a:t>power</a:t>
            </a:r>
            <a:r>
              <a:rPr lang="hu-HU" dirty="0" smtClean="0"/>
              <a:t> </a:t>
            </a:r>
            <a:r>
              <a:rPr lang="hu-HU" dirty="0" err="1" smtClean="0"/>
              <a:t>to</a:t>
            </a:r>
            <a:r>
              <a:rPr lang="hu-HU" dirty="0" smtClean="0"/>
              <a:t> </a:t>
            </a:r>
            <a:r>
              <a:rPr lang="hu-HU" dirty="0" err="1" smtClean="0"/>
              <a:t>define</a:t>
            </a:r>
            <a:r>
              <a:rPr lang="hu-HU" dirty="0" smtClean="0"/>
              <a:t> </a:t>
            </a:r>
            <a:r>
              <a:rPr lang="hu-HU" dirty="0" err="1" smtClean="0"/>
              <a:t>the</a:t>
            </a:r>
            <a:r>
              <a:rPr lang="hu-HU" dirty="0" smtClean="0"/>
              <a:t> </a:t>
            </a:r>
            <a:r>
              <a:rPr lang="hu-HU" dirty="0" err="1" smtClean="0"/>
              <a:t>discourse</a:t>
            </a:r>
            <a:r>
              <a:rPr lang="hu-HU" dirty="0" smtClean="0"/>
              <a:t> – </a:t>
            </a:r>
            <a:r>
              <a:rPr lang="hu-HU" dirty="0" err="1" smtClean="0"/>
              <a:t>what</a:t>
            </a:r>
            <a:r>
              <a:rPr lang="hu-HU" dirty="0" smtClean="0"/>
              <a:t> is a ‚</a:t>
            </a:r>
            <a:r>
              <a:rPr lang="hu-HU" dirty="0" err="1" smtClean="0"/>
              <a:t>problem</a:t>
            </a:r>
            <a:r>
              <a:rPr lang="hu-HU" dirty="0" smtClean="0"/>
              <a:t>’ ‚</a:t>
            </a:r>
            <a:r>
              <a:rPr lang="hu-HU" dirty="0" err="1" smtClean="0"/>
              <a:t>normal</a:t>
            </a:r>
            <a:r>
              <a:rPr lang="hu-HU" dirty="0" smtClean="0"/>
              <a:t>’ </a:t>
            </a:r>
            <a:r>
              <a:rPr lang="hu-HU" dirty="0" err="1" smtClean="0"/>
              <a:t>or</a:t>
            </a:r>
            <a:r>
              <a:rPr lang="hu-HU" dirty="0" smtClean="0"/>
              <a:t> </a:t>
            </a:r>
            <a:r>
              <a:rPr lang="hu-HU" dirty="0" err="1" smtClean="0"/>
              <a:t>not</a:t>
            </a:r>
            <a:r>
              <a:rPr lang="hu-HU" dirty="0"/>
              <a:t> </a:t>
            </a:r>
            <a:r>
              <a:rPr lang="hu-HU" dirty="0" smtClean="0"/>
              <a:t>=&gt; </a:t>
            </a:r>
            <a:r>
              <a:rPr lang="en-US" dirty="0" smtClean="0"/>
              <a:t>A </a:t>
            </a:r>
            <a:r>
              <a:rPr lang="en-US" dirty="0"/>
              <a:t>can manipulate the preferences of B so as to prevent conflict from </a:t>
            </a:r>
            <a:r>
              <a:rPr lang="en-US" dirty="0" smtClean="0"/>
              <a:t>occurring</a:t>
            </a:r>
            <a:r>
              <a:rPr lang="hu-HU" dirty="0" smtClean="0"/>
              <a:t> – </a:t>
            </a:r>
            <a:r>
              <a:rPr lang="hu-HU" dirty="0" err="1" smtClean="0"/>
              <a:t>get</a:t>
            </a:r>
            <a:r>
              <a:rPr lang="hu-HU" dirty="0" smtClean="0"/>
              <a:t> B </a:t>
            </a:r>
            <a:r>
              <a:rPr lang="hu-HU" dirty="0" err="1" smtClean="0"/>
              <a:t>to</a:t>
            </a:r>
            <a:r>
              <a:rPr lang="hu-HU" dirty="0" smtClean="0"/>
              <a:t> </a:t>
            </a:r>
            <a:r>
              <a:rPr lang="hu-HU" dirty="0" err="1" smtClean="0"/>
              <a:t>want</a:t>
            </a:r>
            <a:r>
              <a:rPr lang="hu-HU" dirty="0" smtClean="0"/>
              <a:t> </a:t>
            </a:r>
            <a:r>
              <a:rPr lang="hu-HU" dirty="0" err="1" smtClean="0"/>
              <a:t>what</a:t>
            </a:r>
            <a:r>
              <a:rPr lang="hu-HU" dirty="0" smtClean="0"/>
              <a:t> A </a:t>
            </a:r>
            <a:r>
              <a:rPr lang="hu-HU" dirty="0" err="1" smtClean="0"/>
              <a:t>wants</a:t>
            </a:r>
            <a:endParaRPr lang="hu-HU" dirty="0" smtClean="0"/>
          </a:p>
          <a:p>
            <a:pPr lvl="0"/>
            <a:r>
              <a:rPr lang="hu-HU" i="1" dirty="0" err="1" smtClean="0"/>
              <a:t>Institutional</a:t>
            </a:r>
            <a:r>
              <a:rPr lang="hu-HU" i="1" dirty="0" smtClean="0"/>
              <a:t> </a:t>
            </a:r>
            <a:r>
              <a:rPr lang="hu-HU" i="1" dirty="0" err="1" smtClean="0"/>
              <a:t>power</a:t>
            </a:r>
            <a:r>
              <a:rPr lang="hu-HU" i="1" dirty="0" smtClean="0"/>
              <a:t>: </a:t>
            </a:r>
            <a:r>
              <a:rPr lang="en-US" dirty="0"/>
              <a:t>institutions shape the bargaining advantage of actors, freeze asymmetries, and establish parameters for change that benefit some at the expense of others</a:t>
            </a:r>
            <a:endParaRPr lang="hu-HU" i="1" dirty="0"/>
          </a:p>
        </p:txBody>
      </p:sp>
    </p:spTree>
    <p:extLst>
      <p:ext uri="{BB962C8B-B14F-4D97-AF65-F5344CB8AC3E}">
        <p14:creationId xmlns:p14="http://schemas.microsoft.com/office/powerpoint/2010/main" val="118857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2/6 </a:t>
            </a:r>
            <a:r>
              <a:rPr lang="hu-HU" dirty="0" err="1" smtClean="0"/>
              <a:t>instruments</a:t>
            </a:r>
            <a:endParaRPr lang="hu-HU" dirty="0"/>
          </a:p>
        </p:txBody>
      </p:sp>
      <p:sp>
        <p:nvSpPr>
          <p:cNvPr id="3" name="Tartalom helye 2"/>
          <p:cNvSpPr>
            <a:spLocks noGrp="1"/>
          </p:cNvSpPr>
          <p:nvPr>
            <p:ph idx="1"/>
          </p:nvPr>
        </p:nvSpPr>
        <p:spPr/>
        <p:txBody>
          <a:bodyPr>
            <a:normAutofit fontScale="85000" lnSpcReduction="10000"/>
          </a:bodyPr>
          <a:lstStyle/>
          <a:p>
            <a:pPr marL="0" indent="0">
              <a:buNone/>
            </a:pPr>
            <a:endParaRPr lang="hu-HU" dirty="0"/>
          </a:p>
          <a:p>
            <a:pPr marL="0" indent="0">
              <a:buNone/>
            </a:pPr>
            <a:endParaRPr lang="hu-HU" dirty="0" smtClean="0"/>
          </a:p>
          <a:p>
            <a:pPr marL="0" indent="0">
              <a:buNone/>
            </a:pPr>
            <a:endParaRPr lang="hu-HU" dirty="0" smtClean="0"/>
          </a:p>
          <a:p>
            <a:pPr marL="0" indent="0">
              <a:buNone/>
            </a:pPr>
            <a:endParaRPr lang="hu-HU" dirty="0"/>
          </a:p>
          <a:p>
            <a:pPr marL="0" indent="0">
              <a:buNone/>
            </a:pPr>
            <a:endParaRPr lang="hu-HU" dirty="0"/>
          </a:p>
          <a:p>
            <a:pPr marL="0" indent="0">
              <a:buNone/>
            </a:pPr>
            <a:endParaRPr lang="hu-HU" dirty="0" smtClean="0"/>
          </a:p>
          <a:p>
            <a:pPr marL="0" indent="0">
              <a:buNone/>
            </a:pPr>
            <a:endParaRPr lang="hu-HU" dirty="0" smtClean="0"/>
          </a:p>
          <a:p>
            <a:pPr marL="0" indent="0">
              <a:buNone/>
            </a:pPr>
            <a:endParaRPr lang="hu-HU" dirty="0" smtClean="0"/>
          </a:p>
          <a:p>
            <a:pPr marL="0" indent="0">
              <a:buNone/>
            </a:pPr>
            <a:r>
              <a:rPr lang="hu-HU" dirty="0" err="1" smtClean="0"/>
              <a:t>Socialization</a:t>
            </a:r>
            <a:r>
              <a:rPr lang="hu-HU" dirty="0" smtClean="0"/>
              <a:t>: </a:t>
            </a:r>
            <a:r>
              <a:rPr lang="hu-HU" dirty="0" err="1" smtClean="0"/>
              <a:t>the</a:t>
            </a:r>
            <a:r>
              <a:rPr lang="hu-HU" dirty="0" smtClean="0"/>
              <a:t> </a:t>
            </a:r>
            <a:r>
              <a:rPr lang="en-US" dirty="0" smtClean="0"/>
              <a:t>transfer </a:t>
            </a:r>
            <a:r>
              <a:rPr lang="en-US" dirty="0"/>
              <a:t>of beliefs, values and ideas from one actor to </a:t>
            </a:r>
            <a:r>
              <a:rPr lang="en-US" dirty="0" smtClean="0"/>
              <a:t>another</a:t>
            </a:r>
            <a:r>
              <a:rPr lang="hu-HU" dirty="0" smtClean="0"/>
              <a:t> – </a:t>
            </a:r>
            <a:r>
              <a:rPr lang="hu-HU" dirty="0" err="1" smtClean="0"/>
              <a:t>good</a:t>
            </a:r>
            <a:r>
              <a:rPr lang="hu-HU" dirty="0" smtClean="0"/>
              <a:t> </a:t>
            </a:r>
            <a:r>
              <a:rPr lang="hu-HU" dirty="0" err="1" smtClean="0"/>
              <a:t>databases</a:t>
            </a:r>
            <a:endParaRPr lang="en-US" dirty="0"/>
          </a:p>
          <a:p>
            <a:pPr marL="0" indent="0">
              <a:buNone/>
            </a:pPr>
            <a:endParaRPr lang="hu-HU" dirty="0"/>
          </a:p>
          <a:p>
            <a:pPr marL="0" indent="0">
              <a:buNone/>
            </a:pPr>
            <a:endParaRPr lang="hu-HU" dirty="0" smtClean="0"/>
          </a:p>
          <a:p>
            <a:pPr marL="0" indent="0">
              <a:buNone/>
            </a:pPr>
            <a:endParaRPr lang="hu-HU" dirty="0"/>
          </a:p>
          <a:p>
            <a:pPr marL="0" indent="0">
              <a:buNone/>
            </a:pPr>
            <a:endParaRPr lang="hu-HU" dirty="0" smtClean="0"/>
          </a:p>
          <a:p>
            <a:pPr marL="0" indent="0">
              <a:buNone/>
            </a:pPr>
            <a:endParaRPr lang="hu-HU" dirty="0"/>
          </a:p>
          <a:p>
            <a:pPr marL="0" indent="0">
              <a:buNone/>
            </a:pPr>
            <a:endParaRPr lang="hu-HU" dirty="0" smtClean="0"/>
          </a:p>
          <a:p>
            <a:pPr marL="0" indent="0">
              <a:buNone/>
            </a:pPr>
            <a:endParaRPr lang="hu-HU" dirty="0"/>
          </a:p>
        </p:txBody>
      </p:sp>
      <p:pic>
        <p:nvPicPr>
          <p:cNvPr id="4" name="Tartalom helye 3"/>
          <p:cNvPicPr>
            <a:picLocks noChangeAspect="1"/>
          </p:cNvPicPr>
          <p:nvPr/>
        </p:nvPicPr>
        <p:blipFill>
          <a:blip r:embed="rId2"/>
          <a:stretch>
            <a:fillRect/>
          </a:stretch>
        </p:blipFill>
        <p:spPr>
          <a:xfrm>
            <a:off x="2860765" y="2313465"/>
            <a:ext cx="6296297" cy="2726631"/>
          </a:xfrm>
          <a:prstGeom prst="rect">
            <a:avLst/>
          </a:prstGeom>
        </p:spPr>
      </p:pic>
    </p:spTree>
    <p:extLst>
      <p:ext uri="{BB962C8B-B14F-4D97-AF65-F5344CB8AC3E}">
        <p14:creationId xmlns:p14="http://schemas.microsoft.com/office/powerpoint/2010/main" val="501035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2/7 </a:t>
            </a:r>
            <a:r>
              <a:rPr lang="hu-HU" dirty="0" err="1" smtClean="0"/>
              <a:t>process</a:t>
            </a:r>
            <a:endParaRPr lang="hu-HU" dirty="0"/>
          </a:p>
        </p:txBody>
      </p:sp>
      <p:pic>
        <p:nvPicPr>
          <p:cNvPr id="4" name="Tartalom helye 3"/>
          <p:cNvPicPr>
            <a:picLocks noGrp="1" noChangeAspect="1"/>
          </p:cNvPicPr>
          <p:nvPr>
            <p:ph idx="1"/>
          </p:nvPr>
        </p:nvPicPr>
        <p:blipFill>
          <a:blip r:embed="rId2"/>
          <a:stretch>
            <a:fillRect/>
          </a:stretch>
        </p:blipFill>
        <p:spPr>
          <a:xfrm>
            <a:off x="4153989" y="2315542"/>
            <a:ext cx="3971108" cy="3831771"/>
          </a:xfrm>
          <a:prstGeom prst="rect">
            <a:avLst/>
          </a:prstGeom>
        </p:spPr>
      </p:pic>
    </p:spTree>
    <p:extLst>
      <p:ext uri="{BB962C8B-B14F-4D97-AF65-F5344CB8AC3E}">
        <p14:creationId xmlns:p14="http://schemas.microsoft.com/office/powerpoint/2010/main" val="3866899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2/8 </a:t>
            </a:r>
            <a:r>
              <a:rPr lang="hu-HU" dirty="0" err="1" smtClean="0"/>
              <a:t>outcome</a:t>
            </a:r>
            <a:endParaRPr lang="hu-HU" dirty="0"/>
          </a:p>
        </p:txBody>
      </p:sp>
      <p:sp>
        <p:nvSpPr>
          <p:cNvPr id="3" name="Tartalom helye 2"/>
          <p:cNvSpPr>
            <a:spLocks noGrp="1"/>
          </p:cNvSpPr>
          <p:nvPr>
            <p:ph idx="1"/>
          </p:nvPr>
        </p:nvSpPr>
        <p:spPr/>
        <p:txBody>
          <a:bodyPr/>
          <a:lstStyle/>
          <a:p>
            <a:pPr marL="0" indent="0">
              <a:buNone/>
            </a:pPr>
            <a:r>
              <a:rPr lang="hu-HU" dirty="0" err="1" smtClean="0"/>
              <a:t>Effective</a:t>
            </a:r>
            <a:r>
              <a:rPr lang="hu-HU" dirty="0" smtClean="0"/>
              <a:t>? </a:t>
            </a:r>
            <a:r>
              <a:rPr lang="hu-HU" dirty="0" err="1" smtClean="0"/>
              <a:t>Costs-benefits</a:t>
            </a:r>
            <a:r>
              <a:rPr lang="hu-HU" dirty="0" smtClean="0"/>
              <a:t>?</a:t>
            </a:r>
          </a:p>
          <a:p>
            <a:pPr marL="0" indent="0">
              <a:buNone/>
            </a:pPr>
            <a:r>
              <a:rPr lang="hu-HU" dirty="0" err="1" smtClean="0"/>
              <a:t>Popular</a:t>
            </a:r>
            <a:r>
              <a:rPr lang="hu-HU" dirty="0" smtClean="0"/>
              <a:t>?</a:t>
            </a:r>
          </a:p>
          <a:p>
            <a:pPr marL="0" indent="0">
              <a:buNone/>
            </a:pPr>
            <a:r>
              <a:rPr lang="hu-HU" dirty="0" err="1" smtClean="0"/>
              <a:t>Costly</a:t>
            </a:r>
            <a:r>
              <a:rPr lang="hu-HU" dirty="0" smtClean="0"/>
              <a:t>/</a:t>
            </a:r>
            <a:r>
              <a:rPr lang="hu-HU" dirty="0" err="1" smtClean="0"/>
              <a:t>cheap</a:t>
            </a:r>
            <a:r>
              <a:rPr lang="hu-HU" dirty="0" smtClean="0"/>
              <a:t>?</a:t>
            </a:r>
          </a:p>
          <a:p>
            <a:pPr marL="0" indent="0">
              <a:buNone/>
            </a:pPr>
            <a:endParaRPr lang="hu-HU" dirty="0"/>
          </a:p>
        </p:txBody>
      </p:sp>
    </p:spTree>
    <p:extLst>
      <p:ext uri="{BB962C8B-B14F-4D97-AF65-F5344CB8AC3E}">
        <p14:creationId xmlns:p14="http://schemas.microsoft.com/office/powerpoint/2010/main" val="3785897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3</a:t>
            </a:r>
            <a:r>
              <a:rPr lang="hu-HU" dirty="0" smtClean="0"/>
              <a:t>/1 decision-</a:t>
            </a:r>
            <a:r>
              <a:rPr lang="hu-HU" dirty="0" err="1" smtClean="0"/>
              <a:t>makers</a:t>
            </a:r>
            <a:endParaRPr lang="hu-HU" dirty="0"/>
          </a:p>
        </p:txBody>
      </p:sp>
      <p:sp>
        <p:nvSpPr>
          <p:cNvPr id="3" name="Tartalom helye 2"/>
          <p:cNvSpPr>
            <a:spLocks noGrp="1"/>
          </p:cNvSpPr>
          <p:nvPr>
            <p:ph idx="1"/>
          </p:nvPr>
        </p:nvSpPr>
        <p:spPr/>
        <p:txBody>
          <a:bodyPr>
            <a:normAutofit fontScale="92500" lnSpcReduction="10000"/>
          </a:bodyPr>
          <a:lstStyle/>
          <a:p>
            <a:pPr marL="0" indent="0">
              <a:buNone/>
            </a:pPr>
            <a:r>
              <a:rPr lang="hu-HU" dirty="0" err="1" smtClean="0"/>
              <a:t>For</a:t>
            </a:r>
            <a:r>
              <a:rPr lang="hu-HU" dirty="0" smtClean="0"/>
              <a:t> a </a:t>
            </a:r>
            <a:r>
              <a:rPr lang="hu-HU" dirty="0" err="1" smtClean="0"/>
              <a:t>long</a:t>
            </a:r>
            <a:r>
              <a:rPr lang="hu-HU" dirty="0" smtClean="0"/>
              <a:t> </a:t>
            </a:r>
            <a:r>
              <a:rPr lang="hu-HU" dirty="0" err="1" smtClean="0"/>
              <a:t>time</a:t>
            </a:r>
            <a:r>
              <a:rPr lang="hu-HU" dirty="0" smtClean="0"/>
              <a:t>, </a:t>
            </a:r>
            <a:r>
              <a:rPr lang="hu-HU" dirty="0" err="1" smtClean="0"/>
              <a:t>forces</a:t>
            </a:r>
            <a:r>
              <a:rPr lang="hu-HU" dirty="0" smtClean="0"/>
              <a:t> </a:t>
            </a:r>
            <a:r>
              <a:rPr lang="hu-HU" dirty="0" err="1" smtClean="0"/>
              <a:t>shaping</a:t>
            </a:r>
            <a:r>
              <a:rPr lang="hu-HU" dirty="0" smtClean="0"/>
              <a:t> </a:t>
            </a:r>
            <a:r>
              <a:rPr lang="hu-HU" dirty="0" err="1" smtClean="0"/>
              <a:t>history</a:t>
            </a:r>
            <a:r>
              <a:rPr lang="hu-HU" dirty="0" smtClean="0"/>
              <a:t> </a:t>
            </a:r>
            <a:r>
              <a:rPr lang="hu-HU" dirty="0" err="1" smtClean="0"/>
              <a:t>were</a:t>
            </a:r>
            <a:r>
              <a:rPr lang="hu-HU" dirty="0" smtClean="0"/>
              <a:t> </a:t>
            </a:r>
            <a:r>
              <a:rPr lang="hu-HU" dirty="0" err="1" smtClean="0"/>
              <a:t>great</a:t>
            </a:r>
            <a:r>
              <a:rPr lang="hu-HU" dirty="0" smtClean="0"/>
              <a:t> man</a:t>
            </a:r>
          </a:p>
          <a:p>
            <a:pPr marL="0" indent="0">
              <a:buNone/>
            </a:pPr>
            <a:r>
              <a:rPr lang="hu-HU" dirty="0" err="1" smtClean="0"/>
              <a:t>Cold</a:t>
            </a:r>
            <a:r>
              <a:rPr lang="hu-HU" dirty="0" smtClean="0"/>
              <a:t> </a:t>
            </a:r>
            <a:r>
              <a:rPr lang="hu-HU" dirty="0" err="1" smtClean="0"/>
              <a:t>War</a:t>
            </a:r>
            <a:r>
              <a:rPr lang="hu-HU" dirty="0" smtClean="0"/>
              <a:t>: </a:t>
            </a:r>
            <a:r>
              <a:rPr lang="hu-HU" dirty="0" err="1" smtClean="0"/>
              <a:t>impersonal</a:t>
            </a:r>
            <a:r>
              <a:rPr lang="hu-HU" dirty="0" smtClean="0"/>
              <a:t> </a:t>
            </a:r>
            <a:r>
              <a:rPr lang="hu-HU" dirty="0" err="1" smtClean="0"/>
              <a:t>prism</a:t>
            </a:r>
            <a:r>
              <a:rPr lang="hu-HU" dirty="0" smtClean="0"/>
              <a:t> of </a:t>
            </a:r>
            <a:r>
              <a:rPr lang="hu-HU" dirty="0" err="1" smtClean="0"/>
              <a:t>bipolarity</a:t>
            </a:r>
            <a:endParaRPr lang="hu-HU" dirty="0"/>
          </a:p>
          <a:p>
            <a:pPr marL="0" indent="0">
              <a:buNone/>
            </a:pPr>
            <a:r>
              <a:rPr lang="hu-HU" dirty="0" err="1" smtClean="0"/>
              <a:t>Since</a:t>
            </a:r>
            <a:r>
              <a:rPr lang="hu-HU" dirty="0" smtClean="0"/>
              <a:t> 1990, t</a:t>
            </a:r>
            <a:r>
              <a:rPr lang="en-US" dirty="0" smtClean="0"/>
              <a:t>he </a:t>
            </a:r>
            <a:r>
              <a:rPr lang="en-US" dirty="0"/>
              <a:t>individual level of analysis has gradually regained </a:t>
            </a:r>
            <a:r>
              <a:rPr lang="en-US" dirty="0" smtClean="0"/>
              <a:t>its</a:t>
            </a:r>
            <a:r>
              <a:rPr lang="hu-HU" dirty="0" smtClean="0"/>
              <a:t> </a:t>
            </a:r>
            <a:r>
              <a:rPr lang="hu-HU" dirty="0" err="1" smtClean="0"/>
              <a:t>proper</a:t>
            </a:r>
            <a:r>
              <a:rPr lang="hu-HU" dirty="0" smtClean="0"/>
              <a:t> </a:t>
            </a:r>
            <a:r>
              <a:rPr lang="hu-HU" dirty="0" err="1" smtClean="0"/>
              <a:t>place</a:t>
            </a:r>
            <a:endParaRPr lang="hu-HU" dirty="0" smtClean="0"/>
          </a:p>
          <a:p>
            <a:pPr marL="0" indent="0">
              <a:buNone/>
            </a:pPr>
            <a:r>
              <a:rPr lang="hu-HU" dirty="0" smtClean="0"/>
              <a:t>3 </a:t>
            </a:r>
            <a:r>
              <a:rPr lang="hu-HU" dirty="0" err="1" smtClean="0"/>
              <a:t>factors</a:t>
            </a:r>
            <a:r>
              <a:rPr lang="hu-HU" dirty="0" smtClean="0"/>
              <a:t> </a:t>
            </a:r>
            <a:r>
              <a:rPr lang="hu-HU" dirty="0" err="1" smtClean="0"/>
              <a:t>determine</a:t>
            </a:r>
            <a:r>
              <a:rPr lang="hu-HU" dirty="0" smtClean="0"/>
              <a:t> </a:t>
            </a:r>
            <a:r>
              <a:rPr lang="hu-HU" dirty="0" err="1" smtClean="0"/>
              <a:t>the</a:t>
            </a:r>
            <a:r>
              <a:rPr lang="hu-HU" dirty="0" smtClean="0"/>
              <a:t> </a:t>
            </a:r>
            <a:r>
              <a:rPr lang="hu-HU" dirty="0" err="1" smtClean="0"/>
              <a:t>role</a:t>
            </a:r>
            <a:r>
              <a:rPr lang="hu-HU" dirty="0" smtClean="0"/>
              <a:t> a </a:t>
            </a:r>
            <a:r>
              <a:rPr lang="hu-HU" dirty="0" err="1" smtClean="0"/>
              <a:t>person</a:t>
            </a:r>
            <a:r>
              <a:rPr lang="hu-HU" dirty="0" smtClean="0"/>
              <a:t> </a:t>
            </a:r>
            <a:r>
              <a:rPr lang="hu-HU" dirty="0" err="1" smtClean="0"/>
              <a:t>can</a:t>
            </a:r>
            <a:r>
              <a:rPr lang="hu-HU" dirty="0" smtClean="0"/>
              <a:t> play:</a:t>
            </a:r>
          </a:p>
          <a:p>
            <a:pPr>
              <a:buFontTx/>
              <a:buChar char="-"/>
            </a:pPr>
            <a:r>
              <a:rPr lang="en-US" dirty="0" smtClean="0"/>
              <a:t>their </a:t>
            </a:r>
            <a:r>
              <a:rPr lang="en-US" dirty="0"/>
              <a:t>institutional and political capacity to influence foreign policy. The centralization of </a:t>
            </a:r>
            <a:r>
              <a:rPr lang="en-US" dirty="0" smtClean="0"/>
              <a:t>authority</a:t>
            </a:r>
            <a:r>
              <a:rPr lang="hu-HU" dirty="0" smtClean="0"/>
              <a:t> </a:t>
            </a:r>
            <a:r>
              <a:rPr lang="hu-HU" dirty="0" err="1" smtClean="0"/>
              <a:t>varies</a:t>
            </a:r>
            <a:r>
              <a:rPr lang="hu-HU" dirty="0" smtClean="0"/>
              <a:t> </a:t>
            </a:r>
            <a:r>
              <a:rPr lang="hu-HU" dirty="0" err="1" smtClean="0"/>
              <a:t>from</a:t>
            </a:r>
            <a:r>
              <a:rPr lang="hu-HU" dirty="0" smtClean="0"/>
              <a:t> country </a:t>
            </a:r>
            <a:r>
              <a:rPr lang="hu-HU" dirty="0" err="1" smtClean="0"/>
              <a:t>to</a:t>
            </a:r>
            <a:r>
              <a:rPr lang="hu-HU" dirty="0" smtClean="0"/>
              <a:t> country.</a:t>
            </a:r>
          </a:p>
          <a:p>
            <a:pPr>
              <a:buFontTx/>
              <a:buChar char="-"/>
            </a:pPr>
            <a:r>
              <a:rPr lang="en-US" dirty="0"/>
              <a:t>willingness to exert major influence on </a:t>
            </a:r>
            <a:r>
              <a:rPr lang="en-US" dirty="0" smtClean="0"/>
              <a:t>FP</a:t>
            </a:r>
            <a:endParaRPr lang="hu-HU" dirty="0" smtClean="0"/>
          </a:p>
          <a:p>
            <a:r>
              <a:rPr lang="en-US" dirty="0"/>
              <a:t>the political opportunity available to </a:t>
            </a:r>
            <a:r>
              <a:rPr lang="en-US" dirty="0" smtClean="0"/>
              <a:t>decision-makers</a:t>
            </a:r>
            <a:r>
              <a:rPr lang="hu-HU" dirty="0" smtClean="0"/>
              <a:t> </a:t>
            </a:r>
            <a:r>
              <a:rPr lang="en-US" dirty="0" smtClean="0"/>
              <a:t>with </a:t>
            </a:r>
            <a:r>
              <a:rPr lang="en-US" dirty="0"/>
              <a:t>regard to influencing foreign </a:t>
            </a:r>
            <a:r>
              <a:rPr lang="en-US" dirty="0" smtClean="0"/>
              <a:t>policy</a:t>
            </a:r>
            <a:r>
              <a:rPr lang="hu-HU" dirty="0" smtClean="0"/>
              <a:t>: e. g. </a:t>
            </a:r>
            <a:r>
              <a:rPr lang="hu-HU" dirty="0" err="1" smtClean="0"/>
              <a:t>crisis</a:t>
            </a:r>
            <a:r>
              <a:rPr lang="en-US" dirty="0" smtClean="0"/>
              <a:t> </a:t>
            </a:r>
            <a:r>
              <a:rPr lang="hu-HU" dirty="0" smtClean="0"/>
              <a:t> </a:t>
            </a:r>
            <a:endParaRPr lang="hu-HU" dirty="0"/>
          </a:p>
        </p:txBody>
      </p:sp>
    </p:spTree>
    <p:extLst>
      <p:ext uri="{BB962C8B-B14F-4D97-AF65-F5344CB8AC3E}">
        <p14:creationId xmlns:p14="http://schemas.microsoft.com/office/powerpoint/2010/main" val="377757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3/3 Hermann 1980.!!!</a:t>
            </a:r>
            <a:endParaRPr lang="hu-HU" dirty="0"/>
          </a:p>
        </p:txBody>
      </p:sp>
      <p:sp>
        <p:nvSpPr>
          <p:cNvPr id="3" name="Tartalom helye 2"/>
          <p:cNvSpPr>
            <a:spLocks noGrp="1"/>
          </p:cNvSpPr>
          <p:nvPr>
            <p:ph idx="1"/>
          </p:nvPr>
        </p:nvSpPr>
        <p:spPr/>
        <p:txBody>
          <a:bodyPr/>
          <a:lstStyle/>
          <a:p>
            <a:endParaRPr lang="hu-HU"/>
          </a:p>
        </p:txBody>
      </p:sp>
    </p:spTree>
    <p:extLst>
      <p:ext uri="{BB962C8B-B14F-4D97-AF65-F5344CB8AC3E}">
        <p14:creationId xmlns:p14="http://schemas.microsoft.com/office/powerpoint/2010/main" val="1893779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3/4 </a:t>
            </a:r>
            <a:r>
              <a:rPr lang="hu-HU" dirty="0" err="1" smtClean="0"/>
              <a:t>cognition</a:t>
            </a:r>
            <a:endParaRPr lang="hu-HU" dirty="0"/>
          </a:p>
        </p:txBody>
      </p:sp>
      <p:sp>
        <p:nvSpPr>
          <p:cNvPr id="3" name="Tartalom helye 2"/>
          <p:cNvSpPr>
            <a:spLocks noGrp="1"/>
          </p:cNvSpPr>
          <p:nvPr>
            <p:ph idx="1"/>
          </p:nvPr>
        </p:nvSpPr>
        <p:spPr/>
        <p:txBody>
          <a:bodyPr>
            <a:normAutofit fontScale="85000" lnSpcReduction="10000"/>
          </a:bodyPr>
          <a:lstStyle/>
          <a:p>
            <a:r>
              <a:rPr lang="hu-HU" dirty="0" err="1" smtClean="0"/>
              <a:t>Cognition</a:t>
            </a:r>
            <a:r>
              <a:rPr lang="hu-HU" dirty="0" smtClean="0"/>
              <a:t>: </a:t>
            </a:r>
            <a:r>
              <a:rPr lang="en-US" dirty="0"/>
              <a:t>refers to the mental processes that </a:t>
            </a:r>
            <a:r>
              <a:rPr lang="en-US" dirty="0" smtClean="0"/>
              <a:t>allow</a:t>
            </a:r>
            <a:r>
              <a:rPr lang="hu-HU" dirty="0" smtClean="0"/>
              <a:t> </a:t>
            </a:r>
            <a:r>
              <a:rPr lang="en-US" dirty="0" smtClean="0"/>
              <a:t>individuals </a:t>
            </a:r>
            <a:r>
              <a:rPr lang="en-US" dirty="0"/>
              <a:t>to interpret their </a:t>
            </a:r>
            <a:r>
              <a:rPr lang="en-US" dirty="0" smtClean="0"/>
              <a:t>environment</a:t>
            </a:r>
            <a:endParaRPr lang="hu-HU" dirty="0" smtClean="0"/>
          </a:p>
          <a:p>
            <a:r>
              <a:rPr lang="hu-HU" dirty="0" smtClean="0"/>
              <a:t>=&gt; </a:t>
            </a:r>
            <a:r>
              <a:rPr lang="hu-HU" dirty="0" err="1" smtClean="0"/>
              <a:t>Operational</a:t>
            </a:r>
            <a:r>
              <a:rPr lang="hu-HU" dirty="0" smtClean="0"/>
              <a:t> </a:t>
            </a:r>
            <a:r>
              <a:rPr lang="hu-HU" dirty="0" err="1" smtClean="0"/>
              <a:t>code</a:t>
            </a:r>
            <a:r>
              <a:rPr lang="hu-HU" dirty="0" smtClean="0"/>
              <a:t>:  10 </a:t>
            </a:r>
            <a:r>
              <a:rPr lang="hu-HU" dirty="0" err="1" smtClean="0"/>
              <a:t>questions</a:t>
            </a:r>
            <a:r>
              <a:rPr lang="hu-HU" dirty="0" smtClean="0"/>
              <a:t> – more </a:t>
            </a:r>
            <a:r>
              <a:rPr lang="hu-HU" dirty="0" err="1" smtClean="0"/>
              <a:t>than</a:t>
            </a:r>
            <a:r>
              <a:rPr lang="hu-HU" dirty="0" smtClean="0"/>
              <a:t> 100 </a:t>
            </a:r>
            <a:r>
              <a:rPr lang="hu-HU" dirty="0" err="1" smtClean="0"/>
              <a:t>politicians</a:t>
            </a:r>
            <a:endParaRPr lang="hu-HU" dirty="0" smtClean="0"/>
          </a:p>
          <a:p>
            <a:pPr marL="0" indent="0">
              <a:buNone/>
            </a:pPr>
            <a:r>
              <a:rPr lang="hu-HU" dirty="0" smtClean="0">
                <a:solidFill>
                  <a:srgbClr val="000000"/>
                </a:solidFill>
              </a:rPr>
              <a:t>(1) </a:t>
            </a:r>
            <a:r>
              <a:rPr lang="en-US" dirty="0" smtClean="0">
                <a:solidFill>
                  <a:srgbClr val="000000"/>
                </a:solidFill>
              </a:rPr>
              <a:t>What </a:t>
            </a:r>
            <a:r>
              <a:rPr lang="en-US" dirty="0">
                <a:solidFill>
                  <a:srgbClr val="000000"/>
                </a:solidFill>
              </a:rPr>
              <a:t>is the essential nature of political life? Is the political </a:t>
            </a:r>
            <a:r>
              <a:rPr lang="en-US" dirty="0" smtClean="0">
                <a:solidFill>
                  <a:srgbClr val="000000"/>
                </a:solidFill>
              </a:rPr>
              <a:t>universe</a:t>
            </a:r>
            <a:r>
              <a:rPr lang="hu-HU" dirty="0" smtClean="0">
                <a:solidFill>
                  <a:srgbClr val="000000"/>
                </a:solidFill>
              </a:rPr>
              <a:t> </a:t>
            </a:r>
            <a:r>
              <a:rPr lang="en-US" dirty="0" smtClean="0">
                <a:solidFill>
                  <a:srgbClr val="000000"/>
                </a:solidFill>
              </a:rPr>
              <a:t>essentially </a:t>
            </a:r>
            <a:r>
              <a:rPr lang="en-US" dirty="0">
                <a:solidFill>
                  <a:srgbClr val="000000"/>
                </a:solidFill>
              </a:rPr>
              <a:t>one of harmony or conflict? What is the fundamental character </a:t>
            </a:r>
            <a:r>
              <a:rPr lang="en-US" dirty="0" smtClean="0">
                <a:solidFill>
                  <a:srgbClr val="000000"/>
                </a:solidFill>
              </a:rPr>
              <a:t>of</a:t>
            </a:r>
            <a:r>
              <a:rPr lang="hu-HU" dirty="0" smtClean="0">
                <a:solidFill>
                  <a:srgbClr val="000000"/>
                </a:solidFill>
              </a:rPr>
              <a:t> </a:t>
            </a:r>
            <a:r>
              <a:rPr lang="en-US" dirty="0" smtClean="0">
                <a:solidFill>
                  <a:srgbClr val="000000"/>
                </a:solidFill>
              </a:rPr>
              <a:t>one’s </a:t>
            </a:r>
            <a:r>
              <a:rPr lang="en-US" dirty="0">
                <a:solidFill>
                  <a:srgbClr val="000000"/>
                </a:solidFill>
              </a:rPr>
              <a:t>political opponents? </a:t>
            </a:r>
            <a:endParaRPr lang="hu-HU" dirty="0" smtClean="0">
              <a:solidFill>
                <a:srgbClr val="000000"/>
              </a:solidFill>
            </a:endParaRPr>
          </a:p>
          <a:p>
            <a:pPr marL="0" indent="0">
              <a:buNone/>
            </a:pPr>
            <a:r>
              <a:rPr lang="en-US" dirty="0" smtClean="0">
                <a:solidFill>
                  <a:srgbClr val="000000"/>
                </a:solidFill>
              </a:rPr>
              <a:t>(</a:t>
            </a:r>
            <a:r>
              <a:rPr lang="en-US" dirty="0">
                <a:solidFill>
                  <a:srgbClr val="000000"/>
                </a:solidFill>
              </a:rPr>
              <a:t>2) What are the prospects for the eventual </a:t>
            </a:r>
            <a:r>
              <a:rPr lang="en-US" dirty="0" smtClean="0">
                <a:solidFill>
                  <a:srgbClr val="000000"/>
                </a:solidFill>
              </a:rPr>
              <a:t>realization</a:t>
            </a:r>
            <a:r>
              <a:rPr lang="hu-HU" dirty="0" smtClean="0">
                <a:solidFill>
                  <a:srgbClr val="000000"/>
                </a:solidFill>
              </a:rPr>
              <a:t> </a:t>
            </a:r>
            <a:r>
              <a:rPr lang="en-US" dirty="0" smtClean="0">
                <a:solidFill>
                  <a:srgbClr val="000000"/>
                </a:solidFill>
              </a:rPr>
              <a:t>of </a:t>
            </a:r>
            <a:r>
              <a:rPr lang="en-US" dirty="0">
                <a:solidFill>
                  <a:srgbClr val="000000"/>
                </a:solidFill>
              </a:rPr>
              <a:t>one’s fundamental political values and ideological goals? Can </a:t>
            </a:r>
            <a:r>
              <a:rPr lang="en-US" dirty="0" smtClean="0">
                <a:solidFill>
                  <a:srgbClr val="000000"/>
                </a:solidFill>
              </a:rPr>
              <a:t>one</a:t>
            </a:r>
            <a:r>
              <a:rPr lang="hu-HU" dirty="0" smtClean="0">
                <a:solidFill>
                  <a:srgbClr val="000000"/>
                </a:solidFill>
              </a:rPr>
              <a:t> </a:t>
            </a:r>
            <a:r>
              <a:rPr lang="en-US" dirty="0" smtClean="0">
                <a:solidFill>
                  <a:srgbClr val="000000"/>
                </a:solidFill>
              </a:rPr>
              <a:t>be </a:t>
            </a:r>
            <a:r>
              <a:rPr lang="en-US" dirty="0">
                <a:solidFill>
                  <a:srgbClr val="000000"/>
                </a:solidFill>
              </a:rPr>
              <a:t>optimistic or pessimistic</a:t>
            </a:r>
            <a:r>
              <a:rPr lang="en-US" dirty="0" smtClean="0">
                <a:solidFill>
                  <a:srgbClr val="000000"/>
                </a:solidFill>
              </a:rPr>
              <a:t>?</a:t>
            </a:r>
            <a:endParaRPr lang="hu-HU" dirty="0" smtClean="0">
              <a:solidFill>
                <a:srgbClr val="000000"/>
              </a:solidFill>
            </a:endParaRPr>
          </a:p>
          <a:p>
            <a:pPr marL="0" indent="0">
              <a:buNone/>
            </a:pPr>
            <a:r>
              <a:rPr lang="en-US" dirty="0" smtClean="0">
                <a:solidFill>
                  <a:srgbClr val="000000"/>
                </a:solidFill>
              </a:rPr>
              <a:t>(</a:t>
            </a:r>
            <a:r>
              <a:rPr lang="en-US" dirty="0">
                <a:solidFill>
                  <a:srgbClr val="000000"/>
                </a:solidFill>
              </a:rPr>
              <a:t>4) How much control or mastery can one </a:t>
            </a:r>
            <a:r>
              <a:rPr lang="en-US" dirty="0" smtClean="0">
                <a:solidFill>
                  <a:srgbClr val="000000"/>
                </a:solidFill>
              </a:rPr>
              <a:t>have</a:t>
            </a:r>
            <a:r>
              <a:rPr lang="hu-HU" dirty="0" smtClean="0">
                <a:solidFill>
                  <a:srgbClr val="000000"/>
                </a:solidFill>
              </a:rPr>
              <a:t> </a:t>
            </a:r>
            <a:r>
              <a:rPr lang="en-US" dirty="0" smtClean="0">
                <a:solidFill>
                  <a:srgbClr val="000000"/>
                </a:solidFill>
              </a:rPr>
              <a:t>over </a:t>
            </a:r>
            <a:r>
              <a:rPr lang="en-US" dirty="0">
                <a:solidFill>
                  <a:srgbClr val="000000"/>
                </a:solidFill>
              </a:rPr>
              <a:t>historical </a:t>
            </a:r>
            <a:r>
              <a:rPr lang="en-US" dirty="0" smtClean="0">
                <a:solidFill>
                  <a:srgbClr val="000000"/>
                </a:solidFill>
              </a:rPr>
              <a:t>developments</a:t>
            </a:r>
            <a:r>
              <a:rPr lang="hu-HU" dirty="0" smtClean="0">
                <a:solidFill>
                  <a:srgbClr val="000000"/>
                </a:solidFill>
              </a:rPr>
              <a:t>?</a:t>
            </a:r>
            <a:r>
              <a:rPr lang="en-US" dirty="0" smtClean="0">
                <a:solidFill>
                  <a:srgbClr val="000000"/>
                </a:solidFill>
              </a:rPr>
              <a:t> </a:t>
            </a:r>
            <a:endParaRPr lang="hu-HU" dirty="0" smtClean="0">
              <a:solidFill>
                <a:srgbClr val="000000"/>
              </a:solidFill>
            </a:endParaRPr>
          </a:p>
          <a:p>
            <a:pPr marL="0" indent="0">
              <a:buNone/>
            </a:pPr>
            <a:r>
              <a:rPr lang="en-US" dirty="0" smtClean="0">
                <a:solidFill>
                  <a:srgbClr val="000000"/>
                </a:solidFill>
              </a:rPr>
              <a:t>(</a:t>
            </a:r>
            <a:r>
              <a:rPr lang="en-US" dirty="0">
                <a:solidFill>
                  <a:srgbClr val="000000"/>
                </a:solidFill>
              </a:rPr>
              <a:t>5) What is the role of chance in human </a:t>
            </a:r>
            <a:r>
              <a:rPr lang="en-US" dirty="0" smtClean="0">
                <a:solidFill>
                  <a:srgbClr val="000000"/>
                </a:solidFill>
              </a:rPr>
              <a:t>affairs</a:t>
            </a:r>
            <a:r>
              <a:rPr lang="hu-HU" dirty="0" smtClean="0">
                <a:solidFill>
                  <a:srgbClr val="000000"/>
                </a:solidFill>
              </a:rPr>
              <a:t> </a:t>
            </a:r>
            <a:r>
              <a:rPr lang="en-US" dirty="0" smtClean="0">
                <a:solidFill>
                  <a:srgbClr val="000000"/>
                </a:solidFill>
              </a:rPr>
              <a:t>and </a:t>
            </a:r>
            <a:r>
              <a:rPr lang="en-US" dirty="0">
                <a:solidFill>
                  <a:srgbClr val="000000"/>
                </a:solidFill>
              </a:rPr>
              <a:t>in historical development? </a:t>
            </a:r>
            <a:r>
              <a:rPr lang="en-US" dirty="0" smtClean="0">
                <a:solidFill>
                  <a:srgbClr val="000000"/>
                </a:solidFill>
              </a:rPr>
              <a:t> </a:t>
            </a:r>
            <a:endParaRPr lang="hu-HU" dirty="0" smtClean="0">
              <a:solidFill>
                <a:srgbClr val="000000"/>
              </a:solidFill>
            </a:endParaRPr>
          </a:p>
          <a:p>
            <a:pPr marL="0" indent="0">
              <a:buNone/>
            </a:pPr>
            <a:r>
              <a:rPr lang="en-US" dirty="0" smtClean="0">
                <a:solidFill>
                  <a:srgbClr val="000000"/>
                </a:solidFill>
              </a:rPr>
              <a:t>(</a:t>
            </a:r>
            <a:r>
              <a:rPr lang="en-US" dirty="0">
                <a:solidFill>
                  <a:srgbClr val="000000"/>
                </a:solidFill>
              </a:rPr>
              <a:t>7) How are the goals of action </a:t>
            </a:r>
            <a:r>
              <a:rPr lang="en-US" dirty="0" smtClean="0">
                <a:solidFill>
                  <a:srgbClr val="000000"/>
                </a:solidFill>
              </a:rPr>
              <a:t>pursued</a:t>
            </a:r>
            <a:r>
              <a:rPr lang="hu-HU" dirty="0" smtClean="0">
                <a:solidFill>
                  <a:srgbClr val="000000"/>
                </a:solidFill>
              </a:rPr>
              <a:t> most </a:t>
            </a:r>
            <a:r>
              <a:rPr lang="hu-HU" dirty="0" err="1">
                <a:solidFill>
                  <a:srgbClr val="000000"/>
                </a:solidFill>
              </a:rPr>
              <a:t>effectively</a:t>
            </a:r>
            <a:r>
              <a:rPr lang="hu-HU" dirty="0">
                <a:solidFill>
                  <a:srgbClr val="000000"/>
                </a:solidFill>
              </a:rPr>
              <a:t>? </a:t>
            </a:r>
            <a:endParaRPr lang="hu-HU" dirty="0" smtClean="0">
              <a:solidFill>
                <a:srgbClr val="000000"/>
              </a:solidFill>
            </a:endParaRPr>
          </a:p>
          <a:p>
            <a:pPr marL="0" indent="0">
              <a:buNone/>
            </a:pPr>
            <a:endParaRPr lang="hu-HU" dirty="0" smtClean="0">
              <a:solidFill>
                <a:srgbClr val="000000"/>
              </a:solidFill>
            </a:endParaRPr>
          </a:p>
          <a:p>
            <a:endParaRPr lang="hu-HU" dirty="0"/>
          </a:p>
        </p:txBody>
      </p:sp>
    </p:spTree>
    <p:extLst>
      <p:ext uri="{BB962C8B-B14F-4D97-AF65-F5344CB8AC3E}">
        <p14:creationId xmlns:p14="http://schemas.microsoft.com/office/powerpoint/2010/main" val="1021899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introduction</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dirty="0" err="1" smtClean="0"/>
              <a:t>Structure</a:t>
            </a:r>
            <a:endParaRPr lang="hu-HU" dirty="0" smtClean="0"/>
          </a:p>
          <a:p>
            <a:pPr marL="0" indent="0">
              <a:buNone/>
            </a:pPr>
            <a:r>
              <a:rPr lang="hu-HU" dirty="0" smtClean="0"/>
              <a:t>1- </a:t>
            </a:r>
            <a:r>
              <a:rPr lang="hu-HU" dirty="0" err="1" smtClean="0"/>
              <a:t>Introduction</a:t>
            </a:r>
            <a:endParaRPr lang="hu-HU" dirty="0" smtClean="0"/>
          </a:p>
          <a:p>
            <a:pPr marL="0" indent="0">
              <a:buNone/>
            </a:pPr>
            <a:r>
              <a:rPr lang="hu-HU" dirty="0" smtClean="0"/>
              <a:t>2 - </a:t>
            </a:r>
            <a:r>
              <a:rPr lang="hu-HU" dirty="0" err="1" smtClean="0"/>
              <a:t>Assessing</a:t>
            </a:r>
            <a:r>
              <a:rPr lang="hu-HU" dirty="0" smtClean="0"/>
              <a:t> FP</a:t>
            </a:r>
          </a:p>
          <a:p>
            <a:pPr marL="0" indent="0">
              <a:buNone/>
            </a:pPr>
            <a:r>
              <a:rPr lang="hu-HU" dirty="0" smtClean="0"/>
              <a:t>3 - Decision-</a:t>
            </a:r>
            <a:r>
              <a:rPr lang="hu-HU" dirty="0" err="1" smtClean="0"/>
              <a:t>makers</a:t>
            </a:r>
            <a:endParaRPr lang="hu-HU" dirty="0" smtClean="0"/>
          </a:p>
          <a:p>
            <a:pPr marL="0" indent="0">
              <a:buNone/>
            </a:pPr>
            <a:r>
              <a:rPr lang="hu-HU" dirty="0" smtClean="0"/>
              <a:t>4 - </a:t>
            </a:r>
            <a:r>
              <a:rPr lang="hu-HU" dirty="0" err="1" smtClean="0"/>
              <a:t>Bureaucracy</a:t>
            </a:r>
            <a:r>
              <a:rPr lang="hu-HU" dirty="0" smtClean="0"/>
              <a:t> </a:t>
            </a:r>
          </a:p>
          <a:p>
            <a:pPr marL="0" indent="0">
              <a:buNone/>
            </a:pPr>
            <a:r>
              <a:rPr lang="hu-HU" dirty="0" smtClean="0"/>
              <a:t>5 </a:t>
            </a:r>
            <a:r>
              <a:rPr lang="hu-HU" dirty="0"/>
              <a:t>-</a:t>
            </a:r>
            <a:r>
              <a:rPr lang="hu-HU" dirty="0" smtClean="0"/>
              <a:t> </a:t>
            </a:r>
            <a:r>
              <a:rPr lang="hu-HU" dirty="0" err="1" smtClean="0"/>
              <a:t>Institutions</a:t>
            </a:r>
            <a:endParaRPr lang="hu-HU" dirty="0" smtClean="0"/>
          </a:p>
          <a:p>
            <a:pPr marL="0" indent="0">
              <a:buNone/>
            </a:pPr>
            <a:r>
              <a:rPr lang="hu-HU" dirty="0" smtClean="0"/>
              <a:t>6 – </a:t>
            </a:r>
            <a:r>
              <a:rPr lang="hu-HU" dirty="0" err="1" smtClean="0"/>
              <a:t>Social</a:t>
            </a:r>
            <a:r>
              <a:rPr lang="hu-HU" dirty="0" smtClean="0"/>
              <a:t> </a:t>
            </a:r>
            <a:r>
              <a:rPr lang="hu-HU" dirty="0" err="1" smtClean="0"/>
              <a:t>actors</a:t>
            </a:r>
            <a:endParaRPr lang="hu-HU" dirty="0" smtClean="0"/>
          </a:p>
          <a:p>
            <a:pPr marL="0" indent="0">
              <a:buNone/>
            </a:pPr>
            <a:r>
              <a:rPr lang="hu-HU" dirty="0" smtClean="0"/>
              <a:t>7 - </a:t>
            </a:r>
            <a:r>
              <a:rPr lang="hu-HU" dirty="0" err="1" smtClean="0"/>
              <a:t>Culture</a:t>
            </a:r>
            <a:endParaRPr lang="hu-HU" dirty="0"/>
          </a:p>
        </p:txBody>
      </p:sp>
    </p:spTree>
    <p:extLst>
      <p:ext uri="{BB962C8B-B14F-4D97-AF65-F5344CB8AC3E}">
        <p14:creationId xmlns:p14="http://schemas.microsoft.com/office/powerpoint/2010/main" val="4019698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92731" y="786680"/>
            <a:ext cx="3853543" cy="5951418"/>
          </a:xfrm>
        </p:spPr>
      </p:pic>
    </p:spTree>
    <p:extLst>
      <p:ext uri="{BB962C8B-B14F-4D97-AF65-F5344CB8AC3E}">
        <p14:creationId xmlns:p14="http://schemas.microsoft.com/office/powerpoint/2010/main" val="3748603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3/5 (MIS-)</a:t>
            </a:r>
            <a:r>
              <a:rPr lang="hu-HU" dirty="0" err="1" smtClean="0"/>
              <a:t>Perception</a:t>
            </a:r>
            <a:endParaRPr lang="hu-HU" dirty="0"/>
          </a:p>
        </p:txBody>
      </p:sp>
      <p:sp>
        <p:nvSpPr>
          <p:cNvPr id="3" name="Tartalom helye 2"/>
          <p:cNvSpPr>
            <a:spLocks noGrp="1"/>
          </p:cNvSpPr>
          <p:nvPr>
            <p:ph idx="1"/>
          </p:nvPr>
        </p:nvSpPr>
        <p:spPr/>
        <p:txBody>
          <a:bodyPr>
            <a:normAutofit fontScale="85000" lnSpcReduction="10000"/>
          </a:bodyPr>
          <a:lstStyle/>
          <a:p>
            <a:endParaRPr lang="hu-HU" dirty="0" smtClean="0"/>
          </a:p>
          <a:p>
            <a:pPr marL="0" indent="0">
              <a:buNone/>
            </a:pPr>
            <a:r>
              <a:rPr lang="hu-HU" dirty="0"/>
              <a:t>Research shows </a:t>
            </a:r>
            <a:r>
              <a:rPr lang="hu-HU" dirty="0" err="1"/>
              <a:t>that</a:t>
            </a:r>
            <a:r>
              <a:rPr lang="hu-HU" dirty="0"/>
              <a:t> </a:t>
            </a:r>
            <a:r>
              <a:rPr lang="hu-HU" dirty="0" err="1"/>
              <a:t>people</a:t>
            </a:r>
            <a:r>
              <a:rPr lang="hu-HU" dirty="0"/>
              <a:t> </a:t>
            </a:r>
            <a:r>
              <a:rPr lang="hu-HU" dirty="0" err="1"/>
              <a:t>rarely</a:t>
            </a:r>
            <a:r>
              <a:rPr lang="hu-HU" dirty="0"/>
              <a:t> </a:t>
            </a:r>
            <a:r>
              <a:rPr lang="hu-HU" dirty="0" err="1"/>
              <a:t>conform</a:t>
            </a:r>
            <a:r>
              <a:rPr lang="hu-HU" dirty="0"/>
              <a:t> </a:t>
            </a:r>
            <a:r>
              <a:rPr lang="hu-HU" dirty="0" err="1"/>
              <a:t>to</a:t>
            </a:r>
            <a:r>
              <a:rPr lang="hu-HU" dirty="0"/>
              <a:t> </a:t>
            </a:r>
            <a:r>
              <a:rPr lang="hu-HU" dirty="0" err="1"/>
              <a:t>the</a:t>
            </a:r>
            <a:r>
              <a:rPr lang="hu-HU" dirty="0"/>
              <a:t> </a:t>
            </a:r>
            <a:r>
              <a:rPr lang="hu-HU" dirty="0" err="1"/>
              <a:t>expectations</a:t>
            </a:r>
            <a:r>
              <a:rPr lang="hu-HU" dirty="0"/>
              <a:t> of </a:t>
            </a:r>
            <a:r>
              <a:rPr lang="hu-HU" dirty="0" err="1"/>
              <a:t>the</a:t>
            </a:r>
            <a:r>
              <a:rPr lang="hu-HU" dirty="0"/>
              <a:t> </a:t>
            </a:r>
            <a:r>
              <a:rPr lang="hu-HU" dirty="0" err="1"/>
              <a:t>rational</a:t>
            </a:r>
            <a:r>
              <a:rPr lang="hu-HU" dirty="0"/>
              <a:t> </a:t>
            </a:r>
            <a:r>
              <a:rPr lang="hu-HU" dirty="0" err="1"/>
              <a:t>choice-model</a:t>
            </a:r>
            <a:endParaRPr lang="hu-HU" dirty="0"/>
          </a:p>
          <a:p>
            <a:pPr marL="0" indent="0">
              <a:buNone/>
            </a:pPr>
            <a:r>
              <a:rPr lang="hu-HU" dirty="0" err="1"/>
              <a:t>Cognitive</a:t>
            </a:r>
            <a:r>
              <a:rPr lang="hu-HU" dirty="0"/>
              <a:t> </a:t>
            </a:r>
            <a:r>
              <a:rPr lang="hu-HU" dirty="0" err="1"/>
              <a:t>psychology</a:t>
            </a:r>
            <a:r>
              <a:rPr lang="hu-HU" dirty="0"/>
              <a:t> has </a:t>
            </a:r>
            <a:r>
              <a:rPr lang="hu-HU" dirty="0" err="1"/>
              <a:t>shown</a:t>
            </a:r>
            <a:r>
              <a:rPr lang="hu-HU" dirty="0"/>
              <a:t> </a:t>
            </a:r>
            <a:r>
              <a:rPr lang="hu-HU" dirty="0" err="1"/>
              <a:t>that</a:t>
            </a:r>
            <a:r>
              <a:rPr lang="hu-HU" dirty="0"/>
              <a:t> </a:t>
            </a:r>
            <a:r>
              <a:rPr lang="hu-HU" dirty="0" err="1"/>
              <a:t>people’s</a:t>
            </a:r>
            <a:r>
              <a:rPr lang="hu-HU" dirty="0"/>
              <a:t> prior </a:t>
            </a:r>
            <a:r>
              <a:rPr lang="hu-HU" dirty="0" err="1"/>
              <a:t>beliefs</a:t>
            </a:r>
            <a:r>
              <a:rPr lang="hu-HU" dirty="0"/>
              <a:t> </a:t>
            </a:r>
            <a:r>
              <a:rPr lang="hu-HU" dirty="0" err="1"/>
              <a:t>strongly</a:t>
            </a:r>
            <a:r>
              <a:rPr lang="hu-HU" dirty="0"/>
              <a:t> </a:t>
            </a:r>
            <a:r>
              <a:rPr lang="hu-HU" dirty="0" err="1"/>
              <a:t>affect</a:t>
            </a:r>
            <a:r>
              <a:rPr lang="hu-HU" dirty="0"/>
              <a:t> </a:t>
            </a:r>
            <a:r>
              <a:rPr lang="hu-HU" dirty="0" err="1"/>
              <a:t>information</a:t>
            </a:r>
            <a:r>
              <a:rPr lang="hu-HU" dirty="0"/>
              <a:t> </a:t>
            </a:r>
            <a:r>
              <a:rPr lang="hu-HU" dirty="0" err="1"/>
              <a:t>processing</a:t>
            </a:r>
            <a:r>
              <a:rPr lang="hu-HU" dirty="0"/>
              <a:t> – </a:t>
            </a:r>
            <a:r>
              <a:rPr lang="hu-HU" dirty="0" err="1"/>
              <a:t>individuals</a:t>
            </a:r>
            <a:r>
              <a:rPr lang="hu-HU" dirty="0"/>
              <a:t> </a:t>
            </a:r>
            <a:r>
              <a:rPr lang="hu-HU" dirty="0" err="1"/>
              <a:t>seek</a:t>
            </a:r>
            <a:r>
              <a:rPr lang="hu-HU" dirty="0"/>
              <a:t> </a:t>
            </a:r>
            <a:r>
              <a:rPr lang="hu-HU" dirty="0" err="1"/>
              <a:t>to</a:t>
            </a:r>
            <a:r>
              <a:rPr lang="hu-HU" dirty="0"/>
              <a:t> </a:t>
            </a:r>
            <a:r>
              <a:rPr lang="hu-HU" dirty="0" err="1"/>
              <a:t>maintain</a:t>
            </a:r>
            <a:r>
              <a:rPr lang="hu-HU" dirty="0"/>
              <a:t> </a:t>
            </a:r>
            <a:r>
              <a:rPr lang="hu-HU" dirty="0" err="1"/>
              <a:t>consistency</a:t>
            </a:r>
            <a:r>
              <a:rPr lang="hu-HU" dirty="0"/>
              <a:t> of </a:t>
            </a:r>
            <a:r>
              <a:rPr lang="hu-HU" dirty="0" err="1"/>
              <a:t>their</a:t>
            </a:r>
            <a:r>
              <a:rPr lang="hu-HU" dirty="0"/>
              <a:t> </a:t>
            </a:r>
            <a:r>
              <a:rPr lang="hu-HU" dirty="0" err="1"/>
              <a:t>belief</a:t>
            </a:r>
            <a:r>
              <a:rPr lang="hu-HU" dirty="0"/>
              <a:t> </a:t>
            </a:r>
            <a:r>
              <a:rPr lang="hu-HU" dirty="0" err="1"/>
              <a:t>systems</a:t>
            </a:r>
            <a:r>
              <a:rPr lang="hu-HU" dirty="0"/>
              <a:t> – </a:t>
            </a:r>
            <a:r>
              <a:rPr lang="hu-HU" dirty="0" err="1"/>
              <a:t>this</a:t>
            </a:r>
            <a:r>
              <a:rPr lang="hu-HU" dirty="0"/>
              <a:t> </a:t>
            </a:r>
            <a:r>
              <a:rPr lang="hu-HU" dirty="0" err="1"/>
              <a:t>leads</a:t>
            </a:r>
            <a:r>
              <a:rPr lang="hu-HU" dirty="0"/>
              <a:t> </a:t>
            </a:r>
            <a:r>
              <a:rPr lang="hu-HU" dirty="0" err="1"/>
              <a:t>them</a:t>
            </a:r>
            <a:r>
              <a:rPr lang="hu-HU" dirty="0"/>
              <a:t> </a:t>
            </a:r>
            <a:r>
              <a:rPr lang="hu-HU" dirty="0" err="1"/>
              <a:t>to</a:t>
            </a:r>
            <a:r>
              <a:rPr lang="hu-HU" dirty="0"/>
              <a:t> </a:t>
            </a:r>
            <a:r>
              <a:rPr lang="hu-HU" dirty="0" err="1"/>
              <a:t>depart</a:t>
            </a:r>
            <a:r>
              <a:rPr lang="hu-HU" dirty="0"/>
              <a:t> </a:t>
            </a:r>
            <a:r>
              <a:rPr lang="hu-HU" dirty="0" err="1"/>
              <a:t>from</a:t>
            </a:r>
            <a:r>
              <a:rPr lang="hu-HU" dirty="0"/>
              <a:t> </a:t>
            </a:r>
            <a:r>
              <a:rPr lang="hu-HU" dirty="0" err="1"/>
              <a:t>rational</a:t>
            </a:r>
            <a:r>
              <a:rPr lang="hu-HU" dirty="0"/>
              <a:t> </a:t>
            </a:r>
            <a:r>
              <a:rPr lang="hu-HU" dirty="0" err="1"/>
              <a:t>inference</a:t>
            </a:r>
            <a:r>
              <a:rPr lang="hu-HU" dirty="0"/>
              <a:t> and </a:t>
            </a:r>
            <a:r>
              <a:rPr lang="hu-HU" dirty="0" err="1"/>
              <a:t>choice</a:t>
            </a:r>
            <a:endParaRPr lang="hu-HU" dirty="0"/>
          </a:p>
          <a:p>
            <a:r>
              <a:rPr lang="en-US" dirty="0" smtClean="0"/>
              <a:t>One </a:t>
            </a:r>
            <a:r>
              <a:rPr lang="en-US" dirty="0"/>
              <a:t>of the most common forms of perception bias that has </a:t>
            </a:r>
            <a:r>
              <a:rPr lang="en-US" dirty="0" smtClean="0"/>
              <a:t>drastic</a:t>
            </a:r>
            <a:r>
              <a:rPr lang="hu-HU" dirty="0" smtClean="0"/>
              <a:t> </a:t>
            </a:r>
            <a:r>
              <a:rPr lang="en-US" dirty="0" smtClean="0"/>
              <a:t>consequences </a:t>
            </a:r>
            <a:r>
              <a:rPr lang="en-US" dirty="0"/>
              <a:t>is to overestimate the hostility of one’s rivals </a:t>
            </a:r>
            <a:r>
              <a:rPr lang="hu-HU" dirty="0"/>
              <a:t>-</a:t>
            </a:r>
            <a:r>
              <a:rPr lang="en-US" dirty="0" smtClean="0"/>
              <a:t> </a:t>
            </a:r>
            <a:r>
              <a:rPr lang="en-US" dirty="0"/>
              <a:t>Actions that are strictly defensive are frequently perceived as </a:t>
            </a:r>
            <a:r>
              <a:rPr lang="en-US" dirty="0" smtClean="0"/>
              <a:t>being</a:t>
            </a:r>
            <a:r>
              <a:rPr lang="hu-HU" dirty="0" smtClean="0"/>
              <a:t> </a:t>
            </a:r>
            <a:r>
              <a:rPr lang="hu-HU" dirty="0" err="1" smtClean="0"/>
              <a:t>offensive</a:t>
            </a:r>
            <a:r>
              <a:rPr lang="hu-HU" dirty="0" smtClean="0"/>
              <a:t> </a:t>
            </a:r>
            <a:r>
              <a:rPr lang="hu-HU" dirty="0" err="1"/>
              <a:t>actions</a:t>
            </a:r>
            <a:r>
              <a:rPr lang="hu-HU" dirty="0" smtClean="0"/>
              <a:t>.</a:t>
            </a:r>
          </a:p>
          <a:p>
            <a:r>
              <a:rPr lang="en-US" dirty="0"/>
              <a:t>At the same time, individuals tend to underestimate how much </a:t>
            </a:r>
            <a:r>
              <a:rPr lang="en-US" dirty="0" smtClean="0"/>
              <a:t>others</a:t>
            </a:r>
            <a:r>
              <a:rPr lang="hu-HU" dirty="0" smtClean="0"/>
              <a:t> </a:t>
            </a:r>
            <a:r>
              <a:rPr lang="hu-HU" dirty="0" err="1" smtClean="0"/>
              <a:t>mistrust</a:t>
            </a:r>
            <a:r>
              <a:rPr lang="hu-HU" dirty="0" smtClean="0"/>
              <a:t> </a:t>
            </a:r>
            <a:r>
              <a:rPr lang="hu-HU" dirty="0" err="1"/>
              <a:t>them</a:t>
            </a:r>
            <a:r>
              <a:rPr lang="hu-HU" dirty="0" smtClean="0"/>
              <a:t> </a:t>
            </a:r>
          </a:p>
          <a:p>
            <a:r>
              <a:rPr lang="hu-HU" dirty="0" smtClean="0"/>
              <a:t>=&gt; </a:t>
            </a:r>
            <a:r>
              <a:rPr lang="hu-HU" dirty="0" err="1" smtClean="0"/>
              <a:t>security</a:t>
            </a:r>
            <a:r>
              <a:rPr lang="hu-HU" dirty="0" smtClean="0"/>
              <a:t> dilemma – </a:t>
            </a:r>
            <a:r>
              <a:rPr lang="hu-HU" dirty="0" err="1" smtClean="0"/>
              <a:t>outbreak</a:t>
            </a:r>
            <a:r>
              <a:rPr lang="hu-HU" dirty="0" smtClean="0"/>
              <a:t> of WWI</a:t>
            </a:r>
          </a:p>
        </p:txBody>
      </p:sp>
    </p:spTree>
    <p:extLst>
      <p:ext uri="{BB962C8B-B14F-4D97-AF65-F5344CB8AC3E}">
        <p14:creationId xmlns:p14="http://schemas.microsoft.com/office/powerpoint/2010/main" val="3730368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3/6 </a:t>
            </a:r>
            <a:r>
              <a:rPr lang="hu-HU" dirty="0" err="1" smtClean="0"/>
              <a:t>Psychological</a:t>
            </a:r>
            <a:r>
              <a:rPr lang="hu-HU" dirty="0" smtClean="0"/>
              <a:t> </a:t>
            </a:r>
            <a:r>
              <a:rPr lang="hu-HU" dirty="0" err="1" smtClean="0"/>
              <a:t>explanations</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dirty="0" err="1" smtClean="0"/>
              <a:t>Common</a:t>
            </a:r>
            <a:r>
              <a:rPr lang="hu-HU" dirty="0" smtClean="0"/>
              <a:t> </a:t>
            </a:r>
            <a:r>
              <a:rPr lang="hu-HU" dirty="0" err="1" smtClean="0"/>
              <a:t>biases</a:t>
            </a:r>
            <a:r>
              <a:rPr lang="hu-HU" dirty="0" smtClean="0"/>
              <a:t> (</a:t>
            </a:r>
            <a:r>
              <a:rPr lang="hu-HU" dirty="0" err="1" smtClean="0"/>
              <a:t>shortcuts</a:t>
            </a:r>
            <a:r>
              <a:rPr lang="hu-HU" dirty="0" smtClean="0"/>
              <a:t>): </a:t>
            </a:r>
          </a:p>
          <a:p>
            <a:pPr>
              <a:buFontTx/>
              <a:buChar char="-"/>
            </a:pPr>
            <a:r>
              <a:rPr lang="hu-HU" dirty="0" err="1" smtClean="0"/>
              <a:t>Fundamental</a:t>
            </a:r>
            <a:r>
              <a:rPr lang="hu-HU" dirty="0" smtClean="0"/>
              <a:t> </a:t>
            </a:r>
            <a:r>
              <a:rPr lang="hu-HU" dirty="0" err="1" smtClean="0"/>
              <a:t>attribuiton</a:t>
            </a:r>
            <a:r>
              <a:rPr lang="hu-HU" dirty="0" smtClean="0"/>
              <a:t> </a:t>
            </a:r>
            <a:r>
              <a:rPr lang="hu-HU" dirty="0" err="1" smtClean="0"/>
              <a:t>error</a:t>
            </a:r>
            <a:r>
              <a:rPr lang="hu-HU" dirty="0" smtClean="0"/>
              <a:t>: he </a:t>
            </a:r>
            <a:r>
              <a:rPr lang="hu-HU" dirty="0" err="1" smtClean="0"/>
              <a:t>did</a:t>
            </a:r>
            <a:r>
              <a:rPr lang="hu-HU" dirty="0" smtClean="0"/>
              <a:t> </a:t>
            </a:r>
            <a:r>
              <a:rPr lang="hu-HU" dirty="0" err="1" smtClean="0"/>
              <a:t>sth</a:t>
            </a:r>
            <a:r>
              <a:rPr lang="hu-HU" dirty="0" smtClean="0"/>
              <a:t> </a:t>
            </a:r>
            <a:r>
              <a:rPr lang="hu-HU" dirty="0" err="1" smtClean="0"/>
              <a:t>harmful</a:t>
            </a:r>
            <a:r>
              <a:rPr lang="hu-HU" dirty="0" smtClean="0"/>
              <a:t> </a:t>
            </a:r>
            <a:r>
              <a:rPr lang="hu-HU" dirty="0" err="1" smtClean="0"/>
              <a:t>because</a:t>
            </a:r>
            <a:r>
              <a:rPr lang="hu-HU" dirty="0" smtClean="0"/>
              <a:t> he </a:t>
            </a:r>
            <a:r>
              <a:rPr lang="hu-HU" dirty="0" err="1" smtClean="0"/>
              <a:t>wanted</a:t>
            </a:r>
            <a:r>
              <a:rPr lang="hu-HU" dirty="0" smtClean="0"/>
              <a:t> </a:t>
            </a:r>
            <a:r>
              <a:rPr lang="hu-HU" dirty="0" err="1" smtClean="0"/>
              <a:t>to</a:t>
            </a:r>
            <a:r>
              <a:rPr lang="hu-HU" dirty="0" smtClean="0"/>
              <a:t> – I </a:t>
            </a:r>
            <a:r>
              <a:rPr lang="hu-HU" dirty="0" err="1" smtClean="0"/>
              <a:t>did</a:t>
            </a:r>
            <a:r>
              <a:rPr lang="hu-HU" dirty="0" smtClean="0"/>
              <a:t> </a:t>
            </a:r>
            <a:r>
              <a:rPr lang="hu-HU" dirty="0" err="1" smtClean="0"/>
              <a:t>sth</a:t>
            </a:r>
            <a:r>
              <a:rPr lang="hu-HU" dirty="0" smtClean="0"/>
              <a:t> </a:t>
            </a:r>
            <a:r>
              <a:rPr lang="hu-HU" dirty="0" err="1" smtClean="0"/>
              <a:t>harmful</a:t>
            </a:r>
            <a:r>
              <a:rPr lang="hu-HU" dirty="0" smtClean="0"/>
              <a:t> </a:t>
            </a:r>
            <a:r>
              <a:rPr lang="hu-HU" dirty="0" err="1" smtClean="0"/>
              <a:t>because</a:t>
            </a:r>
            <a:r>
              <a:rPr lang="hu-HU" dirty="0" smtClean="0"/>
              <a:t> </a:t>
            </a:r>
            <a:r>
              <a:rPr lang="hu-HU" dirty="0" err="1" smtClean="0"/>
              <a:t>circumstances</a:t>
            </a:r>
            <a:r>
              <a:rPr lang="hu-HU" dirty="0" smtClean="0"/>
              <a:t> </a:t>
            </a:r>
            <a:r>
              <a:rPr lang="hu-HU" dirty="0" err="1" smtClean="0"/>
              <a:t>forced</a:t>
            </a:r>
            <a:r>
              <a:rPr lang="hu-HU" dirty="0" smtClean="0"/>
              <a:t> me (</a:t>
            </a:r>
            <a:r>
              <a:rPr lang="hu-HU" dirty="0" err="1" smtClean="0"/>
              <a:t>dispositional</a:t>
            </a:r>
            <a:r>
              <a:rPr lang="hu-HU" dirty="0" smtClean="0"/>
              <a:t> – </a:t>
            </a:r>
            <a:r>
              <a:rPr lang="hu-HU" dirty="0" err="1" smtClean="0"/>
              <a:t>situational</a:t>
            </a:r>
            <a:r>
              <a:rPr lang="hu-HU" dirty="0" smtClean="0"/>
              <a:t> </a:t>
            </a:r>
            <a:r>
              <a:rPr lang="hu-HU" dirty="0" err="1" smtClean="0"/>
              <a:t>factors</a:t>
            </a:r>
            <a:r>
              <a:rPr lang="hu-HU" dirty="0" smtClean="0"/>
              <a:t>) . and </a:t>
            </a:r>
            <a:r>
              <a:rPr lang="hu-HU" dirty="0" err="1" smtClean="0"/>
              <a:t>the</a:t>
            </a:r>
            <a:r>
              <a:rPr lang="hu-HU" dirty="0" smtClean="0"/>
              <a:t> </a:t>
            </a:r>
            <a:r>
              <a:rPr lang="hu-HU" dirty="0" err="1" smtClean="0"/>
              <a:t>reverse</a:t>
            </a:r>
            <a:r>
              <a:rPr lang="hu-HU" dirty="0" smtClean="0"/>
              <a:t> </a:t>
            </a:r>
            <a:r>
              <a:rPr lang="hu-HU" dirty="0" smtClean="0">
                <a:sym typeface="Wingdings" panose="05000000000000000000" pitchFamily="2" charset="2"/>
              </a:rPr>
              <a:t></a:t>
            </a:r>
          </a:p>
          <a:p>
            <a:pPr>
              <a:buFontTx/>
              <a:buChar char="-"/>
            </a:pPr>
            <a:r>
              <a:rPr lang="hu-HU" dirty="0" err="1"/>
              <a:t>Prospect</a:t>
            </a:r>
            <a:r>
              <a:rPr lang="hu-HU" dirty="0"/>
              <a:t> </a:t>
            </a:r>
            <a:r>
              <a:rPr lang="hu-HU" dirty="0" err="1"/>
              <a:t>theory</a:t>
            </a:r>
            <a:r>
              <a:rPr lang="hu-HU" dirty="0"/>
              <a:t>: </a:t>
            </a:r>
            <a:r>
              <a:rPr lang="hu-HU" dirty="0" err="1" smtClean="0"/>
              <a:t>framing</a:t>
            </a:r>
            <a:r>
              <a:rPr lang="hu-HU" dirty="0" smtClean="0"/>
              <a:t> important: </a:t>
            </a:r>
            <a:r>
              <a:rPr lang="hu-HU" dirty="0" err="1" smtClean="0"/>
              <a:t>people</a:t>
            </a:r>
            <a:r>
              <a:rPr lang="hu-HU" dirty="0" smtClean="0"/>
              <a:t> </a:t>
            </a:r>
            <a:r>
              <a:rPr lang="hu-HU" dirty="0" err="1"/>
              <a:t>dislike</a:t>
            </a:r>
            <a:r>
              <a:rPr lang="hu-HU" dirty="0"/>
              <a:t> </a:t>
            </a:r>
            <a:r>
              <a:rPr lang="hu-HU" dirty="0" err="1"/>
              <a:t>losing</a:t>
            </a:r>
            <a:r>
              <a:rPr lang="hu-HU" dirty="0"/>
              <a:t> more </a:t>
            </a:r>
            <a:r>
              <a:rPr lang="hu-HU" dirty="0" err="1"/>
              <a:t>than</a:t>
            </a:r>
            <a:r>
              <a:rPr lang="hu-HU" dirty="0"/>
              <a:t> </a:t>
            </a:r>
            <a:r>
              <a:rPr lang="hu-HU" dirty="0" err="1"/>
              <a:t>they</a:t>
            </a:r>
            <a:r>
              <a:rPr lang="hu-HU" dirty="0"/>
              <a:t> </a:t>
            </a:r>
            <a:r>
              <a:rPr lang="hu-HU" dirty="0" err="1"/>
              <a:t>like</a:t>
            </a:r>
            <a:r>
              <a:rPr lang="hu-HU" dirty="0"/>
              <a:t> </a:t>
            </a:r>
            <a:r>
              <a:rPr lang="hu-HU" dirty="0" err="1"/>
              <a:t>winning</a:t>
            </a:r>
            <a:r>
              <a:rPr lang="hu-HU" dirty="0"/>
              <a:t> </a:t>
            </a:r>
            <a:r>
              <a:rPr lang="hu-HU" dirty="0" err="1"/>
              <a:t>the</a:t>
            </a:r>
            <a:r>
              <a:rPr lang="hu-HU" dirty="0"/>
              <a:t> </a:t>
            </a:r>
            <a:r>
              <a:rPr lang="hu-HU" dirty="0" err="1"/>
              <a:t>same</a:t>
            </a:r>
            <a:r>
              <a:rPr lang="hu-HU" dirty="0"/>
              <a:t> </a:t>
            </a:r>
            <a:r>
              <a:rPr lang="hu-HU" dirty="0" err="1"/>
              <a:t>amount</a:t>
            </a:r>
            <a:r>
              <a:rPr lang="hu-HU" dirty="0"/>
              <a:t> </a:t>
            </a:r>
            <a:r>
              <a:rPr lang="hu-HU" dirty="0" smtClean="0"/>
              <a:t>=&gt; </a:t>
            </a:r>
            <a:r>
              <a:rPr lang="hu-HU" dirty="0" err="1" smtClean="0"/>
              <a:t>leaders</a:t>
            </a:r>
            <a:r>
              <a:rPr lang="hu-HU" dirty="0" smtClean="0"/>
              <a:t> </a:t>
            </a:r>
            <a:r>
              <a:rPr lang="hu-HU" dirty="0" err="1" smtClean="0"/>
              <a:t>risk-averse</a:t>
            </a:r>
            <a:r>
              <a:rPr lang="hu-HU" dirty="0" smtClean="0"/>
              <a:t> </a:t>
            </a:r>
            <a:r>
              <a:rPr lang="hu-HU" dirty="0" err="1" smtClean="0"/>
              <a:t>when</a:t>
            </a:r>
            <a:r>
              <a:rPr lang="hu-HU" dirty="0" smtClean="0"/>
              <a:t> </a:t>
            </a:r>
            <a:r>
              <a:rPr lang="hu-HU" dirty="0" err="1" smtClean="0"/>
              <a:t>things</a:t>
            </a:r>
            <a:r>
              <a:rPr lang="hu-HU" dirty="0" smtClean="0"/>
              <a:t> </a:t>
            </a:r>
            <a:r>
              <a:rPr lang="hu-HU" dirty="0" err="1" smtClean="0"/>
              <a:t>are</a:t>
            </a:r>
            <a:r>
              <a:rPr lang="hu-HU" dirty="0" smtClean="0"/>
              <a:t> </a:t>
            </a:r>
            <a:r>
              <a:rPr lang="hu-HU" dirty="0" err="1" smtClean="0"/>
              <a:t>going</a:t>
            </a:r>
            <a:r>
              <a:rPr lang="hu-HU" dirty="0" smtClean="0"/>
              <a:t> </a:t>
            </a:r>
            <a:r>
              <a:rPr lang="hu-HU" dirty="0" err="1" smtClean="0"/>
              <a:t>well</a:t>
            </a:r>
            <a:r>
              <a:rPr lang="hu-HU" dirty="0" smtClean="0"/>
              <a:t> and vice versa </a:t>
            </a:r>
          </a:p>
          <a:p>
            <a:pPr marL="0" indent="0">
              <a:buNone/>
            </a:pPr>
            <a:r>
              <a:rPr lang="hu-HU" dirty="0" smtClean="0"/>
              <a:t>l</a:t>
            </a:r>
            <a:r>
              <a:rPr lang="en-US" dirty="0" err="1"/>
              <a:t>oss</a:t>
            </a:r>
            <a:r>
              <a:rPr lang="en-US" dirty="0"/>
              <a:t> aversion explains why most states are more prepared to fight in order to defend their territory than to conquer new territories, why they accept higher costs to maintain an international regime than to create on</a:t>
            </a:r>
            <a:r>
              <a:rPr lang="hu-HU" dirty="0"/>
              <a:t>e</a:t>
            </a:r>
          </a:p>
          <a:p>
            <a:pPr>
              <a:buFontTx/>
              <a:buChar char="-"/>
            </a:pPr>
            <a:endParaRPr lang="hu-HU" dirty="0"/>
          </a:p>
        </p:txBody>
      </p:sp>
    </p:spTree>
    <p:extLst>
      <p:ext uri="{BB962C8B-B14F-4D97-AF65-F5344CB8AC3E}">
        <p14:creationId xmlns:p14="http://schemas.microsoft.com/office/powerpoint/2010/main" val="49447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3/7 </a:t>
            </a:r>
            <a:r>
              <a:rPr lang="hu-HU" dirty="0" err="1" smtClean="0"/>
              <a:t>emotions</a:t>
            </a:r>
            <a:endParaRPr lang="hu-HU" dirty="0"/>
          </a:p>
        </p:txBody>
      </p:sp>
      <p:sp>
        <p:nvSpPr>
          <p:cNvPr id="3" name="Tartalom helye 2"/>
          <p:cNvSpPr>
            <a:spLocks noGrp="1"/>
          </p:cNvSpPr>
          <p:nvPr>
            <p:ph idx="1"/>
          </p:nvPr>
        </p:nvSpPr>
        <p:spPr/>
        <p:txBody>
          <a:bodyPr>
            <a:normAutofit lnSpcReduction="10000"/>
          </a:bodyPr>
          <a:lstStyle/>
          <a:p>
            <a:pPr marL="0" indent="0">
              <a:buNone/>
            </a:pPr>
            <a:r>
              <a:rPr lang="en-US" i="1" dirty="0"/>
              <a:t>To believe that men will sacrifice their passions to their interests is to deny the experience of our century</a:t>
            </a:r>
            <a:r>
              <a:rPr lang="en-US" dirty="0"/>
              <a:t>. </a:t>
            </a:r>
            <a:endParaRPr lang="hu-HU" dirty="0"/>
          </a:p>
          <a:p>
            <a:pPr marL="0" indent="0">
              <a:buNone/>
            </a:pPr>
            <a:r>
              <a:rPr lang="hu-HU" dirty="0"/>
              <a:t>/</a:t>
            </a:r>
            <a:r>
              <a:rPr lang="en-US" dirty="0" smtClean="0"/>
              <a:t>Raymond Aron</a:t>
            </a:r>
            <a:r>
              <a:rPr lang="hu-HU" dirty="0" smtClean="0"/>
              <a:t>/</a:t>
            </a:r>
          </a:p>
          <a:p>
            <a:pPr marL="0" indent="0">
              <a:buNone/>
            </a:pPr>
            <a:r>
              <a:rPr lang="hu-HU" dirty="0" err="1" smtClean="0"/>
              <a:t>Cognitive</a:t>
            </a:r>
            <a:r>
              <a:rPr lang="hu-HU" dirty="0" smtClean="0"/>
              <a:t> </a:t>
            </a:r>
            <a:r>
              <a:rPr lang="hu-HU" dirty="0" err="1" smtClean="0"/>
              <a:t>approaches</a:t>
            </a:r>
            <a:r>
              <a:rPr lang="hu-HU" dirty="0" smtClean="0"/>
              <a:t> </a:t>
            </a:r>
            <a:r>
              <a:rPr lang="hu-HU" dirty="0" err="1" smtClean="0"/>
              <a:t>still</a:t>
            </a:r>
            <a:r>
              <a:rPr lang="hu-HU" dirty="0" smtClean="0"/>
              <a:t> </a:t>
            </a:r>
            <a:r>
              <a:rPr lang="hu-HU" dirty="0" err="1" smtClean="0"/>
              <a:t>set</a:t>
            </a:r>
            <a:r>
              <a:rPr lang="hu-HU" dirty="0" smtClean="0"/>
              <a:t> ‚</a:t>
            </a:r>
            <a:r>
              <a:rPr lang="hu-HU" dirty="0" err="1" smtClean="0"/>
              <a:t>rationality</a:t>
            </a:r>
            <a:r>
              <a:rPr lang="hu-HU" dirty="0" smtClean="0"/>
              <a:t>’ </a:t>
            </a:r>
            <a:r>
              <a:rPr lang="hu-HU" dirty="0" err="1" smtClean="0"/>
              <a:t>as</a:t>
            </a:r>
            <a:r>
              <a:rPr lang="hu-HU" dirty="0" smtClean="0"/>
              <a:t> </a:t>
            </a:r>
            <a:r>
              <a:rPr lang="hu-HU" dirty="0" err="1" smtClean="0"/>
              <a:t>the</a:t>
            </a:r>
            <a:r>
              <a:rPr lang="hu-HU" dirty="0" smtClean="0"/>
              <a:t> </a:t>
            </a:r>
            <a:r>
              <a:rPr lang="hu-HU" dirty="0" err="1" smtClean="0"/>
              <a:t>default</a:t>
            </a:r>
            <a:r>
              <a:rPr lang="hu-HU" dirty="0" smtClean="0"/>
              <a:t> </a:t>
            </a:r>
            <a:r>
              <a:rPr lang="hu-HU" dirty="0" err="1" smtClean="0"/>
              <a:t>against</a:t>
            </a:r>
            <a:r>
              <a:rPr lang="hu-HU" dirty="0" smtClean="0"/>
              <a:t> </a:t>
            </a:r>
            <a:r>
              <a:rPr lang="hu-HU" dirty="0" err="1" smtClean="0"/>
              <a:t>which</a:t>
            </a:r>
            <a:r>
              <a:rPr lang="hu-HU" dirty="0" smtClean="0"/>
              <a:t> </a:t>
            </a:r>
            <a:r>
              <a:rPr lang="hu-HU" dirty="0" err="1" smtClean="0"/>
              <a:t>behavior</a:t>
            </a:r>
            <a:r>
              <a:rPr lang="hu-HU" dirty="0" smtClean="0"/>
              <a:t> is </a:t>
            </a:r>
            <a:r>
              <a:rPr lang="hu-HU" dirty="0" err="1" smtClean="0"/>
              <a:t>measured</a:t>
            </a:r>
            <a:r>
              <a:rPr lang="hu-HU" dirty="0" smtClean="0"/>
              <a:t> </a:t>
            </a:r>
          </a:p>
          <a:p>
            <a:pPr marL="0" indent="0">
              <a:buNone/>
            </a:pPr>
            <a:r>
              <a:rPr lang="en-US" dirty="0" smtClean="0"/>
              <a:t>Western </a:t>
            </a:r>
            <a:r>
              <a:rPr lang="en-US" dirty="0"/>
              <a:t>culture traditionally sets emotions against reason as if they were independent thought </a:t>
            </a:r>
            <a:r>
              <a:rPr lang="en-US" dirty="0" smtClean="0"/>
              <a:t>processes</a:t>
            </a:r>
            <a:r>
              <a:rPr lang="hu-HU" dirty="0" smtClean="0"/>
              <a:t>, </a:t>
            </a:r>
            <a:r>
              <a:rPr lang="hu-HU" dirty="0" err="1" smtClean="0"/>
              <a:t>but</a:t>
            </a:r>
            <a:r>
              <a:rPr lang="hu-HU" dirty="0" smtClean="0"/>
              <a:t> </a:t>
            </a:r>
            <a:r>
              <a:rPr lang="hu-HU" dirty="0" err="1" smtClean="0"/>
              <a:t>the</a:t>
            </a:r>
            <a:r>
              <a:rPr lang="hu-HU" dirty="0" smtClean="0"/>
              <a:t> </a:t>
            </a:r>
            <a:r>
              <a:rPr lang="hu-HU" dirty="0" err="1" smtClean="0"/>
              <a:t>two</a:t>
            </a:r>
            <a:r>
              <a:rPr lang="hu-HU" dirty="0" smtClean="0"/>
              <a:t> </a:t>
            </a:r>
            <a:r>
              <a:rPr lang="hu-HU" dirty="0" err="1" smtClean="0"/>
              <a:t>are</a:t>
            </a:r>
            <a:r>
              <a:rPr lang="hu-HU" dirty="0" smtClean="0"/>
              <a:t> </a:t>
            </a:r>
            <a:r>
              <a:rPr lang="hu-HU" dirty="0" err="1" smtClean="0"/>
              <a:t>intervowen</a:t>
            </a:r>
            <a:endParaRPr lang="hu-HU" dirty="0"/>
          </a:p>
          <a:p>
            <a:pPr marL="0" indent="0">
              <a:buNone/>
            </a:pPr>
            <a:r>
              <a:rPr lang="hu-HU" dirty="0" err="1" smtClean="0"/>
              <a:t>Emotion</a:t>
            </a:r>
            <a:r>
              <a:rPr lang="hu-HU" dirty="0" smtClean="0"/>
              <a:t> is „</a:t>
            </a:r>
            <a:r>
              <a:rPr lang="hu-HU" dirty="0" err="1" smtClean="0"/>
              <a:t>first</a:t>
            </a:r>
            <a:r>
              <a:rPr lang="hu-HU" dirty="0" smtClean="0"/>
              <a:t>” - </a:t>
            </a:r>
            <a:r>
              <a:rPr lang="hu-HU" dirty="0" err="1" smtClean="0"/>
              <a:t>emotion</a:t>
            </a:r>
            <a:r>
              <a:rPr lang="hu-HU" dirty="0" smtClean="0"/>
              <a:t>/</a:t>
            </a:r>
            <a:r>
              <a:rPr lang="hu-HU" dirty="0" err="1" smtClean="0"/>
              <a:t>affection</a:t>
            </a:r>
            <a:r>
              <a:rPr lang="hu-HU" dirty="0" smtClean="0"/>
              <a:t> </a:t>
            </a:r>
            <a:r>
              <a:rPr lang="hu-HU" dirty="0"/>
              <a:t>and </a:t>
            </a:r>
            <a:r>
              <a:rPr lang="hu-HU" dirty="0" err="1"/>
              <a:t>cognition</a:t>
            </a:r>
            <a:r>
              <a:rPr lang="hu-HU" dirty="0"/>
              <a:t> </a:t>
            </a:r>
            <a:r>
              <a:rPr lang="hu-HU" dirty="0" err="1"/>
              <a:t>co-produce</a:t>
            </a:r>
            <a:r>
              <a:rPr lang="hu-HU" dirty="0"/>
              <a:t> </a:t>
            </a:r>
            <a:r>
              <a:rPr lang="hu-HU" dirty="0" err="1" smtClean="0"/>
              <a:t>political</a:t>
            </a:r>
            <a:r>
              <a:rPr lang="hu-HU" dirty="0" smtClean="0"/>
              <a:t> </a:t>
            </a:r>
            <a:r>
              <a:rPr lang="hu-HU" dirty="0" err="1" smtClean="0"/>
              <a:t>beliefs</a:t>
            </a:r>
            <a:endParaRPr lang="hu-HU" dirty="0" smtClean="0"/>
          </a:p>
          <a:p>
            <a:pPr marL="0" indent="0">
              <a:buNone/>
            </a:pPr>
            <a:r>
              <a:rPr lang="hu-HU" dirty="0" err="1" smtClean="0"/>
              <a:t>Emotional</a:t>
            </a:r>
            <a:r>
              <a:rPr lang="hu-HU" dirty="0" smtClean="0"/>
              <a:t> </a:t>
            </a:r>
            <a:r>
              <a:rPr lang="hu-HU" dirty="0" err="1" smtClean="0"/>
              <a:t>regime</a:t>
            </a:r>
            <a:r>
              <a:rPr lang="hu-HU" dirty="0" smtClean="0"/>
              <a:t> – </a:t>
            </a:r>
            <a:r>
              <a:rPr lang="hu-HU" dirty="0" err="1" smtClean="0"/>
              <a:t>emotional</a:t>
            </a:r>
            <a:r>
              <a:rPr lang="hu-HU" dirty="0" smtClean="0"/>
              <a:t> </a:t>
            </a:r>
            <a:r>
              <a:rPr lang="hu-HU" dirty="0" err="1" smtClean="0"/>
              <a:t>community</a:t>
            </a:r>
            <a:r>
              <a:rPr lang="hu-HU" smtClean="0"/>
              <a:t> </a:t>
            </a:r>
            <a:endParaRPr lang="hu-HU" dirty="0" smtClean="0"/>
          </a:p>
          <a:p>
            <a:pPr marL="0" indent="0">
              <a:buNone/>
            </a:pPr>
            <a:endParaRPr lang="hu-HU" dirty="0" smtClean="0"/>
          </a:p>
        </p:txBody>
      </p:sp>
    </p:spTree>
    <p:extLst>
      <p:ext uri="{BB962C8B-B14F-4D97-AF65-F5344CB8AC3E}">
        <p14:creationId xmlns:p14="http://schemas.microsoft.com/office/powerpoint/2010/main" val="2885001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3/8 </a:t>
            </a:r>
            <a:r>
              <a:rPr lang="hu-HU" dirty="0" err="1" smtClean="0"/>
              <a:t>emotions</a:t>
            </a:r>
            <a:endParaRPr lang="hu-HU" dirty="0"/>
          </a:p>
        </p:txBody>
      </p:sp>
      <p:sp>
        <p:nvSpPr>
          <p:cNvPr id="3" name="Tartalom helye 2"/>
          <p:cNvSpPr>
            <a:spLocks noGrp="1"/>
          </p:cNvSpPr>
          <p:nvPr>
            <p:ph idx="1"/>
          </p:nvPr>
        </p:nvSpPr>
        <p:spPr/>
        <p:txBody>
          <a:bodyPr>
            <a:normAutofit fontScale="85000" lnSpcReduction="10000"/>
          </a:bodyPr>
          <a:lstStyle/>
          <a:p>
            <a:pPr marL="0" indent="0">
              <a:buNone/>
            </a:pPr>
            <a:r>
              <a:rPr lang="hu-HU" dirty="0" err="1"/>
              <a:t>Herrmann</a:t>
            </a:r>
            <a:r>
              <a:rPr lang="hu-HU" dirty="0"/>
              <a:t> 2017.: The more </a:t>
            </a:r>
            <a:r>
              <a:rPr lang="hu-HU" dirty="0" err="1"/>
              <a:t>people</a:t>
            </a:r>
            <a:r>
              <a:rPr lang="hu-HU" dirty="0"/>
              <a:t> </a:t>
            </a:r>
            <a:r>
              <a:rPr lang="hu-HU" dirty="0" err="1"/>
              <a:t>attach</a:t>
            </a:r>
            <a:r>
              <a:rPr lang="hu-HU" dirty="0"/>
              <a:t> </a:t>
            </a:r>
            <a:r>
              <a:rPr lang="hu-HU" dirty="0" err="1"/>
              <a:t>their</a:t>
            </a:r>
            <a:r>
              <a:rPr lang="hu-HU" dirty="0"/>
              <a:t> </a:t>
            </a:r>
            <a:r>
              <a:rPr lang="hu-HU" dirty="0" err="1"/>
              <a:t>identity</a:t>
            </a:r>
            <a:r>
              <a:rPr lang="hu-HU" dirty="0"/>
              <a:t> </a:t>
            </a:r>
            <a:r>
              <a:rPr lang="hu-HU" dirty="0" err="1"/>
              <a:t>to</a:t>
            </a:r>
            <a:r>
              <a:rPr lang="hu-HU" dirty="0"/>
              <a:t> a </a:t>
            </a:r>
            <a:r>
              <a:rPr lang="hu-HU" dirty="0" err="1"/>
              <a:t>nation</a:t>
            </a:r>
            <a:r>
              <a:rPr lang="hu-HU" dirty="0"/>
              <a:t>, </a:t>
            </a:r>
            <a:r>
              <a:rPr lang="hu-HU" dirty="0" err="1"/>
              <a:t>the</a:t>
            </a:r>
            <a:r>
              <a:rPr lang="hu-HU" dirty="0"/>
              <a:t> more </a:t>
            </a:r>
            <a:r>
              <a:rPr lang="hu-HU" dirty="0" err="1"/>
              <a:t>likely</a:t>
            </a:r>
            <a:r>
              <a:rPr lang="hu-HU" dirty="0"/>
              <a:t> </a:t>
            </a:r>
            <a:r>
              <a:rPr lang="hu-HU" dirty="0" err="1"/>
              <a:t>they</a:t>
            </a:r>
            <a:r>
              <a:rPr lang="hu-HU" dirty="0"/>
              <a:t> </a:t>
            </a:r>
            <a:r>
              <a:rPr lang="hu-HU" dirty="0" err="1"/>
              <a:t>are</a:t>
            </a:r>
            <a:r>
              <a:rPr lang="hu-HU" dirty="0"/>
              <a:t> </a:t>
            </a:r>
            <a:r>
              <a:rPr lang="hu-HU" dirty="0" err="1"/>
              <a:t>to</a:t>
            </a:r>
            <a:r>
              <a:rPr lang="hu-HU" dirty="0"/>
              <a:t> </a:t>
            </a:r>
            <a:r>
              <a:rPr lang="hu-HU" dirty="0" err="1"/>
              <a:t>feel</a:t>
            </a:r>
            <a:r>
              <a:rPr lang="hu-HU" dirty="0"/>
              <a:t> </a:t>
            </a:r>
            <a:r>
              <a:rPr lang="hu-HU" dirty="0" err="1"/>
              <a:t>stronger</a:t>
            </a:r>
            <a:r>
              <a:rPr lang="hu-HU" dirty="0"/>
              <a:t> </a:t>
            </a:r>
            <a:r>
              <a:rPr lang="hu-HU" dirty="0" err="1"/>
              <a:t>emotions</a:t>
            </a:r>
            <a:r>
              <a:rPr lang="hu-HU" dirty="0"/>
              <a:t> </a:t>
            </a:r>
            <a:r>
              <a:rPr lang="hu-HU" dirty="0" err="1"/>
              <a:t>toward</a:t>
            </a:r>
            <a:r>
              <a:rPr lang="hu-HU" dirty="0"/>
              <a:t> </a:t>
            </a:r>
            <a:r>
              <a:rPr lang="hu-HU" dirty="0" err="1"/>
              <a:t>other</a:t>
            </a:r>
            <a:r>
              <a:rPr lang="hu-HU" dirty="0"/>
              <a:t> </a:t>
            </a:r>
            <a:r>
              <a:rPr lang="hu-HU" dirty="0" err="1"/>
              <a:t>countries</a:t>
            </a:r>
            <a:r>
              <a:rPr lang="hu-HU" dirty="0"/>
              <a:t> </a:t>
            </a:r>
            <a:r>
              <a:rPr lang="hu-HU" dirty="0" err="1"/>
              <a:t>when</a:t>
            </a:r>
            <a:r>
              <a:rPr lang="hu-HU" dirty="0"/>
              <a:t> </a:t>
            </a:r>
            <a:r>
              <a:rPr lang="hu-HU" dirty="0" err="1"/>
              <a:t>those</a:t>
            </a:r>
            <a:r>
              <a:rPr lang="hu-HU" dirty="0"/>
              <a:t> </a:t>
            </a:r>
            <a:r>
              <a:rPr lang="hu-HU" dirty="0" err="1"/>
              <a:t>countries</a:t>
            </a:r>
            <a:r>
              <a:rPr lang="hu-HU" dirty="0"/>
              <a:t> </a:t>
            </a:r>
            <a:r>
              <a:rPr lang="hu-HU" dirty="0" err="1"/>
              <a:t>are</a:t>
            </a:r>
            <a:r>
              <a:rPr lang="hu-HU" dirty="0"/>
              <a:t> </a:t>
            </a:r>
            <a:r>
              <a:rPr lang="hu-HU" dirty="0" err="1"/>
              <a:t>seen</a:t>
            </a:r>
            <a:r>
              <a:rPr lang="hu-HU" dirty="0"/>
              <a:t> </a:t>
            </a:r>
            <a:r>
              <a:rPr lang="hu-HU" dirty="0" err="1"/>
              <a:t>as</a:t>
            </a:r>
            <a:r>
              <a:rPr lang="hu-HU" dirty="0"/>
              <a:t> </a:t>
            </a:r>
            <a:r>
              <a:rPr lang="hu-HU" dirty="0" err="1"/>
              <a:t>either</a:t>
            </a:r>
            <a:r>
              <a:rPr lang="hu-HU" dirty="0"/>
              <a:t> </a:t>
            </a:r>
            <a:r>
              <a:rPr lang="hu-HU" dirty="0" err="1"/>
              <a:t>contributing</a:t>
            </a:r>
            <a:r>
              <a:rPr lang="hu-HU" dirty="0"/>
              <a:t> </a:t>
            </a:r>
            <a:r>
              <a:rPr lang="hu-HU" dirty="0" err="1"/>
              <a:t>positively</a:t>
            </a:r>
            <a:r>
              <a:rPr lang="hu-HU" dirty="0"/>
              <a:t> </a:t>
            </a:r>
            <a:r>
              <a:rPr lang="hu-HU" dirty="0" err="1"/>
              <a:t>to</a:t>
            </a:r>
            <a:r>
              <a:rPr lang="hu-HU" dirty="0"/>
              <a:t> </a:t>
            </a:r>
            <a:r>
              <a:rPr lang="hu-HU" dirty="0" err="1"/>
              <a:t>the</a:t>
            </a:r>
            <a:r>
              <a:rPr lang="hu-HU" dirty="0"/>
              <a:t> </a:t>
            </a:r>
            <a:r>
              <a:rPr lang="hu-HU" dirty="0" err="1"/>
              <a:t>observer’s</a:t>
            </a:r>
            <a:r>
              <a:rPr lang="hu-HU" dirty="0"/>
              <a:t> </a:t>
            </a:r>
            <a:r>
              <a:rPr lang="hu-HU" dirty="0" err="1"/>
              <a:t>country’s</a:t>
            </a:r>
            <a:r>
              <a:rPr lang="hu-HU" dirty="0"/>
              <a:t> </a:t>
            </a:r>
            <a:r>
              <a:rPr lang="hu-HU" dirty="0" err="1"/>
              <a:t>goals</a:t>
            </a:r>
            <a:r>
              <a:rPr lang="hu-HU" dirty="0"/>
              <a:t> </a:t>
            </a:r>
            <a:r>
              <a:rPr lang="hu-HU" dirty="0" err="1"/>
              <a:t>or</a:t>
            </a:r>
            <a:r>
              <a:rPr lang="hu-HU" dirty="0"/>
              <a:t> </a:t>
            </a:r>
            <a:r>
              <a:rPr lang="hu-HU" dirty="0" err="1"/>
              <a:t>frustrating</a:t>
            </a:r>
            <a:r>
              <a:rPr lang="hu-HU" dirty="0"/>
              <a:t> </a:t>
            </a:r>
            <a:r>
              <a:rPr lang="hu-HU" dirty="0" err="1"/>
              <a:t>them</a:t>
            </a:r>
            <a:r>
              <a:rPr lang="hu-HU" dirty="0"/>
              <a:t>.</a:t>
            </a:r>
          </a:p>
          <a:p>
            <a:pPr marL="0" indent="0">
              <a:buNone/>
            </a:pPr>
            <a:r>
              <a:rPr lang="hu-HU" dirty="0" err="1"/>
              <a:t>the</a:t>
            </a:r>
            <a:r>
              <a:rPr lang="hu-HU" dirty="0"/>
              <a:t> more </a:t>
            </a:r>
            <a:r>
              <a:rPr lang="hu-HU" dirty="0" err="1"/>
              <a:t>intense</a:t>
            </a:r>
            <a:r>
              <a:rPr lang="hu-HU" dirty="0"/>
              <a:t> </a:t>
            </a:r>
            <a:r>
              <a:rPr lang="hu-HU" dirty="0" err="1"/>
              <a:t>the</a:t>
            </a:r>
            <a:r>
              <a:rPr lang="hu-HU" dirty="0"/>
              <a:t> </a:t>
            </a:r>
            <a:r>
              <a:rPr lang="hu-HU" dirty="0" err="1"/>
              <a:t>emotions</a:t>
            </a:r>
            <a:r>
              <a:rPr lang="hu-HU" dirty="0"/>
              <a:t> </a:t>
            </a:r>
            <a:r>
              <a:rPr lang="hu-HU" dirty="0" err="1"/>
              <a:t>get</a:t>
            </a:r>
            <a:r>
              <a:rPr lang="hu-HU" dirty="0"/>
              <a:t> </a:t>
            </a:r>
            <a:r>
              <a:rPr lang="hu-HU" dirty="0" err="1"/>
              <a:t>the</a:t>
            </a:r>
            <a:r>
              <a:rPr lang="hu-HU" dirty="0"/>
              <a:t> more </a:t>
            </a:r>
            <a:r>
              <a:rPr lang="hu-HU" dirty="0" err="1"/>
              <a:t>difficult</a:t>
            </a:r>
            <a:r>
              <a:rPr lang="hu-HU" dirty="0"/>
              <a:t> it is </a:t>
            </a:r>
            <a:r>
              <a:rPr lang="hu-HU" dirty="0" err="1"/>
              <a:t>for</a:t>
            </a:r>
            <a:r>
              <a:rPr lang="hu-HU" dirty="0"/>
              <a:t> </a:t>
            </a:r>
            <a:r>
              <a:rPr lang="hu-HU" dirty="0" err="1"/>
              <a:t>the</a:t>
            </a:r>
            <a:r>
              <a:rPr lang="hu-HU" dirty="0"/>
              <a:t> </a:t>
            </a:r>
            <a:r>
              <a:rPr lang="hu-HU" dirty="0" err="1"/>
              <a:t>observer</a:t>
            </a:r>
            <a:r>
              <a:rPr lang="hu-HU" dirty="0"/>
              <a:t> </a:t>
            </a:r>
            <a:r>
              <a:rPr lang="hu-HU" dirty="0" err="1"/>
              <a:t>to</a:t>
            </a:r>
            <a:r>
              <a:rPr lang="hu-HU" dirty="0"/>
              <a:t> </a:t>
            </a:r>
            <a:r>
              <a:rPr lang="hu-HU" dirty="0" err="1"/>
              <a:t>recognize</a:t>
            </a:r>
            <a:r>
              <a:rPr lang="hu-HU" dirty="0"/>
              <a:t> </a:t>
            </a:r>
            <a:r>
              <a:rPr lang="hu-HU" dirty="0" err="1"/>
              <a:t>that</a:t>
            </a:r>
            <a:r>
              <a:rPr lang="hu-HU" dirty="0"/>
              <a:t> </a:t>
            </a:r>
            <a:r>
              <a:rPr lang="hu-HU" dirty="0" err="1"/>
              <a:t>other</a:t>
            </a:r>
            <a:r>
              <a:rPr lang="hu-HU" dirty="0"/>
              <a:t> </a:t>
            </a:r>
            <a:r>
              <a:rPr lang="hu-HU" dirty="0" err="1"/>
              <a:t>people</a:t>
            </a:r>
            <a:r>
              <a:rPr lang="hu-HU" dirty="0"/>
              <a:t> </a:t>
            </a:r>
            <a:r>
              <a:rPr lang="hu-HU" dirty="0" err="1"/>
              <a:t>could</a:t>
            </a:r>
            <a:r>
              <a:rPr lang="hu-HU" dirty="0"/>
              <a:t> </a:t>
            </a:r>
            <a:r>
              <a:rPr lang="hu-HU" dirty="0" err="1"/>
              <a:t>legitimately</a:t>
            </a:r>
            <a:r>
              <a:rPr lang="hu-HU" dirty="0"/>
              <a:t> </a:t>
            </a:r>
            <a:r>
              <a:rPr lang="hu-HU" dirty="0" err="1"/>
              <a:t>see</a:t>
            </a:r>
            <a:r>
              <a:rPr lang="hu-HU" dirty="0"/>
              <a:t> it </a:t>
            </a:r>
            <a:r>
              <a:rPr lang="hu-HU" dirty="0" err="1"/>
              <a:t>another</a:t>
            </a:r>
            <a:r>
              <a:rPr lang="hu-HU" dirty="0"/>
              <a:t> </a:t>
            </a:r>
            <a:r>
              <a:rPr lang="hu-HU" dirty="0" err="1" smtClean="0"/>
              <a:t>way</a:t>
            </a:r>
            <a:endParaRPr lang="hu-HU" dirty="0" smtClean="0"/>
          </a:p>
          <a:p>
            <a:pPr marL="0" indent="0">
              <a:buNone/>
            </a:pPr>
            <a:r>
              <a:rPr lang="hu-HU" dirty="0" err="1"/>
              <a:t>Emotional</a:t>
            </a:r>
            <a:r>
              <a:rPr lang="hu-HU" dirty="0"/>
              <a:t> map of </a:t>
            </a:r>
            <a:r>
              <a:rPr lang="hu-HU" dirty="0" err="1"/>
              <a:t>Hungarian</a:t>
            </a:r>
            <a:r>
              <a:rPr lang="hu-HU" dirty="0"/>
              <a:t> decision-</a:t>
            </a:r>
            <a:r>
              <a:rPr lang="hu-HU" dirty="0" err="1"/>
              <a:t>makers</a:t>
            </a:r>
            <a:r>
              <a:rPr lang="hu-HU" dirty="0"/>
              <a:t> </a:t>
            </a:r>
            <a:r>
              <a:rPr lang="hu-HU" dirty="0" err="1"/>
              <a:t>since</a:t>
            </a:r>
            <a:r>
              <a:rPr lang="hu-HU" dirty="0"/>
              <a:t> 2014: </a:t>
            </a:r>
          </a:p>
          <a:p>
            <a:pPr marL="0" indent="0">
              <a:buNone/>
            </a:pPr>
            <a:r>
              <a:rPr lang="hu-HU" dirty="0"/>
              <a:t>West: </a:t>
            </a:r>
            <a:r>
              <a:rPr lang="hu-HU" dirty="0" err="1"/>
              <a:t>anger-shame</a:t>
            </a:r>
            <a:r>
              <a:rPr lang="hu-HU" dirty="0"/>
              <a:t> </a:t>
            </a:r>
            <a:r>
              <a:rPr lang="hu-HU" dirty="0" err="1"/>
              <a:t>loop</a:t>
            </a:r>
            <a:r>
              <a:rPr lang="hu-HU" dirty="0"/>
              <a:t> </a:t>
            </a:r>
            <a:r>
              <a:rPr lang="hu-HU" dirty="0" err="1"/>
              <a:t>because</a:t>
            </a:r>
            <a:r>
              <a:rPr lang="hu-HU" dirty="0"/>
              <a:t> of </a:t>
            </a:r>
            <a:r>
              <a:rPr lang="hu-HU" dirty="0" err="1"/>
              <a:t>rule</a:t>
            </a:r>
            <a:r>
              <a:rPr lang="hu-HU" dirty="0"/>
              <a:t>-of-</a:t>
            </a:r>
            <a:r>
              <a:rPr lang="hu-HU" dirty="0" err="1"/>
              <a:t>law</a:t>
            </a:r>
            <a:r>
              <a:rPr lang="hu-HU" dirty="0"/>
              <a:t> </a:t>
            </a:r>
            <a:r>
              <a:rPr lang="hu-HU" dirty="0" err="1"/>
              <a:t>criticism</a:t>
            </a:r>
            <a:endParaRPr lang="hu-HU" dirty="0"/>
          </a:p>
          <a:p>
            <a:pPr marL="0" indent="0">
              <a:buNone/>
            </a:pPr>
            <a:r>
              <a:rPr lang="hu-HU" dirty="0" err="1"/>
              <a:t>Ukraine</a:t>
            </a:r>
            <a:r>
              <a:rPr lang="hu-HU" dirty="0"/>
              <a:t>: </a:t>
            </a:r>
            <a:r>
              <a:rPr lang="hu-HU" dirty="0" err="1"/>
              <a:t>anger</a:t>
            </a:r>
            <a:endParaRPr lang="hu-HU" dirty="0"/>
          </a:p>
          <a:p>
            <a:pPr marL="0" indent="0">
              <a:buNone/>
            </a:pPr>
            <a:r>
              <a:rPr lang="hu-HU" dirty="0" err="1"/>
              <a:t>Russia</a:t>
            </a:r>
            <a:r>
              <a:rPr lang="hu-HU" dirty="0"/>
              <a:t>: </a:t>
            </a:r>
            <a:r>
              <a:rPr lang="hu-HU" dirty="0" err="1"/>
              <a:t>respect</a:t>
            </a:r>
            <a:r>
              <a:rPr lang="hu-HU" dirty="0"/>
              <a:t>, </a:t>
            </a:r>
            <a:r>
              <a:rPr lang="hu-HU" dirty="0" err="1"/>
              <a:t>affection</a:t>
            </a:r>
            <a:endParaRPr lang="hu-HU" dirty="0"/>
          </a:p>
          <a:p>
            <a:pPr marL="0" indent="0">
              <a:buNone/>
            </a:pPr>
            <a:r>
              <a:rPr lang="hu-HU" dirty="0" err="1"/>
              <a:t>Why</a:t>
            </a:r>
            <a:r>
              <a:rPr lang="hu-HU" dirty="0"/>
              <a:t> </a:t>
            </a:r>
            <a:r>
              <a:rPr lang="hu-HU" dirty="0" err="1"/>
              <a:t>do</a:t>
            </a:r>
            <a:r>
              <a:rPr lang="hu-HU" dirty="0"/>
              <a:t> </a:t>
            </a:r>
            <a:r>
              <a:rPr lang="hu-HU" dirty="0" err="1"/>
              <a:t>emtions</a:t>
            </a:r>
            <a:r>
              <a:rPr lang="hu-HU" dirty="0"/>
              <a:t> play a </a:t>
            </a:r>
            <a:r>
              <a:rPr lang="hu-HU" dirty="0" err="1"/>
              <a:t>big</a:t>
            </a:r>
            <a:r>
              <a:rPr lang="hu-HU" dirty="0"/>
              <a:t>(</a:t>
            </a:r>
            <a:r>
              <a:rPr lang="hu-HU" dirty="0" err="1"/>
              <a:t>ger</a:t>
            </a:r>
            <a:r>
              <a:rPr lang="hu-HU" dirty="0"/>
              <a:t>) </a:t>
            </a:r>
            <a:r>
              <a:rPr lang="hu-HU" dirty="0" err="1"/>
              <a:t>role</a:t>
            </a:r>
            <a:r>
              <a:rPr lang="hu-HU" dirty="0"/>
              <a:t> in </a:t>
            </a:r>
            <a:r>
              <a:rPr lang="hu-HU" dirty="0" err="1"/>
              <a:t>Hungarian</a:t>
            </a:r>
            <a:r>
              <a:rPr lang="hu-HU" dirty="0"/>
              <a:t> FP? </a:t>
            </a:r>
          </a:p>
          <a:p>
            <a:pPr marL="0" indent="0">
              <a:buNone/>
            </a:pPr>
            <a:endParaRPr lang="hu-HU" dirty="0"/>
          </a:p>
          <a:p>
            <a:pPr marL="0" indent="0">
              <a:buNone/>
            </a:pPr>
            <a:endParaRPr lang="hu-HU" dirty="0"/>
          </a:p>
        </p:txBody>
      </p:sp>
    </p:spTree>
    <p:extLst>
      <p:ext uri="{BB962C8B-B14F-4D97-AF65-F5344CB8AC3E}">
        <p14:creationId xmlns:p14="http://schemas.microsoft.com/office/powerpoint/2010/main" val="1305798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4/1 </a:t>
            </a:r>
            <a:r>
              <a:rPr lang="hu-HU" dirty="0" err="1" smtClean="0"/>
              <a:t>bureaucracy</a:t>
            </a:r>
            <a:endParaRPr lang="hu-HU" dirty="0"/>
          </a:p>
        </p:txBody>
      </p:sp>
      <p:sp>
        <p:nvSpPr>
          <p:cNvPr id="3" name="Tartalom helye 2"/>
          <p:cNvSpPr>
            <a:spLocks noGrp="1"/>
          </p:cNvSpPr>
          <p:nvPr>
            <p:ph idx="1"/>
          </p:nvPr>
        </p:nvSpPr>
        <p:spPr/>
        <p:txBody>
          <a:bodyPr>
            <a:normAutofit/>
          </a:bodyPr>
          <a:lstStyle/>
          <a:p>
            <a:pPr marL="0" indent="0">
              <a:buNone/>
            </a:pPr>
            <a:r>
              <a:rPr lang="en-US" dirty="0"/>
              <a:t>In modern democracies, the civil service is officially subordinate to the </a:t>
            </a:r>
            <a:r>
              <a:rPr lang="en-US" dirty="0" smtClean="0"/>
              <a:t>elected</a:t>
            </a:r>
            <a:r>
              <a:rPr lang="hu-HU" dirty="0" smtClean="0"/>
              <a:t> </a:t>
            </a:r>
            <a:r>
              <a:rPr lang="en-US" dirty="0" smtClean="0"/>
              <a:t>representatives</a:t>
            </a:r>
            <a:r>
              <a:rPr lang="en-US" dirty="0"/>
              <a:t>. The bureaucracy is supposed to remain politically neutral </a:t>
            </a:r>
            <a:r>
              <a:rPr lang="en-US" dirty="0" smtClean="0"/>
              <a:t>and</a:t>
            </a:r>
            <a:r>
              <a:rPr lang="hu-HU" dirty="0" smtClean="0"/>
              <a:t> </a:t>
            </a:r>
            <a:r>
              <a:rPr lang="en-US" dirty="0" smtClean="0"/>
              <a:t>ensure </a:t>
            </a:r>
            <a:r>
              <a:rPr lang="en-US" dirty="0"/>
              <a:t>that government decisions are implemented. </a:t>
            </a:r>
            <a:r>
              <a:rPr lang="hu-HU" dirty="0" smtClean="0"/>
              <a:t> </a:t>
            </a:r>
          </a:p>
          <a:p>
            <a:pPr marL="0" indent="0">
              <a:buNone/>
            </a:pPr>
            <a:r>
              <a:rPr lang="hu-HU" dirty="0" smtClean="0"/>
              <a:t>„</a:t>
            </a:r>
            <a:r>
              <a:rPr lang="en-US" dirty="0" smtClean="0"/>
              <a:t>While </a:t>
            </a:r>
            <a:r>
              <a:rPr lang="en-US" dirty="0"/>
              <a:t>Eisenhower was preparing to move into the White House, the </a:t>
            </a:r>
            <a:r>
              <a:rPr lang="en-US" dirty="0" smtClean="0"/>
              <a:t>outgoing</a:t>
            </a:r>
            <a:r>
              <a:rPr lang="hu-HU" dirty="0" smtClean="0"/>
              <a:t> </a:t>
            </a:r>
            <a:r>
              <a:rPr lang="en-US" dirty="0" smtClean="0"/>
              <a:t>President </a:t>
            </a:r>
            <a:r>
              <a:rPr lang="en-US" dirty="0"/>
              <a:t>Truman whispered to his advisors: “He’ll sit here, and </a:t>
            </a:r>
            <a:r>
              <a:rPr lang="en-US" dirty="0" smtClean="0"/>
              <a:t>he’ll</a:t>
            </a:r>
            <a:r>
              <a:rPr lang="hu-HU" dirty="0" smtClean="0"/>
              <a:t> </a:t>
            </a:r>
            <a:r>
              <a:rPr lang="en-US" dirty="0" smtClean="0"/>
              <a:t>say</a:t>
            </a:r>
            <a:r>
              <a:rPr lang="en-US" dirty="0"/>
              <a:t>, ‘Do this! Do that!’ And nothing will happen. Poor Ike—it won’t be </a:t>
            </a:r>
            <a:r>
              <a:rPr lang="en-US" dirty="0" smtClean="0"/>
              <a:t>a</a:t>
            </a:r>
            <a:r>
              <a:rPr lang="hu-HU" dirty="0" smtClean="0"/>
              <a:t> </a:t>
            </a:r>
            <a:r>
              <a:rPr lang="en-US" dirty="0" smtClean="0"/>
              <a:t>bit </a:t>
            </a:r>
            <a:r>
              <a:rPr lang="en-US" dirty="0"/>
              <a:t>like the Army. He’ll find it very </a:t>
            </a:r>
            <a:r>
              <a:rPr lang="en-US" dirty="0" smtClean="0"/>
              <a:t>frustrating</a:t>
            </a:r>
            <a:r>
              <a:rPr lang="hu-HU" dirty="0" smtClean="0"/>
              <a:t>.</a:t>
            </a:r>
            <a:r>
              <a:rPr lang="en-US" dirty="0" smtClean="0"/>
              <a:t>” </a:t>
            </a:r>
            <a:endParaRPr lang="hu-HU" dirty="0" smtClean="0"/>
          </a:p>
          <a:p>
            <a:pPr marL="0" indent="0">
              <a:buNone/>
            </a:pPr>
            <a:r>
              <a:rPr lang="hu-HU" dirty="0" err="1" smtClean="0"/>
              <a:t>Focus</a:t>
            </a:r>
            <a:r>
              <a:rPr lang="hu-HU" dirty="0" smtClean="0"/>
              <a:t> </a:t>
            </a:r>
            <a:r>
              <a:rPr lang="hu-HU" dirty="0" err="1" smtClean="0"/>
              <a:t>on</a:t>
            </a:r>
            <a:r>
              <a:rPr lang="hu-HU" dirty="0" smtClean="0"/>
              <a:t> decision-</a:t>
            </a:r>
            <a:r>
              <a:rPr lang="hu-HU" dirty="0" err="1" smtClean="0"/>
              <a:t>making</a:t>
            </a:r>
            <a:r>
              <a:rPr lang="hu-HU" dirty="0" smtClean="0"/>
              <a:t> </a:t>
            </a:r>
            <a:r>
              <a:rPr lang="hu-HU" dirty="0" err="1" smtClean="0"/>
              <a:t>process</a:t>
            </a:r>
            <a:r>
              <a:rPr lang="hu-HU" dirty="0" smtClean="0"/>
              <a:t>: </a:t>
            </a:r>
            <a:r>
              <a:rPr lang="hu-HU" dirty="0" err="1" smtClean="0"/>
              <a:t>multiple</a:t>
            </a:r>
            <a:r>
              <a:rPr lang="hu-HU" dirty="0" smtClean="0"/>
              <a:t> </a:t>
            </a:r>
            <a:r>
              <a:rPr lang="hu-HU" dirty="0" err="1" smtClean="0"/>
              <a:t>players</a:t>
            </a:r>
            <a:r>
              <a:rPr lang="hu-HU" dirty="0" smtClean="0"/>
              <a:t>: </a:t>
            </a:r>
            <a:r>
              <a:rPr lang="hu-HU" dirty="0" err="1" smtClean="0"/>
              <a:t>president</a:t>
            </a:r>
            <a:r>
              <a:rPr lang="hu-HU" dirty="0" smtClean="0"/>
              <a:t>/PM/FM/</a:t>
            </a:r>
            <a:r>
              <a:rPr lang="hu-HU" dirty="0" err="1" smtClean="0"/>
              <a:t>other</a:t>
            </a:r>
            <a:r>
              <a:rPr lang="hu-HU" dirty="0" smtClean="0"/>
              <a:t> </a:t>
            </a:r>
            <a:r>
              <a:rPr lang="hu-HU" dirty="0" err="1" smtClean="0"/>
              <a:t>ministers</a:t>
            </a:r>
            <a:r>
              <a:rPr lang="hu-HU" dirty="0" smtClean="0"/>
              <a:t> (</a:t>
            </a:r>
            <a:r>
              <a:rPr lang="hu-HU" dirty="0" err="1" smtClean="0"/>
              <a:t>MoD</a:t>
            </a:r>
            <a:r>
              <a:rPr lang="hu-HU" dirty="0" smtClean="0"/>
              <a:t>, </a:t>
            </a:r>
            <a:r>
              <a:rPr lang="hu-HU" dirty="0" err="1" smtClean="0"/>
              <a:t>Treasury</a:t>
            </a:r>
            <a:r>
              <a:rPr lang="hu-HU" dirty="0" smtClean="0"/>
              <a:t>)/</a:t>
            </a:r>
            <a:r>
              <a:rPr lang="hu-HU" dirty="0" err="1" smtClean="0"/>
              <a:t>state</a:t>
            </a:r>
            <a:r>
              <a:rPr lang="hu-HU" dirty="0" smtClean="0"/>
              <a:t> </a:t>
            </a:r>
            <a:r>
              <a:rPr lang="hu-HU" dirty="0" err="1" smtClean="0"/>
              <a:t>secretaries</a:t>
            </a:r>
            <a:r>
              <a:rPr lang="hu-HU" dirty="0" smtClean="0"/>
              <a:t>/</a:t>
            </a:r>
            <a:r>
              <a:rPr lang="hu-HU" dirty="0" err="1" smtClean="0"/>
              <a:t>ambassadors</a:t>
            </a:r>
            <a:r>
              <a:rPr lang="hu-HU" dirty="0" smtClean="0"/>
              <a:t>/</a:t>
            </a:r>
            <a:r>
              <a:rPr lang="hu-HU" dirty="0" err="1" smtClean="0"/>
              <a:t>diplomatic</a:t>
            </a:r>
            <a:r>
              <a:rPr lang="hu-HU" dirty="0" smtClean="0"/>
              <a:t> </a:t>
            </a:r>
            <a:r>
              <a:rPr lang="hu-HU" dirty="0" err="1" smtClean="0"/>
              <a:t>corps</a:t>
            </a:r>
            <a:r>
              <a:rPr lang="hu-HU" dirty="0" smtClean="0"/>
              <a:t>/military </a:t>
            </a:r>
            <a:r>
              <a:rPr lang="hu-HU" dirty="0" err="1" smtClean="0"/>
              <a:t>officials</a:t>
            </a:r>
            <a:r>
              <a:rPr lang="hu-HU" dirty="0" smtClean="0"/>
              <a:t>/</a:t>
            </a:r>
            <a:r>
              <a:rPr lang="hu-HU" dirty="0" err="1" smtClean="0"/>
              <a:t>secret</a:t>
            </a:r>
            <a:r>
              <a:rPr lang="hu-HU" dirty="0" smtClean="0"/>
              <a:t> </a:t>
            </a:r>
            <a:r>
              <a:rPr lang="hu-HU" dirty="0" err="1" smtClean="0"/>
              <a:t>services</a:t>
            </a:r>
            <a:r>
              <a:rPr lang="hu-HU" dirty="0" smtClean="0"/>
              <a:t>/</a:t>
            </a:r>
            <a:r>
              <a:rPr lang="hu-HU" dirty="0" err="1" smtClean="0"/>
              <a:t>press</a:t>
            </a:r>
            <a:r>
              <a:rPr lang="hu-HU" dirty="0" smtClean="0"/>
              <a:t>/</a:t>
            </a:r>
            <a:r>
              <a:rPr lang="hu-HU" dirty="0" err="1" smtClean="0"/>
              <a:t>think</a:t>
            </a:r>
            <a:r>
              <a:rPr lang="hu-HU" dirty="0" smtClean="0"/>
              <a:t> </a:t>
            </a:r>
            <a:r>
              <a:rPr lang="hu-HU" dirty="0" err="1" smtClean="0"/>
              <a:t>tanks</a:t>
            </a:r>
            <a:r>
              <a:rPr lang="hu-HU" dirty="0" smtClean="0"/>
              <a:t>/</a:t>
            </a:r>
            <a:r>
              <a:rPr lang="hu-HU" dirty="0" err="1" smtClean="0"/>
              <a:t>public</a:t>
            </a:r>
            <a:r>
              <a:rPr lang="hu-HU" dirty="0" smtClean="0"/>
              <a:t> </a:t>
            </a:r>
            <a:r>
              <a:rPr lang="hu-HU" dirty="0" err="1" smtClean="0"/>
              <a:t>opinion</a:t>
            </a:r>
            <a:r>
              <a:rPr lang="hu-HU" dirty="0" smtClean="0"/>
              <a:t>/…</a:t>
            </a:r>
            <a:endParaRPr lang="hu-HU" dirty="0"/>
          </a:p>
        </p:txBody>
      </p:sp>
    </p:spTree>
    <p:extLst>
      <p:ext uri="{BB962C8B-B14F-4D97-AF65-F5344CB8AC3E}">
        <p14:creationId xmlns:p14="http://schemas.microsoft.com/office/powerpoint/2010/main" val="2989701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4/2 </a:t>
            </a:r>
            <a:r>
              <a:rPr lang="hu-HU" dirty="0" err="1" smtClean="0"/>
              <a:t>background</a:t>
            </a:r>
            <a:r>
              <a:rPr lang="hu-HU" dirty="0" smtClean="0"/>
              <a:t> </a:t>
            </a:r>
            <a:r>
              <a:rPr lang="hu-HU" dirty="0" err="1" smtClean="0"/>
              <a:t>Cuba</a:t>
            </a:r>
            <a:endParaRPr lang="hu-HU" dirty="0"/>
          </a:p>
        </p:txBody>
      </p:sp>
      <p:sp>
        <p:nvSpPr>
          <p:cNvPr id="3" name="Tartalom helye 2"/>
          <p:cNvSpPr>
            <a:spLocks noGrp="1"/>
          </p:cNvSpPr>
          <p:nvPr>
            <p:ph idx="1"/>
          </p:nvPr>
        </p:nvSpPr>
        <p:spPr/>
        <p:txBody>
          <a:bodyPr/>
          <a:lstStyle/>
          <a:p>
            <a:pPr marL="0" indent="0">
              <a:buNone/>
            </a:pPr>
            <a:r>
              <a:rPr lang="en-US" u="sng" dirty="0">
                <a:hlinkClick r:id="rId2"/>
              </a:rPr>
              <a:t>https://www.youtube.com/watch?v=XbKCyQn5oTc</a:t>
            </a:r>
            <a:endParaRPr lang="hu-HU" dirty="0"/>
          </a:p>
          <a:p>
            <a:pPr marL="0" indent="0">
              <a:buNone/>
            </a:pPr>
            <a:r>
              <a:rPr lang="hu-HU" dirty="0" err="1" smtClean="0"/>
              <a:t>Allison</a:t>
            </a:r>
            <a:r>
              <a:rPr lang="hu-HU" dirty="0" smtClean="0"/>
              <a:t>!!!</a:t>
            </a:r>
          </a:p>
          <a:p>
            <a:pPr marL="0" indent="0">
              <a:buNone/>
            </a:pPr>
            <a:r>
              <a:rPr lang="en-US" dirty="0" smtClean="0"/>
              <a:t>1</a:t>
            </a:r>
            <a:r>
              <a:rPr lang="en-US" dirty="0"/>
              <a:t>.	</a:t>
            </a:r>
            <a:r>
              <a:rPr lang="en-US" dirty="0" smtClean="0"/>
              <a:t>Rational </a:t>
            </a:r>
            <a:r>
              <a:rPr lang="en-US" dirty="0"/>
              <a:t>Actor Paradigm: </a:t>
            </a:r>
            <a:endParaRPr lang="hu-HU" dirty="0"/>
          </a:p>
          <a:p>
            <a:pPr marL="0" indent="0">
              <a:buNone/>
            </a:pPr>
            <a:r>
              <a:rPr lang="en-US" dirty="0"/>
              <a:t>unit of analysis: </a:t>
            </a:r>
            <a:r>
              <a:rPr lang="en-US" dirty="0" err="1"/>
              <a:t>gov</a:t>
            </a:r>
            <a:r>
              <a:rPr lang="en-US" dirty="0"/>
              <a:t> action as choice</a:t>
            </a:r>
            <a:endParaRPr lang="hu-HU" dirty="0"/>
          </a:p>
          <a:p>
            <a:pPr marL="0" indent="0">
              <a:buNone/>
            </a:pPr>
            <a:r>
              <a:rPr lang="en-US" dirty="0" err="1"/>
              <a:t>gov</a:t>
            </a:r>
            <a:r>
              <a:rPr lang="en-US" dirty="0"/>
              <a:t> as unitary </a:t>
            </a:r>
            <a:r>
              <a:rPr lang="en-US" dirty="0" err="1"/>
              <a:t>decisionmaker</a:t>
            </a:r>
            <a:r>
              <a:rPr lang="en-US" dirty="0"/>
              <a:t> with one set of goals, one set of options and a single estimate of the consequences that follow from each alternative</a:t>
            </a:r>
            <a:endParaRPr lang="hu-HU" dirty="0"/>
          </a:p>
          <a:p>
            <a:pPr marL="0" indent="0">
              <a:buNone/>
            </a:pPr>
            <a:r>
              <a:rPr lang="hu-HU" dirty="0" err="1" smtClean="0"/>
              <a:t>Every</a:t>
            </a:r>
            <a:r>
              <a:rPr lang="hu-HU" dirty="0" smtClean="0"/>
              <a:t> </a:t>
            </a:r>
            <a:r>
              <a:rPr lang="hu-HU" dirty="0" err="1" smtClean="0"/>
              <a:t>relevant</a:t>
            </a:r>
            <a:r>
              <a:rPr lang="hu-HU" dirty="0" smtClean="0"/>
              <a:t> </a:t>
            </a:r>
            <a:r>
              <a:rPr lang="hu-HU" dirty="0" err="1" smtClean="0"/>
              <a:t>information</a:t>
            </a:r>
            <a:r>
              <a:rPr lang="hu-HU" dirty="0" smtClean="0"/>
              <a:t> </a:t>
            </a:r>
            <a:r>
              <a:rPr lang="hu-HU" dirty="0" err="1" smtClean="0"/>
              <a:t>at</a:t>
            </a:r>
            <a:r>
              <a:rPr lang="hu-HU" dirty="0" smtClean="0"/>
              <a:t> </a:t>
            </a:r>
            <a:r>
              <a:rPr lang="hu-HU" dirty="0" err="1" smtClean="0"/>
              <a:t>his</a:t>
            </a:r>
            <a:r>
              <a:rPr lang="hu-HU" dirty="0" smtClean="0"/>
              <a:t> </a:t>
            </a:r>
            <a:r>
              <a:rPr lang="hu-HU" dirty="0" err="1" smtClean="0"/>
              <a:t>fingertips</a:t>
            </a:r>
            <a:r>
              <a:rPr lang="hu-HU" dirty="0" smtClean="0"/>
              <a:t> </a:t>
            </a:r>
            <a:r>
              <a:rPr lang="hu-HU" dirty="0" err="1" smtClean="0"/>
              <a:t>at</a:t>
            </a:r>
            <a:r>
              <a:rPr lang="hu-HU" dirty="0" smtClean="0"/>
              <a:t> </a:t>
            </a:r>
            <a:r>
              <a:rPr lang="hu-HU" dirty="0" err="1" smtClean="0"/>
              <a:t>every</a:t>
            </a:r>
            <a:r>
              <a:rPr lang="hu-HU" dirty="0" smtClean="0"/>
              <a:t> </a:t>
            </a:r>
            <a:r>
              <a:rPr lang="hu-HU" dirty="0" err="1" smtClean="0"/>
              <a:t>moment</a:t>
            </a:r>
            <a:endParaRPr lang="hu-HU" dirty="0"/>
          </a:p>
          <a:p>
            <a:pPr marL="0" indent="0">
              <a:buNone/>
            </a:pPr>
            <a:r>
              <a:rPr lang="hu-HU" dirty="0" smtClean="0"/>
              <a:t>Decision-</a:t>
            </a:r>
            <a:r>
              <a:rPr lang="hu-HU" dirty="0" err="1" smtClean="0"/>
              <a:t>maker</a:t>
            </a:r>
            <a:r>
              <a:rPr lang="hu-HU" dirty="0" smtClean="0"/>
              <a:t>: God</a:t>
            </a:r>
            <a:endParaRPr lang="hu-HU" dirty="0"/>
          </a:p>
          <a:p>
            <a:pPr marL="0" indent="0">
              <a:buNone/>
            </a:pPr>
            <a:endParaRPr lang="hu-HU" dirty="0"/>
          </a:p>
        </p:txBody>
      </p:sp>
    </p:spTree>
    <p:extLst>
      <p:ext uri="{BB962C8B-B14F-4D97-AF65-F5344CB8AC3E}">
        <p14:creationId xmlns:p14="http://schemas.microsoft.com/office/powerpoint/2010/main" val="2417313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4/3 </a:t>
            </a:r>
            <a:r>
              <a:rPr lang="hu-HU" dirty="0" err="1" smtClean="0"/>
              <a:t>organizational</a:t>
            </a:r>
            <a:r>
              <a:rPr lang="hu-HU" dirty="0" smtClean="0"/>
              <a:t> </a:t>
            </a:r>
            <a:r>
              <a:rPr lang="hu-HU" dirty="0" err="1" smtClean="0"/>
              <a:t>process</a:t>
            </a:r>
            <a:endParaRPr lang="hu-HU" dirty="0"/>
          </a:p>
        </p:txBody>
      </p:sp>
      <p:sp>
        <p:nvSpPr>
          <p:cNvPr id="3" name="Tartalom helye 2"/>
          <p:cNvSpPr>
            <a:spLocks noGrp="1"/>
          </p:cNvSpPr>
          <p:nvPr>
            <p:ph idx="1"/>
          </p:nvPr>
        </p:nvSpPr>
        <p:spPr>
          <a:xfrm>
            <a:off x="2231136" y="2638044"/>
            <a:ext cx="7729728" cy="3736630"/>
          </a:xfrm>
        </p:spPr>
        <p:txBody>
          <a:bodyPr>
            <a:normAutofit fontScale="85000" lnSpcReduction="20000"/>
          </a:bodyPr>
          <a:lstStyle/>
          <a:p>
            <a:pPr marL="0" indent="0">
              <a:buNone/>
            </a:pPr>
            <a:r>
              <a:rPr lang="hu-HU" dirty="0" err="1" smtClean="0"/>
              <a:t>Focus</a:t>
            </a:r>
            <a:r>
              <a:rPr lang="hu-HU" dirty="0" smtClean="0"/>
              <a:t> </a:t>
            </a:r>
            <a:r>
              <a:rPr lang="hu-HU" dirty="0" err="1" smtClean="0"/>
              <a:t>on</a:t>
            </a:r>
            <a:r>
              <a:rPr lang="hu-HU" dirty="0" smtClean="0"/>
              <a:t> </a:t>
            </a:r>
            <a:r>
              <a:rPr lang="hu-HU" dirty="0" err="1" smtClean="0"/>
              <a:t>bureaucracies</a:t>
            </a:r>
            <a:r>
              <a:rPr lang="hu-HU" dirty="0"/>
              <a:t> </a:t>
            </a:r>
            <a:r>
              <a:rPr lang="hu-HU" dirty="0" smtClean="0"/>
              <a:t>- Unit of </a:t>
            </a:r>
            <a:r>
              <a:rPr lang="hu-HU" dirty="0" err="1" smtClean="0"/>
              <a:t>analysis</a:t>
            </a:r>
            <a:r>
              <a:rPr lang="hu-HU" dirty="0" smtClean="0"/>
              <a:t>: decision </a:t>
            </a:r>
            <a:r>
              <a:rPr lang="en-US" dirty="0" smtClean="0"/>
              <a:t>as org</a:t>
            </a:r>
            <a:r>
              <a:rPr lang="hu-HU" dirty="0" err="1" smtClean="0"/>
              <a:t>anizational</a:t>
            </a:r>
            <a:r>
              <a:rPr lang="en-US" dirty="0" smtClean="0"/>
              <a:t> </a:t>
            </a:r>
            <a:r>
              <a:rPr lang="en-US" dirty="0"/>
              <a:t>output </a:t>
            </a:r>
            <a:endParaRPr lang="hu-HU" dirty="0" smtClean="0"/>
          </a:p>
          <a:p>
            <a:pPr marL="0" indent="0">
              <a:buNone/>
            </a:pPr>
            <a:r>
              <a:rPr lang="hu-HU" dirty="0" smtClean="0"/>
              <a:t>1. </a:t>
            </a:r>
            <a:r>
              <a:rPr lang="hu-HU" dirty="0" err="1" smtClean="0"/>
              <a:t>How</a:t>
            </a:r>
            <a:r>
              <a:rPr lang="hu-HU" dirty="0" smtClean="0"/>
              <a:t> </a:t>
            </a:r>
            <a:r>
              <a:rPr lang="hu-HU" dirty="0" err="1" smtClean="0"/>
              <a:t>does</a:t>
            </a:r>
            <a:r>
              <a:rPr lang="hu-HU" dirty="0" smtClean="0"/>
              <a:t> a </a:t>
            </a:r>
            <a:r>
              <a:rPr lang="hu-HU" dirty="0" err="1" smtClean="0"/>
              <a:t>bureucracy</a:t>
            </a:r>
            <a:r>
              <a:rPr lang="hu-HU" dirty="0" smtClean="0"/>
              <a:t> </a:t>
            </a:r>
            <a:r>
              <a:rPr lang="hu-HU" dirty="0" err="1" smtClean="0"/>
              <a:t>work</a:t>
            </a:r>
            <a:r>
              <a:rPr lang="hu-HU" dirty="0" smtClean="0"/>
              <a:t>?</a:t>
            </a:r>
          </a:p>
          <a:p>
            <a:r>
              <a:rPr lang="hu-HU" dirty="0" smtClean="0"/>
              <a:t> </a:t>
            </a:r>
            <a:r>
              <a:rPr lang="en-US" dirty="0"/>
              <a:t>when a problem arises, tasks are divided - each org attends to a special set of problems and acts in quasi-independence on those problems – but few important problems fall exclusively within the domain of a single org</a:t>
            </a:r>
            <a:endParaRPr lang="hu-HU" dirty="0"/>
          </a:p>
          <a:p>
            <a:r>
              <a:rPr lang="en-US" dirty="0"/>
              <a:t>the behavior of large numbers of individuals must be coordinated – this requires Standard Operating Procedures </a:t>
            </a:r>
            <a:endParaRPr lang="hu-HU" dirty="0"/>
          </a:p>
          <a:p>
            <a:r>
              <a:rPr lang="hu-HU" dirty="0" err="1" smtClean="0"/>
              <a:t>Like</a:t>
            </a:r>
            <a:r>
              <a:rPr lang="hu-HU" dirty="0" smtClean="0"/>
              <a:t> a </a:t>
            </a:r>
            <a:r>
              <a:rPr lang="hu-HU" dirty="0" err="1" smtClean="0"/>
              <a:t>football</a:t>
            </a:r>
            <a:r>
              <a:rPr lang="hu-HU" dirty="0" smtClean="0"/>
              <a:t> team: </a:t>
            </a:r>
            <a:r>
              <a:rPr lang="en-US" dirty="0" smtClean="0"/>
              <a:t>perform</a:t>
            </a:r>
            <a:r>
              <a:rPr lang="hu-HU" dirty="0" smtClean="0"/>
              <a:t>ing</a:t>
            </a:r>
            <a:r>
              <a:rPr lang="en-US" dirty="0" smtClean="0"/>
              <a:t> </a:t>
            </a:r>
            <a:r>
              <a:rPr lang="en-US" dirty="0"/>
              <a:t>maneuvers specified by a previously established play</a:t>
            </a:r>
            <a:endParaRPr lang="hu-HU" dirty="0"/>
          </a:p>
          <a:p>
            <a:r>
              <a:rPr lang="en-US" dirty="0"/>
              <a:t>the </a:t>
            </a:r>
            <a:r>
              <a:rPr lang="en-US" dirty="0" err="1"/>
              <a:t>preemeninent</a:t>
            </a:r>
            <a:r>
              <a:rPr lang="en-US" dirty="0"/>
              <a:t> feature of org activity is its programmed character: the extent to which behavior in any particular case is an enactment of </a:t>
            </a:r>
            <a:r>
              <a:rPr lang="en-US" dirty="0" err="1"/>
              <a:t>preestablished</a:t>
            </a:r>
            <a:r>
              <a:rPr lang="en-US" dirty="0"/>
              <a:t> routines</a:t>
            </a:r>
            <a:endParaRPr lang="hu-HU" dirty="0"/>
          </a:p>
          <a:p>
            <a:r>
              <a:rPr lang="hu-HU" dirty="0" smtClean="0"/>
              <a:t>Time </a:t>
            </a:r>
            <a:r>
              <a:rPr lang="hu-HU" dirty="0" err="1" smtClean="0"/>
              <a:t>factor</a:t>
            </a:r>
            <a:r>
              <a:rPr lang="hu-HU" dirty="0" smtClean="0"/>
              <a:t>: </a:t>
            </a:r>
            <a:r>
              <a:rPr lang="en-US" dirty="0" smtClean="0"/>
              <a:t>not </a:t>
            </a:r>
            <a:r>
              <a:rPr lang="en-US" dirty="0"/>
              <a:t>all info is on the desk of the decision-makers – they do not pass instantaneously from bottom to top of the org – they can be in the system without being available</a:t>
            </a:r>
            <a:endParaRPr lang="hu-HU" dirty="0"/>
          </a:p>
          <a:p>
            <a:pPr marL="0" indent="0">
              <a:buNone/>
            </a:pPr>
            <a:r>
              <a:rPr lang="en-US" dirty="0" smtClean="0"/>
              <a:t> </a:t>
            </a:r>
            <a:endParaRPr lang="hu-HU" dirty="0" smtClean="0"/>
          </a:p>
          <a:p>
            <a:pPr marL="0" indent="0">
              <a:buNone/>
            </a:pPr>
            <a:endParaRPr lang="hu-HU" dirty="0"/>
          </a:p>
        </p:txBody>
      </p:sp>
    </p:spTree>
    <p:extLst>
      <p:ext uri="{BB962C8B-B14F-4D97-AF65-F5344CB8AC3E}">
        <p14:creationId xmlns:p14="http://schemas.microsoft.com/office/powerpoint/2010/main" val="4107294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4/4 </a:t>
            </a:r>
            <a:r>
              <a:rPr lang="hu-HU" dirty="0" err="1" smtClean="0"/>
              <a:t>organizational</a:t>
            </a:r>
            <a:r>
              <a:rPr lang="hu-HU" dirty="0" smtClean="0"/>
              <a:t> </a:t>
            </a:r>
            <a:r>
              <a:rPr lang="hu-HU" dirty="0" err="1" smtClean="0"/>
              <a:t>process</a:t>
            </a:r>
            <a:endParaRPr lang="hu-HU" dirty="0"/>
          </a:p>
        </p:txBody>
      </p:sp>
      <p:sp>
        <p:nvSpPr>
          <p:cNvPr id="3" name="Tartalom helye 2"/>
          <p:cNvSpPr>
            <a:spLocks noGrp="1"/>
          </p:cNvSpPr>
          <p:nvPr>
            <p:ph idx="1"/>
          </p:nvPr>
        </p:nvSpPr>
        <p:spPr/>
        <p:txBody>
          <a:bodyPr/>
          <a:lstStyle/>
          <a:p>
            <a:pPr marL="0" indent="0">
              <a:buNone/>
            </a:pPr>
            <a:r>
              <a:rPr lang="hu-HU" dirty="0" smtClean="0"/>
              <a:t>2.  </a:t>
            </a:r>
            <a:r>
              <a:rPr lang="hu-HU" dirty="0" err="1" smtClean="0"/>
              <a:t>What</a:t>
            </a:r>
            <a:r>
              <a:rPr lang="hu-HU" dirty="0" smtClean="0"/>
              <a:t> </a:t>
            </a:r>
            <a:r>
              <a:rPr lang="hu-HU" dirty="0"/>
              <a:t>and </a:t>
            </a:r>
            <a:r>
              <a:rPr lang="hu-HU" dirty="0" err="1"/>
              <a:t>how</a:t>
            </a:r>
            <a:r>
              <a:rPr lang="hu-HU" dirty="0"/>
              <a:t> </a:t>
            </a:r>
            <a:r>
              <a:rPr lang="hu-HU" dirty="0" err="1"/>
              <a:t>does</a:t>
            </a:r>
            <a:r>
              <a:rPr lang="hu-HU" dirty="0"/>
              <a:t> a </a:t>
            </a:r>
            <a:r>
              <a:rPr lang="hu-HU" dirty="0" err="1"/>
              <a:t>bureaucracy</a:t>
            </a:r>
            <a:r>
              <a:rPr lang="hu-HU" dirty="0"/>
              <a:t> </a:t>
            </a:r>
            <a:r>
              <a:rPr lang="hu-HU" dirty="0" err="1"/>
              <a:t>see</a:t>
            </a:r>
            <a:r>
              <a:rPr lang="hu-HU" dirty="0"/>
              <a:t>?</a:t>
            </a:r>
          </a:p>
          <a:p>
            <a:r>
              <a:rPr lang="en-US" dirty="0" err="1"/>
              <a:t>govs</a:t>
            </a:r>
            <a:r>
              <a:rPr lang="en-US" dirty="0"/>
              <a:t> perceive problems through </a:t>
            </a:r>
            <a:r>
              <a:rPr lang="en-US" dirty="0" err="1"/>
              <a:t>organisational</a:t>
            </a:r>
            <a:r>
              <a:rPr lang="en-US" dirty="0"/>
              <a:t> sensors</a:t>
            </a:r>
            <a:endParaRPr lang="hu-HU" dirty="0"/>
          </a:p>
          <a:p>
            <a:r>
              <a:rPr lang="en-US" dirty="0" err="1"/>
              <a:t>govs</a:t>
            </a:r>
            <a:r>
              <a:rPr lang="en-US" dirty="0"/>
              <a:t> define alternatives and estimate consequences as their component organizations process information</a:t>
            </a:r>
            <a:endParaRPr lang="hu-HU" dirty="0"/>
          </a:p>
          <a:p>
            <a:r>
              <a:rPr lang="en-US" dirty="0" err="1"/>
              <a:t>govs</a:t>
            </a:r>
            <a:r>
              <a:rPr lang="en-US" dirty="0"/>
              <a:t> act as these organizations enact </a:t>
            </a:r>
            <a:r>
              <a:rPr lang="en-US" dirty="0" smtClean="0"/>
              <a:t>routines</a:t>
            </a:r>
            <a:r>
              <a:rPr lang="hu-HU" dirty="0" smtClean="0"/>
              <a:t>/</a:t>
            </a:r>
            <a:r>
              <a:rPr lang="hu-HU" dirty="0" err="1" smtClean="0"/>
              <a:t>SOPs</a:t>
            </a:r>
            <a:endParaRPr lang="hu-HU" dirty="0"/>
          </a:p>
          <a:p>
            <a:r>
              <a:rPr lang="en-US" dirty="0"/>
              <a:t>ergo: </a:t>
            </a:r>
            <a:r>
              <a:rPr lang="en-US" dirty="0" err="1"/>
              <a:t>gov</a:t>
            </a:r>
            <a:r>
              <a:rPr lang="en-US" dirty="0"/>
              <a:t> behavior less as deliberate choice and more as outputs of large organizations functioning according to standard patterns of behavior</a:t>
            </a:r>
            <a:endParaRPr lang="hu-HU" dirty="0"/>
          </a:p>
          <a:p>
            <a:pPr marL="342900" indent="-342900">
              <a:buAutoNum type="arabicPeriod"/>
            </a:pPr>
            <a:endParaRPr lang="hu-HU" dirty="0"/>
          </a:p>
          <a:p>
            <a:pPr marL="0" indent="0">
              <a:buNone/>
            </a:pPr>
            <a:endParaRPr lang="hu-HU" dirty="0"/>
          </a:p>
        </p:txBody>
      </p:sp>
    </p:spTree>
    <p:extLst>
      <p:ext uri="{BB962C8B-B14F-4D97-AF65-F5344CB8AC3E}">
        <p14:creationId xmlns:p14="http://schemas.microsoft.com/office/powerpoint/2010/main" val="922146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4/5 </a:t>
            </a:r>
            <a:r>
              <a:rPr lang="hu-HU" dirty="0" err="1" smtClean="0"/>
              <a:t>organizational</a:t>
            </a:r>
            <a:r>
              <a:rPr lang="hu-HU" dirty="0" smtClean="0"/>
              <a:t> </a:t>
            </a:r>
            <a:r>
              <a:rPr lang="hu-HU" dirty="0" err="1" smtClean="0"/>
              <a:t>process</a:t>
            </a:r>
            <a:endParaRPr lang="hu-HU" dirty="0"/>
          </a:p>
        </p:txBody>
      </p:sp>
      <p:sp>
        <p:nvSpPr>
          <p:cNvPr id="3" name="Tartalom helye 2"/>
          <p:cNvSpPr>
            <a:spLocks noGrp="1"/>
          </p:cNvSpPr>
          <p:nvPr>
            <p:ph idx="1"/>
          </p:nvPr>
        </p:nvSpPr>
        <p:spPr/>
        <p:txBody>
          <a:bodyPr/>
          <a:lstStyle/>
          <a:p>
            <a:pPr marL="0" indent="0">
              <a:buNone/>
            </a:pPr>
            <a:r>
              <a:rPr lang="hu-HU" dirty="0" smtClean="0"/>
              <a:t>3. </a:t>
            </a:r>
            <a:r>
              <a:rPr lang="hu-HU" dirty="0" err="1" smtClean="0"/>
              <a:t>Interests</a:t>
            </a:r>
            <a:r>
              <a:rPr lang="hu-HU" dirty="0" smtClean="0"/>
              <a:t> of </a:t>
            </a:r>
            <a:r>
              <a:rPr lang="hu-HU" dirty="0" err="1" smtClean="0"/>
              <a:t>bureaucracies</a:t>
            </a:r>
            <a:endParaRPr lang="hu-HU" dirty="0" smtClean="0"/>
          </a:p>
          <a:p>
            <a:pPr marL="0" indent="0">
              <a:buNone/>
            </a:pPr>
            <a:r>
              <a:rPr lang="en-US" dirty="0"/>
              <a:t>the behavior of each US military service seems to be characterized:</a:t>
            </a:r>
            <a:endParaRPr lang="hu-HU" dirty="0"/>
          </a:p>
          <a:p>
            <a:r>
              <a:rPr lang="en-US" dirty="0" smtClean="0"/>
              <a:t>to </a:t>
            </a:r>
            <a:r>
              <a:rPr lang="en-US" dirty="0"/>
              <a:t>avoid a decrease in budget</a:t>
            </a:r>
            <a:endParaRPr lang="hu-HU" dirty="0"/>
          </a:p>
          <a:p>
            <a:r>
              <a:rPr lang="en-US" dirty="0" smtClean="0"/>
              <a:t>a </a:t>
            </a:r>
            <a:r>
              <a:rPr lang="en-US" dirty="0"/>
              <a:t>decrease in manpower</a:t>
            </a:r>
            <a:endParaRPr lang="hu-HU" dirty="0"/>
          </a:p>
          <a:p>
            <a:r>
              <a:rPr lang="en-US" dirty="0" smtClean="0"/>
              <a:t>decrease </a:t>
            </a:r>
            <a:r>
              <a:rPr lang="en-US" dirty="0"/>
              <a:t>in key specialists</a:t>
            </a:r>
            <a:endParaRPr lang="hu-HU" dirty="0"/>
          </a:p>
          <a:p>
            <a:r>
              <a:rPr lang="en-US" dirty="0" smtClean="0"/>
              <a:t>encroachment </a:t>
            </a:r>
            <a:r>
              <a:rPr lang="en-US" dirty="0"/>
              <a:t>of other services </a:t>
            </a:r>
            <a:r>
              <a:rPr lang="en-US" dirty="0" smtClean="0"/>
              <a:t>on</a:t>
            </a:r>
            <a:r>
              <a:rPr lang="hu-HU" dirty="0" smtClean="0"/>
              <a:t> </a:t>
            </a:r>
            <a:r>
              <a:rPr lang="en-US" dirty="0" smtClean="0"/>
              <a:t>that </a:t>
            </a:r>
            <a:r>
              <a:rPr lang="en-US" dirty="0"/>
              <a:t>service’s role and mission</a:t>
            </a:r>
            <a:endParaRPr lang="hu-HU" dirty="0"/>
          </a:p>
          <a:p>
            <a:r>
              <a:rPr lang="en-US" dirty="0" smtClean="0"/>
              <a:t>inferiority </a:t>
            </a:r>
            <a:r>
              <a:rPr lang="en-US" dirty="0"/>
              <a:t>to an enemy weapon</a:t>
            </a:r>
            <a:endParaRPr lang="hu-HU" dirty="0"/>
          </a:p>
          <a:p>
            <a:pPr marL="0" indent="0">
              <a:buNone/>
            </a:pPr>
            <a:endParaRPr lang="hu-HU" dirty="0"/>
          </a:p>
        </p:txBody>
      </p:sp>
    </p:spTree>
    <p:extLst>
      <p:ext uri="{BB962C8B-B14F-4D97-AF65-F5344CB8AC3E}">
        <p14:creationId xmlns:p14="http://schemas.microsoft.com/office/powerpoint/2010/main" val="1617740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1/1 </a:t>
            </a:r>
            <a:r>
              <a:rPr lang="hu-HU" dirty="0" err="1" smtClean="0"/>
              <a:t>What</a:t>
            </a:r>
            <a:r>
              <a:rPr lang="hu-HU" dirty="0" smtClean="0"/>
              <a:t> is </a:t>
            </a:r>
            <a:r>
              <a:rPr lang="hu-HU" dirty="0" err="1" smtClean="0"/>
              <a:t>foreign</a:t>
            </a:r>
            <a:r>
              <a:rPr lang="hu-HU" dirty="0" smtClean="0"/>
              <a:t> policy </a:t>
            </a:r>
            <a:r>
              <a:rPr lang="hu-HU" dirty="0" err="1" smtClean="0"/>
              <a:t>analysis</a:t>
            </a:r>
            <a:r>
              <a:rPr lang="hu-HU" dirty="0" smtClean="0"/>
              <a:t>?</a:t>
            </a:r>
            <a:endParaRPr lang="hu-HU" dirty="0"/>
          </a:p>
        </p:txBody>
      </p:sp>
      <p:sp>
        <p:nvSpPr>
          <p:cNvPr id="3" name="Tartalom helye 2"/>
          <p:cNvSpPr>
            <a:spLocks noGrp="1"/>
          </p:cNvSpPr>
          <p:nvPr>
            <p:ph idx="1"/>
          </p:nvPr>
        </p:nvSpPr>
        <p:spPr/>
        <p:txBody>
          <a:bodyPr>
            <a:normAutofit fontScale="92500" lnSpcReduction="20000"/>
          </a:bodyPr>
          <a:lstStyle/>
          <a:p>
            <a:r>
              <a:rPr lang="en-US" dirty="0"/>
              <a:t>starting point is always the same: </a:t>
            </a:r>
            <a:r>
              <a:rPr lang="en-US" dirty="0" smtClean="0"/>
              <a:t>identify</a:t>
            </a:r>
            <a:r>
              <a:rPr lang="hu-HU" dirty="0"/>
              <a:t> </a:t>
            </a:r>
            <a:r>
              <a:rPr lang="en-US" dirty="0" smtClean="0"/>
              <a:t>a </a:t>
            </a:r>
            <a:r>
              <a:rPr lang="en-US" dirty="0"/>
              <a:t>foreign policy, which is often puzzling or counter-intuitive, </a:t>
            </a:r>
            <a:r>
              <a:rPr lang="en-US" dirty="0" smtClean="0"/>
              <a:t>and</a:t>
            </a:r>
            <a:r>
              <a:rPr lang="hu-HU" dirty="0" smtClean="0"/>
              <a:t> </a:t>
            </a:r>
            <a:r>
              <a:rPr lang="en-US" dirty="0" smtClean="0"/>
              <a:t>then </a:t>
            </a:r>
            <a:r>
              <a:rPr lang="en-US" dirty="0"/>
              <a:t>try to explain </a:t>
            </a:r>
            <a:r>
              <a:rPr lang="en-US" dirty="0" smtClean="0"/>
              <a:t>it</a:t>
            </a:r>
            <a:endParaRPr lang="hu-HU" dirty="0" smtClean="0"/>
          </a:p>
          <a:p>
            <a:r>
              <a:rPr lang="en-US" dirty="0"/>
              <a:t>Why do great powers </a:t>
            </a:r>
            <a:r>
              <a:rPr lang="en-US" dirty="0" smtClean="0"/>
              <a:t>actively</a:t>
            </a:r>
            <a:r>
              <a:rPr lang="hu-HU" dirty="0" smtClean="0"/>
              <a:t> </a:t>
            </a:r>
            <a:r>
              <a:rPr lang="en-US" dirty="0" smtClean="0"/>
              <a:t>try </a:t>
            </a:r>
            <a:r>
              <a:rPr lang="en-US" dirty="0"/>
              <a:t>to forge alliances with small countries despite their limited </a:t>
            </a:r>
            <a:r>
              <a:rPr lang="en-US" dirty="0" smtClean="0"/>
              <a:t>military</a:t>
            </a:r>
            <a:r>
              <a:rPr lang="hu-HU" dirty="0" smtClean="0"/>
              <a:t> </a:t>
            </a:r>
            <a:r>
              <a:rPr lang="en-US" dirty="0" smtClean="0"/>
              <a:t>resources? </a:t>
            </a:r>
            <a:r>
              <a:rPr lang="hu-HU" dirty="0" smtClean="0"/>
              <a:t>(</a:t>
            </a:r>
            <a:r>
              <a:rPr lang="hu-HU" dirty="0" err="1" smtClean="0"/>
              <a:t>Usa</a:t>
            </a:r>
            <a:r>
              <a:rPr lang="hu-HU" dirty="0" smtClean="0"/>
              <a:t>/</a:t>
            </a:r>
            <a:r>
              <a:rPr lang="hu-HU" dirty="0" err="1" smtClean="0"/>
              <a:t>Bahamas</a:t>
            </a:r>
            <a:r>
              <a:rPr lang="hu-HU" dirty="0" smtClean="0"/>
              <a:t>)</a:t>
            </a:r>
          </a:p>
          <a:p>
            <a:r>
              <a:rPr lang="en-US" dirty="0" smtClean="0"/>
              <a:t>Why </a:t>
            </a:r>
            <a:r>
              <a:rPr lang="en-US" dirty="0"/>
              <a:t>did Jordan drop its territorial claims </a:t>
            </a:r>
            <a:r>
              <a:rPr lang="en-US" dirty="0" smtClean="0"/>
              <a:t>on</a:t>
            </a:r>
            <a:r>
              <a:rPr lang="hu-HU" dirty="0" smtClean="0"/>
              <a:t> </a:t>
            </a:r>
            <a:r>
              <a:rPr lang="en-US" dirty="0" smtClean="0"/>
              <a:t>Palestine? </a:t>
            </a:r>
            <a:endParaRPr lang="hu-HU" dirty="0" smtClean="0"/>
          </a:p>
          <a:p>
            <a:r>
              <a:rPr lang="en-US" dirty="0" smtClean="0"/>
              <a:t>Why </a:t>
            </a:r>
            <a:r>
              <a:rPr lang="en-US" dirty="0"/>
              <a:t>does France concentrate more of its </a:t>
            </a:r>
            <a:r>
              <a:rPr lang="en-US" dirty="0" smtClean="0"/>
              <a:t>official</a:t>
            </a:r>
            <a:r>
              <a:rPr lang="hu-HU" dirty="0" smtClean="0"/>
              <a:t> </a:t>
            </a:r>
            <a:r>
              <a:rPr lang="en-US" dirty="0" smtClean="0"/>
              <a:t>development </a:t>
            </a:r>
            <a:r>
              <a:rPr lang="en-US" dirty="0"/>
              <a:t>assistance in its former colonies than does the </a:t>
            </a:r>
            <a:r>
              <a:rPr lang="en-US" dirty="0" smtClean="0"/>
              <a:t>United</a:t>
            </a:r>
            <a:r>
              <a:rPr lang="hu-HU" dirty="0" smtClean="0"/>
              <a:t> </a:t>
            </a:r>
            <a:r>
              <a:rPr lang="en-US" dirty="0" err="1" smtClean="0"/>
              <a:t>Kingdo</a:t>
            </a:r>
            <a:r>
              <a:rPr lang="hu-HU" dirty="0" smtClean="0"/>
              <a:t>m</a:t>
            </a:r>
            <a:r>
              <a:rPr lang="en-US" dirty="0" smtClean="0"/>
              <a:t>? </a:t>
            </a:r>
            <a:endParaRPr lang="hu-HU" dirty="0" smtClean="0"/>
          </a:p>
          <a:p>
            <a:r>
              <a:rPr lang="en-US" dirty="0" smtClean="0"/>
              <a:t>Why </a:t>
            </a:r>
            <a:r>
              <a:rPr lang="en-US" dirty="0"/>
              <a:t>did Norway join the </a:t>
            </a:r>
            <a:r>
              <a:rPr lang="en-US" dirty="0" smtClean="0"/>
              <a:t>North</a:t>
            </a:r>
            <a:r>
              <a:rPr lang="hu-HU" dirty="0" smtClean="0"/>
              <a:t> </a:t>
            </a:r>
            <a:r>
              <a:rPr lang="en-US" dirty="0" smtClean="0"/>
              <a:t>Atlantic </a:t>
            </a:r>
            <a:r>
              <a:rPr lang="en-US" dirty="0"/>
              <a:t>Treaty Organization (NATO) but refuse to join the </a:t>
            </a:r>
            <a:r>
              <a:rPr lang="en-US" dirty="0" smtClean="0"/>
              <a:t>European</a:t>
            </a:r>
            <a:r>
              <a:rPr lang="hu-HU" dirty="0" smtClean="0"/>
              <a:t> </a:t>
            </a:r>
            <a:r>
              <a:rPr lang="en-US" dirty="0" smtClean="0"/>
              <a:t>Union </a:t>
            </a:r>
            <a:r>
              <a:rPr lang="en-US" dirty="0"/>
              <a:t>(EU), whereas Sweden chose to do the </a:t>
            </a:r>
            <a:r>
              <a:rPr lang="en-US" dirty="0" smtClean="0"/>
              <a:t>opposite</a:t>
            </a:r>
            <a:r>
              <a:rPr lang="hu-HU" dirty="0" smtClean="0"/>
              <a:t>?</a:t>
            </a:r>
            <a:r>
              <a:rPr lang="en-US" dirty="0" smtClean="0"/>
              <a:t> </a:t>
            </a:r>
            <a:endParaRPr lang="hu-HU" dirty="0" smtClean="0"/>
          </a:p>
          <a:p>
            <a:r>
              <a:rPr lang="hu-HU" dirty="0" err="1" smtClean="0"/>
              <a:t>Why</a:t>
            </a:r>
            <a:r>
              <a:rPr lang="hu-HU" dirty="0" smtClean="0"/>
              <a:t> </a:t>
            </a:r>
            <a:r>
              <a:rPr lang="hu-HU" dirty="0" err="1" smtClean="0"/>
              <a:t>did</a:t>
            </a:r>
            <a:r>
              <a:rPr lang="hu-HU" dirty="0" smtClean="0"/>
              <a:t> </a:t>
            </a:r>
            <a:r>
              <a:rPr lang="hu-HU" dirty="0" err="1" smtClean="0"/>
              <a:t>Czechia</a:t>
            </a:r>
            <a:r>
              <a:rPr lang="hu-HU" dirty="0" smtClean="0"/>
              <a:t> and Hungary </a:t>
            </a:r>
            <a:r>
              <a:rPr lang="hu-HU" dirty="0" err="1" smtClean="0"/>
              <a:t>react</a:t>
            </a:r>
            <a:r>
              <a:rPr lang="hu-HU" dirty="0" smtClean="0"/>
              <a:t> </a:t>
            </a:r>
            <a:r>
              <a:rPr lang="hu-HU" dirty="0" err="1" smtClean="0"/>
              <a:t>so</a:t>
            </a:r>
            <a:r>
              <a:rPr lang="hu-HU" dirty="0" smtClean="0"/>
              <a:t> </a:t>
            </a:r>
            <a:r>
              <a:rPr lang="hu-HU" dirty="0" err="1" smtClean="0"/>
              <a:t>differently</a:t>
            </a:r>
            <a:r>
              <a:rPr lang="hu-HU" dirty="0" smtClean="0"/>
              <a:t> </a:t>
            </a:r>
            <a:r>
              <a:rPr lang="hu-HU" dirty="0" err="1" smtClean="0"/>
              <a:t>to</a:t>
            </a:r>
            <a:r>
              <a:rPr lang="hu-HU" dirty="0" smtClean="0"/>
              <a:t> </a:t>
            </a:r>
            <a:r>
              <a:rPr lang="hu-HU" dirty="0" err="1" smtClean="0"/>
              <a:t>the</a:t>
            </a:r>
            <a:r>
              <a:rPr lang="hu-HU" dirty="0" smtClean="0"/>
              <a:t> 2022 </a:t>
            </a:r>
            <a:r>
              <a:rPr lang="hu-HU" dirty="0" err="1" smtClean="0"/>
              <a:t>War</a:t>
            </a:r>
            <a:r>
              <a:rPr lang="hu-HU" dirty="0" smtClean="0"/>
              <a:t>? (</a:t>
            </a:r>
            <a:r>
              <a:rPr lang="hu-HU" dirty="0" err="1"/>
              <a:t>a</a:t>
            </a:r>
            <a:r>
              <a:rPr lang="hu-HU" dirty="0" err="1" smtClean="0"/>
              <a:t>rms</a:t>
            </a:r>
            <a:r>
              <a:rPr lang="hu-HU" dirty="0" smtClean="0"/>
              <a:t> </a:t>
            </a:r>
            <a:r>
              <a:rPr lang="hu-HU" dirty="0" err="1" smtClean="0"/>
              <a:t>transfer</a:t>
            </a:r>
            <a:r>
              <a:rPr lang="hu-HU" dirty="0" smtClean="0"/>
              <a:t>)</a:t>
            </a:r>
            <a:endParaRPr lang="hu-HU" dirty="0"/>
          </a:p>
        </p:txBody>
      </p:sp>
    </p:spTree>
    <p:extLst>
      <p:ext uri="{BB962C8B-B14F-4D97-AF65-F5344CB8AC3E}">
        <p14:creationId xmlns:p14="http://schemas.microsoft.com/office/powerpoint/2010/main" val="2741190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4/6 </a:t>
            </a:r>
            <a:r>
              <a:rPr lang="hu-HU" dirty="0" err="1" smtClean="0"/>
              <a:t>organizational</a:t>
            </a:r>
            <a:r>
              <a:rPr lang="hu-HU" dirty="0" smtClean="0"/>
              <a:t> </a:t>
            </a:r>
            <a:r>
              <a:rPr lang="hu-HU" dirty="0" err="1" smtClean="0"/>
              <a:t>process</a:t>
            </a:r>
            <a:endParaRPr lang="hu-HU" dirty="0"/>
          </a:p>
        </p:txBody>
      </p:sp>
      <p:sp>
        <p:nvSpPr>
          <p:cNvPr id="3" name="Tartalom helye 2"/>
          <p:cNvSpPr>
            <a:spLocks noGrp="1"/>
          </p:cNvSpPr>
          <p:nvPr>
            <p:ph idx="1"/>
          </p:nvPr>
        </p:nvSpPr>
        <p:spPr/>
        <p:txBody>
          <a:bodyPr>
            <a:normAutofit fontScale="92500" lnSpcReduction="20000"/>
          </a:bodyPr>
          <a:lstStyle/>
          <a:p>
            <a:pPr marL="342900" indent="-342900">
              <a:buAutoNum type="arabicPeriod" startAt="4"/>
            </a:pPr>
            <a:r>
              <a:rPr lang="hu-HU" dirty="0" err="1" smtClean="0"/>
              <a:t>Why</a:t>
            </a:r>
            <a:r>
              <a:rPr lang="hu-HU" dirty="0" smtClean="0"/>
              <a:t> is </a:t>
            </a:r>
            <a:r>
              <a:rPr lang="hu-HU" dirty="0" err="1" smtClean="0"/>
              <a:t>all</a:t>
            </a:r>
            <a:r>
              <a:rPr lang="hu-HU" dirty="0" smtClean="0"/>
              <a:t> </a:t>
            </a:r>
            <a:r>
              <a:rPr lang="hu-HU" dirty="0" err="1" smtClean="0"/>
              <a:t>this</a:t>
            </a:r>
            <a:r>
              <a:rPr lang="hu-HU" dirty="0" smtClean="0"/>
              <a:t> important?</a:t>
            </a:r>
          </a:p>
          <a:p>
            <a:r>
              <a:rPr lang="en-US" dirty="0"/>
              <a:t>presidents rarely, if ever, make decisions in the sense of writing their conclusions on a clean slate – the basic decisions which confine their choices have all too often been previously </a:t>
            </a:r>
            <a:r>
              <a:rPr lang="en-US" dirty="0" smtClean="0"/>
              <a:t>made</a:t>
            </a:r>
            <a:r>
              <a:rPr lang="hu-HU" dirty="0" smtClean="0"/>
              <a:t> – 3 </a:t>
            </a:r>
            <a:r>
              <a:rPr lang="hu-HU" dirty="0" err="1" smtClean="0"/>
              <a:t>options-example</a:t>
            </a:r>
            <a:endParaRPr lang="hu-HU" dirty="0"/>
          </a:p>
          <a:p>
            <a:r>
              <a:rPr lang="en-US" dirty="0"/>
              <a:t>analysis of formal </a:t>
            </a:r>
            <a:r>
              <a:rPr lang="en-US" dirty="0" err="1"/>
              <a:t>gov</a:t>
            </a:r>
            <a:r>
              <a:rPr lang="en-US" dirty="0"/>
              <a:t> choice centers on the info provided and the options defined by organizations</a:t>
            </a:r>
            <a:endParaRPr lang="hu-HU" dirty="0"/>
          </a:p>
          <a:p>
            <a:r>
              <a:rPr lang="en-US" dirty="0"/>
              <a:t>detail and nuance of actions by orgs are determined chiefly by org routines not </a:t>
            </a:r>
            <a:r>
              <a:rPr lang="en-US" dirty="0" err="1"/>
              <a:t>gov</a:t>
            </a:r>
            <a:r>
              <a:rPr lang="en-US" dirty="0"/>
              <a:t> leaders’ decision - org’s interest in controlling rather than presenting choices</a:t>
            </a:r>
            <a:endParaRPr lang="hu-HU" dirty="0"/>
          </a:p>
          <a:p>
            <a:r>
              <a:rPr lang="en-US" dirty="0"/>
              <a:t>actor not a monolith but a constellation of loosely allied </a:t>
            </a:r>
            <a:r>
              <a:rPr lang="en-US" dirty="0" smtClean="0"/>
              <a:t>organizations</a:t>
            </a:r>
            <a:endParaRPr lang="hu-HU" dirty="0" smtClean="0"/>
          </a:p>
          <a:p>
            <a:r>
              <a:rPr lang="hu-HU" dirty="0" smtClean="0"/>
              <a:t>=&gt; </a:t>
            </a:r>
            <a:r>
              <a:rPr lang="hu-HU" dirty="0" err="1" smtClean="0"/>
              <a:t>Cuba</a:t>
            </a:r>
            <a:r>
              <a:rPr lang="hu-HU" dirty="0" smtClean="0"/>
              <a:t>: </a:t>
            </a:r>
            <a:r>
              <a:rPr lang="en-US" dirty="0" smtClean="0"/>
              <a:t>standard </a:t>
            </a:r>
            <a:r>
              <a:rPr lang="en-US" dirty="0"/>
              <a:t>gear for a </a:t>
            </a:r>
            <a:r>
              <a:rPr lang="en-US" dirty="0" err="1"/>
              <a:t>battleready</a:t>
            </a:r>
            <a:r>
              <a:rPr lang="en-US" dirty="0"/>
              <a:t> </a:t>
            </a:r>
            <a:r>
              <a:rPr lang="en-US" dirty="0" smtClean="0"/>
              <a:t>regiment</a:t>
            </a:r>
            <a:r>
              <a:rPr lang="hu-HU" dirty="0" smtClean="0"/>
              <a:t> </a:t>
            </a:r>
            <a:r>
              <a:rPr lang="hu-HU" dirty="0" err="1" smtClean="0"/>
              <a:t>includes</a:t>
            </a:r>
            <a:r>
              <a:rPr lang="hu-HU" dirty="0" smtClean="0"/>
              <a:t> </a:t>
            </a:r>
            <a:r>
              <a:rPr lang="hu-HU" dirty="0" err="1" smtClean="0"/>
              <a:t>tanks</a:t>
            </a:r>
            <a:r>
              <a:rPr lang="hu-HU" dirty="0" smtClean="0"/>
              <a:t>, </a:t>
            </a:r>
            <a:r>
              <a:rPr lang="hu-HU" dirty="0" err="1" smtClean="0"/>
              <a:t>anti</a:t>
            </a:r>
            <a:r>
              <a:rPr lang="hu-HU" dirty="0" smtClean="0"/>
              <a:t>-tank </a:t>
            </a:r>
            <a:r>
              <a:rPr lang="hu-HU" dirty="0" err="1" smtClean="0"/>
              <a:t>weapons</a:t>
            </a:r>
            <a:r>
              <a:rPr lang="hu-HU" dirty="0" smtClean="0"/>
              <a:t> and </a:t>
            </a:r>
            <a:r>
              <a:rPr lang="hu-HU" dirty="0" err="1" smtClean="0"/>
              <a:t>artillery</a:t>
            </a:r>
            <a:r>
              <a:rPr lang="hu-HU" dirty="0" smtClean="0"/>
              <a:t>/ no </a:t>
            </a:r>
            <a:r>
              <a:rPr lang="hu-HU" dirty="0" err="1" smtClean="0"/>
              <a:t>camouflage</a:t>
            </a:r>
            <a:endParaRPr lang="hu-HU" dirty="0"/>
          </a:p>
          <a:p>
            <a:endParaRPr lang="hu-HU" dirty="0"/>
          </a:p>
          <a:p>
            <a:pPr marL="0" indent="0">
              <a:buNone/>
            </a:pPr>
            <a:endParaRPr lang="hu-HU" dirty="0"/>
          </a:p>
        </p:txBody>
      </p:sp>
    </p:spTree>
    <p:extLst>
      <p:ext uri="{BB962C8B-B14F-4D97-AF65-F5344CB8AC3E}">
        <p14:creationId xmlns:p14="http://schemas.microsoft.com/office/powerpoint/2010/main" val="42297079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4/7 </a:t>
            </a:r>
            <a:r>
              <a:rPr lang="hu-HU" dirty="0" err="1" smtClean="0"/>
              <a:t>governmental</a:t>
            </a:r>
            <a:r>
              <a:rPr lang="hu-HU" dirty="0" smtClean="0"/>
              <a:t> </a:t>
            </a:r>
            <a:r>
              <a:rPr lang="hu-HU" dirty="0" err="1" smtClean="0"/>
              <a:t>politics</a:t>
            </a:r>
            <a:r>
              <a:rPr lang="hu-HU" dirty="0" smtClean="0"/>
              <a:t> </a:t>
            </a:r>
            <a:endParaRPr lang="hu-HU" dirty="0"/>
          </a:p>
        </p:txBody>
      </p:sp>
      <p:sp>
        <p:nvSpPr>
          <p:cNvPr id="3" name="Tartalom helye 2"/>
          <p:cNvSpPr>
            <a:spLocks noGrp="1"/>
          </p:cNvSpPr>
          <p:nvPr>
            <p:ph idx="1"/>
          </p:nvPr>
        </p:nvSpPr>
        <p:spPr>
          <a:xfrm>
            <a:off x="2231136" y="2638044"/>
            <a:ext cx="7729728" cy="3462310"/>
          </a:xfrm>
        </p:spPr>
        <p:txBody>
          <a:bodyPr>
            <a:normAutofit fontScale="85000" lnSpcReduction="20000"/>
          </a:bodyPr>
          <a:lstStyle/>
          <a:p>
            <a:r>
              <a:rPr lang="en-US" dirty="0"/>
              <a:t>basic unit of analysis: </a:t>
            </a:r>
            <a:r>
              <a:rPr lang="en-US" dirty="0" err="1"/>
              <a:t>gov</a:t>
            </a:r>
            <a:r>
              <a:rPr lang="en-US" dirty="0"/>
              <a:t> action as political resultant</a:t>
            </a:r>
            <a:endParaRPr lang="hu-HU" dirty="0"/>
          </a:p>
          <a:p>
            <a:r>
              <a:rPr lang="hu-HU" dirty="0" err="1" smtClean="0"/>
              <a:t>Focus</a:t>
            </a:r>
            <a:r>
              <a:rPr lang="hu-HU" dirty="0" smtClean="0"/>
              <a:t> </a:t>
            </a:r>
            <a:r>
              <a:rPr lang="hu-HU" dirty="0" err="1" smtClean="0"/>
              <a:t>on</a:t>
            </a:r>
            <a:r>
              <a:rPr lang="hu-HU" dirty="0" smtClean="0"/>
              <a:t> </a:t>
            </a:r>
            <a:r>
              <a:rPr lang="hu-HU" dirty="0" err="1" smtClean="0"/>
              <a:t>concrete</a:t>
            </a:r>
            <a:r>
              <a:rPr lang="hu-HU" dirty="0" smtClean="0"/>
              <a:t> </a:t>
            </a:r>
            <a:r>
              <a:rPr lang="hu-HU" dirty="0" err="1" smtClean="0"/>
              <a:t>politicians</a:t>
            </a:r>
            <a:endParaRPr lang="hu-HU" dirty="0" smtClean="0"/>
          </a:p>
          <a:p>
            <a:pPr marL="342900" indent="-342900">
              <a:buAutoNum type="arabicPeriod"/>
            </a:pPr>
            <a:r>
              <a:rPr lang="hu-HU" dirty="0" err="1" smtClean="0"/>
              <a:t>How</a:t>
            </a:r>
            <a:r>
              <a:rPr lang="hu-HU" dirty="0" smtClean="0"/>
              <a:t> </a:t>
            </a:r>
            <a:r>
              <a:rPr lang="hu-HU" dirty="0" err="1" smtClean="0"/>
              <a:t>do</a:t>
            </a:r>
            <a:r>
              <a:rPr lang="hu-HU" dirty="0" smtClean="0"/>
              <a:t> </a:t>
            </a:r>
            <a:r>
              <a:rPr lang="hu-HU" dirty="0" err="1" smtClean="0"/>
              <a:t>politicians</a:t>
            </a:r>
            <a:r>
              <a:rPr lang="hu-HU" dirty="0" smtClean="0"/>
              <a:t> </a:t>
            </a:r>
            <a:r>
              <a:rPr lang="hu-HU" dirty="0" err="1" smtClean="0"/>
              <a:t>work</a:t>
            </a:r>
            <a:r>
              <a:rPr lang="hu-HU" dirty="0" smtClean="0"/>
              <a:t>?</a:t>
            </a:r>
          </a:p>
          <a:p>
            <a:r>
              <a:rPr lang="en-US" dirty="0"/>
              <a:t>each leader inside the </a:t>
            </a:r>
            <a:r>
              <a:rPr lang="en-US" dirty="0" err="1"/>
              <a:t>gov</a:t>
            </a:r>
            <a:r>
              <a:rPr lang="en-US" dirty="0"/>
              <a:t> is a player in his own right </a:t>
            </a:r>
            <a:endParaRPr lang="hu-HU" dirty="0"/>
          </a:p>
          <a:p>
            <a:r>
              <a:rPr lang="en-US" dirty="0"/>
              <a:t>no unitary actor but many actors</a:t>
            </a:r>
            <a:endParaRPr lang="hu-HU" dirty="0"/>
          </a:p>
          <a:p>
            <a:r>
              <a:rPr lang="en-US" dirty="0"/>
              <a:t>who not focus on a single strategic issue but on many diverse intra-national problems as well</a:t>
            </a:r>
            <a:endParaRPr lang="hu-HU" dirty="0"/>
          </a:p>
          <a:p>
            <a:r>
              <a:rPr lang="en-US" dirty="0"/>
              <a:t>players who act in terms of no consistent set of strategic objectives but rather according to various conceptions national,. organizational and personal goals</a:t>
            </a:r>
            <a:endParaRPr lang="hu-HU" dirty="0"/>
          </a:p>
          <a:p>
            <a:r>
              <a:rPr lang="en-US" dirty="0" err="1"/>
              <a:t>gov</a:t>
            </a:r>
            <a:r>
              <a:rPr lang="en-US" dirty="0"/>
              <a:t> leaders have competitive, not homogenous interests – priorities and perceptions are shaped by positions – making sure that the </a:t>
            </a:r>
            <a:r>
              <a:rPr lang="en-US" dirty="0" err="1"/>
              <a:t>gov</a:t>
            </a:r>
            <a:r>
              <a:rPr lang="en-US" dirty="0"/>
              <a:t> does what is decided is more difficult than selecting the solution</a:t>
            </a:r>
            <a:endParaRPr lang="hu-HU" dirty="0"/>
          </a:p>
          <a:p>
            <a:pPr marL="0" indent="0">
              <a:buNone/>
            </a:pPr>
            <a:r>
              <a:rPr lang="en-US" dirty="0"/>
              <a:t> </a:t>
            </a:r>
            <a:endParaRPr lang="hu-HU" dirty="0" smtClean="0"/>
          </a:p>
          <a:p>
            <a:pPr marL="0" indent="0">
              <a:buNone/>
            </a:pPr>
            <a:endParaRPr lang="hu-HU" dirty="0"/>
          </a:p>
          <a:p>
            <a:pPr marL="0" indent="0">
              <a:buNone/>
            </a:pPr>
            <a:endParaRPr lang="hu-HU" dirty="0"/>
          </a:p>
        </p:txBody>
      </p:sp>
    </p:spTree>
    <p:extLst>
      <p:ext uri="{BB962C8B-B14F-4D97-AF65-F5344CB8AC3E}">
        <p14:creationId xmlns:p14="http://schemas.microsoft.com/office/powerpoint/2010/main" val="8144159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4/8 </a:t>
            </a:r>
            <a:r>
              <a:rPr lang="hu-HU" dirty="0" err="1" smtClean="0"/>
              <a:t>governmental</a:t>
            </a:r>
            <a:r>
              <a:rPr lang="hu-HU" dirty="0" smtClean="0"/>
              <a:t> </a:t>
            </a:r>
            <a:r>
              <a:rPr lang="hu-HU" dirty="0" err="1" smtClean="0"/>
              <a:t>politics</a:t>
            </a:r>
            <a:endParaRPr lang="hu-HU" dirty="0"/>
          </a:p>
        </p:txBody>
      </p:sp>
      <p:sp>
        <p:nvSpPr>
          <p:cNvPr id="3" name="Tartalom helye 2"/>
          <p:cNvSpPr>
            <a:spLocks noGrp="1"/>
          </p:cNvSpPr>
          <p:nvPr>
            <p:ph idx="1"/>
          </p:nvPr>
        </p:nvSpPr>
        <p:spPr>
          <a:xfrm>
            <a:off x="2231136" y="2638044"/>
            <a:ext cx="7729728" cy="3684379"/>
          </a:xfrm>
        </p:spPr>
        <p:txBody>
          <a:bodyPr>
            <a:normAutofit fontScale="92500" lnSpcReduction="20000"/>
          </a:bodyPr>
          <a:lstStyle/>
          <a:p>
            <a:pPr marL="0" indent="0">
              <a:buNone/>
            </a:pPr>
            <a:r>
              <a:rPr lang="hu-HU" dirty="0" smtClean="0"/>
              <a:t>2. </a:t>
            </a:r>
            <a:r>
              <a:rPr lang="hu-HU" dirty="0" err="1" smtClean="0"/>
              <a:t>Simultaneous</a:t>
            </a:r>
            <a:r>
              <a:rPr lang="hu-HU" dirty="0" smtClean="0"/>
              <a:t> </a:t>
            </a:r>
            <a:r>
              <a:rPr lang="hu-HU" dirty="0" err="1" smtClean="0"/>
              <a:t>roles</a:t>
            </a:r>
            <a:endParaRPr lang="hu-HU" dirty="0" smtClean="0"/>
          </a:p>
          <a:p>
            <a:r>
              <a:rPr lang="en-US" dirty="0"/>
              <a:t>roles of MFA: senior adviser to PM – </a:t>
            </a:r>
            <a:r>
              <a:rPr lang="en-US" dirty="0" err="1"/>
              <a:t>collegaue</a:t>
            </a:r>
            <a:r>
              <a:rPr lang="en-US" dirty="0"/>
              <a:t> of the other ministers and senior advisers – ranking US diplomat in </a:t>
            </a:r>
            <a:r>
              <a:rPr lang="en-US" dirty="0" err="1"/>
              <a:t>negiotiations</a:t>
            </a:r>
            <a:r>
              <a:rPr lang="en-US" dirty="0"/>
              <a:t> – representative of the President’s foreign policy in Congress – educator of the public – administration voice to the outside world – Mr. State Department, leader of officials, spokesman for their causes, guardian of their interests</a:t>
            </a:r>
            <a:endParaRPr lang="hu-HU" dirty="0"/>
          </a:p>
          <a:p>
            <a:r>
              <a:rPr lang="en-US" dirty="0"/>
              <a:t>his bag includes sensitivity to certain issues, commitments to various projects, personal standing with and debts to groups in the society</a:t>
            </a:r>
            <a:endParaRPr lang="hu-HU" dirty="0"/>
          </a:p>
          <a:p>
            <a:r>
              <a:rPr lang="en-US" dirty="0"/>
              <a:t>the interests that affect players’ desired outcomes include national security interests, org interests, domestic interests, personal interests</a:t>
            </a:r>
            <a:endParaRPr lang="hu-HU" dirty="0"/>
          </a:p>
          <a:p>
            <a:r>
              <a:rPr lang="en-US" dirty="0"/>
              <a:t>removal of American troops from Europe: for the army a threat to its budget and size – to the Budget Bureau a way to save money – to State a threat to good relations with NATO – to the President’s advisers a good way to remove a major irritant in the President’s relations with the Hill</a:t>
            </a:r>
            <a:endParaRPr lang="hu-HU" dirty="0"/>
          </a:p>
          <a:p>
            <a:pPr marL="0" indent="0">
              <a:buNone/>
            </a:pPr>
            <a:endParaRPr lang="hu-HU" dirty="0"/>
          </a:p>
        </p:txBody>
      </p:sp>
    </p:spTree>
    <p:extLst>
      <p:ext uri="{BB962C8B-B14F-4D97-AF65-F5344CB8AC3E}">
        <p14:creationId xmlns:p14="http://schemas.microsoft.com/office/powerpoint/2010/main" val="40650027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4/9 </a:t>
            </a:r>
            <a:r>
              <a:rPr lang="hu-HU" dirty="0" err="1" smtClean="0"/>
              <a:t>Governmental</a:t>
            </a:r>
            <a:r>
              <a:rPr lang="hu-HU" dirty="0" smtClean="0"/>
              <a:t> </a:t>
            </a:r>
            <a:r>
              <a:rPr lang="hu-HU" dirty="0" err="1" smtClean="0"/>
              <a:t>politics</a:t>
            </a:r>
            <a:endParaRPr lang="hu-HU" dirty="0"/>
          </a:p>
        </p:txBody>
      </p:sp>
      <p:sp>
        <p:nvSpPr>
          <p:cNvPr id="3" name="Tartalom helye 2"/>
          <p:cNvSpPr>
            <a:spLocks noGrp="1"/>
          </p:cNvSpPr>
          <p:nvPr>
            <p:ph idx="1"/>
          </p:nvPr>
        </p:nvSpPr>
        <p:spPr>
          <a:xfrm>
            <a:off x="2231136" y="2638044"/>
            <a:ext cx="7729728" cy="3684379"/>
          </a:xfrm>
        </p:spPr>
        <p:txBody>
          <a:bodyPr>
            <a:normAutofit fontScale="92500"/>
          </a:bodyPr>
          <a:lstStyle/>
          <a:p>
            <a:pPr marL="0" indent="0">
              <a:buNone/>
            </a:pPr>
            <a:r>
              <a:rPr lang="hu-HU" dirty="0" smtClean="0"/>
              <a:t>3. </a:t>
            </a:r>
            <a:r>
              <a:rPr lang="hu-HU" dirty="0" err="1" smtClean="0"/>
              <a:t>Why</a:t>
            </a:r>
            <a:r>
              <a:rPr lang="hu-HU" dirty="0" smtClean="0"/>
              <a:t> is </a:t>
            </a:r>
            <a:r>
              <a:rPr lang="hu-HU" dirty="0" err="1" smtClean="0"/>
              <a:t>this</a:t>
            </a:r>
            <a:r>
              <a:rPr lang="hu-HU" dirty="0" smtClean="0"/>
              <a:t> important?</a:t>
            </a:r>
          </a:p>
          <a:p>
            <a:r>
              <a:rPr lang="hu-HU" dirty="0" smtClean="0"/>
              <a:t>Decision is a </a:t>
            </a:r>
            <a:r>
              <a:rPr lang="en-US" dirty="0" smtClean="0"/>
              <a:t>resultant </a:t>
            </a:r>
            <a:r>
              <a:rPr lang="en-US" dirty="0"/>
              <a:t>in the sense that what happens is not chosen as a solution to a problem but rather results from compromise, conflict and confusion of officials with diverse interests and unequal influence</a:t>
            </a:r>
            <a:endParaRPr lang="hu-HU" dirty="0"/>
          </a:p>
          <a:p>
            <a:r>
              <a:rPr lang="en-US" dirty="0"/>
              <a:t>policy emerges from overlapping, intricate games played simultaneously </a:t>
            </a:r>
            <a:endParaRPr lang="hu-HU" dirty="0"/>
          </a:p>
          <a:p>
            <a:r>
              <a:rPr lang="hu-HU" dirty="0" err="1" smtClean="0"/>
              <a:t>Gov</a:t>
            </a:r>
            <a:r>
              <a:rPr lang="hu-HU" dirty="0" smtClean="0"/>
              <a:t> </a:t>
            </a:r>
            <a:r>
              <a:rPr lang="en-US" dirty="0" smtClean="0"/>
              <a:t>not </a:t>
            </a:r>
            <a:r>
              <a:rPr lang="en-US" dirty="0"/>
              <a:t>unitary agent or a </a:t>
            </a:r>
            <a:r>
              <a:rPr lang="en-US" dirty="0" err="1"/>
              <a:t>conflomerate</a:t>
            </a:r>
            <a:r>
              <a:rPr lang="en-US" dirty="0"/>
              <a:t> of orgs but a number of </a:t>
            </a:r>
            <a:r>
              <a:rPr lang="en-US" dirty="0" err="1" smtClean="0"/>
              <a:t>individu</a:t>
            </a:r>
            <a:r>
              <a:rPr lang="hu-HU" dirty="0" smtClean="0"/>
              <a:t>a</a:t>
            </a:r>
            <a:r>
              <a:rPr lang="en-US" dirty="0" smtClean="0"/>
              <a:t>l </a:t>
            </a:r>
            <a:r>
              <a:rPr lang="en-US" dirty="0"/>
              <a:t>players</a:t>
            </a:r>
            <a:endParaRPr lang="hu-HU" dirty="0"/>
          </a:p>
          <a:p>
            <a:pPr>
              <a:buFont typeface="Symbol" panose="05050102010706020507" pitchFamily="18" charset="2"/>
              <a:buChar char="Þ"/>
            </a:pPr>
            <a:r>
              <a:rPr lang="en-US" dirty="0" smtClean="0"/>
              <a:t>solutions </a:t>
            </a:r>
            <a:r>
              <a:rPr lang="en-US" dirty="0"/>
              <a:t>to strategic problems are not discovered by detached analysts focusing coolly on the problem – where you stand depends on where you sit: the diverse demands on each player shape his priorities and </a:t>
            </a:r>
            <a:r>
              <a:rPr lang="en-US" dirty="0" smtClean="0"/>
              <a:t>perceptions</a:t>
            </a:r>
            <a:endParaRPr lang="hu-HU" dirty="0" smtClean="0"/>
          </a:p>
          <a:p>
            <a:pPr marL="0" indent="0">
              <a:buNone/>
            </a:pPr>
            <a:r>
              <a:rPr lang="hu-HU" dirty="0" err="1" smtClean="0"/>
              <a:t>Cuba</a:t>
            </a:r>
            <a:r>
              <a:rPr lang="hu-HU" dirty="0" smtClean="0"/>
              <a:t>: </a:t>
            </a:r>
            <a:r>
              <a:rPr lang="hu-HU" dirty="0" err="1" smtClean="0"/>
              <a:t>Bay</a:t>
            </a:r>
            <a:r>
              <a:rPr lang="hu-HU" dirty="0" smtClean="0"/>
              <a:t> of </a:t>
            </a:r>
            <a:r>
              <a:rPr lang="hu-HU" dirty="0" err="1" smtClean="0"/>
              <a:t>Pigs</a:t>
            </a:r>
            <a:r>
              <a:rPr lang="hu-HU" dirty="0" smtClean="0"/>
              <a:t> Achilles-</a:t>
            </a:r>
            <a:r>
              <a:rPr lang="hu-HU" dirty="0" err="1" smtClean="0"/>
              <a:t>heel</a:t>
            </a:r>
            <a:r>
              <a:rPr lang="hu-HU" dirty="0" smtClean="0"/>
              <a:t>/</a:t>
            </a:r>
            <a:r>
              <a:rPr lang="en-US" dirty="0"/>
              <a:t>could any member of the </a:t>
            </a:r>
            <a:r>
              <a:rPr lang="en-US" dirty="0" err="1"/>
              <a:t>gov</a:t>
            </a:r>
            <a:r>
              <a:rPr lang="en-US" dirty="0"/>
              <a:t> </a:t>
            </a:r>
            <a:r>
              <a:rPr lang="en-US" dirty="0" smtClean="0"/>
              <a:t>sol</a:t>
            </a:r>
            <a:r>
              <a:rPr lang="hu-HU" dirty="0" smtClean="0"/>
              <a:t>v</a:t>
            </a:r>
            <a:r>
              <a:rPr lang="en-US" dirty="0" smtClean="0"/>
              <a:t>e </a:t>
            </a:r>
            <a:r>
              <a:rPr lang="en-US" dirty="0"/>
              <a:t>HIS problem by an attack?</a:t>
            </a:r>
            <a:endParaRPr lang="hu-HU" dirty="0"/>
          </a:p>
          <a:p>
            <a:pPr marL="0" indent="0">
              <a:buNone/>
            </a:pPr>
            <a:endParaRPr lang="hu-HU" dirty="0"/>
          </a:p>
        </p:txBody>
      </p:sp>
    </p:spTree>
    <p:extLst>
      <p:ext uri="{BB962C8B-B14F-4D97-AF65-F5344CB8AC3E}">
        <p14:creationId xmlns:p14="http://schemas.microsoft.com/office/powerpoint/2010/main" val="35840269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Henry </a:t>
            </a:r>
            <a:r>
              <a:rPr lang="hu-HU" dirty="0" err="1" smtClean="0"/>
              <a:t>kissinger</a:t>
            </a:r>
            <a:endParaRPr lang="hu-HU" dirty="0"/>
          </a:p>
        </p:txBody>
      </p:sp>
      <p:pic>
        <p:nvPicPr>
          <p:cNvPr id="7" name="Tartalom helye 6"/>
          <p:cNvPicPr>
            <a:picLocks noGrp="1" noChangeAspect="1"/>
          </p:cNvPicPr>
          <p:nvPr>
            <p:ph idx="1"/>
          </p:nvPr>
        </p:nvPicPr>
        <p:blipFill>
          <a:blip r:embed="rId2"/>
          <a:stretch>
            <a:fillRect/>
          </a:stretch>
        </p:blipFill>
        <p:spPr>
          <a:xfrm>
            <a:off x="3095897" y="2721495"/>
            <a:ext cx="6552457" cy="3669376"/>
          </a:xfrm>
          <a:prstGeom prst="rect">
            <a:avLst/>
          </a:prstGeom>
        </p:spPr>
      </p:pic>
    </p:spTree>
    <p:extLst>
      <p:ext uri="{BB962C8B-B14F-4D97-AF65-F5344CB8AC3E}">
        <p14:creationId xmlns:p14="http://schemas.microsoft.com/office/powerpoint/2010/main" val="39039253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Kissinger</a:t>
            </a:r>
            <a:endParaRPr lang="hu-HU" dirty="0"/>
          </a:p>
        </p:txBody>
      </p:sp>
      <p:sp>
        <p:nvSpPr>
          <p:cNvPr id="3" name="Tartalom helye 2"/>
          <p:cNvSpPr>
            <a:spLocks noGrp="1"/>
          </p:cNvSpPr>
          <p:nvPr>
            <p:ph idx="1"/>
          </p:nvPr>
        </p:nvSpPr>
        <p:spPr/>
        <p:txBody>
          <a:bodyPr/>
          <a:lstStyle/>
          <a:p>
            <a:pPr marL="0" indent="0">
              <a:buNone/>
            </a:pPr>
            <a:r>
              <a:rPr lang="hu-HU" dirty="0" err="1" smtClean="0"/>
              <a:t>Ministers</a:t>
            </a:r>
            <a:r>
              <a:rPr lang="hu-HU" dirty="0" smtClean="0"/>
              <a:t> </a:t>
            </a:r>
            <a:r>
              <a:rPr lang="hu-HU" dirty="0" err="1" smtClean="0"/>
              <a:t>rely</a:t>
            </a:r>
            <a:r>
              <a:rPr lang="hu-HU" dirty="0" smtClean="0"/>
              <a:t> </a:t>
            </a:r>
            <a:r>
              <a:rPr lang="hu-HU" dirty="0" err="1" smtClean="0"/>
              <a:t>on</a:t>
            </a:r>
            <a:r>
              <a:rPr lang="hu-HU" dirty="0" smtClean="0"/>
              <a:t> </a:t>
            </a:r>
            <a:r>
              <a:rPr lang="hu-HU" dirty="0" err="1" smtClean="0"/>
              <a:t>their</a:t>
            </a:r>
            <a:r>
              <a:rPr lang="hu-HU" dirty="0" smtClean="0"/>
              <a:t> </a:t>
            </a:r>
            <a:r>
              <a:rPr lang="hu-HU" dirty="0" err="1" smtClean="0"/>
              <a:t>bureaucracy</a:t>
            </a:r>
            <a:r>
              <a:rPr lang="hu-HU" dirty="0" smtClean="0"/>
              <a:t>, </a:t>
            </a:r>
            <a:r>
              <a:rPr lang="hu-HU" dirty="0" err="1" smtClean="0"/>
              <a:t>because</a:t>
            </a:r>
            <a:r>
              <a:rPr lang="hu-HU" dirty="0" smtClean="0"/>
              <a:t> of </a:t>
            </a:r>
            <a:r>
              <a:rPr lang="hu-HU" dirty="0" err="1" smtClean="0"/>
              <a:t>the</a:t>
            </a:r>
            <a:r>
              <a:rPr lang="hu-HU" dirty="0" smtClean="0"/>
              <a:t> </a:t>
            </a:r>
            <a:r>
              <a:rPr lang="hu-HU" dirty="0" err="1" smtClean="0"/>
              <a:t>huge</a:t>
            </a:r>
            <a:r>
              <a:rPr lang="hu-HU" dirty="0" smtClean="0"/>
              <a:t> </a:t>
            </a:r>
            <a:r>
              <a:rPr lang="hu-HU" dirty="0" err="1" smtClean="0"/>
              <a:t>work-load</a:t>
            </a:r>
            <a:endParaRPr lang="hu-HU" dirty="0" smtClean="0"/>
          </a:p>
          <a:p>
            <a:pPr marL="0" indent="0">
              <a:buNone/>
            </a:pPr>
            <a:r>
              <a:rPr lang="hu-HU" dirty="0" err="1" smtClean="0"/>
              <a:t>Diplomats</a:t>
            </a:r>
            <a:r>
              <a:rPr lang="hu-HU" dirty="0" smtClean="0"/>
              <a:t> </a:t>
            </a:r>
            <a:r>
              <a:rPr lang="hu-HU" dirty="0" err="1" smtClean="0"/>
              <a:t>think</a:t>
            </a:r>
            <a:r>
              <a:rPr lang="hu-HU" dirty="0" smtClean="0"/>
              <a:t> </a:t>
            </a:r>
            <a:r>
              <a:rPr lang="hu-HU" dirty="0" err="1" smtClean="0"/>
              <a:t>they</a:t>
            </a:r>
            <a:r>
              <a:rPr lang="hu-HU" dirty="0" smtClean="0"/>
              <a:t> </a:t>
            </a:r>
            <a:r>
              <a:rPr lang="hu-HU" dirty="0" err="1" smtClean="0"/>
              <a:t>know</a:t>
            </a:r>
            <a:r>
              <a:rPr lang="hu-HU" dirty="0" smtClean="0"/>
              <a:t> more </a:t>
            </a:r>
            <a:r>
              <a:rPr lang="hu-HU" dirty="0" err="1" smtClean="0"/>
              <a:t>than</a:t>
            </a:r>
            <a:r>
              <a:rPr lang="hu-HU" dirty="0" smtClean="0"/>
              <a:t> </a:t>
            </a:r>
            <a:r>
              <a:rPr lang="hu-HU" dirty="0" err="1" smtClean="0"/>
              <a:t>their</a:t>
            </a:r>
            <a:r>
              <a:rPr lang="hu-HU" dirty="0" smtClean="0"/>
              <a:t> </a:t>
            </a:r>
            <a:r>
              <a:rPr lang="hu-HU" dirty="0" err="1" smtClean="0"/>
              <a:t>minister</a:t>
            </a:r>
            <a:endParaRPr lang="hu-HU" dirty="0" smtClean="0"/>
          </a:p>
          <a:p>
            <a:pPr marL="0" indent="0">
              <a:buNone/>
            </a:pPr>
            <a:r>
              <a:rPr lang="hu-HU" dirty="0" err="1" smtClean="0"/>
              <a:t>Room</a:t>
            </a:r>
            <a:r>
              <a:rPr lang="hu-HU" dirty="0" smtClean="0"/>
              <a:t> </a:t>
            </a:r>
            <a:r>
              <a:rPr lang="hu-HU" dirty="0" err="1" smtClean="0"/>
              <a:t>for</a:t>
            </a:r>
            <a:r>
              <a:rPr lang="hu-HU" dirty="0" smtClean="0"/>
              <a:t> </a:t>
            </a:r>
            <a:r>
              <a:rPr lang="hu-HU" dirty="0" err="1" smtClean="0"/>
              <a:t>sabotage</a:t>
            </a:r>
            <a:endParaRPr lang="hu-HU" dirty="0" smtClean="0"/>
          </a:p>
          <a:p>
            <a:pPr marL="0" indent="0">
              <a:buNone/>
            </a:pPr>
            <a:r>
              <a:rPr lang="hu-HU" dirty="0" err="1" smtClean="0"/>
              <a:t>Bureaucracy</a:t>
            </a:r>
            <a:r>
              <a:rPr lang="hu-HU" dirty="0" smtClean="0"/>
              <a:t> </a:t>
            </a:r>
            <a:r>
              <a:rPr lang="hu-HU" dirty="0" err="1" smtClean="0"/>
              <a:t>always</a:t>
            </a:r>
            <a:r>
              <a:rPr lang="hu-HU" dirty="0" smtClean="0"/>
              <a:t> pro-status quo</a:t>
            </a:r>
          </a:p>
          <a:p>
            <a:pPr marL="0" indent="0">
              <a:buNone/>
            </a:pPr>
            <a:r>
              <a:rPr lang="hu-HU" dirty="0" err="1" smtClean="0"/>
              <a:t>Huge</a:t>
            </a:r>
            <a:r>
              <a:rPr lang="hu-HU" dirty="0" smtClean="0"/>
              <a:t> </a:t>
            </a:r>
            <a:r>
              <a:rPr lang="hu-HU" dirty="0" err="1" smtClean="0"/>
              <a:t>machinery</a:t>
            </a:r>
            <a:r>
              <a:rPr lang="hu-HU" dirty="0" smtClean="0"/>
              <a:t> – </a:t>
            </a:r>
            <a:r>
              <a:rPr lang="hu-HU" dirty="0" err="1" smtClean="0"/>
              <a:t>slow</a:t>
            </a:r>
            <a:r>
              <a:rPr lang="hu-HU" dirty="0" smtClean="0"/>
              <a:t> </a:t>
            </a:r>
            <a:r>
              <a:rPr lang="hu-HU" dirty="0" err="1" smtClean="0"/>
              <a:t>tempo</a:t>
            </a:r>
            <a:endParaRPr lang="hu-HU" dirty="0" smtClean="0"/>
          </a:p>
          <a:p>
            <a:pPr marL="0" indent="0">
              <a:buNone/>
            </a:pPr>
            <a:r>
              <a:rPr lang="hu-HU" dirty="0" err="1" smtClean="0"/>
              <a:t>Short-term</a:t>
            </a:r>
            <a:r>
              <a:rPr lang="hu-HU" dirty="0" smtClean="0"/>
              <a:t> </a:t>
            </a:r>
            <a:r>
              <a:rPr lang="hu-HU" dirty="0" err="1" smtClean="0"/>
              <a:t>instead</a:t>
            </a:r>
            <a:r>
              <a:rPr lang="hu-HU" dirty="0" smtClean="0"/>
              <a:t> of </a:t>
            </a:r>
            <a:r>
              <a:rPr lang="hu-HU" dirty="0" err="1" smtClean="0"/>
              <a:t>big</a:t>
            </a:r>
            <a:r>
              <a:rPr lang="hu-HU" dirty="0" smtClean="0"/>
              <a:t> </a:t>
            </a:r>
            <a:r>
              <a:rPr lang="hu-HU" dirty="0" err="1" smtClean="0"/>
              <a:t>picture</a:t>
            </a:r>
            <a:endParaRPr lang="hu-HU" dirty="0" smtClean="0"/>
          </a:p>
          <a:p>
            <a:pPr marL="0" indent="0">
              <a:buNone/>
            </a:pPr>
            <a:r>
              <a:rPr lang="hu-HU" dirty="0" err="1" smtClean="0"/>
              <a:t>Dipomat</a:t>
            </a:r>
            <a:r>
              <a:rPr lang="hu-HU" dirty="0" smtClean="0"/>
              <a:t> of </a:t>
            </a:r>
            <a:r>
              <a:rPr lang="hu-HU" dirty="0" err="1" smtClean="0"/>
              <a:t>whom</a:t>
            </a:r>
            <a:r>
              <a:rPr lang="hu-HU" dirty="0" smtClean="0"/>
              <a:t>?</a:t>
            </a:r>
          </a:p>
          <a:p>
            <a:pPr marL="0" indent="0">
              <a:buNone/>
            </a:pPr>
            <a:endParaRPr lang="hu-HU" dirty="0"/>
          </a:p>
        </p:txBody>
      </p:sp>
    </p:spTree>
    <p:extLst>
      <p:ext uri="{BB962C8B-B14F-4D97-AF65-F5344CB8AC3E}">
        <p14:creationId xmlns:p14="http://schemas.microsoft.com/office/powerpoint/2010/main" val="38504504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Kissinger</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err="1" smtClean="0"/>
              <a:t>Biggest</a:t>
            </a:r>
            <a:r>
              <a:rPr lang="hu-HU" dirty="0" smtClean="0"/>
              <a:t> </a:t>
            </a:r>
            <a:r>
              <a:rPr lang="hu-HU" dirty="0" err="1" smtClean="0"/>
              <a:t>challenge</a:t>
            </a:r>
            <a:r>
              <a:rPr lang="hu-HU" dirty="0" smtClean="0"/>
              <a:t>: </a:t>
            </a:r>
            <a:r>
              <a:rPr lang="en-US" dirty="0"/>
              <a:t>: impose a sense of </a:t>
            </a:r>
            <a:r>
              <a:rPr lang="en-US" dirty="0" smtClean="0"/>
              <a:t>direction</a:t>
            </a:r>
            <a:endParaRPr lang="hu-HU" dirty="0" smtClean="0"/>
          </a:p>
          <a:p>
            <a:r>
              <a:rPr lang="hu-HU" dirty="0" err="1" smtClean="0"/>
              <a:t>Diplomats</a:t>
            </a:r>
            <a:r>
              <a:rPr lang="hu-HU" dirty="0" smtClean="0"/>
              <a:t> </a:t>
            </a:r>
            <a:r>
              <a:rPr lang="hu-HU" dirty="0" err="1" smtClean="0"/>
              <a:t>emphasize</a:t>
            </a:r>
            <a:r>
              <a:rPr lang="hu-HU" dirty="0" smtClean="0"/>
              <a:t> </a:t>
            </a:r>
            <a:r>
              <a:rPr lang="hu-HU" dirty="0" err="1" smtClean="0"/>
              <a:t>negotiability</a:t>
            </a:r>
            <a:r>
              <a:rPr lang="hu-HU" dirty="0" smtClean="0"/>
              <a:t> </a:t>
            </a:r>
            <a:r>
              <a:rPr lang="hu-HU" dirty="0"/>
              <a:t>– </a:t>
            </a:r>
            <a:r>
              <a:rPr lang="hu-HU" dirty="0" err="1"/>
              <a:t>consciousness</a:t>
            </a:r>
            <a:r>
              <a:rPr lang="hu-HU" dirty="0"/>
              <a:t> of </a:t>
            </a:r>
            <a:r>
              <a:rPr lang="hu-HU" dirty="0" err="1"/>
              <a:t>what</a:t>
            </a:r>
            <a:r>
              <a:rPr lang="hu-HU" dirty="0"/>
              <a:t> </a:t>
            </a:r>
            <a:r>
              <a:rPr lang="hu-HU" dirty="0" err="1"/>
              <a:t>the</a:t>
            </a:r>
            <a:r>
              <a:rPr lang="hu-HU" dirty="0"/>
              <a:t> </a:t>
            </a:r>
            <a:r>
              <a:rPr lang="hu-HU" dirty="0" err="1"/>
              <a:t>other</a:t>
            </a:r>
            <a:r>
              <a:rPr lang="hu-HU" dirty="0"/>
              <a:t> </a:t>
            </a:r>
            <a:r>
              <a:rPr lang="hu-HU" dirty="0" err="1"/>
              <a:t>side</a:t>
            </a:r>
            <a:r>
              <a:rPr lang="hu-HU" dirty="0"/>
              <a:t> </a:t>
            </a:r>
            <a:r>
              <a:rPr lang="hu-HU" dirty="0" err="1"/>
              <a:t>will</a:t>
            </a:r>
            <a:r>
              <a:rPr lang="hu-HU" dirty="0"/>
              <a:t> </a:t>
            </a:r>
            <a:r>
              <a:rPr lang="hu-HU" dirty="0" err="1"/>
              <a:t>accept</a:t>
            </a:r>
            <a:endParaRPr lang="hu-HU" dirty="0"/>
          </a:p>
          <a:p>
            <a:r>
              <a:rPr lang="hu-HU" dirty="0" err="1"/>
              <a:t>there</a:t>
            </a:r>
            <a:r>
              <a:rPr lang="hu-HU" dirty="0"/>
              <a:t> is less </a:t>
            </a:r>
            <a:r>
              <a:rPr lang="hu-HU" dirty="0" err="1"/>
              <a:t>sensitivity</a:t>
            </a:r>
            <a:r>
              <a:rPr lang="hu-HU" dirty="0"/>
              <a:t> </a:t>
            </a:r>
            <a:r>
              <a:rPr lang="hu-HU" dirty="0" err="1"/>
              <a:t>to</a:t>
            </a:r>
            <a:r>
              <a:rPr lang="hu-HU" dirty="0"/>
              <a:t> </a:t>
            </a:r>
            <a:r>
              <a:rPr lang="hu-HU" dirty="0" err="1"/>
              <a:t>the</a:t>
            </a:r>
            <a:r>
              <a:rPr lang="hu-HU" dirty="0"/>
              <a:t> </a:t>
            </a:r>
            <a:r>
              <a:rPr lang="hu-HU" dirty="0" err="1"/>
              <a:t>pressures</a:t>
            </a:r>
            <a:r>
              <a:rPr lang="hu-HU" dirty="0"/>
              <a:t> and </a:t>
            </a:r>
            <a:r>
              <a:rPr lang="hu-HU" dirty="0" err="1"/>
              <a:t>incentives</a:t>
            </a:r>
            <a:r>
              <a:rPr lang="hu-HU" dirty="0"/>
              <a:t> </a:t>
            </a:r>
            <a:r>
              <a:rPr lang="hu-HU" dirty="0" err="1"/>
              <a:t>that</a:t>
            </a:r>
            <a:r>
              <a:rPr lang="hu-HU" dirty="0"/>
              <a:t> </a:t>
            </a:r>
            <a:r>
              <a:rPr lang="hu-HU" dirty="0" err="1"/>
              <a:t>can</a:t>
            </a:r>
            <a:r>
              <a:rPr lang="hu-HU" dirty="0"/>
              <a:t> </a:t>
            </a:r>
            <a:r>
              <a:rPr lang="hu-HU" dirty="0" err="1"/>
              <a:t>alter</a:t>
            </a:r>
            <a:r>
              <a:rPr lang="hu-HU" dirty="0"/>
              <a:t> </a:t>
            </a:r>
            <a:r>
              <a:rPr lang="hu-HU" dirty="0" err="1"/>
              <a:t>perceptions</a:t>
            </a:r>
            <a:r>
              <a:rPr lang="hu-HU" dirty="0"/>
              <a:t> </a:t>
            </a:r>
            <a:r>
              <a:rPr lang="hu-HU" dirty="0" err="1"/>
              <a:t>that</a:t>
            </a:r>
            <a:r>
              <a:rPr lang="hu-HU" dirty="0"/>
              <a:t> </a:t>
            </a:r>
            <a:r>
              <a:rPr lang="hu-HU" dirty="0" err="1"/>
              <a:t>define</a:t>
            </a:r>
            <a:r>
              <a:rPr lang="hu-HU" dirty="0"/>
              <a:t> </a:t>
            </a:r>
            <a:r>
              <a:rPr lang="hu-HU" dirty="0" err="1"/>
              <a:t>negotiability</a:t>
            </a:r>
            <a:endParaRPr lang="hu-HU" dirty="0"/>
          </a:p>
          <a:p>
            <a:r>
              <a:rPr lang="hu-HU" dirty="0" err="1"/>
              <a:t>foreign</a:t>
            </a:r>
            <a:r>
              <a:rPr lang="hu-HU" dirty="0"/>
              <a:t> service </a:t>
            </a:r>
            <a:r>
              <a:rPr lang="hu-HU" dirty="0" err="1"/>
              <a:t>generates</a:t>
            </a:r>
            <a:r>
              <a:rPr lang="hu-HU" dirty="0"/>
              <a:t> </a:t>
            </a:r>
            <a:r>
              <a:rPr lang="hu-HU" dirty="0" err="1" smtClean="0"/>
              <a:t>caution</a:t>
            </a:r>
            <a:r>
              <a:rPr lang="hu-HU" dirty="0" smtClean="0"/>
              <a:t> </a:t>
            </a:r>
            <a:r>
              <a:rPr lang="hu-HU" dirty="0" err="1" smtClean="0"/>
              <a:t>rather</a:t>
            </a:r>
            <a:r>
              <a:rPr lang="hu-HU" dirty="0" smtClean="0"/>
              <a:t> </a:t>
            </a:r>
            <a:r>
              <a:rPr lang="hu-HU" dirty="0" err="1"/>
              <a:t>than</a:t>
            </a:r>
            <a:r>
              <a:rPr lang="hu-HU" dirty="0"/>
              <a:t> </a:t>
            </a:r>
            <a:r>
              <a:rPr lang="hu-HU" dirty="0" err="1"/>
              <a:t>risk-taking</a:t>
            </a:r>
            <a:r>
              <a:rPr lang="hu-HU" dirty="0"/>
              <a:t>, </a:t>
            </a:r>
            <a:r>
              <a:rPr lang="hu-HU" dirty="0" err="1"/>
              <a:t>near</a:t>
            </a:r>
            <a:r>
              <a:rPr lang="hu-HU" dirty="0"/>
              <a:t> </a:t>
            </a:r>
            <a:r>
              <a:rPr lang="hu-HU" dirty="0" err="1"/>
              <a:t>term</a:t>
            </a:r>
            <a:r>
              <a:rPr lang="hu-HU" dirty="0"/>
              <a:t> </a:t>
            </a:r>
            <a:r>
              <a:rPr lang="hu-HU" dirty="0" err="1"/>
              <a:t>rather</a:t>
            </a:r>
            <a:r>
              <a:rPr lang="hu-HU" dirty="0"/>
              <a:t> </a:t>
            </a:r>
            <a:r>
              <a:rPr lang="hu-HU" dirty="0" err="1"/>
              <a:t>than</a:t>
            </a:r>
            <a:r>
              <a:rPr lang="hu-HU" dirty="0"/>
              <a:t> </a:t>
            </a:r>
            <a:r>
              <a:rPr lang="hu-HU" dirty="0" err="1"/>
              <a:t>long-term</a:t>
            </a:r>
            <a:endParaRPr lang="hu-HU" dirty="0"/>
          </a:p>
          <a:p>
            <a:r>
              <a:rPr lang="hu-HU" dirty="0" smtClean="0"/>
              <a:t>Great </a:t>
            </a:r>
            <a:r>
              <a:rPr lang="hu-HU" dirty="0" err="1" smtClean="0"/>
              <a:t>foreign</a:t>
            </a:r>
            <a:r>
              <a:rPr lang="hu-HU" dirty="0" smtClean="0"/>
              <a:t> </a:t>
            </a:r>
            <a:r>
              <a:rPr lang="hu-HU" dirty="0" err="1" smtClean="0"/>
              <a:t>policies</a:t>
            </a:r>
            <a:r>
              <a:rPr lang="hu-HU" dirty="0" smtClean="0"/>
              <a:t> </a:t>
            </a:r>
            <a:r>
              <a:rPr lang="hu-HU" dirty="0" err="1"/>
              <a:t>have</a:t>
            </a:r>
            <a:r>
              <a:rPr lang="hu-HU" dirty="0"/>
              <a:t> </a:t>
            </a:r>
            <a:r>
              <a:rPr lang="hu-HU" dirty="0" err="1"/>
              <a:t>been</a:t>
            </a:r>
            <a:r>
              <a:rPr lang="hu-HU" dirty="0"/>
              <a:t> </a:t>
            </a:r>
            <a:r>
              <a:rPr lang="hu-HU" dirty="0" err="1"/>
              <a:t>originated</a:t>
            </a:r>
            <a:r>
              <a:rPr lang="hu-HU" dirty="0"/>
              <a:t> </a:t>
            </a:r>
            <a:r>
              <a:rPr lang="hu-HU" dirty="0" err="1"/>
              <a:t>by</a:t>
            </a:r>
            <a:r>
              <a:rPr lang="hu-HU" dirty="0"/>
              <a:t> </a:t>
            </a:r>
            <a:r>
              <a:rPr lang="hu-HU" dirty="0" err="1"/>
              <a:t>leaders</a:t>
            </a:r>
            <a:r>
              <a:rPr lang="hu-HU" dirty="0"/>
              <a:t> </a:t>
            </a:r>
            <a:r>
              <a:rPr lang="hu-HU" dirty="0" err="1"/>
              <a:t>who</a:t>
            </a:r>
            <a:r>
              <a:rPr lang="hu-HU" dirty="0"/>
              <a:t> </a:t>
            </a:r>
            <a:r>
              <a:rPr lang="hu-HU" dirty="0" err="1"/>
              <a:t>were</a:t>
            </a:r>
            <a:r>
              <a:rPr lang="hu-HU" dirty="0"/>
              <a:t> </a:t>
            </a:r>
            <a:r>
              <a:rPr lang="hu-HU" dirty="0" err="1"/>
              <a:t>opposed</a:t>
            </a:r>
            <a:r>
              <a:rPr lang="hu-HU" dirty="0"/>
              <a:t> </a:t>
            </a:r>
            <a:r>
              <a:rPr lang="hu-HU" dirty="0" err="1"/>
              <a:t>by</a:t>
            </a:r>
            <a:r>
              <a:rPr lang="hu-HU" dirty="0"/>
              <a:t> </a:t>
            </a:r>
            <a:r>
              <a:rPr lang="hu-HU" dirty="0" err="1"/>
              <a:t>experts</a:t>
            </a:r>
            <a:endParaRPr lang="hu-HU" dirty="0"/>
          </a:p>
          <a:p>
            <a:r>
              <a:rPr lang="hu-HU" dirty="0"/>
              <a:t>it is </a:t>
            </a:r>
            <a:r>
              <a:rPr lang="hu-HU" dirty="0" err="1"/>
              <a:t>the</a:t>
            </a:r>
            <a:r>
              <a:rPr lang="hu-HU" dirty="0"/>
              <a:t> </a:t>
            </a:r>
            <a:r>
              <a:rPr lang="hu-HU" dirty="0" err="1"/>
              <a:t>responsibility</a:t>
            </a:r>
            <a:r>
              <a:rPr lang="hu-HU" dirty="0"/>
              <a:t> of </a:t>
            </a:r>
            <a:r>
              <a:rPr lang="hu-HU" dirty="0" err="1"/>
              <a:t>the</a:t>
            </a:r>
            <a:r>
              <a:rPr lang="hu-HU" dirty="0"/>
              <a:t> </a:t>
            </a:r>
            <a:r>
              <a:rPr lang="hu-HU" dirty="0" err="1"/>
              <a:t>expert</a:t>
            </a:r>
            <a:r>
              <a:rPr lang="hu-HU" dirty="0"/>
              <a:t> </a:t>
            </a:r>
            <a:r>
              <a:rPr lang="hu-HU" dirty="0" err="1"/>
              <a:t>to</a:t>
            </a:r>
            <a:r>
              <a:rPr lang="hu-HU" dirty="0"/>
              <a:t> </a:t>
            </a:r>
            <a:r>
              <a:rPr lang="hu-HU" dirty="0" err="1"/>
              <a:t>operate</a:t>
            </a:r>
            <a:r>
              <a:rPr lang="hu-HU" dirty="0"/>
              <a:t> </a:t>
            </a:r>
            <a:r>
              <a:rPr lang="hu-HU" dirty="0" err="1"/>
              <a:t>the</a:t>
            </a:r>
            <a:r>
              <a:rPr lang="hu-HU" dirty="0"/>
              <a:t> </a:t>
            </a:r>
            <a:r>
              <a:rPr lang="hu-HU" dirty="0" err="1"/>
              <a:t>familiar</a:t>
            </a:r>
            <a:r>
              <a:rPr lang="hu-HU" dirty="0"/>
              <a:t> and </a:t>
            </a:r>
            <a:r>
              <a:rPr lang="hu-HU" dirty="0" err="1"/>
              <a:t>that</a:t>
            </a:r>
            <a:r>
              <a:rPr lang="hu-HU" dirty="0"/>
              <a:t> of </a:t>
            </a:r>
            <a:r>
              <a:rPr lang="hu-HU" dirty="0" err="1"/>
              <a:t>the</a:t>
            </a:r>
            <a:r>
              <a:rPr lang="hu-HU" dirty="0"/>
              <a:t> </a:t>
            </a:r>
            <a:r>
              <a:rPr lang="hu-HU" dirty="0" err="1"/>
              <a:t>leader</a:t>
            </a:r>
            <a:r>
              <a:rPr lang="hu-HU" dirty="0"/>
              <a:t> </a:t>
            </a:r>
            <a:r>
              <a:rPr lang="hu-HU" dirty="0" err="1"/>
              <a:t>to</a:t>
            </a:r>
            <a:r>
              <a:rPr lang="hu-HU" dirty="0"/>
              <a:t> </a:t>
            </a:r>
            <a:r>
              <a:rPr lang="hu-HU" dirty="0" err="1"/>
              <a:t>transcend</a:t>
            </a:r>
            <a:r>
              <a:rPr lang="hu-HU" dirty="0"/>
              <a:t> it</a:t>
            </a:r>
          </a:p>
          <a:p>
            <a:pPr marL="0" indent="0">
              <a:buNone/>
            </a:pPr>
            <a:endParaRPr lang="hu-HU" dirty="0"/>
          </a:p>
        </p:txBody>
      </p:sp>
    </p:spTree>
    <p:extLst>
      <p:ext uri="{BB962C8B-B14F-4D97-AF65-F5344CB8AC3E}">
        <p14:creationId xmlns:p14="http://schemas.microsoft.com/office/powerpoint/2010/main" val="19185753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5/1 </a:t>
            </a:r>
            <a:r>
              <a:rPr lang="hu-HU" dirty="0" err="1" smtClean="0"/>
              <a:t>Institutions</a:t>
            </a:r>
            <a:endParaRPr lang="hu-HU" dirty="0"/>
          </a:p>
        </p:txBody>
      </p:sp>
      <p:sp>
        <p:nvSpPr>
          <p:cNvPr id="3" name="Tartalom helye 2"/>
          <p:cNvSpPr>
            <a:spLocks noGrp="1"/>
          </p:cNvSpPr>
          <p:nvPr>
            <p:ph idx="1"/>
          </p:nvPr>
        </p:nvSpPr>
        <p:spPr/>
        <p:txBody>
          <a:bodyPr/>
          <a:lstStyle/>
          <a:p>
            <a:r>
              <a:rPr lang="en-US" dirty="0"/>
              <a:t>Foreign policy decisions are always made within an institutional </a:t>
            </a:r>
            <a:r>
              <a:rPr lang="en-US" dirty="0" smtClean="0"/>
              <a:t>framework,</a:t>
            </a:r>
            <a:r>
              <a:rPr lang="hu-HU" dirty="0" smtClean="0"/>
              <a:t> </a:t>
            </a:r>
            <a:r>
              <a:rPr lang="en-US" dirty="0" smtClean="0"/>
              <a:t>which </a:t>
            </a:r>
            <a:r>
              <a:rPr lang="en-US" dirty="0"/>
              <a:t>shapes actors’ preferences and behavior. This is one of FPA’s </a:t>
            </a:r>
            <a:r>
              <a:rPr lang="en-US" dirty="0" smtClean="0"/>
              <a:t>most</a:t>
            </a:r>
            <a:r>
              <a:rPr lang="hu-HU" dirty="0" smtClean="0"/>
              <a:t> </a:t>
            </a:r>
            <a:r>
              <a:rPr lang="en-US" dirty="0" smtClean="0"/>
              <a:t>firmly </a:t>
            </a:r>
            <a:r>
              <a:rPr lang="en-US" dirty="0"/>
              <a:t>established observations. </a:t>
            </a:r>
            <a:endParaRPr lang="hu-HU" dirty="0" smtClean="0"/>
          </a:p>
          <a:p>
            <a:r>
              <a:rPr lang="en-US" dirty="0" smtClean="0"/>
              <a:t>As </a:t>
            </a:r>
            <a:r>
              <a:rPr lang="en-US" dirty="0"/>
              <a:t>Thucydides observed 2500 years </a:t>
            </a:r>
            <a:r>
              <a:rPr lang="en-US" dirty="0" smtClean="0"/>
              <a:t>ago,</a:t>
            </a:r>
            <a:r>
              <a:rPr lang="hu-HU" dirty="0" smtClean="0"/>
              <a:t> </a:t>
            </a:r>
            <a:r>
              <a:rPr lang="en-US" dirty="0" smtClean="0"/>
              <a:t>democracies</a:t>
            </a:r>
            <a:r>
              <a:rPr lang="en-US" dirty="0"/>
              <a:t>, aristocracies and monarchies are driven by distinct </a:t>
            </a:r>
            <a:r>
              <a:rPr lang="en-US" dirty="0" smtClean="0"/>
              <a:t>mechanisms</a:t>
            </a:r>
            <a:r>
              <a:rPr lang="hu-HU" dirty="0" smtClean="0"/>
              <a:t> </a:t>
            </a:r>
            <a:r>
              <a:rPr lang="en-US" dirty="0" smtClean="0"/>
              <a:t>that </a:t>
            </a:r>
            <a:r>
              <a:rPr lang="en-US" dirty="0"/>
              <a:t>lead to different foreign policies</a:t>
            </a:r>
            <a:r>
              <a:rPr lang="en-US"/>
              <a:t>. </a:t>
            </a:r>
            <a:endParaRPr lang="hu-HU" dirty="0" smtClean="0"/>
          </a:p>
        </p:txBody>
      </p:sp>
    </p:spTree>
    <p:extLst>
      <p:ext uri="{BB962C8B-B14F-4D97-AF65-F5344CB8AC3E}">
        <p14:creationId xmlns:p14="http://schemas.microsoft.com/office/powerpoint/2010/main" val="15714210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5/2 </a:t>
            </a:r>
            <a:r>
              <a:rPr lang="hu-HU" dirty="0" err="1" smtClean="0"/>
              <a:t>institutions</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dirty="0" smtClean="0"/>
              <a:t>1. </a:t>
            </a:r>
            <a:r>
              <a:rPr lang="hu-HU" dirty="0" err="1" smtClean="0"/>
              <a:t>Presidential</a:t>
            </a:r>
            <a:r>
              <a:rPr lang="hu-HU" dirty="0" smtClean="0"/>
              <a:t> </a:t>
            </a:r>
            <a:r>
              <a:rPr lang="hu-HU" dirty="0" err="1" smtClean="0"/>
              <a:t>systems</a:t>
            </a:r>
            <a:r>
              <a:rPr lang="hu-HU" dirty="0" smtClean="0"/>
              <a:t>: </a:t>
            </a:r>
          </a:p>
          <a:p>
            <a:pPr marL="0" indent="0">
              <a:buNone/>
            </a:pPr>
            <a:r>
              <a:rPr lang="en-US" dirty="0" smtClean="0"/>
              <a:t>the </a:t>
            </a:r>
            <a:r>
              <a:rPr lang="en-US" dirty="0"/>
              <a:t>management of </a:t>
            </a:r>
            <a:r>
              <a:rPr lang="en-US" dirty="0" smtClean="0"/>
              <a:t>foreign</a:t>
            </a:r>
            <a:r>
              <a:rPr lang="hu-HU" dirty="0" smtClean="0"/>
              <a:t> </a:t>
            </a:r>
            <a:r>
              <a:rPr lang="en-US" dirty="0" smtClean="0"/>
              <a:t>policy </a:t>
            </a:r>
            <a:r>
              <a:rPr lang="en-US" dirty="0"/>
              <a:t>is entrusted to the president, but the president cannot ignore </a:t>
            </a:r>
            <a:r>
              <a:rPr lang="en-US" dirty="0" smtClean="0"/>
              <a:t>the</a:t>
            </a:r>
            <a:r>
              <a:rPr lang="hu-HU" dirty="0" smtClean="0"/>
              <a:t> </a:t>
            </a:r>
            <a:r>
              <a:rPr lang="en-US" dirty="0" smtClean="0"/>
              <a:t>counter-power </a:t>
            </a:r>
            <a:r>
              <a:rPr lang="en-US" dirty="0"/>
              <a:t>exercised by parliament</a:t>
            </a:r>
            <a:r>
              <a:rPr lang="en-US" dirty="0" smtClean="0"/>
              <a:t>.</a:t>
            </a:r>
            <a:r>
              <a:rPr lang="hu-HU" dirty="0" smtClean="0"/>
              <a:t> =&gt; </a:t>
            </a:r>
            <a:r>
              <a:rPr lang="hu-HU" dirty="0" err="1" smtClean="0"/>
              <a:t>Senate</a:t>
            </a:r>
            <a:r>
              <a:rPr lang="hu-HU" dirty="0" smtClean="0"/>
              <a:t>/</a:t>
            </a:r>
            <a:r>
              <a:rPr lang="hu-HU" dirty="0" err="1" smtClean="0"/>
              <a:t>Congress</a:t>
            </a:r>
            <a:r>
              <a:rPr lang="hu-HU" dirty="0" smtClean="0"/>
              <a:t> 1920 League of </a:t>
            </a:r>
            <a:r>
              <a:rPr lang="hu-HU" dirty="0" err="1" smtClean="0"/>
              <a:t>Nations</a:t>
            </a:r>
            <a:r>
              <a:rPr lang="hu-HU" dirty="0" smtClean="0"/>
              <a:t> – </a:t>
            </a:r>
            <a:r>
              <a:rPr lang="hu-HU" dirty="0" err="1" smtClean="0"/>
              <a:t>regulating</a:t>
            </a:r>
            <a:r>
              <a:rPr lang="hu-HU" dirty="0" smtClean="0"/>
              <a:t> </a:t>
            </a:r>
            <a:r>
              <a:rPr lang="hu-HU" dirty="0" err="1" smtClean="0"/>
              <a:t>external</a:t>
            </a:r>
            <a:r>
              <a:rPr lang="hu-HU" dirty="0" smtClean="0"/>
              <a:t> trade – </a:t>
            </a:r>
            <a:r>
              <a:rPr lang="hu-HU" dirty="0" err="1" smtClean="0"/>
              <a:t>setting</a:t>
            </a:r>
            <a:r>
              <a:rPr lang="hu-HU" dirty="0" smtClean="0"/>
              <a:t> </a:t>
            </a:r>
            <a:r>
              <a:rPr lang="hu-HU" dirty="0" err="1" smtClean="0"/>
              <a:t>the</a:t>
            </a:r>
            <a:r>
              <a:rPr lang="hu-HU" dirty="0" smtClean="0"/>
              <a:t> </a:t>
            </a:r>
            <a:r>
              <a:rPr lang="hu-HU" dirty="0" err="1" smtClean="0"/>
              <a:t>budget</a:t>
            </a:r>
            <a:r>
              <a:rPr lang="hu-HU" dirty="0" smtClean="0"/>
              <a:t> – </a:t>
            </a:r>
            <a:r>
              <a:rPr lang="hu-HU" dirty="0" err="1" smtClean="0"/>
              <a:t>confirming</a:t>
            </a:r>
            <a:r>
              <a:rPr lang="hu-HU" dirty="0" smtClean="0"/>
              <a:t> </a:t>
            </a:r>
            <a:r>
              <a:rPr lang="hu-HU" dirty="0" err="1" smtClean="0"/>
              <a:t>ambassadors</a:t>
            </a:r>
            <a:r>
              <a:rPr lang="hu-HU" dirty="0" smtClean="0"/>
              <a:t> (no </a:t>
            </a:r>
            <a:r>
              <a:rPr lang="hu-HU" dirty="0" err="1" smtClean="0"/>
              <a:t>automatic</a:t>
            </a:r>
            <a:r>
              <a:rPr lang="hu-HU" dirty="0" smtClean="0"/>
              <a:t> </a:t>
            </a:r>
            <a:r>
              <a:rPr lang="hu-HU" dirty="0" err="1" smtClean="0"/>
              <a:t>support</a:t>
            </a:r>
            <a:r>
              <a:rPr lang="hu-HU" dirty="0" smtClean="0"/>
              <a:t> </a:t>
            </a:r>
            <a:r>
              <a:rPr lang="hu-HU" dirty="0" err="1" smtClean="0"/>
              <a:t>form</a:t>
            </a:r>
            <a:r>
              <a:rPr lang="hu-HU" dirty="0" smtClean="0"/>
              <a:t> </a:t>
            </a:r>
            <a:r>
              <a:rPr lang="hu-HU" dirty="0" err="1" smtClean="0"/>
              <a:t>parliament</a:t>
            </a:r>
            <a:r>
              <a:rPr lang="hu-HU" dirty="0" smtClean="0"/>
              <a:t>)</a:t>
            </a:r>
          </a:p>
          <a:p>
            <a:pPr marL="0" indent="0">
              <a:buNone/>
            </a:pPr>
            <a:r>
              <a:rPr lang="hu-HU" dirty="0" smtClean="0"/>
              <a:t>2. </a:t>
            </a:r>
            <a:r>
              <a:rPr lang="hu-HU" dirty="0" err="1" smtClean="0"/>
              <a:t>Parliamentary</a:t>
            </a:r>
            <a:r>
              <a:rPr lang="hu-HU" dirty="0" smtClean="0"/>
              <a:t> </a:t>
            </a:r>
            <a:r>
              <a:rPr lang="hu-HU" dirty="0" err="1" smtClean="0"/>
              <a:t>systems</a:t>
            </a:r>
            <a:r>
              <a:rPr lang="hu-HU" dirty="0" smtClean="0"/>
              <a:t>: </a:t>
            </a:r>
          </a:p>
          <a:p>
            <a:pPr marL="0" indent="0">
              <a:buNone/>
            </a:pPr>
            <a:r>
              <a:rPr lang="en-US" dirty="0" smtClean="0"/>
              <a:t>the </a:t>
            </a:r>
            <a:r>
              <a:rPr lang="en-US" dirty="0"/>
              <a:t>prime minister </a:t>
            </a:r>
            <a:r>
              <a:rPr lang="en-US" dirty="0" smtClean="0"/>
              <a:t>at</a:t>
            </a:r>
            <a:r>
              <a:rPr lang="hu-HU" dirty="0" smtClean="0"/>
              <a:t> </a:t>
            </a:r>
            <a:r>
              <a:rPr lang="en-US" dirty="0" smtClean="0"/>
              <a:t>the </a:t>
            </a:r>
            <a:r>
              <a:rPr lang="en-US" dirty="0"/>
              <a:t>head of a parliamentary regime is drawn from parliament and </a:t>
            </a:r>
            <a:r>
              <a:rPr lang="en-US" dirty="0" smtClean="0"/>
              <a:t>generally</a:t>
            </a:r>
            <a:r>
              <a:rPr lang="hu-HU" dirty="0" smtClean="0"/>
              <a:t> </a:t>
            </a:r>
            <a:r>
              <a:rPr lang="en-US" dirty="0" smtClean="0"/>
              <a:t>controls </a:t>
            </a:r>
            <a:r>
              <a:rPr lang="en-US" dirty="0"/>
              <a:t>the majority. Therefore, he has greater autonomy when it </a:t>
            </a:r>
            <a:r>
              <a:rPr lang="en-US" dirty="0" smtClean="0"/>
              <a:t>comes</a:t>
            </a:r>
            <a:r>
              <a:rPr lang="hu-HU" dirty="0" smtClean="0"/>
              <a:t> </a:t>
            </a:r>
            <a:r>
              <a:rPr lang="hu-HU" dirty="0" err="1" smtClean="0"/>
              <a:t>to</a:t>
            </a:r>
            <a:r>
              <a:rPr lang="hu-HU" dirty="0" smtClean="0"/>
              <a:t> </a:t>
            </a:r>
            <a:r>
              <a:rPr lang="hu-HU" dirty="0" err="1"/>
              <a:t>managing</a:t>
            </a:r>
            <a:r>
              <a:rPr lang="hu-HU" dirty="0"/>
              <a:t> </a:t>
            </a:r>
            <a:r>
              <a:rPr lang="hu-HU" dirty="0" err="1"/>
              <a:t>foreign</a:t>
            </a:r>
            <a:r>
              <a:rPr lang="hu-HU" dirty="0"/>
              <a:t> policy</a:t>
            </a:r>
            <a:r>
              <a:rPr lang="hu-HU" dirty="0" smtClean="0"/>
              <a:t>. (almost </a:t>
            </a:r>
            <a:r>
              <a:rPr lang="hu-HU" dirty="0" err="1" smtClean="0"/>
              <a:t>always</a:t>
            </a:r>
            <a:r>
              <a:rPr lang="hu-HU" dirty="0" smtClean="0"/>
              <a:t> </a:t>
            </a:r>
            <a:r>
              <a:rPr lang="hu-HU" dirty="0" err="1" smtClean="0"/>
              <a:t>support</a:t>
            </a:r>
            <a:r>
              <a:rPr lang="hu-HU" dirty="0" smtClean="0"/>
              <a:t> </a:t>
            </a:r>
            <a:r>
              <a:rPr lang="hu-HU" dirty="0" err="1" smtClean="0"/>
              <a:t>from</a:t>
            </a:r>
            <a:r>
              <a:rPr lang="hu-HU" dirty="0" smtClean="0"/>
              <a:t> </a:t>
            </a:r>
            <a:r>
              <a:rPr lang="hu-HU" dirty="0" err="1" smtClean="0"/>
              <a:t>the</a:t>
            </a:r>
            <a:r>
              <a:rPr lang="hu-HU" dirty="0" smtClean="0"/>
              <a:t> </a:t>
            </a:r>
            <a:r>
              <a:rPr lang="hu-HU" dirty="0" err="1" smtClean="0"/>
              <a:t>parliament</a:t>
            </a:r>
            <a:r>
              <a:rPr lang="hu-HU" dirty="0" smtClean="0"/>
              <a:t>)</a:t>
            </a:r>
          </a:p>
          <a:p>
            <a:pPr marL="0" indent="0">
              <a:buNone/>
            </a:pPr>
            <a:endParaRPr lang="hu-HU" dirty="0"/>
          </a:p>
          <a:p>
            <a:pPr marL="0" indent="0">
              <a:buNone/>
            </a:pPr>
            <a:endParaRPr lang="hu-HU" dirty="0"/>
          </a:p>
        </p:txBody>
      </p:sp>
    </p:spTree>
    <p:extLst>
      <p:ext uri="{BB962C8B-B14F-4D97-AF65-F5344CB8AC3E}">
        <p14:creationId xmlns:p14="http://schemas.microsoft.com/office/powerpoint/2010/main" val="30488660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5/3 </a:t>
            </a:r>
            <a:r>
              <a:rPr lang="hu-HU" dirty="0" err="1" smtClean="0"/>
              <a:t>institutions</a:t>
            </a:r>
            <a:endParaRPr lang="hu-HU" dirty="0"/>
          </a:p>
        </p:txBody>
      </p:sp>
      <p:sp>
        <p:nvSpPr>
          <p:cNvPr id="3" name="Tartalom helye 2"/>
          <p:cNvSpPr>
            <a:spLocks noGrp="1"/>
          </p:cNvSpPr>
          <p:nvPr>
            <p:ph idx="1"/>
          </p:nvPr>
        </p:nvSpPr>
        <p:spPr/>
        <p:txBody>
          <a:bodyPr/>
          <a:lstStyle/>
          <a:p>
            <a:pPr marL="0" indent="0">
              <a:buNone/>
            </a:pPr>
            <a:r>
              <a:rPr lang="hu-HU" dirty="0" smtClean="0"/>
              <a:t>Right-</a:t>
            </a:r>
            <a:r>
              <a:rPr lang="hu-HU" dirty="0" err="1" smtClean="0"/>
              <a:t>wing</a:t>
            </a:r>
            <a:r>
              <a:rPr lang="hu-HU" dirty="0" smtClean="0"/>
              <a:t> </a:t>
            </a:r>
            <a:r>
              <a:rPr lang="hu-HU" dirty="0" err="1" smtClean="0"/>
              <a:t>or</a:t>
            </a:r>
            <a:r>
              <a:rPr lang="hu-HU" dirty="0" smtClean="0"/>
              <a:t> </a:t>
            </a:r>
            <a:r>
              <a:rPr lang="hu-HU" dirty="0" err="1" smtClean="0"/>
              <a:t>left-wing</a:t>
            </a:r>
            <a:r>
              <a:rPr lang="hu-HU" dirty="0" smtClean="0"/>
              <a:t> </a:t>
            </a:r>
            <a:r>
              <a:rPr lang="hu-HU" dirty="0" err="1" smtClean="0"/>
              <a:t>parties</a:t>
            </a:r>
            <a:r>
              <a:rPr lang="hu-HU" dirty="0" smtClean="0"/>
              <a:t>: </a:t>
            </a:r>
          </a:p>
          <a:p>
            <a:pPr marL="0" indent="0">
              <a:buNone/>
            </a:pPr>
            <a:r>
              <a:rPr lang="hu-HU" dirty="0" err="1"/>
              <a:t>right-wing</a:t>
            </a:r>
            <a:r>
              <a:rPr lang="hu-HU" dirty="0"/>
              <a:t> </a:t>
            </a:r>
            <a:r>
              <a:rPr lang="hu-HU" dirty="0" err="1"/>
              <a:t>governments</a:t>
            </a:r>
            <a:r>
              <a:rPr lang="hu-HU" dirty="0"/>
              <a:t>, </a:t>
            </a:r>
            <a:r>
              <a:rPr lang="hu-HU" dirty="0" err="1"/>
              <a:t>whose</a:t>
            </a:r>
            <a:r>
              <a:rPr lang="hu-HU" dirty="0"/>
              <a:t> </a:t>
            </a:r>
            <a:r>
              <a:rPr lang="hu-HU" dirty="0" err="1" smtClean="0"/>
              <a:t>voters</a:t>
            </a:r>
            <a:r>
              <a:rPr lang="hu-HU" dirty="0"/>
              <a:t> </a:t>
            </a:r>
            <a:r>
              <a:rPr lang="en-US" dirty="0" smtClean="0"/>
              <a:t>are </a:t>
            </a:r>
            <a:r>
              <a:rPr lang="en-US" dirty="0"/>
              <a:t>generally less pacifist, are more likely to be involved in armed </a:t>
            </a:r>
            <a:r>
              <a:rPr lang="en-US" dirty="0" smtClean="0"/>
              <a:t>conflict.</a:t>
            </a:r>
            <a:r>
              <a:rPr lang="hu-HU" dirty="0" smtClean="0"/>
              <a:t> </a:t>
            </a:r>
          </a:p>
          <a:p>
            <a:pPr marL="0" indent="0">
              <a:buNone/>
            </a:pPr>
            <a:r>
              <a:rPr lang="en-US" dirty="0" smtClean="0"/>
              <a:t>Left-wing </a:t>
            </a:r>
            <a:r>
              <a:rPr lang="en-US" dirty="0"/>
              <a:t>governments, on the other hand, are more likely to be </a:t>
            </a:r>
            <a:r>
              <a:rPr lang="en-US" dirty="0" smtClean="0"/>
              <a:t>attacked</a:t>
            </a:r>
            <a:r>
              <a:rPr lang="hu-HU" dirty="0" smtClean="0"/>
              <a:t> </a:t>
            </a:r>
            <a:r>
              <a:rPr lang="hu-HU" dirty="0" err="1" smtClean="0"/>
              <a:t>by</a:t>
            </a:r>
            <a:r>
              <a:rPr lang="hu-HU" dirty="0" smtClean="0"/>
              <a:t> </a:t>
            </a:r>
            <a:r>
              <a:rPr lang="hu-HU" dirty="0" err="1"/>
              <a:t>foreign</a:t>
            </a:r>
            <a:r>
              <a:rPr lang="hu-HU" dirty="0"/>
              <a:t> </a:t>
            </a:r>
            <a:r>
              <a:rPr lang="hu-HU" dirty="0" err="1" smtClean="0"/>
              <a:t>countries</a:t>
            </a:r>
            <a:r>
              <a:rPr lang="hu-HU" dirty="0" smtClean="0"/>
              <a:t>. </a:t>
            </a:r>
            <a:r>
              <a:rPr lang="hu-HU" dirty="0" err="1" smtClean="0"/>
              <a:t>They</a:t>
            </a:r>
            <a:r>
              <a:rPr lang="hu-HU" dirty="0" smtClean="0"/>
              <a:t> </a:t>
            </a:r>
            <a:r>
              <a:rPr lang="hu-HU" dirty="0" err="1" smtClean="0"/>
              <a:t>also</a:t>
            </a:r>
            <a:r>
              <a:rPr lang="hu-HU" dirty="0" smtClean="0"/>
              <a:t> </a:t>
            </a:r>
            <a:r>
              <a:rPr lang="hu-HU" dirty="0" err="1" smtClean="0"/>
              <a:t>give</a:t>
            </a:r>
            <a:r>
              <a:rPr lang="hu-HU" dirty="0" smtClean="0"/>
              <a:t> more </a:t>
            </a:r>
            <a:r>
              <a:rPr lang="hu-HU" dirty="0" err="1" smtClean="0"/>
              <a:t>development</a:t>
            </a:r>
            <a:r>
              <a:rPr lang="hu-HU" dirty="0" smtClean="0"/>
              <a:t> </a:t>
            </a:r>
            <a:r>
              <a:rPr lang="hu-HU" dirty="0" err="1" smtClean="0"/>
              <a:t>aid</a:t>
            </a:r>
            <a:r>
              <a:rPr lang="hu-HU" dirty="0" smtClean="0"/>
              <a:t>. </a:t>
            </a:r>
            <a:endParaRPr lang="hu-HU" dirty="0"/>
          </a:p>
          <a:p>
            <a:pPr marL="0" indent="0">
              <a:buNone/>
            </a:pPr>
            <a:r>
              <a:rPr lang="hu-HU" dirty="0" smtClean="0"/>
              <a:t>=&gt; </a:t>
            </a:r>
            <a:r>
              <a:rPr lang="hu-HU" dirty="0" err="1" smtClean="0"/>
              <a:t>Hungarian</a:t>
            </a:r>
            <a:r>
              <a:rPr lang="hu-HU" dirty="0" smtClean="0"/>
              <a:t> </a:t>
            </a:r>
            <a:r>
              <a:rPr lang="hu-HU" dirty="0" err="1" smtClean="0"/>
              <a:t>minorities</a:t>
            </a:r>
            <a:r>
              <a:rPr lang="hu-HU" dirty="0" smtClean="0"/>
              <a:t> </a:t>
            </a:r>
            <a:r>
              <a:rPr lang="hu-HU" dirty="0" err="1" smtClean="0"/>
              <a:t>abroad</a:t>
            </a:r>
            <a:endParaRPr lang="hu-HU" dirty="0" smtClean="0"/>
          </a:p>
          <a:p>
            <a:pPr marL="0" indent="0">
              <a:buNone/>
            </a:pPr>
            <a:r>
              <a:rPr lang="hu-HU" dirty="0"/>
              <a:t>C</a:t>
            </a:r>
            <a:r>
              <a:rPr lang="en-US" dirty="0" err="1" smtClean="0"/>
              <a:t>oalition</a:t>
            </a:r>
            <a:r>
              <a:rPr lang="en-US" dirty="0" smtClean="0"/>
              <a:t> </a:t>
            </a:r>
            <a:r>
              <a:rPr lang="en-US" dirty="0"/>
              <a:t>governments tend to adopt foreign policies that are momentarily more extreme in some </a:t>
            </a:r>
            <a:r>
              <a:rPr lang="en-US" dirty="0" smtClean="0"/>
              <a:t>way</a:t>
            </a:r>
            <a:r>
              <a:rPr lang="hu-HU" dirty="0" smtClean="0"/>
              <a:t> – more </a:t>
            </a:r>
            <a:r>
              <a:rPr lang="hu-HU" dirty="0" err="1" smtClean="0"/>
              <a:t>volatility</a:t>
            </a:r>
            <a:endParaRPr lang="hu-HU" dirty="0"/>
          </a:p>
        </p:txBody>
      </p:sp>
    </p:spTree>
    <p:extLst>
      <p:ext uri="{BB962C8B-B14F-4D97-AF65-F5344CB8AC3E}">
        <p14:creationId xmlns:p14="http://schemas.microsoft.com/office/powerpoint/2010/main" val="2575268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1/2 </a:t>
            </a:r>
            <a:r>
              <a:rPr lang="hu-HU" dirty="0" err="1" smtClean="0"/>
              <a:t>What</a:t>
            </a:r>
            <a:r>
              <a:rPr lang="hu-HU" dirty="0" smtClean="0"/>
              <a:t> is </a:t>
            </a:r>
            <a:r>
              <a:rPr lang="hu-HU" dirty="0" err="1" smtClean="0"/>
              <a:t>foreign</a:t>
            </a:r>
            <a:r>
              <a:rPr lang="hu-HU" dirty="0" smtClean="0"/>
              <a:t> policy?</a:t>
            </a:r>
            <a:endParaRPr lang="hu-HU" dirty="0"/>
          </a:p>
        </p:txBody>
      </p:sp>
      <p:sp>
        <p:nvSpPr>
          <p:cNvPr id="3" name="Tartalom helye 2"/>
          <p:cNvSpPr>
            <a:spLocks noGrp="1"/>
          </p:cNvSpPr>
          <p:nvPr>
            <p:ph idx="1"/>
          </p:nvPr>
        </p:nvSpPr>
        <p:spPr/>
        <p:txBody>
          <a:bodyPr>
            <a:normAutofit fontScale="92500" lnSpcReduction="10000"/>
          </a:bodyPr>
          <a:lstStyle/>
          <a:p>
            <a:r>
              <a:rPr lang="en-US" dirty="0"/>
              <a:t>a set of actions or rules governing the actions of an independent </a:t>
            </a:r>
            <a:r>
              <a:rPr lang="en-US" dirty="0" smtClean="0"/>
              <a:t>political</a:t>
            </a:r>
            <a:r>
              <a:rPr lang="hu-HU" dirty="0" smtClean="0"/>
              <a:t> </a:t>
            </a:r>
            <a:r>
              <a:rPr lang="en-US" dirty="0" smtClean="0"/>
              <a:t>authority </a:t>
            </a:r>
            <a:r>
              <a:rPr lang="en-US" dirty="0"/>
              <a:t>deployed in the international </a:t>
            </a:r>
            <a:r>
              <a:rPr lang="en-US" dirty="0" smtClean="0"/>
              <a:t>environment</a:t>
            </a:r>
            <a:endParaRPr lang="hu-HU" dirty="0" smtClean="0"/>
          </a:p>
          <a:p>
            <a:r>
              <a:rPr lang="hu-HU" dirty="0" err="1"/>
              <a:t>w</a:t>
            </a:r>
            <a:r>
              <a:rPr lang="hu-HU" dirty="0" err="1" smtClean="0"/>
              <a:t>hen</a:t>
            </a:r>
            <a:r>
              <a:rPr lang="hu-HU" dirty="0" smtClean="0"/>
              <a:t> is a policy </a:t>
            </a:r>
            <a:r>
              <a:rPr lang="hu-HU" dirty="0" err="1" smtClean="0"/>
              <a:t>foreign</a:t>
            </a:r>
            <a:r>
              <a:rPr lang="hu-HU" dirty="0" smtClean="0"/>
              <a:t>? FP vs. </a:t>
            </a:r>
            <a:r>
              <a:rPr lang="hu-HU" dirty="0" err="1"/>
              <a:t>d</a:t>
            </a:r>
            <a:r>
              <a:rPr lang="hu-HU" dirty="0" err="1" smtClean="0"/>
              <a:t>omestic</a:t>
            </a:r>
            <a:r>
              <a:rPr lang="hu-HU" dirty="0" smtClean="0"/>
              <a:t> </a:t>
            </a:r>
            <a:r>
              <a:rPr lang="hu-HU" dirty="0" err="1" smtClean="0"/>
              <a:t>public</a:t>
            </a:r>
            <a:r>
              <a:rPr lang="hu-HU" dirty="0" smtClean="0"/>
              <a:t> policy =&gt; </a:t>
            </a:r>
            <a:r>
              <a:rPr lang="hu-HU" dirty="0" err="1" smtClean="0"/>
              <a:t>some</a:t>
            </a:r>
            <a:r>
              <a:rPr lang="hu-HU" dirty="0" smtClean="0"/>
              <a:t> overlap </a:t>
            </a:r>
            <a:r>
              <a:rPr lang="hu-HU" dirty="0" err="1" smtClean="0"/>
              <a:t>but</a:t>
            </a:r>
            <a:r>
              <a:rPr lang="hu-HU" dirty="0" smtClean="0"/>
              <a:t> FP </a:t>
            </a:r>
            <a:r>
              <a:rPr lang="hu-HU" dirty="0" err="1" smtClean="0"/>
              <a:t>deals</a:t>
            </a:r>
            <a:r>
              <a:rPr lang="hu-HU" dirty="0" smtClean="0"/>
              <a:t> </a:t>
            </a:r>
            <a:r>
              <a:rPr lang="hu-HU" dirty="0" err="1"/>
              <a:t>with</a:t>
            </a:r>
            <a:r>
              <a:rPr lang="hu-HU" dirty="0"/>
              <a:t> </a:t>
            </a:r>
            <a:r>
              <a:rPr lang="hu-HU" dirty="0" err="1"/>
              <a:t>problems</a:t>
            </a:r>
            <a:r>
              <a:rPr lang="hu-HU" dirty="0"/>
              <a:t> </a:t>
            </a:r>
            <a:r>
              <a:rPr lang="hu-HU" dirty="0" err="1" smtClean="0"/>
              <a:t>arising</a:t>
            </a:r>
            <a:r>
              <a:rPr lang="hu-HU" dirty="0"/>
              <a:t> </a:t>
            </a:r>
            <a:r>
              <a:rPr lang="hu-HU" dirty="0" err="1" smtClean="0"/>
              <a:t>outside</a:t>
            </a:r>
            <a:r>
              <a:rPr lang="hu-HU" dirty="0" smtClean="0"/>
              <a:t> </a:t>
            </a:r>
            <a:r>
              <a:rPr lang="hu-HU" dirty="0" err="1"/>
              <a:t>state</a:t>
            </a:r>
            <a:r>
              <a:rPr lang="hu-HU" dirty="0"/>
              <a:t> </a:t>
            </a:r>
            <a:r>
              <a:rPr lang="hu-HU" dirty="0" err="1" smtClean="0"/>
              <a:t>borders</a:t>
            </a:r>
            <a:endParaRPr lang="hu-HU" dirty="0" smtClean="0"/>
          </a:p>
          <a:p>
            <a:r>
              <a:rPr lang="en-US" dirty="0"/>
              <a:t>geographic criterion: every action (or inaction) </a:t>
            </a:r>
            <a:r>
              <a:rPr lang="en-US" dirty="0" smtClean="0"/>
              <a:t>undertaken</a:t>
            </a:r>
            <a:r>
              <a:rPr lang="hu-HU" dirty="0" smtClean="0"/>
              <a:t> </a:t>
            </a:r>
            <a:r>
              <a:rPr lang="en-US" dirty="0" smtClean="0"/>
              <a:t>by </a:t>
            </a:r>
            <a:r>
              <a:rPr lang="en-US" dirty="0"/>
              <a:t>a sovereign political authority in a context beyond the </a:t>
            </a:r>
            <a:r>
              <a:rPr lang="en-US" dirty="0" smtClean="0"/>
              <a:t>state’s</a:t>
            </a:r>
            <a:r>
              <a:rPr lang="hu-HU" dirty="0" smtClean="0"/>
              <a:t> </a:t>
            </a:r>
            <a:r>
              <a:rPr lang="en-US" dirty="0" smtClean="0"/>
              <a:t>borders </a:t>
            </a:r>
            <a:r>
              <a:rPr lang="en-US" dirty="0"/>
              <a:t>can be considered as a component of foreign policy, regardless </a:t>
            </a:r>
            <a:r>
              <a:rPr lang="en-US" dirty="0" smtClean="0"/>
              <a:t>of</a:t>
            </a:r>
            <a:r>
              <a:rPr lang="hu-HU" dirty="0" smtClean="0"/>
              <a:t> </a:t>
            </a:r>
            <a:r>
              <a:rPr lang="en-US" dirty="0" smtClean="0"/>
              <a:t>whether </a:t>
            </a:r>
            <a:r>
              <a:rPr lang="en-US" dirty="0"/>
              <a:t>it is the responsibility of the ministry of foreign affairs or </a:t>
            </a:r>
            <a:r>
              <a:rPr lang="en-US" dirty="0" smtClean="0"/>
              <a:t>any</a:t>
            </a:r>
            <a:r>
              <a:rPr lang="hu-HU" dirty="0" smtClean="0"/>
              <a:t> </a:t>
            </a:r>
            <a:r>
              <a:rPr lang="hu-HU" dirty="0" err="1" smtClean="0"/>
              <a:t>other</a:t>
            </a:r>
            <a:r>
              <a:rPr lang="hu-HU" dirty="0" smtClean="0"/>
              <a:t> </a:t>
            </a:r>
            <a:r>
              <a:rPr lang="hu-HU" dirty="0" err="1"/>
              <a:t>public</a:t>
            </a:r>
            <a:r>
              <a:rPr lang="hu-HU" dirty="0"/>
              <a:t> </a:t>
            </a:r>
            <a:r>
              <a:rPr lang="hu-HU" dirty="0" err="1"/>
              <a:t>authority</a:t>
            </a:r>
            <a:r>
              <a:rPr lang="hu-HU" dirty="0"/>
              <a:t>.</a:t>
            </a:r>
          </a:p>
          <a:p>
            <a:r>
              <a:rPr lang="en-US" dirty="0"/>
              <a:t>the political authority that adopts and implements </a:t>
            </a:r>
            <a:r>
              <a:rPr lang="en-US" dirty="0" smtClean="0"/>
              <a:t>a</a:t>
            </a:r>
            <a:r>
              <a:rPr lang="hu-HU" dirty="0" smtClean="0"/>
              <a:t> </a:t>
            </a:r>
            <a:r>
              <a:rPr lang="en-US" dirty="0" smtClean="0"/>
              <a:t>foreign </a:t>
            </a:r>
            <a:r>
              <a:rPr lang="en-US" dirty="0"/>
              <a:t>policy has very limited control over its outcome because the </a:t>
            </a:r>
            <a:r>
              <a:rPr lang="en-US" dirty="0" smtClean="0"/>
              <a:t>outcome</a:t>
            </a:r>
            <a:r>
              <a:rPr lang="hu-HU" dirty="0" smtClean="0"/>
              <a:t> </a:t>
            </a:r>
            <a:r>
              <a:rPr lang="en-US" dirty="0" smtClean="0"/>
              <a:t>depends </a:t>
            </a:r>
            <a:r>
              <a:rPr lang="en-US" dirty="0"/>
              <a:t>on variables that elude its sovereignty</a:t>
            </a:r>
            <a:endParaRPr lang="hu-HU" dirty="0"/>
          </a:p>
        </p:txBody>
      </p:sp>
    </p:spTree>
    <p:extLst>
      <p:ext uri="{BB962C8B-B14F-4D97-AF65-F5344CB8AC3E}">
        <p14:creationId xmlns:p14="http://schemas.microsoft.com/office/powerpoint/2010/main" val="244735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5/4 </a:t>
            </a:r>
            <a:r>
              <a:rPr lang="hu-HU" dirty="0" err="1" smtClean="0"/>
              <a:t>Democratic</a:t>
            </a:r>
            <a:r>
              <a:rPr lang="hu-HU" dirty="0" smtClean="0"/>
              <a:t> </a:t>
            </a:r>
            <a:r>
              <a:rPr lang="hu-HU" dirty="0" err="1" smtClean="0"/>
              <a:t>peace</a:t>
            </a:r>
            <a:r>
              <a:rPr lang="hu-HU" dirty="0" smtClean="0"/>
              <a:t>!!!</a:t>
            </a:r>
            <a:endParaRPr lang="hu-HU" dirty="0"/>
          </a:p>
        </p:txBody>
      </p:sp>
      <p:sp>
        <p:nvSpPr>
          <p:cNvPr id="3" name="Tartalom helye 2"/>
          <p:cNvSpPr>
            <a:spLocks noGrp="1"/>
          </p:cNvSpPr>
          <p:nvPr>
            <p:ph idx="1"/>
          </p:nvPr>
        </p:nvSpPr>
        <p:spPr/>
        <p:txBody>
          <a:bodyPr/>
          <a:lstStyle/>
          <a:p>
            <a:r>
              <a:rPr lang="en-US" dirty="0"/>
              <a:t>“comes as close as anything we have to an empirical </a:t>
            </a:r>
            <a:r>
              <a:rPr lang="en-US" dirty="0" smtClean="0"/>
              <a:t>law</a:t>
            </a:r>
            <a:r>
              <a:rPr lang="hu-HU" dirty="0" smtClean="0"/>
              <a:t> in </a:t>
            </a:r>
            <a:r>
              <a:rPr lang="hu-HU" dirty="0" err="1"/>
              <a:t>international</a:t>
            </a:r>
            <a:r>
              <a:rPr lang="hu-HU" dirty="0"/>
              <a:t> relations” </a:t>
            </a:r>
            <a:endParaRPr lang="hu-HU" dirty="0" smtClean="0"/>
          </a:p>
          <a:p>
            <a:pPr marL="0" indent="0">
              <a:buNone/>
            </a:pPr>
            <a:r>
              <a:rPr lang="hu-HU" dirty="0" err="1" smtClean="0"/>
              <a:t>Reason</a:t>
            </a:r>
            <a:r>
              <a:rPr lang="hu-HU" dirty="0" smtClean="0"/>
              <a:t> </a:t>
            </a:r>
            <a:r>
              <a:rPr lang="hu-HU" dirty="0" err="1" smtClean="0"/>
              <a:t>for</a:t>
            </a:r>
            <a:r>
              <a:rPr lang="hu-HU" dirty="0" smtClean="0"/>
              <a:t> it?</a:t>
            </a:r>
          </a:p>
          <a:p>
            <a:pPr>
              <a:buFontTx/>
              <a:buChar char="-"/>
            </a:pPr>
            <a:r>
              <a:rPr lang="hu-HU" dirty="0" err="1" smtClean="0"/>
              <a:t>Not</a:t>
            </a:r>
            <a:r>
              <a:rPr lang="hu-HU" dirty="0" smtClean="0"/>
              <a:t> in </a:t>
            </a:r>
            <a:r>
              <a:rPr lang="hu-HU" dirty="0" err="1" smtClean="0"/>
              <a:t>the</a:t>
            </a:r>
            <a:r>
              <a:rPr lang="hu-HU" dirty="0" smtClean="0"/>
              <a:t> </a:t>
            </a:r>
            <a:r>
              <a:rPr lang="hu-HU" dirty="0" err="1" smtClean="0"/>
              <a:t>financial</a:t>
            </a:r>
            <a:r>
              <a:rPr lang="hu-HU" dirty="0" smtClean="0"/>
              <a:t>, trade interest of </a:t>
            </a:r>
            <a:r>
              <a:rPr lang="hu-HU" dirty="0" err="1" smtClean="0"/>
              <a:t>democracies</a:t>
            </a:r>
            <a:r>
              <a:rPr lang="hu-HU" dirty="0" smtClean="0"/>
              <a:t> – </a:t>
            </a:r>
            <a:r>
              <a:rPr lang="hu-HU" dirty="0" err="1" smtClean="0"/>
              <a:t>lose</a:t>
            </a:r>
            <a:r>
              <a:rPr lang="hu-HU" dirty="0" smtClean="0"/>
              <a:t> more </a:t>
            </a:r>
            <a:r>
              <a:rPr lang="hu-HU" dirty="0" err="1" smtClean="0"/>
              <a:t>than</a:t>
            </a:r>
            <a:r>
              <a:rPr lang="hu-HU" dirty="0" smtClean="0"/>
              <a:t> </a:t>
            </a:r>
            <a:r>
              <a:rPr lang="hu-HU" dirty="0" err="1" smtClean="0"/>
              <a:t>they</a:t>
            </a:r>
            <a:r>
              <a:rPr lang="hu-HU" dirty="0" smtClean="0"/>
              <a:t> </a:t>
            </a:r>
            <a:r>
              <a:rPr lang="hu-HU" dirty="0" err="1" smtClean="0"/>
              <a:t>might</a:t>
            </a:r>
            <a:r>
              <a:rPr lang="hu-HU" dirty="0" smtClean="0"/>
              <a:t> </a:t>
            </a:r>
            <a:r>
              <a:rPr lang="hu-HU" dirty="0" err="1" smtClean="0"/>
              <a:t>gain</a:t>
            </a:r>
            <a:r>
              <a:rPr lang="hu-HU" dirty="0" smtClean="0"/>
              <a:t> =&gt; </a:t>
            </a:r>
            <a:r>
              <a:rPr lang="hu-HU" dirty="0" err="1" smtClean="0"/>
              <a:t>wars</a:t>
            </a:r>
            <a:r>
              <a:rPr lang="hu-HU" dirty="0" smtClean="0"/>
              <a:t> </a:t>
            </a:r>
            <a:r>
              <a:rPr lang="hu-HU" dirty="0" err="1" smtClean="0"/>
              <a:t>are</a:t>
            </a:r>
            <a:r>
              <a:rPr lang="hu-HU" dirty="0" smtClean="0"/>
              <a:t> </a:t>
            </a:r>
            <a:r>
              <a:rPr lang="hu-HU" dirty="0" err="1" smtClean="0"/>
              <a:t>unpopular</a:t>
            </a:r>
            <a:r>
              <a:rPr lang="hu-HU" dirty="0" smtClean="0"/>
              <a:t> </a:t>
            </a:r>
            <a:r>
              <a:rPr lang="hu-HU" dirty="0" err="1" smtClean="0"/>
              <a:t>among</a:t>
            </a:r>
            <a:r>
              <a:rPr lang="hu-HU" dirty="0" smtClean="0"/>
              <a:t> </a:t>
            </a:r>
            <a:r>
              <a:rPr lang="hu-HU" dirty="0" err="1" smtClean="0"/>
              <a:t>the</a:t>
            </a:r>
            <a:r>
              <a:rPr lang="hu-HU" dirty="0" smtClean="0"/>
              <a:t> </a:t>
            </a:r>
            <a:r>
              <a:rPr lang="hu-HU" dirty="0" err="1" smtClean="0"/>
              <a:t>electorate</a:t>
            </a:r>
            <a:endParaRPr lang="hu-HU" dirty="0" smtClean="0"/>
          </a:p>
          <a:p>
            <a:pPr marL="0" indent="0">
              <a:buNone/>
            </a:pPr>
            <a:r>
              <a:rPr lang="hu-HU" dirty="0" err="1" smtClean="0"/>
              <a:t>Democracies</a:t>
            </a:r>
            <a:r>
              <a:rPr lang="hu-HU" dirty="0" smtClean="0"/>
              <a:t> </a:t>
            </a:r>
            <a:r>
              <a:rPr lang="hu-HU" dirty="0" err="1" smtClean="0"/>
              <a:t>do</a:t>
            </a:r>
            <a:r>
              <a:rPr lang="hu-HU" dirty="0" smtClean="0"/>
              <a:t> </a:t>
            </a:r>
            <a:r>
              <a:rPr lang="hu-HU" dirty="0" err="1" smtClean="0"/>
              <a:t>not</a:t>
            </a:r>
            <a:r>
              <a:rPr lang="hu-HU" dirty="0" smtClean="0"/>
              <a:t> </a:t>
            </a:r>
            <a:r>
              <a:rPr lang="hu-HU" dirty="0" err="1" smtClean="0"/>
              <a:t>fear</a:t>
            </a:r>
            <a:r>
              <a:rPr lang="hu-HU" dirty="0" smtClean="0"/>
              <a:t> </a:t>
            </a:r>
            <a:r>
              <a:rPr lang="hu-HU" dirty="0" err="1" smtClean="0"/>
              <a:t>each</a:t>
            </a:r>
            <a:r>
              <a:rPr lang="hu-HU" dirty="0" smtClean="0"/>
              <a:t> </a:t>
            </a:r>
            <a:r>
              <a:rPr lang="hu-HU" dirty="0" err="1" smtClean="0"/>
              <a:t>other</a:t>
            </a:r>
            <a:r>
              <a:rPr lang="hu-HU" dirty="0" smtClean="0"/>
              <a:t> </a:t>
            </a:r>
            <a:r>
              <a:rPr lang="hu-HU" dirty="0" err="1" smtClean="0"/>
              <a:t>because</a:t>
            </a:r>
            <a:r>
              <a:rPr lang="hu-HU" dirty="0" smtClean="0"/>
              <a:t> </a:t>
            </a:r>
            <a:r>
              <a:rPr lang="hu-HU" dirty="0" err="1" smtClean="0"/>
              <a:t>they</a:t>
            </a:r>
            <a:r>
              <a:rPr lang="hu-HU" dirty="0" smtClean="0"/>
              <a:t> </a:t>
            </a:r>
            <a:r>
              <a:rPr lang="hu-HU" dirty="0" err="1" smtClean="0"/>
              <a:t>see</a:t>
            </a:r>
            <a:r>
              <a:rPr lang="hu-HU" dirty="0" smtClean="0"/>
              <a:t> </a:t>
            </a:r>
            <a:r>
              <a:rPr lang="hu-HU" dirty="0" err="1" smtClean="0"/>
              <a:t>the</a:t>
            </a:r>
            <a:r>
              <a:rPr lang="hu-HU" dirty="0" smtClean="0"/>
              <a:t> </a:t>
            </a:r>
            <a:r>
              <a:rPr lang="hu-HU" dirty="0" err="1"/>
              <a:t>peaceful</a:t>
            </a:r>
            <a:r>
              <a:rPr lang="hu-HU" dirty="0"/>
              <a:t> </a:t>
            </a:r>
            <a:r>
              <a:rPr lang="hu-HU" dirty="0" err="1"/>
              <a:t>resolution</a:t>
            </a:r>
            <a:r>
              <a:rPr lang="hu-HU" dirty="0"/>
              <a:t> of </a:t>
            </a:r>
            <a:r>
              <a:rPr lang="hu-HU" dirty="0" err="1"/>
              <a:t>conflicts</a:t>
            </a:r>
            <a:r>
              <a:rPr lang="hu-HU" dirty="0"/>
              <a:t> </a:t>
            </a:r>
            <a:r>
              <a:rPr lang="hu-HU" dirty="0" err="1"/>
              <a:t>inherent</a:t>
            </a:r>
            <a:r>
              <a:rPr lang="hu-HU" dirty="0"/>
              <a:t> in </a:t>
            </a:r>
            <a:r>
              <a:rPr lang="hu-HU" dirty="0" err="1"/>
              <a:t>their</a:t>
            </a:r>
            <a:r>
              <a:rPr lang="hu-HU" dirty="0"/>
              <a:t> </a:t>
            </a:r>
            <a:r>
              <a:rPr lang="hu-HU" dirty="0" err="1"/>
              <a:t>domestic</a:t>
            </a:r>
            <a:r>
              <a:rPr lang="hu-HU" dirty="0"/>
              <a:t> </a:t>
            </a:r>
            <a:r>
              <a:rPr lang="hu-HU" dirty="0" err="1"/>
              <a:t>structure</a:t>
            </a:r>
            <a:endParaRPr lang="hu-HU" dirty="0"/>
          </a:p>
          <a:p>
            <a:pPr>
              <a:buFontTx/>
              <a:buChar char="-"/>
            </a:pPr>
            <a:endParaRPr lang="hu-HU" dirty="0" smtClean="0"/>
          </a:p>
          <a:p>
            <a:pPr>
              <a:buFontTx/>
              <a:buChar char="-"/>
            </a:pPr>
            <a:endParaRPr lang="hu-HU" dirty="0" smtClean="0"/>
          </a:p>
          <a:p>
            <a:pPr>
              <a:buFontTx/>
              <a:buChar char="-"/>
            </a:pPr>
            <a:endParaRPr lang="hu-HU" dirty="0"/>
          </a:p>
        </p:txBody>
      </p:sp>
    </p:spTree>
    <p:extLst>
      <p:ext uri="{BB962C8B-B14F-4D97-AF65-F5344CB8AC3E}">
        <p14:creationId xmlns:p14="http://schemas.microsoft.com/office/powerpoint/2010/main" val="40103169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6/1 </a:t>
            </a:r>
            <a:r>
              <a:rPr lang="hu-HU" dirty="0" err="1" smtClean="0"/>
              <a:t>social</a:t>
            </a:r>
            <a:r>
              <a:rPr lang="hu-HU" dirty="0" smtClean="0"/>
              <a:t> </a:t>
            </a:r>
            <a:r>
              <a:rPr lang="hu-HU" dirty="0" err="1" smtClean="0"/>
              <a:t>actors</a:t>
            </a:r>
            <a:endParaRPr lang="hu-HU" dirty="0"/>
          </a:p>
        </p:txBody>
      </p:sp>
      <p:sp>
        <p:nvSpPr>
          <p:cNvPr id="3" name="Tartalom helye 2"/>
          <p:cNvSpPr>
            <a:spLocks noGrp="1"/>
          </p:cNvSpPr>
          <p:nvPr>
            <p:ph idx="1"/>
          </p:nvPr>
        </p:nvSpPr>
        <p:spPr/>
        <p:txBody>
          <a:bodyPr/>
          <a:lstStyle/>
          <a:p>
            <a:pPr marL="0" indent="0">
              <a:buNone/>
            </a:pPr>
            <a:r>
              <a:rPr lang="hu-HU" dirty="0" smtClean="0"/>
              <a:t>Public </a:t>
            </a:r>
            <a:r>
              <a:rPr lang="hu-HU" dirty="0" err="1" smtClean="0"/>
              <a:t>opinion</a:t>
            </a:r>
            <a:endParaRPr lang="hu-HU" dirty="0" smtClean="0"/>
          </a:p>
          <a:p>
            <a:pPr marL="0" indent="0">
              <a:buNone/>
            </a:pPr>
            <a:r>
              <a:rPr lang="en-US" dirty="0" smtClean="0"/>
              <a:t>public </a:t>
            </a:r>
            <a:r>
              <a:rPr lang="en-US" dirty="0"/>
              <a:t>opinion does not exist </a:t>
            </a:r>
            <a:r>
              <a:rPr lang="en-US" dirty="0">
                <a:sym typeface="Wingdings" panose="05000000000000000000" pitchFamily="2" charset="2"/>
              </a:rPr>
              <a:t></a:t>
            </a:r>
            <a:endParaRPr lang="hu-HU" dirty="0"/>
          </a:p>
          <a:p>
            <a:r>
              <a:rPr lang="en-US" dirty="0"/>
              <a:t>Until the 1970s, most analysts were extremely critical of public opinion. It was perceived as being incoherent, volatile and capricious</a:t>
            </a:r>
            <a:endParaRPr lang="hu-HU" dirty="0"/>
          </a:p>
          <a:p>
            <a:r>
              <a:rPr lang="en-US" dirty="0"/>
              <a:t>Almond-Lippmann consensus: By studying biennial Gallup polls and how Americans rate the most important issues, he observed that public opinion seemed to be incapable of maintaining stable preferences and a constant focus </a:t>
            </a:r>
            <a:endParaRPr lang="hu-HU" dirty="0"/>
          </a:p>
        </p:txBody>
      </p:sp>
    </p:spTree>
    <p:extLst>
      <p:ext uri="{BB962C8B-B14F-4D97-AF65-F5344CB8AC3E}">
        <p14:creationId xmlns:p14="http://schemas.microsoft.com/office/powerpoint/2010/main" val="37767370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6/2 </a:t>
            </a:r>
            <a:r>
              <a:rPr lang="hu-HU" dirty="0" err="1" smtClean="0"/>
              <a:t>social</a:t>
            </a:r>
            <a:r>
              <a:rPr lang="hu-HU" dirty="0" smtClean="0"/>
              <a:t> </a:t>
            </a:r>
            <a:r>
              <a:rPr lang="hu-HU" dirty="0" err="1" smtClean="0"/>
              <a:t>actors</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dirty="0" err="1" smtClean="0"/>
              <a:t>Page-Shapiro</a:t>
            </a:r>
            <a:r>
              <a:rPr lang="hu-HU" dirty="0" smtClean="0"/>
              <a:t> (1998) (1992):  </a:t>
            </a:r>
            <a:r>
              <a:rPr lang="en-US" dirty="0" smtClean="0"/>
              <a:t>American </a:t>
            </a:r>
            <a:r>
              <a:rPr lang="en-US" dirty="0"/>
              <a:t>public opinion remains relatively constant. Between 1930 and 1990, there was a less than 10% fluctuation for 73% of the responses to questions that were asked at least twice. </a:t>
            </a:r>
            <a:endParaRPr lang="hu-HU" dirty="0" smtClean="0"/>
          </a:p>
          <a:p>
            <a:pPr marL="0" indent="0">
              <a:buNone/>
            </a:pPr>
            <a:r>
              <a:rPr lang="en-US" dirty="0" smtClean="0"/>
              <a:t>Not </a:t>
            </a:r>
            <a:r>
              <a:rPr lang="en-US" dirty="0"/>
              <a:t>only that, when there was a sudden turnaround in public opinion, it was systematically in response to new information. Thus, Page and Shapiro concluded that public opinion is more rational than incoherent. This view is still held by most analysts </a:t>
            </a:r>
            <a:endParaRPr lang="hu-HU" dirty="0" smtClean="0"/>
          </a:p>
          <a:p>
            <a:pPr marL="0" indent="0">
              <a:buNone/>
            </a:pPr>
            <a:r>
              <a:rPr lang="en-US" dirty="0"/>
              <a:t>Although analysts have now basically abandoned the Almond– Lippmann consensus, one fact remains: preferences revealed by opinion polls are distinct from those expressed by the elite. In several Arab countries, public opinion supports more aggressive policies toward Israel than their leaders</a:t>
            </a:r>
            <a:endParaRPr lang="hu-HU" dirty="0"/>
          </a:p>
          <a:p>
            <a:pPr marL="0" indent="0">
              <a:buNone/>
            </a:pPr>
            <a:endParaRPr lang="hu-HU" dirty="0"/>
          </a:p>
        </p:txBody>
      </p:sp>
    </p:spTree>
    <p:extLst>
      <p:ext uri="{BB962C8B-B14F-4D97-AF65-F5344CB8AC3E}">
        <p14:creationId xmlns:p14="http://schemas.microsoft.com/office/powerpoint/2010/main" val="13139580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6/3 </a:t>
            </a:r>
            <a:r>
              <a:rPr lang="hu-HU" dirty="0" err="1" smtClean="0"/>
              <a:t>social</a:t>
            </a:r>
            <a:r>
              <a:rPr lang="hu-HU" dirty="0" smtClean="0"/>
              <a:t> </a:t>
            </a:r>
            <a:r>
              <a:rPr lang="hu-HU" dirty="0" err="1" smtClean="0"/>
              <a:t>actors</a:t>
            </a:r>
            <a:endParaRPr lang="hu-HU" dirty="0"/>
          </a:p>
        </p:txBody>
      </p:sp>
      <p:sp>
        <p:nvSpPr>
          <p:cNvPr id="3" name="Tartalom helye 2"/>
          <p:cNvSpPr>
            <a:spLocks noGrp="1"/>
          </p:cNvSpPr>
          <p:nvPr>
            <p:ph idx="1"/>
          </p:nvPr>
        </p:nvSpPr>
        <p:spPr/>
        <p:txBody>
          <a:bodyPr/>
          <a:lstStyle/>
          <a:p>
            <a:pPr marL="0" indent="0">
              <a:buNone/>
            </a:pPr>
            <a:r>
              <a:rPr lang="hu-HU" dirty="0" err="1" smtClean="0"/>
              <a:t>Structure</a:t>
            </a:r>
            <a:endParaRPr lang="hu-HU" dirty="0" smtClean="0"/>
          </a:p>
          <a:p>
            <a:pPr marL="0" indent="0">
              <a:buNone/>
            </a:pPr>
            <a:r>
              <a:rPr lang="en-US" dirty="0"/>
              <a:t>In general, opinions on foreign policy are more easily broken down along lines that are specific to foreign </a:t>
            </a:r>
            <a:r>
              <a:rPr lang="en-US" dirty="0" smtClean="0"/>
              <a:t>policy.</a:t>
            </a:r>
            <a:endParaRPr lang="hu-HU" dirty="0" smtClean="0"/>
          </a:p>
          <a:p>
            <a:pPr marL="0" indent="0">
              <a:buNone/>
            </a:pPr>
            <a:r>
              <a:rPr lang="hu-HU" dirty="0"/>
              <a:t>t</a:t>
            </a:r>
            <a:r>
              <a:rPr lang="en-US" dirty="0" smtClean="0"/>
              <a:t>he </a:t>
            </a:r>
            <a:r>
              <a:rPr lang="en-US" dirty="0"/>
              <a:t>first sets internationalism against </a:t>
            </a:r>
            <a:r>
              <a:rPr lang="en-US" dirty="0" smtClean="0"/>
              <a:t>isolationism</a:t>
            </a:r>
            <a:endParaRPr lang="hu-HU" dirty="0" smtClean="0"/>
          </a:p>
          <a:p>
            <a:pPr marL="0" indent="0">
              <a:buNone/>
            </a:pPr>
            <a:r>
              <a:rPr lang="en-US" dirty="0" smtClean="0"/>
              <a:t>the </a:t>
            </a:r>
            <a:r>
              <a:rPr lang="en-US" dirty="0"/>
              <a:t>second sets conciliation against militant action</a:t>
            </a:r>
            <a:endParaRPr lang="hu-HU" dirty="0"/>
          </a:p>
          <a:p>
            <a:pPr marL="0" indent="0">
              <a:buNone/>
            </a:pPr>
            <a:r>
              <a:rPr lang="hu-HU" dirty="0" err="1"/>
              <a:t>t</a:t>
            </a:r>
            <a:r>
              <a:rPr lang="hu-HU" dirty="0" err="1" smtClean="0"/>
              <a:t>hird</a:t>
            </a:r>
            <a:r>
              <a:rPr lang="hu-HU" dirty="0"/>
              <a:t>:</a:t>
            </a:r>
            <a:r>
              <a:rPr lang="en-US" dirty="0" smtClean="0"/>
              <a:t> unilateralism </a:t>
            </a:r>
            <a:r>
              <a:rPr lang="en-US" dirty="0"/>
              <a:t>vs </a:t>
            </a:r>
            <a:r>
              <a:rPr lang="en-US" dirty="0" smtClean="0"/>
              <a:t>multilateralism</a:t>
            </a:r>
            <a:endParaRPr lang="hu-HU" dirty="0" smtClean="0"/>
          </a:p>
          <a:p>
            <a:pPr marL="0" indent="0">
              <a:buNone/>
            </a:pPr>
            <a:r>
              <a:rPr lang="en-US" dirty="0"/>
              <a:t>does public opinion influence FP? </a:t>
            </a:r>
            <a:r>
              <a:rPr lang="en-US" dirty="0" smtClean="0"/>
              <a:t>Yes</a:t>
            </a:r>
            <a:r>
              <a:rPr lang="hu-HU" dirty="0" smtClean="0"/>
              <a:t>!</a:t>
            </a:r>
            <a:endParaRPr lang="hu-HU" dirty="0"/>
          </a:p>
          <a:p>
            <a:pPr marL="0" indent="0">
              <a:buNone/>
            </a:pPr>
            <a:endParaRPr lang="hu-HU" dirty="0"/>
          </a:p>
        </p:txBody>
      </p:sp>
    </p:spTree>
    <p:extLst>
      <p:ext uri="{BB962C8B-B14F-4D97-AF65-F5344CB8AC3E}">
        <p14:creationId xmlns:p14="http://schemas.microsoft.com/office/powerpoint/2010/main" val="16787415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6/4 Strong vs. </a:t>
            </a:r>
            <a:r>
              <a:rPr lang="hu-HU" dirty="0" err="1" smtClean="0"/>
              <a:t>Weak</a:t>
            </a:r>
            <a:r>
              <a:rPr lang="hu-HU" dirty="0" smtClean="0"/>
              <a:t> </a:t>
            </a:r>
            <a:r>
              <a:rPr lang="hu-HU" dirty="0" err="1" smtClean="0"/>
              <a:t>states</a:t>
            </a:r>
            <a:endParaRPr lang="hu-HU" dirty="0"/>
          </a:p>
        </p:txBody>
      </p:sp>
      <p:sp>
        <p:nvSpPr>
          <p:cNvPr id="3" name="Tartalom helye 2"/>
          <p:cNvSpPr>
            <a:spLocks noGrp="1"/>
          </p:cNvSpPr>
          <p:nvPr>
            <p:ph idx="1"/>
          </p:nvPr>
        </p:nvSpPr>
        <p:spPr/>
        <p:txBody>
          <a:bodyPr/>
          <a:lstStyle/>
          <a:p>
            <a:r>
              <a:rPr lang="en-US" dirty="0" smtClean="0"/>
              <a:t>Bottom-Up </a:t>
            </a:r>
            <a:r>
              <a:rPr lang="en-US" dirty="0"/>
              <a:t>--&gt; Leaders follow masses;</a:t>
            </a:r>
          </a:p>
          <a:p>
            <a:r>
              <a:rPr lang="en-US" dirty="0"/>
              <a:t>Top-Down --&gt; The popular consensus is crucial to elites consensus. Public opinion can however be manipulated by political leaders due to reasons such as lack of awareness of issues, volatility of public opinion, foreign policies are less relevant in comparison to economic policies;</a:t>
            </a:r>
          </a:p>
          <a:p>
            <a:endParaRPr lang="hu-HU" dirty="0" smtClean="0"/>
          </a:p>
          <a:p>
            <a:endParaRPr lang="hu-HU" dirty="0"/>
          </a:p>
          <a:p>
            <a:pPr marL="0" indent="0">
              <a:buNone/>
            </a:pPr>
            <a:endParaRPr lang="hu-HU" dirty="0"/>
          </a:p>
        </p:txBody>
      </p:sp>
    </p:spTree>
    <p:extLst>
      <p:ext uri="{BB962C8B-B14F-4D97-AF65-F5344CB8AC3E}">
        <p14:creationId xmlns:p14="http://schemas.microsoft.com/office/powerpoint/2010/main" val="7618988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6/4</a:t>
            </a:r>
            <a:endParaRPr lang="hu-HU" dirty="0"/>
          </a:p>
        </p:txBody>
      </p:sp>
      <p:sp>
        <p:nvSpPr>
          <p:cNvPr id="3" name="Tartalom helye 2"/>
          <p:cNvSpPr>
            <a:spLocks noGrp="1"/>
          </p:cNvSpPr>
          <p:nvPr>
            <p:ph idx="1"/>
          </p:nvPr>
        </p:nvSpPr>
        <p:spPr/>
        <p:txBody>
          <a:bodyPr>
            <a:normAutofit/>
          </a:bodyPr>
          <a:lstStyle/>
          <a:p>
            <a:pPr marL="0" indent="0">
              <a:buNone/>
            </a:pPr>
            <a:r>
              <a:rPr lang="hu-HU" dirty="0"/>
              <a:t>I </a:t>
            </a:r>
            <a:r>
              <a:rPr lang="hu-HU" dirty="0" err="1"/>
              <a:t>will</a:t>
            </a:r>
            <a:r>
              <a:rPr lang="hu-HU" dirty="0"/>
              <a:t> </a:t>
            </a:r>
            <a:r>
              <a:rPr lang="hu-HU" dirty="0" err="1"/>
              <a:t>argue</a:t>
            </a:r>
            <a:r>
              <a:rPr lang="hu-HU" dirty="0"/>
              <a:t> </a:t>
            </a:r>
            <a:r>
              <a:rPr lang="hu-HU" dirty="0" err="1"/>
              <a:t>that</a:t>
            </a:r>
            <a:r>
              <a:rPr lang="hu-HU" dirty="0"/>
              <a:t> </a:t>
            </a:r>
            <a:r>
              <a:rPr lang="hu-HU" dirty="0" err="1"/>
              <a:t>the</a:t>
            </a:r>
            <a:r>
              <a:rPr lang="hu-HU" dirty="0"/>
              <a:t> policy </a:t>
            </a:r>
            <a:r>
              <a:rPr lang="hu-HU" dirty="0" err="1"/>
              <a:t>impact</a:t>
            </a:r>
            <a:r>
              <a:rPr lang="hu-HU" dirty="0"/>
              <a:t> of </a:t>
            </a:r>
            <a:r>
              <a:rPr lang="hu-HU" dirty="0" err="1"/>
              <a:t>public</a:t>
            </a:r>
            <a:r>
              <a:rPr lang="hu-HU" dirty="0"/>
              <a:t> </a:t>
            </a:r>
            <a:r>
              <a:rPr lang="hu-HU" dirty="0" err="1"/>
              <a:t>opinion</a:t>
            </a:r>
            <a:r>
              <a:rPr lang="hu-HU" dirty="0"/>
              <a:t> </a:t>
            </a:r>
            <a:r>
              <a:rPr lang="hu-HU" dirty="0" err="1"/>
              <a:t>does</a:t>
            </a:r>
            <a:r>
              <a:rPr lang="hu-HU" dirty="0"/>
              <a:t> </a:t>
            </a:r>
            <a:r>
              <a:rPr lang="hu-HU" dirty="0" err="1"/>
              <a:t>not</a:t>
            </a:r>
            <a:r>
              <a:rPr lang="hu-HU" dirty="0"/>
              <a:t> </a:t>
            </a:r>
            <a:r>
              <a:rPr lang="hu-HU" dirty="0" err="1"/>
              <a:t>depend</a:t>
            </a:r>
            <a:r>
              <a:rPr lang="hu-HU" dirty="0"/>
              <a:t> </a:t>
            </a:r>
            <a:r>
              <a:rPr lang="hu-HU" dirty="0" err="1"/>
              <a:t>so</a:t>
            </a:r>
            <a:r>
              <a:rPr lang="hu-HU" dirty="0"/>
              <a:t> </a:t>
            </a:r>
            <a:r>
              <a:rPr lang="hu-HU" dirty="0" err="1"/>
              <a:t>much</a:t>
            </a:r>
            <a:r>
              <a:rPr lang="hu-HU" dirty="0"/>
              <a:t> </a:t>
            </a:r>
            <a:r>
              <a:rPr lang="hu-HU" dirty="0" err="1"/>
              <a:t>on</a:t>
            </a:r>
            <a:r>
              <a:rPr lang="hu-HU" dirty="0"/>
              <a:t> </a:t>
            </a:r>
            <a:r>
              <a:rPr lang="hu-HU" dirty="0" err="1"/>
              <a:t>the</a:t>
            </a:r>
            <a:r>
              <a:rPr lang="hu-HU" dirty="0"/>
              <a:t> </a:t>
            </a:r>
            <a:r>
              <a:rPr lang="hu-HU" dirty="0" err="1"/>
              <a:t>specific</a:t>
            </a:r>
            <a:r>
              <a:rPr lang="hu-HU" dirty="0"/>
              <a:t> </a:t>
            </a:r>
            <a:r>
              <a:rPr lang="hu-HU" dirty="0" err="1"/>
              <a:t>issues</a:t>
            </a:r>
            <a:r>
              <a:rPr lang="hu-HU" dirty="0"/>
              <a:t> </a:t>
            </a:r>
            <a:r>
              <a:rPr lang="hu-HU" dirty="0" err="1"/>
              <a:t>involved</a:t>
            </a:r>
            <a:r>
              <a:rPr lang="hu-HU" dirty="0"/>
              <a:t> </a:t>
            </a:r>
            <a:r>
              <a:rPr lang="hu-HU" dirty="0" err="1"/>
              <a:t>or</a:t>
            </a:r>
            <a:r>
              <a:rPr lang="hu-HU" dirty="0"/>
              <a:t> </a:t>
            </a:r>
            <a:r>
              <a:rPr lang="hu-HU" dirty="0" err="1"/>
              <a:t>on</a:t>
            </a:r>
            <a:r>
              <a:rPr lang="hu-HU" dirty="0"/>
              <a:t> </a:t>
            </a:r>
            <a:r>
              <a:rPr lang="hu-HU" dirty="0" err="1"/>
              <a:t>the</a:t>
            </a:r>
            <a:r>
              <a:rPr lang="hu-HU" dirty="0"/>
              <a:t> </a:t>
            </a:r>
            <a:r>
              <a:rPr lang="hu-HU" dirty="0" err="1"/>
              <a:t>particular</a:t>
            </a:r>
            <a:r>
              <a:rPr lang="hu-HU" dirty="0"/>
              <a:t> </a:t>
            </a:r>
            <a:r>
              <a:rPr lang="hu-HU" dirty="0" err="1"/>
              <a:t>pattern</a:t>
            </a:r>
            <a:r>
              <a:rPr lang="hu-HU" dirty="0"/>
              <a:t> of </a:t>
            </a:r>
            <a:r>
              <a:rPr lang="hu-HU" dirty="0" err="1"/>
              <a:t>public</a:t>
            </a:r>
            <a:r>
              <a:rPr lang="hu-HU" dirty="0"/>
              <a:t> </a:t>
            </a:r>
            <a:r>
              <a:rPr lang="hu-HU" dirty="0" err="1"/>
              <a:t>attitudes</a:t>
            </a:r>
            <a:r>
              <a:rPr lang="hu-HU" dirty="0"/>
              <a:t> </a:t>
            </a:r>
            <a:r>
              <a:rPr lang="hu-HU" dirty="0" err="1"/>
              <a:t>as</a:t>
            </a:r>
            <a:r>
              <a:rPr lang="hu-HU" dirty="0"/>
              <a:t> </a:t>
            </a:r>
            <a:r>
              <a:rPr lang="hu-HU" dirty="0" err="1"/>
              <a:t>on</a:t>
            </a:r>
            <a:r>
              <a:rPr lang="hu-HU" dirty="0"/>
              <a:t> </a:t>
            </a:r>
            <a:r>
              <a:rPr lang="hu-HU" dirty="0" err="1"/>
              <a:t>the</a:t>
            </a:r>
            <a:r>
              <a:rPr lang="hu-HU" dirty="0"/>
              <a:t> </a:t>
            </a:r>
            <a:r>
              <a:rPr lang="hu-HU" dirty="0" err="1"/>
              <a:t>domestic</a:t>
            </a:r>
            <a:r>
              <a:rPr lang="hu-HU" dirty="0"/>
              <a:t> </a:t>
            </a:r>
            <a:r>
              <a:rPr lang="hu-HU" dirty="0" err="1"/>
              <a:t>structure</a:t>
            </a:r>
            <a:r>
              <a:rPr lang="hu-HU" dirty="0"/>
              <a:t> and </a:t>
            </a:r>
            <a:r>
              <a:rPr lang="hu-HU" dirty="0" err="1"/>
              <a:t>the</a:t>
            </a:r>
            <a:r>
              <a:rPr lang="hu-HU" dirty="0"/>
              <a:t> </a:t>
            </a:r>
            <a:r>
              <a:rPr lang="hu-HU" dirty="0" err="1"/>
              <a:t>coalition</a:t>
            </a:r>
            <a:r>
              <a:rPr lang="hu-HU" dirty="0"/>
              <a:t>-building </a:t>
            </a:r>
            <a:r>
              <a:rPr lang="hu-HU" dirty="0" err="1"/>
              <a:t>processes</a:t>
            </a:r>
            <a:r>
              <a:rPr lang="hu-HU" dirty="0"/>
              <a:t> in </a:t>
            </a:r>
            <a:r>
              <a:rPr lang="hu-HU" dirty="0" err="1"/>
              <a:t>the</a:t>
            </a:r>
            <a:r>
              <a:rPr lang="hu-HU" dirty="0"/>
              <a:t> </a:t>
            </a:r>
            <a:r>
              <a:rPr lang="hu-HU" dirty="0" err="1"/>
              <a:t>respective</a:t>
            </a:r>
            <a:r>
              <a:rPr lang="hu-HU" dirty="0"/>
              <a:t> country</a:t>
            </a:r>
            <a:r>
              <a:rPr lang="hu-HU" dirty="0" smtClean="0"/>
              <a:t>.</a:t>
            </a:r>
          </a:p>
          <a:p>
            <a:pPr marL="0" indent="0">
              <a:buNone/>
            </a:pPr>
            <a:r>
              <a:rPr lang="hu-HU" dirty="0" err="1" smtClean="0"/>
              <a:t>What</a:t>
            </a:r>
            <a:r>
              <a:rPr lang="hu-HU" dirty="0" smtClean="0"/>
              <a:t> is </a:t>
            </a:r>
            <a:r>
              <a:rPr lang="hu-HU" dirty="0" err="1" smtClean="0"/>
              <a:t>domestic</a:t>
            </a:r>
            <a:r>
              <a:rPr lang="hu-HU" dirty="0" smtClean="0"/>
              <a:t> </a:t>
            </a:r>
            <a:r>
              <a:rPr lang="hu-HU" dirty="0" err="1" smtClean="0"/>
              <a:t>structure</a:t>
            </a:r>
            <a:r>
              <a:rPr lang="hu-HU" dirty="0" smtClean="0"/>
              <a:t>?</a:t>
            </a:r>
          </a:p>
          <a:p>
            <a:r>
              <a:rPr lang="hu-HU" i="1" dirty="0" err="1"/>
              <a:t>institutions</a:t>
            </a:r>
            <a:r>
              <a:rPr lang="hu-HU" i="1" dirty="0"/>
              <a:t> (</a:t>
            </a:r>
            <a:r>
              <a:rPr lang="hu-HU" i="1" dirty="0" err="1"/>
              <a:t>the</a:t>
            </a:r>
            <a:r>
              <a:rPr lang="hu-HU" i="1" dirty="0"/>
              <a:t> "</a:t>
            </a:r>
            <a:r>
              <a:rPr lang="hu-HU" i="1" dirty="0" err="1"/>
              <a:t>state</a:t>
            </a:r>
            <a:r>
              <a:rPr lang="hu-HU" i="1" dirty="0"/>
              <a:t>"), </a:t>
            </a:r>
            <a:r>
              <a:rPr lang="hu-HU" i="1" dirty="0" err="1"/>
              <a:t>basic</a:t>
            </a:r>
            <a:r>
              <a:rPr lang="hu-HU" i="1" dirty="0"/>
              <a:t> </a:t>
            </a:r>
            <a:r>
              <a:rPr lang="hu-HU" i="1" dirty="0" err="1"/>
              <a:t>features</a:t>
            </a:r>
            <a:r>
              <a:rPr lang="hu-HU" i="1" dirty="0"/>
              <a:t> of </a:t>
            </a:r>
            <a:r>
              <a:rPr lang="hu-HU" i="1" dirty="0" err="1"/>
              <a:t>the</a:t>
            </a:r>
            <a:r>
              <a:rPr lang="hu-HU" i="1" dirty="0"/>
              <a:t> </a:t>
            </a:r>
            <a:r>
              <a:rPr lang="hu-HU" i="1" dirty="0" err="1"/>
              <a:t>society</a:t>
            </a:r>
            <a:r>
              <a:rPr lang="hu-HU" i="1" dirty="0"/>
              <a:t>, and </a:t>
            </a:r>
            <a:r>
              <a:rPr lang="hu-HU" i="1" dirty="0" err="1"/>
              <a:t>the</a:t>
            </a:r>
            <a:r>
              <a:rPr lang="hu-HU" i="1" dirty="0"/>
              <a:t> </a:t>
            </a:r>
            <a:r>
              <a:rPr lang="hu-HU" i="1" dirty="0" err="1"/>
              <a:t>institutional</a:t>
            </a:r>
            <a:r>
              <a:rPr lang="hu-HU" i="1" dirty="0"/>
              <a:t> and </a:t>
            </a:r>
            <a:r>
              <a:rPr lang="hu-HU" i="1" dirty="0" err="1"/>
              <a:t>organizational</a:t>
            </a:r>
            <a:r>
              <a:rPr lang="hu-HU" i="1" dirty="0"/>
              <a:t> </a:t>
            </a:r>
            <a:r>
              <a:rPr lang="hu-HU" i="1" dirty="0" err="1"/>
              <a:t>arrangements</a:t>
            </a:r>
            <a:r>
              <a:rPr lang="hu-HU" i="1" dirty="0"/>
              <a:t> linking </a:t>
            </a:r>
            <a:r>
              <a:rPr lang="hu-HU" i="1" dirty="0" err="1"/>
              <a:t>state</a:t>
            </a:r>
            <a:r>
              <a:rPr lang="hu-HU" i="1" dirty="0"/>
              <a:t> and </a:t>
            </a:r>
            <a:r>
              <a:rPr lang="hu-HU" i="1" dirty="0" err="1"/>
              <a:t>society</a:t>
            </a:r>
            <a:r>
              <a:rPr lang="hu-HU" i="1" dirty="0"/>
              <a:t> and </a:t>
            </a:r>
            <a:r>
              <a:rPr lang="hu-HU" i="1" dirty="0" err="1"/>
              <a:t>channeling</a:t>
            </a:r>
            <a:r>
              <a:rPr lang="hu-HU" i="1" dirty="0"/>
              <a:t> </a:t>
            </a:r>
            <a:r>
              <a:rPr lang="hu-HU" i="1" dirty="0" err="1"/>
              <a:t>societal</a:t>
            </a:r>
            <a:r>
              <a:rPr lang="hu-HU" i="1" dirty="0"/>
              <a:t> </a:t>
            </a:r>
            <a:r>
              <a:rPr lang="hu-HU" i="1" dirty="0" err="1"/>
              <a:t>demands</a:t>
            </a:r>
            <a:r>
              <a:rPr lang="hu-HU" i="1" dirty="0"/>
              <a:t> </a:t>
            </a:r>
            <a:r>
              <a:rPr lang="hu-HU" i="1" dirty="0" err="1"/>
              <a:t>into</a:t>
            </a:r>
            <a:r>
              <a:rPr lang="hu-HU" i="1" dirty="0"/>
              <a:t> </a:t>
            </a:r>
            <a:r>
              <a:rPr lang="hu-HU" i="1" dirty="0" err="1"/>
              <a:t>the</a:t>
            </a:r>
            <a:r>
              <a:rPr lang="hu-HU" i="1" dirty="0"/>
              <a:t> </a:t>
            </a:r>
            <a:r>
              <a:rPr lang="hu-HU" i="1" dirty="0" err="1"/>
              <a:t>political</a:t>
            </a:r>
            <a:r>
              <a:rPr lang="hu-HU" i="1" dirty="0"/>
              <a:t> </a:t>
            </a:r>
            <a:r>
              <a:rPr lang="hu-HU" i="1" dirty="0" err="1"/>
              <a:t>system</a:t>
            </a:r>
            <a:r>
              <a:rPr lang="hu-HU" dirty="0"/>
              <a:t>. In </a:t>
            </a:r>
            <a:r>
              <a:rPr lang="hu-HU" dirty="0" err="1"/>
              <a:t>other</a:t>
            </a:r>
            <a:r>
              <a:rPr lang="hu-HU" dirty="0"/>
              <a:t> </a:t>
            </a:r>
            <a:r>
              <a:rPr lang="hu-HU" dirty="0" err="1"/>
              <a:t>words</a:t>
            </a:r>
            <a:r>
              <a:rPr lang="hu-HU" dirty="0"/>
              <a:t>, </a:t>
            </a:r>
            <a:r>
              <a:rPr lang="hu-HU" dirty="0" err="1"/>
              <a:t>domestic</a:t>
            </a:r>
            <a:r>
              <a:rPr lang="hu-HU" dirty="0"/>
              <a:t> </a:t>
            </a:r>
            <a:r>
              <a:rPr lang="hu-HU" dirty="0" err="1"/>
              <a:t>structures</a:t>
            </a:r>
            <a:r>
              <a:rPr lang="hu-HU" dirty="0"/>
              <a:t> </a:t>
            </a:r>
            <a:r>
              <a:rPr lang="hu-HU" dirty="0" err="1"/>
              <a:t>determine</a:t>
            </a:r>
            <a:r>
              <a:rPr lang="hu-HU" dirty="0"/>
              <a:t> </a:t>
            </a:r>
            <a:r>
              <a:rPr lang="hu-HU" dirty="0" err="1"/>
              <a:t>how</a:t>
            </a:r>
            <a:r>
              <a:rPr lang="hu-HU" dirty="0"/>
              <a:t> </a:t>
            </a:r>
            <a:r>
              <a:rPr lang="hu-HU" dirty="0" err="1"/>
              <a:t>political</a:t>
            </a:r>
            <a:r>
              <a:rPr lang="hu-HU" dirty="0"/>
              <a:t> </a:t>
            </a:r>
            <a:r>
              <a:rPr lang="hu-HU" dirty="0" err="1"/>
              <a:t>systems</a:t>
            </a:r>
            <a:r>
              <a:rPr lang="hu-HU" dirty="0"/>
              <a:t> </a:t>
            </a:r>
            <a:r>
              <a:rPr lang="hu-HU" dirty="0" err="1"/>
              <a:t>respond</a:t>
            </a:r>
            <a:r>
              <a:rPr lang="hu-HU" dirty="0"/>
              <a:t> </a:t>
            </a:r>
            <a:r>
              <a:rPr lang="hu-HU" dirty="0" err="1"/>
              <a:t>to</a:t>
            </a:r>
            <a:r>
              <a:rPr lang="hu-HU" dirty="0"/>
              <a:t> </a:t>
            </a:r>
            <a:r>
              <a:rPr lang="hu-HU" dirty="0" err="1"/>
              <a:t>societal</a:t>
            </a:r>
            <a:r>
              <a:rPr lang="hu-HU" dirty="0"/>
              <a:t> </a:t>
            </a:r>
            <a:r>
              <a:rPr lang="hu-HU" dirty="0" err="1"/>
              <a:t>demands</a:t>
            </a:r>
            <a:r>
              <a:rPr lang="hu-HU" dirty="0"/>
              <a:t>. </a:t>
            </a:r>
            <a:r>
              <a:rPr lang="hu-HU" dirty="0" err="1"/>
              <a:t>Social</a:t>
            </a:r>
            <a:r>
              <a:rPr lang="hu-HU" dirty="0"/>
              <a:t> </a:t>
            </a:r>
            <a:r>
              <a:rPr lang="hu-HU" dirty="0" err="1"/>
              <a:t>movement</a:t>
            </a:r>
            <a:r>
              <a:rPr lang="hu-HU" dirty="0"/>
              <a:t> </a:t>
            </a:r>
            <a:r>
              <a:rPr lang="hu-HU" dirty="0" err="1"/>
              <a:t>research</a:t>
            </a:r>
            <a:r>
              <a:rPr lang="hu-HU" dirty="0"/>
              <a:t> </a:t>
            </a:r>
            <a:r>
              <a:rPr lang="hu-HU" dirty="0" err="1"/>
              <a:t>talks</a:t>
            </a:r>
            <a:r>
              <a:rPr lang="hu-HU" dirty="0"/>
              <a:t> </a:t>
            </a:r>
            <a:r>
              <a:rPr lang="hu-HU" dirty="0" err="1"/>
              <a:t>about</a:t>
            </a:r>
            <a:r>
              <a:rPr lang="hu-HU" dirty="0"/>
              <a:t> "</a:t>
            </a:r>
            <a:r>
              <a:rPr lang="hu-HU" dirty="0" err="1"/>
              <a:t>political</a:t>
            </a:r>
            <a:r>
              <a:rPr lang="hu-HU" dirty="0"/>
              <a:t> </a:t>
            </a:r>
            <a:r>
              <a:rPr lang="hu-HU" dirty="0" err="1"/>
              <a:t>opportunity</a:t>
            </a:r>
            <a:r>
              <a:rPr lang="hu-HU" dirty="0"/>
              <a:t> </a:t>
            </a:r>
            <a:r>
              <a:rPr lang="hu-HU" dirty="0" err="1"/>
              <a:t>structures</a:t>
            </a:r>
            <a:r>
              <a:rPr lang="hu-HU" dirty="0"/>
              <a:t>." </a:t>
            </a:r>
          </a:p>
          <a:p>
            <a:pPr marL="342900" lvl="0" indent="-342900">
              <a:buAutoNum type="arabicPeriod"/>
            </a:pPr>
            <a:endParaRPr lang="hu-HU" dirty="0"/>
          </a:p>
          <a:p>
            <a:pPr marL="0" indent="0">
              <a:buNone/>
            </a:pPr>
            <a:endParaRPr lang="hu-HU" dirty="0"/>
          </a:p>
        </p:txBody>
      </p:sp>
    </p:spTree>
    <p:extLst>
      <p:ext uri="{BB962C8B-B14F-4D97-AF65-F5344CB8AC3E}">
        <p14:creationId xmlns:p14="http://schemas.microsoft.com/office/powerpoint/2010/main" val="15591702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6</a:t>
            </a:r>
            <a:r>
              <a:rPr lang="hu-HU" dirty="0" smtClean="0"/>
              <a:t>/4 </a:t>
            </a:r>
            <a:r>
              <a:rPr lang="hu-HU" dirty="0" err="1" smtClean="0"/>
              <a:t>strong</a:t>
            </a:r>
            <a:r>
              <a:rPr lang="hu-HU" dirty="0" smtClean="0"/>
              <a:t> </a:t>
            </a:r>
            <a:r>
              <a:rPr lang="hu-HU" dirty="0" err="1" smtClean="0"/>
              <a:t>vs</a:t>
            </a:r>
            <a:r>
              <a:rPr lang="hu-HU" dirty="0" smtClean="0"/>
              <a:t> </a:t>
            </a:r>
            <a:r>
              <a:rPr lang="hu-HU" dirty="0" err="1" smtClean="0"/>
              <a:t>weak</a:t>
            </a:r>
            <a:r>
              <a:rPr lang="hu-HU" dirty="0" smtClean="0"/>
              <a:t> </a:t>
            </a:r>
            <a:r>
              <a:rPr lang="hu-HU" dirty="0" err="1" smtClean="0"/>
              <a:t>states</a:t>
            </a:r>
            <a:endParaRPr lang="hu-HU" dirty="0"/>
          </a:p>
        </p:txBody>
      </p:sp>
      <p:sp>
        <p:nvSpPr>
          <p:cNvPr id="3" name="Tartalom helye 2"/>
          <p:cNvSpPr>
            <a:spLocks noGrp="1"/>
          </p:cNvSpPr>
          <p:nvPr>
            <p:ph idx="1"/>
          </p:nvPr>
        </p:nvSpPr>
        <p:spPr/>
        <p:txBody>
          <a:bodyPr>
            <a:normAutofit fontScale="85000" lnSpcReduction="10000"/>
          </a:bodyPr>
          <a:lstStyle/>
          <a:p>
            <a:pPr marL="342900" lvl="0" indent="-342900">
              <a:buAutoNum type="arabicPeriod"/>
            </a:pPr>
            <a:r>
              <a:rPr lang="hu-HU" dirty="0" err="1"/>
              <a:t>political</a:t>
            </a:r>
            <a:r>
              <a:rPr lang="hu-HU" dirty="0"/>
              <a:t> </a:t>
            </a:r>
            <a:r>
              <a:rPr lang="hu-HU" dirty="0" err="1"/>
              <a:t>system</a:t>
            </a:r>
            <a:r>
              <a:rPr lang="hu-HU" dirty="0"/>
              <a:t>: The </a:t>
            </a:r>
            <a:r>
              <a:rPr lang="hu-HU" dirty="0" err="1"/>
              <a:t>first</a:t>
            </a:r>
            <a:r>
              <a:rPr lang="hu-HU" dirty="0"/>
              <a:t> </a:t>
            </a:r>
            <a:r>
              <a:rPr lang="hu-HU" dirty="0" err="1"/>
              <a:t>focuses</a:t>
            </a:r>
            <a:r>
              <a:rPr lang="hu-HU" dirty="0"/>
              <a:t> </a:t>
            </a:r>
            <a:r>
              <a:rPr lang="hu-HU" dirty="0" err="1"/>
              <a:t>on</a:t>
            </a:r>
            <a:r>
              <a:rPr lang="hu-HU" dirty="0"/>
              <a:t> </a:t>
            </a:r>
            <a:r>
              <a:rPr lang="hu-HU" dirty="0" err="1"/>
              <a:t>state</a:t>
            </a:r>
            <a:r>
              <a:rPr lang="hu-HU" dirty="0"/>
              <a:t> </a:t>
            </a:r>
            <a:r>
              <a:rPr lang="hu-HU" dirty="0" err="1"/>
              <a:t>institutions</a:t>
            </a:r>
            <a:r>
              <a:rPr lang="hu-HU" dirty="0"/>
              <a:t> and has </a:t>
            </a:r>
            <a:r>
              <a:rPr lang="hu-HU" dirty="0" err="1"/>
              <a:t>found</a:t>
            </a:r>
            <a:r>
              <a:rPr lang="hu-HU" dirty="0"/>
              <a:t> </a:t>
            </a:r>
            <a:r>
              <a:rPr lang="hu-HU" dirty="0" err="1"/>
              <a:t>its</a:t>
            </a:r>
            <a:r>
              <a:rPr lang="hu-HU" dirty="0"/>
              <a:t> most </a:t>
            </a:r>
            <a:r>
              <a:rPr lang="hu-HU" dirty="0" err="1"/>
              <a:t>prominent</a:t>
            </a:r>
            <a:r>
              <a:rPr lang="hu-HU" dirty="0"/>
              <a:t> </a:t>
            </a:r>
            <a:r>
              <a:rPr lang="hu-HU" dirty="0" err="1"/>
              <a:t>expression</a:t>
            </a:r>
            <a:r>
              <a:rPr lang="hu-HU" dirty="0"/>
              <a:t> in </a:t>
            </a:r>
            <a:r>
              <a:rPr lang="hu-HU" dirty="0" err="1"/>
              <a:t>the</a:t>
            </a:r>
            <a:r>
              <a:rPr lang="hu-HU" dirty="0"/>
              <a:t> </a:t>
            </a:r>
            <a:r>
              <a:rPr lang="hu-HU" dirty="0" err="1"/>
              <a:t>concept</a:t>
            </a:r>
            <a:r>
              <a:rPr lang="hu-HU" dirty="0"/>
              <a:t> of "</a:t>
            </a:r>
            <a:r>
              <a:rPr lang="hu-HU" dirty="0" err="1"/>
              <a:t>strong</a:t>
            </a:r>
            <a:r>
              <a:rPr lang="hu-HU" dirty="0"/>
              <a:t>" and "</a:t>
            </a:r>
            <a:r>
              <a:rPr lang="hu-HU" dirty="0" err="1"/>
              <a:t>weak</a:t>
            </a:r>
            <a:r>
              <a:rPr lang="hu-HU" dirty="0"/>
              <a:t>" </a:t>
            </a:r>
            <a:r>
              <a:rPr lang="hu-HU" dirty="0" err="1"/>
              <a:t>states</a:t>
            </a:r>
            <a:r>
              <a:rPr lang="hu-HU" dirty="0"/>
              <a:t>. It </a:t>
            </a:r>
            <a:r>
              <a:rPr lang="hu-HU" dirty="0" err="1"/>
              <a:t>emphasizes</a:t>
            </a:r>
            <a:r>
              <a:rPr lang="hu-HU" dirty="0"/>
              <a:t> </a:t>
            </a:r>
            <a:r>
              <a:rPr lang="hu-HU" dirty="0" err="1"/>
              <a:t>the</a:t>
            </a:r>
            <a:r>
              <a:rPr lang="hu-HU" dirty="0"/>
              <a:t> </a:t>
            </a:r>
            <a:r>
              <a:rPr lang="hu-HU" dirty="0" err="1"/>
              <a:t>degree</a:t>
            </a:r>
            <a:r>
              <a:rPr lang="hu-HU" dirty="0"/>
              <a:t> of </a:t>
            </a:r>
            <a:r>
              <a:rPr lang="hu-HU" b="1" dirty="0" err="1"/>
              <a:t>centralization</a:t>
            </a:r>
            <a:r>
              <a:rPr lang="hu-HU" dirty="0"/>
              <a:t> of </a:t>
            </a:r>
            <a:r>
              <a:rPr lang="hu-HU" dirty="0" err="1"/>
              <a:t>state</a:t>
            </a:r>
            <a:r>
              <a:rPr lang="hu-HU" dirty="0"/>
              <a:t> </a:t>
            </a:r>
            <a:r>
              <a:rPr lang="hu-HU" dirty="0" err="1"/>
              <a:t>institutions</a:t>
            </a:r>
            <a:r>
              <a:rPr lang="hu-HU" dirty="0"/>
              <a:t> and </a:t>
            </a:r>
            <a:r>
              <a:rPr lang="hu-HU" dirty="0" err="1"/>
              <a:t>the</a:t>
            </a:r>
            <a:r>
              <a:rPr lang="hu-HU" dirty="0"/>
              <a:t> </a:t>
            </a:r>
            <a:r>
              <a:rPr lang="hu-HU" dirty="0" err="1"/>
              <a:t>ability</a:t>
            </a:r>
            <a:r>
              <a:rPr lang="hu-HU" dirty="0"/>
              <a:t> of </a:t>
            </a:r>
            <a:r>
              <a:rPr lang="hu-HU" dirty="0" err="1"/>
              <a:t>political</a:t>
            </a:r>
            <a:r>
              <a:rPr lang="hu-HU" dirty="0"/>
              <a:t> </a:t>
            </a:r>
            <a:r>
              <a:rPr lang="hu-HU" dirty="0" err="1"/>
              <a:t>systems</a:t>
            </a:r>
            <a:r>
              <a:rPr lang="hu-HU" dirty="0"/>
              <a:t> </a:t>
            </a:r>
            <a:r>
              <a:rPr lang="hu-HU" dirty="0" err="1"/>
              <a:t>to</a:t>
            </a:r>
            <a:r>
              <a:rPr lang="hu-HU" dirty="0"/>
              <a:t> </a:t>
            </a:r>
            <a:r>
              <a:rPr lang="hu-HU" dirty="0" err="1"/>
              <a:t>control</a:t>
            </a:r>
            <a:r>
              <a:rPr lang="hu-HU" dirty="0"/>
              <a:t> </a:t>
            </a:r>
            <a:r>
              <a:rPr lang="hu-HU" dirty="0" err="1"/>
              <a:t>society</a:t>
            </a:r>
            <a:r>
              <a:rPr lang="hu-HU" dirty="0"/>
              <a:t> and </a:t>
            </a:r>
            <a:r>
              <a:rPr lang="hu-HU" dirty="0" err="1"/>
              <a:t>to</a:t>
            </a:r>
            <a:r>
              <a:rPr lang="hu-HU" dirty="0"/>
              <a:t> </a:t>
            </a:r>
            <a:r>
              <a:rPr lang="hu-HU" dirty="0" err="1"/>
              <a:t>overcome</a:t>
            </a:r>
            <a:r>
              <a:rPr lang="hu-HU" dirty="0"/>
              <a:t> </a:t>
            </a:r>
            <a:r>
              <a:rPr lang="hu-HU" dirty="0" err="1"/>
              <a:t>domestic</a:t>
            </a:r>
            <a:r>
              <a:rPr lang="hu-HU" dirty="0"/>
              <a:t> </a:t>
            </a:r>
            <a:r>
              <a:rPr lang="hu-HU" dirty="0" err="1"/>
              <a:t>resistances</a:t>
            </a:r>
            <a:r>
              <a:rPr lang="hu-HU" dirty="0"/>
              <a:t>. </a:t>
            </a:r>
            <a:r>
              <a:rPr lang="hu-HU" dirty="0" err="1"/>
              <a:t>Weak</a:t>
            </a:r>
            <a:r>
              <a:rPr lang="hu-HU" dirty="0"/>
              <a:t> </a:t>
            </a:r>
            <a:r>
              <a:rPr lang="hu-HU" dirty="0" err="1"/>
              <a:t>states</a:t>
            </a:r>
            <a:r>
              <a:rPr lang="hu-HU" dirty="0"/>
              <a:t> </a:t>
            </a:r>
            <a:r>
              <a:rPr lang="hu-HU" dirty="0" err="1"/>
              <a:t>have</a:t>
            </a:r>
            <a:r>
              <a:rPr lang="hu-HU" dirty="0"/>
              <a:t> </a:t>
            </a:r>
            <a:r>
              <a:rPr lang="hu-HU" dirty="0" err="1"/>
              <a:t>fragmented</a:t>
            </a:r>
            <a:r>
              <a:rPr lang="hu-HU" dirty="0"/>
              <a:t> </a:t>
            </a:r>
            <a:r>
              <a:rPr lang="hu-HU" dirty="0" err="1"/>
              <a:t>political</a:t>
            </a:r>
            <a:r>
              <a:rPr lang="hu-HU" dirty="0"/>
              <a:t> </a:t>
            </a:r>
            <a:r>
              <a:rPr lang="hu-HU" dirty="0" err="1"/>
              <a:t>institutions</a:t>
            </a:r>
            <a:r>
              <a:rPr lang="hu-HU" dirty="0"/>
              <a:t> and </a:t>
            </a:r>
            <a:r>
              <a:rPr lang="hu-HU" dirty="0" err="1"/>
              <a:t>are</a:t>
            </a:r>
            <a:r>
              <a:rPr lang="hu-HU" dirty="0"/>
              <a:t> </a:t>
            </a:r>
            <a:r>
              <a:rPr lang="hu-HU" dirty="0" err="1"/>
              <a:t>open</a:t>
            </a:r>
            <a:r>
              <a:rPr lang="hu-HU" dirty="0"/>
              <a:t> </a:t>
            </a:r>
            <a:r>
              <a:rPr lang="hu-HU" dirty="0" err="1"/>
              <a:t>to</a:t>
            </a:r>
            <a:r>
              <a:rPr lang="hu-HU" dirty="0"/>
              <a:t> </a:t>
            </a:r>
            <a:r>
              <a:rPr lang="hu-HU" dirty="0" err="1"/>
              <a:t>pressures</a:t>
            </a:r>
            <a:r>
              <a:rPr lang="hu-HU" dirty="0"/>
              <a:t> </a:t>
            </a:r>
            <a:r>
              <a:rPr lang="hu-HU" dirty="0" err="1"/>
              <a:t>by</a:t>
            </a:r>
            <a:r>
              <a:rPr lang="hu-HU" dirty="0"/>
              <a:t> </a:t>
            </a:r>
            <a:r>
              <a:rPr lang="hu-HU" dirty="0" err="1"/>
              <a:t>societal</a:t>
            </a:r>
            <a:r>
              <a:rPr lang="hu-HU" dirty="0"/>
              <a:t> interest </a:t>
            </a:r>
            <a:r>
              <a:rPr lang="hu-HU" dirty="0" err="1"/>
              <a:t>groups</a:t>
            </a:r>
            <a:r>
              <a:rPr lang="hu-HU" dirty="0"/>
              <a:t> and </a:t>
            </a:r>
            <a:r>
              <a:rPr lang="hu-HU" dirty="0" err="1"/>
              <a:t>political</a:t>
            </a:r>
            <a:r>
              <a:rPr lang="hu-HU" dirty="0"/>
              <a:t> </a:t>
            </a:r>
            <a:r>
              <a:rPr lang="hu-HU" dirty="0" err="1"/>
              <a:t>parties</a:t>
            </a:r>
            <a:r>
              <a:rPr lang="hu-HU" dirty="0"/>
              <a:t>.</a:t>
            </a:r>
          </a:p>
          <a:p>
            <a:pPr marL="0" indent="0">
              <a:buNone/>
            </a:pPr>
            <a:r>
              <a:rPr lang="en-US" dirty="0"/>
              <a:t>This varies as a function of a series of institutional factors. In general, autocracies are more centralized than democracies, unified countries more so than federations, parliamentary regimes more than presidential regimes, majority governments more than coalition governments, unicameral parliaments more than bicameral parliaments and two-party systems more than multiparty systems</a:t>
            </a:r>
            <a:endParaRPr lang="hu-HU" dirty="0"/>
          </a:p>
          <a:p>
            <a:pPr marL="0" indent="0">
              <a:buNone/>
            </a:pPr>
            <a:r>
              <a:rPr lang="hu-HU" dirty="0"/>
              <a:t> And </a:t>
            </a:r>
            <a:r>
              <a:rPr lang="hu-HU" dirty="0" err="1"/>
              <a:t>the</a:t>
            </a:r>
            <a:r>
              <a:rPr lang="hu-HU" dirty="0"/>
              <a:t> </a:t>
            </a:r>
            <a:r>
              <a:rPr lang="hu-HU" dirty="0" err="1"/>
              <a:t>number</a:t>
            </a:r>
            <a:r>
              <a:rPr lang="hu-HU" dirty="0"/>
              <a:t> of </a:t>
            </a:r>
            <a:r>
              <a:rPr lang="hu-HU" dirty="0" err="1"/>
              <a:t>veto</a:t>
            </a:r>
            <a:r>
              <a:rPr lang="hu-HU" dirty="0"/>
              <a:t> </a:t>
            </a:r>
            <a:r>
              <a:rPr lang="hu-HU" dirty="0" err="1" smtClean="0"/>
              <a:t>players</a:t>
            </a:r>
            <a:endParaRPr lang="hu-HU" dirty="0" smtClean="0"/>
          </a:p>
          <a:p>
            <a:pPr marL="0" indent="0">
              <a:buNone/>
            </a:pPr>
            <a:r>
              <a:rPr lang="hu-HU" dirty="0" smtClean="0"/>
              <a:t>HUN: </a:t>
            </a:r>
            <a:r>
              <a:rPr lang="hu-HU" dirty="0" err="1" smtClean="0"/>
              <a:t>strong</a:t>
            </a:r>
            <a:r>
              <a:rPr lang="hu-HU" dirty="0" smtClean="0"/>
              <a:t> </a:t>
            </a:r>
            <a:r>
              <a:rPr lang="hu-HU" dirty="0" err="1" smtClean="0"/>
              <a:t>state</a:t>
            </a:r>
            <a:r>
              <a:rPr lang="hu-HU" dirty="0" smtClean="0"/>
              <a:t>, </a:t>
            </a:r>
            <a:r>
              <a:rPr lang="hu-HU" dirty="0" err="1" smtClean="0"/>
              <a:t>centralization</a:t>
            </a:r>
            <a:r>
              <a:rPr lang="hu-HU" dirty="0" smtClean="0"/>
              <a:t>, </a:t>
            </a:r>
            <a:r>
              <a:rPr lang="hu-HU" dirty="0" err="1" smtClean="0"/>
              <a:t>small</a:t>
            </a:r>
            <a:r>
              <a:rPr lang="hu-HU" dirty="0" smtClean="0"/>
              <a:t> </a:t>
            </a:r>
            <a:r>
              <a:rPr lang="hu-HU" dirty="0" err="1" smtClean="0"/>
              <a:t>number</a:t>
            </a:r>
            <a:r>
              <a:rPr lang="hu-HU" dirty="0" smtClean="0"/>
              <a:t> of </a:t>
            </a:r>
            <a:r>
              <a:rPr lang="hu-HU" dirty="0" err="1" smtClean="0"/>
              <a:t>veto</a:t>
            </a:r>
            <a:r>
              <a:rPr lang="hu-HU" dirty="0" smtClean="0"/>
              <a:t> </a:t>
            </a:r>
            <a:r>
              <a:rPr lang="hu-HU" dirty="0" err="1" smtClean="0"/>
              <a:t>players</a:t>
            </a:r>
            <a:endParaRPr lang="hu-HU" dirty="0"/>
          </a:p>
        </p:txBody>
      </p:sp>
    </p:spTree>
    <p:extLst>
      <p:ext uri="{BB962C8B-B14F-4D97-AF65-F5344CB8AC3E}">
        <p14:creationId xmlns:p14="http://schemas.microsoft.com/office/powerpoint/2010/main" val="169078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6</a:t>
            </a:r>
            <a:r>
              <a:rPr lang="hu-HU" dirty="0" smtClean="0"/>
              <a:t>/5 </a:t>
            </a:r>
            <a:r>
              <a:rPr lang="hu-HU" dirty="0" err="1" smtClean="0"/>
              <a:t>strong</a:t>
            </a:r>
            <a:r>
              <a:rPr lang="hu-HU" dirty="0" smtClean="0"/>
              <a:t> </a:t>
            </a:r>
            <a:r>
              <a:rPr lang="hu-HU" dirty="0" err="1" smtClean="0"/>
              <a:t>vs</a:t>
            </a:r>
            <a:r>
              <a:rPr lang="hu-HU" dirty="0" smtClean="0"/>
              <a:t> </a:t>
            </a:r>
            <a:r>
              <a:rPr lang="hu-HU" dirty="0" err="1" smtClean="0"/>
              <a:t>weak</a:t>
            </a:r>
            <a:r>
              <a:rPr lang="hu-HU" dirty="0" smtClean="0"/>
              <a:t> </a:t>
            </a:r>
            <a:r>
              <a:rPr lang="hu-HU" dirty="0" err="1" smtClean="0"/>
              <a:t>states</a:t>
            </a:r>
            <a:endParaRPr lang="hu-HU" dirty="0"/>
          </a:p>
        </p:txBody>
      </p:sp>
      <p:sp>
        <p:nvSpPr>
          <p:cNvPr id="3" name="Tartalom helye 2"/>
          <p:cNvSpPr>
            <a:spLocks noGrp="1"/>
          </p:cNvSpPr>
          <p:nvPr>
            <p:ph idx="1"/>
          </p:nvPr>
        </p:nvSpPr>
        <p:spPr/>
        <p:txBody>
          <a:bodyPr>
            <a:normAutofit/>
          </a:bodyPr>
          <a:lstStyle/>
          <a:p>
            <a:pPr lvl="0"/>
            <a:r>
              <a:rPr lang="hu-HU" dirty="0" smtClean="0"/>
              <a:t>2. </a:t>
            </a:r>
            <a:r>
              <a:rPr lang="hu-HU" dirty="0" err="1"/>
              <a:t>society</a:t>
            </a:r>
            <a:r>
              <a:rPr lang="hu-HU" dirty="0"/>
              <a:t>: The </a:t>
            </a:r>
            <a:r>
              <a:rPr lang="hu-HU" dirty="0" err="1"/>
              <a:t>structure</a:t>
            </a:r>
            <a:r>
              <a:rPr lang="hu-HU" dirty="0"/>
              <a:t> of </a:t>
            </a:r>
            <a:r>
              <a:rPr lang="hu-HU" dirty="0" err="1"/>
              <a:t>society</a:t>
            </a:r>
            <a:r>
              <a:rPr lang="hu-HU" dirty="0"/>
              <a:t> </a:t>
            </a:r>
            <a:r>
              <a:rPr lang="hu-HU" dirty="0" err="1"/>
              <a:t>regarding</a:t>
            </a:r>
            <a:r>
              <a:rPr lang="hu-HU" dirty="0"/>
              <a:t> </a:t>
            </a:r>
            <a:r>
              <a:rPr lang="hu-HU" dirty="0" err="1"/>
              <a:t>its</a:t>
            </a:r>
            <a:r>
              <a:rPr lang="hu-HU" dirty="0"/>
              <a:t> </a:t>
            </a:r>
            <a:r>
              <a:rPr lang="hu-HU" dirty="0" err="1"/>
              <a:t>polarization</a:t>
            </a:r>
            <a:r>
              <a:rPr lang="hu-HU" dirty="0"/>
              <a:t>, </a:t>
            </a:r>
            <a:r>
              <a:rPr lang="hu-HU" dirty="0" err="1"/>
              <a:t>the</a:t>
            </a:r>
            <a:r>
              <a:rPr lang="hu-HU" dirty="0"/>
              <a:t> </a:t>
            </a:r>
            <a:r>
              <a:rPr lang="hu-HU" dirty="0" err="1"/>
              <a:t>strength</a:t>
            </a:r>
            <a:r>
              <a:rPr lang="hu-HU" dirty="0"/>
              <a:t> of </a:t>
            </a:r>
            <a:r>
              <a:rPr lang="hu-HU" dirty="0" err="1"/>
              <a:t>social</a:t>
            </a:r>
            <a:r>
              <a:rPr lang="hu-HU" dirty="0"/>
              <a:t> </a:t>
            </a:r>
            <a:r>
              <a:rPr lang="hu-HU" dirty="0" err="1"/>
              <a:t>organization</a:t>
            </a:r>
            <a:r>
              <a:rPr lang="hu-HU" dirty="0"/>
              <a:t>, and </a:t>
            </a:r>
            <a:r>
              <a:rPr lang="hu-HU" dirty="0" err="1"/>
              <a:t>the</a:t>
            </a:r>
            <a:r>
              <a:rPr lang="hu-HU" dirty="0"/>
              <a:t> </a:t>
            </a:r>
            <a:r>
              <a:rPr lang="hu-HU" dirty="0" err="1"/>
              <a:t>degree</a:t>
            </a:r>
            <a:r>
              <a:rPr lang="hu-HU" dirty="0"/>
              <a:t> </a:t>
            </a:r>
            <a:r>
              <a:rPr lang="hu-HU" dirty="0" err="1"/>
              <a:t>to</a:t>
            </a:r>
            <a:r>
              <a:rPr lang="hu-HU" dirty="0"/>
              <a:t> </a:t>
            </a:r>
            <a:r>
              <a:rPr lang="hu-HU" dirty="0" err="1"/>
              <a:t>which</a:t>
            </a:r>
            <a:r>
              <a:rPr lang="hu-HU" dirty="0"/>
              <a:t> </a:t>
            </a:r>
            <a:r>
              <a:rPr lang="hu-HU" dirty="0" err="1"/>
              <a:t>societal</a:t>
            </a:r>
            <a:r>
              <a:rPr lang="hu-HU" dirty="0"/>
              <a:t> </a:t>
            </a:r>
            <a:r>
              <a:rPr lang="hu-HU" dirty="0" err="1"/>
              <a:t>pressure</a:t>
            </a:r>
            <a:r>
              <a:rPr lang="hu-HU" dirty="0"/>
              <a:t> </a:t>
            </a:r>
            <a:r>
              <a:rPr lang="hu-HU" dirty="0" err="1"/>
              <a:t>can</a:t>
            </a:r>
            <a:r>
              <a:rPr lang="hu-HU" dirty="0"/>
              <a:t> be </a:t>
            </a:r>
            <a:r>
              <a:rPr lang="hu-HU" dirty="0" err="1"/>
              <a:t>mobilized</a:t>
            </a:r>
            <a:r>
              <a:rPr lang="hu-HU" dirty="0"/>
              <a:t>: </a:t>
            </a:r>
            <a:r>
              <a:rPr lang="hu-HU" dirty="0" err="1"/>
              <a:t>How</a:t>
            </a:r>
            <a:r>
              <a:rPr lang="hu-HU" dirty="0"/>
              <a:t> </a:t>
            </a:r>
            <a:r>
              <a:rPr lang="hu-HU" dirty="0" err="1"/>
              <a:t>heterogeneous</a:t>
            </a:r>
            <a:r>
              <a:rPr lang="hu-HU" dirty="0"/>
              <a:t> is </a:t>
            </a:r>
            <a:r>
              <a:rPr lang="hu-HU" dirty="0" err="1"/>
              <a:t>the</a:t>
            </a:r>
            <a:r>
              <a:rPr lang="hu-HU" dirty="0"/>
              <a:t> </a:t>
            </a:r>
            <a:r>
              <a:rPr lang="hu-HU" dirty="0" err="1"/>
              <a:t>society</a:t>
            </a:r>
            <a:r>
              <a:rPr lang="hu-HU" dirty="0"/>
              <a:t> in </a:t>
            </a:r>
            <a:r>
              <a:rPr lang="hu-HU" dirty="0" err="1"/>
              <a:t>terms</a:t>
            </a:r>
            <a:r>
              <a:rPr lang="hu-HU" dirty="0"/>
              <a:t> of </a:t>
            </a:r>
            <a:r>
              <a:rPr lang="hu-HU" dirty="0" err="1"/>
              <a:t>ideological</a:t>
            </a:r>
            <a:r>
              <a:rPr lang="hu-HU" dirty="0"/>
              <a:t> and/</a:t>
            </a:r>
            <a:r>
              <a:rPr lang="hu-HU" dirty="0" err="1"/>
              <a:t>or</a:t>
            </a:r>
            <a:r>
              <a:rPr lang="hu-HU" dirty="0"/>
              <a:t> </a:t>
            </a:r>
            <a:r>
              <a:rPr lang="hu-HU" dirty="0" err="1"/>
              <a:t>class</a:t>
            </a:r>
            <a:r>
              <a:rPr lang="hu-HU" dirty="0"/>
              <a:t> </a:t>
            </a:r>
            <a:r>
              <a:rPr lang="hu-HU" dirty="0" err="1"/>
              <a:t>cleav</a:t>
            </a:r>
            <a:r>
              <a:rPr lang="hu-HU" dirty="0"/>
              <a:t>- </a:t>
            </a:r>
            <a:r>
              <a:rPr lang="hu-HU" dirty="0" err="1"/>
              <a:t>ages</a:t>
            </a:r>
            <a:r>
              <a:rPr lang="hu-HU" dirty="0"/>
              <a:t>? </a:t>
            </a:r>
            <a:r>
              <a:rPr lang="hu-HU" dirty="0" err="1"/>
              <a:t>How</a:t>
            </a:r>
            <a:r>
              <a:rPr lang="hu-HU" dirty="0"/>
              <a:t> </a:t>
            </a:r>
            <a:r>
              <a:rPr lang="hu-HU" dirty="0" err="1"/>
              <a:t>well</a:t>
            </a:r>
            <a:r>
              <a:rPr lang="hu-HU" dirty="0"/>
              <a:t> </a:t>
            </a:r>
            <a:r>
              <a:rPr lang="hu-HU" dirty="0" err="1"/>
              <a:t>developed</a:t>
            </a:r>
            <a:r>
              <a:rPr lang="hu-HU" dirty="0"/>
              <a:t> </a:t>
            </a:r>
            <a:r>
              <a:rPr lang="hu-HU" dirty="0" err="1"/>
              <a:t>are</a:t>
            </a:r>
            <a:r>
              <a:rPr lang="hu-HU" dirty="0"/>
              <a:t> </a:t>
            </a:r>
            <a:r>
              <a:rPr lang="hu-HU" dirty="0" err="1"/>
              <a:t>social</a:t>
            </a:r>
            <a:r>
              <a:rPr lang="hu-HU" dirty="0"/>
              <a:t> </a:t>
            </a:r>
            <a:r>
              <a:rPr lang="hu-HU" dirty="0" err="1"/>
              <a:t>coalitions</a:t>
            </a:r>
            <a:r>
              <a:rPr lang="hu-HU" dirty="0"/>
              <a:t> and </a:t>
            </a:r>
            <a:r>
              <a:rPr lang="hu-HU" dirty="0" err="1"/>
              <a:t>organizations</a:t>
            </a:r>
            <a:r>
              <a:rPr lang="hu-HU" dirty="0"/>
              <a:t> in </a:t>
            </a:r>
            <a:r>
              <a:rPr lang="hu-HU" dirty="0" err="1"/>
              <a:t>their</a:t>
            </a:r>
            <a:r>
              <a:rPr lang="hu-HU" dirty="0"/>
              <a:t> </a:t>
            </a:r>
            <a:r>
              <a:rPr lang="hu-HU" dirty="0" err="1"/>
              <a:t>ability</a:t>
            </a:r>
            <a:r>
              <a:rPr lang="hu-HU" dirty="0"/>
              <a:t> </a:t>
            </a:r>
            <a:r>
              <a:rPr lang="hu-HU" dirty="0" err="1"/>
              <a:t>to</a:t>
            </a:r>
            <a:r>
              <a:rPr lang="hu-HU" dirty="0"/>
              <a:t> </a:t>
            </a:r>
            <a:r>
              <a:rPr lang="hu-HU" dirty="0" err="1"/>
              <a:t>express</a:t>
            </a:r>
            <a:r>
              <a:rPr lang="hu-HU" dirty="0"/>
              <a:t> </a:t>
            </a:r>
            <a:r>
              <a:rPr lang="hu-HU" dirty="0" err="1"/>
              <a:t>grievances</a:t>
            </a:r>
            <a:r>
              <a:rPr lang="hu-HU" dirty="0"/>
              <a:t> and </a:t>
            </a:r>
            <a:r>
              <a:rPr lang="hu-HU" dirty="0" err="1"/>
              <a:t>raise</a:t>
            </a:r>
            <a:r>
              <a:rPr lang="hu-HU" dirty="0"/>
              <a:t> </a:t>
            </a:r>
            <a:r>
              <a:rPr lang="hu-HU" dirty="0" err="1"/>
              <a:t>demands</a:t>
            </a:r>
            <a:r>
              <a:rPr lang="hu-HU" dirty="0" smtClean="0"/>
              <a:t>?</a:t>
            </a:r>
          </a:p>
          <a:p>
            <a:r>
              <a:rPr lang="hu-HU" dirty="0" smtClean="0"/>
              <a:t>A 3</a:t>
            </a:r>
            <a:r>
              <a:rPr lang="hu-HU" dirty="0" smtClean="0"/>
              <a:t>. policy </a:t>
            </a:r>
            <a:r>
              <a:rPr lang="hu-HU" dirty="0" err="1"/>
              <a:t>networks</a:t>
            </a:r>
            <a:r>
              <a:rPr lang="hu-HU" dirty="0"/>
              <a:t>: </a:t>
            </a:r>
            <a:r>
              <a:rPr lang="hu-HU" dirty="0" err="1"/>
              <a:t>nature</a:t>
            </a:r>
            <a:r>
              <a:rPr lang="hu-HU" dirty="0"/>
              <a:t> of </a:t>
            </a:r>
            <a:r>
              <a:rPr lang="hu-HU" dirty="0" err="1"/>
              <a:t>the</a:t>
            </a:r>
            <a:r>
              <a:rPr lang="hu-HU" dirty="0"/>
              <a:t> </a:t>
            </a:r>
            <a:r>
              <a:rPr lang="hu-HU" dirty="0" err="1"/>
              <a:t>coalition</a:t>
            </a:r>
            <a:r>
              <a:rPr lang="hu-HU" dirty="0"/>
              <a:t>-building </a:t>
            </a:r>
            <a:r>
              <a:rPr lang="hu-HU" dirty="0" err="1"/>
              <a:t>processes</a:t>
            </a:r>
            <a:r>
              <a:rPr lang="hu-HU" dirty="0"/>
              <a:t> </a:t>
            </a:r>
            <a:r>
              <a:rPr lang="hu-HU" dirty="0" err="1"/>
              <a:t>within</a:t>
            </a:r>
            <a:r>
              <a:rPr lang="hu-HU" dirty="0"/>
              <a:t> </a:t>
            </a:r>
            <a:r>
              <a:rPr lang="hu-HU" dirty="0" err="1"/>
              <a:t>society</a:t>
            </a:r>
            <a:r>
              <a:rPr lang="hu-HU" dirty="0"/>
              <a:t> and </a:t>
            </a:r>
            <a:r>
              <a:rPr lang="hu-HU" dirty="0" err="1"/>
              <a:t>state</a:t>
            </a:r>
            <a:r>
              <a:rPr lang="hu-HU" dirty="0"/>
              <a:t>: </a:t>
            </a:r>
            <a:r>
              <a:rPr lang="hu-HU" dirty="0" err="1"/>
              <a:t>This</a:t>
            </a:r>
            <a:r>
              <a:rPr lang="hu-HU" dirty="0"/>
              <a:t> </a:t>
            </a:r>
            <a:r>
              <a:rPr lang="hu-HU" dirty="0" err="1"/>
              <a:t>concept</a:t>
            </a:r>
            <a:r>
              <a:rPr lang="hu-HU" dirty="0"/>
              <a:t> </a:t>
            </a:r>
            <a:r>
              <a:rPr lang="hu-HU" dirty="0" err="1"/>
              <a:t>emphasizes</a:t>
            </a:r>
            <a:r>
              <a:rPr lang="hu-HU" dirty="0"/>
              <a:t> </a:t>
            </a:r>
            <a:r>
              <a:rPr lang="hu-HU" dirty="0" err="1"/>
              <a:t>the</a:t>
            </a:r>
            <a:r>
              <a:rPr lang="hu-HU" dirty="0"/>
              <a:t> </a:t>
            </a:r>
            <a:r>
              <a:rPr lang="hu-HU" dirty="0" err="1"/>
              <a:t>ability</a:t>
            </a:r>
            <a:r>
              <a:rPr lang="hu-HU" dirty="0"/>
              <a:t> of </a:t>
            </a:r>
            <a:r>
              <a:rPr lang="hu-HU" dirty="0" err="1"/>
              <a:t>political</a:t>
            </a:r>
            <a:r>
              <a:rPr lang="hu-HU" dirty="0"/>
              <a:t> </a:t>
            </a:r>
            <a:r>
              <a:rPr lang="hu-HU" dirty="0" err="1"/>
              <a:t>actors</a:t>
            </a:r>
            <a:r>
              <a:rPr lang="hu-HU" dirty="0"/>
              <a:t> </a:t>
            </a:r>
            <a:r>
              <a:rPr lang="hu-HU" dirty="0" err="1"/>
              <a:t>to</a:t>
            </a:r>
            <a:r>
              <a:rPr lang="hu-HU" dirty="0"/>
              <a:t> </a:t>
            </a:r>
            <a:r>
              <a:rPr lang="hu-HU" dirty="0" err="1"/>
              <a:t>build</a:t>
            </a:r>
            <a:r>
              <a:rPr lang="hu-HU" dirty="0"/>
              <a:t> </a:t>
            </a:r>
            <a:r>
              <a:rPr lang="hu-HU" dirty="0" err="1"/>
              <a:t>consensus</a:t>
            </a:r>
            <a:r>
              <a:rPr lang="hu-HU" dirty="0"/>
              <a:t> </a:t>
            </a:r>
            <a:r>
              <a:rPr lang="hu-HU" dirty="0" err="1"/>
              <a:t>among</a:t>
            </a:r>
            <a:r>
              <a:rPr lang="hu-HU" dirty="0"/>
              <a:t> </a:t>
            </a:r>
            <a:r>
              <a:rPr lang="hu-HU" dirty="0" err="1"/>
              <a:t>the</a:t>
            </a:r>
            <a:r>
              <a:rPr lang="hu-HU" dirty="0"/>
              <a:t> </a:t>
            </a:r>
            <a:r>
              <a:rPr lang="hu-HU" dirty="0" err="1"/>
              <a:t>relevant</a:t>
            </a:r>
            <a:r>
              <a:rPr lang="hu-HU" dirty="0"/>
              <a:t> </a:t>
            </a:r>
            <a:r>
              <a:rPr lang="hu-HU" dirty="0" err="1"/>
              <a:t>elite</a:t>
            </a:r>
            <a:r>
              <a:rPr lang="hu-HU" dirty="0"/>
              <a:t> </a:t>
            </a:r>
            <a:r>
              <a:rPr lang="hu-HU" dirty="0" err="1"/>
              <a:t>groups</a:t>
            </a:r>
            <a:r>
              <a:rPr lang="hu-HU" dirty="0"/>
              <a:t> in </a:t>
            </a:r>
            <a:r>
              <a:rPr lang="hu-HU" dirty="0" err="1"/>
              <a:t>support</a:t>
            </a:r>
            <a:r>
              <a:rPr lang="hu-HU" dirty="0"/>
              <a:t> of </a:t>
            </a:r>
            <a:r>
              <a:rPr lang="hu-HU" dirty="0" err="1"/>
              <a:t>their</a:t>
            </a:r>
            <a:r>
              <a:rPr lang="hu-HU" dirty="0"/>
              <a:t> </a:t>
            </a:r>
            <a:r>
              <a:rPr lang="hu-HU" dirty="0" err="1"/>
              <a:t>policies</a:t>
            </a:r>
            <a:r>
              <a:rPr lang="hu-HU" dirty="0"/>
              <a:t>.'</a:t>
            </a:r>
          </a:p>
          <a:p>
            <a:r>
              <a:rPr lang="hu-HU" dirty="0" smtClean="0"/>
              <a:t>HUN: </a:t>
            </a:r>
            <a:r>
              <a:rPr lang="hu-HU" dirty="0" err="1"/>
              <a:t>state-dominated</a:t>
            </a:r>
            <a:endParaRPr lang="hu-HU" dirty="0"/>
          </a:p>
          <a:p>
            <a:pPr marL="0" indent="0">
              <a:buNone/>
            </a:pPr>
            <a:endParaRPr lang="hu-HU" dirty="0"/>
          </a:p>
        </p:txBody>
      </p:sp>
    </p:spTree>
    <p:extLst>
      <p:ext uri="{BB962C8B-B14F-4D97-AF65-F5344CB8AC3E}">
        <p14:creationId xmlns:p14="http://schemas.microsoft.com/office/powerpoint/2010/main" val="26380056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Picture 2" descr="https://lh6.googleusercontent.com/zO6a9o-Hhe92Y99QNpq4TDtPLczuLamYnBLzL_hW4ORPPDwh9aj7xONh3MpfeorEynvKWYP-ykCjygqeFME7IWUqPMdeioB-UGstqq9FiASG9HmanMet-5UyzD9pQ-Fued83LuLjNx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03450" y="2246811"/>
            <a:ext cx="8595361" cy="38012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2164950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85000" lnSpcReduction="10000"/>
          </a:bodyPr>
          <a:lstStyle/>
          <a:p>
            <a:r>
              <a:rPr lang="hu-HU" dirty="0" smtClean="0"/>
              <a:t>FRA és HUN: </a:t>
            </a:r>
            <a:r>
              <a:rPr lang="hu-HU" dirty="0"/>
              <a:t>In </a:t>
            </a:r>
            <a:r>
              <a:rPr lang="hu-HU" dirty="0" err="1"/>
              <a:t>countries</a:t>
            </a:r>
            <a:r>
              <a:rPr lang="hu-HU" dirty="0"/>
              <a:t> </a:t>
            </a:r>
            <a:r>
              <a:rPr lang="hu-HU" dirty="0" err="1"/>
              <a:t>with</a:t>
            </a:r>
            <a:r>
              <a:rPr lang="hu-HU" dirty="0"/>
              <a:t> </a:t>
            </a:r>
            <a:r>
              <a:rPr lang="hu-HU" dirty="0" err="1"/>
              <a:t>centralized</a:t>
            </a:r>
            <a:r>
              <a:rPr lang="hu-HU" dirty="0"/>
              <a:t> </a:t>
            </a:r>
            <a:r>
              <a:rPr lang="hu-HU" dirty="0" err="1"/>
              <a:t>political</a:t>
            </a:r>
            <a:r>
              <a:rPr lang="hu-HU" dirty="0"/>
              <a:t> </a:t>
            </a:r>
            <a:r>
              <a:rPr lang="hu-HU" dirty="0" err="1"/>
              <a:t>institutions</a:t>
            </a:r>
            <a:r>
              <a:rPr lang="hu-HU" dirty="0"/>
              <a:t> </a:t>
            </a:r>
            <a:r>
              <a:rPr lang="hu-HU" dirty="0" err="1"/>
              <a:t>but</a:t>
            </a:r>
            <a:r>
              <a:rPr lang="hu-HU" dirty="0"/>
              <a:t> </a:t>
            </a:r>
            <a:r>
              <a:rPr lang="hu-HU" dirty="0" err="1"/>
              <a:t>polarized</a:t>
            </a:r>
            <a:r>
              <a:rPr lang="hu-HU" dirty="0"/>
              <a:t> </a:t>
            </a:r>
            <a:r>
              <a:rPr lang="hu-HU" dirty="0" err="1"/>
              <a:t>societies</a:t>
            </a:r>
            <a:r>
              <a:rPr lang="hu-HU" dirty="0"/>
              <a:t> and </a:t>
            </a:r>
            <a:r>
              <a:rPr lang="hu-HU" dirty="0" err="1"/>
              <a:t>rather</a:t>
            </a:r>
            <a:r>
              <a:rPr lang="hu-HU" dirty="0"/>
              <a:t> </a:t>
            </a:r>
            <a:r>
              <a:rPr lang="hu-HU" dirty="0" err="1"/>
              <a:t>weak</a:t>
            </a:r>
            <a:r>
              <a:rPr lang="hu-HU" dirty="0"/>
              <a:t> </a:t>
            </a:r>
            <a:r>
              <a:rPr lang="hu-HU" dirty="0" err="1"/>
              <a:t>social</a:t>
            </a:r>
            <a:r>
              <a:rPr lang="hu-HU" dirty="0"/>
              <a:t> </a:t>
            </a:r>
            <a:r>
              <a:rPr lang="hu-HU" dirty="0" err="1"/>
              <a:t>organizations</a:t>
            </a:r>
            <a:r>
              <a:rPr lang="hu-HU" dirty="0"/>
              <a:t>, </a:t>
            </a:r>
            <a:r>
              <a:rPr lang="hu-HU" dirty="0" err="1"/>
              <a:t>the</a:t>
            </a:r>
            <a:r>
              <a:rPr lang="hu-HU" dirty="0"/>
              <a:t> policy </a:t>
            </a:r>
            <a:r>
              <a:rPr lang="hu-HU" dirty="0" err="1"/>
              <a:t>network</a:t>
            </a:r>
            <a:r>
              <a:rPr lang="hu-HU" dirty="0"/>
              <a:t> is </a:t>
            </a:r>
            <a:r>
              <a:rPr lang="hu-HU" dirty="0" err="1"/>
              <a:t>likely</a:t>
            </a:r>
            <a:r>
              <a:rPr lang="hu-HU" dirty="0"/>
              <a:t> </a:t>
            </a:r>
            <a:r>
              <a:rPr lang="hu-HU" dirty="0" err="1"/>
              <a:t>to</a:t>
            </a:r>
            <a:r>
              <a:rPr lang="hu-HU" dirty="0"/>
              <a:t> be </a:t>
            </a:r>
            <a:r>
              <a:rPr lang="hu-HU" dirty="0" err="1"/>
              <a:t>state-dominated</a:t>
            </a:r>
            <a:r>
              <a:rPr lang="hu-HU" dirty="0"/>
              <a:t>. The policy-</a:t>
            </a:r>
            <a:r>
              <a:rPr lang="hu-HU" dirty="0" err="1"/>
              <a:t>relevant</a:t>
            </a:r>
            <a:r>
              <a:rPr lang="hu-HU" dirty="0"/>
              <a:t> </a:t>
            </a:r>
            <a:r>
              <a:rPr lang="hu-HU" dirty="0" err="1"/>
              <a:t>coalition</a:t>
            </a:r>
            <a:r>
              <a:rPr lang="hu-HU" dirty="0"/>
              <a:t> </a:t>
            </a:r>
            <a:r>
              <a:rPr lang="hu-HU" dirty="0" err="1" smtClean="0"/>
              <a:t>build</a:t>
            </a:r>
            <a:r>
              <a:rPr lang="hu-HU" dirty="0" smtClean="0"/>
              <a:t> </a:t>
            </a:r>
            <a:r>
              <a:rPr lang="hu-HU" dirty="0"/>
              <a:t>ing </a:t>
            </a:r>
            <a:r>
              <a:rPr lang="hu-HU" dirty="0" err="1"/>
              <a:t>would</a:t>
            </a:r>
            <a:r>
              <a:rPr lang="hu-HU" dirty="0"/>
              <a:t> </a:t>
            </a:r>
            <a:r>
              <a:rPr lang="hu-HU" dirty="0" err="1"/>
              <a:t>then</a:t>
            </a:r>
            <a:r>
              <a:rPr lang="hu-HU" dirty="0"/>
              <a:t> be </a:t>
            </a:r>
            <a:r>
              <a:rPr lang="hu-HU" dirty="0" err="1"/>
              <a:t>restricted</a:t>
            </a:r>
            <a:r>
              <a:rPr lang="hu-HU" dirty="0"/>
              <a:t> </a:t>
            </a:r>
            <a:r>
              <a:rPr lang="hu-HU" dirty="0" err="1"/>
              <a:t>to</a:t>
            </a:r>
            <a:r>
              <a:rPr lang="hu-HU" dirty="0"/>
              <a:t> </a:t>
            </a:r>
            <a:r>
              <a:rPr lang="hu-HU" dirty="0" err="1"/>
              <a:t>the</a:t>
            </a:r>
            <a:r>
              <a:rPr lang="hu-HU" dirty="0"/>
              <a:t> </a:t>
            </a:r>
            <a:r>
              <a:rPr lang="hu-HU" dirty="0" err="1"/>
              <a:t>political</a:t>
            </a:r>
            <a:r>
              <a:rPr lang="hu-HU" dirty="0"/>
              <a:t> </a:t>
            </a:r>
            <a:r>
              <a:rPr lang="hu-HU" dirty="0" err="1"/>
              <a:t>elites</a:t>
            </a:r>
            <a:r>
              <a:rPr lang="hu-HU" dirty="0"/>
              <a:t> and </a:t>
            </a:r>
            <a:r>
              <a:rPr lang="hu-HU" dirty="0" err="1"/>
              <a:t>would</a:t>
            </a:r>
            <a:r>
              <a:rPr lang="hu-HU" dirty="0"/>
              <a:t> more </a:t>
            </a:r>
            <a:r>
              <a:rPr lang="hu-HU" dirty="0" err="1"/>
              <a:t>or</a:t>
            </a:r>
            <a:r>
              <a:rPr lang="hu-HU" dirty="0"/>
              <a:t> less </a:t>
            </a:r>
            <a:r>
              <a:rPr lang="hu-HU" dirty="0" err="1"/>
              <a:t>exclude</a:t>
            </a:r>
            <a:r>
              <a:rPr lang="hu-HU" dirty="0"/>
              <a:t> </a:t>
            </a:r>
            <a:r>
              <a:rPr lang="hu-HU" dirty="0" err="1"/>
              <a:t>societal</a:t>
            </a:r>
            <a:r>
              <a:rPr lang="hu-HU" dirty="0"/>
              <a:t> </a:t>
            </a:r>
            <a:r>
              <a:rPr lang="hu-HU" dirty="0" err="1"/>
              <a:t>actors</a:t>
            </a:r>
            <a:r>
              <a:rPr lang="hu-HU" dirty="0"/>
              <a:t> and/</a:t>
            </a:r>
            <a:r>
              <a:rPr lang="hu-HU" dirty="0" err="1"/>
              <a:t>or</a:t>
            </a:r>
            <a:r>
              <a:rPr lang="hu-HU" dirty="0"/>
              <a:t> </a:t>
            </a:r>
            <a:r>
              <a:rPr lang="hu-HU" dirty="0" err="1"/>
              <a:t>public</a:t>
            </a:r>
            <a:r>
              <a:rPr lang="hu-HU" dirty="0"/>
              <a:t> </a:t>
            </a:r>
            <a:r>
              <a:rPr lang="hu-HU" dirty="0" err="1"/>
              <a:t>opinion</a:t>
            </a:r>
            <a:r>
              <a:rPr lang="hu-HU" dirty="0"/>
              <a:t>.</a:t>
            </a:r>
          </a:p>
          <a:p>
            <a:r>
              <a:rPr lang="hu-HU" b="1" dirty="0"/>
              <a:t>In </a:t>
            </a:r>
            <a:r>
              <a:rPr lang="hu-HU" b="1" dirty="0" err="1"/>
              <a:t>contrast</a:t>
            </a:r>
            <a:r>
              <a:rPr lang="hu-HU" b="1" dirty="0"/>
              <a:t> </a:t>
            </a:r>
            <a:r>
              <a:rPr lang="hu-HU" b="1" dirty="0" err="1"/>
              <a:t>to</a:t>
            </a:r>
            <a:r>
              <a:rPr lang="hu-HU" b="1" dirty="0"/>
              <a:t> </a:t>
            </a:r>
            <a:r>
              <a:rPr lang="hu-HU" b="1" dirty="0" err="1"/>
              <a:t>the</a:t>
            </a:r>
            <a:r>
              <a:rPr lang="hu-HU" b="1" dirty="0"/>
              <a:t> U.S. </a:t>
            </a:r>
            <a:r>
              <a:rPr lang="hu-HU" b="1" dirty="0" err="1"/>
              <a:t>case</a:t>
            </a:r>
            <a:r>
              <a:rPr lang="hu-HU" b="1" dirty="0"/>
              <a:t>, </a:t>
            </a:r>
            <a:r>
              <a:rPr lang="hu-HU" b="1" dirty="0" err="1"/>
              <a:t>French</a:t>
            </a:r>
            <a:r>
              <a:rPr lang="hu-HU" b="1" dirty="0"/>
              <a:t> </a:t>
            </a:r>
            <a:r>
              <a:rPr lang="hu-HU" b="1" dirty="0" err="1"/>
              <a:t>public</a:t>
            </a:r>
            <a:r>
              <a:rPr lang="hu-HU" b="1" dirty="0"/>
              <a:t> </a:t>
            </a:r>
            <a:r>
              <a:rPr lang="hu-HU" b="1" dirty="0" err="1"/>
              <a:t>opinion</a:t>
            </a:r>
            <a:r>
              <a:rPr lang="hu-HU" b="1" dirty="0"/>
              <a:t> is </a:t>
            </a:r>
            <a:r>
              <a:rPr lang="hu-HU" b="1" dirty="0" err="1"/>
              <a:t>likely</a:t>
            </a:r>
            <a:r>
              <a:rPr lang="hu-HU" b="1" dirty="0"/>
              <a:t> </a:t>
            </a:r>
            <a:r>
              <a:rPr lang="hu-HU" b="1" dirty="0" err="1"/>
              <a:t>to</a:t>
            </a:r>
            <a:r>
              <a:rPr lang="hu-HU" b="1" dirty="0"/>
              <a:t> play </a:t>
            </a:r>
            <a:r>
              <a:rPr lang="hu-HU" b="1" dirty="0" err="1"/>
              <a:t>only</a:t>
            </a:r>
            <a:r>
              <a:rPr lang="hu-HU" b="1" dirty="0"/>
              <a:t> a </a:t>
            </a:r>
            <a:r>
              <a:rPr lang="hu-HU" b="1" dirty="0" err="1"/>
              <a:t>marginal</a:t>
            </a:r>
            <a:r>
              <a:rPr lang="hu-HU" b="1" dirty="0"/>
              <a:t> </a:t>
            </a:r>
            <a:r>
              <a:rPr lang="hu-HU" b="1" dirty="0" err="1"/>
              <a:t>role</a:t>
            </a:r>
            <a:r>
              <a:rPr lang="hu-HU" b="1" dirty="0"/>
              <a:t> in </a:t>
            </a:r>
            <a:r>
              <a:rPr lang="hu-HU" b="1" dirty="0" err="1"/>
              <a:t>the</a:t>
            </a:r>
            <a:r>
              <a:rPr lang="hu-HU" b="1" dirty="0"/>
              <a:t> </a:t>
            </a:r>
            <a:r>
              <a:rPr lang="hu-HU" b="1" dirty="0" err="1"/>
              <a:t>foreign</a:t>
            </a:r>
            <a:r>
              <a:rPr lang="hu-HU" b="1" dirty="0"/>
              <a:t> policy-</a:t>
            </a:r>
            <a:r>
              <a:rPr lang="hu-HU" b="1" dirty="0" err="1"/>
              <a:t>making</a:t>
            </a:r>
            <a:r>
              <a:rPr lang="hu-HU" b="1" dirty="0"/>
              <a:t> </a:t>
            </a:r>
            <a:r>
              <a:rPr lang="hu-HU" b="1" dirty="0" err="1"/>
              <a:t>process</a:t>
            </a:r>
            <a:r>
              <a:rPr lang="hu-HU" b="1" dirty="0"/>
              <a:t>. </a:t>
            </a:r>
            <a:r>
              <a:rPr lang="hu-HU" dirty="0"/>
              <a:t>The </a:t>
            </a:r>
            <a:r>
              <a:rPr lang="hu-HU" dirty="0" err="1"/>
              <a:t>Fifth</a:t>
            </a:r>
            <a:r>
              <a:rPr lang="hu-HU" dirty="0"/>
              <a:t> </a:t>
            </a:r>
            <a:r>
              <a:rPr lang="hu-HU" dirty="0" err="1"/>
              <a:t>Republic's</a:t>
            </a:r>
            <a:r>
              <a:rPr lang="hu-HU" dirty="0"/>
              <a:t> </a:t>
            </a:r>
            <a:r>
              <a:rPr lang="hu-HU" dirty="0" err="1" smtClean="0"/>
              <a:t>centralized</a:t>
            </a:r>
            <a:r>
              <a:rPr lang="hu-HU" dirty="0" smtClean="0"/>
              <a:t> </a:t>
            </a:r>
            <a:r>
              <a:rPr lang="hu-HU" dirty="0" err="1"/>
              <a:t>political</a:t>
            </a:r>
            <a:r>
              <a:rPr lang="hu-HU" dirty="0"/>
              <a:t> </a:t>
            </a:r>
            <a:r>
              <a:rPr lang="hu-HU" dirty="0" err="1"/>
              <a:t>system</a:t>
            </a:r>
            <a:r>
              <a:rPr lang="hu-HU" dirty="0"/>
              <a:t> and a </a:t>
            </a:r>
            <a:r>
              <a:rPr lang="hu-HU" dirty="0" err="1"/>
              <a:t>fragmented</a:t>
            </a:r>
            <a:r>
              <a:rPr lang="hu-HU" dirty="0"/>
              <a:t> </a:t>
            </a:r>
            <a:r>
              <a:rPr lang="hu-HU" dirty="0" err="1"/>
              <a:t>societal</a:t>
            </a:r>
            <a:r>
              <a:rPr lang="hu-HU" dirty="0"/>
              <a:t> </a:t>
            </a:r>
            <a:r>
              <a:rPr lang="hu-HU" dirty="0" err="1"/>
              <a:t>structure</a:t>
            </a:r>
            <a:r>
              <a:rPr lang="hu-HU" dirty="0"/>
              <a:t> </a:t>
            </a:r>
            <a:r>
              <a:rPr lang="hu-HU" dirty="0" err="1"/>
              <a:t>make</a:t>
            </a:r>
            <a:r>
              <a:rPr lang="hu-HU" dirty="0"/>
              <a:t> it </a:t>
            </a:r>
            <a:r>
              <a:rPr lang="hu-HU" dirty="0" err="1"/>
              <a:t>difficult</a:t>
            </a:r>
            <a:r>
              <a:rPr lang="hu-HU" dirty="0"/>
              <a:t> </a:t>
            </a:r>
            <a:r>
              <a:rPr lang="hu-HU" dirty="0" err="1"/>
              <a:t>to</a:t>
            </a:r>
            <a:r>
              <a:rPr lang="hu-HU" dirty="0"/>
              <a:t> </a:t>
            </a:r>
            <a:r>
              <a:rPr lang="hu-HU" dirty="0" err="1"/>
              <a:t>build</a:t>
            </a:r>
            <a:r>
              <a:rPr lang="hu-HU" dirty="0"/>
              <a:t> a </a:t>
            </a:r>
            <a:r>
              <a:rPr lang="hu-HU" dirty="0" err="1"/>
              <a:t>public</a:t>
            </a:r>
            <a:r>
              <a:rPr lang="hu-HU" dirty="0"/>
              <a:t> </a:t>
            </a:r>
            <a:r>
              <a:rPr lang="hu-HU" dirty="0" err="1"/>
              <a:t>consensus</a:t>
            </a:r>
            <a:r>
              <a:rPr lang="hu-HU" dirty="0"/>
              <a:t> </a:t>
            </a:r>
            <a:r>
              <a:rPr lang="hu-HU" dirty="0" err="1"/>
              <a:t>on</a:t>
            </a:r>
            <a:r>
              <a:rPr lang="hu-HU" dirty="0"/>
              <a:t> policy </a:t>
            </a:r>
            <a:r>
              <a:rPr lang="hu-HU" dirty="0" err="1"/>
              <a:t>issues</a:t>
            </a:r>
            <a:r>
              <a:rPr lang="hu-HU" dirty="0"/>
              <a:t> and </a:t>
            </a:r>
            <a:r>
              <a:rPr lang="hu-HU" dirty="0" err="1"/>
              <a:t>would</a:t>
            </a:r>
            <a:r>
              <a:rPr lang="hu-HU" dirty="0"/>
              <a:t> be </a:t>
            </a:r>
            <a:r>
              <a:rPr lang="hu-HU" dirty="0" err="1"/>
              <a:t>expected</a:t>
            </a:r>
            <a:r>
              <a:rPr lang="hu-HU" dirty="0"/>
              <a:t> </a:t>
            </a:r>
            <a:r>
              <a:rPr lang="hu-HU" dirty="0" err="1"/>
              <a:t>to</a:t>
            </a:r>
            <a:r>
              <a:rPr lang="hu-HU" dirty="0"/>
              <a:t> limit </a:t>
            </a:r>
            <a:r>
              <a:rPr lang="hu-HU" dirty="0" err="1"/>
              <a:t>the</a:t>
            </a:r>
            <a:r>
              <a:rPr lang="hu-HU" dirty="0"/>
              <a:t> </a:t>
            </a:r>
            <a:r>
              <a:rPr lang="hu-HU" dirty="0" err="1"/>
              <a:t>public</a:t>
            </a:r>
            <a:r>
              <a:rPr lang="hu-HU" dirty="0"/>
              <a:t> </a:t>
            </a:r>
            <a:r>
              <a:rPr lang="hu-HU" dirty="0" err="1"/>
              <a:t>impact</a:t>
            </a:r>
            <a:r>
              <a:rPr lang="hu-HU" dirty="0"/>
              <a:t> </a:t>
            </a:r>
            <a:r>
              <a:rPr lang="hu-HU" dirty="0" err="1"/>
              <a:t>on</a:t>
            </a:r>
            <a:r>
              <a:rPr lang="hu-HU" dirty="0"/>
              <a:t> </a:t>
            </a:r>
            <a:r>
              <a:rPr lang="hu-HU" dirty="0" err="1"/>
              <a:t>foreign</a:t>
            </a:r>
            <a:r>
              <a:rPr lang="hu-HU" dirty="0"/>
              <a:t> and </a:t>
            </a:r>
            <a:r>
              <a:rPr lang="hu-HU" dirty="0" err="1"/>
              <a:t>security</a:t>
            </a:r>
            <a:r>
              <a:rPr lang="hu-HU" dirty="0"/>
              <a:t> policy</a:t>
            </a:r>
            <a:r>
              <a:rPr lang="hu-HU" dirty="0" smtClean="0"/>
              <a:t>.</a:t>
            </a:r>
          </a:p>
          <a:p>
            <a:r>
              <a:rPr lang="hu-HU" dirty="0" err="1"/>
              <a:t>mass</a:t>
            </a:r>
            <a:r>
              <a:rPr lang="hu-HU" dirty="0"/>
              <a:t> </a:t>
            </a:r>
            <a:r>
              <a:rPr lang="hu-HU" dirty="0" err="1"/>
              <a:t>public</a:t>
            </a:r>
            <a:r>
              <a:rPr lang="hu-HU" dirty="0"/>
              <a:t> </a:t>
            </a:r>
            <a:r>
              <a:rPr lang="hu-HU" dirty="0" err="1"/>
              <a:t>opinion</a:t>
            </a:r>
            <a:r>
              <a:rPr lang="hu-HU" dirty="0"/>
              <a:t> </a:t>
            </a:r>
            <a:r>
              <a:rPr lang="hu-HU" dirty="0" err="1"/>
              <a:t>mattered</a:t>
            </a:r>
            <a:r>
              <a:rPr lang="hu-HU" dirty="0"/>
              <a:t> in </a:t>
            </a:r>
            <a:r>
              <a:rPr lang="hu-HU" dirty="0" err="1"/>
              <a:t>each</a:t>
            </a:r>
            <a:r>
              <a:rPr lang="hu-HU" dirty="0"/>
              <a:t> of </a:t>
            </a:r>
            <a:r>
              <a:rPr lang="hu-HU" dirty="0" err="1"/>
              <a:t>the</a:t>
            </a:r>
            <a:r>
              <a:rPr lang="hu-HU" dirty="0"/>
              <a:t> </a:t>
            </a:r>
            <a:r>
              <a:rPr lang="hu-HU" dirty="0" err="1"/>
              <a:t>four</a:t>
            </a:r>
            <a:r>
              <a:rPr lang="hu-HU" dirty="0"/>
              <a:t> </a:t>
            </a:r>
            <a:r>
              <a:rPr lang="hu-HU" dirty="0" err="1"/>
              <a:t>countries</a:t>
            </a:r>
            <a:r>
              <a:rPr lang="hu-HU" dirty="0"/>
              <a:t>, </a:t>
            </a:r>
            <a:r>
              <a:rPr lang="hu-HU" dirty="0" err="1"/>
              <a:t>albeit</a:t>
            </a:r>
            <a:r>
              <a:rPr lang="hu-HU" dirty="0"/>
              <a:t> </a:t>
            </a:r>
            <a:r>
              <a:rPr lang="hu-HU" dirty="0" err="1"/>
              <a:t>to</a:t>
            </a:r>
            <a:r>
              <a:rPr lang="hu-HU" dirty="0"/>
              <a:t> </a:t>
            </a:r>
            <a:r>
              <a:rPr lang="hu-HU" dirty="0" err="1"/>
              <a:t>very</a:t>
            </a:r>
            <a:r>
              <a:rPr lang="hu-HU" dirty="0"/>
              <a:t> </a:t>
            </a:r>
            <a:r>
              <a:rPr lang="hu-HU" dirty="0" err="1"/>
              <a:t>different</a:t>
            </a:r>
            <a:r>
              <a:rPr lang="hu-HU" dirty="0"/>
              <a:t> </a:t>
            </a:r>
            <a:r>
              <a:rPr lang="hu-HU" dirty="0" err="1"/>
              <a:t>degrees</a:t>
            </a:r>
            <a:r>
              <a:rPr lang="hu-HU" dirty="0"/>
              <a:t>. </a:t>
            </a:r>
            <a:r>
              <a:rPr lang="hu-HU" dirty="0" err="1"/>
              <a:t>Policymakers</a:t>
            </a:r>
            <a:r>
              <a:rPr lang="hu-HU" dirty="0"/>
              <a:t> in </a:t>
            </a:r>
            <a:r>
              <a:rPr lang="hu-HU" dirty="0" err="1"/>
              <a:t>liberal</a:t>
            </a:r>
            <a:r>
              <a:rPr lang="hu-HU" dirty="0"/>
              <a:t> </a:t>
            </a:r>
            <a:r>
              <a:rPr lang="hu-HU" dirty="0" err="1"/>
              <a:t>democracies</a:t>
            </a:r>
            <a:r>
              <a:rPr lang="hu-HU" dirty="0"/>
              <a:t> </a:t>
            </a:r>
            <a:r>
              <a:rPr lang="hu-HU" dirty="0" err="1"/>
              <a:t>do</a:t>
            </a:r>
            <a:r>
              <a:rPr lang="hu-HU" dirty="0"/>
              <a:t> </a:t>
            </a:r>
            <a:r>
              <a:rPr lang="hu-HU" dirty="0" err="1"/>
              <a:t>not</a:t>
            </a:r>
            <a:r>
              <a:rPr lang="hu-HU" dirty="0"/>
              <a:t> </a:t>
            </a:r>
            <a:r>
              <a:rPr lang="hu-HU" dirty="0" err="1"/>
              <a:t>decide</a:t>
            </a:r>
            <a:r>
              <a:rPr lang="hu-HU" dirty="0"/>
              <a:t> </a:t>
            </a:r>
            <a:r>
              <a:rPr lang="hu-HU" dirty="0" err="1"/>
              <a:t>against</a:t>
            </a:r>
            <a:r>
              <a:rPr lang="hu-HU" dirty="0"/>
              <a:t> an </a:t>
            </a:r>
            <a:r>
              <a:rPr lang="hu-HU" dirty="0" err="1"/>
              <a:t>overwhelming</a:t>
            </a:r>
            <a:r>
              <a:rPr lang="hu-HU" dirty="0"/>
              <a:t> </a:t>
            </a:r>
            <a:r>
              <a:rPr lang="hu-HU" dirty="0" err="1"/>
              <a:t>public</a:t>
            </a:r>
            <a:r>
              <a:rPr lang="hu-HU" dirty="0"/>
              <a:t> </a:t>
            </a:r>
            <a:r>
              <a:rPr lang="hu-HU" dirty="0" err="1"/>
              <a:t>consensus</a:t>
            </a:r>
            <a:r>
              <a:rPr lang="hu-HU" dirty="0"/>
              <a:t>. In most </a:t>
            </a:r>
            <a:r>
              <a:rPr lang="hu-HU" dirty="0" err="1"/>
              <a:t>cases</a:t>
            </a:r>
            <a:r>
              <a:rPr lang="hu-HU" dirty="0"/>
              <a:t>, </a:t>
            </a:r>
            <a:r>
              <a:rPr lang="hu-HU" dirty="0" err="1"/>
              <a:t>mass</a:t>
            </a:r>
            <a:r>
              <a:rPr lang="hu-HU" dirty="0"/>
              <a:t> </a:t>
            </a:r>
            <a:r>
              <a:rPr lang="hu-HU" dirty="0" err="1"/>
              <a:t>public</a:t>
            </a:r>
            <a:r>
              <a:rPr lang="hu-HU" dirty="0"/>
              <a:t> </a:t>
            </a:r>
            <a:r>
              <a:rPr lang="hu-HU" dirty="0" err="1"/>
              <a:t>opinion</a:t>
            </a:r>
            <a:r>
              <a:rPr lang="hu-HU" dirty="0"/>
              <a:t> </a:t>
            </a:r>
            <a:r>
              <a:rPr lang="hu-HU" dirty="0" err="1"/>
              <a:t>set</a:t>
            </a:r>
            <a:r>
              <a:rPr lang="hu-HU" dirty="0"/>
              <a:t> </a:t>
            </a:r>
            <a:r>
              <a:rPr lang="hu-HU" dirty="0" err="1"/>
              <a:t>broad</a:t>
            </a:r>
            <a:r>
              <a:rPr lang="hu-HU" dirty="0"/>
              <a:t> and </a:t>
            </a:r>
            <a:r>
              <a:rPr lang="hu-HU" dirty="0" err="1"/>
              <a:t>unspecified</a:t>
            </a:r>
            <a:r>
              <a:rPr lang="hu-HU" dirty="0"/>
              <a:t> </a:t>
            </a:r>
            <a:r>
              <a:rPr lang="hu-HU" dirty="0" err="1"/>
              <a:t>limits</a:t>
            </a:r>
            <a:r>
              <a:rPr lang="hu-HU" dirty="0"/>
              <a:t> </a:t>
            </a:r>
            <a:r>
              <a:rPr lang="hu-HU" dirty="0" err="1"/>
              <a:t>to</a:t>
            </a:r>
            <a:r>
              <a:rPr lang="hu-HU" dirty="0"/>
              <a:t> </a:t>
            </a:r>
            <a:r>
              <a:rPr lang="hu-HU" dirty="0" err="1"/>
              <a:t>the</a:t>
            </a:r>
            <a:r>
              <a:rPr lang="hu-HU" dirty="0"/>
              <a:t> </a:t>
            </a:r>
            <a:r>
              <a:rPr lang="hu-HU" dirty="0" err="1"/>
              <a:t>foreign</a:t>
            </a:r>
            <a:r>
              <a:rPr lang="hu-HU" dirty="0"/>
              <a:t> policy </a:t>
            </a:r>
            <a:r>
              <a:rPr lang="hu-HU" dirty="0" err="1"/>
              <a:t>choices</a:t>
            </a:r>
            <a:r>
              <a:rPr lang="hu-HU" dirty="0"/>
              <a:t> </a:t>
            </a:r>
          </a:p>
          <a:p>
            <a:endParaRPr lang="hu-HU" dirty="0"/>
          </a:p>
        </p:txBody>
      </p:sp>
    </p:spTree>
    <p:extLst>
      <p:ext uri="{BB962C8B-B14F-4D97-AF65-F5344CB8AC3E}">
        <p14:creationId xmlns:p14="http://schemas.microsoft.com/office/powerpoint/2010/main" val="422409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1/3 </a:t>
            </a:r>
            <a:r>
              <a:rPr lang="hu-HU" dirty="0" err="1" smtClean="0"/>
              <a:t>interdisciplinarity</a:t>
            </a:r>
            <a:endParaRPr lang="hu-HU" dirty="0"/>
          </a:p>
        </p:txBody>
      </p:sp>
      <p:sp>
        <p:nvSpPr>
          <p:cNvPr id="3" name="Tartalom helye 2"/>
          <p:cNvSpPr>
            <a:spLocks noGrp="1"/>
          </p:cNvSpPr>
          <p:nvPr>
            <p:ph idx="1"/>
          </p:nvPr>
        </p:nvSpPr>
        <p:spPr/>
        <p:txBody>
          <a:bodyPr>
            <a:normAutofit/>
          </a:bodyPr>
          <a:lstStyle/>
          <a:p>
            <a:r>
              <a:rPr lang="en-US" dirty="0"/>
              <a:t>sociology, economics, public administration, </a:t>
            </a:r>
            <a:r>
              <a:rPr lang="en-US" dirty="0" smtClean="0"/>
              <a:t>psychology</a:t>
            </a:r>
            <a:r>
              <a:rPr lang="hu-HU" dirty="0" smtClean="0"/>
              <a:t>, </a:t>
            </a:r>
            <a:r>
              <a:rPr lang="hu-HU" dirty="0" err="1" smtClean="0"/>
              <a:t>statistics</a:t>
            </a:r>
            <a:r>
              <a:rPr lang="en-US" dirty="0" smtClean="0"/>
              <a:t> </a:t>
            </a:r>
            <a:r>
              <a:rPr lang="en-US" dirty="0"/>
              <a:t>and history </a:t>
            </a:r>
            <a:endParaRPr lang="hu-HU" dirty="0" smtClean="0"/>
          </a:p>
          <a:p>
            <a:pPr marL="0" indent="0">
              <a:buNone/>
            </a:pPr>
            <a:r>
              <a:rPr lang="hu-HU" dirty="0" smtClean="0"/>
              <a:t>A </a:t>
            </a:r>
            <a:r>
              <a:rPr lang="hu-HU" dirty="0" err="1" smtClean="0"/>
              <a:t>single</a:t>
            </a:r>
            <a:r>
              <a:rPr lang="hu-HU" dirty="0" smtClean="0"/>
              <a:t> </a:t>
            </a:r>
            <a:r>
              <a:rPr lang="hu-HU" dirty="0" err="1" smtClean="0"/>
              <a:t>issue</a:t>
            </a:r>
            <a:r>
              <a:rPr lang="hu-HU" dirty="0" smtClean="0"/>
              <a:t> of a FPA </a:t>
            </a:r>
            <a:r>
              <a:rPr lang="hu-HU" dirty="0" err="1" smtClean="0"/>
              <a:t>journal</a:t>
            </a:r>
            <a:r>
              <a:rPr lang="hu-HU" dirty="0" smtClean="0"/>
              <a:t> </a:t>
            </a:r>
            <a:r>
              <a:rPr lang="hu-HU" dirty="0" err="1" smtClean="0"/>
              <a:t>may</a:t>
            </a:r>
            <a:r>
              <a:rPr lang="hu-HU" dirty="0" smtClean="0"/>
              <a:t> </a:t>
            </a:r>
            <a:r>
              <a:rPr lang="hu-HU" dirty="0" err="1" smtClean="0"/>
              <a:t>include</a:t>
            </a:r>
            <a:r>
              <a:rPr lang="hu-HU" dirty="0" smtClean="0"/>
              <a:t> </a:t>
            </a:r>
            <a:r>
              <a:rPr lang="hu-HU" dirty="0" err="1" smtClean="0"/>
              <a:t>articles</a:t>
            </a:r>
            <a:r>
              <a:rPr lang="hu-HU" dirty="0" smtClean="0"/>
              <a:t> </a:t>
            </a:r>
            <a:r>
              <a:rPr lang="hu-HU" dirty="0" err="1" smtClean="0"/>
              <a:t>on</a:t>
            </a:r>
            <a:endParaRPr lang="hu-HU" dirty="0" smtClean="0"/>
          </a:p>
          <a:p>
            <a:pPr>
              <a:buFontTx/>
              <a:buChar char="-"/>
            </a:pPr>
            <a:r>
              <a:rPr lang="en-US" dirty="0" smtClean="0"/>
              <a:t>the </a:t>
            </a:r>
            <a:r>
              <a:rPr lang="en-US" dirty="0"/>
              <a:t>psychological profile of a </a:t>
            </a:r>
            <a:r>
              <a:rPr lang="en-US" dirty="0" smtClean="0"/>
              <a:t>head</a:t>
            </a:r>
            <a:r>
              <a:rPr lang="hu-HU" dirty="0" smtClean="0"/>
              <a:t> </a:t>
            </a:r>
            <a:r>
              <a:rPr lang="en-US" dirty="0" smtClean="0"/>
              <a:t>of </a:t>
            </a:r>
            <a:r>
              <a:rPr lang="en-US" dirty="0"/>
              <a:t>state, </a:t>
            </a:r>
            <a:endParaRPr lang="hu-HU" dirty="0" smtClean="0"/>
          </a:p>
          <a:p>
            <a:pPr>
              <a:buFontTx/>
              <a:buChar char="-"/>
            </a:pPr>
            <a:r>
              <a:rPr lang="en-US" dirty="0" smtClean="0"/>
              <a:t>a </a:t>
            </a:r>
            <a:r>
              <a:rPr lang="en-US" dirty="0"/>
              <a:t>study on national identity based on iconography, </a:t>
            </a:r>
            <a:endParaRPr lang="hu-HU" dirty="0" smtClean="0"/>
          </a:p>
          <a:p>
            <a:pPr>
              <a:buFontTx/>
              <a:buChar char="-"/>
            </a:pPr>
            <a:r>
              <a:rPr lang="en-US" dirty="0" smtClean="0"/>
              <a:t>a cybernetic</a:t>
            </a:r>
            <a:r>
              <a:rPr lang="hu-HU" dirty="0" smtClean="0"/>
              <a:t> </a:t>
            </a:r>
            <a:r>
              <a:rPr lang="en-US" dirty="0" smtClean="0"/>
              <a:t>model </a:t>
            </a:r>
            <a:r>
              <a:rPr lang="en-US" dirty="0"/>
              <a:t>of the rationale of a ministry of foreign affairs and </a:t>
            </a:r>
            <a:endParaRPr lang="hu-HU" dirty="0" smtClean="0"/>
          </a:p>
          <a:p>
            <a:pPr>
              <a:buFontTx/>
              <a:buChar char="-"/>
            </a:pPr>
            <a:r>
              <a:rPr lang="en-US" dirty="0" smtClean="0"/>
              <a:t>a </a:t>
            </a:r>
            <a:r>
              <a:rPr lang="en-US" dirty="0"/>
              <a:t>statistical </a:t>
            </a:r>
            <a:r>
              <a:rPr lang="en-US" dirty="0" smtClean="0"/>
              <a:t>analysis</a:t>
            </a:r>
            <a:r>
              <a:rPr lang="hu-HU" dirty="0" smtClean="0"/>
              <a:t> </a:t>
            </a:r>
            <a:r>
              <a:rPr lang="en-US" dirty="0" smtClean="0"/>
              <a:t>of </a:t>
            </a:r>
            <a:r>
              <a:rPr lang="en-US" dirty="0"/>
              <a:t>the relationships between inflation rates and declarations of war </a:t>
            </a:r>
            <a:r>
              <a:rPr lang="en-US" dirty="0" smtClean="0"/>
              <a:t>over</a:t>
            </a:r>
            <a:r>
              <a:rPr lang="hu-HU" dirty="0" smtClean="0"/>
              <a:t> </a:t>
            </a:r>
            <a:r>
              <a:rPr lang="hu-HU" dirty="0" err="1" smtClean="0"/>
              <a:t>the</a:t>
            </a:r>
            <a:r>
              <a:rPr lang="hu-HU" dirty="0" smtClean="0"/>
              <a:t> </a:t>
            </a:r>
            <a:r>
              <a:rPr lang="hu-HU" dirty="0"/>
              <a:t>last </a:t>
            </a:r>
            <a:r>
              <a:rPr lang="hu-HU" dirty="0" err="1"/>
              <a:t>two</a:t>
            </a:r>
            <a:r>
              <a:rPr lang="hu-HU" dirty="0"/>
              <a:t> </a:t>
            </a:r>
            <a:r>
              <a:rPr lang="hu-HU" dirty="0" err="1"/>
              <a:t>centuries</a:t>
            </a:r>
            <a:r>
              <a:rPr lang="hu-HU" dirty="0"/>
              <a:t>. </a:t>
            </a:r>
          </a:p>
        </p:txBody>
      </p:sp>
    </p:spTree>
    <p:extLst>
      <p:ext uri="{BB962C8B-B14F-4D97-AF65-F5344CB8AC3E}">
        <p14:creationId xmlns:p14="http://schemas.microsoft.com/office/powerpoint/2010/main" val="952802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5" name="Tartalom helye 4"/>
          <p:cNvPicPr>
            <a:picLocks noGrp="1" noChangeAspect="1"/>
          </p:cNvPicPr>
          <p:nvPr>
            <p:ph idx="1"/>
          </p:nvPr>
        </p:nvPicPr>
        <p:blipFill>
          <a:blip r:embed="rId2"/>
          <a:stretch>
            <a:fillRect/>
          </a:stretch>
        </p:blipFill>
        <p:spPr>
          <a:xfrm>
            <a:off x="2211999" y="1280160"/>
            <a:ext cx="6513990" cy="4879205"/>
          </a:xfrm>
          <a:prstGeom prst="rect">
            <a:avLst/>
          </a:prstGeom>
        </p:spPr>
      </p:pic>
    </p:spTree>
    <p:extLst>
      <p:ext uri="{BB962C8B-B14F-4D97-AF65-F5344CB8AC3E}">
        <p14:creationId xmlns:p14="http://schemas.microsoft.com/office/powerpoint/2010/main" val="20804525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graphicFrame>
        <p:nvGraphicFramePr>
          <p:cNvPr id="4" name="Tartalom helye 3"/>
          <p:cNvGraphicFramePr>
            <a:graphicFrameLocks noGrp="1"/>
          </p:cNvGraphicFramePr>
          <p:nvPr>
            <p:ph idx="1"/>
            <p:extLst>
              <p:ext uri="{D42A27DB-BD31-4B8C-83A1-F6EECF244321}">
                <p14:modId xmlns:p14="http://schemas.microsoft.com/office/powerpoint/2010/main" val="3874092118"/>
              </p:ext>
            </p:extLst>
          </p:nvPr>
        </p:nvGraphicFramePr>
        <p:xfrm>
          <a:off x="1894114" y="964692"/>
          <a:ext cx="8067449" cy="51617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05675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0357" y="964693"/>
            <a:ext cx="9256237" cy="5915752"/>
          </a:xfrm>
        </p:spPr>
      </p:pic>
    </p:spTree>
    <p:extLst>
      <p:ext uri="{BB962C8B-B14F-4D97-AF65-F5344CB8AC3E}">
        <p14:creationId xmlns:p14="http://schemas.microsoft.com/office/powerpoint/2010/main" val="8700890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9002" y="744583"/>
            <a:ext cx="8961862" cy="6056915"/>
          </a:xfrm>
        </p:spPr>
      </p:pic>
    </p:spTree>
    <p:extLst>
      <p:ext uri="{BB962C8B-B14F-4D97-AF65-F5344CB8AC3E}">
        <p14:creationId xmlns:p14="http://schemas.microsoft.com/office/powerpoint/2010/main" val="5879274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Rally </a:t>
            </a:r>
            <a:r>
              <a:rPr lang="hu-HU" dirty="0" err="1" smtClean="0"/>
              <a:t>around</a:t>
            </a:r>
            <a:r>
              <a:rPr lang="hu-HU" dirty="0" smtClean="0"/>
              <a:t> </a:t>
            </a:r>
            <a:r>
              <a:rPr lang="hu-HU" dirty="0" err="1" smtClean="0"/>
              <a:t>the</a:t>
            </a:r>
            <a:r>
              <a:rPr lang="hu-HU" dirty="0" smtClean="0"/>
              <a:t> </a:t>
            </a:r>
            <a:r>
              <a:rPr lang="hu-HU" dirty="0" err="1" smtClean="0"/>
              <a:t>flag</a:t>
            </a:r>
            <a:endParaRPr lang="hu-HU" dirty="0"/>
          </a:p>
        </p:txBody>
      </p:sp>
      <p:sp>
        <p:nvSpPr>
          <p:cNvPr id="3" name="Tartalom helye 2"/>
          <p:cNvSpPr>
            <a:spLocks noGrp="1"/>
          </p:cNvSpPr>
          <p:nvPr>
            <p:ph idx="1"/>
          </p:nvPr>
        </p:nvSpPr>
        <p:spPr/>
        <p:txBody>
          <a:bodyPr>
            <a:normAutofit fontScale="92500" lnSpcReduction="10000"/>
          </a:bodyPr>
          <a:lstStyle/>
          <a:p>
            <a:pPr marL="0" indent="0">
              <a:buNone/>
            </a:pPr>
            <a:r>
              <a:rPr lang="en-US" dirty="0"/>
              <a:t>Nevertheless, other contextual factors can amplify the “rally around </a:t>
            </a:r>
            <a:r>
              <a:rPr lang="en-US" dirty="0" smtClean="0"/>
              <a:t>the</a:t>
            </a:r>
            <a:r>
              <a:rPr lang="hu-HU" dirty="0" smtClean="0"/>
              <a:t> </a:t>
            </a:r>
            <a:r>
              <a:rPr lang="en-US" dirty="0" smtClean="0"/>
              <a:t>flag</a:t>
            </a:r>
            <a:r>
              <a:rPr lang="en-US" dirty="0"/>
              <a:t>”. In the United States, at least, the effect can be magnified if the </a:t>
            </a:r>
            <a:r>
              <a:rPr lang="en-US" dirty="0" smtClean="0"/>
              <a:t>following</a:t>
            </a:r>
            <a:r>
              <a:rPr lang="hu-HU" dirty="0" smtClean="0"/>
              <a:t> </a:t>
            </a:r>
            <a:r>
              <a:rPr lang="en-US" dirty="0" smtClean="0"/>
              <a:t>situations </a:t>
            </a:r>
            <a:r>
              <a:rPr lang="en-US" dirty="0"/>
              <a:t>arise: </a:t>
            </a:r>
            <a:endParaRPr lang="hu-HU" dirty="0" smtClean="0"/>
          </a:p>
          <a:p>
            <a:r>
              <a:rPr lang="en-US" dirty="0" smtClean="0"/>
              <a:t>the </a:t>
            </a:r>
            <a:r>
              <a:rPr lang="en-US" dirty="0"/>
              <a:t>president has a low rate of support before the</a:t>
            </a:r>
          </a:p>
          <a:p>
            <a:r>
              <a:rPr lang="en-US" dirty="0"/>
              <a:t>dramatic event occurs, </a:t>
            </a:r>
            <a:endParaRPr lang="hu-HU" dirty="0" smtClean="0"/>
          </a:p>
          <a:p>
            <a:r>
              <a:rPr lang="en-US" dirty="0" smtClean="0"/>
              <a:t>republicans </a:t>
            </a:r>
            <a:r>
              <a:rPr lang="en-US" dirty="0"/>
              <a:t>and democrats collaborate, </a:t>
            </a:r>
            <a:endParaRPr lang="hu-HU" dirty="0" smtClean="0"/>
          </a:p>
          <a:p>
            <a:r>
              <a:rPr lang="en-US" dirty="0" smtClean="0"/>
              <a:t>the country</a:t>
            </a:r>
            <a:r>
              <a:rPr lang="hu-HU" dirty="0" smtClean="0"/>
              <a:t> </a:t>
            </a:r>
            <a:r>
              <a:rPr lang="en-US" dirty="0" smtClean="0"/>
              <a:t>is </a:t>
            </a:r>
            <a:r>
              <a:rPr lang="en-US" dirty="0"/>
              <a:t>not already at war, </a:t>
            </a:r>
            <a:endParaRPr lang="hu-HU" dirty="0" smtClean="0"/>
          </a:p>
          <a:p>
            <a:r>
              <a:rPr lang="en-US" dirty="0" smtClean="0"/>
              <a:t>there </a:t>
            </a:r>
            <a:r>
              <a:rPr lang="en-US" dirty="0"/>
              <a:t>is abundant media coverage of the event, </a:t>
            </a:r>
            <a:endParaRPr lang="hu-HU" dirty="0" smtClean="0"/>
          </a:p>
          <a:p>
            <a:r>
              <a:rPr lang="hu-HU" dirty="0"/>
              <a:t>t</a:t>
            </a:r>
            <a:r>
              <a:rPr lang="en-US" dirty="0" smtClean="0"/>
              <a:t>he</a:t>
            </a:r>
            <a:r>
              <a:rPr lang="hu-HU" dirty="0" smtClean="0"/>
              <a:t> </a:t>
            </a:r>
            <a:r>
              <a:rPr lang="en-US" dirty="0" smtClean="0"/>
              <a:t>president </a:t>
            </a:r>
            <a:r>
              <a:rPr lang="en-US" dirty="0"/>
              <a:t>appears to take a risk that puts his career at stake </a:t>
            </a:r>
            <a:r>
              <a:rPr lang="en-US" dirty="0" smtClean="0"/>
              <a:t>and</a:t>
            </a:r>
            <a:endParaRPr lang="hu-HU" dirty="0" smtClean="0"/>
          </a:p>
          <a:p>
            <a:r>
              <a:rPr lang="en-US" dirty="0" smtClean="0"/>
              <a:t>the U.N.</a:t>
            </a:r>
            <a:r>
              <a:rPr lang="hu-HU" dirty="0" smtClean="0"/>
              <a:t> </a:t>
            </a:r>
            <a:r>
              <a:rPr lang="en-US" dirty="0" smtClean="0"/>
              <a:t>Security </a:t>
            </a:r>
            <a:r>
              <a:rPr lang="en-US" dirty="0"/>
              <a:t>Council supports the American response to the crisis </a:t>
            </a:r>
            <a:endParaRPr lang="hu-HU" dirty="0"/>
          </a:p>
        </p:txBody>
      </p:sp>
    </p:spTree>
    <p:extLst>
      <p:ext uri="{BB962C8B-B14F-4D97-AF65-F5344CB8AC3E}">
        <p14:creationId xmlns:p14="http://schemas.microsoft.com/office/powerpoint/2010/main" val="19849327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6/6 </a:t>
            </a:r>
            <a:r>
              <a:rPr lang="hu-HU" dirty="0" err="1" smtClean="0"/>
              <a:t>social</a:t>
            </a:r>
            <a:r>
              <a:rPr lang="hu-HU" dirty="0" smtClean="0"/>
              <a:t> </a:t>
            </a:r>
            <a:r>
              <a:rPr lang="hu-HU" dirty="0" err="1" smtClean="0"/>
              <a:t>actors</a:t>
            </a:r>
            <a:endParaRPr lang="hu-HU" dirty="0"/>
          </a:p>
        </p:txBody>
      </p:sp>
      <p:sp>
        <p:nvSpPr>
          <p:cNvPr id="3" name="Tartalom helye 2"/>
          <p:cNvSpPr>
            <a:spLocks noGrp="1"/>
          </p:cNvSpPr>
          <p:nvPr>
            <p:ph idx="1"/>
          </p:nvPr>
        </p:nvSpPr>
        <p:spPr/>
        <p:txBody>
          <a:bodyPr>
            <a:normAutofit fontScale="85000" lnSpcReduction="10000"/>
          </a:bodyPr>
          <a:lstStyle/>
          <a:p>
            <a:pPr marL="0" indent="0">
              <a:buNone/>
            </a:pPr>
            <a:r>
              <a:rPr lang="hu-HU" dirty="0" smtClean="0"/>
              <a:t>2. Media</a:t>
            </a:r>
          </a:p>
          <a:p>
            <a:r>
              <a:rPr lang="hu-HU" dirty="0" err="1" smtClean="0"/>
              <a:t>Priming</a:t>
            </a:r>
            <a:r>
              <a:rPr lang="hu-HU" dirty="0" smtClean="0"/>
              <a:t>: </a:t>
            </a:r>
            <a:r>
              <a:rPr lang="hu-HU" dirty="0" err="1"/>
              <a:t>choices</a:t>
            </a:r>
            <a:r>
              <a:rPr lang="hu-HU" dirty="0"/>
              <a:t> </a:t>
            </a:r>
            <a:r>
              <a:rPr lang="hu-HU" dirty="0" err="1"/>
              <a:t>involves</a:t>
            </a:r>
            <a:r>
              <a:rPr lang="hu-HU" dirty="0"/>
              <a:t> </a:t>
            </a:r>
            <a:r>
              <a:rPr lang="hu-HU" dirty="0" err="1"/>
              <a:t>identifying</a:t>
            </a:r>
            <a:r>
              <a:rPr lang="hu-HU" dirty="0"/>
              <a:t> </a:t>
            </a:r>
            <a:r>
              <a:rPr lang="hu-HU" dirty="0" smtClean="0"/>
              <a:t>and </a:t>
            </a:r>
            <a:r>
              <a:rPr lang="en-US" dirty="0" smtClean="0"/>
              <a:t>prioritizing </a:t>
            </a:r>
            <a:r>
              <a:rPr lang="en-US" dirty="0"/>
              <a:t>foreign policy news that will be </a:t>
            </a:r>
            <a:r>
              <a:rPr lang="en-US" dirty="0" smtClean="0"/>
              <a:t>reported</a:t>
            </a:r>
            <a:endParaRPr lang="hu-HU" dirty="0" smtClean="0"/>
          </a:p>
          <a:p>
            <a:r>
              <a:rPr lang="hu-HU" dirty="0" err="1" smtClean="0"/>
              <a:t>Framing</a:t>
            </a:r>
            <a:r>
              <a:rPr lang="hu-HU" dirty="0" smtClean="0"/>
              <a:t>: </a:t>
            </a:r>
            <a:r>
              <a:rPr lang="hu-HU" dirty="0" err="1"/>
              <a:t>defines</a:t>
            </a:r>
            <a:r>
              <a:rPr lang="hu-HU" dirty="0"/>
              <a:t> </a:t>
            </a:r>
            <a:r>
              <a:rPr lang="hu-HU" dirty="0" err="1"/>
              <a:t>the</a:t>
            </a:r>
            <a:r>
              <a:rPr lang="hu-HU" dirty="0"/>
              <a:t> </a:t>
            </a:r>
            <a:r>
              <a:rPr lang="hu-HU" dirty="0" err="1"/>
              <a:t>problem</a:t>
            </a:r>
            <a:r>
              <a:rPr lang="hu-HU" dirty="0"/>
              <a:t>, </a:t>
            </a:r>
            <a:r>
              <a:rPr lang="hu-HU" dirty="0" err="1" smtClean="0"/>
              <a:t>identifies</a:t>
            </a:r>
            <a:r>
              <a:rPr lang="hu-HU" dirty="0"/>
              <a:t> </a:t>
            </a:r>
            <a:r>
              <a:rPr lang="en-US" dirty="0" smtClean="0"/>
              <a:t>the </a:t>
            </a:r>
            <a:r>
              <a:rPr lang="en-US" dirty="0"/>
              <a:t>protagonists, qualifies their interactions and puts the episode into context.</a:t>
            </a:r>
          </a:p>
          <a:p>
            <a:pPr marL="0" indent="0">
              <a:buNone/>
            </a:pPr>
            <a:r>
              <a:rPr lang="en-US" dirty="0"/>
              <a:t>The conflict that set Chechnya against Russia, for example, can </a:t>
            </a:r>
            <a:r>
              <a:rPr lang="en-US" dirty="0" smtClean="0"/>
              <a:t>be</a:t>
            </a:r>
            <a:r>
              <a:rPr lang="hu-HU" dirty="0" smtClean="0"/>
              <a:t> </a:t>
            </a:r>
            <a:r>
              <a:rPr lang="en-US" dirty="0" smtClean="0"/>
              <a:t>presented </a:t>
            </a:r>
            <a:endParaRPr lang="hu-HU" dirty="0" smtClean="0"/>
          </a:p>
          <a:p>
            <a:r>
              <a:rPr lang="en-US" dirty="0" smtClean="0"/>
              <a:t>as </a:t>
            </a:r>
            <a:r>
              <a:rPr lang="en-US" dirty="0"/>
              <a:t>a war of independence between a </a:t>
            </a:r>
            <a:r>
              <a:rPr lang="hu-HU" dirty="0" err="1" smtClean="0"/>
              <a:t>brave</a:t>
            </a:r>
            <a:r>
              <a:rPr lang="hu-HU" dirty="0" smtClean="0"/>
              <a:t> </a:t>
            </a:r>
            <a:r>
              <a:rPr lang="en-US" dirty="0" smtClean="0"/>
              <a:t>people </a:t>
            </a:r>
            <a:r>
              <a:rPr lang="en-US" dirty="0"/>
              <a:t>and an </a:t>
            </a:r>
            <a:r>
              <a:rPr lang="en-US" dirty="0" smtClean="0"/>
              <a:t>imperial</a:t>
            </a:r>
            <a:r>
              <a:rPr lang="hu-HU" dirty="0" smtClean="0"/>
              <a:t> </a:t>
            </a:r>
            <a:r>
              <a:rPr lang="en-US" dirty="0" smtClean="0"/>
              <a:t>power </a:t>
            </a:r>
            <a:endParaRPr lang="hu-HU" dirty="0"/>
          </a:p>
          <a:p>
            <a:r>
              <a:rPr lang="en-US" dirty="0" smtClean="0"/>
              <a:t>as </a:t>
            </a:r>
            <a:r>
              <a:rPr lang="en-US" dirty="0"/>
              <a:t>the demonstration of a clash between Muslim and </a:t>
            </a:r>
            <a:r>
              <a:rPr lang="en-US" dirty="0" smtClean="0"/>
              <a:t>Christian</a:t>
            </a:r>
            <a:r>
              <a:rPr lang="hu-HU" dirty="0" smtClean="0"/>
              <a:t> </a:t>
            </a:r>
            <a:r>
              <a:rPr lang="en-US" dirty="0" smtClean="0"/>
              <a:t>civilizations </a:t>
            </a:r>
            <a:r>
              <a:rPr lang="en-US" dirty="0"/>
              <a:t>or </a:t>
            </a:r>
            <a:endParaRPr lang="hu-HU" dirty="0" smtClean="0"/>
          </a:p>
          <a:p>
            <a:r>
              <a:rPr lang="en-US" dirty="0" smtClean="0"/>
              <a:t>as </a:t>
            </a:r>
            <a:r>
              <a:rPr lang="en-US" dirty="0"/>
              <a:t>a wave of terrorism led by a group of </a:t>
            </a:r>
            <a:r>
              <a:rPr lang="en-US" dirty="0" smtClean="0"/>
              <a:t>extremists</a:t>
            </a:r>
            <a:endParaRPr lang="hu-HU" dirty="0" smtClean="0"/>
          </a:p>
          <a:p>
            <a:pPr marL="0" indent="0">
              <a:buNone/>
            </a:pPr>
            <a:r>
              <a:rPr lang="hu-HU" dirty="0"/>
              <a:t>Cohen 1963: </a:t>
            </a:r>
            <a:r>
              <a:rPr lang="hu-HU" dirty="0" err="1"/>
              <a:t>the</a:t>
            </a:r>
            <a:r>
              <a:rPr lang="hu-HU" dirty="0"/>
              <a:t> </a:t>
            </a:r>
            <a:r>
              <a:rPr lang="en-US" dirty="0"/>
              <a:t>media “may not be successful much of</a:t>
            </a:r>
            <a:r>
              <a:rPr lang="hu-HU" dirty="0"/>
              <a:t> </a:t>
            </a:r>
            <a:r>
              <a:rPr lang="en-US" dirty="0"/>
              <a:t>the time in telling people what to think, but it is stunningly successful in</a:t>
            </a:r>
            <a:r>
              <a:rPr lang="hu-HU" dirty="0"/>
              <a:t> </a:t>
            </a:r>
            <a:r>
              <a:rPr lang="en-US" dirty="0"/>
              <a:t>telling its readers what to think about” </a:t>
            </a:r>
            <a:endParaRPr lang="hu-HU" dirty="0"/>
          </a:p>
          <a:p>
            <a:pPr marL="0" indent="0">
              <a:buNone/>
            </a:pPr>
            <a:endParaRPr lang="en-US" dirty="0"/>
          </a:p>
          <a:p>
            <a:endParaRPr lang="hu-HU" dirty="0"/>
          </a:p>
        </p:txBody>
      </p:sp>
    </p:spTree>
    <p:extLst>
      <p:ext uri="{BB962C8B-B14F-4D97-AF65-F5344CB8AC3E}">
        <p14:creationId xmlns:p14="http://schemas.microsoft.com/office/powerpoint/2010/main" val="19014439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6/7 </a:t>
            </a:r>
            <a:r>
              <a:rPr lang="hu-HU" dirty="0" err="1" smtClean="0"/>
              <a:t>social</a:t>
            </a:r>
            <a:r>
              <a:rPr lang="hu-HU" dirty="0" smtClean="0"/>
              <a:t> </a:t>
            </a:r>
            <a:r>
              <a:rPr lang="hu-HU" dirty="0" err="1" smtClean="0"/>
              <a:t>actors</a:t>
            </a:r>
            <a:endParaRPr lang="hu-HU" dirty="0"/>
          </a:p>
        </p:txBody>
      </p:sp>
      <p:sp>
        <p:nvSpPr>
          <p:cNvPr id="3" name="Tartalom helye 2"/>
          <p:cNvSpPr>
            <a:spLocks noGrp="1"/>
          </p:cNvSpPr>
          <p:nvPr>
            <p:ph idx="1"/>
          </p:nvPr>
        </p:nvSpPr>
        <p:spPr/>
        <p:txBody>
          <a:bodyPr/>
          <a:lstStyle/>
          <a:p>
            <a:pPr marL="0" indent="0">
              <a:buNone/>
            </a:pPr>
            <a:r>
              <a:rPr lang="hu-HU" dirty="0" smtClean="0"/>
              <a:t>3. Interest </a:t>
            </a:r>
            <a:r>
              <a:rPr lang="hu-HU" dirty="0" err="1" smtClean="0"/>
              <a:t>groups</a:t>
            </a:r>
            <a:r>
              <a:rPr lang="hu-HU" dirty="0" smtClean="0"/>
              <a:t>:</a:t>
            </a:r>
          </a:p>
          <a:p>
            <a:pPr marL="0" indent="0">
              <a:buNone/>
            </a:pPr>
            <a:r>
              <a:rPr lang="hu-HU" dirty="0" err="1" smtClean="0"/>
              <a:t>Moravcsik</a:t>
            </a:r>
            <a:r>
              <a:rPr lang="hu-HU" dirty="0" smtClean="0"/>
              <a:t> 1998: </a:t>
            </a:r>
            <a:r>
              <a:rPr lang="hu-HU" dirty="0"/>
              <a:t>„</a:t>
            </a:r>
            <a:r>
              <a:rPr lang="hu-HU" dirty="0" err="1"/>
              <a:t>on</a:t>
            </a:r>
            <a:r>
              <a:rPr lang="hu-HU" dirty="0"/>
              <a:t> </a:t>
            </a:r>
            <a:r>
              <a:rPr lang="hu-HU" dirty="0" err="1"/>
              <a:t>not</a:t>
            </a:r>
            <a:r>
              <a:rPr lang="hu-HU" dirty="0"/>
              <a:t> a </a:t>
            </a:r>
            <a:r>
              <a:rPr lang="hu-HU" dirty="0" err="1"/>
              <a:t>single</a:t>
            </a:r>
            <a:r>
              <a:rPr lang="hu-HU" dirty="0"/>
              <a:t> major </a:t>
            </a:r>
            <a:r>
              <a:rPr lang="hu-HU" dirty="0" err="1"/>
              <a:t>issue</a:t>
            </a:r>
            <a:r>
              <a:rPr lang="hu-HU" dirty="0"/>
              <a:t> </a:t>
            </a:r>
            <a:r>
              <a:rPr lang="hu-HU" dirty="0" err="1"/>
              <a:t>did</a:t>
            </a:r>
            <a:r>
              <a:rPr lang="hu-HU" dirty="0"/>
              <a:t> </a:t>
            </a:r>
            <a:r>
              <a:rPr lang="hu-HU" dirty="0" err="1"/>
              <a:t>govs</a:t>
            </a:r>
            <a:r>
              <a:rPr lang="hu-HU" dirty="0"/>
              <a:t> </a:t>
            </a:r>
            <a:r>
              <a:rPr lang="hu-HU" dirty="0" err="1"/>
              <a:t>take</a:t>
            </a:r>
            <a:r>
              <a:rPr lang="hu-HU" dirty="0"/>
              <a:t> a </a:t>
            </a:r>
            <a:r>
              <a:rPr lang="hu-HU" dirty="0" err="1"/>
              <a:t>position</a:t>
            </a:r>
            <a:r>
              <a:rPr lang="hu-HU" dirty="0"/>
              <a:t> </a:t>
            </a:r>
            <a:r>
              <a:rPr lang="hu-HU" dirty="0" err="1"/>
              <a:t>openly</a:t>
            </a:r>
            <a:r>
              <a:rPr lang="hu-HU" dirty="0"/>
              <a:t> </a:t>
            </a:r>
            <a:r>
              <a:rPr lang="hu-HU" dirty="0" err="1"/>
              <a:t>opposed</a:t>
            </a:r>
            <a:r>
              <a:rPr lang="hu-HU" dirty="0"/>
              <a:t> </a:t>
            </a:r>
            <a:r>
              <a:rPr lang="hu-HU" dirty="0" err="1"/>
              <a:t>by</a:t>
            </a:r>
            <a:r>
              <a:rPr lang="hu-HU" dirty="0"/>
              <a:t> a major </a:t>
            </a:r>
            <a:r>
              <a:rPr lang="hu-HU" dirty="0" err="1"/>
              <a:t>peak</a:t>
            </a:r>
            <a:r>
              <a:rPr lang="hu-HU" dirty="0"/>
              <a:t> </a:t>
            </a:r>
            <a:r>
              <a:rPr lang="hu-HU" dirty="0" err="1"/>
              <a:t>industrial</a:t>
            </a:r>
            <a:r>
              <a:rPr lang="hu-HU" dirty="0"/>
              <a:t>, </a:t>
            </a:r>
            <a:r>
              <a:rPr lang="hu-HU" dirty="0" err="1"/>
              <a:t>financial</a:t>
            </a:r>
            <a:r>
              <a:rPr lang="hu-HU" dirty="0"/>
              <a:t> </a:t>
            </a:r>
            <a:r>
              <a:rPr lang="hu-HU" dirty="0" err="1"/>
              <a:t>or</a:t>
            </a:r>
            <a:r>
              <a:rPr lang="hu-HU" dirty="0"/>
              <a:t> </a:t>
            </a:r>
            <a:r>
              <a:rPr lang="hu-HU" dirty="0" err="1"/>
              <a:t>agricultural</a:t>
            </a:r>
            <a:r>
              <a:rPr lang="hu-HU" dirty="0"/>
              <a:t> interest </a:t>
            </a:r>
            <a:r>
              <a:rPr lang="hu-HU" dirty="0" err="1" smtClean="0"/>
              <a:t>group</a:t>
            </a:r>
            <a:r>
              <a:rPr lang="hu-HU" dirty="0" smtClean="0"/>
              <a:t>”</a:t>
            </a:r>
          </a:p>
          <a:p>
            <a:pPr marL="0" indent="0">
              <a:buNone/>
            </a:pPr>
            <a:r>
              <a:rPr lang="hu-HU" dirty="0" err="1" smtClean="0"/>
              <a:t>Mearsheimer</a:t>
            </a:r>
            <a:r>
              <a:rPr lang="hu-HU" dirty="0" smtClean="0"/>
              <a:t>-Walt 2007:  </a:t>
            </a:r>
            <a:r>
              <a:rPr lang="hu-HU" dirty="0" err="1" smtClean="0"/>
              <a:t>the</a:t>
            </a:r>
            <a:r>
              <a:rPr lang="hu-HU" dirty="0" smtClean="0"/>
              <a:t> </a:t>
            </a:r>
            <a:r>
              <a:rPr lang="hu-HU" dirty="0" err="1" smtClean="0"/>
              <a:t>role</a:t>
            </a:r>
            <a:r>
              <a:rPr lang="hu-HU" dirty="0" smtClean="0"/>
              <a:t> of </a:t>
            </a:r>
            <a:r>
              <a:rPr lang="hu-HU" dirty="0" err="1" smtClean="0"/>
              <a:t>the</a:t>
            </a:r>
            <a:r>
              <a:rPr lang="hu-HU" dirty="0" smtClean="0"/>
              <a:t> American </a:t>
            </a:r>
            <a:r>
              <a:rPr lang="hu-HU" dirty="0"/>
              <a:t>Israel </a:t>
            </a:r>
            <a:r>
              <a:rPr lang="hu-HU" dirty="0" smtClean="0"/>
              <a:t>Public </a:t>
            </a:r>
            <a:r>
              <a:rPr lang="hu-HU" dirty="0" err="1" smtClean="0"/>
              <a:t>Affairs</a:t>
            </a:r>
            <a:r>
              <a:rPr lang="hu-HU" dirty="0" smtClean="0"/>
              <a:t> </a:t>
            </a:r>
            <a:r>
              <a:rPr lang="hu-HU" dirty="0" err="1"/>
              <a:t>Committee</a:t>
            </a:r>
            <a:r>
              <a:rPr lang="hu-HU" dirty="0"/>
              <a:t> (AIPAC</a:t>
            </a:r>
            <a:r>
              <a:rPr lang="hu-HU" dirty="0" smtClean="0"/>
              <a:t>)</a:t>
            </a:r>
          </a:p>
          <a:p>
            <a:pPr marL="0" indent="0">
              <a:buNone/>
            </a:pPr>
            <a:r>
              <a:rPr lang="hu-HU" dirty="0" smtClean="0"/>
              <a:t>4. </a:t>
            </a:r>
            <a:r>
              <a:rPr lang="hu-HU" dirty="0" err="1" smtClean="0"/>
              <a:t>Experts</a:t>
            </a:r>
            <a:r>
              <a:rPr lang="hu-HU" dirty="0" smtClean="0"/>
              <a:t>, </a:t>
            </a:r>
            <a:r>
              <a:rPr lang="hu-HU" dirty="0" err="1" smtClean="0"/>
              <a:t>think</a:t>
            </a:r>
            <a:r>
              <a:rPr lang="hu-HU" dirty="0" smtClean="0"/>
              <a:t> </a:t>
            </a:r>
            <a:r>
              <a:rPr lang="hu-HU" dirty="0" err="1" smtClean="0"/>
              <a:t>tanks</a:t>
            </a:r>
            <a:endParaRPr lang="hu-HU" dirty="0" smtClean="0"/>
          </a:p>
        </p:txBody>
      </p:sp>
    </p:spTree>
    <p:extLst>
      <p:ext uri="{BB962C8B-B14F-4D97-AF65-F5344CB8AC3E}">
        <p14:creationId xmlns:p14="http://schemas.microsoft.com/office/powerpoint/2010/main" val="35187219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7/1 </a:t>
            </a:r>
            <a:r>
              <a:rPr lang="hu-HU" dirty="0" err="1" smtClean="0"/>
              <a:t>Culture</a:t>
            </a:r>
            <a:endParaRPr lang="hu-HU" dirty="0"/>
          </a:p>
        </p:txBody>
      </p:sp>
      <p:sp>
        <p:nvSpPr>
          <p:cNvPr id="3" name="Tartalom helye 2"/>
          <p:cNvSpPr>
            <a:spLocks noGrp="1"/>
          </p:cNvSpPr>
          <p:nvPr>
            <p:ph idx="1"/>
          </p:nvPr>
        </p:nvSpPr>
        <p:spPr/>
        <p:txBody>
          <a:bodyPr>
            <a:normAutofit fontScale="92500" lnSpcReduction="10000"/>
          </a:bodyPr>
          <a:lstStyle/>
          <a:p>
            <a:pPr marL="0" indent="0">
              <a:buNone/>
            </a:pPr>
            <a:r>
              <a:rPr lang="hu-HU" dirty="0" smtClean="0"/>
              <a:t>The </a:t>
            </a:r>
            <a:r>
              <a:rPr lang="hu-HU" dirty="0" err="1" smtClean="0"/>
              <a:t>cultural</a:t>
            </a:r>
            <a:r>
              <a:rPr lang="hu-HU" dirty="0" smtClean="0"/>
              <a:t> context of FP</a:t>
            </a:r>
          </a:p>
          <a:p>
            <a:pPr marL="0" indent="0">
              <a:buNone/>
            </a:pPr>
            <a:r>
              <a:rPr lang="hu-HU" dirty="0" smtClean="0"/>
              <a:t>1. </a:t>
            </a:r>
            <a:r>
              <a:rPr lang="hu-HU" dirty="0" err="1" smtClean="0"/>
              <a:t>Norms</a:t>
            </a:r>
            <a:r>
              <a:rPr lang="hu-HU" dirty="0" smtClean="0"/>
              <a:t>: </a:t>
            </a:r>
          </a:p>
          <a:p>
            <a:pPr marL="0" indent="0">
              <a:buNone/>
            </a:pPr>
            <a:r>
              <a:rPr lang="en-US" dirty="0" smtClean="0"/>
              <a:t>Norms </a:t>
            </a:r>
            <a:r>
              <a:rPr lang="en-US" dirty="0"/>
              <a:t>can be defined as the expectations shared by a community </a:t>
            </a:r>
            <a:r>
              <a:rPr lang="en-US" dirty="0" smtClean="0"/>
              <a:t>with</a:t>
            </a:r>
            <a:r>
              <a:rPr lang="hu-HU" dirty="0" smtClean="0"/>
              <a:t> </a:t>
            </a:r>
            <a:r>
              <a:rPr lang="en-US" dirty="0" smtClean="0"/>
              <a:t>regard </a:t>
            </a:r>
            <a:r>
              <a:rPr lang="en-US" dirty="0"/>
              <a:t>to the behavior that is judged appropriate for a given identity. </a:t>
            </a:r>
            <a:r>
              <a:rPr lang="en-US" dirty="0" smtClean="0"/>
              <a:t>They</a:t>
            </a:r>
            <a:r>
              <a:rPr lang="hu-HU" dirty="0" smtClean="0"/>
              <a:t> </a:t>
            </a:r>
            <a:r>
              <a:rPr lang="en-US" dirty="0" smtClean="0"/>
              <a:t>define </a:t>
            </a:r>
            <a:r>
              <a:rPr lang="en-US" dirty="0"/>
              <a:t>the limit between conformity and deviance </a:t>
            </a:r>
            <a:endParaRPr lang="hu-HU" dirty="0" smtClean="0"/>
          </a:p>
          <a:p>
            <a:pPr marL="0" indent="0">
              <a:buNone/>
            </a:pPr>
            <a:r>
              <a:rPr lang="en-US" dirty="0"/>
              <a:t>From a constructivist point of view, states comply with norms </a:t>
            </a:r>
            <a:r>
              <a:rPr lang="en-US" dirty="0" smtClean="0"/>
              <a:t>because</a:t>
            </a:r>
            <a:r>
              <a:rPr lang="hu-HU" dirty="0" smtClean="0"/>
              <a:t> </a:t>
            </a:r>
            <a:r>
              <a:rPr lang="en-US" dirty="0" smtClean="0"/>
              <a:t>they </a:t>
            </a:r>
            <a:r>
              <a:rPr lang="en-US" dirty="0"/>
              <a:t>perceive them as fair, natural or legitimate. They internalize the </a:t>
            </a:r>
            <a:r>
              <a:rPr lang="en-US" dirty="0" smtClean="0"/>
              <a:t>principles</a:t>
            </a:r>
            <a:r>
              <a:rPr lang="hu-HU" dirty="0" smtClean="0"/>
              <a:t> </a:t>
            </a:r>
            <a:r>
              <a:rPr lang="en-US" dirty="0" smtClean="0"/>
              <a:t>underlying </a:t>
            </a:r>
            <a:r>
              <a:rPr lang="en-US" dirty="0"/>
              <a:t>the expected behavior, assimilate them into their </a:t>
            </a:r>
            <a:r>
              <a:rPr lang="en-US" dirty="0" smtClean="0"/>
              <a:t>identity</a:t>
            </a:r>
            <a:r>
              <a:rPr lang="hu-HU" dirty="0" smtClean="0"/>
              <a:t> </a:t>
            </a:r>
            <a:r>
              <a:rPr lang="en-US" dirty="0" smtClean="0"/>
              <a:t>and </a:t>
            </a:r>
            <a:r>
              <a:rPr lang="en-US" dirty="0"/>
              <a:t>comply with them, regardless of external pressure and perceptions. </a:t>
            </a:r>
            <a:r>
              <a:rPr lang="en-US" dirty="0" smtClean="0"/>
              <a:t>In</a:t>
            </a:r>
            <a:r>
              <a:rPr lang="hu-HU" dirty="0" smtClean="0"/>
              <a:t> </a:t>
            </a:r>
            <a:r>
              <a:rPr lang="en-US" dirty="0" smtClean="0"/>
              <a:t>this </a:t>
            </a:r>
            <a:r>
              <a:rPr lang="en-US" dirty="0"/>
              <a:t>constructivist scenario, norms restrict the scope of possibilities prior </a:t>
            </a:r>
            <a:r>
              <a:rPr lang="en-US" dirty="0" smtClean="0"/>
              <a:t>to</a:t>
            </a:r>
            <a:r>
              <a:rPr lang="hu-HU" dirty="0" smtClean="0"/>
              <a:t> </a:t>
            </a:r>
            <a:r>
              <a:rPr lang="en-US" dirty="0" smtClean="0"/>
              <a:t>the </a:t>
            </a:r>
            <a:r>
              <a:rPr lang="en-US" dirty="0"/>
              <a:t>decision-making process and help define what states perceive as </a:t>
            </a:r>
            <a:r>
              <a:rPr lang="en-US" dirty="0" smtClean="0"/>
              <a:t>their</a:t>
            </a:r>
            <a:r>
              <a:rPr lang="hu-HU" dirty="0" smtClean="0"/>
              <a:t> interest </a:t>
            </a:r>
            <a:endParaRPr lang="hu-HU" dirty="0"/>
          </a:p>
        </p:txBody>
      </p:sp>
    </p:spTree>
    <p:extLst>
      <p:ext uri="{BB962C8B-B14F-4D97-AF65-F5344CB8AC3E}">
        <p14:creationId xmlns:p14="http://schemas.microsoft.com/office/powerpoint/2010/main" val="17966433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7/2 </a:t>
            </a:r>
            <a:r>
              <a:rPr lang="hu-HU" dirty="0" err="1" smtClean="0"/>
              <a:t>culture</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err="1" smtClean="0"/>
              <a:t>Finnemore</a:t>
            </a:r>
            <a:r>
              <a:rPr lang="hu-HU" dirty="0" smtClean="0"/>
              <a:t> 1996: </a:t>
            </a:r>
            <a:r>
              <a:rPr lang="en-US" dirty="0"/>
              <a:t>the adoption of the first Geneva Convention in </a:t>
            </a:r>
            <a:r>
              <a:rPr lang="en-US" dirty="0" smtClean="0"/>
              <a:t>1864</a:t>
            </a:r>
            <a:r>
              <a:rPr lang="hu-HU" dirty="0" smtClean="0"/>
              <a:t> </a:t>
            </a:r>
            <a:r>
              <a:rPr lang="hu-HU" dirty="0"/>
              <a:t>-</a:t>
            </a:r>
            <a:r>
              <a:rPr lang="en-US" dirty="0" smtClean="0"/>
              <a:t> </a:t>
            </a:r>
            <a:r>
              <a:rPr lang="en-US" dirty="0"/>
              <a:t>explores the reasons states found these rules to be "in their interest." </a:t>
            </a:r>
            <a:endParaRPr lang="hu-HU" dirty="0" smtClean="0"/>
          </a:p>
          <a:p>
            <a:pPr marL="0" indent="0">
              <a:buNone/>
            </a:pPr>
            <a:r>
              <a:rPr lang="hu-HU" dirty="0" smtClean="0"/>
              <a:t>‚</a:t>
            </a:r>
            <a:r>
              <a:rPr lang="en-US" dirty="0" smtClean="0"/>
              <a:t>I </a:t>
            </a:r>
            <a:r>
              <a:rPr lang="en-US" dirty="0"/>
              <a:t>demonstrate that this "interest" was created and taught to </a:t>
            </a:r>
            <a:r>
              <a:rPr lang="en-US" dirty="0" err="1"/>
              <a:t>decisionmakers</a:t>
            </a:r>
            <a:r>
              <a:rPr lang="en-US" dirty="0"/>
              <a:t> in states by a transnational, nongovernmental group of individuals who came to be known as </a:t>
            </a:r>
            <a:r>
              <a:rPr lang="en-US" dirty="0" smtClean="0"/>
              <a:t>the </a:t>
            </a:r>
            <a:r>
              <a:rPr lang="en-US" dirty="0"/>
              <a:t>International Committee of the Red Cross (ICRC</a:t>
            </a:r>
            <a:r>
              <a:rPr lang="en-US" dirty="0" smtClean="0"/>
              <a:t>).</a:t>
            </a:r>
            <a:r>
              <a:rPr lang="hu-HU" dirty="0" smtClean="0"/>
              <a:t>’</a:t>
            </a:r>
          </a:p>
          <a:p>
            <a:pPr marL="0" indent="0">
              <a:buNone/>
            </a:pPr>
            <a:r>
              <a:rPr lang="en-US" dirty="0"/>
              <a:t>State interests are defined in the context of internationally held norms and understandings about what is good and appropriate. That normative context influences the behavior of </a:t>
            </a:r>
            <a:r>
              <a:rPr lang="en-US" dirty="0" err="1"/>
              <a:t>decisionmakers</a:t>
            </a:r>
            <a:r>
              <a:rPr lang="en-US" dirty="0"/>
              <a:t> and of mass publics who may choose and constrain those </a:t>
            </a:r>
            <a:r>
              <a:rPr lang="en-US" dirty="0" err="1"/>
              <a:t>decisionmakers</a:t>
            </a:r>
            <a:r>
              <a:rPr lang="en-US" dirty="0"/>
              <a:t>. The normative context also changes over time, and as internationally held norms and values change, they create coordinated shifts in state interests and behavior across the system. </a:t>
            </a:r>
            <a:endParaRPr lang="hu-HU" dirty="0"/>
          </a:p>
          <a:p>
            <a:pPr marL="0" indent="0">
              <a:buNone/>
            </a:pPr>
            <a:r>
              <a:rPr lang="hu-HU" dirty="0" smtClean="0"/>
              <a:t>=&gt; Slave trade, </a:t>
            </a:r>
            <a:r>
              <a:rPr lang="hu-HU" dirty="0" err="1" smtClean="0"/>
              <a:t>slavery</a:t>
            </a:r>
            <a:r>
              <a:rPr lang="hu-HU" dirty="0" smtClean="0"/>
              <a:t>, </a:t>
            </a:r>
            <a:r>
              <a:rPr lang="hu-HU" dirty="0" err="1" smtClean="0"/>
              <a:t>genocide</a:t>
            </a:r>
            <a:r>
              <a:rPr lang="hu-HU" dirty="0" smtClean="0"/>
              <a:t>, </a:t>
            </a:r>
            <a:r>
              <a:rPr lang="hu-HU" dirty="0" err="1" smtClean="0"/>
              <a:t>child</a:t>
            </a:r>
            <a:r>
              <a:rPr lang="hu-HU" dirty="0" smtClean="0"/>
              <a:t> </a:t>
            </a:r>
            <a:r>
              <a:rPr lang="hu-HU" dirty="0" err="1" smtClean="0"/>
              <a:t>soldiers</a:t>
            </a:r>
            <a:r>
              <a:rPr lang="hu-HU" dirty="0" smtClean="0"/>
              <a:t>, </a:t>
            </a:r>
            <a:r>
              <a:rPr lang="hu-HU" dirty="0" err="1" smtClean="0"/>
              <a:t>scientific</a:t>
            </a:r>
            <a:r>
              <a:rPr lang="hu-HU" dirty="0" smtClean="0"/>
              <a:t> </a:t>
            </a:r>
            <a:r>
              <a:rPr lang="hu-HU" dirty="0" err="1" smtClean="0"/>
              <a:t>bureaucracy</a:t>
            </a:r>
            <a:r>
              <a:rPr lang="hu-HU" dirty="0" smtClean="0"/>
              <a:t>, </a:t>
            </a:r>
            <a:r>
              <a:rPr lang="hu-HU" dirty="0" err="1" smtClean="0"/>
              <a:t>landmines</a:t>
            </a:r>
            <a:r>
              <a:rPr lang="hu-HU" dirty="0" smtClean="0"/>
              <a:t> etc.</a:t>
            </a:r>
            <a:endParaRPr lang="hu-HU" dirty="0"/>
          </a:p>
        </p:txBody>
      </p:sp>
    </p:spTree>
    <p:extLst>
      <p:ext uri="{BB962C8B-B14F-4D97-AF65-F5344CB8AC3E}">
        <p14:creationId xmlns:p14="http://schemas.microsoft.com/office/powerpoint/2010/main" val="191627422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7/3 </a:t>
            </a:r>
            <a:r>
              <a:rPr lang="hu-HU" dirty="0" err="1" smtClean="0"/>
              <a:t>role</a:t>
            </a:r>
            <a:r>
              <a:rPr lang="hu-HU" dirty="0" smtClean="0"/>
              <a:t> </a:t>
            </a:r>
            <a:r>
              <a:rPr lang="hu-HU" dirty="0" err="1" smtClean="0"/>
              <a:t>theory</a:t>
            </a:r>
            <a:r>
              <a:rPr lang="hu-HU" dirty="0" smtClean="0"/>
              <a:t>!!!</a:t>
            </a:r>
            <a:endParaRPr lang="hu-HU" dirty="0"/>
          </a:p>
        </p:txBody>
      </p:sp>
      <p:sp>
        <p:nvSpPr>
          <p:cNvPr id="3" name="Tartalom helye 2"/>
          <p:cNvSpPr>
            <a:spLocks noGrp="1"/>
          </p:cNvSpPr>
          <p:nvPr>
            <p:ph idx="1"/>
          </p:nvPr>
        </p:nvSpPr>
        <p:spPr/>
        <p:txBody>
          <a:bodyPr/>
          <a:lstStyle/>
          <a:p>
            <a:pPr marL="0" indent="0">
              <a:buNone/>
            </a:pPr>
            <a:endParaRPr lang="hu-HU" dirty="0"/>
          </a:p>
        </p:txBody>
      </p:sp>
    </p:spTree>
    <p:extLst>
      <p:ext uri="{BB962C8B-B14F-4D97-AF65-F5344CB8AC3E}">
        <p14:creationId xmlns:p14="http://schemas.microsoft.com/office/powerpoint/2010/main" val="3341938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1/4 </a:t>
            </a:r>
            <a:r>
              <a:rPr lang="hu-HU" dirty="0" err="1" smtClean="0"/>
              <a:t>Kenneth</a:t>
            </a:r>
            <a:r>
              <a:rPr lang="hu-HU" dirty="0" smtClean="0"/>
              <a:t> </a:t>
            </a:r>
            <a:r>
              <a:rPr lang="hu-HU" dirty="0" err="1" smtClean="0"/>
              <a:t>Waltz</a:t>
            </a:r>
            <a:r>
              <a:rPr lang="hu-HU" dirty="0" smtClean="0"/>
              <a:t> 1959.</a:t>
            </a:r>
            <a:endParaRPr lang="hu-HU" dirty="0"/>
          </a:p>
        </p:txBody>
      </p:sp>
      <p:pic>
        <p:nvPicPr>
          <p:cNvPr id="5" name="Tartalom helye 4"/>
          <p:cNvPicPr>
            <a:picLocks noGrp="1" noChangeAspect="1"/>
          </p:cNvPicPr>
          <p:nvPr>
            <p:ph idx="1"/>
          </p:nvPr>
        </p:nvPicPr>
        <p:blipFill>
          <a:blip r:embed="rId2"/>
          <a:stretch>
            <a:fillRect/>
          </a:stretch>
        </p:blipFill>
        <p:spPr>
          <a:xfrm>
            <a:off x="4624251" y="2180001"/>
            <a:ext cx="3108960" cy="4516136"/>
          </a:xfrm>
          <a:prstGeom prst="rect">
            <a:avLst/>
          </a:prstGeom>
        </p:spPr>
      </p:pic>
    </p:spTree>
    <p:extLst>
      <p:ext uri="{BB962C8B-B14F-4D97-AF65-F5344CB8AC3E}">
        <p14:creationId xmlns:p14="http://schemas.microsoft.com/office/powerpoint/2010/main" val="21954184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Tartalom helye 3"/>
          <p:cNvPicPr>
            <a:picLocks noGrp="1" noChangeAspect="1"/>
          </p:cNvPicPr>
          <p:nvPr>
            <p:ph idx="1"/>
          </p:nvPr>
        </p:nvPicPr>
        <p:blipFill>
          <a:blip r:embed="rId2"/>
          <a:stretch>
            <a:fillRect/>
          </a:stretch>
        </p:blipFill>
        <p:spPr>
          <a:xfrm>
            <a:off x="2702258" y="117543"/>
            <a:ext cx="5827593" cy="6832458"/>
          </a:xfrm>
          <a:prstGeom prst="rect">
            <a:avLst/>
          </a:prstGeom>
        </p:spPr>
      </p:pic>
    </p:spTree>
    <p:extLst>
      <p:ext uri="{BB962C8B-B14F-4D97-AF65-F5344CB8AC3E}">
        <p14:creationId xmlns:p14="http://schemas.microsoft.com/office/powerpoint/2010/main" val="961335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graphicFrame>
        <p:nvGraphicFramePr>
          <p:cNvPr id="4" name="Tartalom helye 3"/>
          <p:cNvGraphicFramePr>
            <a:graphicFrameLocks noGrp="1"/>
          </p:cNvGraphicFramePr>
          <p:nvPr>
            <p:ph idx="1"/>
            <p:extLst>
              <p:ext uri="{D42A27DB-BD31-4B8C-83A1-F6EECF244321}">
                <p14:modId xmlns:p14="http://schemas.microsoft.com/office/powerpoint/2010/main" val="748024706"/>
              </p:ext>
            </p:extLst>
          </p:nvPr>
        </p:nvGraphicFramePr>
        <p:xfrm>
          <a:off x="1037230" y="286592"/>
          <a:ext cx="9485194" cy="7796398"/>
        </p:xfrm>
        <a:graphic>
          <a:graphicData uri="http://schemas.openxmlformats.org/drawingml/2006/table">
            <a:tbl>
              <a:tblPr firstRow="1" firstCol="1" bandRow="1">
                <a:tableStyleId>{5C22544A-7EE6-4342-B048-85BDC9FD1C3A}</a:tableStyleId>
              </a:tblPr>
              <a:tblGrid>
                <a:gridCol w="3589789">
                  <a:extLst>
                    <a:ext uri="{9D8B030D-6E8A-4147-A177-3AD203B41FA5}">
                      <a16:colId xmlns:a16="http://schemas.microsoft.com/office/drawing/2014/main" val="2778022431"/>
                    </a:ext>
                  </a:extLst>
                </a:gridCol>
                <a:gridCol w="3163760">
                  <a:extLst>
                    <a:ext uri="{9D8B030D-6E8A-4147-A177-3AD203B41FA5}">
                      <a16:colId xmlns:a16="http://schemas.microsoft.com/office/drawing/2014/main" val="2617833969"/>
                    </a:ext>
                  </a:extLst>
                </a:gridCol>
                <a:gridCol w="2731645">
                  <a:extLst>
                    <a:ext uri="{9D8B030D-6E8A-4147-A177-3AD203B41FA5}">
                      <a16:colId xmlns:a16="http://schemas.microsoft.com/office/drawing/2014/main" val="2275004738"/>
                    </a:ext>
                  </a:extLst>
                </a:gridCol>
              </a:tblGrid>
              <a:tr h="664078">
                <a:tc>
                  <a:txBody>
                    <a:bodyPr/>
                    <a:lstStyle/>
                    <a:p>
                      <a:pPr algn="ctr">
                        <a:lnSpc>
                          <a:spcPct val="200000"/>
                        </a:lnSpc>
                        <a:spcAft>
                          <a:spcPts val="0"/>
                        </a:spcAft>
                      </a:pPr>
                      <a:r>
                        <a:rPr lang="en-GB" sz="1800" b="1">
                          <a:effectLst/>
                        </a:rPr>
                        <a:t>Role concepts</a:t>
                      </a:r>
                      <a:endParaRPr lang="hu-HU" sz="1800" b="1">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400" b="1" dirty="0">
                          <a:effectLst/>
                        </a:rPr>
                        <a:t>Number of speeches (n=103)</a:t>
                      </a:r>
                      <a:endParaRPr lang="hu-H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400" b="1" dirty="0">
                          <a:effectLst/>
                        </a:rPr>
                        <a:t>Percentage</a:t>
                      </a:r>
                      <a:endParaRPr lang="hu-H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374923925"/>
                  </a:ext>
                </a:extLst>
              </a:tr>
              <a:tr h="433938">
                <a:tc>
                  <a:txBody>
                    <a:bodyPr/>
                    <a:lstStyle/>
                    <a:p>
                      <a:pPr>
                        <a:lnSpc>
                          <a:spcPct val="200000"/>
                        </a:lnSpc>
                        <a:spcAft>
                          <a:spcPts val="0"/>
                        </a:spcAft>
                      </a:pPr>
                      <a:r>
                        <a:rPr lang="en-GB" sz="1800">
                          <a:effectLst/>
                        </a:rPr>
                        <a:t>1. stable, reliable actor</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dirty="0">
                          <a:effectLst/>
                        </a:rPr>
                        <a:t>42</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dirty="0">
                          <a:effectLst/>
                        </a:rPr>
                        <a:t>40%</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1621974494"/>
                  </a:ext>
                </a:extLst>
              </a:tr>
              <a:tr h="433938">
                <a:tc>
                  <a:txBody>
                    <a:bodyPr/>
                    <a:lstStyle/>
                    <a:p>
                      <a:pPr>
                        <a:lnSpc>
                          <a:spcPct val="200000"/>
                        </a:lnSpc>
                        <a:spcAft>
                          <a:spcPts val="0"/>
                        </a:spcAft>
                      </a:pPr>
                      <a:r>
                        <a:rPr lang="en-GB" sz="1800">
                          <a:effectLst/>
                        </a:rPr>
                        <a:t>2. autonomous player</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39</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38%</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2446584751"/>
                  </a:ext>
                </a:extLst>
              </a:tr>
              <a:tr h="433938">
                <a:tc>
                  <a:txBody>
                    <a:bodyPr/>
                    <a:lstStyle/>
                    <a:p>
                      <a:pPr>
                        <a:lnSpc>
                          <a:spcPct val="200000"/>
                        </a:lnSpc>
                        <a:spcAft>
                          <a:spcPts val="0"/>
                        </a:spcAft>
                      </a:pPr>
                      <a:r>
                        <a:rPr lang="en-GB" sz="1800">
                          <a:effectLst/>
                        </a:rPr>
                        <a:t>3. member of the West</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36</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35%</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1008661626"/>
                  </a:ext>
                </a:extLst>
              </a:tr>
              <a:tr h="433938">
                <a:tc>
                  <a:txBody>
                    <a:bodyPr/>
                    <a:lstStyle/>
                    <a:p>
                      <a:pPr>
                        <a:lnSpc>
                          <a:spcPct val="200000"/>
                        </a:lnSpc>
                        <a:spcAft>
                          <a:spcPts val="0"/>
                        </a:spcAft>
                      </a:pPr>
                      <a:r>
                        <a:rPr lang="en-GB" sz="1800">
                          <a:effectLst/>
                        </a:rPr>
                        <a:t>4. cooperative partner</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34</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33%</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1099732799"/>
                  </a:ext>
                </a:extLst>
              </a:tr>
              <a:tr h="433938">
                <a:tc>
                  <a:txBody>
                    <a:bodyPr/>
                    <a:lstStyle/>
                    <a:p>
                      <a:pPr>
                        <a:lnSpc>
                          <a:spcPct val="200000"/>
                        </a:lnSpc>
                        <a:spcAft>
                          <a:spcPts val="0"/>
                        </a:spcAft>
                      </a:pPr>
                      <a:r>
                        <a:rPr lang="en-GB" sz="1800">
                          <a:effectLst/>
                        </a:rPr>
                        <a:t>5. member of Central Europe</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29</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28%</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1175844889"/>
                  </a:ext>
                </a:extLst>
              </a:tr>
              <a:tr h="433938">
                <a:tc>
                  <a:txBody>
                    <a:bodyPr/>
                    <a:lstStyle/>
                    <a:p>
                      <a:pPr>
                        <a:lnSpc>
                          <a:spcPct val="200000"/>
                        </a:lnSpc>
                        <a:spcAft>
                          <a:spcPts val="0"/>
                        </a:spcAft>
                      </a:pPr>
                      <a:r>
                        <a:rPr lang="en-GB" sz="1800">
                          <a:effectLst/>
                        </a:rPr>
                        <a:t>6. attractive, successful partner</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27</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26%</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2768435233"/>
                  </a:ext>
                </a:extLst>
              </a:tr>
              <a:tr h="433938">
                <a:tc>
                  <a:txBody>
                    <a:bodyPr/>
                    <a:lstStyle/>
                    <a:p>
                      <a:pPr>
                        <a:lnSpc>
                          <a:spcPct val="200000"/>
                        </a:lnSpc>
                        <a:spcAft>
                          <a:spcPts val="0"/>
                        </a:spcAft>
                      </a:pPr>
                      <a:r>
                        <a:rPr lang="en-GB" sz="1800">
                          <a:effectLst/>
                        </a:rPr>
                        <a:t>7. combative actor</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22</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21%</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4028298128"/>
                  </a:ext>
                </a:extLst>
              </a:tr>
              <a:tr h="433938">
                <a:tc>
                  <a:txBody>
                    <a:bodyPr/>
                    <a:lstStyle/>
                    <a:p>
                      <a:pPr>
                        <a:lnSpc>
                          <a:spcPct val="200000"/>
                        </a:lnSpc>
                        <a:spcAft>
                          <a:spcPts val="0"/>
                        </a:spcAft>
                      </a:pPr>
                      <a:r>
                        <a:rPr lang="en-GB" sz="1800">
                          <a:effectLst/>
                        </a:rPr>
                        <a:t>8. growth-oriented</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20</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19%</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999275237"/>
                  </a:ext>
                </a:extLst>
              </a:tr>
              <a:tr h="433938">
                <a:tc>
                  <a:txBody>
                    <a:bodyPr/>
                    <a:lstStyle/>
                    <a:p>
                      <a:pPr>
                        <a:lnSpc>
                          <a:spcPct val="200000"/>
                        </a:lnSpc>
                        <a:spcAft>
                          <a:spcPts val="0"/>
                        </a:spcAft>
                      </a:pPr>
                      <a:r>
                        <a:rPr lang="en-GB" sz="1800">
                          <a:effectLst/>
                        </a:rPr>
                        <a:t>9. model</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18</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17%</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3752734361"/>
                  </a:ext>
                </a:extLst>
              </a:tr>
              <a:tr h="433938">
                <a:tc>
                  <a:txBody>
                    <a:bodyPr/>
                    <a:lstStyle/>
                    <a:p>
                      <a:pPr>
                        <a:lnSpc>
                          <a:spcPct val="200000"/>
                        </a:lnSpc>
                        <a:spcAft>
                          <a:spcPts val="0"/>
                        </a:spcAft>
                      </a:pPr>
                      <a:r>
                        <a:rPr lang="en-GB" sz="1800">
                          <a:effectLst/>
                        </a:rPr>
                        <a:t>10. open</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13</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13%</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4225278683"/>
                  </a:ext>
                </a:extLst>
              </a:tr>
              <a:tr h="433938">
                <a:tc>
                  <a:txBody>
                    <a:bodyPr/>
                    <a:lstStyle/>
                    <a:p>
                      <a:pPr>
                        <a:lnSpc>
                          <a:spcPct val="200000"/>
                        </a:lnSpc>
                        <a:spcAft>
                          <a:spcPts val="0"/>
                        </a:spcAft>
                      </a:pPr>
                      <a:r>
                        <a:rPr lang="en-GB" sz="1800">
                          <a:effectLst/>
                        </a:rPr>
                        <a:t>11. supporter of Hun. minority</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12</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12%</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452234760"/>
                  </a:ext>
                </a:extLst>
              </a:tr>
              <a:tr h="433938">
                <a:tc>
                  <a:txBody>
                    <a:bodyPr/>
                    <a:lstStyle/>
                    <a:p>
                      <a:pPr>
                        <a:lnSpc>
                          <a:spcPct val="200000"/>
                        </a:lnSpc>
                        <a:spcAft>
                          <a:spcPts val="0"/>
                        </a:spcAft>
                      </a:pPr>
                      <a:r>
                        <a:rPr lang="en-GB" sz="1800">
                          <a:effectLst/>
                        </a:rPr>
                        <a:t>12. defender against migration</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11</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a:effectLst/>
                        </a:rPr>
                        <a:t>11%</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1867760166"/>
                  </a:ext>
                </a:extLst>
              </a:tr>
              <a:tr h="433938">
                <a:tc>
                  <a:txBody>
                    <a:bodyPr/>
                    <a:lstStyle/>
                    <a:p>
                      <a:pPr>
                        <a:lnSpc>
                          <a:spcPct val="200000"/>
                        </a:lnSpc>
                        <a:spcAft>
                          <a:spcPts val="0"/>
                        </a:spcAft>
                      </a:pPr>
                      <a:r>
                        <a:rPr lang="en-GB" sz="1800" dirty="0">
                          <a:effectLst/>
                        </a:rPr>
                        <a:t>13. anti-normative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dirty="0">
                          <a:effectLst/>
                        </a:rPr>
                        <a:t>10</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tc>
                  <a:txBody>
                    <a:bodyPr/>
                    <a:lstStyle/>
                    <a:p>
                      <a:pPr algn="ctr">
                        <a:lnSpc>
                          <a:spcPct val="200000"/>
                        </a:lnSpc>
                        <a:spcAft>
                          <a:spcPts val="0"/>
                        </a:spcAft>
                      </a:pPr>
                      <a:r>
                        <a:rPr lang="en-GB" sz="1800" dirty="0">
                          <a:effectLst/>
                        </a:rPr>
                        <a:t>10%</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76" marR="53876" marT="0" marB="0"/>
                </a:tc>
                <a:extLst>
                  <a:ext uri="{0D108BD9-81ED-4DB2-BD59-A6C34878D82A}">
                    <a16:rowId xmlns:a16="http://schemas.microsoft.com/office/drawing/2014/main" val="3523850671"/>
                  </a:ext>
                </a:extLst>
              </a:tr>
            </a:tbl>
          </a:graphicData>
        </a:graphic>
      </p:graphicFrame>
    </p:spTree>
    <p:extLst>
      <p:ext uri="{BB962C8B-B14F-4D97-AF65-F5344CB8AC3E}">
        <p14:creationId xmlns:p14="http://schemas.microsoft.com/office/powerpoint/2010/main" val="21982649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graphicFrame>
        <p:nvGraphicFramePr>
          <p:cNvPr id="4" name="Tartalom helye 3"/>
          <p:cNvGraphicFramePr>
            <a:graphicFrameLocks noGrp="1"/>
          </p:cNvGraphicFramePr>
          <p:nvPr>
            <p:ph idx="1"/>
            <p:extLst>
              <p:ext uri="{D42A27DB-BD31-4B8C-83A1-F6EECF244321}">
                <p14:modId xmlns:p14="http://schemas.microsoft.com/office/powerpoint/2010/main" val="1518244561"/>
              </p:ext>
            </p:extLst>
          </p:nvPr>
        </p:nvGraphicFramePr>
        <p:xfrm>
          <a:off x="1894113" y="156753"/>
          <a:ext cx="8725989" cy="6614270"/>
        </p:xfrm>
        <a:graphic>
          <a:graphicData uri="http://schemas.openxmlformats.org/drawingml/2006/table">
            <a:tbl>
              <a:tblPr firstRow="1" firstCol="1" bandRow="1">
                <a:tableStyleId>{5C22544A-7EE6-4342-B048-85BDC9FD1C3A}</a:tableStyleId>
              </a:tblPr>
              <a:tblGrid>
                <a:gridCol w="2111743">
                  <a:extLst>
                    <a:ext uri="{9D8B030D-6E8A-4147-A177-3AD203B41FA5}">
                      <a16:colId xmlns:a16="http://schemas.microsoft.com/office/drawing/2014/main" val="3653318245"/>
                    </a:ext>
                  </a:extLst>
                </a:gridCol>
                <a:gridCol w="1984834">
                  <a:extLst>
                    <a:ext uri="{9D8B030D-6E8A-4147-A177-3AD203B41FA5}">
                      <a16:colId xmlns:a16="http://schemas.microsoft.com/office/drawing/2014/main" val="3018653445"/>
                    </a:ext>
                  </a:extLst>
                </a:gridCol>
                <a:gridCol w="2247985">
                  <a:extLst>
                    <a:ext uri="{9D8B030D-6E8A-4147-A177-3AD203B41FA5}">
                      <a16:colId xmlns:a16="http://schemas.microsoft.com/office/drawing/2014/main" val="100573277"/>
                    </a:ext>
                  </a:extLst>
                </a:gridCol>
                <a:gridCol w="2381427">
                  <a:extLst>
                    <a:ext uri="{9D8B030D-6E8A-4147-A177-3AD203B41FA5}">
                      <a16:colId xmlns:a16="http://schemas.microsoft.com/office/drawing/2014/main" val="2241291125"/>
                    </a:ext>
                  </a:extLst>
                </a:gridCol>
              </a:tblGrid>
              <a:tr h="692708">
                <a:tc>
                  <a:txBody>
                    <a:bodyPr/>
                    <a:lstStyle/>
                    <a:p>
                      <a:pPr>
                        <a:lnSpc>
                          <a:spcPct val="200000"/>
                        </a:lnSpc>
                        <a:spcAft>
                          <a:spcPts val="0"/>
                        </a:spcAft>
                      </a:pPr>
                      <a:r>
                        <a:rPr lang="en-GB" sz="1200">
                          <a:effectLst/>
                        </a:rPr>
                        <a:t> </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 line with Western alter expectations?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other (significant or historical)</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104116990"/>
                  </a:ext>
                </a:extLst>
              </a:tr>
              <a:tr h="346354">
                <a:tc>
                  <a:txBody>
                    <a:bodyPr/>
                    <a:lstStyle/>
                    <a:p>
                      <a:pPr>
                        <a:lnSpc>
                          <a:spcPct val="200000"/>
                        </a:lnSpc>
                        <a:spcAft>
                          <a:spcPts val="0"/>
                        </a:spcAft>
                      </a:pPr>
                      <a:r>
                        <a:rPr lang="en-GB" sz="1200">
                          <a:effectLst/>
                        </a:rPr>
                        <a:t>stable, reliable actor</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yes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1944-89</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88286248"/>
                  </a:ext>
                </a:extLst>
              </a:tr>
              <a:tr h="518182">
                <a:tc>
                  <a:txBody>
                    <a:bodyPr/>
                    <a:lstStyle/>
                    <a:p>
                      <a:pPr>
                        <a:lnSpc>
                          <a:spcPct val="200000"/>
                        </a:lnSpc>
                        <a:spcAft>
                          <a:spcPts val="0"/>
                        </a:spcAft>
                      </a:pPr>
                      <a:r>
                        <a:rPr lang="en-GB" sz="1200">
                          <a:effectLst/>
                        </a:rPr>
                        <a:t>autonomous player</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1990-2010; the West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165831134"/>
                  </a:ext>
                </a:extLst>
              </a:tr>
              <a:tr h="518182">
                <a:tc>
                  <a:txBody>
                    <a:bodyPr/>
                    <a:lstStyle/>
                    <a:p>
                      <a:pPr>
                        <a:lnSpc>
                          <a:spcPct val="200000"/>
                        </a:lnSpc>
                        <a:spcAft>
                          <a:spcPts val="0"/>
                        </a:spcAft>
                      </a:pPr>
                      <a:r>
                        <a:rPr lang="en-GB" sz="1200">
                          <a:effectLst/>
                        </a:rPr>
                        <a:t>member of the West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yes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1945-1989 (theoretically)</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3427270763"/>
                  </a:ext>
                </a:extLst>
              </a:tr>
              <a:tr h="346354">
                <a:tc>
                  <a:txBody>
                    <a:bodyPr/>
                    <a:lstStyle/>
                    <a:p>
                      <a:pPr>
                        <a:lnSpc>
                          <a:spcPct val="200000"/>
                        </a:lnSpc>
                        <a:spcAft>
                          <a:spcPts val="0"/>
                        </a:spcAft>
                      </a:pPr>
                      <a:r>
                        <a:rPr lang="en-GB" sz="1200" dirty="0">
                          <a:effectLst/>
                        </a:rPr>
                        <a:t>cooperative partner</a:t>
                      </a:r>
                      <a:endParaRPr lang="hu-H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yes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1378813411"/>
                  </a:ext>
                </a:extLst>
              </a:tr>
              <a:tr h="518182">
                <a:tc>
                  <a:txBody>
                    <a:bodyPr/>
                    <a:lstStyle/>
                    <a:p>
                      <a:pPr>
                        <a:lnSpc>
                          <a:spcPct val="200000"/>
                        </a:lnSpc>
                        <a:spcAft>
                          <a:spcPts val="0"/>
                        </a:spcAft>
                      </a:pPr>
                      <a:r>
                        <a:rPr lang="en-GB" sz="1200">
                          <a:effectLst/>
                        </a:rPr>
                        <a:t>member of Central Europe</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the West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4202593568"/>
                  </a:ext>
                </a:extLst>
              </a:tr>
              <a:tr h="692708">
                <a:tc>
                  <a:txBody>
                    <a:bodyPr/>
                    <a:lstStyle/>
                    <a:p>
                      <a:pPr>
                        <a:lnSpc>
                          <a:spcPct val="200000"/>
                        </a:lnSpc>
                        <a:spcAft>
                          <a:spcPts val="0"/>
                        </a:spcAft>
                      </a:pPr>
                      <a:r>
                        <a:rPr lang="en-GB" sz="1200">
                          <a:effectLst/>
                        </a:rPr>
                        <a:t>attractive, successful partner </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dirty="0">
                          <a:effectLst/>
                        </a:rPr>
                        <a:t>autonomous</a:t>
                      </a:r>
                      <a:endParaRPr lang="hu-H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yes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1990-2010</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391269105"/>
                  </a:ext>
                </a:extLst>
              </a:tr>
              <a:tr h="346354">
                <a:tc>
                  <a:txBody>
                    <a:bodyPr/>
                    <a:lstStyle/>
                    <a:p>
                      <a:pPr>
                        <a:lnSpc>
                          <a:spcPct val="200000"/>
                        </a:lnSpc>
                        <a:spcAft>
                          <a:spcPts val="0"/>
                        </a:spcAft>
                      </a:pPr>
                      <a:r>
                        <a:rPr lang="en-GB" sz="1200" dirty="0">
                          <a:effectLst/>
                        </a:rPr>
                        <a:t>combative actor</a:t>
                      </a:r>
                      <a:endParaRPr lang="hu-H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2002-10</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663327310"/>
                  </a:ext>
                </a:extLst>
              </a:tr>
              <a:tr h="346354">
                <a:tc>
                  <a:txBody>
                    <a:bodyPr/>
                    <a:lstStyle/>
                    <a:p>
                      <a:pPr>
                        <a:lnSpc>
                          <a:spcPct val="200000"/>
                        </a:lnSpc>
                        <a:spcAft>
                          <a:spcPts val="0"/>
                        </a:spcAft>
                      </a:pPr>
                      <a:r>
                        <a:rPr lang="en-GB" sz="1200">
                          <a:effectLst/>
                        </a:rPr>
                        <a:t>growth-oriented</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Hungary 2002-10</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100455804"/>
                  </a:ext>
                </a:extLst>
              </a:tr>
              <a:tr h="346354">
                <a:tc>
                  <a:txBody>
                    <a:bodyPr/>
                    <a:lstStyle/>
                    <a:p>
                      <a:pPr>
                        <a:lnSpc>
                          <a:spcPct val="200000"/>
                        </a:lnSpc>
                        <a:spcAft>
                          <a:spcPts val="0"/>
                        </a:spcAft>
                      </a:pPr>
                      <a:r>
                        <a:rPr lang="en-GB" sz="1200">
                          <a:effectLst/>
                        </a:rPr>
                        <a:t>model</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the West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444920435"/>
                  </a:ext>
                </a:extLst>
              </a:tr>
              <a:tr h="346354">
                <a:tc>
                  <a:txBody>
                    <a:bodyPr/>
                    <a:lstStyle/>
                    <a:p>
                      <a:pPr>
                        <a:lnSpc>
                          <a:spcPct val="200000"/>
                        </a:lnSpc>
                        <a:spcAft>
                          <a:spcPts val="0"/>
                        </a:spcAft>
                      </a:pPr>
                      <a:r>
                        <a:rPr lang="en-GB" sz="1200">
                          <a:effectLst/>
                        </a:rPr>
                        <a:t>open </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interdependent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2342210840"/>
                  </a:ext>
                </a:extLst>
              </a:tr>
              <a:tr h="518182">
                <a:tc>
                  <a:txBody>
                    <a:bodyPr/>
                    <a:lstStyle/>
                    <a:p>
                      <a:pPr>
                        <a:lnSpc>
                          <a:spcPct val="200000"/>
                        </a:lnSpc>
                        <a:spcAft>
                          <a:spcPts val="0"/>
                        </a:spcAft>
                      </a:pPr>
                      <a:r>
                        <a:rPr lang="en-GB" sz="1200">
                          <a:effectLst/>
                        </a:rPr>
                        <a:t>supporter of Hun. minority</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2580019544"/>
                  </a:ext>
                </a:extLst>
              </a:tr>
              <a:tr h="518182">
                <a:tc>
                  <a:txBody>
                    <a:bodyPr/>
                    <a:lstStyle/>
                    <a:p>
                      <a:pPr>
                        <a:lnSpc>
                          <a:spcPct val="200000"/>
                        </a:lnSpc>
                        <a:spcAft>
                          <a:spcPts val="0"/>
                        </a:spcAft>
                      </a:pPr>
                      <a:r>
                        <a:rPr lang="en-GB" sz="1200">
                          <a:effectLst/>
                        </a:rPr>
                        <a:t>defender against migration</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the West</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2860160666"/>
                  </a:ext>
                </a:extLst>
              </a:tr>
              <a:tr h="346354">
                <a:tc>
                  <a:txBody>
                    <a:bodyPr/>
                    <a:lstStyle/>
                    <a:p>
                      <a:pPr>
                        <a:lnSpc>
                          <a:spcPct val="200000"/>
                        </a:lnSpc>
                        <a:spcAft>
                          <a:spcPts val="0"/>
                        </a:spcAft>
                      </a:pPr>
                      <a:r>
                        <a:rPr lang="en-GB" sz="1200">
                          <a:effectLst/>
                        </a:rPr>
                        <a:t>anti-normative</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autonomous</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a:effectLst/>
                        </a:rPr>
                        <a:t>no</a:t>
                      </a:r>
                      <a:endParaRPr lang="hu-HU" sz="120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tc>
                  <a:txBody>
                    <a:bodyPr/>
                    <a:lstStyle/>
                    <a:p>
                      <a:pPr algn="ctr">
                        <a:lnSpc>
                          <a:spcPct val="200000"/>
                        </a:lnSpc>
                        <a:spcAft>
                          <a:spcPts val="0"/>
                        </a:spcAft>
                      </a:pPr>
                      <a:r>
                        <a:rPr lang="en-GB" sz="1200" dirty="0">
                          <a:effectLst/>
                        </a:rPr>
                        <a:t>the West</a:t>
                      </a:r>
                      <a:endParaRPr lang="hu-H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17" marR="35917" marT="0" marB="0"/>
                </a:tc>
                <a:extLst>
                  <a:ext uri="{0D108BD9-81ED-4DB2-BD59-A6C34878D82A}">
                    <a16:rowId xmlns:a16="http://schemas.microsoft.com/office/drawing/2014/main" val="3834700057"/>
                  </a:ext>
                </a:extLst>
              </a:tr>
            </a:tbl>
          </a:graphicData>
        </a:graphic>
      </p:graphicFrame>
    </p:spTree>
    <p:extLst>
      <p:ext uri="{BB962C8B-B14F-4D97-AF65-F5344CB8AC3E}">
        <p14:creationId xmlns:p14="http://schemas.microsoft.com/office/powerpoint/2010/main" val="499099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1/6 </a:t>
            </a:r>
            <a:r>
              <a:rPr lang="hu-HU" dirty="0" err="1" smtClean="0"/>
              <a:t>Levels</a:t>
            </a:r>
            <a:r>
              <a:rPr lang="hu-HU" dirty="0" smtClean="0"/>
              <a:t> of </a:t>
            </a:r>
            <a:r>
              <a:rPr lang="hu-HU" dirty="0" err="1" smtClean="0"/>
              <a:t>analysis</a:t>
            </a:r>
            <a:endParaRPr lang="hu-HU" dirty="0"/>
          </a:p>
        </p:txBody>
      </p:sp>
      <p:sp>
        <p:nvSpPr>
          <p:cNvPr id="3" name="Tartalom helye 2"/>
          <p:cNvSpPr>
            <a:spLocks noGrp="1"/>
          </p:cNvSpPr>
          <p:nvPr>
            <p:ph idx="1"/>
          </p:nvPr>
        </p:nvSpPr>
        <p:spPr/>
        <p:txBody>
          <a:bodyPr>
            <a:normAutofit lnSpcReduction="10000"/>
          </a:bodyPr>
          <a:lstStyle/>
          <a:p>
            <a:pPr marL="0" indent="0">
              <a:buNone/>
            </a:pPr>
            <a:r>
              <a:rPr lang="en-US" dirty="0"/>
              <a:t>the individual level (first image), </a:t>
            </a:r>
            <a:endParaRPr lang="hu-HU" dirty="0" smtClean="0"/>
          </a:p>
          <a:p>
            <a:pPr marL="0" indent="0">
              <a:buNone/>
            </a:pPr>
            <a:r>
              <a:rPr lang="en-US" dirty="0" smtClean="0"/>
              <a:t>the </a:t>
            </a:r>
            <a:r>
              <a:rPr lang="en-US" dirty="0"/>
              <a:t>national level (second image) </a:t>
            </a:r>
            <a:endParaRPr lang="hu-HU" dirty="0" smtClean="0"/>
          </a:p>
          <a:p>
            <a:pPr marL="0" indent="0">
              <a:buNone/>
            </a:pPr>
            <a:r>
              <a:rPr lang="en-US" dirty="0" smtClean="0"/>
              <a:t>and </a:t>
            </a:r>
            <a:r>
              <a:rPr lang="en-US" dirty="0"/>
              <a:t>the international system (third image). </a:t>
            </a:r>
            <a:r>
              <a:rPr lang="hu-HU" dirty="0" smtClean="0"/>
              <a:t> =&gt; IR</a:t>
            </a:r>
          </a:p>
          <a:p>
            <a:pPr marL="0" indent="0">
              <a:buNone/>
            </a:pPr>
            <a:r>
              <a:rPr lang="en-US" dirty="0" smtClean="0"/>
              <a:t>FPA </a:t>
            </a:r>
            <a:r>
              <a:rPr lang="en-US" dirty="0"/>
              <a:t>mainly relies on Waltz’ first and second images as it is an agent-centered field of research. </a:t>
            </a:r>
            <a:endParaRPr lang="hu-HU" dirty="0" smtClean="0"/>
          </a:p>
          <a:p>
            <a:pPr marL="0" indent="0">
              <a:buNone/>
            </a:pPr>
            <a:r>
              <a:rPr lang="en-US" dirty="0" smtClean="0"/>
              <a:t>It </a:t>
            </a:r>
            <a:r>
              <a:rPr lang="en-US" dirty="0"/>
              <a:t>focuses on actor-specific decisions and places the decision-making process at the center of its attention. </a:t>
            </a:r>
            <a:endParaRPr lang="hu-HU" dirty="0" smtClean="0"/>
          </a:p>
          <a:p>
            <a:pPr marL="0" indent="0">
              <a:buNone/>
            </a:pPr>
            <a:r>
              <a:rPr lang="en-US" dirty="0" smtClean="0"/>
              <a:t>FPA</a:t>
            </a:r>
            <a:r>
              <a:rPr lang="en-US" dirty="0"/>
              <a:t>, therefore, concentrates on subnational factors, such as the personality of government leaders, social groups or the </a:t>
            </a:r>
            <a:r>
              <a:rPr lang="en-US" dirty="0" smtClean="0"/>
              <a:t>bureaucracy</a:t>
            </a:r>
            <a:r>
              <a:rPr lang="hu-HU" dirty="0" smtClean="0"/>
              <a:t> </a:t>
            </a:r>
            <a:r>
              <a:rPr lang="hu-HU" dirty="0" err="1" smtClean="0"/>
              <a:t>etc</a:t>
            </a:r>
            <a:r>
              <a:rPr lang="en-US" dirty="0" smtClean="0"/>
              <a:t>.</a:t>
            </a:r>
            <a:endParaRPr lang="hu-HU" dirty="0"/>
          </a:p>
          <a:p>
            <a:pPr marL="0" indent="0">
              <a:buNone/>
            </a:pPr>
            <a:endParaRPr lang="hu-HU" dirty="0"/>
          </a:p>
        </p:txBody>
      </p:sp>
    </p:spTree>
    <p:extLst>
      <p:ext uri="{BB962C8B-B14F-4D97-AF65-F5344CB8AC3E}">
        <p14:creationId xmlns:p14="http://schemas.microsoft.com/office/powerpoint/2010/main" val="866491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1/7 </a:t>
            </a:r>
            <a:r>
              <a:rPr lang="hu-HU" dirty="0" err="1" smtClean="0"/>
              <a:t>History</a:t>
            </a:r>
            <a:r>
              <a:rPr lang="hu-HU" dirty="0" smtClean="0"/>
              <a:t> of </a:t>
            </a:r>
            <a:r>
              <a:rPr lang="hu-HU" dirty="0" err="1" smtClean="0"/>
              <a:t>fpa</a:t>
            </a:r>
            <a:endParaRPr lang="hu-HU" dirty="0"/>
          </a:p>
        </p:txBody>
      </p:sp>
      <p:sp>
        <p:nvSpPr>
          <p:cNvPr id="3" name="Tartalom helye 2"/>
          <p:cNvSpPr>
            <a:spLocks noGrp="1"/>
          </p:cNvSpPr>
          <p:nvPr>
            <p:ph idx="1"/>
          </p:nvPr>
        </p:nvSpPr>
        <p:spPr/>
        <p:txBody>
          <a:bodyPr/>
          <a:lstStyle/>
          <a:p>
            <a:pPr marL="0" indent="0">
              <a:buNone/>
            </a:pPr>
            <a:r>
              <a:rPr lang="hu-HU" dirty="0" smtClean="0"/>
              <a:t>1960s and 70s (</a:t>
            </a:r>
            <a:r>
              <a:rPr lang="hu-HU" dirty="0" err="1" smtClean="0"/>
              <a:t>databases</a:t>
            </a:r>
            <a:r>
              <a:rPr lang="hu-HU" dirty="0" smtClean="0"/>
              <a:t>): </a:t>
            </a:r>
            <a:r>
              <a:rPr lang="en-US" dirty="0" smtClean="0"/>
              <a:t>attempts </a:t>
            </a:r>
            <a:r>
              <a:rPr lang="en-US" dirty="0"/>
              <a:t>to identify the main behavioral patterns in foreign policy had proved unsuccessful. Experts </a:t>
            </a:r>
            <a:r>
              <a:rPr lang="en-US" dirty="0" smtClean="0"/>
              <a:t>failed to </a:t>
            </a:r>
            <a:r>
              <a:rPr lang="en-US" dirty="0"/>
              <a:t>develop large-range theories of FPA. </a:t>
            </a:r>
            <a:endParaRPr lang="hu-HU" dirty="0" smtClean="0"/>
          </a:p>
          <a:p>
            <a:pPr marL="0" indent="0">
              <a:buNone/>
            </a:pPr>
            <a:r>
              <a:rPr lang="en-US" dirty="0" smtClean="0"/>
              <a:t>This </a:t>
            </a:r>
            <a:r>
              <a:rPr lang="en-US" dirty="0"/>
              <a:t>is because states’ behavior is conditioned by peculiar characteristics, such as cultural and political values, economic development and leaders’ perceptions. This makes impossible the production of theories with universal and timeless </a:t>
            </a:r>
            <a:r>
              <a:rPr lang="en-US" dirty="0" smtClean="0"/>
              <a:t>significance</a:t>
            </a:r>
            <a:r>
              <a:rPr lang="hu-HU" dirty="0" smtClean="0"/>
              <a:t>. =&gt; </a:t>
            </a:r>
            <a:r>
              <a:rPr lang="hu-HU" dirty="0" err="1" smtClean="0"/>
              <a:t>middle-range</a:t>
            </a:r>
            <a:r>
              <a:rPr lang="hu-HU" dirty="0" smtClean="0"/>
              <a:t> </a:t>
            </a:r>
            <a:r>
              <a:rPr lang="hu-HU" dirty="0" err="1" smtClean="0"/>
              <a:t>theories</a:t>
            </a:r>
            <a:endParaRPr lang="hu-HU" dirty="0" smtClean="0"/>
          </a:p>
          <a:p>
            <a:pPr marL="0" indent="0">
              <a:buNone/>
            </a:pPr>
            <a:r>
              <a:rPr lang="hu-HU" dirty="0" smtClean="0"/>
              <a:t>End of </a:t>
            </a:r>
            <a:r>
              <a:rPr lang="hu-HU" dirty="0" err="1" smtClean="0"/>
              <a:t>Cold</a:t>
            </a:r>
            <a:r>
              <a:rPr lang="hu-HU" dirty="0" smtClean="0"/>
              <a:t> </a:t>
            </a:r>
            <a:r>
              <a:rPr lang="hu-HU" dirty="0" err="1" smtClean="0"/>
              <a:t>War</a:t>
            </a:r>
            <a:r>
              <a:rPr lang="hu-HU" dirty="0" smtClean="0"/>
              <a:t>: </a:t>
            </a:r>
            <a:r>
              <a:rPr lang="en-US" dirty="0" smtClean="0"/>
              <a:t>it </a:t>
            </a:r>
            <a:r>
              <a:rPr lang="en-US" dirty="0"/>
              <a:t>became </a:t>
            </a:r>
            <a:r>
              <a:rPr lang="en-US" dirty="0" smtClean="0"/>
              <a:t>obvious </a:t>
            </a:r>
            <a:r>
              <a:rPr lang="en-US" dirty="0"/>
              <a:t>that the structure of the system helps to explain continuity in international relations, but that the agents are more suitable for the study of its change.</a:t>
            </a:r>
            <a:endParaRPr lang="hu-HU" dirty="0"/>
          </a:p>
        </p:txBody>
      </p:sp>
    </p:spTree>
    <p:extLst>
      <p:ext uri="{BB962C8B-B14F-4D97-AF65-F5344CB8AC3E}">
        <p14:creationId xmlns:p14="http://schemas.microsoft.com/office/powerpoint/2010/main" val="3081126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2/1 </a:t>
            </a:r>
            <a:r>
              <a:rPr lang="hu-HU" dirty="0" err="1" smtClean="0"/>
              <a:t>Assessing</a:t>
            </a:r>
            <a:r>
              <a:rPr lang="hu-HU" dirty="0" smtClean="0"/>
              <a:t> FP</a:t>
            </a:r>
            <a:endParaRPr lang="hu-HU" dirty="0"/>
          </a:p>
        </p:txBody>
      </p:sp>
      <p:sp>
        <p:nvSpPr>
          <p:cNvPr id="3" name="Tartalom helye 2"/>
          <p:cNvSpPr>
            <a:spLocks noGrp="1"/>
          </p:cNvSpPr>
          <p:nvPr>
            <p:ph idx="1"/>
          </p:nvPr>
        </p:nvSpPr>
        <p:spPr/>
        <p:txBody>
          <a:bodyPr/>
          <a:lstStyle/>
          <a:p>
            <a:r>
              <a:rPr lang="hu-HU" dirty="0" err="1" smtClean="0"/>
              <a:t>Comparisons</a:t>
            </a:r>
            <a:r>
              <a:rPr lang="hu-HU" dirty="0" smtClean="0"/>
              <a:t> </a:t>
            </a:r>
            <a:r>
              <a:rPr lang="hu-HU" dirty="0" err="1" smtClean="0"/>
              <a:t>essential</a:t>
            </a:r>
            <a:r>
              <a:rPr lang="hu-HU" dirty="0" smtClean="0"/>
              <a:t>: </a:t>
            </a:r>
            <a:r>
              <a:rPr lang="en-US" dirty="0"/>
              <a:t>In order to interpret a foreign policy correctly, researchers must </a:t>
            </a:r>
            <a:r>
              <a:rPr lang="en-US" dirty="0" smtClean="0"/>
              <a:t>carefully</a:t>
            </a:r>
            <a:r>
              <a:rPr lang="hu-HU" dirty="0" smtClean="0"/>
              <a:t> </a:t>
            </a:r>
            <a:r>
              <a:rPr lang="en-US" dirty="0" smtClean="0"/>
              <a:t>compare </a:t>
            </a:r>
            <a:r>
              <a:rPr lang="en-US" dirty="0"/>
              <a:t>it with previous policies, other states’ policies or domestic policies</a:t>
            </a:r>
            <a:r>
              <a:rPr lang="en-US" dirty="0" smtClean="0"/>
              <a:t>.</a:t>
            </a:r>
            <a:endParaRPr lang="hu-HU" dirty="0" smtClean="0"/>
          </a:p>
          <a:p>
            <a:r>
              <a:rPr lang="hu-HU" dirty="0" smtClean="0"/>
              <a:t>5 </a:t>
            </a:r>
            <a:r>
              <a:rPr lang="hu-HU" dirty="0" err="1" smtClean="0"/>
              <a:t>benchmarks</a:t>
            </a:r>
            <a:r>
              <a:rPr lang="hu-HU" dirty="0" smtClean="0"/>
              <a:t>: </a:t>
            </a:r>
            <a:r>
              <a:rPr lang="hu-HU" dirty="0" err="1"/>
              <a:t>goals</a:t>
            </a:r>
            <a:r>
              <a:rPr lang="hu-HU" dirty="0"/>
              <a:t>, </a:t>
            </a:r>
            <a:r>
              <a:rPr lang="hu-HU" dirty="0" err="1"/>
              <a:t>mobilized</a:t>
            </a:r>
            <a:r>
              <a:rPr lang="hu-HU" dirty="0"/>
              <a:t> </a:t>
            </a:r>
            <a:r>
              <a:rPr lang="hu-HU" dirty="0" err="1"/>
              <a:t>resources</a:t>
            </a:r>
            <a:r>
              <a:rPr lang="hu-HU" dirty="0"/>
              <a:t>, </a:t>
            </a:r>
            <a:r>
              <a:rPr lang="hu-HU" dirty="0" err="1" smtClean="0"/>
              <a:t>instruments</a:t>
            </a:r>
            <a:r>
              <a:rPr lang="hu-HU" dirty="0" smtClean="0"/>
              <a:t>, </a:t>
            </a:r>
            <a:r>
              <a:rPr lang="hu-HU" dirty="0" err="1" smtClean="0"/>
              <a:t>process</a:t>
            </a:r>
            <a:r>
              <a:rPr lang="hu-HU" dirty="0" smtClean="0"/>
              <a:t> </a:t>
            </a:r>
            <a:r>
              <a:rPr lang="hu-HU" dirty="0"/>
              <a:t>and </a:t>
            </a:r>
            <a:r>
              <a:rPr lang="hu-HU" dirty="0" err="1"/>
              <a:t>outcomes</a:t>
            </a:r>
            <a:r>
              <a:rPr lang="hu-HU" dirty="0"/>
              <a:t>. </a:t>
            </a:r>
            <a:endParaRPr lang="en-US" dirty="0"/>
          </a:p>
          <a:p>
            <a:pPr marL="0" indent="0">
              <a:buNone/>
            </a:pPr>
            <a:endParaRPr lang="hu-HU" dirty="0"/>
          </a:p>
        </p:txBody>
      </p:sp>
    </p:spTree>
    <p:extLst>
      <p:ext uri="{BB962C8B-B14F-4D97-AF65-F5344CB8AC3E}">
        <p14:creationId xmlns:p14="http://schemas.microsoft.com/office/powerpoint/2010/main" val="271202896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TM10001115[[fn=Csomag]]</Template>
  <TotalTime>23479</TotalTime>
  <Words>4617</Words>
  <Application>Microsoft Office PowerPoint</Application>
  <PresentationFormat>Szélesvásznú</PresentationFormat>
  <Paragraphs>409</Paragraphs>
  <Slides>62</Slides>
  <Notes>0</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62</vt:i4>
      </vt:variant>
    </vt:vector>
  </HeadingPairs>
  <TitlesOfParts>
    <vt:vector size="69" baseType="lpstr">
      <vt:lpstr>Arial</vt:lpstr>
      <vt:lpstr>Calibri</vt:lpstr>
      <vt:lpstr>Gill Sans MT</vt:lpstr>
      <vt:lpstr>Symbol</vt:lpstr>
      <vt:lpstr>Times New Roman</vt:lpstr>
      <vt:lpstr>Wingdings</vt:lpstr>
      <vt:lpstr>Parcel</vt:lpstr>
      <vt:lpstr>IR and Foreign policy analysis: an introduction</vt:lpstr>
      <vt:lpstr>introduction</vt:lpstr>
      <vt:lpstr>1/1 What is foreign policy analysis?</vt:lpstr>
      <vt:lpstr>1/2 What is foreign policy?</vt:lpstr>
      <vt:lpstr>1/3 interdisciplinarity</vt:lpstr>
      <vt:lpstr>1/4 Kenneth Waltz 1959.</vt:lpstr>
      <vt:lpstr>1/6 Levels of analysis</vt:lpstr>
      <vt:lpstr>1/7 History of fpa</vt:lpstr>
      <vt:lpstr>2/1 Assessing FP</vt:lpstr>
      <vt:lpstr>2/2 Goals/interests</vt:lpstr>
      <vt:lpstr>2/3 UAR </vt:lpstr>
      <vt:lpstr>2/4 Wolfers!!!</vt:lpstr>
      <vt:lpstr>2/5 resources</vt:lpstr>
      <vt:lpstr>2/6 instruments</vt:lpstr>
      <vt:lpstr>2/7 process</vt:lpstr>
      <vt:lpstr>2/8 outcome</vt:lpstr>
      <vt:lpstr>3/1 decision-makers</vt:lpstr>
      <vt:lpstr>3/3 Hermann 1980.!!!</vt:lpstr>
      <vt:lpstr>3/4 cognition</vt:lpstr>
      <vt:lpstr>PowerPoint-bemutató</vt:lpstr>
      <vt:lpstr>3/5 (MIS-)Perception</vt:lpstr>
      <vt:lpstr>3/6 Psychological explanations</vt:lpstr>
      <vt:lpstr>3/7 emotions</vt:lpstr>
      <vt:lpstr>3/8 emotions</vt:lpstr>
      <vt:lpstr>4/1 bureaucracy</vt:lpstr>
      <vt:lpstr>4/2 background Cuba</vt:lpstr>
      <vt:lpstr>4/3 organizational process</vt:lpstr>
      <vt:lpstr>4/4 organizational process</vt:lpstr>
      <vt:lpstr>4/5 organizational process</vt:lpstr>
      <vt:lpstr>4/6 organizational process</vt:lpstr>
      <vt:lpstr>4/7 governmental politics </vt:lpstr>
      <vt:lpstr>4/8 governmental politics</vt:lpstr>
      <vt:lpstr>4/9 Governmental politics</vt:lpstr>
      <vt:lpstr>Henry kissinger</vt:lpstr>
      <vt:lpstr>Kissinger</vt:lpstr>
      <vt:lpstr>Kissinger</vt:lpstr>
      <vt:lpstr>5/1 Institutions</vt:lpstr>
      <vt:lpstr>5/2 institutions</vt:lpstr>
      <vt:lpstr>5/3 institutions</vt:lpstr>
      <vt:lpstr>5/4 Democratic peace!!!</vt:lpstr>
      <vt:lpstr>6/1 social actors</vt:lpstr>
      <vt:lpstr>6/2 social actors</vt:lpstr>
      <vt:lpstr>6/3 social actors</vt:lpstr>
      <vt:lpstr>6/4 Strong vs. Weak states</vt:lpstr>
      <vt:lpstr>6/4</vt:lpstr>
      <vt:lpstr>6/4 strong vs weak states</vt:lpstr>
      <vt:lpstr>6/5 strong vs weak states</vt:lpstr>
      <vt:lpstr>PowerPoint-bemutató</vt:lpstr>
      <vt:lpstr>PowerPoint-bemutató</vt:lpstr>
      <vt:lpstr>PowerPoint-bemutató</vt:lpstr>
      <vt:lpstr>PowerPoint-bemutató</vt:lpstr>
      <vt:lpstr>PowerPoint-bemutató</vt:lpstr>
      <vt:lpstr>PowerPoint-bemutató</vt:lpstr>
      <vt:lpstr>Rally around the flag</vt:lpstr>
      <vt:lpstr>6/6 social actors</vt:lpstr>
      <vt:lpstr>6/7 social actors</vt:lpstr>
      <vt:lpstr>7/1 Culture</vt:lpstr>
      <vt:lpstr>7/2 culture</vt:lpstr>
      <vt:lpstr>7/3 role theory!!!</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Hettyey András Örs</dc:creator>
  <cp:lastModifiedBy>Hettyey András Örs</cp:lastModifiedBy>
  <cp:revision>159</cp:revision>
  <dcterms:created xsi:type="dcterms:W3CDTF">2020-11-11T10:41:57Z</dcterms:created>
  <dcterms:modified xsi:type="dcterms:W3CDTF">2022-04-03T13:42:09Z</dcterms:modified>
</cp:coreProperties>
</file>