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505" r:id="rId3"/>
    <p:sldId id="507" r:id="rId4"/>
    <p:sldId id="554" r:id="rId5"/>
    <p:sldId id="555" r:id="rId6"/>
    <p:sldId id="551" r:id="rId7"/>
    <p:sldId id="541" r:id="rId8"/>
    <p:sldId id="55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ED7D31"/>
    <a:srgbClr val="6CC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9" autoAdjust="0"/>
    <p:restoredTop sz="96046" autoAdjust="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Chovančík" userId="4952bc1d-ff08-4933-8f82-d30ef8d8602b" providerId="ADAL" clId="{9BD1792B-96F3-4386-8D27-55884C973E00}"/>
    <pc:docChg chg="delSld">
      <pc:chgData name="Martin Chovančík" userId="4952bc1d-ff08-4933-8f82-d30ef8d8602b" providerId="ADAL" clId="{9BD1792B-96F3-4386-8D27-55884C973E00}" dt="2021-05-17T07:24:47.532" v="0" actId="47"/>
      <pc:docMkLst>
        <pc:docMk/>
      </pc:docMkLst>
      <pc:sldChg chg="del">
        <pc:chgData name="Martin Chovančík" userId="4952bc1d-ff08-4933-8f82-d30ef8d8602b" providerId="ADAL" clId="{9BD1792B-96F3-4386-8D27-55884C973E00}" dt="2021-05-17T07:24:47.532" v="0" actId="47"/>
        <pc:sldMkLst>
          <pc:docMk/>
          <pc:sldMk cId="1022915514" sldId="526"/>
        </pc:sldMkLst>
      </pc:sldChg>
      <pc:sldChg chg="del">
        <pc:chgData name="Martin Chovančík" userId="4952bc1d-ff08-4933-8f82-d30ef8d8602b" providerId="ADAL" clId="{9BD1792B-96F3-4386-8D27-55884C973E00}" dt="2021-05-17T07:24:47.532" v="0" actId="47"/>
        <pc:sldMkLst>
          <pc:docMk/>
          <pc:sldMk cId="1377065255" sldId="529"/>
        </pc:sldMkLst>
      </pc:sldChg>
      <pc:sldChg chg="del">
        <pc:chgData name="Martin Chovančík" userId="4952bc1d-ff08-4933-8f82-d30ef8d8602b" providerId="ADAL" clId="{9BD1792B-96F3-4386-8D27-55884C973E00}" dt="2021-05-17T07:24:47.532" v="0" actId="47"/>
        <pc:sldMkLst>
          <pc:docMk/>
          <pc:sldMk cId="4280920615" sldId="539"/>
        </pc:sldMkLst>
      </pc:sldChg>
      <pc:sldChg chg="del">
        <pc:chgData name="Martin Chovančík" userId="4952bc1d-ff08-4933-8f82-d30ef8d8602b" providerId="ADAL" clId="{9BD1792B-96F3-4386-8D27-55884C973E00}" dt="2021-05-17T07:24:47.532" v="0" actId="47"/>
        <pc:sldMkLst>
          <pc:docMk/>
          <pc:sldMk cId="2914758555" sldId="542"/>
        </pc:sldMkLst>
      </pc:sldChg>
      <pc:sldChg chg="del">
        <pc:chgData name="Martin Chovančík" userId="4952bc1d-ff08-4933-8f82-d30ef8d8602b" providerId="ADAL" clId="{9BD1792B-96F3-4386-8D27-55884C973E00}" dt="2021-05-17T07:24:47.532" v="0" actId="47"/>
        <pc:sldMkLst>
          <pc:docMk/>
          <pc:sldMk cId="193817102" sldId="543"/>
        </pc:sldMkLst>
      </pc:sldChg>
      <pc:sldChg chg="del">
        <pc:chgData name="Martin Chovančík" userId="4952bc1d-ff08-4933-8f82-d30ef8d8602b" providerId="ADAL" clId="{9BD1792B-96F3-4386-8D27-55884C973E00}" dt="2021-05-17T07:24:47.532" v="0" actId="47"/>
        <pc:sldMkLst>
          <pc:docMk/>
          <pc:sldMk cId="242952799" sldId="544"/>
        </pc:sldMkLst>
      </pc:sldChg>
      <pc:sldChg chg="del">
        <pc:chgData name="Martin Chovančík" userId="4952bc1d-ff08-4933-8f82-d30ef8d8602b" providerId="ADAL" clId="{9BD1792B-96F3-4386-8D27-55884C973E00}" dt="2021-05-17T07:24:47.532" v="0" actId="47"/>
        <pc:sldMkLst>
          <pc:docMk/>
          <pc:sldMk cId="1262551293" sldId="545"/>
        </pc:sldMkLst>
      </pc:sldChg>
      <pc:sldChg chg="del">
        <pc:chgData name="Martin Chovančík" userId="4952bc1d-ff08-4933-8f82-d30ef8d8602b" providerId="ADAL" clId="{9BD1792B-96F3-4386-8D27-55884C973E00}" dt="2021-05-17T07:24:47.532" v="0" actId="47"/>
        <pc:sldMkLst>
          <pc:docMk/>
          <pc:sldMk cId="2577552957" sldId="546"/>
        </pc:sldMkLst>
      </pc:sldChg>
      <pc:sldChg chg="del">
        <pc:chgData name="Martin Chovančík" userId="4952bc1d-ff08-4933-8f82-d30ef8d8602b" providerId="ADAL" clId="{9BD1792B-96F3-4386-8D27-55884C973E00}" dt="2021-05-17T07:24:47.532" v="0" actId="47"/>
        <pc:sldMkLst>
          <pc:docMk/>
          <pc:sldMk cId="4060143457" sldId="547"/>
        </pc:sldMkLst>
      </pc:sldChg>
      <pc:sldChg chg="del">
        <pc:chgData name="Martin Chovančík" userId="4952bc1d-ff08-4933-8f82-d30ef8d8602b" providerId="ADAL" clId="{9BD1792B-96F3-4386-8D27-55884C973E00}" dt="2021-05-17T07:24:47.532" v="0" actId="47"/>
        <pc:sldMkLst>
          <pc:docMk/>
          <pc:sldMk cId="501445085" sldId="548"/>
        </pc:sldMkLst>
      </pc:sldChg>
      <pc:sldChg chg="del">
        <pc:chgData name="Martin Chovančík" userId="4952bc1d-ff08-4933-8f82-d30ef8d8602b" providerId="ADAL" clId="{9BD1792B-96F3-4386-8D27-55884C973E00}" dt="2021-05-17T07:24:47.532" v="0" actId="47"/>
        <pc:sldMkLst>
          <pc:docMk/>
          <pc:sldMk cId="3696165071" sldId="549"/>
        </pc:sldMkLst>
      </pc:sldChg>
      <pc:sldChg chg="del">
        <pc:chgData name="Martin Chovančík" userId="4952bc1d-ff08-4933-8f82-d30ef8d8602b" providerId="ADAL" clId="{9BD1792B-96F3-4386-8D27-55884C973E00}" dt="2021-05-17T07:24:47.532" v="0" actId="47"/>
        <pc:sldMkLst>
          <pc:docMk/>
          <pc:sldMk cId="3917812870" sldId="550"/>
        </pc:sldMkLst>
      </pc:sldChg>
      <pc:sldChg chg="del">
        <pc:chgData name="Martin Chovančík" userId="4952bc1d-ff08-4933-8f82-d30ef8d8602b" providerId="ADAL" clId="{9BD1792B-96F3-4386-8D27-55884C973E00}" dt="2021-05-17T07:24:47.532" v="0" actId="47"/>
        <pc:sldMkLst>
          <pc:docMk/>
          <pc:sldMk cId="1201782745" sldId="552"/>
        </pc:sldMkLst>
      </pc:sldChg>
      <pc:sldChg chg="del">
        <pc:chgData name="Martin Chovančík" userId="4952bc1d-ff08-4933-8f82-d30ef8d8602b" providerId="ADAL" clId="{9BD1792B-96F3-4386-8D27-55884C973E00}" dt="2021-05-17T07:24:47.532" v="0" actId="47"/>
        <pc:sldMkLst>
          <pc:docMk/>
          <pc:sldMk cId="2538474022" sldId="556"/>
        </pc:sldMkLst>
      </pc:sldChg>
      <pc:sldChg chg="del">
        <pc:chgData name="Martin Chovančík" userId="4952bc1d-ff08-4933-8f82-d30ef8d8602b" providerId="ADAL" clId="{9BD1792B-96F3-4386-8D27-55884C973E00}" dt="2021-05-17T07:24:47.532" v="0" actId="47"/>
        <pc:sldMkLst>
          <pc:docMk/>
          <pc:sldMk cId="4171681405" sldId="557"/>
        </pc:sldMkLst>
      </pc:sldChg>
      <pc:sldChg chg="del">
        <pc:chgData name="Martin Chovančík" userId="4952bc1d-ff08-4933-8f82-d30ef8d8602b" providerId="ADAL" clId="{9BD1792B-96F3-4386-8D27-55884C973E00}" dt="2021-05-17T07:24:47.532" v="0" actId="47"/>
        <pc:sldMkLst>
          <pc:docMk/>
          <pc:sldMk cId="3206665421" sldId="558"/>
        </pc:sldMkLst>
      </pc:sldChg>
      <pc:sldChg chg="del">
        <pc:chgData name="Martin Chovančík" userId="4952bc1d-ff08-4933-8f82-d30ef8d8602b" providerId="ADAL" clId="{9BD1792B-96F3-4386-8D27-55884C973E00}" dt="2021-05-17T07:24:47.532" v="0" actId="47"/>
        <pc:sldMkLst>
          <pc:docMk/>
          <pc:sldMk cId="1991473089" sldId="559"/>
        </pc:sldMkLst>
      </pc:sldChg>
      <pc:sldChg chg="del">
        <pc:chgData name="Martin Chovančík" userId="4952bc1d-ff08-4933-8f82-d30ef8d8602b" providerId="ADAL" clId="{9BD1792B-96F3-4386-8D27-55884C973E00}" dt="2021-05-17T07:24:47.532" v="0" actId="47"/>
        <pc:sldMkLst>
          <pc:docMk/>
          <pc:sldMk cId="3625748387" sldId="560"/>
        </pc:sldMkLst>
      </pc:sldChg>
      <pc:sldChg chg="del">
        <pc:chgData name="Martin Chovančík" userId="4952bc1d-ff08-4933-8f82-d30ef8d8602b" providerId="ADAL" clId="{9BD1792B-96F3-4386-8D27-55884C973E00}" dt="2021-05-17T07:24:47.532" v="0" actId="47"/>
        <pc:sldMkLst>
          <pc:docMk/>
          <pc:sldMk cId="2757995396" sldId="561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51A4BF-37D5-4452-872A-5C950F206FAE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D97AAC8F-B103-4731-8FBE-23E371CD9F06}">
      <dgm:prSet/>
      <dgm:spPr/>
      <dgm:t>
        <a:bodyPr/>
        <a:lstStyle/>
        <a:p>
          <a:r>
            <a:rPr lang="en-US" b="1"/>
            <a:t>1. commercial liberalists</a:t>
          </a:r>
          <a:endParaRPr lang="en-US"/>
        </a:p>
      </dgm:t>
    </dgm:pt>
    <dgm:pt modelId="{7C6DAB75-6BFD-4E73-9378-7BD82A195949}" type="parTrans" cxnId="{BA3825E4-0CB1-4263-A53A-AC2B2C9A867C}">
      <dgm:prSet/>
      <dgm:spPr/>
      <dgm:t>
        <a:bodyPr/>
        <a:lstStyle/>
        <a:p>
          <a:endParaRPr lang="en-US"/>
        </a:p>
      </dgm:t>
    </dgm:pt>
    <dgm:pt modelId="{2ABE45C9-8B1A-4335-8511-5F0839D668AF}" type="sibTrans" cxnId="{BA3825E4-0CB1-4263-A53A-AC2B2C9A867C}">
      <dgm:prSet/>
      <dgm:spPr/>
      <dgm:t>
        <a:bodyPr/>
        <a:lstStyle/>
        <a:p>
          <a:endParaRPr lang="en-US"/>
        </a:p>
      </dgm:t>
    </dgm:pt>
    <dgm:pt modelId="{42F16F45-4707-4630-B8A7-622B6FE8CB7C}">
      <dgm:prSet/>
      <dgm:spPr/>
      <dgm:t>
        <a:bodyPr/>
        <a:lstStyle/>
        <a:p>
          <a:r>
            <a:rPr lang="en-US" b="1" dirty="0"/>
            <a:t>sufficient economic costs may induce policy changes</a:t>
          </a:r>
        </a:p>
      </dgm:t>
    </dgm:pt>
    <dgm:pt modelId="{14C7D4B8-66A0-41AC-AFFE-58DB4540DAC9}" type="parTrans" cxnId="{57613B1D-0280-4264-867A-218A177239F9}">
      <dgm:prSet/>
      <dgm:spPr/>
      <dgm:t>
        <a:bodyPr/>
        <a:lstStyle/>
        <a:p>
          <a:endParaRPr lang="en-US"/>
        </a:p>
      </dgm:t>
    </dgm:pt>
    <dgm:pt modelId="{D326798C-6B97-4516-B5D0-7FEA95AB0921}" type="sibTrans" cxnId="{57613B1D-0280-4264-867A-218A177239F9}">
      <dgm:prSet/>
      <dgm:spPr/>
      <dgm:t>
        <a:bodyPr/>
        <a:lstStyle/>
        <a:p>
          <a:endParaRPr lang="en-US"/>
        </a:p>
      </dgm:t>
    </dgm:pt>
    <dgm:pt modelId="{83581764-D32C-4676-9AAC-7D20E4893216}">
      <dgm:prSet/>
      <dgm:spPr/>
      <dgm:t>
        <a:bodyPr/>
        <a:lstStyle/>
        <a:p>
          <a:r>
            <a:rPr lang="en-US" dirty="0"/>
            <a:t>focus on heavy costs with lucrative incentives</a:t>
          </a:r>
        </a:p>
      </dgm:t>
    </dgm:pt>
    <dgm:pt modelId="{86FF9D71-0EDB-496A-9BA8-A8FB4A725D99}" type="parTrans" cxnId="{DF79E191-EDE9-4568-BCAD-E1C3CEA2322C}">
      <dgm:prSet/>
      <dgm:spPr/>
      <dgm:t>
        <a:bodyPr/>
        <a:lstStyle/>
        <a:p>
          <a:endParaRPr lang="en-US"/>
        </a:p>
      </dgm:t>
    </dgm:pt>
    <dgm:pt modelId="{580FAE98-F276-4D7D-919F-D40404ABD606}" type="sibTrans" cxnId="{DF79E191-EDE9-4568-BCAD-E1C3CEA2322C}">
      <dgm:prSet/>
      <dgm:spPr/>
      <dgm:t>
        <a:bodyPr/>
        <a:lstStyle/>
        <a:p>
          <a:endParaRPr lang="en-US"/>
        </a:p>
      </dgm:t>
    </dgm:pt>
    <dgm:pt modelId="{35C676F9-93A8-44EA-A076-D770D26DB571}">
      <dgm:prSet/>
      <dgm:spPr/>
      <dgm:t>
        <a:bodyPr/>
        <a:lstStyle/>
        <a:p>
          <a:r>
            <a:rPr lang="en-US" u="sng"/>
            <a:t>reality obstacles  </a:t>
          </a:r>
          <a:r>
            <a:rPr lang="en-US"/>
            <a:t>- disaggregation of target, motives outside of economy, evasion possibilities</a:t>
          </a:r>
        </a:p>
      </dgm:t>
    </dgm:pt>
    <dgm:pt modelId="{F56DFDFB-7D31-4037-A4B1-F7CE7644FEAF}" type="parTrans" cxnId="{60CC4E4D-DB88-4032-9B11-F8DAD7C823E6}">
      <dgm:prSet/>
      <dgm:spPr/>
      <dgm:t>
        <a:bodyPr/>
        <a:lstStyle/>
        <a:p>
          <a:endParaRPr lang="en-US"/>
        </a:p>
      </dgm:t>
    </dgm:pt>
    <dgm:pt modelId="{30DA6E0F-E9C1-4B94-A9FF-149322DD15B6}" type="sibTrans" cxnId="{60CC4E4D-DB88-4032-9B11-F8DAD7C823E6}">
      <dgm:prSet/>
      <dgm:spPr/>
      <dgm:t>
        <a:bodyPr/>
        <a:lstStyle/>
        <a:p>
          <a:endParaRPr lang="en-US"/>
        </a:p>
      </dgm:t>
    </dgm:pt>
    <dgm:pt modelId="{FBE34B55-D2BB-4557-8D81-F1638E90C372}">
      <dgm:prSet/>
      <dgm:spPr/>
      <dgm:t>
        <a:bodyPr/>
        <a:lstStyle/>
        <a:p>
          <a:r>
            <a:rPr lang="en-US"/>
            <a:t>USSR 1990s – economic incentives successful in tying former Soviet reps.</a:t>
          </a:r>
        </a:p>
      </dgm:t>
    </dgm:pt>
    <dgm:pt modelId="{67125DAC-F477-43EF-B143-61758C84D2A6}" type="parTrans" cxnId="{87C8D476-8EBB-4EEF-B6FE-E78F1AF7ED4E}">
      <dgm:prSet/>
      <dgm:spPr/>
      <dgm:t>
        <a:bodyPr/>
        <a:lstStyle/>
        <a:p>
          <a:endParaRPr lang="en-US"/>
        </a:p>
      </dgm:t>
    </dgm:pt>
    <dgm:pt modelId="{ECA45500-EEBC-44DE-ACD6-54736CE98A3A}" type="sibTrans" cxnId="{87C8D476-8EBB-4EEF-B6FE-E78F1AF7ED4E}">
      <dgm:prSet/>
      <dgm:spPr/>
      <dgm:t>
        <a:bodyPr/>
        <a:lstStyle/>
        <a:p>
          <a:endParaRPr lang="en-US"/>
        </a:p>
      </dgm:t>
    </dgm:pt>
    <dgm:pt modelId="{435FBCD6-0706-4957-9114-DD43E6532B2C}">
      <dgm:prSet/>
      <dgm:spPr/>
      <dgm:t>
        <a:bodyPr/>
        <a:lstStyle/>
        <a:p>
          <a:r>
            <a:rPr lang="en-US"/>
            <a:t>South Africa pre-1994 – economic coercion and potential incentives end apartheid without any military threat whatsoever</a:t>
          </a:r>
        </a:p>
      </dgm:t>
    </dgm:pt>
    <dgm:pt modelId="{81299FCA-C600-4010-9379-022DD5A88C3D}" type="parTrans" cxnId="{8143EB1C-F274-47A0-8202-E7912E04C2A1}">
      <dgm:prSet/>
      <dgm:spPr/>
      <dgm:t>
        <a:bodyPr/>
        <a:lstStyle/>
        <a:p>
          <a:endParaRPr lang="en-US"/>
        </a:p>
      </dgm:t>
    </dgm:pt>
    <dgm:pt modelId="{7F829E2C-BAE9-449D-B36D-FA1B4129F0B7}" type="sibTrans" cxnId="{8143EB1C-F274-47A0-8202-E7912E04C2A1}">
      <dgm:prSet/>
      <dgm:spPr/>
      <dgm:t>
        <a:bodyPr/>
        <a:lstStyle/>
        <a:p>
          <a:endParaRPr lang="en-US"/>
        </a:p>
      </dgm:t>
    </dgm:pt>
    <dgm:pt modelId="{68A5B036-A0B4-4527-975D-46100550076F}">
      <dgm:prSet/>
      <dgm:spPr/>
      <dgm:t>
        <a:bodyPr/>
        <a:lstStyle/>
        <a:p>
          <a:r>
            <a:rPr lang="en-US"/>
            <a:t>stabilization post-CW, central Europe and Balkans economic incentives dissuaded from pursuing nationalist tendencies</a:t>
          </a:r>
        </a:p>
      </dgm:t>
    </dgm:pt>
    <dgm:pt modelId="{764FE648-2563-4B5F-86C4-A1F887734DF4}" type="parTrans" cxnId="{580AA595-D733-49CE-B74F-4F4EDDD7D15B}">
      <dgm:prSet/>
      <dgm:spPr/>
      <dgm:t>
        <a:bodyPr/>
        <a:lstStyle/>
        <a:p>
          <a:endParaRPr lang="en-US"/>
        </a:p>
      </dgm:t>
    </dgm:pt>
    <dgm:pt modelId="{73380312-5D00-4E4A-847C-2B9C6DF5EE7B}" type="sibTrans" cxnId="{580AA595-D733-49CE-B74F-4F4EDDD7D15B}">
      <dgm:prSet/>
      <dgm:spPr/>
      <dgm:t>
        <a:bodyPr/>
        <a:lstStyle/>
        <a:p>
          <a:endParaRPr lang="en-US"/>
        </a:p>
      </dgm:t>
    </dgm:pt>
    <dgm:pt modelId="{AFF80F65-40F8-4567-A836-283EAC5700E3}">
      <dgm:prSet/>
      <dgm:spPr/>
      <dgm:t>
        <a:bodyPr/>
        <a:lstStyle/>
        <a:p>
          <a:r>
            <a:rPr lang="en-US" b="1"/>
            <a:t>2. political realists</a:t>
          </a:r>
          <a:endParaRPr lang="en-US"/>
        </a:p>
      </dgm:t>
    </dgm:pt>
    <dgm:pt modelId="{AFC78FB2-5E9D-47A4-9242-3B1301416668}" type="parTrans" cxnId="{D40C24D9-84DE-41D3-959D-9DBD414D6254}">
      <dgm:prSet/>
      <dgm:spPr/>
      <dgm:t>
        <a:bodyPr/>
        <a:lstStyle/>
        <a:p>
          <a:endParaRPr lang="en-US"/>
        </a:p>
      </dgm:t>
    </dgm:pt>
    <dgm:pt modelId="{BA897CC7-5535-412F-A2CB-627DEF37B1B1}" type="sibTrans" cxnId="{D40C24D9-84DE-41D3-959D-9DBD414D6254}">
      <dgm:prSet/>
      <dgm:spPr/>
      <dgm:t>
        <a:bodyPr/>
        <a:lstStyle/>
        <a:p>
          <a:endParaRPr lang="en-US"/>
        </a:p>
      </dgm:t>
    </dgm:pt>
    <dgm:pt modelId="{9E23C63E-D324-4569-89CB-CC94CD4BBE64}">
      <dgm:prSet/>
      <dgm:spPr/>
      <dgm:t>
        <a:bodyPr/>
        <a:lstStyle/>
        <a:p>
          <a:r>
            <a:rPr lang="en-US" b="1" dirty="0"/>
            <a:t>no possibility of tangible influence on political goals by measures short of force</a:t>
          </a:r>
        </a:p>
      </dgm:t>
    </dgm:pt>
    <dgm:pt modelId="{9CBADBD6-AABC-4B17-BA08-DD83CAE399FB}" type="parTrans" cxnId="{E400B8FA-90FD-46B8-B465-34E58E34712D}">
      <dgm:prSet/>
      <dgm:spPr/>
      <dgm:t>
        <a:bodyPr/>
        <a:lstStyle/>
        <a:p>
          <a:endParaRPr lang="en-US"/>
        </a:p>
      </dgm:t>
    </dgm:pt>
    <dgm:pt modelId="{2D25B147-647A-4D1F-A5D8-A32CB04583FE}" type="sibTrans" cxnId="{E400B8FA-90FD-46B8-B465-34E58E34712D}">
      <dgm:prSet/>
      <dgm:spPr/>
      <dgm:t>
        <a:bodyPr/>
        <a:lstStyle/>
        <a:p>
          <a:endParaRPr lang="en-US"/>
        </a:p>
      </dgm:t>
    </dgm:pt>
    <dgm:pt modelId="{B4EEA2AC-DAEF-4091-BE85-79488F1F54B9}">
      <dgm:prSet/>
      <dgm:spPr/>
      <dgm:t>
        <a:bodyPr/>
        <a:lstStyle/>
        <a:p>
          <a:r>
            <a:rPr lang="en-US"/>
            <a:t>even strong economic incentives/punishment cannot influence target in Strategic interests</a:t>
          </a:r>
        </a:p>
      </dgm:t>
    </dgm:pt>
    <dgm:pt modelId="{38A8F563-3F75-4BE9-B95A-F9124B572733}" type="parTrans" cxnId="{0583071A-0574-4F4C-BD54-9EE703E8E1D1}">
      <dgm:prSet/>
      <dgm:spPr/>
      <dgm:t>
        <a:bodyPr/>
        <a:lstStyle/>
        <a:p>
          <a:endParaRPr lang="en-US"/>
        </a:p>
      </dgm:t>
    </dgm:pt>
    <dgm:pt modelId="{97962EF1-556A-4114-952D-A68373CB5009}" type="sibTrans" cxnId="{0583071A-0574-4F4C-BD54-9EE703E8E1D1}">
      <dgm:prSet/>
      <dgm:spPr/>
      <dgm:t>
        <a:bodyPr/>
        <a:lstStyle/>
        <a:p>
          <a:endParaRPr lang="en-US"/>
        </a:p>
      </dgm:t>
    </dgm:pt>
    <dgm:pt modelId="{560F5F43-6BF1-4741-9175-24552D5C8518}">
      <dgm:prSet/>
      <dgm:spPr/>
      <dgm:t>
        <a:bodyPr/>
        <a:lstStyle/>
        <a:p>
          <a:r>
            <a:rPr lang="en-US" dirty="0"/>
            <a:t>any success can be traced to coinciding military/political pressure</a:t>
          </a:r>
        </a:p>
      </dgm:t>
    </dgm:pt>
    <dgm:pt modelId="{D72B7955-6459-4FC3-ACED-17F569B1F173}" type="parTrans" cxnId="{B7E4FC70-9506-4DD1-8601-1D651BB785CF}">
      <dgm:prSet/>
      <dgm:spPr/>
      <dgm:t>
        <a:bodyPr/>
        <a:lstStyle/>
        <a:p>
          <a:endParaRPr lang="en-US"/>
        </a:p>
      </dgm:t>
    </dgm:pt>
    <dgm:pt modelId="{B86DA317-01AE-449A-882C-EFD4A5984281}" type="sibTrans" cxnId="{B7E4FC70-9506-4DD1-8601-1D651BB785CF}">
      <dgm:prSet/>
      <dgm:spPr/>
      <dgm:t>
        <a:bodyPr/>
        <a:lstStyle/>
        <a:p>
          <a:endParaRPr lang="en-US"/>
        </a:p>
      </dgm:t>
    </dgm:pt>
    <dgm:pt modelId="{7176D3BD-49AD-4354-9793-B9649DAE80CF}">
      <dgm:prSet/>
      <dgm:spPr/>
      <dgm:t>
        <a:bodyPr/>
        <a:lstStyle/>
        <a:p>
          <a:r>
            <a:rPr lang="en-US"/>
            <a:t>Egypt 1970s – truly vast USSR economic support, still ousted</a:t>
          </a:r>
        </a:p>
      </dgm:t>
    </dgm:pt>
    <dgm:pt modelId="{591EEB03-C417-46D4-BAEE-0C8EAA10BC35}" type="parTrans" cxnId="{61E3BBB5-3BBF-4236-8A41-218B51D32BF3}">
      <dgm:prSet/>
      <dgm:spPr/>
      <dgm:t>
        <a:bodyPr/>
        <a:lstStyle/>
        <a:p>
          <a:endParaRPr lang="en-US"/>
        </a:p>
      </dgm:t>
    </dgm:pt>
    <dgm:pt modelId="{3AA91702-52F8-4447-A297-AE7FC5CDC261}" type="sibTrans" cxnId="{61E3BBB5-3BBF-4236-8A41-218B51D32BF3}">
      <dgm:prSet/>
      <dgm:spPr/>
      <dgm:t>
        <a:bodyPr/>
        <a:lstStyle/>
        <a:p>
          <a:endParaRPr lang="en-US"/>
        </a:p>
      </dgm:t>
    </dgm:pt>
    <dgm:pt modelId="{5C488BD4-9550-4690-818E-FB885D6A9BEA}">
      <dgm:prSet/>
      <dgm:spPr/>
      <dgm:t>
        <a:bodyPr/>
        <a:lstStyle/>
        <a:p>
          <a:r>
            <a:rPr lang="en-US"/>
            <a:t>Zimbabwe 2003+ - heavy economic costs, 200% inflation, no change</a:t>
          </a:r>
        </a:p>
      </dgm:t>
    </dgm:pt>
    <dgm:pt modelId="{CB129316-FF8A-4BDA-9537-4A7FB498B800}" type="parTrans" cxnId="{D4B863B9-B1F2-4371-9E0F-1F8BF1B42903}">
      <dgm:prSet/>
      <dgm:spPr/>
      <dgm:t>
        <a:bodyPr/>
        <a:lstStyle/>
        <a:p>
          <a:endParaRPr lang="en-US"/>
        </a:p>
      </dgm:t>
    </dgm:pt>
    <dgm:pt modelId="{78BF8633-0F7F-46A8-9F35-69123030D625}" type="sibTrans" cxnId="{D4B863B9-B1F2-4371-9E0F-1F8BF1B42903}">
      <dgm:prSet/>
      <dgm:spPr/>
      <dgm:t>
        <a:bodyPr/>
        <a:lstStyle/>
        <a:p>
          <a:endParaRPr lang="en-US"/>
        </a:p>
      </dgm:t>
    </dgm:pt>
    <dgm:pt modelId="{2D4BF910-1D29-488F-84D0-16E80D7937FF}">
      <dgm:prSet/>
      <dgm:spPr/>
      <dgm:t>
        <a:bodyPr/>
        <a:lstStyle/>
        <a:p>
          <a:r>
            <a:rPr lang="en-US"/>
            <a:t>Cyprus – EU, US, UN heavy financial support, failure 2004 referendum</a:t>
          </a:r>
        </a:p>
      </dgm:t>
    </dgm:pt>
    <dgm:pt modelId="{79BD7B52-B4A9-415D-91C6-7B8E7610C98D}" type="parTrans" cxnId="{AC142DF7-72FE-4E9F-B2F2-DA64C76B3254}">
      <dgm:prSet/>
      <dgm:spPr/>
      <dgm:t>
        <a:bodyPr/>
        <a:lstStyle/>
        <a:p>
          <a:endParaRPr lang="en-US"/>
        </a:p>
      </dgm:t>
    </dgm:pt>
    <dgm:pt modelId="{9A9B167B-F39D-4BE4-8BA2-79CA4571891B}" type="sibTrans" cxnId="{AC142DF7-72FE-4E9F-B2F2-DA64C76B3254}">
      <dgm:prSet/>
      <dgm:spPr/>
      <dgm:t>
        <a:bodyPr/>
        <a:lstStyle/>
        <a:p>
          <a:endParaRPr lang="en-US"/>
        </a:p>
      </dgm:t>
    </dgm:pt>
    <dgm:pt modelId="{A4153266-D9CD-469C-8AD4-7E5CB71B2675}" type="pres">
      <dgm:prSet presAssocID="{0F51A4BF-37D5-4452-872A-5C950F206FA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A998534-0EA4-4E2A-B626-0241C87A734B}" type="pres">
      <dgm:prSet presAssocID="{D97AAC8F-B103-4731-8FBE-23E371CD9F06}" presName="parentLin" presStyleCnt="0"/>
      <dgm:spPr/>
    </dgm:pt>
    <dgm:pt modelId="{DAFEDAD2-329A-4352-892C-C3CAC91344F6}" type="pres">
      <dgm:prSet presAssocID="{D97AAC8F-B103-4731-8FBE-23E371CD9F06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EA7B8C15-A285-4D11-AD2B-AACBC7ADD437}" type="pres">
      <dgm:prSet presAssocID="{D97AAC8F-B103-4731-8FBE-23E371CD9F0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570D9ED-9008-40D9-88F4-C7B6FC93B337}" type="pres">
      <dgm:prSet presAssocID="{D97AAC8F-B103-4731-8FBE-23E371CD9F06}" presName="negativeSpace" presStyleCnt="0"/>
      <dgm:spPr/>
    </dgm:pt>
    <dgm:pt modelId="{11D5311C-D687-43CF-BEF0-A4801F3B08CD}" type="pres">
      <dgm:prSet presAssocID="{D97AAC8F-B103-4731-8FBE-23E371CD9F06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EF49D5-EC6D-4ECF-A5E3-9964E6A39527}" type="pres">
      <dgm:prSet presAssocID="{2ABE45C9-8B1A-4335-8511-5F0839D668AF}" presName="spaceBetweenRectangles" presStyleCnt="0"/>
      <dgm:spPr/>
    </dgm:pt>
    <dgm:pt modelId="{017A5979-351A-4101-8F2B-A251A651CD0E}" type="pres">
      <dgm:prSet presAssocID="{AFF80F65-40F8-4567-A836-283EAC5700E3}" presName="parentLin" presStyleCnt="0"/>
      <dgm:spPr/>
    </dgm:pt>
    <dgm:pt modelId="{8E9D07BD-89AA-4D8F-A2DF-46D61BFFDFDC}" type="pres">
      <dgm:prSet presAssocID="{AFF80F65-40F8-4567-A836-283EAC5700E3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5B2489B7-4103-4D5E-B920-384DFC160295}" type="pres">
      <dgm:prSet presAssocID="{AFF80F65-40F8-4567-A836-283EAC5700E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6D4A4E-E6CE-43F7-9AF7-698385829B1C}" type="pres">
      <dgm:prSet presAssocID="{AFF80F65-40F8-4567-A836-283EAC5700E3}" presName="negativeSpace" presStyleCnt="0"/>
      <dgm:spPr/>
    </dgm:pt>
    <dgm:pt modelId="{EF6450B3-AAAC-4BF5-9FDA-D802292DD491}" type="pres">
      <dgm:prSet presAssocID="{AFF80F65-40F8-4567-A836-283EAC5700E3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1718CD1-1B91-4A67-941C-53F3F3E13E07}" type="presOf" srcId="{FBE34B55-D2BB-4557-8D81-F1638E90C372}" destId="{11D5311C-D687-43CF-BEF0-A4801F3B08CD}" srcOrd="0" destOrd="3" presId="urn:microsoft.com/office/officeart/2005/8/layout/list1"/>
    <dgm:cxn modelId="{AB99009B-DA56-41C8-9592-C87ADD00378C}" type="presOf" srcId="{435FBCD6-0706-4957-9114-DD43E6532B2C}" destId="{11D5311C-D687-43CF-BEF0-A4801F3B08CD}" srcOrd="0" destOrd="4" presId="urn:microsoft.com/office/officeart/2005/8/layout/list1"/>
    <dgm:cxn modelId="{B7E4FC70-9506-4DD1-8601-1D651BB785CF}" srcId="{AFF80F65-40F8-4567-A836-283EAC5700E3}" destId="{560F5F43-6BF1-4741-9175-24552D5C8518}" srcOrd="2" destOrd="0" parTransId="{D72B7955-6459-4FC3-ACED-17F569B1F173}" sibTransId="{B86DA317-01AE-449A-882C-EFD4A5984281}"/>
    <dgm:cxn modelId="{D40C24D9-84DE-41D3-959D-9DBD414D6254}" srcId="{0F51A4BF-37D5-4452-872A-5C950F206FAE}" destId="{AFF80F65-40F8-4567-A836-283EAC5700E3}" srcOrd="1" destOrd="0" parTransId="{AFC78FB2-5E9D-47A4-9242-3B1301416668}" sibTransId="{BA897CC7-5535-412F-A2CB-627DEF37B1B1}"/>
    <dgm:cxn modelId="{F569FEA4-1CEE-4CB5-B1D6-D2159B7D3E7E}" type="presOf" srcId="{B4EEA2AC-DAEF-4091-BE85-79488F1F54B9}" destId="{EF6450B3-AAAC-4BF5-9FDA-D802292DD491}" srcOrd="0" destOrd="1" presId="urn:microsoft.com/office/officeart/2005/8/layout/list1"/>
    <dgm:cxn modelId="{BA3825E4-0CB1-4263-A53A-AC2B2C9A867C}" srcId="{0F51A4BF-37D5-4452-872A-5C950F206FAE}" destId="{D97AAC8F-B103-4731-8FBE-23E371CD9F06}" srcOrd="0" destOrd="0" parTransId="{7C6DAB75-6BFD-4E73-9378-7BD82A195949}" sibTransId="{2ABE45C9-8B1A-4335-8511-5F0839D668AF}"/>
    <dgm:cxn modelId="{9CC3E097-85AD-4FBB-8A0A-7D04D8D3640A}" type="presOf" srcId="{83581764-D32C-4676-9AAC-7D20E4893216}" destId="{11D5311C-D687-43CF-BEF0-A4801F3B08CD}" srcOrd="0" destOrd="1" presId="urn:microsoft.com/office/officeart/2005/8/layout/list1"/>
    <dgm:cxn modelId="{68F8DCCD-E8AC-4B4A-AF0D-32C1D6B12621}" type="presOf" srcId="{D97AAC8F-B103-4731-8FBE-23E371CD9F06}" destId="{EA7B8C15-A285-4D11-AD2B-AACBC7ADD437}" srcOrd="1" destOrd="0" presId="urn:microsoft.com/office/officeart/2005/8/layout/list1"/>
    <dgm:cxn modelId="{60CC4E4D-DB88-4032-9B11-F8DAD7C823E6}" srcId="{D97AAC8F-B103-4731-8FBE-23E371CD9F06}" destId="{35C676F9-93A8-44EA-A076-D770D26DB571}" srcOrd="2" destOrd="0" parTransId="{F56DFDFB-7D31-4037-A4B1-F7CE7644FEAF}" sibTransId="{30DA6E0F-E9C1-4B94-A9FF-149322DD15B6}"/>
    <dgm:cxn modelId="{E1AF81D1-ED40-4192-9C77-BC9C7C0806AB}" type="presOf" srcId="{35C676F9-93A8-44EA-A076-D770D26DB571}" destId="{11D5311C-D687-43CF-BEF0-A4801F3B08CD}" srcOrd="0" destOrd="2" presId="urn:microsoft.com/office/officeart/2005/8/layout/list1"/>
    <dgm:cxn modelId="{1895B361-D72B-42B1-B7DF-DFC14F96725D}" type="presOf" srcId="{42F16F45-4707-4630-B8A7-622B6FE8CB7C}" destId="{11D5311C-D687-43CF-BEF0-A4801F3B08CD}" srcOrd="0" destOrd="0" presId="urn:microsoft.com/office/officeart/2005/8/layout/list1"/>
    <dgm:cxn modelId="{5AD24CDA-A6CC-4414-B611-909C3FC2B45A}" type="presOf" srcId="{9E23C63E-D324-4569-89CB-CC94CD4BBE64}" destId="{EF6450B3-AAAC-4BF5-9FDA-D802292DD491}" srcOrd="0" destOrd="0" presId="urn:microsoft.com/office/officeart/2005/8/layout/list1"/>
    <dgm:cxn modelId="{580AA595-D733-49CE-B74F-4F4EDDD7D15B}" srcId="{D97AAC8F-B103-4731-8FBE-23E371CD9F06}" destId="{68A5B036-A0B4-4527-975D-46100550076F}" srcOrd="5" destOrd="0" parTransId="{764FE648-2563-4B5F-86C4-A1F887734DF4}" sibTransId="{73380312-5D00-4E4A-847C-2B9C6DF5EE7B}"/>
    <dgm:cxn modelId="{AD4DC10F-8C77-4B24-A12B-F5AAB21F0C4D}" type="presOf" srcId="{560F5F43-6BF1-4741-9175-24552D5C8518}" destId="{EF6450B3-AAAC-4BF5-9FDA-D802292DD491}" srcOrd="0" destOrd="2" presId="urn:microsoft.com/office/officeart/2005/8/layout/list1"/>
    <dgm:cxn modelId="{87C8D476-8EBB-4EEF-B6FE-E78F1AF7ED4E}" srcId="{D97AAC8F-B103-4731-8FBE-23E371CD9F06}" destId="{FBE34B55-D2BB-4557-8D81-F1638E90C372}" srcOrd="3" destOrd="0" parTransId="{67125DAC-F477-43EF-B143-61758C84D2A6}" sibTransId="{ECA45500-EEBC-44DE-ACD6-54736CE98A3A}"/>
    <dgm:cxn modelId="{D4B863B9-B1F2-4371-9E0F-1F8BF1B42903}" srcId="{AFF80F65-40F8-4567-A836-283EAC5700E3}" destId="{5C488BD4-9550-4690-818E-FB885D6A9BEA}" srcOrd="4" destOrd="0" parTransId="{CB129316-FF8A-4BDA-9537-4A7FB498B800}" sibTransId="{78BF8633-0F7F-46A8-9F35-69123030D625}"/>
    <dgm:cxn modelId="{EE8A7AEF-42FF-4A5F-872F-E038CCFE7D04}" type="presOf" srcId="{0F51A4BF-37D5-4452-872A-5C950F206FAE}" destId="{A4153266-D9CD-469C-8AD4-7E5CB71B2675}" srcOrd="0" destOrd="0" presId="urn:microsoft.com/office/officeart/2005/8/layout/list1"/>
    <dgm:cxn modelId="{1E3C5C4B-C783-400B-BCBE-8748C1FCFD0C}" type="presOf" srcId="{D97AAC8F-B103-4731-8FBE-23E371CD9F06}" destId="{DAFEDAD2-329A-4352-892C-C3CAC91344F6}" srcOrd="0" destOrd="0" presId="urn:microsoft.com/office/officeart/2005/8/layout/list1"/>
    <dgm:cxn modelId="{AC142DF7-72FE-4E9F-B2F2-DA64C76B3254}" srcId="{AFF80F65-40F8-4567-A836-283EAC5700E3}" destId="{2D4BF910-1D29-488F-84D0-16E80D7937FF}" srcOrd="5" destOrd="0" parTransId="{79BD7B52-B4A9-415D-91C6-7B8E7610C98D}" sibTransId="{9A9B167B-F39D-4BE4-8BA2-79CA4571891B}"/>
    <dgm:cxn modelId="{0583071A-0574-4F4C-BD54-9EE703E8E1D1}" srcId="{AFF80F65-40F8-4567-A836-283EAC5700E3}" destId="{B4EEA2AC-DAEF-4091-BE85-79488F1F54B9}" srcOrd="1" destOrd="0" parTransId="{38A8F563-3F75-4BE9-B95A-F9124B572733}" sibTransId="{97962EF1-556A-4114-952D-A68373CB5009}"/>
    <dgm:cxn modelId="{10BBBF58-D0E2-4F64-ADCE-6D0C8B1C1224}" type="presOf" srcId="{68A5B036-A0B4-4527-975D-46100550076F}" destId="{11D5311C-D687-43CF-BEF0-A4801F3B08CD}" srcOrd="0" destOrd="5" presId="urn:microsoft.com/office/officeart/2005/8/layout/list1"/>
    <dgm:cxn modelId="{61E3BBB5-3BBF-4236-8A41-218B51D32BF3}" srcId="{AFF80F65-40F8-4567-A836-283EAC5700E3}" destId="{7176D3BD-49AD-4354-9793-B9649DAE80CF}" srcOrd="3" destOrd="0" parTransId="{591EEB03-C417-46D4-BAEE-0C8EAA10BC35}" sibTransId="{3AA91702-52F8-4447-A297-AE7FC5CDC261}"/>
    <dgm:cxn modelId="{DF79E191-EDE9-4568-BCAD-E1C3CEA2322C}" srcId="{D97AAC8F-B103-4731-8FBE-23E371CD9F06}" destId="{83581764-D32C-4676-9AAC-7D20E4893216}" srcOrd="1" destOrd="0" parTransId="{86FF9D71-0EDB-496A-9BA8-A8FB4A725D99}" sibTransId="{580FAE98-F276-4D7D-919F-D40404ABD606}"/>
    <dgm:cxn modelId="{57613B1D-0280-4264-867A-218A177239F9}" srcId="{D97AAC8F-B103-4731-8FBE-23E371CD9F06}" destId="{42F16F45-4707-4630-B8A7-622B6FE8CB7C}" srcOrd="0" destOrd="0" parTransId="{14C7D4B8-66A0-41AC-AFFE-58DB4540DAC9}" sibTransId="{D326798C-6B97-4516-B5D0-7FEA95AB0921}"/>
    <dgm:cxn modelId="{0C8902E6-F9EC-4C70-83AA-6ADCEE029C18}" type="presOf" srcId="{AFF80F65-40F8-4567-A836-283EAC5700E3}" destId="{8E9D07BD-89AA-4D8F-A2DF-46D61BFFDFDC}" srcOrd="0" destOrd="0" presId="urn:microsoft.com/office/officeart/2005/8/layout/list1"/>
    <dgm:cxn modelId="{E89D1335-2605-4C61-8911-74E46B01EB3C}" type="presOf" srcId="{AFF80F65-40F8-4567-A836-283EAC5700E3}" destId="{5B2489B7-4103-4D5E-B920-384DFC160295}" srcOrd="1" destOrd="0" presId="urn:microsoft.com/office/officeart/2005/8/layout/list1"/>
    <dgm:cxn modelId="{E400B8FA-90FD-46B8-B465-34E58E34712D}" srcId="{AFF80F65-40F8-4567-A836-283EAC5700E3}" destId="{9E23C63E-D324-4569-89CB-CC94CD4BBE64}" srcOrd="0" destOrd="0" parTransId="{9CBADBD6-AABC-4B17-BA08-DD83CAE399FB}" sibTransId="{2D25B147-647A-4D1F-A5D8-A32CB04583FE}"/>
    <dgm:cxn modelId="{EE8213AB-9A59-4DEA-8F97-AFB8A505B145}" type="presOf" srcId="{5C488BD4-9550-4690-818E-FB885D6A9BEA}" destId="{EF6450B3-AAAC-4BF5-9FDA-D802292DD491}" srcOrd="0" destOrd="4" presId="urn:microsoft.com/office/officeart/2005/8/layout/list1"/>
    <dgm:cxn modelId="{F72180A2-66A1-4599-AA4C-75FA45ED5F94}" type="presOf" srcId="{2D4BF910-1D29-488F-84D0-16E80D7937FF}" destId="{EF6450B3-AAAC-4BF5-9FDA-D802292DD491}" srcOrd="0" destOrd="5" presId="urn:microsoft.com/office/officeart/2005/8/layout/list1"/>
    <dgm:cxn modelId="{83D2C37B-C82B-4B05-96E1-62F92E1C083E}" type="presOf" srcId="{7176D3BD-49AD-4354-9793-B9649DAE80CF}" destId="{EF6450B3-AAAC-4BF5-9FDA-D802292DD491}" srcOrd="0" destOrd="3" presId="urn:microsoft.com/office/officeart/2005/8/layout/list1"/>
    <dgm:cxn modelId="{8143EB1C-F274-47A0-8202-E7912E04C2A1}" srcId="{D97AAC8F-B103-4731-8FBE-23E371CD9F06}" destId="{435FBCD6-0706-4957-9114-DD43E6532B2C}" srcOrd="4" destOrd="0" parTransId="{81299FCA-C600-4010-9379-022DD5A88C3D}" sibTransId="{7F829E2C-BAE9-449D-B36D-FA1B4129F0B7}"/>
    <dgm:cxn modelId="{F846ACBD-F70A-4752-8C4E-B20FE0D84E1B}" type="presParOf" srcId="{A4153266-D9CD-469C-8AD4-7E5CB71B2675}" destId="{3A998534-0EA4-4E2A-B626-0241C87A734B}" srcOrd="0" destOrd="0" presId="urn:microsoft.com/office/officeart/2005/8/layout/list1"/>
    <dgm:cxn modelId="{2ACB3555-04B2-49D7-AC0D-130777B37449}" type="presParOf" srcId="{3A998534-0EA4-4E2A-B626-0241C87A734B}" destId="{DAFEDAD2-329A-4352-892C-C3CAC91344F6}" srcOrd="0" destOrd="0" presId="urn:microsoft.com/office/officeart/2005/8/layout/list1"/>
    <dgm:cxn modelId="{E7EADDFD-C40A-4662-A0FD-40E22D6607C7}" type="presParOf" srcId="{3A998534-0EA4-4E2A-B626-0241C87A734B}" destId="{EA7B8C15-A285-4D11-AD2B-AACBC7ADD437}" srcOrd="1" destOrd="0" presId="urn:microsoft.com/office/officeart/2005/8/layout/list1"/>
    <dgm:cxn modelId="{664F042A-288A-40B0-AAD2-224C2BE1869E}" type="presParOf" srcId="{A4153266-D9CD-469C-8AD4-7E5CB71B2675}" destId="{8570D9ED-9008-40D9-88F4-C7B6FC93B337}" srcOrd="1" destOrd="0" presId="urn:microsoft.com/office/officeart/2005/8/layout/list1"/>
    <dgm:cxn modelId="{050CD4A8-EAB1-41E1-A5C8-73BC25DD0954}" type="presParOf" srcId="{A4153266-D9CD-469C-8AD4-7E5CB71B2675}" destId="{11D5311C-D687-43CF-BEF0-A4801F3B08CD}" srcOrd="2" destOrd="0" presId="urn:microsoft.com/office/officeart/2005/8/layout/list1"/>
    <dgm:cxn modelId="{1C191F93-CDCF-45DD-A6A7-96EAD5398919}" type="presParOf" srcId="{A4153266-D9CD-469C-8AD4-7E5CB71B2675}" destId="{5FEF49D5-EC6D-4ECF-A5E3-9964E6A39527}" srcOrd="3" destOrd="0" presId="urn:microsoft.com/office/officeart/2005/8/layout/list1"/>
    <dgm:cxn modelId="{1AEE4286-E875-4440-8EC7-7825897CB630}" type="presParOf" srcId="{A4153266-D9CD-469C-8AD4-7E5CB71B2675}" destId="{017A5979-351A-4101-8F2B-A251A651CD0E}" srcOrd="4" destOrd="0" presId="urn:microsoft.com/office/officeart/2005/8/layout/list1"/>
    <dgm:cxn modelId="{F9D80F27-F504-4862-B081-CE9218E52C1C}" type="presParOf" srcId="{017A5979-351A-4101-8F2B-A251A651CD0E}" destId="{8E9D07BD-89AA-4D8F-A2DF-46D61BFFDFDC}" srcOrd="0" destOrd="0" presId="urn:microsoft.com/office/officeart/2005/8/layout/list1"/>
    <dgm:cxn modelId="{83B05ED5-C45A-4C9E-9273-17DE6EFD5626}" type="presParOf" srcId="{017A5979-351A-4101-8F2B-A251A651CD0E}" destId="{5B2489B7-4103-4D5E-B920-384DFC160295}" srcOrd="1" destOrd="0" presId="urn:microsoft.com/office/officeart/2005/8/layout/list1"/>
    <dgm:cxn modelId="{14EF094B-282F-4664-9836-D413465DE835}" type="presParOf" srcId="{A4153266-D9CD-469C-8AD4-7E5CB71B2675}" destId="{826D4A4E-E6CE-43F7-9AF7-698385829B1C}" srcOrd="5" destOrd="0" presId="urn:microsoft.com/office/officeart/2005/8/layout/list1"/>
    <dgm:cxn modelId="{BBEE589E-C1E4-4001-9204-6521AF6EA495}" type="presParOf" srcId="{A4153266-D9CD-469C-8AD4-7E5CB71B2675}" destId="{EF6450B3-AAAC-4BF5-9FDA-D802292DD49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51A4BF-37D5-4452-872A-5C950F206FAE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97AAC8F-B103-4731-8FBE-23E371CD9F06}">
      <dgm:prSet/>
      <dgm:spPr/>
      <dgm:t>
        <a:bodyPr/>
        <a:lstStyle/>
        <a:p>
          <a:r>
            <a:rPr lang="en-US" altLang="sk-SK" b="1" dirty="0"/>
            <a:t>3. </a:t>
          </a:r>
          <a:r>
            <a:rPr lang="en-US" altLang="sk-SK" b="1" dirty="0" err="1"/>
            <a:t>conditionalists</a:t>
          </a:r>
          <a:endParaRPr lang="en-US" dirty="0"/>
        </a:p>
      </dgm:t>
    </dgm:pt>
    <dgm:pt modelId="{7C6DAB75-6BFD-4E73-9378-7BD82A195949}" type="parTrans" cxnId="{BA3825E4-0CB1-4263-A53A-AC2B2C9A867C}">
      <dgm:prSet/>
      <dgm:spPr/>
      <dgm:t>
        <a:bodyPr/>
        <a:lstStyle/>
        <a:p>
          <a:endParaRPr lang="en-US"/>
        </a:p>
      </dgm:t>
    </dgm:pt>
    <dgm:pt modelId="{2ABE45C9-8B1A-4335-8511-5F0839D668AF}" type="sibTrans" cxnId="{BA3825E4-0CB1-4263-A53A-AC2B2C9A867C}">
      <dgm:prSet/>
      <dgm:spPr/>
      <dgm:t>
        <a:bodyPr/>
        <a:lstStyle/>
        <a:p>
          <a:endParaRPr lang="en-US"/>
        </a:p>
      </dgm:t>
    </dgm:pt>
    <dgm:pt modelId="{42F16F45-4707-4630-B8A7-622B6FE8CB7C}">
      <dgm:prSet/>
      <dgm:spPr/>
      <dgm:t>
        <a:bodyPr/>
        <a:lstStyle/>
        <a:p>
          <a:r>
            <a:rPr lang="en-US" altLang="sk-SK" b="1" dirty="0"/>
            <a:t>international or domestic </a:t>
          </a:r>
          <a:r>
            <a:rPr lang="en-US" altLang="sk-SK" b="1" dirty="0" err="1"/>
            <a:t>conditionalists</a:t>
          </a:r>
          <a:endParaRPr lang="en-US" dirty="0"/>
        </a:p>
      </dgm:t>
    </dgm:pt>
    <dgm:pt modelId="{14C7D4B8-66A0-41AC-AFFE-58DB4540DAC9}" type="parTrans" cxnId="{57613B1D-0280-4264-867A-218A177239F9}">
      <dgm:prSet/>
      <dgm:spPr/>
      <dgm:t>
        <a:bodyPr/>
        <a:lstStyle/>
        <a:p>
          <a:endParaRPr lang="en-US"/>
        </a:p>
      </dgm:t>
    </dgm:pt>
    <dgm:pt modelId="{D326798C-6B97-4516-B5D0-7FEA95AB0921}" type="sibTrans" cxnId="{57613B1D-0280-4264-867A-218A177239F9}">
      <dgm:prSet/>
      <dgm:spPr/>
      <dgm:t>
        <a:bodyPr/>
        <a:lstStyle/>
        <a:p>
          <a:endParaRPr lang="en-US"/>
        </a:p>
      </dgm:t>
    </dgm:pt>
    <dgm:pt modelId="{AFF80F65-40F8-4567-A836-283EAC5700E3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b="1" dirty="0"/>
            <a:t>Authorship</a:t>
          </a:r>
        </a:p>
      </dgm:t>
    </dgm:pt>
    <dgm:pt modelId="{AFC78FB2-5E9D-47A4-9242-3B1301416668}" type="parTrans" cxnId="{D40C24D9-84DE-41D3-959D-9DBD414D6254}">
      <dgm:prSet/>
      <dgm:spPr/>
      <dgm:t>
        <a:bodyPr/>
        <a:lstStyle/>
        <a:p>
          <a:endParaRPr lang="en-US"/>
        </a:p>
      </dgm:t>
    </dgm:pt>
    <dgm:pt modelId="{BA897CC7-5535-412F-A2CB-627DEF37B1B1}" type="sibTrans" cxnId="{D40C24D9-84DE-41D3-959D-9DBD414D6254}">
      <dgm:prSet/>
      <dgm:spPr/>
      <dgm:t>
        <a:bodyPr/>
        <a:lstStyle/>
        <a:p>
          <a:endParaRPr lang="en-US"/>
        </a:p>
      </dgm:t>
    </dgm:pt>
    <dgm:pt modelId="{9E23C63E-D324-4569-89CB-CC94CD4BBE64}">
      <dgm:prSet/>
      <dgm:spPr/>
      <dgm:t>
        <a:bodyPr/>
        <a:lstStyle/>
        <a:p>
          <a:r>
            <a:rPr lang="en-US" dirty="0"/>
            <a:t>Pape 5%</a:t>
          </a:r>
        </a:p>
      </dgm:t>
    </dgm:pt>
    <dgm:pt modelId="{9CBADBD6-AABC-4B17-BA08-DD83CAE399FB}" type="parTrans" cxnId="{E400B8FA-90FD-46B8-B465-34E58E34712D}">
      <dgm:prSet/>
      <dgm:spPr/>
      <dgm:t>
        <a:bodyPr/>
        <a:lstStyle/>
        <a:p>
          <a:endParaRPr lang="en-US"/>
        </a:p>
      </dgm:t>
    </dgm:pt>
    <dgm:pt modelId="{2D25B147-647A-4D1F-A5D8-A32CB04583FE}" type="sibTrans" cxnId="{E400B8FA-90FD-46B8-B465-34E58E34712D}">
      <dgm:prSet/>
      <dgm:spPr/>
      <dgm:t>
        <a:bodyPr/>
        <a:lstStyle/>
        <a:p>
          <a:endParaRPr lang="en-US"/>
        </a:p>
      </dgm:t>
    </dgm:pt>
    <dgm:pt modelId="{098E7E60-E492-496F-B832-694C6F6BD96F}">
      <dgm:prSet/>
      <dgm:spPr/>
      <dgm:t>
        <a:bodyPr/>
        <a:lstStyle/>
        <a:p>
          <a:endParaRPr lang="en-US" altLang="sk-SK" b="1" dirty="0"/>
        </a:p>
      </dgm:t>
    </dgm:pt>
    <dgm:pt modelId="{4EF412BB-322E-485C-8BD8-AC88E05963DF}" type="parTrans" cxnId="{829659E8-5BE7-43F6-A48A-1E6C7F386ED1}">
      <dgm:prSet/>
      <dgm:spPr/>
      <dgm:t>
        <a:bodyPr/>
        <a:lstStyle/>
        <a:p>
          <a:endParaRPr lang="en-US"/>
        </a:p>
      </dgm:t>
    </dgm:pt>
    <dgm:pt modelId="{A2DF58F5-A6F6-487F-87CF-0557493D2417}" type="sibTrans" cxnId="{829659E8-5BE7-43F6-A48A-1E6C7F386ED1}">
      <dgm:prSet/>
      <dgm:spPr/>
      <dgm:t>
        <a:bodyPr/>
        <a:lstStyle/>
        <a:p>
          <a:endParaRPr lang="en-US"/>
        </a:p>
      </dgm:t>
    </dgm:pt>
    <dgm:pt modelId="{5DA1F3AD-135E-4BB8-88DA-63776FBF1C61}">
      <dgm:prSet/>
      <dgm:spPr/>
      <dgm:t>
        <a:bodyPr/>
        <a:lstStyle/>
        <a:p>
          <a:r>
            <a:rPr lang="en-US" altLang="sk-SK"/>
            <a:t>both incentives and coercive threats are more successful under specific conditions</a:t>
          </a:r>
          <a:endParaRPr lang="en-US" altLang="sk-SK" dirty="0"/>
        </a:p>
      </dgm:t>
    </dgm:pt>
    <dgm:pt modelId="{100F2BCC-0AFD-4810-9FAB-70E50F3699B5}" type="parTrans" cxnId="{C948C134-25AC-4F41-9762-1F9D10E7559A}">
      <dgm:prSet/>
      <dgm:spPr/>
      <dgm:t>
        <a:bodyPr/>
        <a:lstStyle/>
        <a:p>
          <a:endParaRPr lang="en-US"/>
        </a:p>
      </dgm:t>
    </dgm:pt>
    <dgm:pt modelId="{70B13DB1-5730-4F05-B401-5AEF67DA11BD}" type="sibTrans" cxnId="{C948C134-25AC-4F41-9762-1F9D10E7559A}">
      <dgm:prSet/>
      <dgm:spPr/>
      <dgm:t>
        <a:bodyPr/>
        <a:lstStyle/>
        <a:p>
          <a:endParaRPr lang="en-US"/>
        </a:p>
      </dgm:t>
    </dgm:pt>
    <dgm:pt modelId="{5C98151A-768F-4C44-972E-873792EB56A1}">
      <dgm:prSet/>
      <dgm:spPr/>
      <dgm:t>
        <a:bodyPr/>
        <a:lstStyle/>
        <a:p>
          <a:r>
            <a:rPr lang="en-US" altLang="sk-SK" i="1"/>
            <a:t>allies, small concessions, military asymmetry, authoritarian rule, etc…</a:t>
          </a:r>
          <a:endParaRPr lang="en-US" altLang="sk-SK" i="1" dirty="0"/>
        </a:p>
      </dgm:t>
    </dgm:pt>
    <dgm:pt modelId="{140E63A8-3C05-42E3-A424-82039C8A4E00}" type="parTrans" cxnId="{B560BDF4-B153-4D17-9035-AA9DBA250CD2}">
      <dgm:prSet/>
      <dgm:spPr/>
      <dgm:t>
        <a:bodyPr/>
        <a:lstStyle/>
        <a:p>
          <a:endParaRPr lang="en-US"/>
        </a:p>
      </dgm:t>
    </dgm:pt>
    <dgm:pt modelId="{11B575F6-FC3A-4A98-94F9-F079885DC1BB}" type="sibTrans" cxnId="{B560BDF4-B153-4D17-9035-AA9DBA250CD2}">
      <dgm:prSet/>
      <dgm:spPr/>
      <dgm:t>
        <a:bodyPr/>
        <a:lstStyle/>
        <a:p>
          <a:endParaRPr lang="en-US"/>
        </a:p>
      </dgm:t>
    </dgm:pt>
    <dgm:pt modelId="{191B8F58-3B60-4D4A-952F-3A8AB4992C33}">
      <dgm:prSet/>
      <dgm:spPr/>
      <dgm:t>
        <a:bodyPr/>
        <a:lstStyle/>
        <a:p>
          <a:endParaRPr lang="en-US" altLang="sk-SK" dirty="0"/>
        </a:p>
      </dgm:t>
    </dgm:pt>
    <dgm:pt modelId="{A87E799A-EB56-439E-B453-201B1F348F25}" type="parTrans" cxnId="{BF2C4171-9300-468E-AD0E-461DBAF889D9}">
      <dgm:prSet/>
      <dgm:spPr/>
      <dgm:t>
        <a:bodyPr/>
        <a:lstStyle/>
        <a:p>
          <a:endParaRPr lang="en-US"/>
        </a:p>
      </dgm:t>
    </dgm:pt>
    <dgm:pt modelId="{5C891D93-8B87-40E6-B068-88A8839698DB}" type="sibTrans" cxnId="{BF2C4171-9300-468E-AD0E-461DBAF889D9}">
      <dgm:prSet/>
      <dgm:spPr/>
      <dgm:t>
        <a:bodyPr/>
        <a:lstStyle/>
        <a:p>
          <a:endParaRPr lang="en-US"/>
        </a:p>
      </dgm:t>
    </dgm:pt>
    <dgm:pt modelId="{EB29CA92-DF6E-4705-B232-71EB48098CED}">
      <dgm:prSet/>
      <dgm:spPr/>
      <dgm:t>
        <a:bodyPr/>
        <a:lstStyle/>
        <a:p>
          <a:r>
            <a:rPr lang="en-US" altLang="sk-SK" dirty="0"/>
            <a:t>calculations based on struggle between</a:t>
          </a:r>
        </a:p>
      </dgm:t>
    </dgm:pt>
    <dgm:pt modelId="{D733D022-2807-4F53-BA2F-7B21837F60B2}" type="parTrans" cxnId="{10EF55D2-B18B-4674-841B-E16E890A25C6}">
      <dgm:prSet/>
      <dgm:spPr/>
      <dgm:t>
        <a:bodyPr/>
        <a:lstStyle/>
        <a:p>
          <a:endParaRPr lang="en-US"/>
        </a:p>
      </dgm:t>
    </dgm:pt>
    <dgm:pt modelId="{9AA333F0-675B-4420-9342-F83D4005FF14}" type="sibTrans" cxnId="{10EF55D2-B18B-4674-841B-E16E890A25C6}">
      <dgm:prSet/>
      <dgm:spPr/>
      <dgm:t>
        <a:bodyPr/>
        <a:lstStyle/>
        <a:p>
          <a:endParaRPr lang="en-US"/>
        </a:p>
      </dgm:t>
    </dgm:pt>
    <dgm:pt modelId="{2101840E-AEB4-42A4-868F-B3AEE8E4FE54}">
      <dgm:prSet/>
      <dgm:spPr/>
      <dgm:t>
        <a:bodyPr/>
        <a:lstStyle/>
        <a:p>
          <a:r>
            <a:rPr lang="en-US" altLang="sk-SK" b="1"/>
            <a:t>maintaining versus losing power/status (both short and long-term)</a:t>
          </a:r>
          <a:endParaRPr lang="en-US" altLang="sk-SK" b="1" dirty="0"/>
        </a:p>
      </dgm:t>
    </dgm:pt>
    <dgm:pt modelId="{89EF1AA9-DD07-49A3-AB8C-5A79C5E4FF10}" type="parTrans" cxnId="{32F40D01-3322-406D-8CC4-6CB14E26AC82}">
      <dgm:prSet/>
      <dgm:spPr/>
      <dgm:t>
        <a:bodyPr/>
        <a:lstStyle/>
        <a:p>
          <a:endParaRPr lang="en-US"/>
        </a:p>
      </dgm:t>
    </dgm:pt>
    <dgm:pt modelId="{BF7E2EE4-8F43-4FE9-8E5F-383C4DC7E39E}" type="sibTrans" cxnId="{32F40D01-3322-406D-8CC4-6CB14E26AC82}">
      <dgm:prSet/>
      <dgm:spPr/>
      <dgm:t>
        <a:bodyPr/>
        <a:lstStyle/>
        <a:p>
          <a:endParaRPr lang="en-US"/>
        </a:p>
      </dgm:t>
    </dgm:pt>
    <dgm:pt modelId="{EA4ED7AE-B456-4E57-AC22-83556F726538}">
      <dgm:prSet/>
      <dgm:spPr/>
      <dgm:t>
        <a:bodyPr/>
        <a:lstStyle/>
        <a:p>
          <a:endParaRPr lang="en-US" altLang="sk-SK" dirty="0"/>
        </a:p>
      </dgm:t>
    </dgm:pt>
    <dgm:pt modelId="{4B44114C-07A9-4FB0-BF9F-2D5F0D5AC95A}" type="parTrans" cxnId="{61B80301-B631-42EF-843D-A4BE3B4A7257}">
      <dgm:prSet/>
      <dgm:spPr/>
      <dgm:t>
        <a:bodyPr/>
        <a:lstStyle/>
        <a:p>
          <a:endParaRPr lang="en-US"/>
        </a:p>
      </dgm:t>
    </dgm:pt>
    <dgm:pt modelId="{F4FEA747-B970-44CF-A5E0-393C04AF82F7}" type="sibTrans" cxnId="{61B80301-B631-42EF-843D-A4BE3B4A7257}">
      <dgm:prSet/>
      <dgm:spPr/>
      <dgm:t>
        <a:bodyPr/>
        <a:lstStyle/>
        <a:p>
          <a:endParaRPr lang="en-US"/>
        </a:p>
      </dgm:t>
    </dgm:pt>
    <dgm:pt modelId="{0EF9D44F-FFC2-4A05-A2B9-F86DFB2EE01B}">
      <dgm:prSet/>
      <dgm:spPr/>
      <dgm:t>
        <a:bodyPr/>
        <a:lstStyle/>
        <a:p>
          <a:r>
            <a:rPr lang="en-US" altLang="sk-SK" dirty="0"/>
            <a:t>maintaining power/status as we discussed with </a:t>
          </a:r>
          <a:r>
            <a:rPr lang="en-US" altLang="sk-SK" dirty="0" err="1"/>
            <a:t>selectorate</a:t>
          </a:r>
          <a:r>
            <a:rPr lang="en-US" altLang="sk-SK" dirty="0"/>
            <a:t> theory is different per regime, and so alters necessary costs</a:t>
          </a:r>
        </a:p>
      </dgm:t>
    </dgm:pt>
    <dgm:pt modelId="{941543C6-F76D-4E25-95C8-2501D3574264}" type="parTrans" cxnId="{A933E8F8-9EEA-4D56-9936-9B821D5E991B}">
      <dgm:prSet/>
      <dgm:spPr/>
      <dgm:t>
        <a:bodyPr/>
        <a:lstStyle/>
        <a:p>
          <a:endParaRPr lang="en-US"/>
        </a:p>
      </dgm:t>
    </dgm:pt>
    <dgm:pt modelId="{B91B7D42-2A47-46F6-8AD8-707A5DCD6C14}" type="sibTrans" cxnId="{A933E8F8-9EEA-4D56-9936-9B821D5E991B}">
      <dgm:prSet/>
      <dgm:spPr/>
      <dgm:t>
        <a:bodyPr/>
        <a:lstStyle/>
        <a:p>
          <a:endParaRPr lang="en-US"/>
        </a:p>
      </dgm:t>
    </dgm:pt>
    <dgm:pt modelId="{C2496382-AF92-4E5A-A4F3-3AF6C91B99C0}">
      <dgm:prSet/>
      <dgm:spPr/>
      <dgm:t>
        <a:bodyPr/>
        <a:lstStyle/>
        <a:p>
          <a:r>
            <a:rPr lang="en-US" dirty="0" err="1"/>
            <a:t>Hufbauer</a:t>
          </a:r>
          <a:r>
            <a:rPr lang="en-US" dirty="0"/>
            <a:t> 33%</a:t>
          </a:r>
        </a:p>
      </dgm:t>
    </dgm:pt>
    <dgm:pt modelId="{44C5A822-C52C-4F46-B926-29B6246D5C83}" type="parTrans" cxnId="{92808E97-67CE-4F90-A988-FA80E836195D}">
      <dgm:prSet/>
      <dgm:spPr/>
      <dgm:t>
        <a:bodyPr/>
        <a:lstStyle/>
        <a:p>
          <a:endParaRPr lang="en-US"/>
        </a:p>
      </dgm:t>
    </dgm:pt>
    <dgm:pt modelId="{8D7A541E-C6B6-41C6-B221-F9AB3116F3B5}" type="sibTrans" cxnId="{92808E97-67CE-4F90-A988-FA80E836195D}">
      <dgm:prSet/>
      <dgm:spPr/>
      <dgm:t>
        <a:bodyPr/>
        <a:lstStyle/>
        <a:p>
          <a:endParaRPr lang="en-US"/>
        </a:p>
      </dgm:t>
    </dgm:pt>
    <dgm:pt modelId="{9D2555B3-75D5-40BB-BFD0-6E8710AE6EF7}">
      <dgm:prSet/>
      <dgm:spPr/>
      <dgm:t>
        <a:bodyPr/>
        <a:lstStyle/>
        <a:p>
          <a:r>
            <a:rPr lang="en-US" dirty="0"/>
            <a:t>Petersen 40,9</a:t>
          </a:r>
        </a:p>
      </dgm:t>
    </dgm:pt>
    <dgm:pt modelId="{EC863D7F-0D39-4002-B553-760A064092BD}" type="parTrans" cxnId="{3E0C7696-EDE3-4401-832C-4780F15D1FC3}">
      <dgm:prSet/>
      <dgm:spPr/>
      <dgm:t>
        <a:bodyPr/>
        <a:lstStyle/>
        <a:p>
          <a:endParaRPr lang="en-US"/>
        </a:p>
      </dgm:t>
    </dgm:pt>
    <dgm:pt modelId="{0BCAA70D-DCAB-46B6-89E7-6A66C37E941A}" type="sibTrans" cxnId="{3E0C7696-EDE3-4401-832C-4780F15D1FC3}">
      <dgm:prSet/>
      <dgm:spPr/>
      <dgm:t>
        <a:bodyPr/>
        <a:lstStyle/>
        <a:p>
          <a:endParaRPr lang="en-US"/>
        </a:p>
      </dgm:t>
    </dgm:pt>
    <dgm:pt modelId="{63E1FA32-2454-4FCA-85E3-76B77561ABC5}">
      <dgm:prSet/>
      <dgm:spPr/>
      <dgm:t>
        <a:bodyPr/>
        <a:lstStyle/>
        <a:p>
          <a:r>
            <a:rPr lang="en-US" dirty="0"/>
            <a:t>Morgan 42%</a:t>
          </a:r>
        </a:p>
      </dgm:t>
    </dgm:pt>
    <dgm:pt modelId="{61225ABE-0BC1-4FE4-B1A1-307A1B457097}" type="parTrans" cxnId="{1BDD0B27-2069-4330-B7DC-A193B529D379}">
      <dgm:prSet/>
      <dgm:spPr/>
      <dgm:t>
        <a:bodyPr/>
        <a:lstStyle/>
        <a:p>
          <a:endParaRPr lang="en-US"/>
        </a:p>
      </dgm:t>
    </dgm:pt>
    <dgm:pt modelId="{CF54EC06-DAC4-4C8D-A2EF-4DDD49FC62D5}" type="sibTrans" cxnId="{1BDD0B27-2069-4330-B7DC-A193B529D379}">
      <dgm:prSet/>
      <dgm:spPr/>
      <dgm:t>
        <a:bodyPr/>
        <a:lstStyle/>
        <a:p>
          <a:endParaRPr lang="en-US"/>
        </a:p>
      </dgm:t>
    </dgm:pt>
    <dgm:pt modelId="{A4153266-D9CD-469C-8AD4-7E5CB71B2675}" type="pres">
      <dgm:prSet presAssocID="{0F51A4BF-37D5-4452-872A-5C950F206FA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A998534-0EA4-4E2A-B626-0241C87A734B}" type="pres">
      <dgm:prSet presAssocID="{D97AAC8F-B103-4731-8FBE-23E371CD9F06}" presName="parentLin" presStyleCnt="0"/>
      <dgm:spPr/>
    </dgm:pt>
    <dgm:pt modelId="{DAFEDAD2-329A-4352-892C-C3CAC91344F6}" type="pres">
      <dgm:prSet presAssocID="{D97AAC8F-B103-4731-8FBE-23E371CD9F06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EA7B8C15-A285-4D11-AD2B-AACBC7ADD437}" type="pres">
      <dgm:prSet presAssocID="{D97AAC8F-B103-4731-8FBE-23E371CD9F0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570D9ED-9008-40D9-88F4-C7B6FC93B337}" type="pres">
      <dgm:prSet presAssocID="{D97AAC8F-B103-4731-8FBE-23E371CD9F06}" presName="negativeSpace" presStyleCnt="0"/>
      <dgm:spPr/>
    </dgm:pt>
    <dgm:pt modelId="{11D5311C-D687-43CF-BEF0-A4801F3B08CD}" type="pres">
      <dgm:prSet presAssocID="{D97AAC8F-B103-4731-8FBE-23E371CD9F06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EF49D5-EC6D-4ECF-A5E3-9964E6A39527}" type="pres">
      <dgm:prSet presAssocID="{2ABE45C9-8B1A-4335-8511-5F0839D668AF}" presName="spaceBetweenRectangles" presStyleCnt="0"/>
      <dgm:spPr/>
    </dgm:pt>
    <dgm:pt modelId="{017A5979-351A-4101-8F2B-A251A651CD0E}" type="pres">
      <dgm:prSet presAssocID="{AFF80F65-40F8-4567-A836-283EAC5700E3}" presName="parentLin" presStyleCnt="0"/>
      <dgm:spPr/>
    </dgm:pt>
    <dgm:pt modelId="{8E9D07BD-89AA-4D8F-A2DF-46D61BFFDFDC}" type="pres">
      <dgm:prSet presAssocID="{AFF80F65-40F8-4567-A836-283EAC5700E3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5B2489B7-4103-4D5E-B920-384DFC160295}" type="pres">
      <dgm:prSet presAssocID="{AFF80F65-40F8-4567-A836-283EAC5700E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6D4A4E-E6CE-43F7-9AF7-698385829B1C}" type="pres">
      <dgm:prSet presAssocID="{AFF80F65-40F8-4567-A836-283EAC5700E3}" presName="negativeSpace" presStyleCnt="0"/>
      <dgm:spPr/>
    </dgm:pt>
    <dgm:pt modelId="{EF6450B3-AAAC-4BF5-9FDA-D802292DD491}" type="pres">
      <dgm:prSet presAssocID="{AFF80F65-40F8-4567-A836-283EAC5700E3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29659E8-5BE7-43F6-A48A-1E6C7F386ED1}" srcId="{D97AAC8F-B103-4731-8FBE-23E371CD9F06}" destId="{098E7E60-E492-496F-B832-694C6F6BD96F}" srcOrd="1" destOrd="0" parTransId="{4EF412BB-322E-485C-8BD8-AC88E05963DF}" sibTransId="{A2DF58F5-A6F6-487F-87CF-0557493D2417}"/>
    <dgm:cxn modelId="{FB1744A2-62EE-4F7B-9138-D71A98225AA8}" type="presOf" srcId="{C2496382-AF92-4E5A-A4F3-3AF6C91B99C0}" destId="{EF6450B3-AAAC-4BF5-9FDA-D802292DD491}" srcOrd="0" destOrd="1" presId="urn:microsoft.com/office/officeart/2005/8/layout/list1"/>
    <dgm:cxn modelId="{D40C24D9-84DE-41D3-959D-9DBD414D6254}" srcId="{0F51A4BF-37D5-4452-872A-5C950F206FAE}" destId="{AFF80F65-40F8-4567-A836-283EAC5700E3}" srcOrd="1" destOrd="0" parTransId="{AFC78FB2-5E9D-47A4-9242-3B1301416668}" sibTransId="{BA897CC7-5535-412F-A2CB-627DEF37B1B1}"/>
    <dgm:cxn modelId="{788019F5-027F-4AB4-99B0-A1E901FEEE8E}" type="presOf" srcId="{EA4ED7AE-B456-4E57-AC22-83556F726538}" destId="{11D5311C-D687-43CF-BEF0-A4801F3B08CD}" srcOrd="0" destOrd="7" presId="urn:microsoft.com/office/officeart/2005/8/layout/list1"/>
    <dgm:cxn modelId="{B560BDF4-B153-4D17-9035-AA9DBA250CD2}" srcId="{5DA1F3AD-135E-4BB8-88DA-63776FBF1C61}" destId="{5C98151A-768F-4C44-972E-873792EB56A1}" srcOrd="0" destOrd="0" parTransId="{140E63A8-3C05-42E3-A424-82039C8A4E00}" sibTransId="{11B575F6-FC3A-4A98-94F9-F079885DC1BB}"/>
    <dgm:cxn modelId="{BF2C4171-9300-468E-AD0E-461DBAF889D9}" srcId="{5DA1F3AD-135E-4BB8-88DA-63776FBF1C61}" destId="{191B8F58-3B60-4D4A-952F-3A8AB4992C33}" srcOrd="1" destOrd="0" parTransId="{A87E799A-EB56-439E-B453-201B1F348F25}" sibTransId="{5C891D93-8B87-40E6-B068-88A8839698DB}"/>
    <dgm:cxn modelId="{10EF55D2-B18B-4674-841B-E16E890A25C6}" srcId="{D97AAC8F-B103-4731-8FBE-23E371CD9F06}" destId="{EB29CA92-DF6E-4705-B232-71EB48098CED}" srcOrd="3" destOrd="0" parTransId="{D733D022-2807-4F53-BA2F-7B21837F60B2}" sibTransId="{9AA333F0-675B-4420-9342-F83D4005FF14}"/>
    <dgm:cxn modelId="{BA3825E4-0CB1-4263-A53A-AC2B2C9A867C}" srcId="{0F51A4BF-37D5-4452-872A-5C950F206FAE}" destId="{D97AAC8F-B103-4731-8FBE-23E371CD9F06}" srcOrd="0" destOrd="0" parTransId="{7C6DAB75-6BFD-4E73-9378-7BD82A195949}" sibTransId="{2ABE45C9-8B1A-4335-8511-5F0839D668AF}"/>
    <dgm:cxn modelId="{68F8DCCD-E8AC-4B4A-AF0D-32C1D6B12621}" type="presOf" srcId="{D97AAC8F-B103-4731-8FBE-23E371CD9F06}" destId="{EA7B8C15-A285-4D11-AD2B-AACBC7ADD437}" srcOrd="1" destOrd="0" presId="urn:microsoft.com/office/officeart/2005/8/layout/list1"/>
    <dgm:cxn modelId="{A933E8F8-9EEA-4D56-9936-9B821D5E991B}" srcId="{D97AAC8F-B103-4731-8FBE-23E371CD9F06}" destId="{0EF9D44F-FFC2-4A05-A2B9-F86DFB2EE01B}" srcOrd="6" destOrd="0" parTransId="{941543C6-F76D-4E25-95C8-2501D3574264}" sibTransId="{B91B7D42-2A47-46F6-8AD8-707A5DCD6C14}"/>
    <dgm:cxn modelId="{1895B361-D72B-42B1-B7DF-DFC14F96725D}" type="presOf" srcId="{42F16F45-4707-4630-B8A7-622B6FE8CB7C}" destId="{11D5311C-D687-43CF-BEF0-A4801F3B08CD}" srcOrd="0" destOrd="0" presId="urn:microsoft.com/office/officeart/2005/8/layout/list1"/>
    <dgm:cxn modelId="{5AD24CDA-A6CC-4414-B611-909C3FC2B45A}" type="presOf" srcId="{9E23C63E-D324-4569-89CB-CC94CD4BBE64}" destId="{EF6450B3-AAAC-4BF5-9FDA-D802292DD491}" srcOrd="0" destOrd="0" presId="urn:microsoft.com/office/officeart/2005/8/layout/list1"/>
    <dgm:cxn modelId="{D96B653F-A6E1-47BB-8BD7-70CF996BDC13}" type="presOf" srcId="{63E1FA32-2454-4FCA-85E3-76B77561ABC5}" destId="{EF6450B3-AAAC-4BF5-9FDA-D802292DD491}" srcOrd="0" destOrd="3" presId="urn:microsoft.com/office/officeart/2005/8/layout/list1"/>
    <dgm:cxn modelId="{21A99245-BA3B-4749-8CFC-9A1C44919B49}" type="presOf" srcId="{5C98151A-768F-4C44-972E-873792EB56A1}" destId="{11D5311C-D687-43CF-BEF0-A4801F3B08CD}" srcOrd="0" destOrd="3" presId="urn:microsoft.com/office/officeart/2005/8/layout/list1"/>
    <dgm:cxn modelId="{31D01E44-A95A-4C48-950E-FC3881C2BA8F}" type="presOf" srcId="{0EF9D44F-FFC2-4A05-A2B9-F86DFB2EE01B}" destId="{11D5311C-D687-43CF-BEF0-A4801F3B08CD}" srcOrd="0" destOrd="8" presId="urn:microsoft.com/office/officeart/2005/8/layout/list1"/>
    <dgm:cxn modelId="{30DDEBF6-EE1C-4F3F-AF74-5FE48F65BB86}" type="presOf" srcId="{EB29CA92-DF6E-4705-B232-71EB48098CED}" destId="{11D5311C-D687-43CF-BEF0-A4801F3B08CD}" srcOrd="0" destOrd="5" presId="urn:microsoft.com/office/officeart/2005/8/layout/list1"/>
    <dgm:cxn modelId="{EE8A7AEF-42FF-4A5F-872F-E038CCFE7D04}" type="presOf" srcId="{0F51A4BF-37D5-4452-872A-5C950F206FAE}" destId="{A4153266-D9CD-469C-8AD4-7E5CB71B2675}" srcOrd="0" destOrd="0" presId="urn:microsoft.com/office/officeart/2005/8/layout/list1"/>
    <dgm:cxn modelId="{1E3C5C4B-C783-400B-BCBE-8748C1FCFD0C}" type="presOf" srcId="{D97AAC8F-B103-4731-8FBE-23E371CD9F06}" destId="{DAFEDAD2-329A-4352-892C-C3CAC91344F6}" srcOrd="0" destOrd="0" presId="urn:microsoft.com/office/officeart/2005/8/layout/list1"/>
    <dgm:cxn modelId="{9870A7DD-92D9-40E0-A6C6-6396E7D9D1DA}" type="presOf" srcId="{191B8F58-3B60-4D4A-952F-3A8AB4992C33}" destId="{11D5311C-D687-43CF-BEF0-A4801F3B08CD}" srcOrd="0" destOrd="4" presId="urn:microsoft.com/office/officeart/2005/8/layout/list1"/>
    <dgm:cxn modelId="{C948C134-25AC-4F41-9762-1F9D10E7559A}" srcId="{D97AAC8F-B103-4731-8FBE-23E371CD9F06}" destId="{5DA1F3AD-135E-4BB8-88DA-63776FBF1C61}" srcOrd="2" destOrd="0" parTransId="{100F2BCC-0AFD-4810-9FAB-70E50F3699B5}" sibTransId="{70B13DB1-5730-4F05-B401-5AEF67DA11BD}"/>
    <dgm:cxn modelId="{B7623176-2DE7-4CE0-A227-1B1A6833B52D}" type="presOf" srcId="{9D2555B3-75D5-40BB-BFD0-6E8710AE6EF7}" destId="{EF6450B3-AAAC-4BF5-9FDA-D802292DD491}" srcOrd="0" destOrd="2" presId="urn:microsoft.com/office/officeart/2005/8/layout/list1"/>
    <dgm:cxn modelId="{3E0C7696-EDE3-4401-832C-4780F15D1FC3}" srcId="{AFF80F65-40F8-4567-A836-283EAC5700E3}" destId="{9D2555B3-75D5-40BB-BFD0-6E8710AE6EF7}" srcOrd="2" destOrd="0" parTransId="{EC863D7F-0D39-4002-B553-760A064092BD}" sibTransId="{0BCAA70D-DCAB-46B6-89E7-6A66C37E941A}"/>
    <dgm:cxn modelId="{92808E97-67CE-4F90-A988-FA80E836195D}" srcId="{AFF80F65-40F8-4567-A836-283EAC5700E3}" destId="{C2496382-AF92-4E5A-A4F3-3AF6C91B99C0}" srcOrd="1" destOrd="0" parTransId="{44C5A822-C52C-4F46-B926-29B6246D5C83}" sibTransId="{8D7A541E-C6B6-41C6-B221-F9AB3116F3B5}"/>
    <dgm:cxn modelId="{80ABECEF-175F-4EC2-88B9-D86AF9C34D27}" type="presOf" srcId="{098E7E60-E492-496F-B832-694C6F6BD96F}" destId="{11D5311C-D687-43CF-BEF0-A4801F3B08CD}" srcOrd="0" destOrd="1" presId="urn:microsoft.com/office/officeart/2005/8/layout/list1"/>
    <dgm:cxn modelId="{02C3B40E-916D-4307-B9C6-83B39B1F7C8E}" type="presOf" srcId="{5DA1F3AD-135E-4BB8-88DA-63776FBF1C61}" destId="{11D5311C-D687-43CF-BEF0-A4801F3B08CD}" srcOrd="0" destOrd="2" presId="urn:microsoft.com/office/officeart/2005/8/layout/list1"/>
    <dgm:cxn modelId="{57613B1D-0280-4264-867A-218A177239F9}" srcId="{D97AAC8F-B103-4731-8FBE-23E371CD9F06}" destId="{42F16F45-4707-4630-B8A7-622B6FE8CB7C}" srcOrd="0" destOrd="0" parTransId="{14C7D4B8-66A0-41AC-AFFE-58DB4540DAC9}" sibTransId="{D326798C-6B97-4516-B5D0-7FEA95AB0921}"/>
    <dgm:cxn modelId="{0C8902E6-F9EC-4C70-83AA-6ADCEE029C18}" type="presOf" srcId="{AFF80F65-40F8-4567-A836-283EAC5700E3}" destId="{8E9D07BD-89AA-4D8F-A2DF-46D61BFFDFDC}" srcOrd="0" destOrd="0" presId="urn:microsoft.com/office/officeart/2005/8/layout/list1"/>
    <dgm:cxn modelId="{E89D1335-2605-4C61-8911-74E46B01EB3C}" type="presOf" srcId="{AFF80F65-40F8-4567-A836-283EAC5700E3}" destId="{5B2489B7-4103-4D5E-B920-384DFC160295}" srcOrd="1" destOrd="0" presId="urn:microsoft.com/office/officeart/2005/8/layout/list1"/>
    <dgm:cxn modelId="{32F40D01-3322-406D-8CC4-6CB14E26AC82}" srcId="{D97AAC8F-B103-4731-8FBE-23E371CD9F06}" destId="{2101840E-AEB4-42A4-868F-B3AEE8E4FE54}" srcOrd="4" destOrd="0" parTransId="{89EF1AA9-DD07-49A3-AB8C-5A79C5E4FF10}" sibTransId="{BF7E2EE4-8F43-4FE9-8E5F-383C4DC7E39E}"/>
    <dgm:cxn modelId="{A86D1B89-DB9A-4177-AF1B-3C7623C9D372}" type="presOf" srcId="{2101840E-AEB4-42A4-868F-B3AEE8E4FE54}" destId="{11D5311C-D687-43CF-BEF0-A4801F3B08CD}" srcOrd="0" destOrd="6" presId="urn:microsoft.com/office/officeart/2005/8/layout/list1"/>
    <dgm:cxn modelId="{E400B8FA-90FD-46B8-B465-34E58E34712D}" srcId="{AFF80F65-40F8-4567-A836-283EAC5700E3}" destId="{9E23C63E-D324-4569-89CB-CC94CD4BBE64}" srcOrd="0" destOrd="0" parTransId="{9CBADBD6-AABC-4B17-BA08-DD83CAE399FB}" sibTransId="{2D25B147-647A-4D1F-A5D8-A32CB04583FE}"/>
    <dgm:cxn modelId="{1BDD0B27-2069-4330-B7DC-A193B529D379}" srcId="{AFF80F65-40F8-4567-A836-283EAC5700E3}" destId="{63E1FA32-2454-4FCA-85E3-76B77561ABC5}" srcOrd="3" destOrd="0" parTransId="{61225ABE-0BC1-4FE4-B1A1-307A1B457097}" sibTransId="{CF54EC06-DAC4-4C8D-A2EF-4DDD49FC62D5}"/>
    <dgm:cxn modelId="{61B80301-B631-42EF-843D-A4BE3B4A7257}" srcId="{D97AAC8F-B103-4731-8FBE-23E371CD9F06}" destId="{EA4ED7AE-B456-4E57-AC22-83556F726538}" srcOrd="5" destOrd="0" parTransId="{4B44114C-07A9-4FB0-BF9F-2D5F0D5AC95A}" sibTransId="{F4FEA747-B970-44CF-A5E0-393C04AF82F7}"/>
    <dgm:cxn modelId="{F846ACBD-F70A-4752-8C4E-B20FE0D84E1B}" type="presParOf" srcId="{A4153266-D9CD-469C-8AD4-7E5CB71B2675}" destId="{3A998534-0EA4-4E2A-B626-0241C87A734B}" srcOrd="0" destOrd="0" presId="urn:microsoft.com/office/officeart/2005/8/layout/list1"/>
    <dgm:cxn modelId="{2ACB3555-04B2-49D7-AC0D-130777B37449}" type="presParOf" srcId="{3A998534-0EA4-4E2A-B626-0241C87A734B}" destId="{DAFEDAD2-329A-4352-892C-C3CAC91344F6}" srcOrd="0" destOrd="0" presId="urn:microsoft.com/office/officeart/2005/8/layout/list1"/>
    <dgm:cxn modelId="{E7EADDFD-C40A-4662-A0FD-40E22D6607C7}" type="presParOf" srcId="{3A998534-0EA4-4E2A-B626-0241C87A734B}" destId="{EA7B8C15-A285-4D11-AD2B-AACBC7ADD437}" srcOrd="1" destOrd="0" presId="urn:microsoft.com/office/officeart/2005/8/layout/list1"/>
    <dgm:cxn modelId="{664F042A-288A-40B0-AAD2-224C2BE1869E}" type="presParOf" srcId="{A4153266-D9CD-469C-8AD4-7E5CB71B2675}" destId="{8570D9ED-9008-40D9-88F4-C7B6FC93B337}" srcOrd="1" destOrd="0" presId="urn:microsoft.com/office/officeart/2005/8/layout/list1"/>
    <dgm:cxn modelId="{050CD4A8-EAB1-41E1-A5C8-73BC25DD0954}" type="presParOf" srcId="{A4153266-D9CD-469C-8AD4-7E5CB71B2675}" destId="{11D5311C-D687-43CF-BEF0-A4801F3B08CD}" srcOrd="2" destOrd="0" presId="urn:microsoft.com/office/officeart/2005/8/layout/list1"/>
    <dgm:cxn modelId="{1C191F93-CDCF-45DD-A6A7-96EAD5398919}" type="presParOf" srcId="{A4153266-D9CD-469C-8AD4-7E5CB71B2675}" destId="{5FEF49D5-EC6D-4ECF-A5E3-9964E6A39527}" srcOrd="3" destOrd="0" presId="urn:microsoft.com/office/officeart/2005/8/layout/list1"/>
    <dgm:cxn modelId="{1AEE4286-E875-4440-8EC7-7825897CB630}" type="presParOf" srcId="{A4153266-D9CD-469C-8AD4-7E5CB71B2675}" destId="{017A5979-351A-4101-8F2B-A251A651CD0E}" srcOrd="4" destOrd="0" presId="urn:microsoft.com/office/officeart/2005/8/layout/list1"/>
    <dgm:cxn modelId="{F9D80F27-F504-4862-B081-CE9218E52C1C}" type="presParOf" srcId="{017A5979-351A-4101-8F2B-A251A651CD0E}" destId="{8E9D07BD-89AA-4D8F-A2DF-46D61BFFDFDC}" srcOrd="0" destOrd="0" presId="urn:microsoft.com/office/officeart/2005/8/layout/list1"/>
    <dgm:cxn modelId="{83B05ED5-C45A-4C9E-9273-17DE6EFD5626}" type="presParOf" srcId="{017A5979-351A-4101-8F2B-A251A651CD0E}" destId="{5B2489B7-4103-4D5E-B920-384DFC160295}" srcOrd="1" destOrd="0" presId="urn:microsoft.com/office/officeart/2005/8/layout/list1"/>
    <dgm:cxn modelId="{14EF094B-282F-4664-9836-D413465DE835}" type="presParOf" srcId="{A4153266-D9CD-469C-8AD4-7E5CB71B2675}" destId="{826D4A4E-E6CE-43F7-9AF7-698385829B1C}" srcOrd="5" destOrd="0" presId="urn:microsoft.com/office/officeart/2005/8/layout/list1"/>
    <dgm:cxn modelId="{BBEE589E-C1E4-4001-9204-6521AF6EA495}" type="presParOf" srcId="{A4153266-D9CD-469C-8AD4-7E5CB71B2675}" destId="{EF6450B3-AAAC-4BF5-9FDA-D802292DD49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5311C-D687-43CF-BEF0-A4801F3B08CD}">
      <dsp:nvSpPr>
        <dsp:cNvPr id="0" name=""/>
        <dsp:cNvSpPr/>
      </dsp:nvSpPr>
      <dsp:spPr>
        <a:xfrm>
          <a:off x="0" y="341445"/>
          <a:ext cx="6900512" cy="25042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312420" rIns="53555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/>
            <a:t>sufficient economic costs may induce policy changes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focus on heavy costs with lucrative incentives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u="sng" kern="1200"/>
            <a:t>reality obstacles  </a:t>
          </a:r>
          <a:r>
            <a:rPr lang="en-US" sz="1500" kern="1200"/>
            <a:t>- disaggregation of target, motives outside of economy, evasion possibilities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USSR 1990s – economic incentives successful in tying former Soviet reps.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South Africa pre-1994 – economic coercion and potential incentives end apartheid without any military threat whatsoever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stabilization post-CW, central Europe and Balkans economic incentives dissuaded from pursuing nationalist tendencies</a:t>
          </a:r>
        </a:p>
      </dsp:txBody>
      <dsp:txXfrm>
        <a:off x="0" y="341445"/>
        <a:ext cx="6900512" cy="2504250"/>
      </dsp:txXfrm>
    </dsp:sp>
    <dsp:sp modelId="{EA7B8C15-A285-4D11-AD2B-AACBC7ADD437}">
      <dsp:nvSpPr>
        <dsp:cNvPr id="0" name=""/>
        <dsp:cNvSpPr/>
      </dsp:nvSpPr>
      <dsp:spPr>
        <a:xfrm>
          <a:off x="345025" y="120045"/>
          <a:ext cx="4830358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/>
            <a:t>1. commercial liberalists</a:t>
          </a:r>
          <a:endParaRPr lang="en-US" sz="1500" kern="1200"/>
        </a:p>
      </dsp:txBody>
      <dsp:txXfrm>
        <a:off x="366641" y="141661"/>
        <a:ext cx="4787126" cy="399568"/>
      </dsp:txXfrm>
    </dsp:sp>
    <dsp:sp modelId="{EF6450B3-AAAC-4BF5-9FDA-D802292DD491}">
      <dsp:nvSpPr>
        <dsp:cNvPr id="0" name=""/>
        <dsp:cNvSpPr/>
      </dsp:nvSpPr>
      <dsp:spPr>
        <a:xfrm>
          <a:off x="0" y="3148095"/>
          <a:ext cx="6900512" cy="2268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312420" rIns="53555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/>
            <a:t>no possibility of tangible influence on political goals by measures short of force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even strong economic incentives/punishment cannot influence target in Strategic interests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any success can be traced to coinciding military/political pressure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Egypt 1970s – truly vast USSR economic support, still ousted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Zimbabwe 2003+ - heavy economic costs, 200% inflation, no change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Cyprus – EU, US, UN heavy financial support, failure 2004 referendum</a:t>
          </a:r>
        </a:p>
      </dsp:txBody>
      <dsp:txXfrm>
        <a:off x="0" y="3148095"/>
        <a:ext cx="6900512" cy="2268000"/>
      </dsp:txXfrm>
    </dsp:sp>
    <dsp:sp modelId="{5B2489B7-4103-4D5E-B920-384DFC160295}">
      <dsp:nvSpPr>
        <dsp:cNvPr id="0" name=""/>
        <dsp:cNvSpPr/>
      </dsp:nvSpPr>
      <dsp:spPr>
        <a:xfrm>
          <a:off x="345025" y="2926695"/>
          <a:ext cx="4830358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/>
            <a:t>2. political realists</a:t>
          </a:r>
          <a:endParaRPr lang="en-US" sz="1500" kern="1200"/>
        </a:p>
      </dsp:txBody>
      <dsp:txXfrm>
        <a:off x="366641" y="2948311"/>
        <a:ext cx="4787126" cy="399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5311C-D687-43CF-BEF0-A4801F3B08CD}">
      <dsp:nvSpPr>
        <dsp:cNvPr id="0" name=""/>
        <dsp:cNvSpPr/>
      </dsp:nvSpPr>
      <dsp:spPr>
        <a:xfrm>
          <a:off x="0" y="280470"/>
          <a:ext cx="6900512" cy="3427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333248" rIns="53555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sk-SK" sz="1600" b="1" kern="1200" dirty="0"/>
            <a:t>international or domestic </a:t>
          </a:r>
          <a:r>
            <a:rPr lang="en-US" altLang="sk-SK" sz="1600" b="1" kern="1200" dirty="0" err="1"/>
            <a:t>conditionalists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altLang="sk-SK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sk-SK" sz="1600" kern="1200"/>
            <a:t>both incentives and coercive threats are more successful under specific conditions</a:t>
          </a:r>
          <a:endParaRPr lang="en-US" altLang="sk-SK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sk-SK" sz="1600" i="1" kern="1200"/>
            <a:t>allies, small concessions, military asymmetry, authoritarian rule, etc…</a:t>
          </a:r>
          <a:endParaRPr lang="en-US" altLang="sk-SK" sz="1600" i="1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altLang="sk-SK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sk-SK" sz="1600" kern="1200" dirty="0"/>
            <a:t>calculations based on struggle between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sk-SK" sz="1600" b="1" kern="1200"/>
            <a:t>maintaining versus losing power/status (both short and long-term)</a:t>
          </a:r>
          <a:endParaRPr lang="en-US" altLang="sk-SK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altLang="sk-SK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sk-SK" sz="1600" kern="1200" dirty="0"/>
            <a:t>maintaining power/status as we discussed with </a:t>
          </a:r>
          <a:r>
            <a:rPr lang="en-US" altLang="sk-SK" sz="1600" kern="1200" dirty="0" err="1"/>
            <a:t>selectorate</a:t>
          </a:r>
          <a:r>
            <a:rPr lang="en-US" altLang="sk-SK" sz="1600" kern="1200" dirty="0"/>
            <a:t> theory is different per regime, and so alters necessary costs</a:t>
          </a:r>
        </a:p>
      </dsp:txBody>
      <dsp:txXfrm>
        <a:off x="0" y="280470"/>
        <a:ext cx="6900512" cy="3427200"/>
      </dsp:txXfrm>
    </dsp:sp>
    <dsp:sp modelId="{EA7B8C15-A285-4D11-AD2B-AACBC7ADD437}">
      <dsp:nvSpPr>
        <dsp:cNvPr id="0" name=""/>
        <dsp:cNvSpPr/>
      </dsp:nvSpPr>
      <dsp:spPr>
        <a:xfrm>
          <a:off x="345025" y="44310"/>
          <a:ext cx="4830358" cy="4723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sk-SK" sz="1600" b="1" kern="1200" dirty="0"/>
            <a:t>3. </a:t>
          </a:r>
          <a:r>
            <a:rPr lang="en-US" altLang="sk-SK" sz="1600" b="1" kern="1200" dirty="0" err="1"/>
            <a:t>conditionalists</a:t>
          </a:r>
          <a:endParaRPr lang="en-US" sz="1600" kern="1200" dirty="0"/>
        </a:p>
      </dsp:txBody>
      <dsp:txXfrm>
        <a:off x="368082" y="67367"/>
        <a:ext cx="4784244" cy="426206"/>
      </dsp:txXfrm>
    </dsp:sp>
    <dsp:sp modelId="{EF6450B3-AAAC-4BF5-9FDA-D802292DD491}">
      <dsp:nvSpPr>
        <dsp:cNvPr id="0" name=""/>
        <dsp:cNvSpPr/>
      </dsp:nvSpPr>
      <dsp:spPr>
        <a:xfrm>
          <a:off x="0" y="4030230"/>
          <a:ext cx="6900512" cy="1461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333248" rIns="53555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Pape 5%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/>
            <a:t>Hufbauer</a:t>
          </a:r>
          <a:r>
            <a:rPr lang="en-US" sz="1600" kern="1200" dirty="0"/>
            <a:t> 33%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Petersen 40,9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Morgan 42%</a:t>
          </a:r>
        </a:p>
      </dsp:txBody>
      <dsp:txXfrm>
        <a:off x="0" y="4030230"/>
        <a:ext cx="6900512" cy="1461600"/>
      </dsp:txXfrm>
    </dsp:sp>
    <dsp:sp modelId="{5B2489B7-4103-4D5E-B920-384DFC160295}">
      <dsp:nvSpPr>
        <dsp:cNvPr id="0" name=""/>
        <dsp:cNvSpPr/>
      </dsp:nvSpPr>
      <dsp:spPr>
        <a:xfrm>
          <a:off x="345025" y="3794070"/>
          <a:ext cx="4830358" cy="472320"/>
        </a:xfrm>
        <a:prstGeom prst="round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Authorship</a:t>
          </a:r>
        </a:p>
      </dsp:txBody>
      <dsp:txXfrm>
        <a:off x="368082" y="3817127"/>
        <a:ext cx="4784244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3EA9D-E7F2-4BEF-BC39-04188CF5372C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B9683-783C-4CEB-93D9-819ECD3A2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95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732A3-13E9-450F-A2CC-F26C3FC93B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38663A-2C07-4281-89BD-B54FFD1C1E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78DF7-8F6D-40E7-A1BA-1609416C8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D1FD-BDE9-4E5F-ADAD-094BFECF3C6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F2243-3E76-4477-9851-10A1AEA71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DA1D9-2AB5-4060-92EB-2DE63AA76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A933-A092-4827-968F-883A67E7C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46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09682-B0B6-4A87-A5B9-61186D5FC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8092AE-D4D2-455F-A1E1-ABE7852AE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FD1D9-37E2-4895-B004-64FF88C4C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D1FD-BDE9-4E5F-ADAD-094BFECF3C6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2EE7E-9883-40D1-A3E4-EB8523886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FA2FA-6228-460E-9652-D6D8E6F2B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A933-A092-4827-968F-883A67E7C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2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05F417-F6A3-4BE9-A23B-CF1CDDA19F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071D4C-4C93-4D94-A296-2D406C2E60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C4945-0557-4BC8-B4CE-4035D52C0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D1FD-BDE9-4E5F-ADAD-094BFECF3C6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0B73D-86F3-4CAF-98CA-23443A770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F3F30-BD33-49D2-AAF6-ED2DF2F81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A933-A092-4827-968F-883A67E7C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57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A5A42-3B0B-4ACC-814C-5DA9F9561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5EA1F-C4B8-46AC-B098-239CE74C4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52E73-8526-4E36-9C6B-949043B43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D1FD-BDE9-4E5F-ADAD-094BFECF3C6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47D3A-22A3-4356-829A-D0B3A88FA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4557A-0ADB-411A-AE28-A04B1401F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A933-A092-4827-968F-883A67E7C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6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003D3-F3B7-4F46-A7A7-17630F669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F6E382-D2A4-4082-ACD7-0AD7D32E6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26A82-D457-4C3D-B487-839E82973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D1FD-BDE9-4E5F-ADAD-094BFECF3C6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5D524-C68B-4CC1-AE46-84D1A5FB4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1327D-05DA-4F3F-8746-E352E3D84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A933-A092-4827-968F-883A67E7C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24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281EA-1569-48E6-B3EB-AAE127D20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B06AD-9FDA-4CD3-913F-CF72AD2B79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9A35F7-66F0-473E-AD6F-526621E12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939FD0-3E80-44C0-A8C3-37761C3EA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D1FD-BDE9-4E5F-ADAD-094BFECF3C6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12371C-0EDE-452E-AFCF-1884E0FC1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65496-B84D-4EB7-A736-1579D8BCA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A933-A092-4827-968F-883A67E7C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62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C6B5C-5158-487A-9EB4-0097B923E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7A4AC-4AB8-48C0-83F8-7BDA75589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595E32-BC20-4C2C-8025-74A17BF44D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26D29F-08F3-419F-AAC6-43C2B960D7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7090BF-2718-4667-B6CC-DC650FFE34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60E8B8-99B7-4424-A853-FE85DA4E7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D1FD-BDE9-4E5F-ADAD-094BFECF3C6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669142-DED2-4627-8BC4-0235B83B4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619A40-01E9-40FC-8A87-91C0D92CC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A933-A092-4827-968F-883A67E7C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3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6DB29-C1F4-4B46-A435-EE290872F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9CCA74-4B4A-4A83-AB4B-295AE34AD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D1FD-BDE9-4E5F-ADAD-094BFECF3C6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5903FF-CCF3-446C-9DE4-167992FD8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615691-AE61-4CDE-99C6-4849CC0B9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A933-A092-4827-968F-883A67E7C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38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B786AF-8920-481E-AD2E-85497973B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D1FD-BDE9-4E5F-ADAD-094BFECF3C6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D5DBE4-CF4C-4445-9739-B2A556F20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84E5D5-F221-4429-981B-EF80D1718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A933-A092-4827-968F-883A67E7C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99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0A6F5-6F33-4F78-B959-6CFB8242D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D0EBC-A511-42B7-A22E-79AB20722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FD937B-489D-49E3-8A2E-FE59B7BD8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AF21A0-6AD0-44C6-9721-C30F155DE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D1FD-BDE9-4E5F-ADAD-094BFECF3C6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A7F367-5F68-4A8C-8F0A-8B9A2BBD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C695FC-213B-4419-9AD7-37E49F951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A933-A092-4827-968F-883A67E7C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5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418BF-3E06-427B-B043-780C14D4A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4CC19D-D784-4592-A176-F55CA4C111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9700B8-E364-4A75-87A3-A190BF1BC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1053EA-0096-4988-9456-22749E1D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D1FD-BDE9-4E5F-ADAD-094BFECF3C6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439B31-1552-47A6-B3EC-2DB348160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7E7A24-292A-4055-AF2E-DB84CF165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A933-A092-4827-968F-883A67E7C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00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1B9871-6681-426D-80A6-A026B6579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2DF2D0-7145-4625-B1C2-DA0A7C9A5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6989E-9ADD-485F-ACE4-9FF166C8D6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DD1FD-BDE9-4E5F-ADAD-094BFECF3C6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E8AE5-E11E-47B6-B6DB-AAD2A526DB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E5A47-B017-4D98-BAF5-5E462DE6A2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AA933-A092-4827-968F-883A67E7C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A1A9F80-BC88-44E7-89C6-6C042AFAD7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5322" y="3100383"/>
            <a:ext cx="5382344" cy="911117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IREn5012 International Sanctions</a:t>
            </a:r>
          </a:p>
          <a:p>
            <a:pPr algn="l"/>
            <a:r>
              <a:rPr lang="en-US" sz="2000" dirty="0"/>
              <a:t>dr. Martin </a:t>
            </a:r>
            <a:r>
              <a:rPr lang="en-US" sz="2000" dirty="0" err="1"/>
              <a:t>Chovan</a:t>
            </a:r>
            <a:r>
              <a:rPr lang="sk-SK" sz="2000" dirty="0"/>
              <a:t>čík</a:t>
            </a: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B704F6-9350-498C-B448-F4AB865370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1" t="5555" r="-3" b="14532"/>
          <a:stretch/>
        </p:blipFill>
        <p:spPr>
          <a:xfrm>
            <a:off x="20" y="10"/>
            <a:ext cx="5836538" cy="5130404"/>
          </a:xfrm>
          <a:custGeom>
            <a:avLst/>
            <a:gdLst/>
            <a:ahLst/>
            <a:cxnLst/>
            <a:rect l="l" t="t" r="r" b="b"/>
            <a:pathLst>
              <a:path w="5836558" h="5130414">
                <a:moveTo>
                  <a:pt x="0" y="0"/>
                </a:moveTo>
                <a:lnTo>
                  <a:pt x="3460503" y="0"/>
                </a:lnTo>
                <a:lnTo>
                  <a:pt x="5836558" y="5130414"/>
                </a:lnTo>
                <a:lnTo>
                  <a:pt x="0" y="5130414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CCCA6A-D588-4AE8-8345-BE2E06F1DE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39189" y="502128"/>
            <a:ext cx="5714611" cy="2390459"/>
          </a:xfrm>
        </p:spPr>
        <p:txBody>
          <a:bodyPr>
            <a:normAutofit/>
          </a:bodyPr>
          <a:lstStyle/>
          <a:p>
            <a:pPr algn="l"/>
            <a:r>
              <a:rPr lang="en-US" sz="5400" dirty="0"/>
              <a:t>Effectiveness and circumvention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9FC0429-1777-4051-AFA1-A3E8593C0C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108152" y="5292510"/>
            <a:ext cx="6083848" cy="1565491"/>
          </a:xfrm>
          <a:custGeom>
            <a:avLst/>
            <a:gdLst>
              <a:gd name="connsiteX0" fmla="*/ 0 w 6083848"/>
              <a:gd name="connsiteY0" fmla="*/ 1565491 h 1565491"/>
              <a:gd name="connsiteX1" fmla="*/ 6083848 w 6083848"/>
              <a:gd name="connsiteY1" fmla="*/ 1565491 h 1565491"/>
              <a:gd name="connsiteX2" fmla="*/ 6083848 w 6083848"/>
              <a:gd name="connsiteY2" fmla="*/ 0 h 1565491"/>
              <a:gd name="connsiteX3" fmla="*/ 1692132 w 6083848"/>
              <a:gd name="connsiteY3" fmla="*/ 0 h 1565491"/>
              <a:gd name="connsiteX4" fmla="*/ 1186806 w 6083848"/>
              <a:gd name="connsiteY4" fmla="*/ 0 h 1565491"/>
              <a:gd name="connsiteX5" fmla="*/ 1186070 w 6083848"/>
              <a:gd name="connsiteY5" fmla="*/ 1591 h 1565491"/>
              <a:gd name="connsiteX6" fmla="*/ 724290 w 6083848"/>
              <a:gd name="connsiteY6" fmla="*/ 1591 h 156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3848" h="1565491">
                <a:moveTo>
                  <a:pt x="0" y="1565491"/>
                </a:moveTo>
                <a:lnTo>
                  <a:pt x="6083848" y="1565491"/>
                </a:lnTo>
                <a:lnTo>
                  <a:pt x="6083848" y="0"/>
                </a:lnTo>
                <a:lnTo>
                  <a:pt x="1692132" y="0"/>
                </a:lnTo>
                <a:lnTo>
                  <a:pt x="1186806" y="0"/>
                </a:lnTo>
                <a:lnTo>
                  <a:pt x="1186070" y="1591"/>
                </a:lnTo>
                <a:lnTo>
                  <a:pt x="724290" y="1591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8D3B1B8-B04F-487E-87AF-E6DDAAFBF3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5292509"/>
            <a:ext cx="6670682" cy="1565491"/>
          </a:xfrm>
          <a:custGeom>
            <a:avLst/>
            <a:gdLst>
              <a:gd name="connsiteX0" fmla="*/ 0 w 6670682"/>
              <a:gd name="connsiteY0" fmla="*/ 1565491 h 1565491"/>
              <a:gd name="connsiteX1" fmla="*/ 526312 w 6670682"/>
              <a:gd name="connsiteY1" fmla="*/ 1565491 h 1565491"/>
              <a:gd name="connsiteX2" fmla="*/ 5419344 w 6670682"/>
              <a:gd name="connsiteY2" fmla="*/ 1565491 h 1565491"/>
              <a:gd name="connsiteX3" fmla="*/ 5945656 w 6670682"/>
              <a:gd name="connsiteY3" fmla="*/ 1565491 h 1565491"/>
              <a:gd name="connsiteX4" fmla="*/ 6670682 w 6670682"/>
              <a:gd name="connsiteY4" fmla="*/ 0 h 1565491"/>
              <a:gd name="connsiteX5" fmla="*/ 6144370 w 6670682"/>
              <a:gd name="connsiteY5" fmla="*/ 0 h 1565491"/>
              <a:gd name="connsiteX6" fmla="*/ 526312 w 6670682"/>
              <a:gd name="connsiteY6" fmla="*/ 0 h 1565491"/>
              <a:gd name="connsiteX7" fmla="*/ 0 w 6670682"/>
              <a:gd name="connsiteY7" fmla="*/ 0 h 156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70682" h="1565491">
                <a:moveTo>
                  <a:pt x="0" y="1565491"/>
                </a:moveTo>
                <a:lnTo>
                  <a:pt x="526312" y="1565491"/>
                </a:lnTo>
                <a:lnTo>
                  <a:pt x="5419344" y="1565491"/>
                </a:lnTo>
                <a:lnTo>
                  <a:pt x="5945656" y="1565491"/>
                </a:lnTo>
                <a:lnTo>
                  <a:pt x="6670682" y="0"/>
                </a:lnTo>
                <a:lnTo>
                  <a:pt x="6144370" y="0"/>
                </a:lnTo>
                <a:lnTo>
                  <a:pt x="526312" y="0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9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79F7551-E956-43CB-8F36-268A5DA443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0677D43-DB57-4254-BD60-C0C10917DB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93155" y="457200"/>
            <a:ext cx="7898845" cy="5909113"/>
          </a:xfrm>
          <a:custGeom>
            <a:avLst/>
            <a:gdLst>
              <a:gd name="connsiteX0" fmla="*/ 3848214 w 7898845"/>
              <a:gd name="connsiteY0" fmla="*/ 0 h 5909113"/>
              <a:gd name="connsiteX1" fmla="*/ 7898845 w 7898845"/>
              <a:gd name="connsiteY1" fmla="*/ 0 h 5909113"/>
              <a:gd name="connsiteX2" fmla="*/ 7898845 w 7898845"/>
              <a:gd name="connsiteY2" fmla="*/ 5907437 h 5909113"/>
              <a:gd name="connsiteX3" fmla="*/ 7778213 w 7898845"/>
              <a:gd name="connsiteY3" fmla="*/ 5907437 h 5909113"/>
              <a:gd name="connsiteX4" fmla="*/ 7778213 w 7898845"/>
              <a:gd name="connsiteY4" fmla="*/ 5909093 h 5909113"/>
              <a:gd name="connsiteX5" fmla="*/ 7485321 w 7898845"/>
              <a:gd name="connsiteY5" fmla="*/ 5909093 h 5909113"/>
              <a:gd name="connsiteX6" fmla="*/ 7485321 w 7898845"/>
              <a:gd name="connsiteY6" fmla="*/ 5909094 h 5909113"/>
              <a:gd name="connsiteX7" fmla="*/ 4228895 w 7898845"/>
              <a:gd name="connsiteY7" fmla="*/ 5909094 h 5909113"/>
              <a:gd name="connsiteX8" fmla="*/ 4228895 w 7898845"/>
              <a:gd name="connsiteY8" fmla="*/ 5909112 h 5909113"/>
              <a:gd name="connsiteX9" fmla="*/ 3936003 w 7898845"/>
              <a:gd name="connsiteY9" fmla="*/ 5909112 h 5909113"/>
              <a:gd name="connsiteX10" fmla="*/ 3936003 w 7898845"/>
              <a:gd name="connsiteY10" fmla="*/ 5909113 h 5909113"/>
              <a:gd name="connsiteX11" fmla="*/ 0 w 7898845"/>
              <a:gd name="connsiteY11" fmla="*/ 5909113 h 5909113"/>
              <a:gd name="connsiteX12" fmla="*/ 2796838 w 7898845"/>
              <a:gd name="connsiteY12" fmla="*/ 1676 h 5909113"/>
              <a:gd name="connsiteX13" fmla="*/ 2916686 w 7898845"/>
              <a:gd name="connsiteY13" fmla="*/ 1676 h 5909113"/>
              <a:gd name="connsiteX14" fmla="*/ 2917470 w 7898845"/>
              <a:gd name="connsiteY14" fmla="*/ 20 h 5909113"/>
              <a:gd name="connsiteX15" fmla="*/ 3210362 w 7898845"/>
              <a:gd name="connsiteY15" fmla="*/ 20 h 5909113"/>
              <a:gd name="connsiteX16" fmla="*/ 3210362 w 7898845"/>
              <a:gd name="connsiteY16" fmla="*/ 19 h 5909113"/>
              <a:gd name="connsiteX17" fmla="*/ 3555322 w 7898845"/>
              <a:gd name="connsiteY17" fmla="*/ 19 h 5909113"/>
              <a:gd name="connsiteX18" fmla="*/ 3555322 w 7898845"/>
              <a:gd name="connsiteY18" fmla="*/ 1 h 5909113"/>
              <a:gd name="connsiteX19" fmla="*/ 3848214 w 7898845"/>
              <a:gd name="connsiteY19" fmla="*/ 1 h 590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898845" h="5909113">
                <a:moveTo>
                  <a:pt x="3848214" y="0"/>
                </a:moveTo>
                <a:lnTo>
                  <a:pt x="7898845" y="0"/>
                </a:lnTo>
                <a:lnTo>
                  <a:pt x="7898845" y="5907437"/>
                </a:lnTo>
                <a:lnTo>
                  <a:pt x="7778213" y="5907437"/>
                </a:lnTo>
                <a:lnTo>
                  <a:pt x="7778213" y="5909093"/>
                </a:lnTo>
                <a:lnTo>
                  <a:pt x="7485321" y="5909093"/>
                </a:lnTo>
                <a:lnTo>
                  <a:pt x="7485321" y="5909094"/>
                </a:lnTo>
                <a:lnTo>
                  <a:pt x="4228895" y="5909094"/>
                </a:lnTo>
                <a:lnTo>
                  <a:pt x="4228895" y="5909112"/>
                </a:lnTo>
                <a:lnTo>
                  <a:pt x="3936003" y="5909112"/>
                </a:lnTo>
                <a:lnTo>
                  <a:pt x="3936003" y="5909113"/>
                </a:lnTo>
                <a:lnTo>
                  <a:pt x="0" y="5909113"/>
                </a:lnTo>
                <a:lnTo>
                  <a:pt x="2796838" y="1676"/>
                </a:lnTo>
                <a:lnTo>
                  <a:pt x="2916686" y="1676"/>
                </a:lnTo>
                <a:lnTo>
                  <a:pt x="2917470" y="20"/>
                </a:lnTo>
                <a:lnTo>
                  <a:pt x="3210362" y="20"/>
                </a:lnTo>
                <a:lnTo>
                  <a:pt x="3210362" y="19"/>
                </a:lnTo>
                <a:lnTo>
                  <a:pt x="3555322" y="19"/>
                </a:lnTo>
                <a:lnTo>
                  <a:pt x="3555322" y="1"/>
                </a:lnTo>
                <a:lnTo>
                  <a:pt x="3848214" y="1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F0924E5-8F0D-47CB-B59E-155AFCF8C3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8858"/>
            <a:ext cx="6769978" cy="5907437"/>
          </a:xfrm>
          <a:custGeom>
            <a:avLst/>
            <a:gdLst>
              <a:gd name="connsiteX0" fmla="*/ 0 w 6769978"/>
              <a:gd name="connsiteY0" fmla="*/ 0 h 5905761"/>
              <a:gd name="connsiteX1" fmla="*/ 6769978 w 6769978"/>
              <a:gd name="connsiteY1" fmla="*/ 0 h 5905761"/>
              <a:gd name="connsiteX2" fmla="*/ 3973138 w 6769978"/>
              <a:gd name="connsiteY2" fmla="*/ 5905761 h 5905761"/>
              <a:gd name="connsiteX3" fmla="*/ 0 w 6769978"/>
              <a:gd name="connsiteY3" fmla="*/ 5905761 h 590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9978" h="5905761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76084B-B2AC-4A26-84A9-C708B9ACC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2088"/>
            <a:ext cx="4277264" cy="2862729"/>
          </a:xfrm>
        </p:spPr>
        <p:txBody>
          <a:bodyPr anchor="b">
            <a:normAutofit/>
          </a:bodyPr>
          <a:lstStyle/>
          <a:p>
            <a:r>
              <a:rPr lang="sk-SK" sz="4800" dirty="0" err="1">
                <a:solidFill>
                  <a:srgbClr val="FFFFFF"/>
                </a:solidFill>
              </a:rPr>
              <a:t>Contents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24B48-B3D8-49BA-A69C-E1BD70A7C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9978" y="1338724"/>
            <a:ext cx="4583821" cy="4415146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So do sanctions work?</a:t>
            </a:r>
          </a:p>
          <a:p>
            <a:r>
              <a:rPr lang="en-US" sz="2400" dirty="0">
                <a:solidFill>
                  <a:schemeClr val="bg1"/>
                </a:solidFill>
              </a:rPr>
              <a:t>Measuring effectiveness</a:t>
            </a:r>
          </a:p>
          <a:p>
            <a:r>
              <a:rPr lang="en-US" sz="2400" dirty="0">
                <a:solidFill>
                  <a:schemeClr val="bg1"/>
                </a:solidFill>
              </a:rPr>
              <a:t>Main challenges to effectiveness</a:t>
            </a:r>
          </a:p>
          <a:p>
            <a:r>
              <a:rPr lang="en-US" sz="2400" dirty="0">
                <a:solidFill>
                  <a:schemeClr val="bg1"/>
                </a:solidFill>
              </a:rPr>
              <a:t>Self-limitation</a:t>
            </a:r>
          </a:p>
          <a:p>
            <a:r>
              <a:rPr lang="en-US" sz="2400" dirty="0">
                <a:solidFill>
                  <a:schemeClr val="bg1"/>
                </a:solidFill>
              </a:rPr>
              <a:t>Circumvention</a:t>
            </a:r>
          </a:p>
          <a:p>
            <a:r>
              <a:rPr lang="en-US" sz="2400" dirty="0">
                <a:solidFill>
                  <a:schemeClr val="bg1"/>
                </a:solidFill>
              </a:rPr>
              <a:t>Case examples</a:t>
            </a:r>
          </a:p>
          <a:p>
            <a:r>
              <a:rPr lang="en-US" sz="2400" dirty="0">
                <a:solidFill>
                  <a:schemeClr val="bg1"/>
                </a:solidFill>
              </a:rPr>
              <a:t>Secondary sanctions</a:t>
            </a:r>
            <a:endParaRPr lang="sk-SK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684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A915C2-B266-45E0-9BD9-F53698104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2044900"/>
          </a:xfrm>
        </p:spPr>
        <p:txBody>
          <a:bodyPr anchor="ctr">
            <a:normAutofit/>
          </a:bodyPr>
          <a:lstStyle/>
          <a:p>
            <a:r>
              <a:rPr lang="en-US" sz="5400" b="1" dirty="0"/>
              <a:t>Departing debate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204E8C-56FA-426D-9938-8B8C54465CEC}"/>
              </a:ext>
            </a:extLst>
          </p:cNvPr>
          <p:cNvSpPr/>
          <p:nvPr/>
        </p:nvSpPr>
        <p:spPr>
          <a:xfrm>
            <a:off x="703385" y="3013077"/>
            <a:ext cx="2741793" cy="3163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A012AE-3FB6-44C4-B6D8-71009902C4DB}"/>
              </a:ext>
            </a:extLst>
          </p:cNvPr>
          <p:cNvSpPr txBox="1"/>
          <p:nvPr/>
        </p:nvSpPr>
        <p:spPr>
          <a:xfrm>
            <a:off x="738554" y="3013077"/>
            <a:ext cx="27066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If you see this sign – it’s your time to take over the conversation </a:t>
            </a:r>
            <a:r>
              <a:rPr lang="en-US" sz="2400" dirty="0">
                <a:sym typeface="Wingdings" panose="05000000000000000000" pitchFamily="2" charset="2"/>
              </a:rPr>
              <a:t></a:t>
            </a:r>
          </a:p>
          <a:p>
            <a:endParaRPr lang="en-US" sz="2400" dirty="0"/>
          </a:p>
        </p:txBody>
      </p:sp>
      <p:pic>
        <p:nvPicPr>
          <p:cNvPr id="10" name="Graphic 9" descr="Questions">
            <a:extLst>
              <a:ext uri="{FF2B5EF4-FFF2-40B4-BE49-F238E27FC236}">
                <a16:creationId xmlns:a16="http://schemas.microsoft.com/office/drawing/2014/main" id="{8690E047-6A45-4711-A9BF-3ED97EA3EA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201427" y="4510796"/>
            <a:ext cx="1454785" cy="1454785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F10F57-6027-4BFF-A976-ABD57C9CA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3091" y="1946787"/>
            <a:ext cx="6765524" cy="4230174"/>
          </a:xfrm>
        </p:spPr>
        <p:txBody>
          <a:bodyPr>
            <a:normAutofit/>
          </a:bodyPr>
          <a:lstStyle/>
          <a:p>
            <a:r>
              <a:rPr lang="en-US" sz="2400" dirty="0"/>
              <a:t>So do sanctions work?</a:t>
            </a:r>
          </a:p>
          <a:p>
            <a:endParaRPr lang="en-US" sz="2400" dirty="0"/>
          </a:p>
          <a:p>
            <a:r>
              <a:rPr lang="en-US" sz="2400" dirty="0"/>
              <a:t>Which side of the strategic interaction of sanctions does the effectiveness of sanctions rely on more?</a:t>
            </a:r>
          </a:p>
          <a:p>
            <a:endParaRPr lang="en-US" sz="2400" dirty="0"/>
          </a:p>
          <a:p>
            <a:r>
              <a:rPr lang="en-US" sz="2400" dirty="0"/>
              <a:t>Name exactly 1 improvement you would suggest to a regime you’re studying. </a:t>
            </a:r>
          </a:p>
        </p:txBody>
      </p:sp>
    </p:spTree>
    <p:extLst>
      <p:ext uri="{BB962C8B-B14F-4D97-AF65-F5344CB8AC3E}">
        <p14:creationId xmlns:p14="http://schemas.microsoft.com/office/powerpoint/2010/main" val="2631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69B1D1-9B80-4E5C-BD4F-EFCF263E8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 dirty="0"/>
              <a:t>So do sanctions work?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87FAFA7-BD8A-4DE6-9053-F5EB31B63F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904400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1413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69B1D1-9B80-4E5C-BD4F-EFCF263E8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 dirty="0"/>
              <a:t>So do sanctions work?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87FAFA7-BD8A-4DE6-9053-F5EB31B63F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637463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207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EE2B5-67B5-4EC4-BADF-01CF9ECF0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dirty="0"/>
              <a:t>Measuring effectiveness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BA6B7-B52C-4CFB-A250-36322378C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89" y="1860299"/>
            <a:ext cx="8902269" cy="4829042"/>
          </a:xfrm>
        </p:spPr>
        <p:txBody>
          <a:bodyPr anchor="t">
            <a:normAutofit lnSpcReduction="10000"/>
          </a:bodyPr>
          <a:lstStyle/>
          <a:p>
            <a:pPr lvl="2">
              <a:defRPr/>
            </a:pPr>
            <a:r>
              <a:rPr lang="en-US" altLang="sk-SK" sz="1600" b="1" dirty="0"/>
              <a:t>Bite only? Behavioral adjustment only? Self-cost? Reputation?</a:t>
            </a:r>
          </a:p>
          <a:p>
            <a:pPr lvl="2">
              <a:defRPr/>
            </a:pPr>
            <a:r>
              <a:rPr lang="en-US" altLang="sk-SK" sz="1600" dirty="0"/>
              <a:t>what about punishing sanctions after the fact or signaling </a:t>
            </a:r>
          </a:p>
          <a:p>
            <a:pPr lvl="2">
              <a:defRPr/>
            </a:pPr>
            <a:endParaRPr lang="en-US" altLang="sk-SK" sz="1600" dirty="0"/>
          </a:p>
          <a:p>
            <a:pPr lvl="2">
              <a:defRPr/>
            </a:pPr>
            <a:r>
              <a:rPr lang="en-US" altLang="sk-SK" sz="1600" dirty="0"/>
              <a:t>4-step analysis:</a:t>
            </a:r>
          </a:p>
          <a:p>
            <a:pPr marL="1165225" lvl="3" indent="-342900">
              <a:buFont typeface="+mj-lt"/>
              <a:buAutoNum type="arabicPeriod"/>
              <a:defRPr/>
            </a:pPr>
            <a:r>
              <a:rPr lang="en-US" altLang="sk-SK" sz="1600" b="1" dirty="0"/>
              <a:t>relative weight of sanctions in possible response portfolio</a:t>
            </a:r>
          </a:p>
          <a:p>
            <a:pPr marL="1165225" lvl="3" indent="-342900">
              <a:buFont typeface="+mj-lt"/>
              <a:buAutoNum type="arabicPeriod"/>
              <a:defRPr/>
            </a:pPr>
            <a:r>
              <a:rPr lang="en-US" altLang="sk-SK" sz="1600" b="1" dirty="0"/>
              <a:t>influence intent vis a vis the target</a:t>
            </a:r>
          </a:p>
          <a:p>
            <a:pPr marL="1165225" lvl="3" indent="-342900">
              <a:buFont typeface="+mj-lt"/>
              <a:buAutoNum type="arabicPeriod"/>
              <a:defRPr/>
            </a:pPr>
            <a:r>
              <a:rPr lang="en-US" altLang="sk-SK" sz="1600" b="1" dirty="0"/>
              <a:t>expectation of impact versus domestic and reputation costs incurred</a:t>
            </a:r>
          </a:p>
          <a:p>
            <a:pPr marL="1165225" lvl="3" indent="-342900">
              <a:buFont typeface="+mj-lt"/>
              <a:buAutoNum type="arabicPeriod"/>
              <a:defRPr/>
            </a:pPr>
            <a:r>
              <a:rPr lang="en-US" altLang="sk-SK" sz="1600" b="1" dirty="0"/>
              <a:t>counterfactual analysis of sanction absence (e.g. FDI otherwise)</a:t>
            </a:r>
          </a:p>
          <a:p>
            <a:pPr lvl="2">
              <a:defRPr/>
            </a:pPr>
            <a:endParaRPr lang="en-US" altLang="sk-SK" sz="1600" dirty="0"/>
          </a:p>
          <a:p>
            <a:pPr lvl="2">
              <a:defRPr/>
            </a:pPr>
            <a:r>
              <a:rPr lang="en-US" altLang="sk-SK" sz="1600" dirty="0"/>
              <a:t>Criticism of sanctions often based on absolute gains based on previously covered logics</a:t>
            </a:r>
          </a:p>
          <a:p>
            <a:pPr lvl="2">
              <a:defRPr/>
            </a:pPr>
            <a:endParaRPr lang="en-US" altLang="sk-SK" sz="1600" dirty="0"/>
          </a:p>
          <a:p>
            <a:pPr lvl="2">
              <a:defRPr/>
            </a:pPr>
            <a:r>
              <a:rPr lang="en-US" altLang="sk-SK" sz="1600" dirty="0"/>
              <a:t>New assessments should follow a policy analysis framework </a:t>
            </a:r>
          </a:p>
          <a:p>
            <a:pPr lvl="2">
              <a:defRPr/>
            </a:pPr>
            <a:endParaRPr lang="en-US" altLang="sk-SK" sz="1600" dirty="0"/>
          </a:p>
          <a:p>
            <a:pPr lvl="2">
              <a:defRPr/>
            </a:pPr>
            <a:r>
              <a:rPr lang="en-US" altLang="sk-SK" sz="1600" dirty="0"/>
              <a:t>Assessment altered in high-cost high-intended-impact sanctions </a:t>
            </a:r>
          </a:p>
          <a:p>
            <a:pPr lvl="3">
              <a:defRPr/>
            </a:pPr>
            <a:r>
              <a:rPr lang="en-US" altLang="sk-SK" sz="1600" dirty="0"/>
              <a:t>i.e. sanctions aimed at coercion still require absolute gains</a:t>
            </a:r>
          </a:p>
          <a:p>
            <a:pPr lvl="2">
              <a:defRPr/>
            </a:pPr>
            <a:endParaRPr lang="en-US" altLang="sk-SK" sz="1600" dirty="0"/>
          </a:p>
          <a:p>
            <a:pPr lvl="2">
              <a:defRPr/>
            </a:pPr>
            <a:r>
              <a:rPr lang="en-US" altLang="sk-SK" sz="1600" dirty="0"/>
              <a:t>Discernment of tailoring for impact remains a measurement hurdle</a:t>
            </a:r>
          </a:p>
          <a:p>
            <a:pPr lvl="2">
              <a:defRPr/>
            </a:pPr>
            <a:r>
              <a:rPr lang="en-US" sz="1600" b="1" dirty="0"/>
              <a:t>Threats need to be considered</a:t>
            </a:r>
            <a:endParaRPr lang="en-US" sz="2400" b="1" dirty="0"/>
          </a:p>
        </p:txBody>
      </p:sp>
      <p:pic>
        <p:nvPicPr>
          <p:cNvPr id="7" name="Graphic 6" descr="Questions">
            <a:extLst>
              <a:ext uri="{FF2B5EF4-FFF2-40B4-BE49-F238E27FC236}">
                <a16:creationId xmlns:a16="http://schemas.microsoft.com/office/drawing/2014/main" id="{7AECF5E7-C64C-4ACF-A6E3-CF3B3CBA0D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934336" y="3429000"/>
            <a:ext cx="1454785" cy="1454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33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F221AB-BE90-4D59-AD4A-60CA0AD48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808597" cy="114617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Side-effects of the 1990s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D1356-CF90-402B-BA4E-03AD1DB12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7198" y="1876427"/>
            <a:ext cx="8938872" cy="4832656"/>
          </a:xfrm>
        </p:spPr>
        <p:txBody>
          <a:bodyPr>
            <a:normAutofit fontScale="92500" lnSpcReduction="20000"/>
          </a:bodyPr>
          <a:lstStyle/>
          <a:p>
            <a:pPr lvl="2"/>
            <a:r>
              <a:rPr lang="en-US" altLang="sk-SK" b="1" dirty="0"/>
              <a:t>Iraq</a:t>
            </a:r>
            <a:r>
              <a:rPr lang="en-US" altLang="sk-SK" dirty="0"/>
              <a:t> – worst example – more than half a million deaths due to lack of food and medicine</a:t>
            </a:r>
          </a:p>
          <a:p>
            <a:pPr lvl="2"/>
            <a:r>
              <a:rPr lang="en-US" altLang="sk-SK" b="1" dirty="0"/>
              <a:t>Burundi </a:t>
            </a:r>
            <a:r>
              <a:rPr lang="en-US" altLang="sk-SK" dirty="0"/>
              <a:t>– not UN sanctions, but comprehensive sanctions by surrounding states</a:t>
            </a:r>
          </a:p>
          <a:p>
            <a:pPr lvl="3"/>
            <a:r>
              <a:rPr lang="en-US" altLang="sk-SK" dirty="0"/>
              <a:t>Severe humanitarian impact, multiple amendments for humanitarian aid</a:t>
            </a:r>
          </a:p>
          <a:p>
            <a:pPr lvl="2"/>
            <a:r>
              <a:rPr lang="en-US" altLang="sk-SK" b="1" dirty="0"/>
              <a:t>Haiti </a:t>
            </a:r>
            <a:r>
              <a:rPr lang="en-US" altLang="sk-SK" dirty="0"/>
              <a:t>– strong lesson learned in targeting less developed countries as a whole</a:t>
            </a:r>
          </a:p>
          <a:p>
            <a:pPr lvl="2"/>
            <a:endParaRPr lang="en-US" altLang="sk-SK" dirty="0"/>
          </a:p>
          <a:p>
            <a:pPr lvl="2"/>
            <a:r>
              <a:rPr lang="en-US" altLang="sk-SK" dirty="0"/>
              <a:t>Adverse large-scale humanitarian impacts started to subside in late 1990s</a:t>
            </a:r>
          </a:p>
          <a:p>
            <a:pPr lvl="2"/>
            <a:endParaRPr lang="en-US" altLang="sk-SK" dirty="0"/>
          </a:p>
          <a:p>
            <a:pPr lvl="2"/>
            <a:r>
              <a:rPr lang="en-US" altLang="sk-SK" b="1" dirty="0"/>
              <a:t>Aiding and creating criminalization enterprises </a:t>
            </a:r>
            <a:r>
              <a:rPr lang="en-US" altLang="sk-SK" dirty="0"/>
              <a:t>became a dominant issue</a:t>
            </a:r>
          </a:p>
          <a:p>
            <a:pPr lvl="3"/>
            <a:r>
              <a:rPr lang="en-US" altLang="sk-SK" dirty="0"/>
              <a:t>Rendering commonly traded goods illicit to trade prompts the creation of </a:t>
            </a:r>
            <a:r>
              <a:rPr lang="en-US" altLang="sk-SK" u="sng" dirty="0"/>
              <a:t>clandestine networks</a:t>
            </a:r>
          </a:p>
          <a:p>
            <a:pPr lvl="3"/>
            <a:r>
              <a:rPr lang="en-US" altLang="sk-SK" dirty="0"/>
              <a:t>Even the lifting or adjustment of sanctions leaves these networks most often intact</a:t>
            </a:r>
          </a:p>
          <a:p>
            <a:pPr lvl="2"/>
            <a:endParaRPr lang="en-US" altLang="sk-SK" dirty="0"/>
          </a:p>
          <a:p>
            <a:pPr lvl="2"/>
            <a:r>
              <a:rPr lang="en-US" altLang="sk-SK" b="1" dirty="0"/>
              <a:t>Unintended political effects </a:t>
            </a:r>
            <a:r>
              <a:rPr lang="en-US" altLang="sk-SK" dirty="0"/>
              <a:t>(persist)</a:t>
            </a:r>
          </a:p>
          <a:p>
            <a:pPr lvl="3"/>
            <a:r>
              <a:rPr lang="en-US" altLang="sk-SK" dirty="0"/>
              <a:t>Rally around the flag</a:t>
            </a:r>
          </a:p>
          <a:p>
            <a:pPr lvl="3"/>
            <a:r>
              <a:rPr lang="en-US" altLang="sk-SK" dirty="0"/>
              <a:t>Fractionalization</a:t>
            </a:r>
          </a:p>
          <a:p>
            <a:pPr lvl="3"/>
            <a:r>
              <a:rPr lang="en-US" altLang="sk-SK" dirty="0"/>
              <a:t>Can be self-defeating if withstood and manipulated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40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F058F2-E8BC-4FA7-8898-9E269B5F5BCF}"/>
              </a:ext>
            </a:extLst>
          </p:cNvPr>
          <p:cNvSpPr/>
          <p:nvPr/>
        </p:nvSpPr>
        <p:spPr>
          <a:xfrm>
            <a:off x="884903" y="4066341"/>
            <a:ext cx="7812432" cy="125150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9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EE2B5-67B5-4EC4-BADF-01CF9ECF0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dirty="0"/>
              <a:t>Sanctions as normative instruments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BA6B7-B52C-4CFB-A250-36322378C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89" y="1860299"/>
            <a:ext cx="8902269" cy="4829042"/>
          </a:xfrm>
        </p:spPr>
        <p:txBody>
          <a:bodyPr anchor="t">
            <a:normAutofit/>
          </a:bodyPr>
          <a:lstStyle/>
          <a:p>
            <a:pPr lvl="2">
              <a:defRPr/>
            </a:pPr>
            <a:r>
              <a:rPr lang="en-US" altLang="sk-SK" sz="1600" dirty="0"/>
              <a:t>As much as sanctions are a coercive tool, and they’re geographical direction is almost uniform. </a:t>
            </a:r>
            <a:r>
              <a:rPr lang="en-US" altLang="sk-SK" sz="1600" b="1" dirty="0"/>
              <a:t>Can they effective normative instruments ?</a:t>
            </a:r>
          </a:p>
          <a:p>
            <a:pPr lvl="2">
              <a:defRPr/>
            </a:pPr>
            <a:endParaRPr lang="en-US" altLang="sk-SK" sz="1600" dirty="0"/>
          </a:p>
          <a:p>
            <a:pPr lvl="2">
              <a:defRPr/>
            </a:pPr>
            <a:r>
              <a:rPr lang="en-US" altLang="sk-SK" sz="1600" dirty="0"/>
              <a:t>various scholars regard sanction regimes as mere material coercion and hence </a:t>
            </a:r>
            <a:r>
              <a:rPr lang="en-US" altLang="sk-SK" sz="1600" b="1" dirty="0"/>
              <a:t>irreconcilable with normativity </a:t>
            </a:r>
            <a:r>
              <a:rPr lang="en-US" altLang="sk-SK" sz="1600" dirty="0"/>
              <a:t>(</a:t>
            </a:r>
            <a:r>
              <a:rPr lang="en-US" altLang="sk-SK" sz="1600" dirty="0" err="1"/>
              <a:t>Gebert</a:t>
            </a:r>
            <a:r>
              <a:rPr lang="en-US" altLang="sk-SK" sz="1600" dirty="0"/>
              <a:t>, 2013; Martin, 1992; </a:t>
            </a:r>
            <a:r>
              <a:rPr lang="en-US" altLang="sk-SK" sz="1600" dirty="0" err="1"/>
              <a:t>Portela</a:t>
            </a:r>
            <a:r>
              <a:rPr lang="en-US" altLang="sk-SK" sz="1600" dirty="0"/>
              <a:t>, 2010; </a:t>
            </a:r>
            <a:r>
              <a:rPr lang="en-US" altLang="sk-SK" sz="1600" dirty="0" err="1"/>
              <a:t>Sakwa</a:t>
            </a:r>
            <a:r>
              <a:rPr lang="en-US" altLang="sk-SK" sz="1600" dirty="0"/>
              <a:t>, 2015)</a:t>
            </a:r>
          </a:p>
          <a:p>
            <a:pPr lvl="2">
              <a:defRPr/>
            </a:pPr>
            <a:endParaRPr lang="en-US" altLang="sk-SK" sz="1600" dirty="0"/>
          </a:p>
          <a:p>
            <a:pPr lvl="2">
              <a:defRPr/>
            </a:pPr>
            <a:r>
              <a:rPr lang="en-US" altLang="sk-SK" sz="1600" dirty="0"/>
              <a:t>Manners’ diffusion channel of transference may involve the “</a:t>
            </a:r>
            <a:r>
              <a:rPr lang="en-US" altLang="sk-SK" sz="1600" b="1" dirty="0"/>
              <a:t>carrot and </a:t>
            </a:r>
            <a:r>
              <a:rPr lang="en-US" altLang="sk-SK" sz="1600" b="1" dirty="0" err="1"/>
              <a:t>stickism</a:t>
            </a:r>
            <a:r>
              <a:rPr lang="en-US" altLang="sk-SK" sz="1600" b="1" dirty="0"/>
              <a:t> </a:t>
            </a:r>
            <a:r>
              <a:rPr lang="en-US" altLang="sk-SK" sz="1600" dirty="0"/>
              <a:t>of financial awards or economic sanctions” (2002: 245). </a:t>
            </a:r>
          </a:p>
          <a:p>
            <a:pPr lvl="2">
              <a:defRPr/>
            </a:pPr>
            <a:endParaRPr lang="en-US" altLang="sk-SK" sz="1600" dirty="0"/>
          </a:p>
          <a:p>
            <a:pPr lvl="2">
              <a:defRPr/>
            </a:pPr>
            <a:r>
              <a:rPr lang="en-US" altLang="sk-SK" sz="1600" dirty="0"/>
              <a:t>Lenz disagrees with such classification as he outlines that </a:t>
            </a:r>
            <a:r>
              <a:rPr lang="en-US" altLang="sk-SK" sz="1600" b="1" dirty="0"/>
              <a:t>material rewards are a form of civilian rather than normative power</a:t>
            </a:r>
            <a:r>
              <a:rPr lang="en-US" altLang="sk-SK" sz="1600" dirty="0"/>
              <a:t>, which is supported by Diez (2013: 214; 2005: 616). </a:t>
            </a:r>
          </a:p>
          <a:p>
            <a:pPr lvl="2">
              <a:defRPr/>
            </a:pPr>
            <a:endParaRPr lang="en-US" altLang="sk-SK" sz="1600" b="1" dirty="0"/>
          </a:p>
          <a:p>
            <a:pPr lvl="2">
              <a:defRPr/>
            </a:pPr>
            <a:r>
              <a:rPr lang="en-US" altLang="sk-SK" sz="1600" dirty="0" err="1"/>
              <a:t>Giumelli</a:t>
            </a:r>
            <a:r>
              <a:rPr lang="en-US" altLang="sk-SK" sz="1600" dirty="0"/>
              <a:t> - the “</a:t>
            </a:r>
            <a:r>
              <a:rPr lang="en-US" altLang="sk-SK" sz="1600" b="1" dirty="0"/>
              <a:t>act of sanctioning becomes more important than the costs to the target state</a:t>
            </a:r>
            <a:r>
              <a:rPr lang="en-US" altLang="sk-SK" sz="1600" dirty="0"/>
              <a:t>” (</a:t>
            </a:r>
            <a:r>
              <a:rPr lang="en-US" altLang="sk-SK" sz="1600" dirty="0" err="1"/>
              <a:t>Giumelli</a:t>
            </a:r>
            <a:r>
              <a:rPr lang="en-US" altLang="sk-SK" sz="1600" dirty="0"/>
              <a:t> 2013:28).</a:t>
            </a:r>
            <a:endParaRPr lang="sk-SK" altLang="sk-SK" sz="1600" dirty="0"/>
          </a:p>
          <a:p>
            <a:pPr lvl="2">
              <a:defRPr/>
            </a:pPr>
            <a:endParaRPr lang="sk-SK" altLang="sk-SK" sz="1600" b="1" dirty="0"/>
          </a:p>
          <a:p>
            <a:pPr lvl="2">
              <a:defRPr/>
            </a:pPr>
            <a:r>
              <a:rPr lang="sk-SK" altLang="sk-SK" sz="1600" b="1" dirty="0" err="1"/>
              <a:t>Sanctions</a:t>
            </a:r>
            <a:r>
              <a:rPr lang="sk-SK" altLang="sk-SK" sz="1600" b="1" dirty="0"/>
              <a:t> </a:t>
            </a:r>
            <a:r>
              <a:rPr lang="sk-SK" altLang="sk-SK" sz="1600" b="1" dirty="0" err="1"/>
              <a:t>can</a:t>
            </a:r>
            <a:r>
              <a:rPr lang="sk-SK" altLang="sk-SK" sz="1600" b="1" dirty="0"/>
              <a:t> </a:t>
            </a:r>
            <a:r>
              <a:rPr lang="sk-SK" altLang="sk-SK" sz="1600" b="1" dirty="0" err="1"/>
              <a:t>therefore</a:t>
            </a:r>
            <a:r>
              <a:rPr lang="sk-SK" altLang="sk-SK" sz="1600" b="1" dirty="0"/>
              <a:t> </a:t>
            </a:r>
            <a:r>
              <a:rPr lang="sk-SK" altLang="sk-SK" sz="1600" b="1" dirty="0" err="1"/>
              <a:t>be</a:t>
            </a:r>
            <a:r>
              <a:rPr lang="sk-SK" altLang="sk-SK" sz="1600" b="1" dirty="0"/>
              <a:t> </a:t>
            </a:r>
            <a:r>
              <a:rPr lang="sk-SK" altLang="sk-SK" sz="1600" b="1" dirty="0" err="1"/>
              <a:t>thought</a:t>
            </a:r>
            <a:r>
              <a:rPr lang="sk-SK" altLang="sk-SK" sz="1600" b="1" dirty="0"/>
              <a:t> of as </a:t>
            </a:r>
            <a:r>
              <a:rPr lang="sk-SK" altLang="sk-SK" sz="1600" b="1" dirty="0" err="1"/>
              <a:t>inherently</a:t>
            </a:r>
            <a:r>
              <a:rPr lang="sk-SK" altLang="sk-SK" sz="1600" b="1" dirty="0"/>
              <a:t> </a:t>
            </a:r>
            <a:r>
              <a:rPr lang="sk-SK" altLang="sk-SK" sz="1600" b="1" dirty="0" err="1"/>
              <a:t>carrying</a:t>
            </a:r>
            <a:r>
              <a:rPr lang="sk-SK" altLang="sk-SK" sz="1600" b="1" dirty="0"/>
              <a:t> a </a:t>
            </a:r>
            <a:r>
              <a:rPr lang="sk-SK" altLang="sk-SK" sz="1600" b="1" dirty="0" err="1"/>
              <a:t>normative</a:t>
            </a:r>
            <a:r>
              <a:rPr lang="sk-SK" altLang="sk-SK" sz="1600" b="1" dirty="0"/>
              <a:t> </a:t>
            </a:r>
            <a:r>
              <a:rPr lang="sk-SK" altLang="sk-SK" sz="1600" b="1" dirty="0" err="1"/>
              <a:t>component</a:t>
            </a:r>
            <a:r>
              <a:rPr lang="sk-SK" altLang="sk-SK" sz="1600" b="1" dirty="0"/>
              <a:t> – </a:t>
            </a:r>
            <a:r>
              <a:rPr lang="sk-SK" altLang="sk-SK" sz="1600" dirty="0" err="1"/>
              <a:t>the</a:t>
            </a:r>
            <a:r>
              <a:rPr lang="sk-SK" altLang="sk-SK" sz="1600" dirty="0"/>
              <a:t> </a:t>
            </a:r>
            <a:r>
              <a:rPr lang="sk-SK" altLang="sk-SK" sz="1600" dirty="0" err="1"/>
              <a:t>projection</a:t>
            </a:r>
            <a:r>
              <a:rPr lang="sk-SK" altLang="sk-SK" sz="1600" dirty="0"/>
              <a:t> of „</a:t>
            </a:r>
            <a:r>
              <a:rPr lang="sk-SK" altLang="sk-SK" sz="1600" dirty="0" err="1"/>
              <a:t>normal</a:t>
            </a:r>
            <a:r>
              <a:rPr lang="sk-SK" altLang="sk-SK" sz="1600" dirty="0"/>
              <a:t> </a:t>
            </a:r>
            <a:r>
              <a:rPr lang="sk-SK" altLang="sk-SK" sz="1600" dirty="0" err="1"/>
              <a:t>behaviour</a:t>
            </a:r>
            <a:r>
              <a:rPr lang="sk-SK" altLang="sk-SK" sz="1600" dirty="0"/>
              <a:t>“</a:t>
            </a:r>
            <a:endParaRPr lang="en-US" altLang="sk-SK" sz="1600" b="1" dirty="0"/>
          </a:p>
        </p:txBody>
      </p:sp>
      <p:pic>
        <p:nvPicPr>
          <p:cNvPr id="7" name="Graphic 6" descr="Questions">
            <a:extLst>
              <a:ext uri="{FF2B5EF4-FFF2-40B4-BE49-F238E27FC236}">
                <a16:creationId xmlns:a16="http://schemas.microsoft.com/office/drawing/2014/main" id="{7AECF5E7-C64C-4ACF-A6E3-CF3B3CBA0DF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975448" y="1687908"/>
            <a:ext cx="749782" cy="74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25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707</Words>
  <Application>Microsoft Office PowerPoint</Application>
  <PresentationFormat>Širokoúhlá obrazovka</PresentationFormat>
  <Paragraphs>93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Effectiveness and circumvention</vt:lpstr>
      <vt:lpstr>Contents</vt:lpstr>
      <vt:lpstr>Departing debate</vt:lpstr>
      <vt:lpstr>So do sanctions work?</vt:lpstr>
      <vt:lpstr>So do sanctions work?</vt:lpstr>
      <vt:lpstr>Measuring effectiveness</vt:lpstr>
      <vt:lpstr>Side-effects of the 1990s</vt:lpstr>
      <vt:lpstr>Sanctions as normative instruments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Sanctions and negotiation</dc:title>
  <dc:creator>Martin Chovančík</dc:creator>
  <cp:lastModifiedBy>Martin Chovančík</cp:lastModifiedBy>
  <cp:revision>6</cp:revision>
  <dcterms:created xsi:type="dcterms:W3CDTF">2021-03-15T09:03:36Z</dcterms:created>
  <dcterms:modified xsi:type="dcterms:W3CDTF">2022-03-28T09:52:15Z</dcterms:modified>
</cp:coreProperties>
</file>