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4"/>
  </p:notesMasterIdLst>
  <p:sldIdLst>
    <p:sldId id="256" r:id="rId2"/>
    <p:sldId id="257" r:id="rId3"/>
    <p:sldId id="328" r:id="rId4"/>
    <p:sldId id="317" r:id="rId5"/>
    <p:sldId id="260" r:id="rId6"/>
    <p:sldId id="261" r:id="rId7"/>
    <p:sldId id="324" r:id="rId8"/>
    <p:sldId id="262" r:id="rId9"/>
    <p:sldId id="263" r:id="rId10"/>
    <p:sldId id="269" r:id="rId11"/>
    <p:sldId id="321" r:id="rId12"/>
    <p:sldId id="286" r:id="rId13"/>
    <p:sldId id="288" r:id="rId14"/>
    <p:sldId id="287" r:id="rId15"/>
    <p:sldId id="289" r:id="rId16"/>
    <p:sldId id="290" r:id="rId17"/>
    <p:sldId id="319" r:id="rId18"/>
    <p:sldId id="329" r:id="rId19"/>
    <p:sldId id="330" r:id="rId20"/>
    <p:sldId id="331" r:id="rId21"/>
    <p:sldId id="320" r:id="rId22"/>
    <p:sldId id="270" r:id="rId23"/>
    <p:sldId id="271" r:id="rId24"/>
    <p:sldId id="272" r:id="rId25"/>
    <p:sldId id="273" r:id="rId26"/>
    <p:sldId id="274" r:id="rId27"/>
    <p:sldId id="275" r:id="rId28"/>
    <p:sldId id="322" r:id="rId29"/>
    <p:sldId id="281" r:id="rId30"/>
    <p:sldId id="282" r:id="rId31"/>
    <p:sldId id="283" r:id="rId32"/>
    <p:sldId id="318" r:id="rId33"/>
    <p:sldId id="285" r:id="rId34"/>
    <p:sldId id="325" r:id="rId35"/>
    <p:sldId id="323" r:id="rId36"/>
    <p:sldId id="291" r:id="rId37"/>
    <p:sldId id="292" r:id="rId38"/>
    <p:sldId id="293" r:id="rId39"/>
    <p:sldId id="294" r:id="rId40"/>
    <p:sldId id="295" r:id="rId41"/>
    <p:sldId id="296" r:id="rId42"/>
    <p:sldId id="326" r:id="rId43"/>
    <p:sldId id="297" r:id="rId44"/>
    <p:sldId id="298" r:id="rId45"/>
    <p:sldId id="299" r:id="rId46"/>
    <p:sldId id="300" r:id="rId47"/>
    <p:sldId id="301" r:id="rId48"/>
    <p:sldId id="310" r:id="rId49"/>
    <p:sldId id="312" r:id="rId50"/>
    <p:sldId id="311" r:id="rId51"/>
    <p:sldId id="313" r:id="rId52"/>
    <p:sldId id="315" r:id="rId53"/>
  </p:sldIdLst>
  <p:sldSz cx="9144000" cy="6858000" type="screen4x3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6" roundtripDataSignature="AMtx7mh5IR0MhpU7zm9CCiK1yXQ/P4+9h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Humpolík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03BD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7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1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66" Type="http://customschemas.google.com/relationships/presentationmetadata" Target="metadata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67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6451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60a5cf5ecd_0_4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g60a5cf5ecd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60a5cf5ecd_0_5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4" name="Google Shape;314;g60a5cf5ecd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60a5cf5ecd_0_5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7" name="Google Shape;307;g60a5cf5ecd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60a5cf5ecd_0_22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1" name="Google Shape;321;g60a5cf5ecd_0_2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60a5cf5ecd_0_6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g60a5cf5ec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60a5cf5ecd_0_6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g60a5cf5ec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254059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60a5cf5ecd_0_6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g60a5cf5ec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445396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5ffc877e4a_0_3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3" name="Google Shape;193;g5ffc877e4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5ffc877e4a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g5ffc877e4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211f007f8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g6211f007f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5ffc877e4a_0_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g5ffc877e4a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6211f007f8_0_4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0" name="Google Shape;220;g6211f007f8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ffc877e4a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5ffc877e4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ffc877e4a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5ffc877e4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207001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5ffc877e4a_0_8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4" name="Google Shape;264;g5ffc877e4a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60a5cf5ecd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1" name="Google Shape;271;g60a5cf5ec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0a5cf5ecd_0_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g60a5cf5ec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0a5cf5ecd_0_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g60a5cf5ec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679148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60a5cf5ecd_0_3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2" name="Google Shape;292;g60a5cf5ecd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5ffc877e4a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6" name="Google Shape;176;g5ffc877e4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5ffc877e4a_0_3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3" name="Google Shape;193;g5ffc877e4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849882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0a5cf5ecd_0_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g60a5cf5ec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184348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60a5cf5ecd_0_7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5" name="Google Shape;335;g60a5cf5ecd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60a5cf5ecd_0_8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5" name="Google Shape;345;g60a5cf5ecd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60a5cf5ecd_0_8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4" name="Google Shape;354;g60a5cf5ecd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60a5cf5ecd_0_10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2" name="Google Shape;362;g60a5cf5ecd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60a5cf5ecd_0_11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8" name="Google Shape;368;g60a5cf5ecd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60a5cf5ecd_0_1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6" name="Google Shape;376;g60a5cf5ecd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60a5cf5ecd_0_22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4" name="Google Shape;384;g60a5cf5ecd_0_2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60a5cf5ecd_0_12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2" name="Google Shape;392;g60a5cf5ecd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60a5cf5ecd_0_1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0" name="Google Shape;400;g60a5cf5ecd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60a5cf5ecd_0_23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8" name="Google Shape;408;g60a5cf5ecd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60a5cf5ecd_0_2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6" name="Google Shape;416;g60a5cf5ecd_0_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60a5cf5ecd_0_188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6" name="Google Shape;486;g60a5cf5ecd_0_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60a5cf5ecd_0_20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0" name="Google Shape;500;g60a5cf5ecd_0_2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60a5cf5ecd_0_19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2" name="Google Shape;492;g60a5cf5ecd_0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g60a5cf5ecd_0_20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7" name="Google Shape;507;g60a5cf5ecd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613c9f9505_0_12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23" name="Google Shape;523;g613c9f9505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ffc877e4a_0_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g5ffc877e4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79359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13ab93460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g613ab9346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6" name="Google Shape;186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e-zdroje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zdroje.muni.cz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vzdaleny_pristup/?lang=c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6-OXKKngNo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heses.cz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knihovna.fss.muni.cz/sluzby/jak-si-pujcit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ovna.fss.muni.cz/e-zdroje" TargetMode="External"/><Relationship Id="rId5" Type="http://schemas.openxmlformats.org/officeDocument/2006/relationships/hyperlink" Target="https://knihovna.fss.muni.cz/e-zdroje/e-prezencka" TargetMode="External"/><Relationship Id="rId4" Type="http://schemas.openxmlformats.org/officeDocument/2006/relationships/hyperlink" Target="https://knihovna.fss.muni.cz/sluzby/mvs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hyperlink" Target="http://discovery.muni.cz" TargetMode="External"/><Relationship Id="rId7" Type="http://schemas.openxmlformats.org/officeDocument/2006/relationships/image" Target="../media/image12.jp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hyperlink" Target="https://www.scienceopen.com/" TargetMode="External"/><Relationship Id="rId4" Type="http://schemas.openxmlformats.org/officeDocument/2006/relationships/hyperlink" Target="http://scholar.google.com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discovery.muni.cz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doaj.org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cpsr.umich.edu/files/instructors/How_to_Read_a_Journal_Article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azancov@fss.muni.cz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hyperlink" Target="https://knihovna.fss.muni.cz/e-zdroje/bookport" TargetMode="External"/><Relationship Id="rId3" Type="http://schemas.openxmlformats.org/officeDocument/2006/relationships/hyperlink" Target="https://katalog.muni.cz/" TargetMode="External"/><Relationship Id="rId7" Type="http://schemas.openxmlformats.org/officeDocument/2006/relationships/hyperlink" Target="https://knihovna.fss.muni.cz/e-zdroje/e-kniha-na-pockani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eph.nkp.cz/F/?func=file&amp;file_name=find-b&amp;local_base=skcm" TargetMode="External"/><Relationship Id="rId11" Type="http://schemas.openxmlformats.org/officeDocument/2006/relationships/hyperlink" Target="https://ezdroje.muni.cz/prehled/zdroj.php?lang=cs&amp;id=429" TargetMode="External"/><Relationship Id="rId5" Type="http://schemas.openxmlformats.org/officeDocument/2006/relationships/hyperlink" Target="http://www.jib.cz/" TargetMode="External"/><Relationship Id="rId10" Type="http://schemas.openxmlformats.org/officeDocument/2006/relationships/hyperlink" Target="https://ezdroje.muni.cz/prehled/zdroj.php?lang=cs&amp;id=416" TargetMode="External"/><Relationship Id="rId4" Type="http://schemas.openxmlformats.org/officeDocument/2006/relationships/hyperlink" Target="https://www.knihovny.cz/" TargetMode="External"/><Relationship Id="rId9" Type="http://schemas.openxmlformats.org/officeDocument/2006/relationships/hyperlink" Target="http://discovery.muni.cz/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doabooks.org/doab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ooks.google.com/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katalog.muni.cz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prehled/zdroj.php?lang=cs&amp;id=508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nihovna.fss.muni.cz/e-zdroje#ezdroje" TargetMode="External"/><Relationship Id="rId5" Type="http://schemas.openxmlformats.org/officeDocument/2006/relationships/hyperlink" Target="https://www.dart-europe.org/basic-search.php" TargetMode="External"/><Relationship Id="rId4" Type="http://schemas.openxmlformats.org/officeDocument/2006/relationships/hyperlink" Target="http://theses.cz/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ia.gov/the-world-factbook/" TargetMode="External"/><Relationship Id="rId4" Type="http://schemas.openxmlformats.org/officeDocument/2006/relationships/hyperlink" Target="http://infotrac.galegroup.com/itweb/masaryk?db=GVRL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c.europa.eu/eurostat/statistics-explained/index.php/Main_Page" TargetMode="External"/><Relationship Id="rId4" Type="http://schemas.openxmlformats.org/officeDocument/2006/relationships/hyperlink" Target="https://www.czso.cz/csu/czso/statistiky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road.issn.org/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.org/en/our-work/documents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zancov@fss.muni.cz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615"/>
            <a:ext cx="9615455" cy="685771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609527" y="2310770"/>
            <a:ext cx="8396400" cy="1457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Základy práce s informačními zdroji pro </a:t>
            </a:r>
            <a:r>
              <a:rPr lang="cs-CZ" sz="4400" b="1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bc.</a:t>
            </a: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studenty MVZ221</a:t>
            </a:r>
            <a:endParaRPr sz="4400" b="1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544213" y="4084917"/>
            <a:ext cx="6858000" cy="9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cs-CZ" b="1" dirty="0">
                <a:solidFill>
                  <a:srgbClr val="0000DC"/>
                </a:solidFill>
                <a:latin typeface="Arial"/>
                <a:cs typeface="Arial"/>
                <a:sym typeface="Arial"/>
              </a:rPr>
              <a:t>Dana Mazancová</a:t>
            </a:r>
            <a:endParaRPr b="1" dirty="0">
              <a:solidFill>
                <a:srgbClr val="0000DC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609527" y="5488098"/>
            <a:ext cx="6858000" cy="47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Brno, </a:t>
            </a:r>
            <a:r>
              <a:rPr lang="cs-CZ" sz="2400" dirty="0">
                <a:solidFill>
                  <a:schemeClr val="dk1"/>
                </a:solidFill>
              </a:rPr>
              <a:t>4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března 2022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613ab93460_0_33"/>
          <p:cNvSpPr txBox="1">
            <a:spLocks noGrp="1"/>
          </p:cNvSpPr>
          <p:nvPr>
            <p:ph type="title"/>
          </p:nvPr>
        </p:nvSpPr>
        <p:spPr>
          <a:xfrm>
            <a:off x="3722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gramotnost</a:t>
            </a:r>
            <a:endParaRPr sz="4000"/>
          </a:p>
        </p:txBody>
      </p:sp>
      <p:sp>
        <p:nvSpPr>
          <p:cNvPr id="190" name="Google Shape;190;g613ab93460_0_33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→  Rozpoznání informační potřeby</a:t>
            </a: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66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457200" algn="l" rtl="0">
              <a:lnSpc>
                <a:spcPct val="10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Wingdings" panose="05000000000000000000" pitchFamily="2" charset="2"/>
              <a:buChar char="q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Schopnost </a:t>
            </a: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informaci: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nalézt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znalost informačních zdrojů a   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vyhledávacích strategií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vyhodnotit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užitečnost/relevance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použít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pro daný účel, znalost autorského </a:t>
            </a: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zákona, problematiky citování a plagiátorství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4"/>
          <p:cNvSpPr txBox="1"/>
          <p:nvPr/>
        </p:nvSpPr>
        <p:spPr>
          <a:xfrm>
            <a:off x="1286100" y="1929000"/>
            <a:ext cx="65718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Licencované zdroje</a:t>
            </a:r>
            <a:endParaRPr sz="60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9667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60a5cf5ecd_0_44"/>
          <p:cNvSpPr txBox="1">
            <a:spLocks noGrp="1"/>
          </p:cNvSpPr>
          <p:nvPr>
            <p:ph type="title"/>
          </p:nvPr>
        </p:nvSpPr>
        <p:spPr>
          <a:xfrm>
            <a:off x="56240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Licencované zdroje I.</a:t>
            </a:r>
            <a:endParaRPr sz="4000" dirty="0"/>
          </a:p>
        </p:txBody>
      </p:sp>
      <p:sp>
        <p:nvSpPr>
          <p:cNvPr id="304" name="Google Shape;304;g60a5cf5ecd_0_44"/>
          <p:cNvSpPr txBox="1"/>
          <p:nvPr/>
        </p:nvSpPr>
        <p:spPr>
          <a:xfrm>
            <a:off x="443980" y="1838839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výrazy - komerční zdroje/databáze, elektronické informační zdroje,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e-zdroje, EIZ,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databáze, dokumenty v elektronické podobě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dostupné prostřednictvím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databází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volně dostupné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komerční (licencované)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60a5cf5ecd_0_57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Licencované zdroje II.</a:t>
            </a:r>
            <a:endParaRPr sz="4000"/>
          </a:p>
        </p:txBody>
      </p:sp>
      <p:sp>
        <p:nvSpPr>
          <p:cNvPr id="318" name="Google Shape;318;g60a5cf5ecd_0_57"/>
          <p:cNvSpPr txBox="1"/>
          <p:nvPr/>
        </p:nvSpPr>
        <p:spPr>
          <a:xfrm>
            <a:off x="177650" y="175175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lang="cs-CZ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 úplatu - </a:t>
            </a:r>
            <a:r>
              <a:rPr lang="cs-CZ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studenty MU zdarma ☺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lang="cs-CZ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informace jsou </a:t>
            </a:r>
            <a:r>
              <a:rPr lang="cs-CZ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prověřené</a:t>
            </a:r>
            <a:r>
              <a:rPr lang="cs-CZ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(prochází recenzním řízením)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❑"/>
            </a:pPr>
            <a:r>
              <a:rPr lang="cs-CZ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články většinou dostupné dříve než v tištěné podobě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❑"/>
            </a:pPr>
            <a:r>
              <a:rPr lang="cs-CZ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doporučený zdroj pro psaní seminárních a závěrečných prací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60a5cf5ecd_0_51"/>
          <p:cNvSpPr txBox="1">
            <a:spLocks noGrp="1"/>
          </p:cNvSpPr>
          <p:nvPr>
            <p:ph type="title"/>
          </p:nvPr>
        </p:nvSpPr>
        <p:spPr>
          <a:xfrm>
            <a:off x="417298" y="465192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Databáze</a:t>
            </a:r>
            <a:endParaRPr sz="4000" dirty="0"/>
          </a:p>
        </p:txBody>
      </p:sp>
      <p:sp>
        <p:nvSpPr>
          <p:cNvPr id="311" name="Google Shape;311;g60a5cf5ecd_0_51"/>
          <p:cNvSpPr txBox="1"/>
          <p:nvPr/>
        </p:nvSpPr>
        <p:spPr>
          <a:xfrm>
            <a:off x="263100" y="161858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3083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Bibliografické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pouze základní  "identifikační" údaje o dokumentech (název, autor, rok vydání atd.) + abstrakt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784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308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Fulltextové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plné texty dokumentů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784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308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Multioborové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dokumenty z různých oborů 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44343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rozsáhlé databáze – např. </a:t>
            </a: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ProQuest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Wiley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EBSCO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44343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není možné mít zaplacený přístup ke všem kolekcím, tj. </a:t>
            </a:r>
          </a:p>
          <a:p>
            <a:pPr marL="356670" marR="0" lvl="1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cs-CZ" sz="2400" dirty="0">
                <a:solidFill>
                  <a:schemeClr val="dk1"/>
                </a:solidFill>
              </a:rPr>
              <a:t>    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 všem fulltextům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60a5cf5ecd_0_221"/>
          <p:cNvSpPr txBox="1">
            <a:spLocks noGrp="1"/>
          </p:cNvSpPr>
          <p:nvPr>
            <p:ph type="title"/>
          </p:nvPr>
        </p:nvSpPr>
        <p:spPr>
          <a:xfrm>
            <a:off x="882002" y="37457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 se dostanu k licencovaným zdrojům?</a:t>
            </a:r>
            <a:endParaRPr sz="4000" dirty="0"/>
          </a:p>
        </p:txBody>
      </p:sp>
      <p:sp>
        <p:nvSpPr>
          <p:cNvPr id="325" name="Google Shape;325;g60a5cf5ecd_0_221"/>
          <p:cNvSpPr txBox="1"/>
          <p:nvPr/>
        </p:nvSpPr>
        <p:spPr>
          <a:xfrm>
            <a:off x="-4" y="2171016"/>
            <a:ext cx="9144003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001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stránky knihovny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http://knihovna.fss.muni.cz/e-zdroje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57300" marR="0" lvl="2" indent="-3492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 k oborům vyučovaným na FSS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None/>
            </a:pPr>
            <a:endParaRPr sz="24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Portál elektronických informačních zdrojů MU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http://ezdroje.muni.cz/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57300" marR="0" lvl="2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 i z dalších oborů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" name="Google Shape;330;g60a5cf5ecd_0_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g60a5cf5ecd_0_65"/>
          <p:cNvSpPr txBox="1">
            <a:spLocks noGrp="1"/>
          </p:cNvSpPr>
          <p:nvPr>
            <p:ph type="title"/>
          </p:nvPr>
        </p:nvSpPr>
        <p:spPr>
          <a:xfrm>
            <a:off x="79322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 se dostanu k licencovaným zdrojům mimo počítačovou síť univerzity?</a:t>
            </a:r>
            <a:endParaRPr sz="3500" dirty="0"/>
          </a:p>
        </p:txBody>
      </p:sp>
      <p:sp>
        <p:nvSpPr>
          <p:cNvPr id="332" name="Google Shape;332;g60a5cf5ecd_0_65"/>
          <p:cNvSpPr txBox="1"/>
          <p:nvPr/>
        </p:nvSpPr>
        <p:spPr>
          <a:xfrm>
            <a:off x="263100" y="2712384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001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Nastavte si na počítači 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vzdálený přístup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OpenVPN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Shibboleth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EZproxy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60a5cf5ecd_0_65"/>
          <p:cNvSpPr txBox="1">
            <a:spLocks noGrp="1"/>
          </p:cNvSpPr>
          <p:nvPr>
            <p:ph type="title"/>
          </p:nvPr>
        </p:nvSpPr>
        <p:spPr>
          <a:xfrm>
            <a:off x="391886" y="37761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 </a:t>
            </a: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3500" dirty="0"/>
          </a:p>
        </p:txBody>
      </p:sp>
      <p:sp>
        <p:nvSpPr>
          <p:cNvPr id="332" name="Google Shape;332;g60a5cf5ecd_0_65"/>
          <p:cNvSpPr txBox="1"/>
          <p:nvPr/>
        </p:nvSpPr>
        <p:spPr>
          <a:xfrm>
            <a:off x="296125" y="900333"/>
            <a:ext cx="8573555" cy="572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Prosím, prostudujte si, jak funguje tzv. </a:t>
            </a:r>
            <a:r>
              <a:rPr lang="cs-CZ" sz="2200" b="1" dirty="0"/>
              <a:t>vzdálený přístup k e-zdrojům </a:t>
            </a:r>
            <a:r>
              <a:rPr lang="cs-CZ" sz="2200" dirty="0"/>
              <a:t>(tj. mimo počítačovou síť MU) - </a:t>
            </a:r>
            <a:r>
              <a:rPr lang="cs-CZ" sz="2200" dirty="0">
                <a:hlinkClick r:id="rId3"/>
              </a:rPr>
              <a:t>https://ezdroje.muni.cz</a:t>
            </a:r>
            <a:r>
              <a:rPr lang="cs-CZ" sz="2200" dirty="0"/>
              <a:t> - sekce vzdálený přístup </a:t>
            </a:r>
            <a:r>
              <a:rPr lang="cs-CZ" sz="2200" dirty="0">
                <a:solidFill>
                  <a:schemeClr val="tx1"/>
                </a:solidFill>
              </a:rPr>
              <a:t>a jeden z přístupů si zvolte pro další práci. </a:t>
            </a:r>
          </a:p>
          <a:p>
            <a:pPr algn="just"/>
            <a:endParaRPr lang="cs-CZ" sz="22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200" dirty="0"/>
              <a:t> Poté se zkuste připojit do databáze </a:t>
            </a:r>
            <a:r>
              <a:rPr lang="cs-CZ" sz="2200" b="1" dirty="0" err="1"/>
              <a:t>Wiley</a:t>
            </a:r>
            <a:r>
              <a:rPr lang="cs-CZ" sz="2200" b="1" dirty="0"/>
              <a:t> Online </a:t>
            </a:r>
            <a:r>
              <a:rPr lang="cs-CZ" sz="2200" b="1" dirty="0" err="1"/>
              <a:t>Library</a:t>
            </a:r>
            <a:r>
              <a:rPr lang="cs-CZ" sz="2200" b="1" dirty="0"/>
              <a:t>.</a:t>
            </a:r>
          </a:p>
          <a:p>
            <a:pPr algn="just"/>
            <a:r>
              <a:rPr lang="cs-CZ" sz="2200" b="1" dirty="0"/>
              <a:t>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200" dirty="0"/>
              <a:t>Na stránce </a:t>
            </a:r>
            <a:r>
              <a:rPr lang="cs-CZ" sz="2200" b="1" dirty="0"/>
              <a:t>ezdroje.muni.cz </a:t>
            </a:r>
            <a:r>
              <a:rPr lang="cs-CZ" sz="2200" dirty="0"/>
              <a:t>si zvolte „zdroje abecedně“ 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200" dirty="0"/>
              <a:t>Dohledejte si databázi </a:t>
            </a:r>
            <a:r>
              <a:rPr lang="cs-CZ" sz="2200" b="1" dirty="0" err="1"/>
              <a:t>Wiley</a:t>
            </a:r>
            <a:r>
              <a:rPr lang="cs-CZ" sz="2200" b="1" dirty="0"/>
              <a:t> Online </a:t>
            </a:r>
            <a:r>
              <a:rPr lang="cs-CZ" sz="2200" b="1" dirty="0" err="1"/>
              <a:t>Library</a:t>
            </a:r>
            <a:r>
              <a:rPr lang="cs-CZ" sz="2200" b="1" dirty="0"/>
              <a:t> – </a:t>
            </a:r>
            <a:r>
              <a:rPr lang="cs-CZ" sz="2200" b="1" dirty="0" err="1"/>
              <a:t>Journals</a:t>
            </a:r>
            <a:r>
              <a:rPr lang="cs-CZ" sz="2200" b="1" dirty="0"/>
              <a:t>, </a:t>
            </a:r>
            <a:r>
              <a:rPr lang="cs-CZ" sz="2200" dirty="0"/>
              <a:t>u ní si klikněte na „více informací“ a poté zvolte dole na stránce „</a:t>
            </a:r>
            <a:r>
              <a:rPr lang="cs-CZ" sz="2200" dirty="0" err="1"/>
              <a:t>Ezproxy</a:t>
            </a:r>
            <a:r>
              <a:rPr lang="cs-CZ" sz="2200" dirty="0"/>
              <a:t>“ nebo „</a:t>
            </a:r>
            <a:r>
              <a:rPr lang="cs-CZ" sz="2200" dirty="0" err="1"/>
              <a:t>Shibboleth</a:t>
            </a:r>
            <a:r>
              <a:rPr lang="cs-CZ" sz="2200" dirty="0"/>
              <a:t>“ 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200" dirty="0"/>
              <a:t>Následně se zobrazí tabulka, do které zadáte UČO a heslo. Případně českou federaci a následně MU. Alternativou samozřejmě zůstává přihlášení přes </a:t>
            </a:r>
            <a:r>
              <a:rPr lang="cs-CZ" sz="2200" dirty="0" err="1"/>
              <a:t>OpenVPN</a:t>
            </a:r>
            <a:r>
              <a:rPr lang="cs-CZ" sz="2200" dirty="0"/>
              <a:t>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200" dirty="0"/>
              <a:t>Jak by měl postup vypadat, si můžete zkontrolovat na dalších </a:t>
            </a:r>
            <a:r>
              <a:rPr lang="cs-CZ" sz="2200" dirty="0" err="1"/>
              <a:t>slidech</a:t>
            </a:r>
            <a:r>
              <a:rPr lang="cs-CZ" sz="2200" dirty="0"/>
              <a:t>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4084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1658B9DC-5C06-4FF8-80C3-08664C5AB6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766279" cy="387871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41DF37B-DCB6-403E-8B9A-2CE49E8AC7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3562350"/>
            <a:ext cx="6477000" cy="1552575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F85ADCC-8169-46BB-87F4-3293056E59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114925"/>
            <a:ext cx="91344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91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60407E63-8E12-4B60-A7BA-504F435AF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" y="33337"/>
            <a:ext cx="7962900" cy="679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03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0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628650" y="621158"/>
            <a:ext cx="7886700" cy="688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Osnova kurzu</a:t>
            </a:r>
            <a:endParaRPr sz="4000"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628650" y="1474496"/>
            <a:ext cx="8195754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0448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Práce s informacemi, základy EIZ, psaní odborných (závěrečných) prací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Práce s elektronickými informačními zdroji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základy vyhledávacích technik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tvorba rešeršního dotazu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praktické vyhledávání v oborových databázích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Citace, citování, plagiátorství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základní terminologie, citační styly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základy citování jednotlivých druhů dokumentů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7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citační software, zvláštnosti citování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Práce s elektronickými informačními zdroji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EBSCO </a:t>
            </a:r>
            <a:r>
              <a:rPr lang="cs-CZ" sz="2000" dirty="0" err="1">
                <a:latin typeface="Arial"/>
                <a:ea typeface="Arial"/>
                <a:cs typeface="Arial"/>
                <a:sym typeface="Arial"/>
              </a:rPr>
              <a:t>Discovery</a:t>
            </a: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000" dirty="0" err="1">
                <a:latin typeface="Arial"/>
                <a:ea typeface="Arial"/>
                <a:cs typeface="Arial"/>
                <a:sym typeface="Arial"/>
              </a:rPr>
              <a:t>Service</a:t>
            </a: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 a nadstavbové nástroje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databáze elektronických knih</a:t>
            </a:r>
            <a:endParaRPr sz="2000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F0E673A-D8E9-4812-B71C-8DD3451E7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" y="883920"/>
            <a:ext cx="7909560" cy="5090160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7F3CFC50-EF0F-4D79-838E-8A468D60CEE4}"/>
              </a:ext>
            </a:extLst>
          </p:cNvPr>
          <p:cNvSpPr txBox="1"/>
          <p:nvPr/>
        </p:nvSpPr>
        <p:spPr>
          <a:xfrm>
            <a:off x="617220" y="186612"/>
            <a:ext cx="7445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Přihlášení přes </a:t>
            </a:r>
            <a:r>
              <a:rPr lang="cs-CZ" sz="2800" dirty="0" err="1"/>
              <a:t>EZproxy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28615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60a5cf5ecd_0_65"/>
          <p:cNvSpPr txBox="1">
            <a:spLocks noGrp="1"/>
          </p:cNvSpPr>
          <p:nvPr>
            <p:ph type="title"/>
          </p:nvPr>
        </p:nvSpPr>
        <p:spPr>
          <a:xfrm>
            <a:off x="586662" y="3059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</a:t>
            </a:r>
            <a:endParaRPr sz="3500" dirty="0"/>
          </a:p>
        </p:txBody>
      </p:sp>
      <p:sp>
        <p:nvSpPr>
          <p:cNvPr id="332" name="Google Shape;332;g60a5cf5ecd_0_65"/>
          <p:cNvSpPr txBox="1"/>
          <p:nvPr/>
        </p:nvSpPr>
        <p:spPr>
          <a:xfrm>
            <a:off x="793225" y="218987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A024C16-0076-4AD0-B8E0-194B89078470}"/>
              </a:ext>
            </a:extLst>
          </p:cNvPr>
          <p:cNvSpPr txBox="1"/>
          <p:nvPr/>
        </p:nvSpPr>
        <p:spPr>
          <a:xfrm>
            <a:off x="1" y="5180498"/>
            <a:ext cx="95638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Náhled databáze </a:t>
            </a:r>
            <a:r>
              <a:rPr lang="cs-CZ" dirty="0" err="1"/>
              <a:t>Wiley</a:t>
            </a:r>
            <a:r>
              <a:rPr lang="cs-CZ" dirty="0"/>
              <a:t> Online </a:t>
            </a:r>
            <a:r>
              <a:rPr lang="cs-CZ" dirty="0" err="1"/>
              <a:t>Library</a:t>
            </a:r>
            <a:r>
              <a:rPr lang="cs-CZ" sz="1200" dirty="0"/>
              <a:t>.                                                       Zdroj: https://onlinelibrary-wiley-com.ezproxy.muni.cz/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E3721AD-3172-446F-81F4-C28A7A474841}"/>
              </a:ext>
            </a:extLst>
          </p:cNvPr>
          <p:cNvSpPr txBox="1"/>
          <p:nvPr/>
        </p:nvSpPr>
        <p:spPr>
          <a:xfrm>
            <a:off x="191277" y="5822307"/>
            <a:ext cx="87614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Další verze cvičení pro zvídavé – i když vyhledávání v databázích bude součástí až další lekce, tak si můžete v této databázi najít zdroje (např. články) týkající se  „diplomacie“. Vyhledávejte v angličtině, téma si můžete zkusit více upřesnit. Pokud si chcete následně přečíst celý text, tak by u záznamu mělo být uvedeno „Full Access“.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0834AC6-EFF8-4410-A448-D9A44A8FE6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14738"/>
            <a:ext cx="9144000" cy="427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0758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g5ffc877e4a_0_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g5ffc877e4a_0_30"/>
          <p:cNvSpPr txBox="1"/>
          <p:nvPr/>
        </p:nvSpPr>
        <p:spPr>
          <a:xfrm>
            <a:off x="908025" y="1929000"/>
            <a:ext cx="7288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Psaní závěrečných (odborných) prací</a:t>
            </a:r>
            <a:endParaRPr sz="60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ffc877e4a_0_35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g5ffc877e4a_0_35"/>
          <p:cNvSpPr txBox="1"/>
          <p:nvPr/>
        </p:nvSpPr>
        <p:spPr>
          <a:xfrm>
            <a:off x="697950" y="1929100"/>
            <a:ext cx="78594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>
                <a:solidFill>
                  <a:schemeClr val="dk1"/>
                </a:solidFill>
              </a:rPr>
              <a:t>Propagační </a:t>
            </a:r>
            <a:r>
              <a:rPr lang="cs-CZ" sz="3600" b="1" u="sng">
                <a:solidFill>
                  <a:srgbClr val="0000FF"/>
                </a:solidFill>
                <a:hlinkClick r:id="rId3"/>
              </a:rPr>
              <a:t>video</a:t>
            </a:r>
            <a:r>
              <a:rPr lang="cs-CZ" sz="3600" b="1">
                <a:solidFill>
                  <a:schemeClr val="dk1"/>
                </a:solidFill>
              </a:rPr>
              <a:t> Západočeské univerzity v Plzni</a:t>
            </a:r>
            <a:endParaRPr sz="36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6211f007f8_0_35"/>
          <p:cNvSpPr txBox="1">
            <a:spLocks noGrp="1"/>
          </p:cNvSpPr>
          <p:nvPr>
            <p:ph type="title"/>
          </p:nvPr>
        </p:nvSpPr>
        <p:spPr>
          <a:xfrm>
            <a:off x="628650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Metodika psaní odborných prací</a:t>
            </a:r>
            <a:endParaRPr sz="4000"/>
          </a:p>
        </p:txBody>
      </p:sp>
      <p:sp>
        <p:nvSpPr>
          <p:cNvPr id="210" name="Google Shape;210;g6211f007f8_0_35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080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Dostatek času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vyhledání a nastudovaní      příslušné literatury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26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Vypracování námětu závěrečné práce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26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Vymezení času potřebného k sepsání textu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26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Dodržení všech předepsaných formálních a odborných náležitostí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1999" marR="0" lvl="0" indent="-304999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Google Shape;215;g5ffc877e4a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g5ffc877e4a_0_41"/>
          <p:cNvSpPr txBox="1">
            <a:spLocks noGrp="1"/>
          </p:cNvSpPr>
          <p:nvPr>
            <p:ph type="title"/>
          </p:nvPr>
        </p:nvSpPr>
        <p:spPr>
          <a:xfrm>
            <a:off x="628650" y="669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Základní etapy přípravy písemné práce</a:t>
            </a:r>
            <a:endParaRPr sz="4000"/>
          </a:p>
        </p:txBody>
      </p:sp>
      <p:sp>
        <p:nvSpPr>
          <p:cNvPr id="217" name="Google Shape;217;g5ffc877e4a_0_41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6812" marR="0" lvl="1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75"/>
              <a:buAutoNum type="arabicPeriod"/>
            </a:pPr>
            <a:r>
              <a:rPr lang="cs-CZ" sz="2775" i="0" u="none" strike="noStrike" cap="none">
                <a:solidFill>
                  <a:schemeClr val="dk1"/>
                </a:solidFill>
              </a:rPr>
              <a:t>Volba tématu a strategie přípravy</a:t>
            </a:r>
            <a:endParaRPr sz="2800" i="0" u="none" strike="noStrike" cap="none">
              <a:solidFill>
                <a:schemeClr val="dk1"/>
              </a:solidFill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Zpracování výsledků průzkumu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dokumentace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konečné verze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Odevzdání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Obhajoba - prezentace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g6211f007f8_0_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g6211f007f8_0_43"/>
          <p:cNvSpPr txBox="1">
            <a:spLocks noGrp="1"/>
          </p:cNvSpPr>
          <p:nvPr>
            <p:ph type="title"/>
          </p:nvPr>
        </p:nvSpPr>
        <p:spPr>
          <a:xfrm>
            <a:off x="628650" y="669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Základní etapy přípravy písemné práce</a:t>
            </a:r>
            <a:endParaRPr sz="4000"/>
          </a:p>
        </p:txBody>
      </p:sp>
      <p:sp>
        <p:nvSpPr>
          <p:cNvPr id="224" name="Google Shape;224;g6211f007f8_0_43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6812" marR="0" lvl="1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Volba tématu a strategie přípravy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Zpracování výsledků průzkumu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dokumentace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konečné verze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Odevzdání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Obhajoba - prezentace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ffc877e4a_0_47"/>
          <p:cNvSpPr txBox="1">
            <a:spLocks noGrp="1"/>
          </p:cNvSpPr>
          <p:nvPr>
            <p:ph type="title"/>
          </p:nvPr>
        </p:nvSpPr>
        <p:spPr>
          <a:xfrm>
            <a:off x="628650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Volba tématu</a:t>
            </a:r>
            <a:endParaRPr sz="4000"/>
          </a:p>
        </p:txBody>
      </p:sp>
      <p:sp>
        <p:nvSpPr>
          <p:cNvPr id="231" name="Google Shape;231;g5ffc877e4a_0_47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Podívat se do </a:t>
            </a:r>
            <a:r>
              <a:rPr lang="cs-CZ" sz="3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Archivu závěrečných prací IS MU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604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Případně na práce jiných univerzit: </a:t>
            </a:r>
            <a:r>
              <a:rPr lang="cs-CZ" sz="3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Vysokoškolské kvalifikační práce 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ffc877e4a_0_47"/>
          <p:cNvSpPr txBox="1">
            <a:spLocks noGrp="1"/>
          </p:cNvSpPr>
          <p:nvPr>
            <p:ph type="title"/>
          </p:nvPr>
        </p:nvSpPr>
        <p:spPr>
          <a:xfrm>
            <a:off x="628650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 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4000" dirty="0"/>
          </a:p>
        </p:txBody>
      </p:sp>
      <p:sp>
        <p:nvSpPr>
          <p:cNvPr id="231" name="Google Shape;231;g5ffc877e4a_0_47"/>
          <p:cNvSpPr txBox="1"/>
          <p:nvPr/>
        </p:nvSpPr>
        <p:spPr>
          <a:xfrm>
            <a:off x="512930" y="1468829"/>
            <a:ext cx="78867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just">
              <a:spcAft>
                <a:spcPts val="60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 </a:t>
            </a:r>
            <a:r>
              <a:rPr lang="cs-CZ" sz="24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Archivu závěrečných prací IS MU</a:t>
            </a:r>
            <a:r>
              <a:rPr lang="cs-CZ" sz="24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si v části „Vyhledávání absolventů a závěrečných prací“ dohledejte </a:t>
            </a:r>
            <a:r>
              <a:rPr lang="cs-CZ" sz="2400" b="1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práce absolventů vaší katedry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kteří již mají v archivu vloženou závěrečnou práci. Vyzkoušejte si různé typy </a:t>
            </a:r>
            <a:r>
              <a:rPr lang="cs-CZ" sz="2400" b="1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filtrů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(více položek lze vybrat přes </a:t>
            </a:r>
            <a:r>
              <a:rPr lang="cs-CZ" sz="2400" b="0" i="0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ctrl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). Zvolte si některý ze záznamů a prohlédněte si, </a:t>
            </a:r>
            <a:r>
              <a:rPr lang="cs-CZ" sz="2400" dirty="0">
                <a:solidFill>
                  <a:schemeClr val="tx1"/>
                </a:solidFill>
              </a:rPr>
              <a:t>co zde můžete </a:t>
            </a:r>
            <a:r>
              <a:rPr lang="cs-CZ" sz="2400" b="0" i="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najít (abstrakt, klíčová slova, posudky, plný text práce, návrh hodnocení).</a:t>
            </a:r>
            <a:endParaRPr sz="2400" b="0" i="0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60400" marR="0" lvl="0" indent="-457200" algn="just" rtl="0">
              <a:lnSpc>
                <a:spcPct val="100000"/>
              </a:lnSpc>
              <a:spcAft>
                <a:spcPts val="600"/>
              </a:spcAft>
              <a:buClr>
                <a:schemeClr val="dk1"/>
              </a:buClr>
              <a:buSzPts val="3200"/>
              <a:buFont typeface="Wingdings" panose="05000000000000000000" pitchFamily="2" charset="2"/>
              <a:buChar char="q"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Aft>
                <a:spcPts val="60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49679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" name="Google Shape;266;g5ffc877e4a_0_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g5ffc877e4a_0_84"/>
          <p:cNvSpPr txBox="1">
            <a:spLocks noGrp="1"/>
          </p:cNvSpPr>
          <p:nvPr>
            <p:ph type="title"/>
          </p:nvPr>
        </p:nvSpPr>
        <p:spPr>
          <a:xfrm>
            <a:off x="935267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Základní etapy přípravy písemné práce</a:t>
            </a:r>
            <a:endParaRPr sz="4000" dirty="0"/>
          </a:p>
        </p:txBody>
      </p:sp>
      <p:sp>
        <p:nvSpPr>
          <p:cNvPr id="268" name="Google Shape;268;g5ffc877e4a_0_84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6812" marR="0" lvl="1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Volba tématu a strategie přípravy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Zpracování výsledků průzkumu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Výzkum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dokumentace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konečné verze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Odevzdání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Obhajoba - prezentace práce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g5ffc877e4a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g5ffc877e4a_0_0"/>
          <p:cNvSpPr txBox="1">
            <a:spLocks noGrp="1"/>
          </p:cNvSpPr>
          <p:nvPr>
            <p:ph type="title"/>
          </p:nvPr>
        </p:nvSpPr>
        <p:spPr>
          <a:xfrm>
            <a:off x="406682" y="495288"/>
            <a:ext cx="7886701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200" b="1" dirty="0">
                <a:solidFill>
                  <a:srgbClr val="0000DC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Podmínky absolvování předmětu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0" name="Google Shape;180;g5ffc877e4a_0_0"/>
          <p:cNvSpPr txBox="1">
            <a:spLocks noGrp="1"/>
          </p:cNvSpPr>
          <p:nvPr>
            <p:ph type="body" idx="1"/>
          </p:nvPr>
        </p:nvSpPr>
        <p:spPr>
          <a:xfrm>
            <a:off x="314297" y="1501129"/>
            <a:ext cx="8515351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4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Zápočet</a:t>
            </a:r>
            <a:endParaRPr sz="24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279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cs-CZ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prostudování</a:t>
            </a:r>
            <a:r>
              <a:rPr lang="cs-CZ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prezentace k samostudiu</a:t>
            </a:r>
          </a:p>
          <a:p>
            <a:pPr marL="800100" lvl="1" indent="-279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Font typeface="Noto Sans Symbols"/>
              <a:buChar char="❖"/>
            </a:pPr>
            <a:r>
              <a:rPr lang="cs-CZ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účast</a:t>
            </a: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na seminářích a přednášce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279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Char char="❖"/>
            </a:pPr>
            <a:r>
              <a:rPr lang="cs-CZ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vypracování </a:t>
            </a:r>
            <a:r>
              <a:rPr lang="cs-CZ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rešerše a online cvičení na citace</a:t>
            </a:r>
            <a:endParaRPr b="1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1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cs-CZ" sz="2000" b="1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Termíny kurzu:</a:t>
            </a:r>
            <a:endParaRPr sz="20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304800">
              <a:lnSpc>
                <a:spcPct val="100000"/>
              </a:lnSpc>
              <a:spcBef>
                <a:spcPts val="480"/>
              </a:spcBef>
              <a:buClr>
                <a:srgbClr val="0000FF"/>
              </a:buClr>
              <a:buChar char="❖"/>
            </a:pP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V týdnu od 7. 3. 	                                   samostudium</a:t>
            </a:r>
          </a:p>
          <a:p>
            <a:pPr marL="800100" lvl="1" indent="-304800">
              <a:lnSpc>
                <a:spcPct val="100000"/>
              </a:lnSpc>
              <a:spcBef>
                <a:spcPts val="480"/>
              </a:spcBef>
              <a:buClr>
                <a:srgbClr val="0000FF"/>
              </a:buClr>
              <a:buFont typeface="Arial"/>
              <a:buChar char="❖"/>
            </a:pPr>
            <a:r>
              <a:rPr lang="cs-CZ" sz="2000" dirty="0">
                <a:solidFill>
                  <a:srgbClr val="FF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ST</a:t>
            </a:r>
            <a:r>
              <a:rPr lang="es-ES" sz="2000" dirty="0">
                <a:solidFill>
                  <a:srgbClr val="FF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  <a:r>
              <a:rPr lang="cs-CZ" sz="2000" dirty="0">
                <a:solidFill>
                  <a:srgbClr val="FF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16</a:t>
            </a:r>
            <a:r>
              <a:rPr lang="es-ES" sz="2000" dirty="0">
                <a:solidFill>
                  <a:srgbClr val="FF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 </a:t>
            </a:r>
            <a:r>
              <a:rPr lang="cs-CZ" sz="2000" dirty="0">
                <a:solidFill>
                  <a:srgbClr val="FF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3</a:t>
            </a:r>
            <a:r>
              <a:rPr lang="es-ES" sz="2000" dirty="0">
                <a:solidFill>
                  <a:srgbClr val="FF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.                     </a:t>
            </a:r>
            <a:r>
              <a:rPr lang="cs-CZ" sz="2000" dirty="0">
                <a:solidFill>
                  <a:srgbClr val="FF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 8</a:t>
            </a:r>
            <a:r>
              <a:rPr lang="es-ES" sz="2000" dirty="0">
                <a:solidFill>
                  <a:srgbClr val="FF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:00 - </a:t>
            </a:r>
            <a:r>
              <a:rPr lang="cs-CZ" sz="2000" dirty="0">
                <a:solidFill>
                  <a:srgbClr val="FF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9</a:t>
            </a:r>
            <a:r>
              <a:rPr lang="es-ES" sz="2000" dirty="0">
                <a:solidFill>
                  <a:srgbClr val="FF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:40        </a:t>
            </a:r>
            <a:r>
              <a:rPr lang="cs-CZ" sz="2000" dirty="0">
                <a:solidFill>
                  <a:srgbClr val="FF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  </a:t>
            </a:r>
            <a:r>
              <a:rPr lang="es-ES" sz="2000" dirty="0" err="1">
                <a:solidFill>
                  <a:srgbClr val="FF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přednáška</a:t>
            </a:r>
            <a:r>
              <a:rPr lang="es-ES" sz="2000" dirty="0">
                <a:solidFill>
                  <a:srgbClr val="FF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</a:t>
            </a:r>
            <a:r>
              <a:rPr lang="es-ES" sz="2000" dirty="0" err="1">
                <a:solidFill>
                  <a:srgbClr val="FF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citace</a:t>
            </a:r>
            <a:r>
              <a:rPr lang="es-ES" sz="2000" dirty="0">
                <a:solidFill>
                  <a:srgbClr val="FF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     </a:t>
            </a:r>
            <a:r>
              <a:rPr lang="cs-CZ" sz="2000" dirty="0">
                <a:solidFill>
                  <a:srgbClr val="FF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P24a</a:t>
            </a:r>
            <a:endParaRPr lang="cs-CZ" sz="2000" dirty="0">
              <a:solidFill>
                <a:srgbClr val="0000FF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304800">
              <a:lnSpc>
                <a:spcPct val="100000"/>
              </a:lnSpc>
              <a:spcBef>
                <a:spcPts val="480"/>
              </a:spcBef>
              <a:buClr>
                <a:srgbClr val="0000FF"/>
              </a:buClr>
              <a:buFont typeface="Arial"/>
              <a:buChar char="❖"/>
            </a:pP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ST 23. 3. </a:t>
            </a:r>
            <a:r>
              <a:rPr lang="cs-CZ" sz="2000" dirty="0">
                <a:solidFill>
                  <a:srgbClr val="FF33CC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         </a:t>
            </a: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            8</a:t>
            </a: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:00 - 9:40           </a:t>
            </a: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seminář EIZ I.             PC25        </a:t>
            </a:r>
            <a:endParaRPr sz="2000" dirty="0">
              <a:solidFill>
                <a:srgbClr val="0000FF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80010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Noto Sans Symbols"/>
              <a:buChar char="❖"/>
            </a:pPr>
            <a:r>
              <a:rPr lang="cs-CZ" sz="2000" dirty="0">
                <a:solidFill>
                  <a:srgbClr val="0000FF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ST 30. 3.                       8:00 - 9:40           seminář EIZ II.            PC25</a:t>
            </a:r>
            <a:endParaRPr sz="2000" dirty="0">
              <a:solidFill>
                <a:srgbClr val="0000FF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60a5cf5ecd_0_0"/>
          <p:cNvSpPr txBox="1">
            <a:spLocks noGrp="1"/>
          </p:cNvSpPr>
          <p:nvPr>
            <p:ph type="title"/>
          </p:nvPr>
        </p:nvSpPr>
        <p:spPr>
          <a:xfrm>
            <a:off x="806301" y="646075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4000" dirty="0"/>
          </a:p>
        </p:txBody>
      </p:sp>
      <p:sp>
        <p:nvSpPr>
          <p:cNvPr id="275" name="Google Shape;275;g60a5cf5ecd_0_0"/>
          <p:cNvSpPr txBox="1"/>
          <p:nvPr/>
        </p:nvSpPr>
        <p:spPr>
          <a:xfrm>
            <a:off x="263100" y="17023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" panose="05000000000000000000" pitchFamily="2" charset="2"/>
              <a:buChar char="q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Práce s informačními zdroji </a:t>
            </a:r>
          </a:p>
          <a:p>
            <a:pPr marL="381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</a:pPr>
            <a:endParaRPr lang="cs-CZ" sz="2200" dirty="0">
              <a:solidFill>
                <a:schemeClr val="dk1"/>
              </a:solidFill>
            </a:endParaRPr>
          </a:p>
          <a:p>
            <a:pPr marL="3810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" panose="05000000000000000000" pitchFamily="2" charset="2"/>
              <a:buChar char="q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Hledání dokumentů, které souvisí se zvoleným tématem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342900" algn="l" rtl="0">
              <a:lnSpc>
                <a:spcPct val="1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" panose="05000000000000000000" pitchFamily="2" charset="2"/>
              <a:buChar char="q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Získání dokumentů*: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Výpůjčka z knihovny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Výpůjčka/dodání dokumentu z jiné knihovny v  ČR/zahraničí -   MVS/MMVS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u="sng" dirty="0">
                <a:solidFill>
                  <a:srgbClr val="0000FF"/>
                </a:solidFill>
                <a:hlinkClick r:id="rId5"/>
              </a:rPr>
              <a:t>E-</a:t>
            </a:r>
            <a:r>
              <a:rPr lang="cs-CZ" sz="2200" u="sng" dirty="0" err="1">
                <a:solidFill>
                  <a:srgbClr val="0000FF"/>
                </a:solidFill>
                <a:hlinkClick r:id="rId5"/>
              </a:rPr>
              <a:t>prezenčka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2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Licencované databáze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730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❖"/>
            </a:pPr>
            <a:r>
              <a:rPr lang="cs-CZ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Internet</a:t>
            </a: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09612" marR="0" lvl="1" indent="-20955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cs-CZ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*jako dokument budeme pro potřeby naší výuky označovat texty, obrázky, fotky, videa tj. jakoukoli formu grafického znázornění informací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60a5cf5ecd_0_19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zdroje</a:t>
            </a:r>
            <a:endParaRPr sz="4000"/>
          </a:p>
        </p:txBody>
      </p:sp>
      <p:sp>
        <p:nvSpPr>
          <p:cNvPr id="282" name="Google Shape;282;g60a5cf5ecd_0_19"/>
          <p:cNvSpPr txBox="1"/>
          <p:nvPr/>
        </p:nvSpPr>
        <p:spPr>
          <a:xfrm>
            <a:off x="177650" y="167555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Knihy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Periodika</a:t>
            </a: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odborné časopisy, magazíny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Referenční díla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encyklopedie, slovníky, tezaury, mapy, atlasy, bibliografie, adresáře, ročenky       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zdroje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závěrečné práce, materiály z konferencí, vládní publikace, šedá literatura, noviny, newslettery)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Google Shape;280;g60a5cf5ecd_0_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g60a5cf5ecd_0_19"/>
          <p:cNvSpPr txBox="1">
            <a:spLocks noGrp="1"/>
          </p:cNvSpPr>
          <p:nvPr>
            <p:ph type="title"/>
          </p:nvPr>
        </p:nvSpPr>
        <p:spPr>
          <a:xfrm>
            <a:off x="1061185" y="656665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 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4000" dirty="0"/>
          </a:p>
        </p:txBody>
      </p:sp>
      <p:sp>
        <p:nvSpPr>
          <p:cNvPr id="282" name="Google Shape;282;g60a5cf5ecd_0_19"/>
          <p:cNvSpPr txBox="1"/>
          <p:nvPr/>
        </p:nvSpPr>
        <p:spPr>
          <a:xfrm>
            <a:off x="980083" y="1707492"/>
            <a:ext cx="6894954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Zkuste se zamysle</a:t>
            </a:r>
            <a:r>
              <a:rPr lang="cs-CZ" sz="2800" dirty="0">
                <a:solidFill>
                  <a:schemeClr val="dk1"/>
                </a:solidFill>
              </a:rPr>
              <a:t>t, jaký je rozdíl mezi: </a:t>
            </a:r>
          </a:p>
          <a:p>
            <a:pPr marL="457200" lvl="5" indent="-457200">
              <a:buClr>
                <a:schemeClr val="dk1"/>
              </a:buClr>
              <a:buSzPts val="2800"/>
              <a:buFont typeface="Wingdings" panose="05000000000000000000" pitchFamily="2" charset="2"/>
              <a:buChar char="v"/>
            </a:pPr>
            <a:r>
              <a:rPr lang="cs-CZ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Surface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</a:p>
          <a:p>
            <a:pPr marL="457200" lvl="5" indent="-457200">
              <a:buClr>
                <a:schemeClr val="dk1"/>
              </a:buClr>
              <a:buSzPts val="2800"/>
              <a:buFont typeface="Wingdings" panose="05000000000000000000" pitchFamily="2" charset="2"/>
              <a:buChar char="v"/>
            </a:pPr>
            <a:r>
              <a:rPr lang="cs-CZ" sz="2800" b="1" dirty="0" err="1">
                <a:solidFill>
                  <a:schemeClr val="dk1"/>
                </a:solidFill>
              </a:rPr>
              <a:t>Deep</a:t>
            </a:r>
            <a:r>
              <a:rPr lang="cs-CZ" sz="2800" b="1" dirty="0">
                <a:solidFill>
                  <a:schemeClr val="dk1"/>
                </a:solidFill>
              </a:rPr>
              <a:t> Web</a:t>
            </a:r>
          </a:p>
          <a:p>
            <a:pPr marL="457200" lvl="5" indent="-457200">
              <a:buClr>
                <a:schemeClr val="dk1"/>
              </a:buClr>
              <a:buSzPts val="2800"/>
              <a:buFont typeface="Wingdings" panose="05000000000000000000" pitchFamily="2" charset="2"/>
              <a:buChar char="v"/>
            </a:pPr>
            <a:r>
              <a:rPr lang="cs-CZ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Dark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v"/>
            </a:pPr>
            <a:endParaRPr lang="cs-CZ" sz="2800" b="1" dirty="0">
              <a:solidFill>
                <a:schemeClr val="dk1"/>
              </a:solidFill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ingdings" panose="05000000000000000000" pitchFamily="2" charset="2"/>
              <a:buChar char="q"/>
            </a:pPr>
            <a:r>
              <a:rPr lang="cs-CZ" sz="28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Řešení naleznete na dalším </a:t>
            </a:r>
            <a:r>
              <a:rPr lang="cs-CZ" sz="280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slidu</a:t>
            </a:r>
            <a:r>
              <a:rPr lang="cs-CZ" sz="2800" dirty="0">
                <a:solidFill>
                  <a:schemeClr val="dk1"/>
                </a:solidFill>
              </a:rPr>
              <a:t>.</a:t>
            </a:r>
            <a:endParaRPr sz="32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80614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Google Shape;294;g60a5cf5ecd_0_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g60a5cf5ecd_0_31"/>
          <p:cNvSpPr txBox="1"/>
          <p:nvPr/>
        </p:nvSpPr>
        <p:spPr>
          <a:xfrm>
            <a:off x="0" y="123145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Surface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Deep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Dark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g60a5cf5ecd_0_31"/>
          <p:cNvSpPr txBox="1"/>
          <p:nvPr/>
        </p:nvSpPr>
        <p:spPr>
          <a:xfrm>
            <a:off x="122775" y="6526800"/>
            <a:ext cx="3000000" cy="3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cs-CZ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https://www.airsassociation.org/airs-articles/item/16220-how-to-access-the-dark-web </a:t>
            </a:r>
            <a:r>
              <a:rPr lang="en-US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</a:t>
            </a:r>
            <a:r>
              <a:rPr lang="cs-CZ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cit. 2020-02-15</a:t>
            </a:r>
            <a:r>
              <a:rPr lang="en-US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3F0F5B7-AB08-4BDE-91AC-CA93F366DA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570" y="0"/>
            <a:ext cx="5730541" cy="685800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0D87F83-0614-4BB3-A974-000C4EF333D0}"/>
              </a:ext>
            </a:extLst>
          </p:cNvPr>
          <p:cNvSpPr txBox="1"/>
          <p:nvPr/>
        </p:nvSpPr>
        <p:spPr>
          <a:xfrm>
            <a:off x="288903" y="4259272"/>
            <a:ext cx="31227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Prosím všimněte si, že „akademické databáze“ tj. naše e-zdroje jsou součástí tzv. „</a:t>
            </a:r>
            <a:r>
              <a:rPr lang="cs-CZ" dirty="0" err="1"/>
              <a:t>deep</a:t>
            </a:r>
            <a:r>
              <a:rPr lang="cs-CZ" dirty="0"/>
              <a:t> webu“.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g5ffc877e4a_0_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g5ffc877e4a_0_30"/>
          <p:cNvSpPr txBox="1"/>
          <p:nvPr/>
        </p:nvSpPr>
        <p:spPr>
          <a:xfrm>
            <a:off x="816585" y="1441320"/>
            <a:ext cx="7288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Informační zdroje aneb částečná ochutnávka z dalšíc</a:t>
            </a:r>
            <a:r>
              <a:rPr lang="cs-CZ" sz="6000" b="1" dirty="0">
                <a:solidFill>
                  <a:srgbClr val="FFFFFF"/>
                </a:solidFill>
              </a:rPr>
              <a:t>h lekcí</a:t>
            </a:r>
            <a:endParaRPr sz="60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90401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60a5cf5ecd_0_19"/>
          <p:cNvSpPr txBox="1">
            <a:spLocks noGrp="1"/>
          </p:cNvSpPr>
          <p:nvPr>
            <p:ph type="title"/>
          </p:nvPr>
        </p:nvSpPr>
        <p:spPr>
          <a:xfrm>
            <a:off x="296074" y="640908"/>
            <a:ext cx="8348053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zdroje</a:t>
            </a:r>
            <a:endParaRPr sz="4000" dirty="0"/>
          </a:p>
        </p:txBody>
      </p:sp>
      <p:sp>
        <p:nvSpPr>
          <p:cNvPr id="282" name="Google Shape;282;g60a5cf5ecd_0_19"/>
          <p:cNvSpPr txBox="1"/>
          <p:nvPr/>
        </p:nvSpPr>
        <p:spPr>
          <a:xfrm>
            <a:off x="263100" y="1524674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Knihy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Periodika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odborné časopisy, magazíny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Referenční díla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encyklopedie, slovníky, tezaury, mapy, atlasy, bibliografie, adresáře, ročenky      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zdroje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závěrečné práce, materiály z konferencí, vládní publikace, šedá literatura, noviny,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newslettery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45801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60a5cf5ecd_0_72"/>
          <p:cNvSpPr txBox="1">
            <a:spLocks noGrp="1"/>
          </p:cNvSpPr>
          <p:nvPr>
            <p:ph type="title"/>
          </p:nvPr>
        </p:nvSpPr>
        <p:spPr>
          <a:xfrm>
            <a:off x="296075" y="640900"/>
            <a:ext cx="87165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začít?</a:t>
            </a:r>
            <a:b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Vyhledávače, discovery systémy a vědecké sítě</a:t>
            </a:r>
            <a:endParaRPr sz="3000"/>
          </a:p>
        </p:txBody>
      </p:sp>
      <p:sp>
        <p:nvSpPr>
          <p:cNvPr id="339" name="Google Shape;339;g60a5cf5ecd_0_72"/>
          <p:cNvSpPr txBox="1"/>
          <p:nvPr/>
        </p:nvSpPr>
        <p:spPr>
          <a:xfrm>
            <a:off x="131550" y="2307183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EBSCO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Discovery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Service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"univerzitní Google" pro licencované i volně dostupné zdroje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Google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Scholar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vyhledávač </a:t>
            </a:r>
            <a:r>
              <a:rPr lang="cs-CZ" sz="28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odborné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literatury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Science Open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vědecká a publikační síť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Google Shape;340;g60a5cf5ecd_0_7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619372" y="1945679"/>
            <a:ext cx="30099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g60a5cf5ecd_0_7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86475" y="1970001"/>
            <a:ext cx="260032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g60a5cf5ecd_0_7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6075" y="1812329"/>
            <a:ext cx="14668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60a5cf5ecd_0_81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odborné časopisy? I.</a:t>
            </a:r>
            <a:endParaRPr sz="3600"/>
          </a:p>
        </p:txBody>
      </p:sp>
      <p:sp>
        <p:nvSpPr>
          <p:cNvPr id="349" name="Google Shape;349;g60a5cf5ecd_0_8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>
                <a:solidFill>
                  <a:schemeClr val="dk1"/>
                </a:solidFill>
              </a:rPr>
              <a:t>EBSCO 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>
                <a:solidFill>
                  <a:schemeClr val="dk1"/>
                </a:solidFill>
              </a:rPr>
              <a:t>JSTOR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ProQuest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Sage</a:t>
            </a:r>
            <a:r>
              <a:rPr lang="cs-CZ" sz="2400" b="1" dirty="0">
                <a:solidFill>
                  <a:schemeClr val="dk1"/>
                </a:solidFill>
              </a:rPr>
              <a:t> </a:t>
            </a:r>
            <a:r>
              <a:rPr lang="cs-CZ" sz="2400" b="1" dirty="0" err="1">
                <a:solidFill>
                  <a:schemeClr val="dk1"/>
                </a:solidFill>
              </a:rPr>
              <a:t>Journals</a:t>
            </a:r>
            <a:r>
              <a:rPr lang="cs-CZ" sz="2400" b="1" dirty="0">
                <a:solidFill>
                  <a:schemeClr val="dk1"/>
                </a:solidFill>
              </a:rPr>
              <a:t> Online</a:t>
            </a:r>
            <a:endParaRPr sz="2400" i="1" dirty="0">
              <a:solidFill>
                <a:srgbClr val="0070C0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ScienceDirect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SpringerLink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Taylor&amp;Francis</a:t>
            </a:r>
            <a:endParaRPr sz="2400" i="1" dirty="0">
              <a:solidFill>
                <a:srgbClr val="0070C0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Wiley</a:t>
            </a:r>
            <a:r>
              <a:rPr lang="cs-CZ" sz="2400" b="1" dirty="0">
                <a:solidFill>
                  <a:schemeClr val="dk1"/>
                </a:solidFill>
              </a:rPr>
              <a:t> Online </a:t>
            </a:r>
            <a:r>
              <a:rPr lang="cs-CZ" sz="2400" b="1" dirty="0" err="1">
                <a:solidFill>
                  <a:schemeClr val="dk1"/>
                </a:solidFill>
              </a:rPr>
              <a:t>Library</a:t>
            </a:r>
            <a:endParaRPr sz="24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2400" i="0" u="none" strike="noStrike" cap="none" dirty="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chemeClr val="dk1"/>
              </a:solidFill>
            </a:endParaRPr>
          </a:p>
        </p:txBody>
      </p:sp>
      <p:sp>
        <p:nvSpPr>
          <p:cNvPr id="350" name="Google Shape;350;g60a5cf5ecd_0_81"/>
          <p:cNvSpPr/>
          <p:nvPr/>
        </p:nvSpPr>
        <p:spPr>
          <a:xfrm>
            <a:off x="5191974" y="1756830"/>
            <a:ext cx="3268445" cy="3942634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highlight>
                <a:srgbClr val="6FA8DC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g60a5cf5ecd_0_81"/>
          <p:cNvSpPr txBox="1"/>
          <p:nvPr/>
        </p:nvSpPr>
        <p:spPr>
          <a:xfrm>
            <a:off x="5191974" y="1794711"/>
            <a:ext cx="3680688" cy="36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Multioborové databáze jsou dobrým             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startovním místem pro vyhledávání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Můžete je prohledávat jednotlivě nebo hromadně pomocí </a:t>
            </a:r>
            <a:r>
              <a:rPr lang="cs-CZ" sz="2400" b="0" i="1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discovery</a:t>
            </a:r>
            <a:endParaRPr sz="24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60a5cf5ecd_0_89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odborné časopisy? II.</a:t>
            </a:r>
            <a:endParaRPr sz="3600"/>
          </a:p>
        </p:txBody>
      </p:sp>
      <p:sp>
        <p:nvSpPr>
          <p:cNvPr id="358" name="Google Shape;358;g60a5cf5ecd_0_8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g60a5cf5ecd_0_89"/>
          <p:cNvSpPr txBox="1"/>
          <p:nvPr/>
        </p:nvSpPr>
        <p:spPr>
          <a:xfrm>
            <a:off x="210275" y="19146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Volně dostupný zdroj:</a:t>
            </a:r>
          </a:p>
          <a:p>
            <a:pPr marL="254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57250" marR="0" lvl="1" indent="-44450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Directory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of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Open Access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Journals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(DOAJ)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adresář FT vědec. a akad. časopisů s otevřeným přístupem, přes 17.000 časopisů</a:t>
            </a:r>
          </a:p>
          <a:p>
            <a:pPr marL="412750" marR="0" lvl="1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27959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4" name="Google Shape;364;g60a5cf5ecd_0_1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65" name="Google Shape;365;g60a5cf5ecd_0_107"/>
          <p:cNvSpPr txBox="1"/>
          <p:nvPr/>
        </p:nvSpPr>
        <p:spPr>
          <a:xfrm>
            <a:off x="560849" y="2142064"/>
            <a:ext cx="8022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 to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Read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 (and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Understand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 </a:t>
            </a:r>
            <a:endParaRPr sz="36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 Science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Journal</a:t>
            </a:r>
            <a:r>
              <a:rPr lang="cs-CZ" sz="3600" b="1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 </a:t>
            </a:r>
            <a:r>
              <a:rPr lang="cs-CZ" sz="3600" b="1" i="0" u="sng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Article</a:t>
            </a:r>
            <a:endParaRPr sz="3600" b="1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endParaRPr sz="36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4885670-B2C5-4731-994E-D56EC76F8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708338"/>
            <a:ext cx="7886700" cy="5468625"/>
          </a:xfrm>
        </p:spPr>
        <p:txBody>
          <a:bodyPr/>
          <a:lstStyle/>
          <a:p>
            <a:pPr marL="114300" indent="0" algn="just">
              <a:buNone/>
            </a:pPr>
            <a:r>
              <a:rPr lang="cs-CZ" dirty="0"/>
              <a:t>Prezentaci, prosím, berte jako přehledovou. Možností a zdrojů je opravdu obrovské množství. Vyzkoušejte si uvedená praktická cvičení, podrobnější práce s databázemi bude obsahem následující lekce.</a:t>
            </a:r>
          </a:p>
          <a:p>
            <a:pPr marL="114300" indent="0" algn="just">
              <a:buNone/>
            </a:pPr>
            <a:endParaRPr lang="cs-CZ" dirty="0"/>
          </a:p>
          <a:p>
            <a:pPr marL="114300" indent="0" algn="just">
              <a:buNone/>
            </a:pPr>
            <a:r>
              <a:rPr lang="cs-CZ" dirty="0"/>
              <a:t>Přeji vám hodně štěstí při studiu. V případě jakýchkoli dotazů či problémů se prosím ozvěte na email </a:t>
            </a:r>
            <a:r>
              <a:rPr lang="cs-CZ" dirty="0">
                <a:hlinkClick r:id="rId2"/>
              </a:rPr>
              <a:t>mazancov@fss.muni.cz</a:t>
            </a:r>
            <a:r>
              <a:rPr lang="cs-CZ" dirty="0"/>
              <a:t>  Pokusím se vám poradit co nejdříve to bude možné. Děkuji a těším se na osobní setkání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7112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60a5cf5ecd_0_112"/>
          <p:cNvSpPr txBox="1">
            <a:spLocks noGrp="1"/>
          </p:cNvSpPr>
          <p:nvPr>
            <p:ph type="title"/>
          </p:nvPr>
        </p:nvSpPr>
        <p:spPr>
          <a:xfrm>
            <a:off x="553528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knihy?</a:t>
            </a:r>
            <a:endParaRPr sz="3600" dirty="0"/>
          </a:p>
        </p:txBody>
      </p:sp>
      <p:sp>
        <p:nvSpPr>
          <p:cNvPr id="372" name="Google Shape;372;g60a5cf5ecd_0_112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g60a5cf5ecd_0_112"/>
          <p:cNvSpPr txBox="1"/>
          <p:nvPr/>
        </p:nvSpPr>
        <p:spPr>
          <a:xfrm>
            <a:off x="480150" y="1887983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Katalogy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Katalog MU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Aleph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❖"/>
            </a:pPr>
            <a:r>
              <a:rPr lang="cs-CZ" sz="2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Souborné katalogy – 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knihovny.cz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,</a:t>
            </a:r>
            <a:r>
              <a:rPr lang="cs-CZ" sz="2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CASLIN</a:t>
            </a:r>
            <a:endParaRPr lang="cs-CZ" sz="2600" b="1" i="0" u="sng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❖"/>
            </a:pPr>
            <a:r>
              <a:rPr lang="cs-CZ" sz="2600" b="1" u="sng" dirty="0">
                <a:solidFill>
                  <a:srgbClr val="0000FF"/>
                </a:solidFill>
                <a:hlinkClick r:id="rId7"/>
              </a:rPr>
              <a:t>E-kniha na počkání</a:t>
            </a:r>
            <a:endParaRPr lang="cs-CZ" sz="2600" b="1" u="sng" dirty="0">
              <a:solidFill>
                <a:srgbClr val="0000FF"/>
              </a:solidFill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❖"/>
            </a:pPr>
            <a:r>
              <a:rPr lang="cs-CZ" sz="2600" b="1" u="sng" dirty="0">
                <a:solidFill>
                  <a:srgbClr val="0000FF"/>
                </a:solidFill>
                <a:hlinkClick r:id="rId8"/>
              </a:rPr>
              <a:t>Online knihovna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sym typeface="Arial"/>
                <a:hlinkClick r:id="rId8"/>
              </a:rPr>
              <a:t>Bookport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Ebsco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Discovery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Service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09612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Licencované databáze 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Ebsco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eBooks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Sage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Knowledge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60a5cf5ecd_0_119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knihy? II.</a:t>
            </a:r>
            <a:endParaRPr sz="3600" dirty="0"/>
          </a:p>
        </p:txBody>
      </p:sp>
      <p:sp>
        <p:nvSpPr>
          <p:cNvPr id="380" name="Google Shape;380;g60a5cf5ecd_0_11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g60a5cf5ecd_0_119"/>
          <p:cNvSpPr txBox="1"/>
          <p:nvPr/>
        </p:nvSpPr>
        <p:spPr>
          <a:xfrm>
            <a:off x="210275" y="19146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33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zdroje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4513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Directory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of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Open Access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Books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(DOAB)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seznam recenzovaných knih (OA), přes 4000 knih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4513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Google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Books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0448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Noto Sans Symbols"/>
              <a:buNone/>
            </a:pPr>
            <a:endParaRPr sz="2405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33032" algn="l" rtl="0">
              <a:lnSpc>
                <a:spcPct val="10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endParaRPr sz="2405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AA955-67AA-439F-AEAC-CDC891A26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Cvičení </a:t>
            </a: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3403BD"/>
              </a:solidFill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30D9D3D-E55E-4C0D-B33B-CD6B9C408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3294" y="1564368"/>
            <a:ext cx="8005699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Otevřete si stránku </a:t>
            </a:r>
            <a:r>
              <a:rPr lang="cs-CZ" dirty="0">
                <a:hlinkClick r:id="rId2"/>
              </a:rPr>
              <a:t>https://katalog.muni.cz/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Dohledejte si knihu „</a:t>
            </a:r>
            <a:r>
              <a:rPr lang="en-US" b="1" dirty="0"/>
              <a:t>Militant right-wing extremism in Putin's Russia : legacies, forms and threats</a:t>
            </a:r>
            <a:r>
              <a:rPr lang="cs-CZ" dirty="0"/>
              <a:t>“ a podívejte se, které knihovny MU ji mají ve fondu. Je dostupná i na FSS? A pokud ano, je právě vypůjčená? Existuje i ve formě E-</a:t>
            </a:r>
            <a:r>
              <a:rPr lang="cs-CZ" dirty="0" err="1"/>
              <a:t>prezenčky</a:t>
            </a:r>
            <a:r>
              <a:rPr lang="cs-CZ" dirty="0"/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 dolní části stránky si zvolte „abecední procházení“. Zde můžete vyhledávat podle tématu. Zadejte si výraz, který Vás aktuálně zajímá a projděte si zobrazené výsledky.</a:t>
            </a:r>
          </a:p>
        </p:txBody>
      </p:sp>
    </p:spTree>
    <p:extLst>
      <p:ext uri="{BB962C8B-B14F-4D97-AF65-F5344CB8AC3E}">
        <p14:creationId xmlns:p14="http://schemas.microsoft.com/office/powerpoint/2010/main" val="30999064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6" name="Google Shape;386;g60a5cf5ecd_0_2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Google Shape;387;g60a5cf5ecd_0_227"/>
          <p:cNvSpPr txBox="1">
            <a:spLocks noGrp="1"/>
          </p:cNvSpPr>
          <p:nvPr>
            <p:ph type="title"/>
          </p:nvPr>
        </p:nvSpPr>
        <p:spPr>
          <a:xfrm>
            <a:off x="748837" y="613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informace z médií?</a:t>
            </a:r>
            <a:endParaRPr sz="3600" dirty="0"/>
          </a:p>
        </p:txBody>
      </p:sp>
      <p:sp>
        <p:nvSpPr>
          <p:cNvPr id="388" name="Google Shape;388;g60a5cf5ecd_0_227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g60a5cf5ecd_0_227"/>
          <p:cNvSpPr txBox="1"/>
          <p:nvPr/>
        </p:nvSpPr>
        <p:spPr>
          <a:xfrm>
            <a:off x="663036" y="191461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Denní tisk, TV a rozhlasové vysílání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NewtonOne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60a5cf5ecd_0_126"/>
          <p:cNvSpPr txBox="1">
            <a:spLocks noGrp="1"/>
          </p:cNvSpPr>
          <p:nvPr>
            <p:ph type="title"/>
          </p:nvPr>
        </p:nvSpPr>
        <p:spPr>
          <a:xfrm>
            <a:off x="748836" y="4734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závěrečné práce?</a:t>
            </a:r>
            <a:endParaRPr sz="3600" dirty="0"/>
          </a:p>
        </p:txBody>
      </p:sp>
      <p:sp>
        <p:nvSpPr>
          <p:cNvPr id="396" name="Google Shape;396;g60a5cf5ecd_0_126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g60a5cf5ecd_0_126"/>
          <p:cNvSpPr txBox="1"/>
          <p:nvPr/>
        </p:nvSpPr>
        <p:spPr>
          <a:xfrm>
            <a:off x="142949" y="1865400"/>
            <a:ext cx="9001051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Archiv závěrečných prací MU – Thesis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Vysokoškolské kvalifikační práce –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Theses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DART –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Europe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E-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theses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Portal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evrop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závěrečné práce)</a:t>
            </a: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ProQuest</a:t>
            </a:r>
            <a:r>
              <a:rPr lang="cs-CZ" sz="2400" b="1" i="0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® </a:t>
            </a:r>
            <a:r>
              <a:rPr lang="cs-CZ" sz="2400" b="1" i="0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Dissertations</a:t>
            </a:r>
            <a:r>
              <a:rPr lang="cs-CZ" sz="2400" b="1" i="0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&amp; </a:t>
            </a:r>
            <a:r>
              <a:rPr lang="cs-CZ" sz="2400" b="1" i="0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Theses</a:t>
            </a:r>
            <a:r>
              <a:rPr lang="cs-CZ" sz="2400" b="1" i="0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(PQDT OPEN)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součást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ProQuest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Academic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zkušební přístup do 20. 3. -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více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info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2" name="Google Shape;402;g60a5cf5ecd_0_1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03" name="Google Shape;403;g60a5cf5ecd_0_133"/>
          <p:cNvSpPr txBox="1">
            <a:spLocks noGrp="1"/>
          </p:cNvSpPr>
          <p:nvPr>
            <p:ph type="title"/>
          </p:nvPr>
        </p:nvSpPr>
        <p:spPr>
          <a:xfrm>
            <a:off x="857250" y="712883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referenční díla?</a:t>
            </a:r>
            <a:endParaRPr sz="3600" dirty="0"/>
          </a:p>
        </p:txBody>
      </p:sp>
      <p:sp>
        <p:nvSpPr>
          <p:cNvPr id="404" name="Google Shape;404;g60a5cf5ecd_0_133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60a5cf5ecd_0_133"/>
          <p:cNvSpPr txBox="1"/>
          <p:nvPr/>
        </p:nvSpPr>
        <p:spPr>
          <a:xfrm>
            <a:off x="732789" y="197001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</a:pP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Gale </a:t>
            </a: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Virtual</a:t>
            </a: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Reference </a:t>
            </a: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Library</a:t>
            </a: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(encyklopedie)</a:t>
            </a:r>
            <a:endParaRPr sz="3200" b="0" i="0" u="sng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sng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❖"/>
            </a:pP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The</a:t>
            </a: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World</a:t>
            </a: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Factbook</a:t>
            </a:r>
            <a:endParaRPr sz="3200" b="1" i="0" u="sng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" name="Google Shape;410;g60a5cf5ecd_0_2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11" name="Google Shape;411;g60a5cf5ecd_0_234"/>
          <p:cNvSpPr txBox="1">
            <a:spLocks noGrp="1"/>
          </p:cNvSpPr>
          <p:nvPr>
            <p:ph type="title"/>
          </p:nvPr>
        </p:nvSpPr>
        <p:spPr>
          <a:xfrm>
            <a:off x="857250" y="613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statistické údaje?</a:t>
            </a:r>
            <a:endParaRPr sz="3600" dirty="0"/>
          </a:p>
        </p:txBody>
      </p:sp>
      <p:sp>
        <p:nvSpPr>
          <p:cNvPr id="412" name="Google Shape;412;g60a5cf5ecd_0_234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g60a5cf5ecd_0_234"/>
          <p:cNvSpPr txBox="1"/>
          <p:nvPr/>
        </p:nvSpPr>
        <p:spPr>
          <a:xfrm>
            <a:off x="689669" y="191461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❖"/>
            </a:pP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Český statistický úřad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❖"/>
            </a:pP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Eurostat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60a5cf5ecd_0_241"/>
          <p:cNvSpPr txBox="1">
            <a:spLocks noGrp="1"/>
          </p:cNvSpPr>
          <p:nvPr>
            <p:ph type="title"/>
          </p:nvPr>
        </p:nvSpPr>
        <p:spPr>
          <a:xfrm>
            <a:off x="537432" y="3693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další zdroje?</a:t>
            </a:r>
            <a:endParaRPr sz="3600" dirty="0"/>
          </a:p>
        </p:txBody>
      </p:sp>
      <p:sp>
        <p:nvSpPr>
          <p:cNvPr id="420" name="Google Shape;420;g60a5cf5ecd_0_24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g60a5cf5ecd_0_241"/>
          <p:cNvSpPr txBox="1"/>
          <p:nvPr/>
        </p:nvSpPr>
        <p:spPr>
          <a:xfrm>
            <a:off x="360150" y="163500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ROAD -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the</a:t>
            </a: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Directory</a:t>
            </a: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of</a:t>
            </a: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 Open Access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scholarly</a:t>
            </a:r>
            <a:r>
              <a:rPr lang="cs-CZ" sz="3200" b="1" u="sng" dirty="0">
                <a:solidFill>
                  <a:srgbClr val="0000FF"/>
                </a:solidFill>
                <a:hlinkClick r:id="rId3"/>
              </a:rPr>
              <a:t> </a:t>
            </a:r>
            <a:r>
              <a:rPr lang="cs-CZ" sz="3200" b="1" u="sng" dirty="0" err="1">
                <a:solidFill>
                  <a:srgbClr val="0000FF"/>
                </a:solidFill>
                <a:hlinkClick r:id="rId3"/>
              </a:rPr>
              <a:t>Resources</a:t>
            </a:r>
            <a:r>
              <a:rPr lang="cs-CZ" sz="3200" b="1" dirty="0">
                <a:solidFill>
                  <a:schemeClr val="dk1"/>
                </a:solidFill>
              </a:rPr>
              <a:t> </a:t>
            </a:r>
            <a:r>
              <a:rPr lang="cs-CZ" sz="3200" dirty="0">
                <a:solidFill>
                  <a:schemeClr val="dk1"/>
                </a:solidFill>
              </a:rPr>
              <a:t>- časopisy, konferenční sborníky, akademické </a:t>
            </a:r>
            <a:r>
              <a:rPr lang="cs-CZ" sz="3200" dirty="0" err="1">
                <a:solidFill>
                  <a:schemeClr val="dk1"/>
                </a:solidFill>
              </a:rPr>
              <a:t>repozitáře</a:t>
            </a:r>
            <a:r>
              <a:rPr lang="cs-CZ" sz="3200" dirty="0">
                <a:solidFill>
                  <a:schemeClr val="dk1"/>
                </a:solidFill>
              </a:rPr>
              <a:t>)</a:t>
            </a:r>
          </a:p>
          <a:p>
            <a:pPr marL="5080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endParaRPr sz="2800" i="0" u="none" strike="noStrike" cap="none" dirty="0">
              <a:solidFill>
                <a:schemeClr val="dk1"/>
              </a:solidFill>
            </a:endParaRPr>
          </a:p>
          <a:p>
            <a:pPr marL="25400"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endParaRPr sz="2800" i="0" u="none" strike="noStrike" cap="none" dirty="0">
              <a:solidFill>
                <a:schemeClr val="dk1"/>
              </a:solidFill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Char char="❖"/>
            </a:pPr>
            <a:r>
              <a:rPr lang="cs-CZ" sz="3200" b="1" u="sng" dirty="0">
                <a:solidFill>
                  <a:srgbClr val="0000FF"/>
                </a:solidFill>
                <a:hlinkClick r:id="rId4"/>
              </a:rPr>
              <a:t>Oficiální dokumenty OSN</a:t>
            </a:r>
            <a:endParaRPr sz="28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8" name="Google Shape;488;g60a5cf5ecd_0_1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489" name="Google Shape;489;g60a5cf5ecd_0_188"/>
          <p:cNvSpPr txBox="1"/>
          <p:nvPr/>
        </p:nvSpPr>
        <p:spPr>
          <a:xfrm>
            <a:off x="522975" y="1929000"/>
            <a:ext cx="76179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Shrnutí</a:t>
            </a:r>
            <a:endParaRPr sz="6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endParaRPr sz="6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60a5cf5ecd_0_200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g60a5cf5ecd_0_200"/>
          <p:cNvSpPr txBox="1"/>
          <p:nvPr/>
        </p:nvSpPr>
        <p:spPr>
          <a:xfrm>
            <a:off x="480150" y="65446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❑"/>
            </a:pP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vyhledávání odborných informací </a:t>
            </a:r>
            <a:r>
              <a:rPr lang="cs-CZ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používejte </a:t>
            </a: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licencované informační zdroje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Ověřené, kvalitní, jedinečné informace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19100" algn="l" rtl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❑"/>
            </a:pP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Seznam databází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Stránky knihovny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Portál elektronických informačních zdrojů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19100" algn="l" rtl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Char char="❑"/>
            </a:pP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Mimo počítačovou síť MU </a:t>
            </a:r>
            <a:r>
              <a:rPr lang="cs-CZ"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nastavte</a:t>
            </a:r>
            <a:r>
              <a:rPr lang="cs-CZ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vzdálený přístup</a:t>
            </a: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OpenVPN, Shibboleth, EZproxy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4"/>
          <p:cNvSpPr txBox="1"/>
          <p:nvPr/>
        </p:nvSpPr>
        <p:spPr>
          <a:xfrm>
            <a:off x="1286100" y="1929000"/>
            <a:ext cx="65718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Práce s informacemi</a:t>
            </a:r>
            <a:endParaRPr sz="60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60a5cf5ecd_0_193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g60a5cf5ecd_0_193"/>
          <p:cNvSpPr txBox="1"/>
          <p:nvPr/>
        </p:nvSpPr>
        <p:spPr>
          <a:xfrm>
            <a:off x="480150" y="85056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Psaní odborných (závěrečných prací)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Nejen při volbě tématu může pomoci Archiv závěrečných prací v IS MU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Katalogy knihoven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Licencované zdroje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Veřejné dostupné zdroje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60a5cf5ecd_0_207"/>
          <p:cNvSpPr txBox="1">
            <a:spLocks noGrp="1"/>
          </p:cNvSpPr>
          <p:nvPr>
            <p:ph type="title"/>
          </p:nvPr>
        </p:nvSpPr>
        <p:spPr>
          <a:xfrm>
            <a:off x="480150" y="591575"/>
            <a:ext cx="82626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Literatura</a:t>
            </a:r>
            <a:endParaRPr sz="3600"/>
          </a:p>
        </p:txBody>
      </p:sp>
      <p:sp>
        <p:nvSpPr>
          <p:cNvPr id="511" name="Google Shape;511;g60a5cf5ecd_0_207"/>
          <p:cNvSpPr txBox="1"/>
          <p:nvPr/>
        </p:nvSpPr>
        <p:spPr>
          <a:xfrm>
            <a:off x="360150" y="1635000"/>
            <a:ext cx="83826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g60a5cf5ecd_0_207"/>
          <p:cNvSpPr txBox="1"/>
          <p:nvPr/>
        </p:nvSpPr>
        <p:spPr>
          <a:xfrm>
            <a:off x="480150" y="1513491"/>
            <a:ext cx="83826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i="0" u="none" strike="noStrike" cap="none" dirty="0">
                <a:solidFill>
                  <a:schemeClr val="dk1"/>
                </a:solidFill>
              </a:rPr>
              <a:t>KATUŠČÁK, D., B. DROBÍKOVÁ, R. PAPÍK. 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Jak psát závěrečné a kvalifikační práce.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 Nitra: Enigma, 2008, 161 s. ISBN 978-80-89132-70-6.</a:t>
            </a:r>
            <a:endParaRPr sz="3200" i="0" u="none" strike="noStrike" cap="none" dirty="0">
              <a:solidFill>
                <a:schemeClr val="dk1"/>
              </a:solidFill>
            </a:endParaRPr>
          </a:p>
          <a:p>
            <a:pPr marL="342900" marR="0" lvl="0" indent="-1905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FF0000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i="0" u="none" strike="noStrike" cap="none" dirty="0">
                <a:solidFill>
                  <a:schemeClr val="dk1"/>
                </a:solidFill>
              </a:rPr>
              <a:t>BOTHMA,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Theo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.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Navigating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information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literacy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: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your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information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society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survival</a:t>
            </a:r>
            <a:r>
              <a:rPr lang="cs-CZ" sz="2400" i="1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1" u="none" strike="noStrike" cap="none" dirty="0" err="1">
                <a:solidFill>
                  <a:schemeClr val="dk1"/>
                </a:solidFill>
              </a:rPr>
              <a:t>toolkit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. 3rd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ed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. Cape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Town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: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Pearson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 </a:t>
            </a:r>
            <a:r>
              <a:rPr lang="cs-CZ" sz="2400" i="0" u="none" strike="noStrike" cap="none" dirty="0" err="1">
                <a:solidFill>
                  <a:schemeClr val="dk1"/>
                </a:solidFill>
              </a:rPr>
              <a:t>Education</a:t>
            </a:r>
            <a:r>
              <a:rPr lang="cs-CZ" sz="2400" i="0" u="none" strike="noStrike" cap="none" dirty="0">
                <a:solidFill>
                  <a:schemeClr val="dk1"/>
                </a:solidFill>
              </a:rPr>
              <a:t>, 2011, 208 s. ISBN 9781775782278. </a:t>
            </a:r>
            <a:endParaRPr sz="24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dirty="0">
                <a:solidFill>
                  <a:schemeClr val="dk1"/>
                </a:solidFill>
              </a:rPr>
              <a:t>GRÖPPEL-WEGENER, </a:t>
            </a:r>
            <a:r>
              <a:rPr lang="cs-CZ" sz="2400" dirty="0" err="1">
                <a:solidFill>
                  <a:schemeClr val="dk1"/>
                </a:solidFill>
              </a:rPr>
              <a:t>Alke</a:t>
            </a:r>
            <a:r>
              <a:rPr lang="cs-CZ" sz="2400" dirty="0">
                <a:solidFill>
                  <a:schemeClr val="dk1"/>
                </a:solidFill>
              </a:rPr>
              <a:t> a Claire PENKETH. </a:t>
            </a:r>
            <a:r>
              <a:rPr lang="cs-CZ" sz="2400" i="1" dirty="0" err="1">
                <a:solidFill>
                  <a:schemeClr val="dk1"/>
                </a:solidFill>
              </a:rPr>
              <a:t>The</a:t>
            </a:r>
            <a:r>
              <a:rPr lang="cs-CZ" sz="2400" i="1" dirty="0">
                <a:solidFill>
                  <a:schemeClr val="dk1"/>
                </a:solidFill>
              </a:rPr>
              <a:t> </a:t>
            </a:r>
            <a:r>
              <a:rPr lang="cs-CZ" sz="2400" i="1" dirty="0" err="1">
                <a:solidFill>
                  <a:schemeClr val="dk1"/>
                </a:solidFill>
              </a:rPr>
              <a:t>fishscale</a:t>
            </a:r>
            <a:r>
              <a:rPr lang="cs-CZ" sz="2400" i="1" dirty="0">
                <a:solidFill>
                  <a:schemeClr val="dk1"/>
                </a:solidFill>
              </a:rPr>
              <a:t> </a:t>
            </a:r>
            <a:r>
              <a:rPr lang="cs-CZ" sz="2400" i="1" dirty="0" err="1">
                <a:solidFill>
                  <a:schemeClr val="dk1"/>
                </a:solidFill>
              </a:rPr>
              <a:t>of</a:t>
            </a:r>
            <a:r>
              <a:rPr lang="cs-CZ" sz="2400" i="1" dirty="0">
                <a:solidFill>
                  <a:schemeClr val="dk1"/>
                </a:solidFill>
              </a:rPr>
              <a:t> </a:t>
            </a:r>
            <a:r>
              <a:rPr lang="cs-CZ" sz="2400" i="1" dirty="0" err="1">
                <a:solidFill>
                  <a:schemeClr val="dk1"/>
                </a:solidFill>
              </a:rPr>
              <a:t>academicness</a:t>
            </a:r>
            <a:r>
              <a:rPr lang="cs-CZ" sz="2400" dirty="0">
                <a:solidFill>
                  <a:schemeClr val="dk1"/>
                </a:solidFill>
              </a:rPr>
              <a:t>. </a:t>
            </a:r>
            <a:r>
              <a:rPr lang="cs-CZ" sz="2400" dirty="0" err="1">
                <a:solidFill>
                  <a:schemeClr val="dk1"/>
                </a:solidFill>
              </a:rPr>
              <a:t>Staffordshire</a:t>
            </a:r>
            <a:r>
              <a:rPr lang="cs-CZ" sz="2400" dirty="0">
                <a:solidFill>
                  <a:schemeClr val="dk1"/>
                </a:solidFill>
              </a:rPr>
              <a:t>: </a:t>
            </a:r>
            <a:r>
              <a:rPr lang="cs-CZ" sz="2400" dirty="0" err="1">
                <a:solidFill>
                  <a:schemeClr val="dk1"/>
                </a:solidFill>
              </a:rPr>
              <a:t>Staffordshire</a:t>
            </a:r>
            <a:r>
              <a:rPr lang="cs-CZ" sz="2400" dirty="0">
                <a:solidFill>
                  <a:schemeClr val="dk1"/>
                </a:solidFill>
              </a:rPr>
              <a:t> university, [2013]. A </a:t>
            </a:r>
            <a:r>
              <a:rPr lang="cs-CZ" sz="2400" dirty="0" err="1">
                <a:solidFill>
                  <a:schemeClr val="dk1"/>
                </a:solidFill>
              </a:rPr>
              <a:t>Tactile</a:t>
            </a:r>
            <a:r>
              <a:rPr lang="cs-CZ" sz="2400" dirty="0">
                <a:solidFill>
                  <a:schemeClr val="dk1"/>
                </a:solidFill>
              </a:rPr>
              <a:t> Academia </a:t>
            </a:r>
            <a:r>
              <a:rPr lang="cs-CZ" sz="2400" dirty="0" err="1">
                <a:solidFill>
                  <a:schemeClr val="dk1"/>
                </a:solidFill>
              </a:rPr>
              <a:t>book</a:t>
            </a:r>
            <a:r>
              <a:rPr lang="cs-CZ" sz="2400" dirty="0">
                <a:solidFill>
                  <a:schemeClr val="dk1"/>
                </a:solidFill>
              </a:rPr>
              <a:t>. ISBN 978-0-9927884-0-7.</a:t>
            </a:r>
            <a:endParaRPr sz="24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5" name="Google Shape;525;g613c9f9505_0_1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526" name="Google Shape;526;g613c9f9505_0_120"/>
          <p:cNvSpPr txBox="1">
            <a:spLocks noGrp="1"/>
          </p:cNvSpPr>
          <p:nvPr>
            <p:ph type="title"/>
          </p:nvPr>
        </p:nvSpPr>
        <p:spPr>
          <a:xfrm>
            <a:off x="248574" y="731492"/>
            <a:ext cx="898375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Děkuji vám za pozornost 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              V případě zájmu si cvičení můžeme projít v 1. praktickém semináři.</a:t>
            </a:r>
            <a:endParaRPr sz="4000" dirty="0"/>
          </a:p>
        </p:txBody>
      </p:sp>
      <p:sp>
        <p:nvSpPr>
          <p:cNvPr id="527" name="Google Shape;527;g613c9f9505_0_120"/>
          <p:cNvSpPr txBox="1"/>
          <p:nvPr/>
        </p:nvSpPr>
        <p:spPr>
          <a:xfrm>
            <a:off x="-88321" y="2668308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Dana Mazancová</a:t>
            </a: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mazancov@fss.muni.cz</a:t>
            </a:r>
            <a:endParaRPr lang="cs-CZ" sz="4000" b="1" dirty="0">
              <a:solidFill>
                <a:srgbClr val="0000DC"/>
              </a:solidFill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5ffc877e4a_0_6"/>
          <p:cNvSpPr txBox="1">
            <a:spLocks noGrp="1"/>
          </p:cNvSpPr>
          <p:nvPr>
            <p:ph type="title"/>
          </p:nvPr>
        </p:nvSpPr>
        <p:spPr>
          <a:xfrm>
            <a:off x="628650" y="62115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Osnova</a:t>
            </a:r>
            <a:endParaRPr sz="4000"/>
          </a:p>
        </p:txBody>
      </p:sp>
      <p:sp>
        <p:nvSpPr>
          <p:cNvPr id="124" name="Google Shape;124;g5ffc877e4a_0_6"/>
          <p:cNvSpPr txBox="1">
            <a:spLocks noGrp="1"/>
          </p:cNvSpPr>
          <p:nvPr>
            <p:ph type="body" idx="1"/>
          </p:nvPr>
        </p:nvSpPr>
        <p:spPr>
          <a:xfrm>
            <a:off x="628650" y="1474496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Wingdings" panose="05000000000000000000" pitchFamily="2" charset="2"/>
              <a:buChar char="q"/>
            </a:pPr>
            <a:r>
              <a:rPr lang="cs-CZ" sz="2400" dirty="0">
                <a:latin typeface="Arial"/>
                <a:ea typeface="Arial"/>
                <a:cs typeface="Arial"/>
                <a:sym typeface="Arial"/>
              </a:rPr>
              <a:t>Práce s informacemi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informační společnost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informační gramotnost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40000"/>
              </a:lnSpc>
              <a:spcBef>
                <a:spcPts val="560"/>
              </a:spcBef>
              <a:spcAft>
                <a:spcPts val="0"/>
              </a:spcAft>
              <a:buSzPts val="2400"/>
              <a:buFont typeface="Wingdings" panose="05000000000000000000" pitchFamily="2" charset="2"/>
              <a:buChar char="q"/>
            </a:pPr>
            <a:r>
              <a:rPr lang="cs-CZ" sz="2400" dirty="0">
                <a:latin typeface="Arial"/>
                <a:ea typeface="Arial"/>
                <a:cs typeface="Arial"/>
                <a:sym typeface="Arial"/>
              </a:rPr>
              <a:t>Informační zdroje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typy informačních zdrojů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licencované zdroje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kde hledat knihy, odborné časopisy, informace z médií, závěrečné práce, referenční díla, statistické údaje, oborové brány?</a:t>
            </a:r>
          </a:p>
          <a:p>
            <a:pPr marL="533400" lvl="1" indent="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None/>
            </a:pPr>
            <a:endParaRPr lang="cs-CZ" b="1" dirty="0">
              <a:latin typeface="Arial"/>
              <a:ea typeface="Arial"/>
              <a:cs typeface="Arial"/>
              <a:sym typeface="Arial"/>
            </a:endParaRPr>
          </a:p>
          <a:p>
            <a:pPr marL="419100">
              <a:spcBef>
                <a:spcPts val="120"/>
              </a:spcBef>
              <a:buSzPts val="2400"/>
              <a:buFont typeface="Wingdings" panose="05000000000000000000" pitchFamily="2" charset="2"/>
              <a:buChar char="q"/>
            </a:pPr>
            <a:r>
              <a:rPr lang="cs-CZ" sz="2400" dirty="0">
                <a:latin typeface="Arial"/>
                <a:ea typeface="Arial"/>
                <a:cs typeface="Arial"/>
                <a:sym typeface="Arial"/>
              </a:rPr>
              <a:t>Psaní odborných (závěrečných) prací</a:t>
            </a:r>
          </a:p>
          <a:p>
            <a:pPr marL="533400" lvl="1" indent="0" algn="l" rtl="0">
              <a:lnSpc>
                <a:spcPct val="90000"/>
              </a:lnSpc>
              <a:spcBef>
                <a:spcPts val="120"/>
              </a:spcBef>
              <a:spcAft>
                <a:spcPts val="0"/>
              </a:spcAft>
              <a:buSzPts val="2400"/>
              <a:buNone/>
            </a:pP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628650" y="621158"/>
            <a:ext cx="7886700" cy="688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Cíle dnešní lekce</a:t>
            </a:r>
            <a:endParaRPr sz="4000" dirty="0"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379828" y="1649756"/>
            <a:ext cx="8215532" cy="4863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04482" algn="just" rtl="0">
              <a:lnSpc>
                <a:spcPct val="140000"/>
              </a:lnSpc>
              <a:spcBef>
                <a:spcPts val="0"/>
              </a:spcBef>
              <a:spcAft>
                <a:spcPts val="60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dirty="0">
                <a:latin typeface="Arial"/>
                <a:ea typeface="Arial"/>
                <a:cs typeface="Arial"/>
                <a:sym typeface="Arial"/>
              </a:rPr>
              <a:t>Naučit se rozeznat licencované zdroje informací a seznámit se základními pojmy.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just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dirty="0">
                <a:latin typeface="Arial"/>
                <a:ea typeface="Arial"/>
                <a:cs typeface="Arial"/>
                <a:sym typeface="Arial"/>
              </a:rPr>
              <a:t>Seznámit se s e-zdroji na stránkách knihovny a Portále elektronických informačních zdrojů MUNI.</a:t>
            </a:r>
          </a:p>
          <a:p>
            <a:pPr marL="342900" lvl="0" indent="-304482" algn="just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dirty="0">
                <a:latin typeface="Arial"/>
                <a:ea typeface="Arial"/>
                <a:cs typeface="Arial"/>
                <a:sym typeface="Arial"/>
              </a:rPr>
              <a:t>Umět přistupovat ke zdrojům mimo počítačovou síť MU.</a:t>
            </a:r>
          </a:p>
        </p:txBody>
      </p:sp>
    </p:spTree>
    <p:extLst>
      <p:ext uri="{BB962C8B-B14F-4D97-AF65-F5344CB8AC3E}">
        <p14:creationId xmlns:p14="http://schemas.microsoft.com/office/powerpoint/2010/main" val="3057278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g613ab93460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g613ab93460_0_0"/>
          <p:cNvSpPr txBox="1">
            <a:spLocks noGrp="1"/>
          </p:cNvSpPr>
          <p:nvPr>
            <p:ph type="body" idx="1"/>
          </p:nvPr>
        </p:nvSpPr>
        <p:spPr>
          <a:xfrm>
            <a:off x="628650" y="1334208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20"/>
              <a:buFont typeface="Arial"/>
              <a:buNone/>
            </a:pPr>
            <a:r>
              <a:rPr lang="cs-CZ" sz="2600" i="1">
                <a:latin typeface="Arial"/>
                <a:ea typeface="Arial"/>
                <a:cs typeface="Arial"/>
                <a:sym typeface="Arial"/>
              </a:rPr>
              <a:t>"Information these days seems to be everywhere. But rather than making research easier, this has made it harder, because when doing research you don´t just have to find </a:t>
            </a:r>
            <a:r>
              <a:rPr lang="cs-CZ" sz="2600" b="1" i="1">
                <a:latin typeface="Arial"/>
                <a:ea typeface="Arial"/>
                <a:cs typeface="Arial"/>
                <a:sym typeface="Arial"/>
              </a:rPr>
              <a:t>any</a:t>
            </a:r>
            <a:r>
              <a:rPr lang="cs-CZ" sz="2600" i="1">
                <a:latin typeface="Arial"/>
                <a:ea typeface="Arial"/>
                <a:cs typeface="Arial"/>
                <a:sym typeface="Arial"/>
              </a:rPr>
              <a:t> information, you have to find the </a:t>
            </a:r>
            <a:r>
              <a:rPr lang="cs-CZ" sz="2600" b="1" i="1">
                <a:latin typeface="Arial"/>
                <a:ea typeface="Arial"/>
                <a:cs typeface="Arial"/>
                <a:sym typeface="Arial"/>
              </a:rPr>
              <a:t>right</a:t>
            </a:r>
            <a:r>
              <a:rPr lang="cs-CZ" sz="2600" i="1">
                <a:latin typeface="Arial"/>
                <a:ea typeface="Arial"/>
                <a:cs typeface="Arial"/>
                <a:sym typeface="Arial"/>
              </a:rPr>
              <a:t> information."</a:t>
            </a:r>
            <a:endParaRPr sz="2600" i="1">
              <a:latin typeface="Arial"/>
              <a:ea typeface="Arial"/>
              <a:cs typeface="Arial"/>
              <a:sym typeface="Arial"/>
            </a:endParaRPr>
          </a:p>
          <a:p>
            <a:pPr marL="3657600" lvl="8" indent="0" algn="ctr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600"/>
              <a:t>                                                                   </a:t>
            </a:r>
            <a:endParaRPr sz="26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None/>
            </a:pPr>
            <a:endParaRPr b="1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460875" y="611283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společnost</a:t>
            </a:r>
            <a:endParaRPr sz="4000"/>
          </a:p>
        </p:txBody>
      </p:sp>
      <p:sp>
        <p:nvSpPr>
          <p:cNvPr id="137" name="Google Shape;137;p3"/>
          <p:cNvSpPr txBox="1"/>
          <p:nvPr/>
        </p:nvSpPr>
        <p:spPr>
          <a:xfrm>
            <a:off x="217100" y="242327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52500" marR="0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Založená na informacích a znalostech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477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Wingdings" panose="05000000000000000000" pitchFamily="2" charset="2"/>
              <a:buChar char="q"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52500" marR="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Problémy při práci s informacemi:</a:t>
            </a: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velké množství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snadná dostupnost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kvalita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1908</Words>
  <Application>Microsoft Office PowerPoint</Application>
  <PresentationFormat>Předvádění na obrazovce (4:3)</PresentationFormat>
  <Paragraphs>309</Paragraphs>
  <Slides>52</Slides>
  <Notes>47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7" baseType="lpstr">
      <vt:lpstr>Arial</vt:lpstr>
      <vt:lpstr>Calibri</vt:lpstr>
      <vt:lpstr>Noto Sans Symbols</vt:lpstr>
      <vt:lpstr>Wingdings</vt:lpstr>
      <vt:lpstr>Motiv Office</vt:lpstr>
      <vt:lpstr>Základy práce s informačními zdroji pro bc. studenty MVZ221</vt:lpstr>
      <vt:lpstr>Osnova kurzu</vt:lpstr>
      <vt:lpstr>Podmínky absolvování předmětu</vt:lpstr>
      <vt:lpstr>Prezentace aplikace PowerPoint</vt:lpstr>
      <vt:lpstr>Prezentace aplikace PowerPoint</vt:lpstr>
      <vt:lpstr>Osnova</vt:lpstr>
      <vt:lpstr>Cíle dnešní lekce</vt:lpstr>
      <vt:lpstr>Prezentace aplikace PowerPoint</vt:lpstr>
      <vt:lpstr>Informační společnost</vt:lpstr>
      <vt:lpstr>Informační gramotnost</vt:lpstr>
      <vt:lpstr>Prezentace aplikace PowerPoint</vt:lpstr>
      <vt:lpstr>Licencované zdroje I.</vt:lpstr>
      <vt:lpstr>Licencované zdroje II.</vt:lpstr>
      <vt:lpstr>Databáze</vt:lpstr>
      <vt:lpstr>Jak se dostanu k licencovaným zdrojům?</vt:lpstr>
      <vt:lpstr>Jak se dostanu k licencovaným zdrojům mimo počítačovou síť univerzity?</vt:lpstr>
      <vt:lpstr>Cvičení </vt:lpstr>
      <vt:lpstr>Prezentace aplikace PowerPoint</vt:lpstr>
      <vt:lpstr>Prezentace aplikace PowerPoint</vt:lpstr>
      <vt:lpstr>Prezentace aplikace PowerPoint</vt:lpstr>
      <vt:lpstr>Cvičení</vt:lpstr>
      <vt:lpstr>Prezentace aplikace PowerPoint</vt:lpstr>
      <vt:lpstr>Prezentace aplikace PowerPoint</vt:lpstr>
      <vt:lpstr>Metodika psaní odborných prací</vt:lpstr>
      <vt:lpstr>Základní etapy přípravy písemné práce</vt:lpstr>
      <vt:lpstr>Základní etapy přípravy písemné práce</vt:lpstr>
      <vt:lpstr>Volba tématu</vt:lpstr>
      <vt:lpstr>Cvičení </vt:lpstr>
      <vt:lpstr>Základní etapy přípravy písemné práce</vt:lpstr>
      <vt:lpstr>Informační průzkum</vt:lpstr>
      <vt:lpstr>Informační zdroje</vt:lpstr>
      <vt:lpstr>Cvičení </vt:lpstr>
      <vt:lpstr>Prezentace aplikace PowerPoint</vt:lpstr>
      <vt:lpstr>Prezentace aplikace PowerPoint</vt:lpstr>
      <vt:lpstr>Informační zdroje</vt:lpstr>
      <vt:lpstr>Kde začít? Vyhledávače, discovery systémy a vědecké sítě</vt:lpstr>
      <vt:lpstr>Kde hledat odborné časopisy? I.</vt:lpstr>
      <vt:lpstr>Kde hledat odborné časopisy? II.</vt:lpstr>
      <vt:lpstr>Prezentace aplikace PowerPoint</vt:lpstr>
      <vt:lpstr>Kde hledat knihy?</vt:lpstr>
      <vt:lpstr>Kde hledat knihy? II.</vt:lpstr>
      <vt:lpstr>Cvičení </vt:lpstr>
      <vt:lpstr>Kde hledat informace z médií?</vt:lpstr>
      <vt:lpstr>Kde hledat závěrečné práce?</vt:lpstr>
      <vt:lpstr>Kde hledat referenční díla?</vt:lpstr>
      <vt:lpstr>Kde hledat statistické údaje?</vt:lpstr>
      <vt:lpstr>Kde hledat další zdroje?</vt:lpstr>
      <vt:lpstr>Prezentace aplikace PowerPoint</vt:lpstr>
      <vt:lpstr>Prezentace aplikace PowerPoint</vt:lpstr>
      <vt:lpstr>Prezentace aplikace PowerPoint</vt:lpstr>
      <vt:lpstr>Literatura</vt:lpstr>
      <vt:lpstr>Děkuji vám za pozornost                V případě zájmu si cvičení můžeme projít v 1. praktickém semináři.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práce s informačními zdroji pro bc. studenty MVZ221</dc:title>
  <dc:creator>Aneta Pilátová</dc:creator>
  <cp:lastModifiedBy>Dana Mazancová</cp:lastModifiedBy>
  <cp:revision>49</cp:revision>
  <cp:lastPrinted>2019-10-08T11:35:25Z</cp:lastPrinted>
  <dcterms:created xsi:type="dcterms:W3CDTF">2019-07-22T10:37:01Z</dcterms:created>
  <dcterms:modified xsi:type="dcterms:W3CDTF">2022-03-04T14:53:16Z</dcterms:modified>
</cp:coreProperties>
</file>