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7" r:id="rId7"/>
    <p:sldId id="271" r:id="rId8"/>
    <p:sldId id="266" r:id="rId9"/>
    <p:sldId id="260" r:id="rId10"/>
    <p:sldId id="265" r:id="rId11"/>
    <p:sldId id="264" r:id="rId12"/>
    <p:sldId id="272" r:id="rId13"/>
    <p:sldId id="273" r:id="rId14"/>
    <p:sldId id="269" r:id="rId15"/>
    <p:sldId id="270" r:id="rId16"/>
    <p:sldId id="261" r:id="rId17"/>
    <p:sldId id="274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Urbanovská" initials="JU" lastIdx="0" clrIdx="0">
    <p:extLst>
      <p:ext uri="{19B8F6BF-5375-455C-9EA6-DF929625EA0E}">
        <p15:presenceInfo xmlns:p15="http://schemas.microsoft.com/office/powerpoint/2012/main" userId="S-1-5-21-3451901064-902568176-4053310204-101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19290-4134-40E2-AB6D-F617222625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C35DF92-4401-46F2-87CB-447912D1F667}">
      <dgm:prSet phldrT="[Text]"/>
      <dgm:spPr/>
      <dgm:t>
        <a:bodyPr/>
        <a:lstStyle/>
        <a:p>
          <a:r>
            <a:rPr lang="cs-CZ" dirty="0"/>
            <a:t>Rekonciliace </a:t>
          </a:r>
        </a:p>
      </dgm:t>
    </dgm:pt>
    <dgm:pt modelId="{9A8423BF-BB19-436C-B31F-F1F7AE76B91D}" type="parTrans" cxnId="{4FB35612-4F10-40CA-9216-22E9D795BD13}">
      <dgm:prSet/>
      <dgm:spPr/>
      <dgm:t>
        <a:bodyPr/>
        <a:lstStyle/>
        <a:p>
          <a:endParaRPr lang="cs-CZ"/>
        </a:p>
      </dgm:t>
    </dgm:pt>
    <dgm:pt modelId="{61697CBB-495D-49C7-AED8-E3ACAD1F8858}" type="sibTrans" cxnId="{4FB35612-4F10-40CA-9216-22E9D795BD13}">
      <dgm:prSet/>
      <dgm:spPr/>
      <dgm:t>
        <a:bodyPr/>
        <a:lstStyle/>
        <a:p>
          <a:endParaRPr lang="cs-CZ"/>
        </a:p>
      </dgm:t>
    </dgm:pt>
    <dgm:pt modelId="{AB18D09F-7249-42F2-B9BD-DED4DC3399B7}">
      <dgm:prSet phldrT="[Text]"/>
      <dgm:spPr/>
      <dgm:t>
        <a:bodyPr/>
        <a:lstStyle/>
        <a:p>
          <a:r>
            <a:rPr lang="cs-CZ" dirty="0"/>
            <a:t>Historie</a:t>
          </a:r>
        </a:p>
      </dgm:t>
    </dgm:pt>
    <dgm:pt modelId="{13B3250B-7A18-4D2A-808F-10704F76625D}" type="parTrans" cxnId="{5A1ACDCB-40E4-482A-A63E-E8D67CB54639}">
      <dgm:prSet/>
      <dgm:spPr/>
      <dgm:t>
        <a:bodyPr/>
        <a:lstStyle/>
        <a:p>
          <a:endParaRPr lang="cs-CZ"/>
        </a:p>
      </dgm:t>
    </dgm:pt>
    <dgm:pt modelId="{5B21DA50-CC16-4DE9-B94C-FB0757FFC895}" type="sibTrans" cxnId="{5A1ACDCB-40E4-482A-A63E-E8D67CB54639}">
      <dgm:prSet/>
      <dgm:spPr/>
      <dgm:t>
        <a:bodyPr/>
        <a:lstStyle/>
        <a:p>
          <a:endParaRPr lang="cs-CZ"/>
        </a:p>
      </dgm:t>
    </dgm:pt>
    <dgm:pt modelId="{D3A16B5C-092C-4A4E-9CBF-736736F04AF9}">
      <dgm:prSet phldrT="[Text]"/>
      <dgm:spPr/>
      <dgm:t>
        <a:bodyPr/>
        <a:lstStyle/>
        <a:p>
          <a:r>
            <a:rPr lang="cs-CZ" dirty="0" err="1"/>
            <a:t>Leadership</a:t>
          </a:r>
          <a:endParaRPr lang="cs-CZ" dirty="0"/>
        </a:p>
      </dgm:t>
    </dgm:pt>
    <dgm:pt modelId="{21251486-3434-48C3-B760-8B09E4961528}" type="parTrans" cxnId="{B5A6DDA0-BFDD-47DE-AFAA-DEB2D9276C35}">
      <dgm:prSet/>
      <dgm:spPr/>
      <dgm:t>
        <a:bodyPr/>
        <a:lstStyle/>
        <a:p>
          <a:endParaRPr lang="cs-CZ"/>
        </a:p>
      </dgm:t>
    </dgm:pt>
    <dgm:pt modelId="{4DEDD2CA-05D1-4F32-97A5-AF0149D3E0F7}" type="sibTrans" cxnId="{B5A6DDA0-BFDD-47DE-AFAA-DEB2D9276C35}">
      <dgm:prSet/>
      <dgm:spPr/>
      <dgm:t>
        <a:bodyPr/>
        <a:lstStyle/>
        <a:p>
          <a:endParaRPr lang="cs-CZ"/>
        </a:p>
      </dgm:t>
    </dgm:pt>
    <dgm:pt modelId="{336E34AA-B3D2-4A65-A4F2-06E661B30673}">
      <dgm:prSet phldrT="[Text]"/>
      <dgm:spPr/>
      <dgm:t>
        <a:bodyPr/>
        <a:lstStyle/>
        <a:p>
          <a:r>
            <a:rPr lang="cs-CZ" u="sng" dirty="0"/>
            <a:t>Instituce</a:t>
          </a:r>
        </a:p>
      </dgm:t>
    </dgm:pt>
    <dgm:pt modelId="{F48F87AD-D5A3-48F7-80F8-52AFAE1D256C}" type="parTrans" cxnId="{3AF465C2-7C5A-4D70-9210-C840DB962E0B}">
      <dgm:prSet/>
      <dgm:spPr/>
      <dgm:t>
        <a:bodyPr/>
        <a:lstStyle/>
        <a:p>
          <a:endParaRPr lang="cs-CZ"/>
        </a:p>
      </dgm:t>
    </dgm:pt>
    <dgm:pt modelId="{6B1814BF-F093-4ECC-BDC7-6394ACE95113}" type="sibTrans" cxnId="{3AF465C2-7C5A-4D70-9210-C840DB962E0B}">
      <dgm:prSet/>
      <dgm:spPr/>
      <dgm:t>
        <a:bodyPr/>
        <a:lstStyle/>
        <a:p>
          <a:endParaRPr lang="cs-CZ"/>
        </a:p>
      </dgm:t>
    </dgm:pt>
    <dgm:pt modelId="{F4A44F89-EF52-41CD-9A4B-CF5CAFA4EC34}">
      <dgm:prSet/>
      <dgm:spPr/>
      <dgm:t>
        <a:bodyPr/>
        <a:lstStyle/>
        <a:p>
          <a:r>
            <a:rPr lang="cs-CZ" dirty="0"/>
            <a:t>Mezinárodní kontext </a:t>
          </a:r>
        </a:p>
      </dgm:t>
    </dgm:pt>
    <dgm:pt modelId="{139CBA85-A147-4486-8A50-FD7E07B50ED0}" type="parTrans" cxnId="{4FEB99C7-4B37-434C-8299-2BF1439DFA2A}">
      <dgm:prSet/>
      <dgm:spPr/>
      <dgm:t>
        <a:bodyPr/>
        <a:lstStyle/>
        <a:p>
          <a:endParaRPr lang="cs-CZ"/>
        </a:p>
      </dgm:t>
    </dgm:pt>
    <dgm:pt modelId="{3C81CBEF-8AD2-471B-B1AC-EAB7CA81C0E7}" type="sibTrans" cxnId="{4FEB99C7-4B37-434C-8299-2BF1439DFA2A}">
      <dgm:prSet/>
      <dgm:spPr/>
      <dgm:t>
        <a:bodyPr/>
        <a:lstStyle/>
        <a:p>
          <a:endParaRPr lang="cs-CZ"/>
        </a:p>
      </dgm:t>
    </dgm:pt>
    <dgm:pt modelId="{CA55FBF7-82A4-4C02-A715-3F4A3563DAA8}" type="pres">
      <dgm:prSet presAssocID="{09519290-4134-40E2-AB6D-F617222625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D589FD-1A33-45E6-9F45-1214CCA4798B}" type="pres">
      <dgm:prSet presAssocID="{8C35DF92-4401-46F2-87CB-447912D1F667}" presName="hierRoot1" presStyleCnt="0">
        <dgm:presLayoutVars>
          <dgm:hierBranch val="init"/>
        </dgm:presLayoutVars>
      </dgm:prSet>
      <dgm:spPr/>
    </dgm:pt>
    <dgm:pt modelId="{5A655C54-DBF5-4F31-BFB8-966061A398C8}" type="pres">
      <dgm:prSet presAssocID="{8C35DF92-4401-46F2-87CB-447912D1F667}" presName="rootComposite1" presStyleCnt="0"/>
      <dgm:spPr/>
    </dgm:pt>
    <dgm:pt modelId="{9688C477-5F05-4B9E-9E31-B8023CFEF695}" type="pres">
      <dgm:prSet presAssocID="{8C35DF92-4401-46F2-87CB-447912D1F667}" presName="rootText1" presStyleLbl="node0" presStyleIdx="0" presStyleCnt="1" custScaleY="109514">
        <dgm:presLayoutVars>
          <dgm:chPref val="3"/>
        </dgm:presLayoutVars>
      </dgm:prSet>
      <dgm:spPr/>
    </dgm:pt>
    <dgm:pt modelId="{1DD9088D-CF06-4B75-8A89-9151F2EC5EAA}" type="pres">
      <dgm:prSet presAssocID="{8C35DF92-4401-46F2-87CB-447912D1F667}" presName="rootConnector1" presStyleLbl="node1" presStyleIdx="0" presStyleCnt="0"/>
      <dgm:spPr/>
    </dgm:pt>
    <dgm:pt modelId="{A80691FF-5352-41B5-9BD1-3FC319B3E6FA}" type="pres">
      <dgm:prSet presAssocID="{8C35DF92-4401-46F2-87CB-447912D1F667}" presName="hierChild2" presStyleCnt="0"/>
      <dgm:spPr/>
    </dgm:pt>
    <dgm:pt modelId="{9B84A6FE-980A-4ACB-A690-B169A1C658C8}" type="pres">
      <dgm:prSet presAssocID="{13B3250B-7A18-4D2A-808F-10704F76625D}" presName="Name37" presStyleLbl="parChTrans1D2" presStyleIdx="0" presStyleCnt="4"/>
      <dgm:spPr/>
    </dgm:pt>
    <dgm:pt modelId="{7CFAFF85-7E7B-4E94-BC80-A6CD130E5E70}" type="pres">
      <dgm:prSet presAssocID="{AB18D09F-7249-42F2-B9BD-DED4DC3399B7}" presName="hierRoot2" presStyleCnt="0">
        <dgm:presLayoutVars>
          <dgm:hierBranch val="init"/>
        </dgm:presLayoutVars>
      </dgm:prSet>
      <dgm:spPr/>
    </dgm:pt>
    <dgm:pt modelId="{62B09DFB-B447-4199-A88F-002B90057191}" type="pres">
      <dgm:prSet presAssocID="{AB18D09F-7249-42F2-B9BD-DED4DC3399B7}" presName="rootComposite" presStyleCnt="0"/>
      <dgm:spPr/>
    </dgm:pt>
    <dgm:pt modelId="{17E7B213-D046-4A53-BFA9-AEE3FDFC0260}" type="pres">
      <dgm:prSet presAssocID="{AB18D09F-7249-42F2-B9BD-DED4DC3399B7}" presName="rootText" presStyleLbl="node2" presStyleIdx="0" presStyleCnt="4">
        <dgm:presLayoutVars>
          <dgm:chPref val="3"/>
        </dgm:presLayoutVars>
      </dgm:prSet>
      <dgm:spPr/>
    </dgm:pt>
    <dgm:pt modelId="{8AC9FAD3-0498-4D3C-B248-739258899803}" type="pres">
      <dgm:prSet presAssocID="{AB18D09F-7249-42F2-B9BD-DED4DC3399B7}" presName="rootConnector" presStyleLbl="node2" presStyleIdx="0" presStyleCnt="4"/>
      <dgm:spPr/>
    </dgm:pt>
    <dgm:pt modelId="{2A085D67-699C-4F89-9A4B-3333A7C20233}" type="pres">
      <dgm:prSet presAssocID="{AB18D09F-7249-42F2-B9BD-DED4DC3399B7}" presName="hierChild4" presStyleCnt="0"/>
      <dgm:spPr/>
    </dgm:pt>
    <dgm:pt modelId="{F0558964-73B0-4663-BFD8-A8697C97A3A2}" type="pres">
      <dgm:prSet presAssocID="{AB18D09F-7249-42F2-B9BD-DED4DC3399B7}" presName="hierChild5" presStyleCnt="0"/>
      <dgm:spPr/>
    </dgm:pt>
    <dgm:pt modelId="{F14AB420-9A75-4605-AFA1-9478B5FFA7CB}" type="pres">
      <dgm:prSet presAssocID="{21251486-3434-48C3-B760-8B09E4961528}" presName="Name37" presStyleLbl="parChTrans1D2" presStyleIdx="1" presStyleCnt="4"/>
      <dgm:spPr/>
    </dgm:pt>
    <dgm:pt modelId="{94FDDA90-6569-4D87-B653-5A95B3A983C9}" type="pres">
      <dgm:prSet presAssocID="{D3A16B5C-092C-4A4E-9CBF-736736F04AF9}" presName="hierRoot2" presStyleCnt="0">
        <dgm:presLayoutVars>
          <dgm:hierBranch val="init"/>
        </dgm:presLayoutVars>
      </dgm:prSet>
      <dgm:spPr/>
    </dgm:pt>
    <dgm:pt modelId="{D11CC11E-E5C5-4DE3-BB9A-A7C0FBA5EF17}" type="pres">
      <dgm:prSet presAssocID="{D3A16B5C-092C-4A4E-9CBF-736736F04AF9}" presName="rootComposite" presStyleCnt="0"/>
      <dgm:spPr/>
    </dgm:pt>
    <dgm:pt modelId="{16C6ED8E-479E-4478-9EAC-CFB738808931}" type="pres">
      <dgm:prSet presAssocID="{D3A16B5C-092C-4A4E-9CBF-736736F04AF9}" presName="rootText" presStyleLbl="node2" presStyleIdx="1" presStyleCnt="4">
        <dgm:presLayoutVars>
          <dgm:chPref val="3"/>
        </dgm:presLayoutVars>
      </dgm:prSet>
      <dgm:spPr/>
    </dgm:pt>
    <dgm:pt modelId="{A97FF26C-E8E9-4CC2-8F10-D6216D2DEFBF}" type="pres">
      <dgm:prSet presAssocID="{D3A16B5C-092C-4A4E-9CBF-736736F04AF9}" presName="rootConnector" presStyleLbl="node2" presStyleIdx="1" presStyleCnt="4"/>
      <dgm:spPr/>
    </dgm:pt>
    <dgm:pt modelId="{A299091E-FA56-46AF-96AC-2C9DA83EB93C}" type="pres">
      <dgm:prSet presAssocID="{D3A16B5C-092C-4A4E-9CBF-736736F04AF9}" presName="hierChild4" presStyleCnt="0"/>
      <dgm:spPr/>
    </dgm:pt>
    <dgm:pt modelId="{E2AA6A03-C524-40DB-9A69-7905C87523CC}" type="pres">
      <dgm:prSet presAssocID="{D3A16B5C-092C-4A4E-9CBF-736736F04AF9}" presName="hierChild5" presStyleCnt="0"/>
      <dgm:spPr/>
    </dgm:pt>
    <dgm:pt modelId="{34868ECA-CA21-4D0A-91FE-DCF04B323A21}" type="pres">
      <dgm:prSet presAssocID="{F48F87AD-D5A3-48F7-80F8-52AFAE1D256C}" presName="Name37" presStyleLbl="parChTrans1D2" presStyleIdx="2" presStyleCnt="4"/>
      <dgm:spPr/>
    </dgm:pt>
    <dgm:pt modelId="{5BE98DF6-105E-40CF-9A17-0250F3941AE5}" type="pres">
      <dgm:prSet presAssocID="{336E34AA-B3D2-4A65-A4F2-06E661B30673}" presName="hierRoot2" presStyleCnt="0">
        <dgm:presLayoutVars>
          <dgm:hierBranch val="init"/>
        </dgm:presLayoutVars>
      </dgm:prSet>
      <dgm:spPr/>
    </dgm:pt>
    <dgm:pt modelId="{DDA1FC63-8298-4B53-BB5A-2CC49ECF7463}" type="pres">
      <dgm:prSet presAssocID="{336E34AA-B3D2-4A65-A4F2-06E661B30673}" presName="rootComposite" presStyleCnt="0"/>
      <dgm:spPr/>
    </dgm:pt>
    <dgm:pt modelId="{716667FA-0C45-42DE-B0A6-13CC4F2675B8}" type="pres">
      <dgm:prSet presAssocID="{336E34AA-B3D2-4A65-A4F2-06E661B30673}" presName="rootText" presStyleLbl="node2" presStyleIdx="2" presStyleCnt="4">
        <dgm:presLayoutVars>
          <dgm:chPref val="3"/>
        </dgm:presLayoutVars>
      </dgm:prSet>
      <dgm:spPr/>
    </dgm:pt>
    <dgm:pt modelId="{86C3C49C-8CB1-4A10-9186-60E966516EA8}" type="pres">
      <dgm:prSet presAssocID="{336E34AA-B3D2-4A65-A4F2-06E661B30673}" presName="rootConnector" presStyleLbl="node2" presStyleIdx="2" presStyleCnt="4"/>
      <dgm:spPr/>
    </dgm:pt>
    <dgm:pt modelId="{CF44AD63-424E-49E4-BA1A-09AA7799CB1A}" type="pres">
      <dgm:prSet presAssocID="{336E34AA-B3D2-4A65-A4F2-06E661B30673}" presName="hierChild4" presStyleCnt="0"/>
      <dgm:spPr/>
    </dgm:pt>
    <dgm:pt modelId="{CBFD4657-58DA-45B0-B529-D7C4494B149C}" type="pres">
      <dgm:prSet presAssocID="{336E34AA-B3D2-4A65-A4F2-06E661B30673}" presName="hierChild5" presStyleCnt="0"/>
      <dgm:spPr/>
    </dgm:pt>
    <dgm:pt modelId="{D946B3C7-6531-4653-9448-3CE716B4B6F3}" type="pres">
      <dgm:prSet presAssocID="{139CBA85-A147-4486-8A50-FD7E07B50ED0}" presName="Name37" presStyleLbl="parChTrans1D2" presStyleIdx="3" presStyleCnt="4"/>
      <dgm:spPr/>
    </dgm:pt>
    <dgm:pt modelId="{DD2BA2C5-43EF-42A8-BBED-C00D8128AE43}" type="pres">
      <dgm:prSet presAssocID="{F4A44F89-EF52-41CD-9A4B-CF5CAFA4EC34}" presName="hierRoot2" presStyleCnt="0">
        <dgm:presLayoutVars>
          <dgm:hierBranch val="init"/>
        </dgm:presLayoutVars>
      </dgm:prSet>
      <dgm:spPr/>
    </dgm:pt>
    <dgm:pt modelId="{66336A07-16BC-4EF6-9EAD-7E5A91919433}" type="pres">
      <dgm:prSet presAssocID="{F4A44F89-EF52-41CD-9A4B-CF5CAFA4EC34}" presName="rootComposite" presStyleCnt="0"/>
      <dgm:spPr/>
    </dgm:pt>
    <dgm:pt modelId="{4C005D20-3C05-4C63-A113-5B10973C1582}" type="pres">
      <dgm:prSet presAssocID="{F4A44F89-EF52-41CD-9A4B-CF5CAFA4EC34}" presName="rootText" presStyleLbl="node2" presStyleIdx="3" presStyleCnt="4">
        <dgm:presLayoutVars>
          <dgm:chPref val="3"/>
        </dgm:presLayoutVars>
      </dgm:prSet>
      <dgm:spPr/>
    </dgm:pt>
    <dgm:pt modelId="{61F4117E-B12C-40A7-89E9-FAB2B468C502}" type="pres">
      <dgm:prSet presAssocID="{F4A44F89-EF52-41CD-9A4B-CF5CAFA4EC34}" presName="rootConnector" presStyleLbl="node2" presStyleIdx="3" presStyleCnt="4"/>
      <dgm:spPr/>
    </dgm:pt>
    <dgm:pt modelId="{67D2ABB1-738B-45AD-A9EC-75A090CF5799}" type="pres">
      <dgm:prSet presAssocID="{F4A44F89-EF52-41CD-9A4B-CF5CAFA4EC34}" presName="hierChild4" presStyleCnt="0"/>
      <dgm:spPr/>
    </dgm:pt>
    <dgm:pt modelId="{92CE688D-F3BC-4C35-942A-3EF2CC0B694F}" type="pres">
      <dgm:prSet presAssocID="{F4A44F89-EF52-41CD-9A4B-CF5CAFA4EC34}" presName="hierChild5" presStyleCnt="0"/>
      <dgm:spPr/>
    </dgm:pt>
    <dgm:pt modelId="{3D5EF499-E1CE-4444-9916-A69EB18659D8}" type="pres">
      <dgm:prSet presAssocID="{8C35DF92-4401-46F2-87CB-447912D1F667}" presName="hierChild3" presStyleCnt="0"/>
      <dgm:spPr/>
    </dgm:pt>
  </dgm:ptLst>
  <dgm:cxnLst>
    <dgm:cxn modelId="{BB8FB401-F0BA-4FCF-AB38-D1F8249C5B0D}" type="presOf" srcId="{F4A44F89-EF52-41CD-9A4B-CF5CAFA4EC34}" destId="{4C005D20-3C05-4C63-A113-5B10973C1582}" srcOrd="0" destOrd="0" presId="urn:microsoft.com/office/officeart/2005/8/layout/orgChart1"/>
    <dgm:cxn modelId="{32C03008-3E42-4428-82EE-80AD37A43C9C}" type="presOf" srcId="{D3A16B5C-092C-4A4E-9CBF-736736F04AF9}" destId="{A97FF26C-E8E9-4CC2-8F10-D6216D2DEFBF}" srcOrd="1" destOrd="0" presId="urn:microsoft.com/office/officeart/2005/8/layout/orgChart1"/>
    <dgm:cxn modelId="{4FB35612-4F10-40CA-9216-22E9D795BD13}" srcId="{09519290-4134-40E2-AB6D-F617222625F2}" destId="{8C35DF92-4401-46F2-87CB-447912D1F667}" srcOrd="0" destOrd="0" parTransId="{9A8423BF-BB19-436C-B31F-F1F7AE76B91D}" sibTransId="{61697CBB-495D-49C7-AED8-E3ACAD1F8858}"/>
    <dgm:cxn modelId="{86BD1519-9BC5-4336-AA1A-E4D5B1409935}" type="presOf" srcId="{D3A16B5C-092C-4A4E-9CBF-736736F04AF9}" destId="{16C6ED8E-479E-4478-9EAC-CFB738808931}" srcOrd="0" destOrd="0" presId="urn:microsoft.com/office/officeart/2005/8/layout/orgChart1"/>
    <dgm:cxn modelId="{B3322622-9B94-4B70-8FB0-11D26A956093}" type="presOf" srcId="{13B3250B-7A18-4D2A-808F-10704F76625D}" destId="{9B84A6FE-980A-4ACB-A690-B169A1C658C8}" srcOrd="0" destOrd="0" presId="urn:microsoft.com/office/officeart/2005/8/layout/orgChart1"/>
    <dgm:cxn modelId="{557DED31-4535-4706-8B2D-3B81504E3E90}" type="presOf" srcId="{F48F87AD-D5A3-48F7-80F8-52AFAE1D256C}" destId="{34868ECA-CA21-4D0A-91FE-DCF04B323A21}" srcOrd="0" destOrd="0" presId="urn:microsoft.com/office/officeart/2005/8/layout/orgChart1"/>
    <dgm:cxn modelId="{0848503D-AC29-4B48-910B-1672C852F484}" type="presOf" srcId="{AB18D09F-7249-42F2-B9BD-DED4DC3399B7}" destId="{17E7B213-D046-4A53-BFA9-AEE3FDFC0260}" srcOrd="0" destOrd="0" presId="urn:microsoft.com/office/officeart/2005/8/layout/orgChart1"/>
    <dgm:cxn modelId="{8012323E-C4F8-4A66-AF4F-A7A3B727814B}" type="presOf" srcId="{09519290-4134-40E2-AB6D-F617222625F2}" destId="{CA55FBF7-82A4-4C02-A715-3F4A3563DAA8}" srcOrd="0" destOrd="0" presId="urn:microsoft.com/office/officeart/2005/8/layout/orgChart1"/>
    <dgm:cxn modelId="{CDB66743-FDA6-4BED-8036-BF069469B040}" type="presOf" srcId="{8C35DF92-4401-46F2-87CB-447912D1F667}" destId="{1DD9088D-CF06-4B75-8A89-9151F2EC5EAA}" srcOrd="1" destOrd="0" presId="urn:microsoft.com/office/officeart/2005/8/layout/orgChart1"/>
    <dgm:cxn modelId="{B45B5073-E7FF-4C2E-9C46-E080BFD4DC09}" type="presOf" srcId="{AB18D09F-7249-42F2-B9BD-DED4DC3399B7}" destId="{8AC9FAD3-0498-4D3C-B248-739258899803}" srcOrd="1" destOrd="0" presId="urn:microsoft.com/office/officeart/2005/8/layout/orgChart1"/>
    <dgm:cxn modelId="{40746156-E0DB-4D0D-A731-8C594EFAAD29}" type="presOf" srcId="{21251486-3434-48C3-B760-8B09E4961528}" destId="{F14AB420-9A75-4605-AFA1-9478B5FFA7CB}" srcOrd="0" destOrd="0" presId="urn:microsoft.com/office/officeart/2005/8/layout/orgChart1"/>
    <dgm:cxn modelId="{3178927A-7363-4236-8598-42BF4812A879}" type="presOf" srcId="{336E34AA-B3D2-4A65-A4F2-06E661B30673}" destId="{86C3C49C-8CB1-4A10-9186-60E966516EA8}" srcOrd="1" destOrd="0" presId="urn:microsoft.com/office/officeart/2005/8/layout/orgChart1"/>
    <dgm:cxn modelId="{CBA6D07D-1409-4976-B051-10DD62B39B47}" type="presOf" srcId="{8C35DF92-4401-46F2-87CB-447912D1F667}" destId="{9688C477-5F05-4B9E-9E31-B8023CFEF695}" srcOrd="0" destOrd="0" presId="urn:microsoft.com/office/officeart/2005/8/layout/orgChart1"/>
    <dgm:cxn modelId="{D19E759B-FF70-4230-8149-93A1317AC289}" type="presOf" srcId="{139CBA85-A147-4486-8A50-FD7E07B50ED0}" destId="{D946B3C7-6531-4653-9448-3CE716B4B6F3}" srcOrd="0" destOrd="0" presId="urn:microsoft.com/office/officeart/2005/8/layout/orgChart1"/>
    <dgm:cxn modelId="{B5A6DDA0-BFDD-47DE-AFAA-DEB2D9276C35}" srcId="{8C35DF92-4401-46F2-87CB-447912D1F667}" destId="{D3A16B5C-092C-4A4E-9CBF-736736F04AF9}" srcOrd="1" destOrd="0" parTransId="{21251486-3434-48C3-B760-8B09E4961528}" sibTransId="{4DEDD2CA-05D1-4F32-97A5-AF0149D3E0F7}"/>
    <dgm:cxn modelId="{3AF465C2-7C5A-4D70-9210-C840DB962E0B}" srcId="{8C35DF92-4401-46F2-87CB-447912D1F667}" destId="{336E34AA-B3D2-4A65-A4F2-06E661B30673}" srcOrd="2" destOrd="0" parTransId="{F48F87AD-D5A3-48F7-80F8-52AFAE1D256C}" sibTransId="{6B1814BF-F093-4ECC-BDC7-6394ACE95113}"/>
    <dgm:cxn modelId="{4FEB99C7-4B37-434C-8299-2BF1439DFA2A}" srcId="{8C35DF92-4401-46F2-87CB-447912D1F667}" destId="{F4A44F89-EF52-41CD-9A4B-CF5CAFA4EC34}" srcOrd="3" destOrd="0" parTransId="{139CBA85-A147-4486-8A50-FD7E07B50ED0}" sibTransId="{3C81CBEF-8AD2-471B-B1AC-EAB7CA81C0E7}"/>
    <dgm:cxn modelId="{5A1ACDCB-40E4-482A-A63E-E8D67CB54639}" srcId="{8C35DF92-4401-46F2-87CB-447912D1F667}" destId="{AB18D09F-7249-42F2-B9BD-DED4DC3399B7}" srcOrd="0" destOrd="0" parTransId="{13B3250B-7A18-4D2A-808F-10704F76625D}" sibTransId="{5B21DA50-CC16-4DE9-B94C-FB0757FFC895}"/>
    <dgm:cxn modelId="{088DD0F3-53B5-485F-9076-CDF493C63B0E}" type="presOf" srcId="{336E34AA-B3D2-4A65-A4F2-06E661B30673}" destId="{716667FA-0C45-42DE-B0A6-13CC4F2675B8}" srcOrd="0" destOrd="0" presId="urn:microsoft.com/office/officeart/2005/8/layout/orgChart1"/>
    <dgm:cxn modelId="{C9645FFA-CCBF-4C13-A593-D6B59F55F193}" type="presOf" srcId="{F4A44F89-EF52-41CD-9A4B-CF5CAFA4EC34}" destId="{61F4117E-B12C-40A7-89E9-FAB2B468C502}" srcOrd="1" destOrd="0" presId="urn:microsoft.com/office/officeart/2005/8/layout/orgChart1"/>
    <dgm:cxn modelId="{57011277-E0AD-4DCB-9E46-F6B5C33DAA28}" type="presParOf" srcId="{CA55FBF7-82A4-4C02-A715-3F4A3563DAA8}" destId="{2AD589FD-1A33-45E6-9F45-1214CCA4798B}" srcOrd="0" destOrd="0" presId="urn:microsoft.com/office/officeart/2005/8/layout/orgChart1"/>
    <dgm:cxn modelId="{55A4BFE0-1D71-4FBA-99C6-B59171F1A2D0}" type="presParOf" srcId="{2AD589FD-1A33-45E6-9F45-1214CCA4798B}" destId="{5A655C54-DBF5-4F31-BFB8-966061A398C8}" srcOrd="0" destOrd="0" presId="urn:microsoft.com/office/officeart/2005/8/layout/orgChart1"/>
    <dgm:cxn modelId="{27A82A4F-24A9-40B2-B504-9E78C5760375}" type="presParOf" srcId="{5A655C54-DBF5-4F31-BFB8-966061A398C8}" destId="{9688C477-5F05-4B9E-9E31-B8023CFEF695}" srcOrd="0" destOrd="0" presId="urn:microsoft.com/office/officeart/2005/8/layout/orgChart1"/>
    <dgm:cxn modelId="{C8394F58-D135-49B6-982B-9AEF908AE359}" type="presParOf" srcId="{5A655C54-DBF5-4F31-BFB8-966061A398C8}" destId="{1DD9088D-CF06-4B75-8A89-9151F2EC5EAA}" srcOrd="1" destOrd="0" presId="urn:microsoft.com/office/officeart/2005/8/layout/orgChart1"/>
    <dgm:cxn modelId="{0460F1D2-AAF9-48CC-907B-28438FB89D0B}" type="presParOf" srcId="{2AD589FD-1A33-45E6-9F45-1214CCA4798B}" destId="{A80691FF-5352-41B5-9BD1-3FC319B3E6FA}" srcOrd="1" destOrd="0" presId="urn:microsoft.com/office/officeart/2005/8/layout/orgChart1"/>
    <dgm:cxn modelId="{92726C3A-314C-424E-AAAD-8E41313B34B7}" type="presParOf" srcId="{A80691FF-5352-41B5-9BD1-3FC319B3E6FA}" destId="{9B84A6FE-980A-4ACB-A690-B169A1C658C8}" srcOrd="0" destOrd="0" presId="urn:microsoft.com/office/officeart/2005/8/layout/orgChart1"/>
    <dgm:cxn modelId="{8606D111-681A-4B33-815D-4647B05C53F8}" type="presParOf" srcId="{A80691FF-5352-41B5-9BD1-3FC319B3E6FA}" destId="{7CFAFF85-7E7B-4E94-BC80-A6CD130E5E70}" srcOrd="1" destOrd="0" presId="urn:microsoft.com/office/officeart/2005/8/layout/orgChart1"/>
    <dgm:cxn modelId="{A0408637-4BA8-4D54-AC2F-7FB53802ED84}" type="presParOf" srcId="{7CFAFF85-7E7B-4E94-BC80-A6CD130E5E70}" destId="{62B09DFB-B447-4199-A88F-002B90057191}" srcOrd="0" destOrd="0" presId="urn:microsoft.com/office/officeart/2005/8/layout/orgChart1"/>
    <dgm:cxn modelId="{C6D75008-E971-4E05-A880-3FC276A6DFB4}" type="presParOf" srcId="{62B09DFB-B447-4199-A88F-002B90057191}" destId="{17E7B213-D046-4A53-BFA9-AEE3FDFC0260}" srcOrd="0" destOrd="0" presId="urn:microsoft.com/office/officeart/2005/8/layout/orgChart1"/>
    <dgm:cxn modelId="{D62C2236-3376-46B1-B4DD-5804EEE91A49}" type="presParOf" srcId="{62B09DFB-B447-4199-A88F-002B90057191}" destId="{8AC9FAD3-0498-4D3C-B248-739258899803}" srcOrd="1" destOrd="0" presId="urn:microsoft.com/office/officeart/2005/8/layout/orgChart1"/>
    <dgm:cxn modelId="{D4D561A0-2CAC-4065-A726-F77393DF15D2}" type="presParOf" srcId="{7CFAFF85-7E7B-4E94-BC80-A6CD130E5E70}" destId="{2A085D67-699C-4F89-9A4B-3333A7C20233}" srcOrd="1" destOrd="0" presId="urn:microsoft.com/office/officeart/2005/8/layout/orgChart1"/>
    <dgm:cxn modelId="{0DD8D385-C29B-4343-A3EC-898B7CA4A8C6}" type="presParOf" srcId="{7CFAFF85-7E7B-4E94-BC80-A6CD130E5E70}" destId="{F0558964-73B0-4663-BFD8-A8697C97A3A2}" srcOrd="2" destOrd="0" presId="urn:microsoft.com/office/officeart/2005/8/layout/orgChart1"/>
    <dgm:cxn modelId="{9D8B10F6-2702-499E-BE5C-AF5E033CAEBE}" type="presParOf" srcId="{A80691FF-5352-41B5-9BD1-3FC319B3E6FA}" destId="{F14AB420-9A75-4605-AFA1-9478B5FFA7CB}" srcOrd="2" destOrd="0" presId="urn:microsoft.com/office/officeart/2005/8/layout/orgChart1"/>
    <dgm:cxn modelId="{19CD9AA7-E226-426C-A948-8FD979CA5879}" type="presParOf" srcId="{A80691FF-5352-41B5-9BD1-3FC319B3E6FA}" destId="{94FDDA90-6569-4D87-B653-5A95B3A983C9}" srcOrd="3" destOrd="0" presId="urn:microsoft.com/office/officeart/2005/8/layout/orgChart1"/>
    <dgm:cxn modelId="{4A4C1025-66F1-47E3-8220-A65B16F3A4B6}" type="presParOf" srcId="{94FDDA90-6569-4D87-B653-5A95B3A983C9}" destId="{D11CC11E-E5C5-4DE3-BB9A-A7C0FBA5EF17}" srcOrd="0" destOrd="0" presId="urn:microsoft.com/office/officeart/2005/8/layout/orgChart1"/>
    <dgm:cxn modelId="{77C01BAF-8D8F-470E-987C-6681BD3B862F}" type="presParOf" srcId="{D11CC11E-E5C5-4DE3-BB9A-A7C0FBA5EF17}" destId="{16C6ED8E-479E-4478-9EAC-CFB738808931}" srcOrd="0" destOrd="0" presId="urn:microsoft.com/office/officeart/2005/8/layout/orgChart1"/>
    <dgm:cxn modelId="{086F1962-9CAD-4E67-B983-8EE9DB13EFCE}" type="presParOf" srcId="{D11CC11E-E5C5-4DE3-BB9A-A7C0FBA5EF17}" destId="{A97FF26C-E8E9-4CC2-8F10-D6216D2DEFBF}" srcOrd="1" destOrd="0" presId="urn:microsoft.com/office/officeart/2005/8/layout/orgChart1"/>
    <dgm:cxn modelId="{5F1CB3DB-0A57-4CFC-B262-C7BC3EFFE290}" type="presParOf" srcId="{94FDDA90-6569-4D87-B653-5A95B3A983C9}" destId="{A299091E-FA56-46AF-96AC-2C9DA83EB93C}" srcOrd="1" destOrd="0" presId="urn:microsoft.com/office/officeart/2005/8/layout/orgChart1"/>
    <dgm:cxn modelId="{099B39EE-A373-4FB6-A1ED-CB69D39B4C83}" type="presParOf" srcId="{94FDDA90-6569-4D87-B653-5A95B3A983C9}" destId="{E2AA6A03-C524-40DB-9A69-7905C87523CC}" srcOrd="2" destOrd="0" presId="urn:microsoft.com/office/officeart/2005/8/layout/orgChart1"/>
    <dgm:cxn modelId="{88370307-97AB-43F7-8447-2AE8BB56550C}" type="presParOf" srcId="{A80691FF-5352-41B5-9BD1-3FC319B3E6FA}" destId="{34868ECA-CA21-4D0A-91FE-DCF04B323A21}" srcOrd="4" destOrd="0" presId="urn:microsoft.com/office/officeart/2005/8/layout/orgChart1"/>
    <dgm:cxn modelId="{B353B847-4E79-4DFA-861C-B62263CF1BF0}" type="presParOf" srcId="{A80691FF-5352-41B5-9BD1-3FC319B3E6FA}" destId="{5BE98DF6-105E-40CF-9A17-0250F3941AE5}" srcOrd="5" destOrd="0" presId="urn:microsoft.com/office/officeart/2005/8/layout/orgChart1"/>
    <dgm:cxn modelId="{C2138400-EE63-49A4-A4A9-6CB8D4AF969A}" type="presParOf" srcId="{5BE98DF6-105E-40CF-9A17-0250F3941AE5}" destId="{DDA1FC63-8298-4B53-BB5A-2CC49ECF7463}" srcOrd="0" destOrd="0" presId="urn:microsoft.com/office/officeart/2005/8/layout/orgChart1"/>
    <dgm:cxn modelId="{83F635FC-E9F2-4C1B-9015-9CCC092E7590}" type="presParOf" srcId="{DDA1FC63-8298-4B53-BB5A-2CC49ECF7463}" destId="{716667FA-0C45-42DE-B0A6-13CC4F2675B8}" srcOrd="0" destOrd="0" presId="urn:microsoft.com/office/officeart/2005/8/layout/orgChart1"/>
    <dgm:cxn modelId="{2E15724D-0900-4AA3-8950-EC2F6670717D}" type="presParOf" srcId="{DDA1FC63-8298-4B53-BB5A-2CC49ECF7463}" destId="{86C3C49C-8CB1-4A10-9186-60E966516EA8}" srcOrd="1" destOrd="0" presId="urn:microsoft.com/office/officeart/2005/8/layout/orgChart1"/>
    <dgm:cxn modelId="{8E50A594-8A96-4878-BF42-7D72DB30FFEE}" type="presParOf" srcId="{5BE98DF6-105E-40CF-9A17-0250F3941AE5}" destId="{CF44AD63-424E-49E4-BA1A-09AA7799CB1A}" srcOrd="1" destOrd="0" presId="urn:microsoft.com/office/officeart/2005/8/layout/orgChart1"/>
    <dgm:cxn modelId="{DA7E107D-67D5-409C-B6C8-3FA4237EAF27}" type="presParOf" srcId="{5BE98DF6-105E-40CF-9A17-0250F3941AE5}" destId="{CBFD4657-58DA-45B0-B529-D7C4494B149C}" srcOrd="2" destOrd="0" presId="urn:microsoft.com/office/officeart/2005/8/layout/orgChart1"/>
    <dgm:cxn modelId="{C75E6B06-B1FC-4012-9CDD-3F283609BB55}" type="presParOf" srcId="{A80691FF-5352-41B5-9BD1-3FC319B3E6FA}" destId="{D946B3C7-6531-4653-9448-3CE716B4B6F3}" srcOrd="6" destOrd="0" presId="urn:microsoft.com/office/officeart/2005/8/layout/orgChart1"/>
    <dgm:cxn modelId="{57DE8419-8263-43A5-BB16-44BD6462A5BA}" type="presParOf" srcId="{A80691FF-5352-41B5-9BD1-3FC319B3E6FA}" destId="{DD2BA2C5-43EF-42A8-BBED-C00D8128AE43}" srcOrd="7" destOrd="0" presId="urn:microsoft.com/office/officeart/2005/8/layout/orgChart1"/>
    <dgm:cxn modelId="{D7F87130-949D-4DBB-8C80-933177FAB550}" type="presParOf" srcId="{DD2BA2C5-43EF-42A8-BBED-C00D8128AE43}" destId="{66336A07-16BC-4EF6-9EAD-7E5A91919433}" srcOrd="0" destOrd="0" presId="urn:microsoft.com/office/officeart/2005/8/layout/orgChart1"/>
    <dgm:cxn modelId="{545C12D7-0FD0-4EEE-9E17-FB42DBC0C480}" type="presParOf" srcId="{66336A07-16BC-4EF6-9EAD-7E5A91919433}" destId="{4C005D20-3C05-4C63-A113-5B10973C1582}" srcOrd="0" destOrd="0" presId="urn:microsoft.com/office/officeart/2005/8/layout/orgChart1"/>
    <dgm:cxn modelId="{D7A1540F-8A80-4227-950F-9BB19A743128}" type="presParOf" srcId="{66336A07-16BC-4EF6-9EAD-7E5A91919433}" destId="{61F4117E-B12C-40A7-89E9-FAB2B468C502}" srcOrd="1" destOrd="0" presId="urn:microsoft.com/office/officeart/2005/8/layout/orgChart1"/>
    <dgm:cxn modelId="{B810A2A0-FB70-4902-9A7D-D7B5DE8BCF1E}" type="presParOf" srcId="{DD2BA2C5-43EF-42A8-BBED-C00D8128AE43}" destId="{67D2ABB1-738B-45AD-A9EC-75A090CF5799}" srcOrd="1" destOrd="0" presId="urn:microsoft.com/office/officeart/2005/8/layout/orgChart1"/>
    <dgm:cxn modelId="{C8F23B50-A758-4889-85CB-3C2AEB77B1B0}" type="presParOf" srcId="{DD2BA2C5-43EF-42A8-BBED-C00D8128AE43}" destId="{92CE688D-F3BC-4C35-942A-3EF2CC0B694F}" srcOrd="2" destOrd="0" presId="urn:microsoft.com/office/officeart/2005/8/layout/orgChart1"/>
    <dgm:cxn modelId="{0DB8C1D1-7965-435F-8A6F-737BCEBF7F81}" type="presParOf" srcId="{2AD589FD-1A33-45E6-9F45-1214CCA4798B}" destId="{3D5EF499-E1CE-4444-9916-A69EB18659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B3C7-6531-4653-9448-3CE716B4B6F3}">
      <dsp:nvSpPr>
        <dsp:cNvPr id="0" name=""/>
        <dsp:cNvSpPr/>
      </dsp:nvSpPr>
      <dsp:spPr>
        <a:xfrm>
          <a:off x="5257800" y="1991405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68ECA-CA21-4D0A-91FE-DCF04B323A21}">
      <dsp:nvSpPr>
        <dsp:cNvPr id="0" name=""/>
        <dsp:cNvSpPr/>
      </dsp:nvSpPr>
      <dsp:spPr>
        <a:xfrm>
          <a:off x="5257800" y="1991405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AB420-9A75-4605-AFA1-9478B5FFA7CB}">
      <dsp:nvSpPr>
        <dsp:cNvPr id="0" name=""/>
        <dsp:cNvSpPr/>
      </dsp:nvSpPr>
      <dsp:spPr>
        <a:xfrm>
          <a:off x="3885152" y="1991405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4A6FE-980A-4ACB-A690-B169A1C658C8}">
      <dsp:nvSpPr>
        <dsp:cNvPr id="0" name=""/>
        <dsp:cNvSpPr/>
      </dsp:nvSpPr>
      <dsp:spPr>
        <a:xfrm>
          <a:off x="1139858" y="1991405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8C477-5F05-4B9E-9E31-B8023CFEF695}">
      <dsp:nvSpPr>
        <dsp:cNvPr id="0" name=""/>
        <dsp:cNvSpPr/>
      </dsp:nvSpPr>
      <dsp:spPr>
        <a:xfrm>
          <a:off x="4123380" y="749057"/>
          <a:ext cx="2268838" cy="1242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Rekonciliace </a:t>
          </a:r>
        </a:p>
      </dsp:txBody>
      <dsp:txXfrm>
        <a:off x="4123380" y="749057"/>
        <a:ext cx="2268838" cy="1242347"/>
      </dsp:txXfrm>
    </dsp:sp>
    <dsp:sp modelId="{17E7B213-D046-4A53-BFA9-AEE3FDFC0260}">
      <dsp:nvSpPr>
        <dsp:cNvPr id="0" name=""/>
        <dsp:cNvSpPr/>
      </dsp:nvSpPr>
      <dsp:spPr>
        <a:xfrm>
          <a:off x="5439" y="246786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Historie</a:t>
          </a:r>
        </a:p>
      </dsp:txBody>
      <dsp:txXfrm>
        <a:off x="5439" y="2467861"/>
        <a:ext cx="2268838" cy="1134419"/>
      </dsp:txXfrm>
    </dsp:sp>
    <dsp:sp modelId="{16C6ED8E-479E-4478-9EAC-CFB738808931}">
      <dsp:nvSpPr>
        <dsp:cNvPr id="0" name=""/>
        <dsp:cNvSpPr/>
      </dsp:nvSpPr>
      <dsp:spPr>
        <a:xfrm>
          <a:off x="2750733" y="246786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Leadership</a:t>
          </a:r>
          <a:endParaRPr lang="cs-CZ" sz="3400" kern="1200" dirty="0"/>
        </a:p>
      </dsp:txBody>
      <dsp:txXfrm>
        <a:off x="2750733" y="2467861"/>
        <a:ext cx="2268838" cy="1134419"/>
      </dsp:txXfrm>
    </dsp:sp>
    <dsp:sp modelId="{716667FA-0C45-42DE-B0A6-13CC4F2675B8}">
      <dsp:nvSpPr>
        <dsp:cNvPr id="0" name=""/>
        <dsp:cNvSpPr/>
      </dsp:nvSpPr>
      <dsp:spPr>
        <a:xfrm>
          <a:off x="5496028" y="246786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u="sng" kern="1200" dirty="0"/>
            <a:t>Instituce</a:t>
          </a:r>
        </a:p>
      </dsp:txBody>
      <dsp:txXfrm>
        <a:off x="5496028" y="2467861"/>
        <a:ext cx="2268838" cy="1134419"/>
      </dsp:txXfrm>
    </dsp:sp>
    <dsp:sp modelId="{4C005D20-3C05-4C63-A113-5B10973C1582}">
      <dsp:nvSpPr>
        <dsp:cNvPr id="0" name=""/>
        <dsp:cNvSpPr/>
      </dsp:nvSpPr>
      <dsp:spPr>
        <a:xfrm>
          <a:off x="8241322" y="246786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Mezinárodní kontext </a:t>
          </a:r>
        </a:p>
      </dsp:txBody>
      <dsp:txXfrm>
        <a:off x="8241322" y="2467861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CCB96-FCBD-4DE1-9D88-08CF4F58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66A3E5-E5E9-45E7-8867-85BAA4B52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A1916-703D-43FE-A7C0-3DDDBC46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FAD603-E3A1-4028-B106-5CFD1412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A0725-0B5F-4647-9848-1C99BFAE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7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A8193-D333-489E-91A7-255DE6CA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AB801A-07EC-4BE3-A797-C8E9B540B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24F254-8E4E-46D4-8F55-CA60FE2B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2C4F1-CAF4-48BE-BA7B-C15950CA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E14F9-7377-47D2-B991-BF1AAC40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5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8EF9A4-F4AC-4C34-B373-20BBB5915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3EC986-2181-4DB4-A9C9-C399AB28A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F50332-CF33-4D56-8415-DA10EDAD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2E740-D41A-4302-BE78-74517D28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A39782-1FEB-44C7-9717-2BDFFFF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8D630-F4CB-4C51-AAF8-01EC4F3E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F6A2DB-D31C-472A-8BDF-01A6891BD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A9A74C-5A99-41C0-A678-C4BFFDDE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2D20B-80D5-40A7-ACBF-8DB57D32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E0CED-F480-4971-AE94-A2F17CC9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8BDE9-70D5-4B04-86BB-AE949E9B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FFF261-8A33-4926-877D-BB3BDA27B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551DB-098B-42A6-ACD4-2E788C64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F49353-E7CB-4C82-953D-BBF281E7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1716E-A1C8-4FCB-BBB5-DD2C47C0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46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AC24A-57A4-4798-BF21-E6308B68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615A2A-B9CC-4AA2-9BC7-4EF85F614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C52F4FB-C2C3-4126-AFF9-F00685B7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F6B7F2-D3F9-4F3D-8FDE-19CD9618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60C8D-D7CA-4998-919D-EEB776C7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AA5879-2349-487D-A8C5-2AC84105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3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87067-50AD-4042-9E92-49B0D039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DDC0AE-99AA-494D-953F-FCD7D227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90BA687-A10B-44EE-925F-F1A1AE593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7481386-68CF-4BB1-BC40-E1356B92A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E47DE44-3CCB-4190-9AF4-9CA106395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7BA1CF-2BE3-4CE9-9838-6FC87CD5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00B306-5ED5-475F-954E-81A9CD5F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7851B7-590E-47FD-A221-C8E338CF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81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884F9-DA61-4089-9682-3C4AB6CF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0EA341-76A6-4711-9207-A5987971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E5B9D-58E6-485C-87FF-35E9C467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344684-BFA3-475B-BB82-3D67D1F8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1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C4E802-7375-4A99-8881-B64AC016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6B88EE-4BD2-4415-8664-C0E9D58B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126241-A1FD-4FF3-8F35-A57D9896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1627E-BAEE-4E13-B393-13F30F83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5DF61-63A4-4221-BCCE-9C3E3834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130E1A7-604E-43F6-9C97-76589F7D7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50F2F3-6467-4863-8393-4178EABF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54E9F-97B7-428C-B2D3-549804A8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2A0CCF-87DB-44E1-B422-51452DBA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16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EFFDD-AD99-4FB9-BF51-E03F133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367A0E-5050-47EE-A8C0-71C36710F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1503B6-52EB-4FCD-AECB-1F51EC077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752F77-628B-4616-9EC1-5D0AB1F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1A6E40-0068-420D-AFFB-77FB1058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DD4CEB-CE09-4CA7-A6C1-2275232E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3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98622-262F-4662-8324-D51EA916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A8A049-1B9F-4D31-8B5A-5F93A3277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DF73D-0761-4E0B-A100-D1B5C6541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A879-E3CD-40FF-9DA6-098F39233D37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F4F22-D632-4C99-A0FA-AD4FF90D9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A25610-5839-4FA3-8714-F68B9BA89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617B-C1F3-4767-84AF-A5271072C4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kusniforum.org/o-diskusnim-foru/rada/" TargetMode="External"/><Relationship Id="rId13" Type="http://schemas.openxmlformats.org/officeDocument/2006/relationships/hyperlink" Target="https://www.hss.de/" TargetMode="External"/><Relationship Id="rId3" Type="http://schemas.openxmlformats.org/officeDocument/2006/relationships/hyperlink" Target="https://prag.diplo.de/cz-cs/botschaft/-/1304704" TargetMode="External"/><Relationship Id="rId7" Type="http://schemas.openxmlformats.org/officeDocument/2006/relationships/hyperlink" Target="https://www.fondbudoucnosti.cz/" TargetMode="External"/><Relationship Id="rId12" Type="http://schemas.openxmlformats.org/officeDocument/2006/relationships/hyperlink" Target="https://www.freiheit.org/" TargetMode="External"/><Relationship Id="rId2" Type="http://schemas.openxmlformats.org/officeDocument/2006/relationships/hyperlink" Target="https://www.obalkyknih.cz/view?isbn=9780742526129" TargetMode="External"/><Relationship Id="rId16" Type="http://schemas.openxmlformats.org/officeDocument/2006/relationships/hyperlink" Target="https://www.sudete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nes.cz/zpravy/domaci/byvaly-disident-a-premier-petr-pithart-kdu-csl-ksc.A190130_105631_domaci_vov" TargetMode="External"/><Relationship Id="rId11" Type="http://schemas.openxmlformats.org/officeDocument/2006/relationships/hyperlink" Target="https://www.fes.de/" TargetMode="External"/><Relationship Id="rId5" Type="http://schemas.openxmlformats.org/officeDocument/2006/relationships/hyperlink" Target="https://vltava.rozhlas.cz/jiri-grusa-dotaznik-o-stavu-permanentniho-ohrozeni-cloveka-v-totalitnim-systemu-7765257" TargetMode="External"/><Relationship Id="rId15" Type="http://schemas.openxmlformats.org/officeDocument/2006/relationships/hyperlink" Target="https://www.denik.cz/z_domova/posselt-oznacil-schwarzenberga-za-moralniho-viteze-ceskych-voleb-20130201.html" TargetMode="External"/><Relationship Id="rId10" Type="http://schemas.openxmlformats.org/officeDocument/2006/relationships/hyperlink" Target="https://www.kas.de/cs/home" TargetMode="External"/><Relationship Id="rId4" Type="http://schemas.openxmlformats.org/officeDocument/2006/relationships/hyperlink" Target="https://web2.mlp.cz/koweb/00/04/53/67/89/prezident.pdf" TargetMode="External"/><Relationship Id="rId9" Type="http://schemas.openxmlformats.org/officeDocument/2006/relationships/hyperlink" Target="http://www.cnfm.cz/" TargetMode="External"/><Relationship Id="rId14" Type="http://schemas.openxmlformats.org/officeDocument/2006/relationships/hyperlink" Target="https://www.boell.de/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F4D12-957B-463E-9630-A5523438E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Institucionální rámec </a:t>
            </a:r>
            <a:br>
              <a:rPr lang="cs-CZ" b="1" dirty="0"/>
            </a:br>
            <a:r>
              <a:rPr lang="cs-CZ" b="1" dirty="0"/>
              <a:t>česko-německých vztahů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186CCF-7163-4342-93A0-1898E679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864"/>
            <a:ext cx="9144000" cy="1366935"/>
          </a:xfrm>
        </p:spPr>
        <p:txBody>
          <a:bodyPr/>
          <a:lstStyle/>
          <a:p>
            <a:r>
              <a:rPr lang="cs-CZ" dirty="0"/>
              <a:t>MVZb2042 Česko-německé vztahy</a:t>
            </a:r>
          </a:p>
          <a:p>
            <a:r>
              <a:rPr lang="cs-CZ" dirty="0"/>
              <a:t>Jana Urbanovská, Ph.D.</a:t>
            </a:r>
          </a:p>
          <a:p>
            <a:r>
              <a:rPr lang="cs-CZ" dirty="0"/>
              <a:t>14. 3. 2022</a:t>
            </a:r>
          </a:p>
        </p:txBody>
      </p:sp>
    </p:spTree>
    <p:extLst>
      <p:ext uri="{BB962C8B-B14F-4D97-AF65-F5344CB8AC3E}">
        <p14:creationId xmlns:p14="http://schemas.microsoft.com/office/powerpoint/2010/main" val="373194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0F2632-1F67-4758-A178-8DA1583B0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31"/>
            <a:ext cx="10515600" cy="479603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highlight>
                  <a:srgbClr val="FFFF00"/>
                </a:highlight>
              </a:rPr>
              <a:t>Ad 2) Role doplňku </a:t>
            </a:r>
          </a:p>
          <a:p>
            <a:pPr marL="0" indent="0">
              <a:buNone/>
            </a:pPr>
            <a:r>
              <a:rPr lang="cs-CZ" b="1" dirty="0"/>
              <a:t>Česko-německý fond budoucnosti</a:t>
            </a:r>
          </a:p>
        </p:txBody>
      </p:sp>
      <p:pic>
        <p:nvPicPr>
          <p:cNvPr id="4098" name="Picture 2" descr="Česko-německý fond budoucnosti – Wikipedie">
            <a:extLst>
              <a:ext uri="{FF2B5EF4-FFF2-40B4-BE49-F238E27FC236}">
                <a16:creationId xmlns:a16="http://schemas.microsoft.com/office/drawing/2014/main" id="{2FCF024A-0609-4753-8316-1629B4E8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67" y="2234422"/>
            <a:ext cx="6104891" cy="40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2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5438EF-D38C-4650-B560-CE9C61A73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987"/>
            <a:ext cx="5181600" cy="397997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Česko-německé diskusní fórum</a:t>
            </a:r>
          </a:p>
        </p:txBody>
      </p:sp>
      <p:pic>
        <p:nvPicPr>
          <p:cNvPr id="3076" name="Picture 4" descr="https://www.diskusniforum.org/data/multimedia/332/C9F9F3AD-39E6-67DE-2552-77663C188329.jpg">
            <a:extLst>
              <a:ext uri="{FF2B5EF4-FFF2-40B4-BE49-F238E27FC236}">
                <a16:creationId xmlns:a16="http://schemas.microsoft.com/office/drawing/2014/main" id="{ACD69A32-AADB-46F9-A5E3-E06B0285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68" y="2265379"/>
            <a:ext cx="5496897" cy="36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78C753-E239-42D9-B7C3-7D053F000B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Česko-německé fórum mládeže</a:t>
            </a:r>
          </a:p>
        </p:txBody>
      </p:sp>
      <p:pic>
        <p:nvPicPr>
          <p:cNvPr id="9218" name="Picture 2" descr="Euroskop.cz - Aktuality - Česko-německé fórum mládeže hledá koordinátora">
            <a:extLst>
              <a:ext uri="{FF2B5EF4-FFF2-40B4-BE49-F238E27FC236}">
                <a16:creationId xmlns:a16="http://schemas.microsoft.com/office/drawing/2014/main" id="{C5F2359D-5E51-4F1F-86A8-B7555E51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46" y="2408658"/>
            <a:ext cx="8936396" cy="3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12EF2-8B8D-4371-B55E-CE0F614F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5534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Organizace ČN přátelství </a:t>
            </a:r>
            <a:r>
              <a:rPr lang="cs-CZ" dirty="0"/>
              <a:t>(Německo-česká a -slovenská společnost, Most / Die </a:t>
            </a:r>
            <a:r>
              <a:rPr lang="cs-CZ" dirty="0" err="1"/>
              <a:t>Brücke</a:t>
            </a:r>
            <a:r>
              <a:rPr lang="cs-CZ" dirty="0"/>
              <a:t>)</a:t>
            </a:r>
          </a:p>
          <a:p>
            <a:r>
              <a:rPr lang="cs-CZ" b="1" dirty="0"/>
              <a:t>Vyrovnání se s minulostí </a:t>
            </a:r>
            <a:r>
              <a:rPr lang="cs-CZ" dirty="0"/>
              <a:t>(</a:t>
            </a:r>
            <a:r>
              <a:rPr lang="cs-CZ" dirty="0" err="1"/>
              <a:t>Antikomplex</a:t>
            </a:r>
            <a:r>
              <a:rPr lang="cs-CZ" dirty="0"/>
              <a:t>, Meeting Brno)</a:t>
            </a:r>
          </a:p>
          <a:p>
            <a:r>
              <a:rPr lang="cs-CZ" b="1" dirty="0"/>
              <a:t>Kulturní instituce </a:t>
            </a:r>
            <a:r>
              <a:rPr lang="cs-CZ" dirty="0"/>
              <a:t>(Goethe Institut, Pražský literární dům, Centrum </a:t>
            </a:r>
            <a:r>
              <a:rPr lang="cs-CZ" dirty="0" err="1"/>
              <a:t>Bavaria</a:t>
            </a:r>
            <a:r>
              <a:rPr lang="cs-CZ" dirty="0"/>
              <a:t> Bohemia)</a:t>
            </a:r>
          </a:p>
          <a:p>
            <a:r>
              <a:rPr lang="cs-CZ" b="1" dirty="0"/>
              <a:t>Vzdělávací a výměnné instituce </a:t>
            </a:r>
            <a:r>
              <a:rPr lang="cs-CZ" dirty="0"/>
              <a:t>(Tandem, DAAD)</a:t>
            </a:r>
          </a:p>
          <a:p>
            <a:r>
              <a:rPr lang="cs-CZ" b="1" dirty="0"/>
              <a:t>Vědecké / výzkumné instituce </a:t>
            </a:r>
            <a:r>
              <a:rPr lang="cs-CZ" dirty="0"/>
              <a:t>(ČN komise historiků, </a:t>
            </a:r>
            <a:r>
              <a:rPr lang="cs-CZ" dirty="0" err="1"/>
              <a:t>Collegium</a:t>
            </a:r>
            <a:r>
              <a:rPr lang="cs-CZ" dirty="0"/>
              <a:t> </a:t>
            </a:r>
            <a:r>
              <a:rPr lang="cs-CZ" dirty="0" err="1"/>
              <a:t>Bohemicum</a:t>
            </a:r>
            <a:r>
              <a:rPr lang="cs-CZ" dirty="0"/>
              <a:t>, </a:t>
            </a:r>
            <a:r>
              <a:rPr lang="cs-CZ" dirty="0" err="1"/>
              <a:t>Bohemicum</a:t>
            </a:r>
            <a:r>
              <a:rPr lang="cs-CZ" dirty="0"/>
              <a:t>)</a:t>
            </a:r>
          </a:p>
          <a:p>
            <a:pPr lvl="0"/>
            <a:r>
              <a:rPr lang="cs-CZ" b="1" dirty="0"/>
              <a:t>Organizace menšin </a:t>
            </a:r>
            <a:r>
              <a:rPr lang="cs-CZ" dirty="0"/>
              <a:t>(Shromáždění německých spolků v ČR)</a:t>
            </a:r>
          </a:p>
          <a:p>
            <a:r>
              <a:rPr lang="cs-CZ" b="1" dirty="0"/>
              <a:t>Ekonomické instituce </a:t>
            </a:r>
            <a:r>
              <a:rPr lang="cs-CZ" dirty="0"/>
              <a:t>(Č-N obchodní a průmyslová komora, ČN hospodářská komora)</a:t>
            </a:r>
          </a:p>
          <a:p>
            <a:pPr lvl="0"/>
            <a:r>
              <a:rPr lang="cs-CZ" b="1" dirty="0"/>
              <a:t>Církevní organizace </a:t>
            </a:r>
            <a:r>
              <a:rPr lang="cs-CZ" dirty="0"/>
              <a:t>(</a:t>
            </a:r>
            <a:r>
              <a:rPr lang="cs-CZ" dirty="0" err="1"/>
              <a:t>Ackermann-Gemeinde</a:t>
            </a:r>
            <a:r>
              <a:rPr lang="cs-CZ" dirty="0"/>
              <a:t>, Společnost Bernarda </a:t>
            </a:r>
            <a:r>
              <a:rPr lang="cs-CZ" dirty="0" err="1"/>
              <a:t>Bolzana</a:t>
            </a:r>
            <a:r>
              <a:rPr lang="cs-CZ" dirty="0"/>
              <a:t>) </a:t>
            </a:r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8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A9168-0531-484D-85A4-AD168D7C1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543939" cy="209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highlight>
                  <a:srgbClr val="FFFF00"/>
                </a:highlight>
              </a:rPr>
              <a:t>Ad 3) Role prostředníka, „kanálu“</a:t>
            </a:r>
          </a:p>
          <a:p>
            <a:pPr lvl="0"/>
            <a:r>
              <a:rPr lang="cs-CZ" dirty="0"/>
              <a:t>Konrad-</a:t>
            </a:r>
            <a:r>
              <a:rPr lang="cs-CZ" dirty="0" err="1"/>
              <a:t>Adenauer</a:t>
            </a:r>
            <a:r>
              <a:rPr lang="cs-CZ" dirty="0"/>
              <a:t>-</a:t>
            </a:r>
            <a:r>
              <a:rPr lang="cs-CZ" dirty="0" err="1"/>
              <a:t>Stiftung</a:t>
            </a:r>
            <a:r>
              <a:rPr lang="cs-CZ" dirty="0"/>
              <a:t> (CDU)</a:t>
            </a:r>
          </a:p>
          <a:p>
            <a:pPr lvl="0"/>
            <a:r>
              <a:rPr lang="cs-CZ" dirty="0"/>
              <a:t>Friedrich-</a:t>
            </a:r>
            <a:r>
              <a:rPr lang="cs-CZ" dirty="0" err="1"/>
              <a:t>Ebert</a:t>
            </a:r>
            <a:r>
              <a:rPr lang="cs-CZ" dirty="0"/>
              <a:t>-</a:t>
            </a:r>
            <a:r>
              <a:rPr lang="cs-CZ" dirty="0" err="1"/>
              <a:t>Stiftung</a:t>
            </a:r>
            <a:r>
              <a:rPr lang="cs-CZ" dirty="0"/>
              <a:t> (SPD)</a:t>
            </a:r>
          </a:p>
          <a:p>
            <a:r>
              <a:rPr lang="cs-CZ" dirty="0"/>
              <a:t>Friedrich-</a:t>
            </a:r>
            <a:r>
              <a:rPr lang="cs-CZ" dirty="0" err="1"/>
              <a:t>Naumann</a:t>
            </a:r>
            <a:r>
              <a:rPr lang="cs-CZ" dirty="0"/>
              <a:t>-</a:t>
            </a:r>
            <a:r>
              <a:rPr lang="cs-CZ" dirty="0" err="1"/>
              <a:t>Stiftung</a:t>
            </a:r>
            <a:r>
              <a:rPr lang="cs-CZ" dirty="0"/>
              <a:t> (FDP)</a:t>
            </a:r>
          </a:p>
          <a:p>
            <a:pPr lvl="0"/>
            <a:endParaRPr lang="cs-CZ" dirty="0"/>
          </a:p>
          <a:p>
            <a:pPr marL="0" indent="0">
              <a:buNone/>
            </a:pPr>
            <a:endParaRPr lang="cs-CZ" b="1" u="sng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874811-A285-458D-8A2C-3849E8123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082" y="2304662"/>
            <a:ext cx="4775718" cy="22455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Hanns</a:t>
            </a:r>
            <a:r>
              <a:rPr lang="cs-CZ" dirty="0"/>
              <a:t>-Seidel-</a:t>
            </a:r>
            <a:r>
              <a:rPr lang="cs-CZ" dirty="0" err="1"/>
              <a:t>Stiftung</a:t>
            </a:r>
            <a:r>
              <a:rPr lang="cs-CZ" dirty="0"/>
              <a:t> (CSU)</a:t>
            </a:r>
          </a:p>
          <a:p>
            <a:pPr lvl="0"/>
            <a:r>
              <a:rPr lang="cs-CZ" dirty="0"/>
              <a:t>Heinrich-</a:t>
            </a:r>
            <a:r>
              <a:rPr lang="cs-CZ" dirty="0" err="1"/>
              <a:t>Böll</a:t>
            </a:r>
            <a:r>
              <a:rPr lang="cs-CZ" dirty="0"/>
              <a:t>-</a:t>
            </a:r>
            <a:r>
              <a:rPr lang="cs-CZ" dirty="0" err="1"/>
              <a:t>Stiftung</a:t>
            </a:r>
            <a:r>
              <a:rPr lang="cs-CZ" dirty="0"/>
              <a:t> (Zelení)</a:t>
            </a:r>
          </a:p>
          <a:p>
            <a:endParaRPr lang="cs-CZ" dirty="0"/>
          </a:p>
        </p:txBody>
      </p:sp>
      <p:pic>
        <p:nvPicPr>
          <p:cNvPr id="8194" name="Picture 2" descr="Konrad-Adenauer-Stiftung e.V. | LinkedIn">
            <a:extLst>
              <a:ext uri="{FF2B5EF4-FFF2-40B4-BE49-F238E27FC236}">
                <a16:creationId xmlns:a16="http://schemas.microsoft.com/office/drawing/2014/main" id="{01478FAB-52F0-49E2-94EF-8F92722A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8" y="4458089"/>
            <a:ext cx="2013080" cy="20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iedrich-Ebert-Stiftung Dialogue Southeast Europe - Home | Facebook">
            <a:extLst>
              <a:ext uri="{FF2B5EF4-FFF2-40B4-BE49-F238E27FC236}">
                <a16:creationId xmlns:a16="http://schemas.microsoft.com/office/drawing/2014/main" id="{7D32F78F-891A-47AA-BEF8-00C4BCB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51" y="4662197"/>
            <a:ext cx="1716833" cy="17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riedrich Naumann Foundation for Freedom (FNF) - WeGO">
            <a:extLst>
              <a:ext uri="{FF2B5EF4-FFF2-40B4-BE49-F238E27FC236}">
                <a16:creationId xmlns:a16="http://schemas.microsoft.com/office/drawing/2014/main" id="{7A8CE777-E4D1-4CD1-B642-E2B4AA27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9" y="4550230"/>
            <a:ext cx="2276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anns-Seidel-Stiftung (HSS) für Demokratie, Frieden &amp; Entwicklung">
            <a:extLst>
              <a:ext uri="{FF2B5EF4-FFF2-40B4-BE49-F238E27FC236}">
                <a16:creationId xmlns:a16="http://schemas.microsoft.com/office/drawing/2014/main" id="{CC7B9290-3387-4EAB-AAFE-C54B783F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46" y="4854256"/>
            <a:ext cx="2008999" cy="12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einrich Böll Stiftung - Green European Foundation">
            <a:extLst>
              <a:ext uri="{FF2B5EF4-FFF2-40B4-BE49-F238E27FC236}">
                <a16:creationId xmlns:a16="http://schemas.microsoft.com/office/drawing/2014/main" id="{E5319698-F5D8-43B6-9E4F-3AF01884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45" y="43522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8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DE48A-C861-463E-8862-F99CF856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2518" cy="1962604"/>
          </a:xfrm>
        </p:spPr>
        <p:txBody>
          <a:bodyPr/>
          <a:lstStyle/>
          <a:p>
            <a:r>
              <a:rPr lang="cs-CZ" b="1" u="sng" dirty="0">
                <a:highlight>
                  <a:srgbClr val="FFFF00"/>
                </a:highlight>
              </a:rPr>
              <a:t>Ad 4) Role soupeře, konkurenta </a:t>
            </a:r>
          </a:p>
          <a:p>
            <a:r>
              <a:rPr lang="cs-CZ" dirty="0"/>
              <a:t>Sudetoněmecké krajanské sdružení (</a:t>
            </a:r>
            <a:r>
              <a:rPr lang="cs-CZ" i="1" dirty="0" err="1"/>
              <a:t>Sudetendeutsche</a:t>
            </a:r>
            <a:r>
              <a:rPr lang="cs-CZ" i="1" dirty="0"/>
              <a:t> </a:t>
            </a:r>
            <a:r>
              <a:rPr lang="cs-CZ" i="1" dirty="0" err="1"/>
              <a:t>Landsmannschaft</a:t>
            </a:r>
            <a:r>
              <a:rPr lang="cs-CZ" dirty="0"/>
              <a:t>) – </a:t>
            </a:r>
            <a:r>
              <a:rPr lang="cs-CZ" dirty="0" err="1"/>
              <a:t>Berndt</a:t>
            </a:r>
            <a:r>
              <a:rPr lang="cs-CZ" dirty="0"/>
              <a:t> </a:t>
            </a:r>
            <a:r>
              <a:rPr lang="cs-CZ" dirty="0" err="1"/>
              <a:t>Posselt</a:t>
            </a:r>
            <a:r>
              <a:rPr lang="cs-CZ" dirty="0"/>
              <a:t> </a:t>
            </a:r>
          </a:p>
        </p:txBody>
      </p:sp>
      <p:pic>
        <p:nvPicPr>
          <p:cNvPr id="1026" name="Picture 2" descr="Sudetendeutsche Landsmannschaft – Historisches Lexikon Bayerns">
            <a:extLst>
              <a:ext uri="{FF2B5EF4-FFF2-40B4-BE49-F238E27FC236}">
                <a16:creationId xmlns:a16="http://schemas.microsoft.com/office/drawing/2014/main" id="{8F8861AA-27C7-47EA-813C-E9353A3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95" y="1825625"/>
            <a:ext cx="2398770" cy="37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uvčí sudetských Němců Bernd Posselt.">
            <a:extLst>
              <a:ext uri="{FF2B5EF4-FFF2-40B4-BE49-F238E27FC236}">
                <a16:creationId xmlns:a16="http://schemas.microsoft.com/office/drawing/2014/main" id="{76550A3D-D44B-49AA-AE1A-0FFEEA1A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07" y="3573625"/>
            <a:ext cx="3579845" cy="26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8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3FE50-43AD-4D25-BE5C-7BEA1C43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C19511-245C-4E07-935C-3FA35E26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Značná šíře praktické spolupráce </a:t>
            </a:r>
          </a:p>
          <a:p>
            <a:r>
              <a:rPr lang="cs-CZ" dirty="0"/>
              <a:t>Dialog místo monologu</a:t>
            </a:r>
          </a:p>
          <a:p>
            <a:r>
              <a:rPr lang="cs-CZ" dirty="0"/>
              <a:t>Důvěra, naslouchání, hledání společných zájmů </a:t>
            </a:r>
          </a:p>
          <a:p>
            <a:r>
              <a:rPr lang="cs-CZ" dirty="0"/>
              <a:t>„</a:t>
            </a:r>
            <a:r>
              <a:rPr lang="cs-CZ" dirty="0" err="1"/>
              <a:t>Low-key</a:t>
            </a:r>
            <a:r>
              <a:rPr lang="cs-CZ" dirty="0"/>
              <a:t>“ nástroj spolupráce a řešení problémů </a:t>
            </a:r>
          </a:p>
          <a:p>
            <a:r>
              <a:rPr lang="cs-CZ" dirty="0"/>
              <a:t>Od „konfliktního společenství“ k přátelství </a:t>
            </a:r>
          </a:p>
        </p:txBody>
      </p:sp>
    </p:spTree>
    <p:extLst>
      <p:ext uri="{BB962C8B-B14F-4D97-AF65-F5344CB8AC3E}">
        <p14:creationId xmlns:p14="http://schemas.microsoft.com/office/powerpoint/2010/main" val="30160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CB3D-9D1A-4591-A46A-855F8BC0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231303-AED9-4C65-A19E-EE2B9A7D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Gardner Feldman, Lily. 1999. "The Principle and Practice of 'Reconciliation' in German Foreign Policy: Relations with France, Israel, Poland and the Czech Republic." </a:t>
            </a:r>
            <a:r>
              <a:rPr lang="en-US" i="1" dirty="0"/>
              <a:t>International Affairs</a:t>
            </a:r>
            <a:r>
              <a:rPr lang="en-US" dirty="0"/>
              <a:t>, Vol. 75, No. 2, pp. 333-356.</a:t>
            </a:r>
            <a:endParaRPr lang="cs-CZ" dirty="0"/>
          </a:p>
          <a:p>
            <a:r>
              <a:rPr lang="en-US" dirty="0"/>
              <a:t>Feldman, Lily Gardner. </a:t>
            </a:r>
            <a:r>
              <a:rPr lang="cs-CZ" dirty="0"/>
              <a:t>2012. </a:t>
            </a:r>
            <a:r>
              <a:rPr lang="en-US" dirty="0"/>
              <a:t>Germany's Foreign Policy of Reconciliation: From Enmity to Amity. Lanham: Rowman &amp; Littlefield.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27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43B09C-E53E-46D7-B126-6D7668E6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Obrázky:</a:t>
            </a:r>
          </a:p>
          <a:p>
            <a:r>
              <a:rPr lang="en-US" dirty="0"/>
              <a:t>Germany's foreign policy of reconciliation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https://www.obalkyknih.cz/view?isbn=9780742526129</a:t>
            </a:r>
            <a:endParaRPr lang="cs-CZ" dirty="0"/>
          </a:p>
          <a:p>
            <a:r>
              <a:rPr lang="cs-CZ" dirty="0"/>
              <a:t>Lobkovický palác - </a:t>
            </a:r>
            <a:r>
              <a:rPr lang="cs-CZ" dirty="0">
                <a:hlinkClick r:id="rId3"/>
              </a:rPr>
              <a:t>https://prag.diplo.de/cz-cs/botschaft/-/1304704</a:t>
            </a:r>
            <a:r>
              <a:rPr lang="cs-CZ" dirty="0"/>
              <a:t> </a:t>
            </a:r>
          </a:p>
          <a:p>
            <a:r>
              <a:rPr lang="cs-CZ" dirty="0"/>
              <a:t>Václav Havel, Alexandr Vondra - </a:t>
            </a:r>
            <a:r>
              <a:rPr lang="cs-CZ" dirty="0">
                <a:hlinkClick r:id="rId4"/>
              </a:rPr>
              <a:t>https://web2.mlp.cz/koweb/00/04/53/67/89/prezident.pdf</a:t>
            </a:r>
            <a:r>
              <a:rPr lang="cs-CZ" dirty="0"/>
              <a:t> </a:t>
            </a:r>
          </a:p>
          <a:p>
            <a:r>
              <a:rPr lang="cs-CZ" dirty="0"/>
              <a:t>Jiří Gruša - </a:t>
            </a:r>
            <a:r>
              <a:rPr lang="cs-CZ" dirty="0">
                <a:hlinkClick r:id="rId5"/>
              </a:rPr>
              <a:t>https://vltava.rozhlas.cz/jiri-grusa-dotaznik-o-stavu-permanentniho-ohrozeni-cloveka-v-totalitnim-systemu-7765257</a:t>
            </a:r>
            <a:r>
              <a:rPr lang="cs-CZ" dirty="0"/>
              <a:t> </a:t>
            </a:r>
          </a:p>
          <a:p>
            <a:r>
              <a:rPr lang="cs-CZ" dirty="0"/>
              <a:t>Petr </a:t>
            </a:r>
            <a:r>
              <a:rPr lang="cs-CZ" dirty="0" err="1"/>
              <a:t>Pithart</a:t>
            </a:r>
            <a:r>
              <a:rPr lang="cs-CZ" dirty="0"/>
              <a:t> - </a:t>
            </a:r>
            <a:r>
              <a:rPr lang="cs-CZ" dirty="0">
                <a:hlinkClick r:id="rId6"/>
              </a:rPr>
              <a:t>https://www.idnes.cz/zpravy/domaci/byvaly-disident-a-premier-petr-pithart-kdu-csl-ksc.A190130_105631_domaci_vov</a:t>
            </a:r>
            <a:r>
              <a:rPr lang="cs-CZ" dirty="0"/>
              <a:t> </a:t>
            </a:r>
          </a:p>
          <a:p>
            <a:r>
              <a:rPr lang="cs-CZ" dirty="0"/>
              <a:t>Česko-německý fond budoucnosti - </a:t>
            </a:r>
            <a:r>
              <a:rPr lang="cs-CZ" dirty="0">
                <a:hlinkClick r:id="rId7"/>
              </a:rPr>
              <a:t>https://www.fondbudoucnosti.cz/</a:t>
            </a:r>
            <a:r>
              <a:rPr lang="cs-CZ" dirty="0"/>
              <a:t> </a:t>
            </a:r>
          </a:p>
          <a:p>
            <a:r>
              <a:rPr lang="cs-CZ" dirty="0"/>
              <a:t>Česko-německé diskusní fórum - </a:t>
            </a:r>
            <a:r>
              <a:rPr lang="cs-CZ" dirty="0">
                <a:hlinkClick r:id="rId8"/>
              </a:rPr>
              <a:t>https://www.diskusniforum.org/o-diskusnim-foru/rada/</a:t>
            </a:r>
            <a:r>
              <a:rPr lang="cs-CZ" dirty="0"/>
              <a:t>  </a:t>
            </a:r>
          </a:p>
          <a:p>
            <a:r>
              <a:rPr lang="cs-CZ" dirty="0"/>
              <a:t>Česko-německé fórum mládeže - </a:t>
            </a:r>
            <a:r>
              <a:rPr lang="cs-CZ" dirty="0">
                <a:hlinkClick r:id="rId9"/>
              </a:rPr>
              <a:t>http://www.cnfm.cz/</a:t>
            </a:r>
            <a:r>
              <a:rPr lang="cs-CZ" dirty="0"/>
              <a:t> </a:t>
            </a:r>
          </a:p>
          <a:p>
            <a:r>
              <a:rPr lang="cs-CZ" dirty="0"/>
              <a:t>KAS - </a:t>
            </a:r>
            <a:r>
              <a:rPr lang="cs-CZ" dirty="0">
                <a:hlinkClick r:id="rId10"/>
              </a:rPr>
              <a:t>https://www.kas.de/cs/home</a:t>
            </a:r>
            <a:r>
              <a:rPr lang="cs-CZ" dirty="0"/>
              <a:t> </a:t>
            </a:r>
          </a:p>
          <a:p>
            <a:r>
              <a:rPr lang="cs-CZ" dirty="0"/>
              <a:t>FES - </a:t>
            </a:r>
            <a:r>
              <a:rPr lang="cs-CZ" dirty="0">
                <a:hlinkClick r:id="rId11"/>
              </a:rPr>
              <a:t>https://www.fes.de/</a:t>
            </a:r>
            <a:r>
              <a:rPr lang="cs-CZ" dirty="0"/>
              <a:t> </a:t>
            </a:r>
          </a:p>
          <a:p>
            <a:r>
              <a:rPr lang="cs-CZ" dirty="0"/>
              <a:t>FNS - </a:t>
            </a:r>
            <a:r>
              <a:rPr lang="cs-CZ" dirty="0">
                <a:hlinkClick r:id="rId12"/>
              </a:rPr>
              <a:t>https://www.freiheit.org/</a:t>
            </a:r>
            <a:r>
              <a:rPr lang="cs-CZ" dirty="0"/>
              <a:t> </a:t>
            </a:r>
          </a:p>
          <a:p>
            <a:r>
              <a:rPr lang="cs-CZ" dirty="0"/>
              <a:t>HSS - </a:t>
            </a:r>
            <a:r>
              <a:rPr lang="cs-CZ" dirty="0">
                <a:hlinkClick r:id="rId13"/>
              </a:rPr>
              <a:t>https://www.hss.de/</a:t>
            </a:r>
            <a:r>
              <a:rPr lang="cs-CZ" dirty="0"/>
              <a:t> </a:t>
            </a:r>
          </a:p>
          <a:p>
            <a:r>
              <a:rPr lang="cs-CZ" dirty="0"/>
              <a:t>HBS - </a:t>
            </a:r>
            <a:r>
              <a:rPr lang="cs-CZ" dirty="0">
                <a:hlinkClick r:id="rId14"/>
              </a:rPr>
              <a:t>https://www.boell.de/de</a:t>
            </a:r>
            <a:r>
              <a:rPr lang="cs-CZ" dirty="0"/>
              <a:t> </a:t>
            </a:r>
          </a:p>
          <a:p>
            <a:r>
              <a:rPr lang="cs-CZ" dirty="0" err="1"/>
              <a:t>Berndt</a:t>
            </a:r>
            <a:r>
              <a:rPr lang="cs-CZ" dirty="0"/>
              <a:t> </a:t>
            </a:r>
            <a:r>
              <a:rPr lang="cs-CZ" dirty="0" err="1"/>
              <a:t>Posselt</a:t>
            </a:r>
            <a:r>
              <a:rPr lang="cs-CZ" dirty="0"/>
              <a:t> - </a:t>
            </a:r>
            <a:r>
              <a:rPr lang="cs-CZ" dirty="0">
                <a:hlinkClick r:id="rId15"/>
              </a:rPr>
              <a:t>https://www.denik.cz/z_domova/posselt-oznacil-schwarzenberga-za-moralniho-viteze-ceskych-voleb-20130201.html</a:t>
            </a:r>
            <a:r>
              <a:rPr lang="cs-CZ" dirty="0"/>
              <a:t> </a:t>
            </a:r>
          </a:p>
          <a:p>
            <a:r>
              <a:rPr lang="cs-CZ" dirty="0" err="1"/>
              <a:t>SdL</a:t>
            </a:r>
            <a:r>
              <a:rPr lang="cs-CZ" dirty="0"/>
              <a:t> - </a:t>
            </a:r>
            <a:r>
              <a:rPr lang="cs-CZ" dirty="0">
                <a:hlinkClick r:id="rId16"/>
              </a:rPr>
              <a:t>https://www.sudeten.de/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02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23D0A-F84F-4F4B-A217-6E299903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B522DD-6F19-4E54-9831-A20C045A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Instituce jako součást procesu usmíření</a:t>
            </a:r>
          </a:p>
          <a:p>
            <a:r>
              <a:rPr lang="cs-CZ" dirty="0"/>
              <a:t>Instituce ČN vztahů</a:t>
            </a:r>
          </a:p>
          <a:p>
            <a:pPr lvl="1"/>
            <a:r>
              <a:rPr lang="cs-CZ" dirty="0"/>
              <a:t>Vládní instituce </a:t>
            </a:r>
          </a:p>
          <a:p>
            <a:pPr lvl="1"/>
            <a:r>
              <a:rPr lang="cs-CZ" dirty="0"/>
              <a:t>Nevládní instituce (4 role)</a:t>
            </a:r>
          </a:p>
          <a:p>
            <a:r>
              <a:rPr lang="cs-CZ" dirty="0"/>
              <a:t>Závěr </a:t>
            </a:r>
          </a:p>
        </p:txBody>
      </p:sp>
    </p:spTree>
    <p:extLst>
      <p:ext uri="{BB962C8B-B14F-4D97-AF65-F5344CB8AC3E}">
        <p14:creationId xmlns:p14="http://schemas.microsoft.com/office/powerpoint/2010/main" val="36164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166EF-B9F2-4070-96FD-7FEBAA26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D5E008-5CE7-4E1C-A630-E8986AA4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si myslíte, že jsou instituce v bilaterálních vztazích důležité? Jakou roli v nich můžou hrát? </a:t>
            </a:r>
          </a:p>
        </p:txBody>
      </p:sp>
    </p:spTree>
    <p:extLst>
      <p:ext uri="{BB962C8B-B14F-4D97-AF65-F5344CB8AC3E}">
        <p14:creationId xmlns:p14="http://schemas.microsoft.com/office/powerpoint/2010/main" val="170872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1B7A05-EC7E-4E18-BC9E-4854F7A2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Instituce jako součást procesu usmíření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BE3DA5-F6E0-483A-8812-BC00C2E12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8624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Lily </a:t>
            </a:r>
            <a:r>
              <a:rPr lang="cs-CZ" b="1" dirty="0" err="1"/>
              <a:t>Gardner</a:t>
            </a:r>
            <a:r>
              <a:rPr lang="cs-CZ" b="1" dirty="0"/>
              <a:t> </a:t>
            </a:r>
            <a:r>
              <a:rPr lang="cs-CZ" b="1" dirty="0" err="1"/>
              <a:t>Feldman</a:t>
            </a:r>
            <a:r>
              <a:rPr lang="cs-CZ" b="1" dirty="0"/>
              <a:t> </a:t>
            </a:r>
            <a:r>
              <a:rPr lang="cs-CZ" dirty="0"/>
              <a:t>(1999, 2012):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cs-CZ" dirty="0" err="1"/>
              <a:t>odel</a:t>
            </a:r>
            <a:r>
              <a:rPr lang="cs-CZ" dirty="0"/>
              <a:t> pro ideální typ rekonciliace (usmíření)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https://www.obalkyknih.cz/file/cover/2712790/medium">
            <a:extLst>
              <a:ext uri="{FF2B5EF4-FFF2-40B4-BE49-F238E27FC236}">
                <a16:creationId xmlns:a16="http://schemas.microsoft.com/office/drawing/2014/main" id="{9DCB0202-9B63-44AB-B740-9BAF2BF0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18" y="1909600"/>
            <a:ext cx="3072880" cy="43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1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BA75EF2-054C-412B-ACB8-526A74F1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012"/>
            <a:ext cx="10515600" cy="998376"/>
          </a:xfrm>
        </p:spPr>
        <p:txBody>
          <a:bodyPr>
            <a:normAutofit/>
          </a:bodyPr>
          <a:lstStyle/>
          <a:p>
            <a:r>
              <a:rPr lang="cs-CZ" sz="2800" b="1" dirty="0"/>
              <a:t>Model rekonciliace dle LGF: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24B7370-77CF-4B84-BEB8-4C8ABB74E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67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32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BF4D0-C827-44F7-9CE4-1E8BD26F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73"/>
            <a:ext cx="10515600" cy="571015"/>
          </a:xfrm>
        </p:spPr>
        <p:txBody>
          <a:bodyPr>
            <a:normAutofit/>
          </a:bodyPr>
          <a:lstStyle/>
          <a:p>
            <a:r>
              <a:rPr lang="cs-CZ" sz="2800" b="1" dirty="0"/>
              <a:t>Role institucí dle GLF: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35622C-BC78-4ABE-AA0A-87AF745A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Význam tzv. institucionální transformace </a:t>
            </a:r>
          </a:p>
          <a:p>
            <a:r>
              <a:rPr lang="cs-CZ" dirty="0"/>
              <a:t>Nové přístupy, nové byrokratické a osobní vazby a nové rámce spolupráce</a:t>
            </a:r>
          </a:p>
          <a:p>
            <a:r>
              <a:rPr lang="cs-CZ" dirty="0"/>
              <a:t>Rozvoj společných zájmů a strategií vůči třetím stranám</a:t>
            </a:r>
          </a:p>
          <a:p>
            <a:r>
              <a:rPr lang="cs-CZ" dirty="0"/>
              <a:t>Panoramatický obraz napříč časem</a:t>
            </a:r>
          </a:p>
          <a:p>
            <a:r>
              <a:rPr lang="cs-CZ" dirty="0"/>
              <a:t>Vládní a nevládní instituce </a:t>
            </a:r>
          </a:p>
          <a:p>
            <a:r>
              <a:rPr lang="cs-CZ" dirty="0"/>
              <a:t>Nevládní instituce sehrávají vůči vládám 4 role:</a:t>
            </a:r>
          </a:p>
          <a:p>
            <a:pPr lvl="1"/>
            <a:r>
              <a:rPr lang="cs-CZ" dirty="0"/>
              <a:t>1) </a:t>
            </a:r>
            <a:r>
              <a:rPr lang="cs-CZ" b="1" dirty="0"/>
              <a:t>Katalyzátor </a:t>
            </a:r>
            <a:r>
              <a:rPr lang="cs-CZ" dirty="0"/>
              <a:t>(</a:t>
            </a:r>
            <a:r>
              <a:rPr lang="cs-CZ" i="1" dirty="0" err="1"/>
              <a:t>catalyst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2) </a:t>
            </a:r>
            <a:r>
              <a:rPr lang="cs-CZ" b="1" dirty="0"/>
              <a:t>Doplněk</a:t>
            </a:r>
            <a:r>
              <a:rPr lang="cs-CZ" dirty="0"/>
              <a:t> (</a:t>
            </a:r>
            <a:r>
              <a:rPr lang="cs-CZ" i="1" dirty="0" err="1"/>
              <a:t>complement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3) </a:t>
            </a:r>
            <a:r>
              <a:rPr lang="cs-CZ" b="1" dirty="0"/>
              <a:t>Prostředník, „kanál“ </a:t>
            </a:r>
            <a:r>
              <a:rPr lang="cs-CZ" dirty="0"/>
              <a:t>(</a:t>
            </a:r>
            <a:r>
              <a:rPr lang="cs-CZ" i="1" dirty="0" err="1"/>
              <a:t>conduit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4) </a:t>
            </a:r>
            <a:r>
              <a:rPr lang="cs-CZ" b="1" dirty="0"/>
              <a:t>Soupeř, konkurent</a:t>
            </a:r>
            <a:r>
              <a:rPr lang="cs-CZ" dirty="0"/>
              <a:t> (</a:t>
            </a:r>
            <a:r>
              <a:rPr lang="cs-CZ" i="1" dirty="0" err="1"/>
              <a:t>competitor</a:t>
            </a:r>
            <a:r>
              <a:rPr lang="cs-CZ" dirty="0"/>
              <a:t>)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30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4D62C-E06D-4AD5-9839-63032783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84"/>
            <a:ext cx="10515600" cy="1033820"/>
          </a:xfrm>
        </p:spPr>
        <p:txBody>
          <a:bodyPr>
            <a:normAutofit/>
          </a:bodyPr>
          <a:lstStyle/>
          <a:p>
            <a:r>
              <a:rPr lang="cs-CZ" sz="4000" b="1" dirty="0"/>
              <a:t>Vládní instituce ČN vztahů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10F3C0-C4F0-414D-BB8F-C750BEF6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002"/>
            <a:ext cx="10031963" cy="275440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Vláda ČR </a:t>
            </a:r>
            <a:r>
              <a:rPr lang="en-US" dirty="0"/>
              <a:t>| </a:t>
            </a:r>
            <a:r>
              <a:rPr lang="cs-CZ" dirty="0"/>
              <a:t>Die </a:t>
            </a:r>
            <a:r>
              <a:rPr lang="cs-CZ" dirty="0" err="1"/>
              <a:t>Bundesregierung</a:t>
            </a:r>
            <a:endParaRPr lang="cs-CZ" dirty="0"/>
          </a:p>
          <a:p>
            <a:r>
              <a:rPr lang="cs-CZ" dirty="0"/>
              <a:t>MZV ČR </a:t>
            </a:r>
            <a:r>
              <a:rPr lang="en-US" dirty="0"/>
              <a:t>| </a:t>
            </a:r>
            <a:r>
              <a:rPr lang="cs-CZ" dirty="0" err="1"/>
              <a:t>Auswärtiges</a:t>
            </a:r>
            <a:r>
              <a:rPr lang="cs-CZ" dirty="0"/>
              <a:t> </a:t>
            </a:r>
            <a:r>
              <a:rPr lang="cs-CZ" dirty="0" err="1"/>
              <a:t>Amt</a:t>
            </a:r>
            <a:r>
              <a:rPr lang="cs-CZ" dirty="0"/>
              <a:t> </a:t>
            </a:r>
          </a:p>
          <a:p>
            <a:r>
              <a:rPr lang="cs-CZ" dirty="0"/>
              <a:t>Velvyslanectví ČR v Berlíně </a:t>
            </a:r>
            <a:r>
              <a:rPr lang="en-US" dirty="0"/>
              <a:t>|</a:t>
            </a:r>
            <a:r>
              <a:rPr lang="cs-CZ" dirty="0"/>
              <a:t> Die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Botschaft</a:t>
            </a:r>
            <a:r>
              <a:rPr lang="cs-CZ" dirty="0"/>
              <a:t> Prag</a:t>
            </a:r>
          </a:p>
          <a:p>
            <a:r>
              <a:rPr lang="cs-CZ" dirty="0"/>
              <a:t>Zastoupení Svobodného státu Bavorsko v ČR</a:t>
            </a:r>
          </a:p>
          <a:p>
            <a:r>
              <a:rPr lang="cs-CZ" dirty="0"/>
              <a:t>Kontaktní kancelář Svobodného státu Sasko v Praze</a:t>
            </a:r>
          </a:p>
          <a:p>
            <a:r>
              <a:rPr lang="cs-CZ" dirty="0"/>
              <a:t>Generální konzuláty</a:t>
            </a:r>
          </a:p>
          <a:p>
            <a:r>
              <a:rPr lang="cs-CZ" dirty="0"/>
              <a:t>České centrum Berlín, Mnichov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F5C334-B79F-46BD-AF26-FB3353F8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06" y="4463759"/>
            <a:ext cx="4797294" cy="21451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EF0365-B777-4D59-AFE4-30097B2F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77" y="3725731"/>
            <a:ext cx="4325461" cy="2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42E48E-2EAC-4D99-83A3-CF0B20697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53" y="2248677"/>
            <a:ext cx="5756988" cy="392828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+ Česko-německý strategický dialog </a:t>
            </a:r>
          </a:p>
        </p:txBody>
      </p:sp>
      <p:pic>
        <p:nvPicPr>
          <p:cNvPr id="5122" name="Picture 2" descr="https://1884403144.rsc.cdn77.org/foto/lubomir-zaoralek-frank-walter-steinmeier/NjkweDQwOC9jZW50ZXIvbWlkZGxlL3NtYXJ0L2ZpbHRlcnM6cXVhbGl0eSg4NSkvaW1n/2852062.jpg?v=0&amp;st=2cEGNCnBP2zVL_3IBc-GiJvkucD83xsvr8KXudTiruM&amp;ts=1600812000&amp;e=0">
            <a:extLst>
              <a:ext uri="{FF2B5EF4-FFF2-40B4-BE49-F238E27FC236}">
                <a16:creationId xmlns:a16="http://schemas.microsoft.com/office/drawing/2014/main" id="{4FB334DE-4C19-4CB5-A8B4-D66170A2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4" y="2379306"/>
            <a:ext cx="5005099" cy="29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0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AC18B-61D7-4ADF-AD43-43AAC89F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365125"/>
            <a:ext cx="10616682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Nevládní instituce ČN vztahů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F39503-4173-4B3A-8802-B2088102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8" y="2183363"/>
            <a:ext cx="5071099" cy="37322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>
                <a:highlight>
                  <a:srgbClr val="FFFF00"/>
                </a:highlight>
              </a:rPr>
              <a:t>Ad 1) Role </a:t>
            </a:r>
            <a:r>
              <a:rPr lang="cs-CZ" b="1" u="sng" dirty="0" err="1">
                <a:highlight>
                  <a:srgbClr val="FFFF00"/>
                </a:highlight>
              </a:rPr>
              <a:t>katalyzátora</a:t>
            </a:r>
            <a:endParaRPr lang="cs-CZ" b="1" u="sng" dirty="0">
              <a:highlight>
                <a:srgbClr val="FFFF00"/>
              </a:highlight>
            </a:endParaRPr>
          </a:p>
          <a:p>
            <a:r>
              <a:rPr lang="cs-CZ" dirty="0"/>
              <a:t>Komunistický režim – nemožnost rozvoje institucí ČN vztahů</a:t>
            </a:r>
          </a:p>
          <a:p>
            <a:r>
              <a:rPr lang="cs-CZ" dirty="0"/>
              <a:t>Disent: </a:t>
            </a:r>
            <a:r>
              <a:rPr lang="cs-CZ" b="1" dirty="0"/>
              <a:t>Charta 77</a:t>
            </a:r>
          </a:p>
          <a:p>
            <a:r>
              <a:rPr lang="cs-CZ" dirty="0"/>
              <a:t>Významné osobnosti:</a:t>
            </a:r>
          </a:p>
          <a:p>
            <a:pPr lvl="1"/>
            <a:r>
              <a:rPr lang="cs-CZ" dirty="0"/>
              <a:t>Václav Havel</a:t>
            </a:r>
          </a:p>
          <a:p>
            <a:pPr lvl="1"/>
            <a:r>
              <a:rPr lang="cs-CZ" dirty="0"/>
              <a:t>Jiří Gruša</a:t>
            </a:r>
          </a:p>
          <a:p>
            <a:pPr lvl="1"/>
            <a:r>
              <a:rPr lang="cs-CZ" dirty="0"/>
              <a:t>Alexandr Vondra</a:t>
            </a:r>
          </a:p>
          <a:p>
            <a:pPr lvl="1"/>
            <a:r>
              <a:rPr lang="cs-CZ" dirty="0"/>
              <a:t>Petr </a:t>
            </a:r>
            <a:r>
              <a:rPr lang="cs-CZ" dirty="0" err="1"/>
              <a:t>Pithart</a:t>
            </a:r>
            <a:r>
              <a:rPr lang="cs-CZ" dirty="0"/>
              <a:t> </a:t>
            </a:r>
          </a:p>
        </p:txBody>
      </p:sp>
      <p:pic>
        <p:nvPicPr>
          <p:cNvPr id="6146" name="Picture 2" descr="Prezident Václav Havel">
            <a:extLst>
              <a:ext uri="{FF2B5EF4-FFF2-40B4-BE49-F238E27FC236}">
                <a16:creationId xmlns:a16="http://schemas.microsoft.com/office/drawing/2014/main" id="{72508DD5-653B-4973-BEC4-F7A64E6F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25625"/>
            <a:ext cx="3023873" cy="21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66D70E9-C975-4E8D-9C1F-55582942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5" y="4174282"/>
            <a:ext cx="3893976" cy="2190362"/>
          </a:xfrm>
          <a:prstGeom prst="rect">
            <a:avLst/>
          </a:prstGeom>
        </p:spPr>
      </p:pic>
      <p:pic>
        <p:nvPicPr>
          <p:cNvPr id="6148" name="Picture 4" descr="GALERIE: První porevoluční vláda: Čalfa, Komárek, Delong a další. Víte, co  dělali ministři po odchodu z politiky? | FOTO 1 | Reflex.cz">
            <a:extLst>
              <a:ext uri="{FF2B5EF4-FFF2-40B4-BE49-F238E27FC236}">
                <a16:creationId xmlns:a16="http://schemas.microsoft.com/office/drawing/2014/main" id="{12C9B394-86BA-433E-8A07-9E610553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54" y="884367"/>
            <a:ext cx="2148308" cy="30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93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718</Words>
  <Application>Microsoft Office PowerPoint</Application>
  <PresentationFormat>Širokoúhlá obrazovka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Institucionální rámec  česko-německých vztahů</vt:lpstr>
      <vt:lpstr>Obsah</vt:lpstr>
      <vt:lpstr>Úvod</vt:lpstr>
      <vt:lpstr>Instituce jako součást procesu usmíření</vt:lpstr>
      <vt:lpstr>Model rekonciliace dle LGF:</vt:lpstr>
      <vt:lpstr>Role institucí dle GLF:</vt:lpstr>
      <vt:lpstr>Vládní instituce ČN vztahů</vt:lpstr>
      <vt:lpstr>Prezentace aplikace PowerPoint</vt:lpstr>
      <vt:lpstr>Nevládní instituce ČN vztahů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Urbanovská</dc:creator>
  <cp:lastModifiedBy>Jana Urbanovská</cp:lastModifiedBy>
  <cp:revision>49</cp:revision>
  <dcterms:created xsi:type="dcterms:W3CDTF">2022-03-12T11:03:15Z</dcterms:created>
  <dcterms:modified xsi:type="dcterms:W3CDTF">2022-03-15T07:25:39Z</dcterms:modified>
</cp:coreProperties>
</file>