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891" r:id="rId2"/>
  </p:sldMasterIdLst>
  <p:notesMasterIdLst>
    <p:notesMasterId r:id="rId63"/>
  </p:notesMasterIdLst>
  <p:sldIdLst>
    <p:sldId id="256" r:id="rId3"/>
    <p:sldId id="292" r:id="rId4"/>
    <p:sldId id="268" r:id="rId5"/>
    <p:sldId id="264" r:id="rId6"/>
    <p:sldId id="285" r:id="rId7"/>
    <p:sldId id="263" r:id="rId8"/>
    <p:sldId id="290" r:id="rId9"/>
    <p:sldId id="289" r:id="rId10"/>
    <p:sldId id="257" r:id="rId11"/>
    <p:sldId id="265" r:id="rId12"/>
    <p:sldId id="266" r:id="rId13"/>
    <p:sldId id="269" r:id="rId14"/>
    <p:sldId id="270" r:id="rId15"/>
    <p:sldId id="271" r:id="rId16"/>
    <p:sldId id="272" r:id="rId17"/>
    <p:sldId id="274" r:id="rId18"/>
    <p:sldId id="291" r:id="rId19"/>
    <p:sldId id="504" r:id="rId20"/>
    <p:sldId id="475" r:id="rId21"/>
    <p:sldId id="474" r:id="rId22"/>
    <p:sldId id="259" r:id="rId23"/>
    <p:sldId id="275" r:id="rId24"/>
    <p:sldId id="477" r:id="rId25"/>
    <p:sldId id="478" r:id="rId26"/>
    <p:sldId id="479" r:id="rId27"/>
    <p:sldId id="481" r:id="rId28"/>
    <p:sldId id="506" r:id="rId29"/>
    <p:sldId id="483" r:id="rId30"/>
    <p:sldId id="488" r:id="rId31"/>
    <p:sldId id="507" r:id="rId32"/>
    <p:sldId id="484" r:id="rId33"/>
    <p:sldId id="490" r:id="rId34"/>
    <p:sldId id="493" r:id="rId35"/>
    <p:sldId id="508" r:id="rId36"/>
    <p:sldId id="491" r:id="rId37"/>
    <p:sldId id="505" r:id="rId38"/>
    <p:sldId id="486" r:id="rId39"/>
    <p:sldId id="492" r:id="rId40"/>
    <p:sldId id="494" r:id="rId41"/>
    <p:sldId id="495" r:id="rId42"/>
    <p:sldId id="497" r:id="rId43"/>
    <p:sldId id="501" r:id="rId44"/>
    <p:sldId id="502" r:id="rId45"/>
    <p:sldId id="482" r:id="rId46"/>
    <p:sldId id="470" r:id="rId47"/>
    <p:sldId id="513" r:id="rId48"/>
    <p:sldId id="299" r:id="rId49"/>
    <p:sldId id="514" r:id="rId50"/>
    <p:sldId id="311" r:id="rId51"/>
    <p:sldId id="312" r:id="rId52"/>
    <p:sldId id="510" r:id="rId53"/>
    <p:sldId id="511" r:id="rId54"/>
    <p:sldId id="287" r:id="rId55"/>
    <p:sldId id="293" r:id="rId56"/>
    <p:sldId id="294" r:id="rId57"/>
    <p:sldId id="298" r:id="rId58"/>
    <p:sldId id="296" r:id="rId59"/>
    <p:sldId id="295" r:id="rId60"/>
    <p:sldId id="300" r:id="rId61"/>
    <p:sldId id="297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D1B18-9292-4AF1-9026-8CE5A72C7D71}" v="163" dt="2019-10-29T08:06:46.582"/>
    <p1510:client id="{DCE8158B-4A08-41F5-AB16-E11D06F92F62}" v="348" dt="2019-10-28T21:25:06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10" y="77"/>
      </p:cViewPr>
      <p:guideLst>
        <p:guide orient="horz" pos="216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18FB4C-018F-4211-87BE-92692541CD2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3890D34-4015-44E5-8E78-7257A1B66B0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9804880A-7435-47CE-A005-9C75BF84900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45C7BB05-B13C-4228-B2AE-0048690261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FC4DB1A3-6795-45C8-B4FF-540EBA700F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13266DDA-3BFD-4EBE-B61E-FB55784B26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00229D-9710-48D8-A5E9-AA0D7B9438F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6053051A-BDC4-4CD2-8699-DF4A7D676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D3E332-84E8-4A4C-B189-BDEE9E9F1AAC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36B4BCC-E92F-4654-824F-90F03D6160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418AE3C5-4970-4629-9AEC-B88B99EAB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DE08E5D-56CC-4E69-8697-07B27FC70E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533693-BD25-4344-9518-6064C0BD98B8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8677D64-C176-4F3F-83FB-EBCDD8AA2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D2C32E2B-AF8F-4147-913A-DF46A8845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AF9FA602-15C3-47ED-BA4C-2FF3AAE00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2345C0-AB46-459B-9DBB-5A7651C097AF}" type="slidenum">
              <a:rPr lang="cs-CZ" altLang="cs-CZ" smtClean="0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D4B5BE7C-3334-452A-925F-E08D7D4C8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2F9CB8A8-904B-4CE0-94AD-13280AE859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C8E32F4E-8358-4FC4-B7C9-4D5382CDD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14D17F-EF67-4CD5-B9E0-83DD4E28AD0B}" type="slidenum">
              <a:rPr lang="cs-CZ" altLang="cs-CZ" smtClean="0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CECD49E0-622E-4CF5-956D-BED8148A8E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AE892450-4AA2-439B-9849-ECB674708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2ED6FA1C-AE75-407E-8498-BED6C15FA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5F7821-7765-46DB-A23C-8BED5DB5BD53}" type="slidenum">
              <a:rPr lang="cs-CZ" altLang="cs-CZ" smtClean="0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F9BC9C8-F1CC-4503-839A-FDD204C0B4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1D3C4230-BA3D-41CE-BCB2-6F5AFC0C9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E2904B2-EBE6-4E3A-A966-97B36B267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A890DB-7C9C-491A-A308-C8403E6FC5D1}" type="slidenum">
              <a:rPr lang="cs-CZ" altLang="cs-CZ" smtClean="0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9B0699C4-18DF-4427-BF2A-F6013E5081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5EB8910D-320B-4240-9DBF-0BC1E81BD8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EC14D13B-513D-42D4-93EB-77A79E2F0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41D211-33BD-4B55-BBB5-A7851F985E31}" type="slidenum">
              <a:rPr lang="cs-CZ" altLang="cs-CZ" smtClean="0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4D1144B-0B57-4368-AA4C-1BC1EE4AC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ECEB49A-AE7E-4959-A3FA-A5222E25D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EC14D13B-513D-42D4-93EB-77A79E2F0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41D211-33BD-4B55-BBB5-A7851F985E31}" type="slidenum">
              <a:rPr lang="cs-CZ" altLang="cs-CZ" smtClean="0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4D1144B-0B57-4368-AA4C-1BC1EE4AC5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ECEB49A-AE7E-4959-A3FA-A5222E25D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10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89DAFA0-F097-435B-B99A-00BC5E4065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0025C-2DD7-4D4F-ADE0-F3EF4E750FE7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9DE2657-85D2-4870-94B4-73AAEBD671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F33A0E2-2D85-45A9-B938-0835FDB43B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D468055-D6A5-4387-A629-D5DA2E7771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EFA82-0EBD-45B1-9B5F-06132BB0178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AB9212A8-89E9-47F3-8ED9-D91670590E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F2297E4-3619-4586-9C1A-311D31ADE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D116A10-E35F-4937-A444-E5AEB95666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875C-3E6A-48E7-B382-9E7F85D4143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6E121E0-822A-4322-953A-CAE160E0F6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3A77BAEE-8D4D-46B7-AE49-AD027FFB3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DEB1C99F-1CC9-4916-8ED8-5504A0D7BB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2429E2-3E96-4212-A7A0-54659D7BBD71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426A27E4-B462-4CFF-977D-2BE55D1909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0F98F012-704C-4CF3-945A-3734FADE9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55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D41A5D1-E9D9-481B-9D22-ACA757B066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397D8C-0C3E-4EE8-8E36-9CC5C5955CC7}" type="slidenum">
              <a:rPr lang="cs-CZ" altLang="cs-CZ" smtClean="0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0296A5EE-484B-4790-ABB1-ED5458BF6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E8BC258-5591-453F-B296-FC895B17B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37B4175E-96E2-4CC9-A3EE-3B57585F8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1A521E-79E4-4090-9681-1D0207500CF2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87D0AA0-4B54-412D-9073-C0E463CED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765CC7DD-6A3B-4962-9647-2A4F17A3D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9B098C46-3380-4552-AEC4-BEC962F782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32F5B0-A6AE-4D85-A738-38750D8F717E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0372ABDE-6FC5-4267-A6BA-0EC8B64BE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9BEDEFD-ED70-492A-AAF6-D6A5AE4DD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8CD4ECC-5874-4244-B359-F7F70F868A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E7AFBC-3EC1-42BA-BC5C-6BA2534DB59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6CCA3022-92EC-4906-A192-FE896C3A89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2CF1ACB-E418-4223-9FF8-9C3515948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1388300-CB9B-45E6-853B-3A198B0DA9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346AC-C4A6-41B1-BF1A-63E6C7FA9CEC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30E0B5F9-DDB6-4C4C-9EC4-0ACA72E1D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9C146CB-C40F-445F-9EC6-DB85BF6E11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73BF6D22-5BE7-40E9-9A0C-99A93DAC6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486FB0-99A2-4458-B92D-5E42340C99F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B70301E2-D387-4BCB-9216-3CCA137AF3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760F61FC-592E-4FA3-8034-0A8883AFE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FA4B60D-35EA-4C2F-B52B-ED03235EF0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DF8ABE-1F21-4C56-999D-8D357C213A4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74ECA07-0233-441B-BF0E-DA317F177A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C4BAF96-E915-42C0-9D8D-2E12AB343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47FD335C-5164-4AF6-8DD1-3D09168FF0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DEBFD-DE9D-4077-B155-5372F3B6E60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3264526-2446-4122-B7C6-449A26C94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DB2A49DD-0B0C-4072-85DE-10117A628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7112BB8F-39B0-422A-80B7-8BB2A1D4E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EBF361-2EDF-47E5-9DB6-8F3A5CC0D782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01E3524-55EF-48AB-924F-769B093DF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66C3FE2-B578-44AB-B17A-5CDBE2E98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A4EC6E0D-A1B0-4EB5-BE86-A1D796B0C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B29B8E-31EA-40FA-B3A4-99C3E1B0A31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79613A1-6474-4806-B60E-A56491529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6839E10-60A5-4447-80E9-BA006CE2F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EFDB0787-D35D-4166-BF9B-616212B541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5B5CF2-5797-479A-9EA5-BE6AB97F8252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6EB826C1-4F2F-4AD2-B1E1-935B632B6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E1EDB8B-6E20-4863-920A-703EA9BDE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D1E5ACBE-7FD9-4110-A3EB-7D1C44C5C2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C9CB3-7175-4C8A-90A7-B9064450DE0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BD19686C-5BB0-44F3-AEE8-B6DAF2D72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EB11FD5-1374-4359-8687-D1B35C10A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4B507F86-98D4-4CD3-9C13-07EFB0285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2EEF0-1143-4B03-A23E-C25C331F98EE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1B756593-CFFD-4D17-BD13-0718D4EB3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835E933-2F02-48B3-933A-1626C44C8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8C6A8C44-4A14-4327-BCA6-8B7E0460DA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05B870-090B-4AB4-B637-413EE0EC5BE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967EA2EA-1AC0-4EA5-89CA-9D0AC79D88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C9032D98-C804-4CB8-AAE4-E3CCFD9B3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7C000E14-6F4A-4A0F-8FA7-AF20F65C8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4E7EB-F53E-45EA-AA07-806B5C74E752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FDB9BAD-9028-44F9-8569-B255DEA23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D09EDBE6-1E38-4BF5-A30D-AA37403B2C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DF207600-B2FD-4867-970A-F451FCCC4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8C1608-22CA-4878-9E5E-33C48E0335C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3ACE00EB-1784-43E7-87C0-8D2669BD1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8852EDB-40B2-4EDC-BEEF-1462DC6514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F11B7942-744C-4316-BD3B-E9F700E71E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1DEBEF-9D44-4690-AE9E-C3CB5DDAEB8B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85027E4-B2D1-436D-91BC-D068DB297B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EFAE9A7C-CB35-446D-90DB-6F255E1F9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9199940A-32EC-413E-9805-F730BF2CF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8C667A-C846-40A6-BCD1-6D311F8AE24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8683F167-9787-40E2-AB27-36A5B49C52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24FD8DDB-97D9-4502-8E1A-BC379BAA0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85B7434C-EA4E-4306-8AC9-70417BDF3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C2D89-A5EE-47C4-A9BD-B3ED9030A2E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D95FD7B2-DF43-4D4F-90F1-73793B58A4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D9B89B4-55FD-482A-B2A8-DCA7D8661B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116914B-0080-4211-878F-8951434CD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816A7E-E1F9-4DC8-9C83-1469761F183D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D0BAC861-CE6D-4115-AB1E-D94E9C0308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C1935875-CBF4-4D25-8713-2C97E818C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0BC1B627-B67F-4FF4-8581-FDB3F0876F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B5DC9-B875-4E72-8492-BD330E51892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87673D62-6062-4E39-9FB9-221BAC30EC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1A97A505-F543-4204-90B3-79A3C795B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A8BED457-793E-450A-A512-587B713C28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8255B4-F08C-4E89-B845-856E14F66823}" type="slidenum">
              <a:rPr lang="cs-CZ" altLang="cs-CZ" smtClean="0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4CA9E75-C535-4A88-9749-E0B88DE4AF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F2F6E0C-7AE3-484C-A043-8B5B8B586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2E80F8F-1426-4B91-8B02-79DBF703C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5C61BA-B7D4-46A6-A0F1-A2D5CF42A683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36EAEC8-04CB-4030-BE1D-0AFF8E8366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57B31BB-518F-409A-BB9E-136AEE36C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CB75BA10-F6F8-431C-B36D-1F436FCD14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F98722-B77B-422B-BDDA-379DBA805F0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747F6BB7-7FD4-4679-9839-D682F56796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AF002E7B-62A2-47F9-A73F-F8C2A931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18E9C131-9634-4929-9E0F-C26D034C3B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8042F-3FD9-4FD3-A269-A7CA5E821976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3B6DC481-78DC-4AFA-A037-B28E11CB7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C3FD18F7-A5FA-43D9-87C3-7041E5470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EFC46D38-7F04-41E7-B1A1-A65DF1F64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4344A-3F49-4FD9-BBD6-EFAB975E57E0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43EDF702-52B5-4780-B1BE-C0542010B2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E00709CD-B0AD-4E57-801F-0D89420DF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A5B4A6BD-D0ED-47FD-8E2F-852BC6955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03C9AB-C459-420D-BB83-72CD2A5D7842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2FF1844A-B305-4F22-A155-CDEA190BA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A37F44D5-461F-43DD-96A8-8375E37AE0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7547C9BF-A78D-44AA-B255-FD745004C5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7039A-E176-49DA-84A7-42A041B8C3D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3CD107BB-4D68-49DF-8D9F-F5B9200118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66EBE2E8-1D94-48DF-B6FE-1D0B390386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75F75401-B525-45A9-8E60-DAA99B2FAD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D7B2F-8FA8-4B49-9DE1-1948A371FB24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F127F2E0-FBF9-4C3C-B822-2ED1459291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D8FF869C-DC03-4CDA-A2CB-8C985C7A2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BDBEDFB6-AE02-4F61-8AA5-273BAE4E8E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6D682-0455-4D6C-AB0B-8538E368FF2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A9326883-D667-4A1F-BEC8-C54485003E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213C177-9A44-4E9C-B653-49E8EBFCE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D4AE8F8E-D9CD-4AFF-9F10-9A5C935AAB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44CF3-0EBB-4DEC-884A-6802E08AF3A8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D537443F-48C8-4B57-8891-C5E37BF172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46CC65C3-CDF5-4F24-B6AA-9A876E643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9E0BBDB1-C689-4BCA-ADA9-83C456022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665B91-4CA1-466C-9BF0-6A329AAA8B05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93F003A-05E5-4956-9E3A-6D8642FE3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2C824A3B-7A02-42BB-AA05-2446AA83D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27AF034-AE63-49E9-A34E-BADE6A0D7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7CFFE-081C-4F47-9D8E-7F06CCC01724}" type="slidenum">
              <a:rPr lang="cs-CZ" altLang="cs-CZ" smtClean="0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B63CDD6-F1AC-4781-A97B-92AA5DBB4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693EE5D-E209-435E-8BE3-0A5246520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AA1A5060-EC8A-4C79-AD57-62E69C1AF5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3F4A23-6CB0-401E-A9BD-33E10AD8101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FE07699-3643-4662-B46D-3181383BD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E7345347-0F24-4B8E-9AEA-0684DBE46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9FD33AEB-C399-42BD-9D7C-B79436CC0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CB4E84-F938-4B20-B483-86A0AB00906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B12243F-1CAC-4254-AE26-7DC89DE26F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0476E988-719A-4FEE-A7DF-CDE3EE074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27AF034-AE63-49E9-A34E-BADE6A0D7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7CFFE-081C-4F47-9D8E-7F06CCC01724}" type="slidenum">
              <a:rPr lang="cs-CZ" altLang="cs-CZ" smtClean="0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B63CDD6-F1AC-4781-A97B-92AA5DBB4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693EE5D-E209-435E-8BE3-0A5246520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00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627AF034-AE63-49E9-A34E-BADE6A0D7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67CFFE-081C-4F47-9D8E-7F06CCC01724}" type="slidenum">
              <a:rPr lang="cs-CZ" altLang="cs-CZ" smtClean="0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B63CDD6-F1AC-4781-A97B-92AA5DBB4A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D693EE5D-E209-435E-8BE3-0A5246520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87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86200F9-DE2E-4024-9844-78CCF6876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E479DC-4D8C-46B8-8224-D76DE87C6015}" type="slidenum">
              <a:rPr lang="cs-CZ" altLang="cs-CZ" smtClean="0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41D4798-3F28-4785-9459-29434FF08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BF35F11-D3D7-484B-BC1A-EB3B6B138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8BE6ABC4-050A-44C4-A7AC-443E8A80E2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6C64FC-CD62-4241-812A-C9F7BC883606}" type="slidenum">
              <a:rPr lang="cs-CZ" altLang="cs-CZ" smtClean="0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9A01955-331A-4062-AE23-45AE535EB6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1166CC48-166D-4094-873D-E7C474A499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FDE438BB-DCD3-43BA-AF34-FB8280E37026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01786F8-79D1-4B82-B0F6-9377EBFC99A7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87DF072-49AC-4648-89B9-B0AB43029DFE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AC1B7B8-7BA1-4899-973C-8423911DB32B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Přímá spojnice 19">
            <a:extLst>
              <a:ext uri="{FF2B5EF4-FFF2-40B4-BE49-F238E27FC236}">
                <a16:creationId xmlns:a16="http://schemas.microsoft.com/office/drawing/2014/main" id="{6A33E95F-2A53-42FB-8DC6-FF86516C7C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Přímá spojnice 20">
            <a:extLst>
              <a:ext uri="{FF2B5EF4-FFF2-40B4-BE49-F238E27FC236}">
                <a16:creationId xmlns:a16="http://schemas.microsoft.com/office/drawing/2014/main" id="{D3EC3E32-4B04-4CA0-ADA3-78E0FFD38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Přímá spojnice 23">
            <a:extLst>
              <a:ext uri="{FF2B5EF4-FFF2-40B4-BE49-F238E27FC236}">
                <a16:creationId xmlns:a16="http://schemas.microsoft.com/office/drawing/2014/main" id="{7A72AB66-9F0A-460A-BD8C-FC892F537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Přímá spojnice 24">
            <a:extLst>
              <a:ext uri="{FF2B5EF4-FFF2-40B4-BE49-F238E27FC236}">
                <a16:creationId xmlns:a16="http://schemas.microsoft.com/office/drawing/2014/main" id="{21EB1C23-5B6E-4202-BA53-EF757FEC0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Přímá spojnice 25">
            <a:extLst>
              <a:ext uri="{FF2B5EF4-FFF2-40B4-BE49-F238E27FC236}">
                <a16:creationId xmlns:a16="http://schemas.microsoft.com/office/drawing/2014/main" id="{4AFBE497-7742-4858-8F7A-3C5F4617DA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Přímá spojnice 26">
            <a:extLst>
              <a:ext uri="{FF2B5EF4-FFF2-40B4-BE49-F238E27FC236}">
                <a16:creationId xmlns:a16="http://schemas.microsoft.com/office/drawing/2014/main" id="{6FAF0633-42B7-406C-B4E6-29422DEF0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F4445228-5B14-418D-A933-182B00A928DC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ál 28">
            <a:extLst>
              <a:ext uri="{FF2B5EF4-FFF2-40B4-BE49-F238E27FC236}">
                <a16:creationId xmlns:a16="http://schemas.microsoft.com/office/drawing/2014/main" id="{996D1F0B-F000-4DC8-973C-082C3CFC97CB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ál 29">
            <a:extLst>
              <a:ext uri="{FF2B5EF4-FFF2-40B4-BE49-F238E27FC236}">
                <a16:creationId xmlns:a16="http://schemas.microsoft.com/office/drawing/2014/main" id="{DD2EBDDB-3149-4019-AAB5-81F0F61A27E4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ál 30">
            <a:extLst>
              <a:ext uri="{FF2B5EF4-FFF2-40B4-BE49-F238E27FC236}">
                <a16:creationId xmlns:a16="http://schemas.microsoft.com/office/drawing/2014/main" id="{74BE549F-7618-4F8F-9EBE-C524D8115DF6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Ovál 31">
            <a:extLst>
              <a:ext uri="{FF2B5EF4-FFF2-40B4-BE49-F238E27FC236}">
                <a16:creationId xmlns:a16="http://schemas.microsoft.com/office/drawing/2014/main" id="{3527BB3C-3B25-43BE-BD45-4BEDEF55BC31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ál 32">
            <a:extLst>
              <a:ext uri="{FF2B5EF4-FFF2-40B4-BE49-F238E27FC236}">
                <a16:creationId xmlns:a16="http://schemas.microsoft.com/office/drawing/2014/main" id="{83161A60-F304-4B7B-98D0-E58D91927544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22" name="Zástupný symbol pro datum 27">
            <a:extLst>
              <a:ext uri="{FF2B5EF4-FFF2-40B4-BE49-F238E27FC236}">
                <a16:creationId xmlns:a16="http://schemas.microsoft.com/office/drawing/2014/main" id="{DF5784D0-E8D7-4B77-9232-94513F80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zápatí 16">
            <a:extLst>
              <a:ext uri="{FF2B5EF4-FFF2-40B4-BE49-F238E27FC236}">
                <a16:creationId xmlns:a16="http://schemas.microsoft.com/office/drawing/2014/main" id="{2DAD69F1-095C-46A1-9016-9189437D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>
            <a:extLst>
              <a:ext uri="{FF2B5EF4-FFF2-40B4-BE49-F238E27FC236}">
                <a16:creationId xmlns:a16="http://schemas.microsoft.com/office/drawing/2014/main" id="{85657134-4A37-42BA-A41B-96F7F629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68A97-F81F-48E1-A92B-4E5668306A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933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3E7D8128-00F2-4E2E-86C2-267DF50CD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EC14D929-68B0-43A5-8770-E0FA5CD1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ADB99BED-7F56-42E3-BEEA-1126B133A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04FBB-C63F-4CAC-8BDB-F32DCE720D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0528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2D4F7654-A895-4CB3-BDF8-E317D4EC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B3F38914-73BF-462B-9CA9-305167AB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52A968A5-2BC1-48BB-B40E-27AAC1098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0748-1B1B-49F4-A3D4-676C271B65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5783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9E7B13-A281-47C6-919B-5B631071A9DE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F2E9CE1-693D-4EC3-A47D-78BF194C56FE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0A5706E-544E-4ACE-8C70-63887613015B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8435F8E-F4C4-422C-A7B1-E9FDCAB59575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Přímá spojnice 19">
            <a:extLst>
              <a:ext uri="{FF2B5EF4-FFF2-40B4-BE49-F238E27FC236}">
                <a16:creationId xmlns:a16="http://schemas.microsoft.com/office/drawing/2014/main" id="{FBABC36D-C0D6-4D88-B6A6-0F0F55847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Přímá spojnice 20">
            <a:extLst>
              <a:ext uri="{FF2B5EF4-FFF2-40B4-BE49-F238E27FC236}">
                <a16:creationId xmlns:a16="http://schemas.microsoft.com/office/drawing/2014/main" id="{541AB55B-47DF-4963-9C4E-90A3DF2B54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Přímá spojnice 23">
            <a:extLst>
              <a:ext uri="{FF2B5EF4-FFF2-40B4-BE49-F238E27FC236}">
                <a16:creationId xmlns:a16="http://schemas.microsoft.com/office/drawing/2014/main" id="{3614F0C0-8F33-45F6-8E30-31B7479AD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Přímá spojnice 24">
            <a:extLst>
              <a:ext uri="{FF2B5EF4-FFF2-40B4-BE49-F238E27FC236}">
                <a16:creationId xmlns:a16="http://schemas.microsoft.com/office/drawing/2014/main" id="{BB5A6F47-D61C-49ED-ACA4-3FF3ECFF05A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Přímá spojnice 25">
            <a:extLst>
              <a:ext uri="{FF2B5EF4-FFF2-40B4-BE49-F238E27FC236}">
                <a16:creationId xmlns:a16="http://schemas.microsoft.com/office/drawing/2014/main" id="{615FE5AC-367B-4237-B741-2D20FAB80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Přímá spojnice 26">
            <a:extLst>
              <a:ext uri="{FF2B5EF4-FFF2-40B4-BE49-F238E27FC236}">
                <a16:creationId xmlns:a16="http://schemas.microsoft.com/office/drawing/2014/main" id="{47843CD4-1657-4162-96DA-C143C7E5907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949A7BC-E595-498D-A349-8C14D1095F9C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ál 28">
            <a:extLst>
              <a:ext uri="{FF2B5EF4-FFF2-40B4-BE49-F238E27FC236}">
                <a16:creationId xmlns:a16="http://schemas.microsoft.com/office/drawing/2014/main" id="{BAF23B53-48A8-4D65-B930-A11415ED1D18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ál 29">
            <a:extLst>
              <a:ext uri="{FF2B5EF4-FFF2-40B4-BE49-F238E27FC236}">
                <a16:creationId xmlns:a16="http://schemas.microsoft.com/office/drawing/2014/main" id="{EE9029D0-C276-461F-B982-10977DA597AA}"/>
              </a:ext>
            </a:extLst>
          </p:cNvPr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Ovál 30">
            <a:extLst>
              <a:ext uri="{FF2B5EF4-FFF2-40B4-BE49-F238E27FC236}">
                <a16:creationId xmlns:a16="http://schemas.microsoft.com/office/drawing/2014/main" id="{4973E7DC-6917-4956-99D2-E7387F60FF03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0" name="Ovál 31">
            <a:extLst>
              <a:ext uri="{FF2B5EF4-FFF2-40B4-BE49-F238E27FC236}">
                <a16:creationId xmlns:a16="http://schemas.microsoft.com/office/drawing/2014/main" id="{93E0B13E-566C-490F-82C6-72BE8F1D2550}"/>
              </a:ext>
            </a:extLst>
          </p:cNvPr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Ovál 32">
            <a:extLst>
              <a:ext uri="{FF2B5EF4-FFF2-40B4-BE49-F238E27FC236}">
                <a16:creationId xmlns:a16="http://schemas.microsoft.com/office/drawing/2014/main" id="{E806317C-D90E-4E7B-B33F-6A372E762C05}"/>
              </a:ext>
            </a:extLst>
          </p:cNvPr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22" name="Zástupný symbol pro datum 27">
            <a:extLst>
              <a:ext uri="{FF2B5EF4-FFF2-40B4-BE49-F238E27FC236}">
                <a16:creationId xmlns:a16="http://schemas.microsoft.com/office/drawing/2014/main" id="{5CE6C869-7B66-421F-A657-70D5CB2F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zápatí 16">
            <a:extLst>
              <a:ext uri="{FF2B5EF4-FFF2-40B4-BE49-F238E27FC236}">
                <a16:creationId xmlns:a16="http://schemas.microsoft.com/office/drawing/2014/main" id="{63310DDD-3B87-4F24-8C67-513318B4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4" name="Zástupný symbol pro číslo snímku 28">
            <a:extLst>
              <a:ext uri="{FF2B5EF4-FFF2-40B4-BE49-F238E27FC236}">
                <a16:creationId xmlns:a16="http://schemas.microsoft.com/office/drawing/2014/main" id="{97165D3E-C70D-4EAA-ABF0-F71CED75C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3363C-3EE3-442F-91BB-0C3EBCD8AE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5468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F7FC5D5B-74F1-41DA-A623-4A295E16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8">
            <a:extLst>
              <a:ext uri="{FF2B5EF4-FFF2-40B4-BE49-F238E27FC236}">
                <a16:creationId xmlns:a16="http://schemas.microsoft.com/office/drawing/2014/main" id="{F9315063-5126-4C1A-93B3-2FE18DD016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04D0-1401-4232-A2C4-88B543F731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D87C754D-E096-4E1B-85F3-B6629F3E15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856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133032AA-CC70-46F2-90A9-57C288CF53ED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EFDF51D-15BF-441E-8533-059249CD5C58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046EF9B-3ADB-4FFE-865F-A75979B48C1C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9D32030-1EED-4EC2-B748-EA5AE17F9C38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Přímá spojnice 19">
            <a:extLst>
              <a:ext uri="{FF2B5EF4-FFF2-40B4-BE49-F238E27FC236}">
                <a16:creationId xmlns:a16="http://schemas.microsoft.com/office/drawing/2014/main" id="{1B7DEC2C-8987-4D96-BFD3-45C9BFD64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Přímá spojnice 20">
            <a:extLst>
              <a:ext uri="{FF2B5EF4-FFF2-40B4-BE49-F238E27FC236}">
                <a16:creationId xmlns:a16="http://schemas.microsoft.com/office/drawing/2014/main" id="{07C15638-75D0-4DB1-8560-A65F951BA5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Přímá spojnice 23">
            <a:extLst>
              <a:ext uri="{FF2B5EF4-FFF2-40B4-BE49-F238E27FC236}">
                <a16:creationId xmlns:a16="http://schemas.microsoft.com/office/drawing/2014/main" id="{7EE30D61-0E0B-44FF-A1C0-626E57A219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Přímá spojnice 24">
            <a:extLst>
              <a:ext uri="{FF2B5EF4-FFF2-40B4-BE49-F238E27FC236}">
                <a16:creationId xmlns:a16="http://schemas.microsoft.com/office/drawing/2014/main" id="{09588088-D096-4EA0-8C4C-E87C29E9CAA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Přímá spojnice 25">
            <a:extLst>
              <a:ext uri="{FF2B5EF4-FFF2-40B4-BE49-F238E27FC236}">
                <a16:creationId xmlns:a16="http://schemas.microsoft.com/office/drawing/2014/main" id="{11DCC210-8A5A-486D-A38E-9FBFE634E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FEBF51A-A2F6-4F3A-B3D6-7CDA6D0C659E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Ovál 27">
            <a:extLst>
              <a:ext uri="{FF2B5EF4-FFF2-40B4-BE49-F238E27FC236}">
                <a16:creationId xmlns:a16="http://schemas.microsoft.com/office/drawing/2014/main" id="{D7C308C0-8564-48F4-AB55-D9302E1C31D8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Ovál 28">
            <a:extLst>
              <a:ext uri="{FF2B5EF4-FFF2-40B4-BE49-F238E27FC236}">
                <a16:creationId xmlns:a16="http://schemas.microsoft.com/office/drawing/2014/main" id="{A721B6BE-A40E-4D4D-AD32-AAEB60960F40}"/>
              </a:ext>
            </a:extLst>
          </p:cNvPr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Ovál 29">
            <a:extLst>
              <a:ext uri="{FF2B5EF4-FFF2-40B4-BE49-F238E27FC236}">
                <a16:creationId xmlns:a16="http://schemas.microsoft.com/office/drawing/2014/main" id="{2ACC250D-2B5A-4D00-8DFE-1C688681C36E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ál 30">
            <a:extLst>
              <a:ext uri="{FF2B5EF4-FFF2-40B4-BE49-F238E27FC236}">
                <a16:creationId xmlns:a16="http://schemas.microsoft.com/office/drawing/2014/main" id="{CBCE8B19-85CF-4FF1-9081-35B0EDF3CDCA}"/>
              </a:ext>
            </a:extLst>
          </p:cNvPr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ál 31">
            <a:extLst>
              <a:ext uri="{FF2B5EF4-FFF2-40B4-BE49-F238E27FC236}">
                <a16:creationId xmlns:a16="http://schemas.microsoft.com/office/drawing/2014/main" id="{C41B7BAC-4B93-4364-B616-B198D5DC09CE}"/>
              </a:ext>
            </a:extLst>
          </p:cNvPr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Přímá spojnice 32">
            <a:extLst>
              <a:ext uri="{FF2B5EF4-FFF2-40B4-BE49-F238E27FC236}">
                <a16:creationId xmlns:a16="http://schemas.microsoft.com/office/drawing/2014/main" id="{2C738266-EC9B-4936-BD30-D17A9DC5DA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datum 3">
            <a:extLst>
              <a:ext uri="{FF2B5EF4-FFF2-40B4-BE49-F238E27FC236}">
                <a16:creationId xmlns:a16="http://schemas.microsoft.com/office/drawing/2014/main" id="{2DF750A6-FBC6-4D31-8D6D-A4FE2818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" name="Zástupný symbol pro zápatí 4">
            <a:extLst>
              <a:ext uri="{FF2B5EF4-FFF2-40B4-BE49-F238E27FC236}">
                <a16:creationId xmlns:a16="http://schemas.microsoft.com/office/drawing/2014/main" id="{353663E9-549D-493B-9F5B-6D67223E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>
            <a:extLst>
              <a:ext uri="{FF2B5EF4-FFF2-40B4-BE49-F238E27FC236}">
                <a16:creationId xmlns:a16="http://schemas.microsoft.com/office/drawing/2014/main" id="{BF3FDA1C-1657-4217-AEDF-8CC15A25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B2722-4D2E-4A56-B614-854CDA9905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063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32CE93A7-139F-48D9-B580-34EE0690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0E7424FF-076A-49BF-AD0D-6B80ACE5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7F500E92-CCF4-4334-B7F5-68197412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FF6EB-E303-4556-9B75-B9C93B317A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7159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datum 13">
            <a:extLst>
              <a:ext uri="{FF2B5EF4-FFF2-40B4-BE49-F238E27FC236}">
                <a16:creationId xmlns:a16="http://schemas.microsoft.com/office/drawing/2014/main" id="{EC121C02-DB81-4E3E-A017-0138BE442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510D7630-F62F-43B4-9016-6FC7EEB2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>
            <a:extLst>
              <a:ext uri="{FF2B5EF4-FFF2-40B4-BE49-F238E27FC236}">
                <a16:creationId xmlns:a16="http://schemas.microsoft.com/office/drawing/2014/main" id="{03F019FF-A48D-4F3B-9682-412B69AA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C4BB2-3827-4918-9A35-366FECF428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7653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5">
            <a:extLst>
              <a:ext uri="{FF2B5EF4-FFF2-40B4-BE49-F238E27FC236}">
                <a16:creationId xmlns:a16="http://schemas.microsoft.com/office/drawing/2014/main" id="{EF23ECC4-DD12-4AA5-A76A-5C0FD6BB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64B42E09-6494-45EC-B3E9-37575D0293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69284-ACDC-4F6C-BE59-B9F8BE28123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09CFB5FA-2FF2-4BF0-9DA6-75CEAB1E78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932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>
            <a:extLst>
              <a:ext uri="{FF2B5EF4-FFF2-40B4-BE49-F238E27FC236}">
                <a16:creationId xmlns:a16="http://schemas.microsoft.com/office/drawing/2014/main" id="{BCFC30C8-D704-4E6D-A987-9B128ABD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254B306-BA04-4ECB-B2EE-6BE8EDC9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>
            <a:extLst>
              <a:ext uri="{FF2B5EF4-FFF2-40B4-BE49-F238E27FC236}">
                <a16:creationId xmlns:a16="http://schemas.microsoft.com/office/drawing/2014/main" id="{E68A2D89-8216-470F-B05C-8AB0C306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DB3C-5417-4CBD-B407-852BF428E2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982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14">
            <a:extLst>
              <a:ext uri="{FF2B5EF4-FFF2-40B4-BE49-F238E27FC236}">
                <a16:creationId xmlns:a16="http://schemas.microsoft.com/office/drawing/2014/main" id="{2E10100A-D97B-4B54-B461-203090980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Přímá spojnice 16">
            <a:extLst>
              <a:ext uri="{FF2B5EF4-FFF2-40B4-BE49-F238E27FC236}">
                <a16:creationId xmlns:a16="http://schemas.microsoft.com/office/drawing/2014/main" id="{90741A55-E3C1-40FE-9E35-BF851BC2DD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7" name="Přímá spojnice 17">
            <a:extLst>
              <a:ext uri="{FF2B5EF4-FFF2-40B4-BE49-F238E27FC236}">
                <a16:creationId xmlns:a16="http://schemas.microsoft.com/office/drawing/2014/main" id="{6F1F74DD-5A91-4C34-9BBE-7119CA30D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Přímá spojnice 18">
            <a:extLst>
              <a:ext uri="{FF2B5EF4-FFF2-40B4-BE49-F238E27FC236}">
                <a16:creationId xmlns:a16="http://schemas.microsoft.com/office/drawing/2014/main" id="{E57D3E5A-3593-4CCF-97E0-94C33BFE91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7E218D1-B582-41DD-ACB5-D6FA160191CE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Přímá spojnice 20">
            <a:extLst>
              <a:ext uri="{FF2B5EF4-FFF2-40B4-BE49-F238E27FC236}">
                <a16:creationId xmlns:a16="http://schemas.microsoft.com/office/drawing/2014/main" id="{4F4F1AFC-4EF6-4EAA-B2CC-C16ED63E5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Ovál 23">
            <a:extLst>
              <a:ext uri="{FF2B5EF4-FFF2-40B4-BE49-F238E27FC236}">
                <a16:creationId xmlns:a16="http://schemas.microsoft.com/office/drawing/2014/main" id="{56A0CE40-9B69-4DF0-8597-886802A6F320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>
            <a:extLst>
              <a:ext uri="{FF2B5EF4-FFF2-40B4-BE49-F238E27FC236}">
                <a16:creationId xmlns:a16="http://schemas.microsoft.com/office/drawing/2014/main" id="{B77DD1A5-F3FE-4671-ACFB-8FE771D2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1">
            <a:extLst>
              <a:ext uri="{FF2B5EF4-FFF2-40B4-BE49-F238E27FC236}">
                <a16:creationId xmlns:a16="http://schemas.microsoft.com/office/drawing/2014/main" id="{2A778DD9-D3BE-4AFA-9295-FDA5A34C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27144-38D2-4CF8-B9E9-96D6095E67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4" name="Zástupný symbol pro zápatí 22">
            <a:extLst>
              <a:ext uri="{FF2B5EF4-FFF2-40B4-BE49-F238E27FC236}">
                <a16:creationId xmlns:a16="http://schemas.microsoft.com/office/drawing/2014/main" id="{71FE15DC-E700-4B19-B9FB-EDC0FAFA4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66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6">
            <a:extLst>
              <a:ext uri="{FF2B5EF4-FFF2-40B4-BE49-F238E27FC236}">
                <a16:creationId xmlns:a16="http://schemas.microsoft.com/office/drawing/2014/main" id="{1A057341-6E67-45C1-B8F2-B81BFF78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8">
            <a:extLst>
              <a:ext uri="{FF2B5EF4-FFF2-40B4-BE49-F238E27FC236}">
                <a16:creationId xmlns:a16="http://schemas.microsoft.com/office/drawing/2014/main" id="{17BA3DE9-BD36-4135-9B82-36E62191C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47E3-ED64-4D64-85CF-02D1300A22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zápatí 9">
            <a:extLst>
              <a:ext uri="{FF2B5EF4-FFF2-40B4-BE49-F238E27FC236}">
                <a16:creationId xmlns:a16="http://schemas.microsoft.com/office/drawing/2014/main" id="{29F84BE1-FE8B-48D5-92D8-E1B2FAC7997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2984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14">
            <a:extLst>
              <a:ext uri="{FF2B5EF4-FFF2-40B4-BE49-F238E27FC236}">
                <a16:creationId xmlns:a16="http://schemas.microsoft.com/office/drawing/2014/main" id="{7A25886A-1202-40A1-AA63-46E563186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Ovál 16">
            <a:extLst>
              <a:ext uri="{FF2B5EF4-FFF2-40B4-BE49-F238E27FC236}">
                <a16:creationId xmlns:a16="http://schemas.microsoft.com/office/drawing/2014/main" id="{52217BFF-6BAA-4573-8B6A-91ED986DFAF6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Přímá spojnice 17">
            <a:extLst>
              <a:ext uri="{FF2B5EF4-FFF2-40B4-BE49-F238E27FC236}">
                <a16:creationId xmlns:a16="http://schemas.microsoft.com/office/drawing/2014/main" id="{98E37F1D-7A41-4A31-87EF-45C37974F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C71C1EF-D906-4EC1-A0D7-4BBF189B876D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římá spojnice 19">
            <a:extLst>
              <a:ext uri="{FF2B5EF4-FFF2-40B4-BE49-F238E27FC236}">
                <a16:creationId xmlns:a16="http://schemas.microsoft.com/office/drawing/2014/main" id="{CD4B2151-9178-4D0E-A755-C4740FD9D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Přímá spojnice 20">
            <a:extLst>
              <a:ext uri="{FF2B5EF4-FFF2-40B4-BE49-F238E27FC236}">
                <a16:creationId xmlns:a16="http://schemas.microsoft.com/office/drawing/2014/main" id="{90936B6D-B38D-4ACC-BE37-0ABDE0A70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1" name="Přímá spojnice 23">
            <a:extLst>
              <a:ext uri="{FF2B5EF4-FFF2-40B4-BE49-F238E27FC236}">
                <a16:creationId xmlns:a16="http://schemas.microsoft.com/office/drawing/2014/main" id="{AD29E1EF-76BB-4606-A6C7-5E21ADBD0A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datum 16">
            <a:extLst>
              <a:ext uri="{FF2B5EF4-FFF2-40B4-BE49-F238E27FC236}">
                <a16:creationId xmlns:a16="http://schemas.microsoft.com/office/drawing/2014/main" id="{30B987CD-09F6-4F39-9C55-B3EF0A717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17">
            <a:extLst>
              <a:ext uri="{FF2B5EF4-FFF2-40B4-BE49-F238E27FC236}">
                <a16:creationId xmlns:a16="http://schemas.microsoft.com/office/drawing/2014/main" id="{1E6C7B9F-6190-4294-94F6-E244903A5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25783-34CA-486E-9752-932D2D3686A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4" name="Zástupný symbol pro zápatí 20">
            <a:extLst>
              <a:ext uri="{FF2B5EF4-FFF2-40B4-BE49-F238E27FC236}">
                <a16:creationId xmlns:a16="http://schemas.microsoft.com/office/drawing/2014/main" id="{8B6812E6-2806-41E6-9BA0-BEEA84302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508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A3CEC8E0-E3B7-4538-9606-D6FC06D1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FD9207C8-6647-4A4D-AFB8-47C1518F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A6C233AB-A29E-47E0-A052-23B93E54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A369-2C90-43BE-A545-881C61A37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7121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3">
            <a:extLst>
              <a:ext uri="{FF2B5EF4-FFF2-40B4-BE49-F238E27FC236}">
                <a16:creationId xmlns:a16="http://schemas.microsoft.com/office/drawing/2014/main" id="{AC0720AF-AFBD-4D8C-A1DA-63109CAE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2">
            <a:extLst>
              <a:ext uri="{FF2B5EF4-FFF2-40B4-BE49-F238E27FC236}">
                <a16:creationId xmlns:a16="http://schemas.microsoft.com/office/drawing/2014/main" id="{A6F77C2F-6C0A-48D8-A96A-04166E8E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>
            <a:extLst>
              <a:ext uri="{FF2B5EF4-FFF2-40B4-BE49-F238E27FC236}">
                <a16:creationId xmlns:a16="http://schemas.microsoft.com/office/drawing/2014/main" id="{EB348AC6-D4E3-4888-A887-E7AF3853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F3F9D-2E34-4C26-81EB-3F78DE16B9B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0351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476941C-17E8-4464-85C7-BC141C9B49EA}"/>
              </a:ext>
            </a:extLst>
          </p:cNvPr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A7B8D1F6-FB29-40CC-80E6-12F8C2D9C502}"/>
              </a:ext>
            </a:extLst>
          </p:cNvPr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A5ABFF1-5D00-4A5E-A5E4-E48814AB719D}"/>
              </a:ext>
            </a:extLst>
          </p:cNvPr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44C9A6-DF01-4BFF-B89C-203D77C4DCE6}"/>
              </a:ext>
            </a:extLst>
          </p:cNvPr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Přímá spojnice 19">
            <a:extLst>
              <a:ext uri="{FF2B5EF4-FFF2-40B4-BE49-F238E27FC236}">
                <a16:creationId xmlns:a16="http://schemas.microsoft.com/office/drawing/2014/main" id="{D6D68B67-F314-49B5-9B37-803E2A8D20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Přímá spojnice 20">
            <a:extLst>
              <a:ext uri="{FF2B5EF4-FFF2-40B4-BE49-F238E27FC236}">
                <a16:creationId xmlns:a16="http://schemas.microsoft.com/office/drawing/2014/main" id="{8FDC892F-392F-4628-97C8-DE948FB7B2A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" name="Přímá spojnice 23">
            <a:extLst>
              <a:ext uri="{FF2B5EF4-FFF2-40B4-BE49-F238E27FC236}">
                <a16:creationId xmlns:a16="http://schemas.microsoft.com/office/drawing/2014/main" id="{65A81D6D-3557-4B38-93AA-4944AA7E2B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Přímá spojnice 24">
            <a:extLst>
              <a:ext uri="{FF2B5EF4-FFF2-40B4-BE49-F238E27FC236}">
                <a16:creationId xmlns:a16="http://schemas.microsoft.com/office/drawing/2014/main" id="{8230970D-CEBB-42E0-9933-D437E8DC0B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Přímá spojnice 25">
            <a:extLst>
              <a:ext uri="{FF2B5EF4-FFF2-40B4-BE49-F238E27FC236}">
                <a16:creationId xmlns:a16="http://schemas.microsoft.com/office/drawing/2014/main" id="{092FB1D9-73D6-4B26-A861-7DBA98DDB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4710098-40F6-415D-8556-45000F29A39E}"/>
              </a:ext>
            </a:extLst>
          </p:cNvPr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Ovál 27">
            <a:extLst>
              <a:ext uri="{FF2B5EF4-FFF2-40B4-BE49-F238E27FC236}">
                <a16:creationId xmlns:a16="http://schemas.microsoft.com/office/drawing/2014/main" id="{E0CD4EB1-FCBD-4573-BA5F-ACD66B4C93E3}"/>
              </a:ext>
            </a:extLst>
          </p:cNvPr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Ovál 28">
            <a:extLst>
              <a:ext uri="{FF2B5EF4-FFF2-40B4-BE49-F238E27FC236}">
                <a16:creationId xmlns:a16="http://schemas.microsoft.com/office/drawing/2014/main" id="{8C3648AD-7B01-42E9-B1EE-0670CA79B715}"/>
              </a:ext>
            </a:extLst>
          </p:cNvPr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Ovál 29">
            <a:extLst>
              <a:ext uri="{FF2B5EF4-FFF2-40B4-BE49-F238E27FC236}">
                <a16:creationId xmlns:a16="http://schemas.microsoft.com/office/drawing/2014/main" id="{D1CC0B11-D195-4D16-AB0C-B1322D03CA1F}"/>
              </a:ext>
            </a:extLst>
          </p:cNvPr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7" name="Ovál 30">
            <a:extLst>
              <a:ext uri="{FF2B5EF4-FFF2-40B4-BE49-F238E27FC236}">
                <a16:creationId xmlns:a16="http://schemas.microsoft.com/office/drawing/2014/main" id="{F46547BE-B9E1-4622-A6CD-18424EDAC1E8}"/>
              </a:ext>
            </a:extLst>
          </p:cNvPr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8" name="Ovál 31">
            <a:extLst>
              <a:ext uri="{FF2B5EF4-FFF2-40B4-BE49-F238E27FC236}">
                <a16:creationId xmlns:a16="http://schemas.microsoft.com/office/drawing/2014/main" id="{CCF6418A-1268-4AFD-9DE0-94B284BC1869}"/>
              </a:ext>
            </a:extLst>
          </p:cNvPr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9" name="Přímá spojnice 32">
            <a:extLst>
              <a:ext uri="{FF2B5EF4-FFF2-40B4-BE49-F238E27FC236}">
                <a16:creationId xmlns:a16="http://schemas.microsoft.com/office/drawing/2014/main" id="{8933C059-E1C3-4BF7-BAEE-AC01CA1C393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datum 3">
            <a:extLst>
              <a:ext uri="{FF2B5EF4-FFF2-40B4-BE49-F238E27FC236}">
                <a16:creationId xmlns:a16="http://schemas.microsoft.com/office/drawing/2014/main" id="{74232425-B1F2-4E7F-8961-6DEABE5C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" name="Zástupný symbol pro zápatí 4">
            <a:extLst>
              <a:ext uri="{FF2B5EF4-FFF2-40B4-BE49-F238E27FC236}">
                <a16:creationId xmlns:a16="http://schemas.microsoft.com/office/drawing/2014/main" id="{1E4A5466-8ABF-446F-BB00-4565BD4C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5">
            <a:extLst>
              <a:ext uri="{FF2B5EF4-FFF2-40B4-BE49-F238E27FC236}">
                <a16:creationId xmlns:a16="http://schemas.microsoft.com/office/drawing/2014/main" id="{C0FF019D-9A2B-41EB-AB05-D8227F461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B7DA7-3C19-4A17-B458-FF8246BD04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006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3">
            <a:extLst>
              <a:ext uri="{FF2B5EF4-FFF2-40B4-BE49-F238E27FC236}">
                <a16:creationId xmlns:a16="http://schemas.microsoft.com/office/drawing/2014/main" id="{BAFA2513-57D2-4FFE-851F-68246AD7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2">
            <a:extLst>
              <a:ext uri="{FF2B5EF4-FFF2-40B4-BE49-F238E27FC236}">
                <a16:creationId xmlns:a16="http://schemas.microsoft.com/office/drawing/2014/main" id="{4C491C8D-85B1-4494-B3B3-A2DC1E5D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>
            <a:extLst>
              <a:ext uri="{FF2B5EF4-FFF2-40B4-BE49-F238E27FC236}">
                <a16:creationId xmlns:a16="http://schemas.microsoft.com/office/drawing/2014/main" id="{73B157EC-299B-447D-BCED-4C57B17A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88EC9-9B78-4037-BF7F-97392B9C1D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242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datum 13">
            <a:extLst>
              <a:ext uri="{FF2B5EF4-FFF2-40B4-BE49-F238E27FC236}">
                <a16:creationId xmlns:a16="http://schemas.microsoft.com/office/drawing/2014/main" id="{D282070D-5C71-4B42-8A5B-455E1F29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2">
            <a:extLst>
              <a:ext uri="{FF2B5EF4-FFF2-40B4-BE49-F238E27FC236}">
                <a16:creationId xmlns:a16="http://schemas.microsoft.com/office/drawing/2014/main" id="{8D44E323-D60A-4CCA-A347-1E26CEFD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>
            <a:extLst>
              <a:ext uri="{FF2B5EF4-FFF2-40B4-BE49-F238E27FC236}">
                <a16:creationId xmlns:a16="http://schemas.microsoft.com/office/drawing/2014/main" id="{BD17D775-451E-42A3-B23C-39F51A0D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04D87-58D5-48E6-97B0-66CDDF57B2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864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5">
            <a:extLst>
              <a:ext uri="{FF2B5EF4-FFF2-40B4-BE49-F238E27FC236}">
                <a16:creationId xmlns:a16="http://schemas.microsoft.com/office/drawing/2014/main" id="{983CFC75-A4F4-4092-B4E7-E4B898B9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>
            <a:extLst>
              <a:ext uri="{FF2B5EF4-FFF2-40B4-BE49-F238E27FC236}">
                <a16:creationId xmlns:a16="http://schemas.microsoft.com/office/drawing/2014/main" id="{53AA404E-09FA-434D-BF67-3AFCC2DDC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A5EA-5D26-43C3-A153-85FA4D5EF9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5" name="Zástupný symbol pro zápatí 7">
            <a:extLst>
              <a:ext uri="{FF2B5EF4-FFF2-40B4-BE49-F238E27FC236}">
                <a16:creationId xmlns:a16="http://schemas.microsoft.com/office/drawing/2014/main" id="{0EC31CC4-2915-4C23-B4E8-9BA859D3DA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506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>
            <a:extLst>
              <a:ext uri="{FF2B5EF4-FFF2-40B4-BE49-F238E27FC236}">
                <a16:creationId xmlns:a16="http://schemas.microsoft.com/office/drawing/2014/main" id="{49B50BA5-7ED8-419E-B9C1-B93218F1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E33787F-2AA9-40B5-BF8A-105F169A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>
            <a:extLst>
              <a:ext uri="{FF2B5EF4-FFF2-40B4-BE49-F238E27FC236}">
                <a16:creationId xmlns:a16="http://schemas.microsoft.com/office/drawing/2014/main" id="{C65E0F5B-9133-4A7A-B45A-7FF1633FB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664E6-58D5-4079-A8A2-F8D6A1F2B93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300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14">
            <a:extLst>
              <a:ext uri="{FF2B5EF4-FFF2-40B4-BE49-F238E27FC236}">
                <a16:creationId xmlns:a16="http://schemas.microsoft.com/office/drawing/2014/main" id="{D5A95770-60A2-44DC-9A06-E4FA3D300CA7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6" name="Přímá spojnice 16">
            <a:extLst>
              <a:ext uri="{FF2B5EF4-FFF2-40B4-BE49-F238E27FC236}">
                <a16:creationId xmlns:a16="http://schemas.microsoft.com/office/drawing/2014/main" id="{68F47B42-E0C3-4883-BE1F-493C179B4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7" name="Přímá spojnice 17">
            <a:extLst>
              <a:ext uri="{FF2B5EF4-FFF2-40B4-BE49-F238E27FC236}">
                <a16:creationId xmlns:a16="http://schemas.microsoft.com/office/drawing/2014/main" id="{1DAB2A60-27E4-4034-BA77-56492B72C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Přímá spojnice 18">
            <a:extLst>
              <a:ext uri="{FF2B5EF4-FFF2-40B4-BE49-F238E27FC236}">
                <a16:creationId xmlns:a16="http://schemas.microsoft.com/office/drawing/2014/main" id="{77CC98DB-0D65-46BA-A7A6-622EE0B69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4A4BA3D-532E-4A0A-A0DA-C874DA4643F2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Přímá spojnice 20">
            <a:extLst>
              <a:ext uri="{FF2B5EF4-FFF2-40B4-BE49-F238E27FC236}">
                <a16:creationId xmlns:a16="http://schemas.microsoft.com/office/drawing/2014/main" id="{6F2B41BD-684A-4400-8C8C-455922803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Ovál 23">
            <a:extLst>
              <a:ext uri="{FF2B5EF4-FFF2-40B4-BE49-F238E27FC236}">
                <a16:creationId xmlns:a16="http://schemas.microsoft.com/office/drawing/2014/main" id="{B83D0D12-D9B1-4358-8D6D-8729C72CAFB9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2" name="Zástupný symbol pro datum 20">
            <a:extLst>
              <a:ext uri="{FF2B5EF4-FFF2-40B4-BE49-F238E27FC236}">
                <a16:creationId xmlns:a16="http://schemas.microsoft.com/office/drawing/2014/main" id="{C08E291D-2475-4138-80FF-FB4D5B06D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1">
            <a:extLst>
              <a:ext uri="{FF2B5EF4-FFF2-40B4-BE49-F238E27FC236}">
                <a16:creationId xmlns:a16="http://schemas.microsoft.com/office/drawing/2014/main" id="{AFECC5B5-E9EF-42D6-BFA6-CF7FCC2B64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401E6-BF5C-4200-89C7-F5D6DF3676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4" name="Zástupný symbol pro zápatí 22">
            <a:extLst>
              <a:ext uri="{FF2B5EF4-FFF2-40B4-BE49-F238E27FC236}">
                <a16:creationId xmlns:a16="http://schemas.microsoft.com/office/drawing/2014/main" id="{50A7D529-8660-4009-B61A-92C5DC7C81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474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14">
            <a:extLst>
              <a:ext uri="{FF2B5EF4-FFF2-40B4-BE49-F238E27FC236}">
                <a16:creationId xmlns:a16="http://schemas.microsoft.com/office/drawing/2014/main" id="{C99D9EB8-5AAA-4530-A7A9-89C7D191A2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6" name="Ovál 16">
            <a:extLst>
              <a:ext uri="{FF2B5EF4-FFF2-40B4-BE49-F238E27FC236}">
                <a16:creationId xmlns:a16="http://schemas.microsoft.com/office/drawing/2014/main" id="{BA26A56B-54AF-4933-9D9F-913C4B350109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Přímá spojnice 17">
            <a:extLst>
              <a:ext uri="{FF2B5EF4-FFF2-40B4-BE49-F238E27FC236}">
                <a16:creationId xmlns:a16="http://schemas.microsoft.com/office/drawing/2014/main" id="{7DA9AFDD-4B53-41B9-BAEA-33D997D9F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3C1084-8C9B-461D-8065-90863F192F6C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římá spojnice 19">
            <a:extLst>
              <a:ext uri="{FF2B5EF4-FFF2-40B4-BE49-F238E27FC236}">
                <a16:creationId xmlns:a16="http://schemas.microsoft.com/office/drawing/2014/main" id="{01870E86-6FED-4A49-9236-11F6F9D6F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Přímá spojnice 20">
            <a:extLst>
              <a:ext uri="{FF2B5EF4-FFF2-40B4-BE49-F238E27FC236}">
                <a16:creationId xmlns:a16="http://schemas.microsoft.com/office/drawing/2014/main" id="{025064CB-584A-4D80-82C4-8A8CFA36C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1" name="Přímá spojnice 23">
            <a:extLst>
              <a:ext uri="{FF2B5EF4-FFF2-40B4-BE49-F238E27FC236}">
                <a16:creationId xmlns:a16="http://schemas.microsoft.com/office/drawing/2014/main" id="{71A59983-0783-409D-9376-B73B8B8D412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datum 16">
            <a:extLst>
              <a:ext uri="{FF2B5EF4-FFF2-40B4-BE49-F238E27FC236}">
                <a16:creationId xmlns:a16="http://schemas.microsoft.com/office/drawing/2014/main" id="{1C965D1A-C27D-4356-826A-70AB5B6C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17">
            <a:extLst>
              <a:ext uri="{FF2B5EF4-FFF2-40B4-BE49-F238E27FC236}">
                <a16:creationId xmlns:a16="http://schemas.microsoft.com/office/drawing/2014/main" id="{172350A8-B9A6-4725-8A9B-90C11D4105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7E0F-AB13-4D9B-BFD1-8E8A5303D07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4" name="Zástupný symbol pro zápatí 20">
            <a:extLst>
              <a:ext uri="{FF2B5EF4-FFF2-40B4-BE49-F238E27FC236}">
                <a16:creationId xmlns:a16="http://schemas.microsoft.com/office/drawing/2014/main" id="{000EC02A-5537-459E-9BF9-B21E7A1C61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98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>
            <a:extLst>
              <a:ext uri="{FF2B5EF4-FFF2-40B4-BE49-F238E27FC236}">
                <a16:creationId xmlns:a16="http://schemas.microsoft.com/office/drawing/2014/main" id="{7BFBBA22-9484-48BF-B46F-223ACD7F9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2" name="Zástupný symbol pro nadpis 21">
            <a:extLst>
              <a:ext uri="{FF2B5EF4-FFF2-40B4-BE49-F238E27FC236}">
                <a16:creationId xmlns:a16="http://schemas.microsoft.com/office/drawing/2014/main" id="{EF9853D0-F646-4F57-9E0E-F01E9CED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28" name="Zástupný symbol pro text 12">
            <a:extLst>
              <a:ext uri="{FF2B5EF4-FFF2-40B4-BE49-F238E27FC236}">
                <a16:creationId xmlns:a16="http://schemas.microsoft.com/office/drawing/2014/main" id="{F6C17D54-43DB-4956-99E6-388A3ED208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id="{F4A07EA8-0D29-4ACE-B55C-20DF75D64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122BEB4-4C27-42B5-83F4-CDEA7C4ED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nice 6">
            <a:extLst>
              <a:ext uri="{FF2B5EF4-FFF2-40B4-BE49-F238E27FC236}">
                <a16:creationId xmlns:a16="http://schemas.microsoft.com/office/drawing/2014/main" id="{F56271FD-432A-45D7-9F5B-66F5D1B848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2" name="Přímá spojnice 8">
            <a:extLst>
              <a:ext uri="{FF2B5EF4-FFF2-40B4-BE49-F238E27FC236}">
                <a16:creationId xmlns:a16="http://schemas.microsoft.com/office/drawing/2014/main" id="{119987D7-158D-46A4-A315-37283110C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582343B-8643-4622-A196-84BFBE464BE2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4" name="Přímá spojnice 10">
            <a:extLst>
              <a:ext uri="{FF2B5EF4-FFF2-40B4-BE49-F238E27FC236}">
                <a16:creationId xmlns:a16="http://schemas.microsoft.com/office/drawing/2014/main" id="{A79E3BDA-A94A-463F-B654-1584A27F20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A76DD94C-1444-4302-8EBE-26305A165737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11C488FE-6B3A-470F-86E4-1E96474CD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105E877-8B81-4C35-A622-F46068D9FEC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0" r:id="rId4"/>
    <p:sldLayoutId id="2147483881" r:id="rId5"/>
    <p:sldLayoutId id="2147483888" r:id="rId6"/>
    <p:sldLayoutId id="2147483882" r:id="rId7"/>
    <p:sldLayoutId id="2147483889" r:id="rId8"/>
    <p:sldLayoutId id="2147483890" r:id="rId9"/>
    <p:sldLayoutId id="2147483883" r:id="rId10"/>
    <p:sldLayoutId id="21474838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B8563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E5B7B1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E2D6AA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>
            <a:extLst>
              <a:ext uri="{FF2B5EF4-FFF2-40B4-BE49-F238E27FC236}">
                <a16:creationId xmlns:a16="http://schemas.microsoft.com/office/drawing/2014/main" id="{C0183022-266F-4C74-A5A0-C486E98AB0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22" name="Zástupný symbol pro nadpis 21">
            <a:extLst>
              <a:ext uri="{FF2B5EF4-FFF2-40B4-BE49-F238E27FC236}">
                <a16:creationId xmlns:a16="http://schemas.microsoft.com/office/drawing/2014/main" id="{60CF8B67-440D-414F-A87C-E86250668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28" name="Zástupný symbol pro text 12">
            <a:extLst>
              <a:ext uri="{FF2B5EF4-FFF2-40B4-BE49-F238E27FC236}">
                <a16:creationId xmlns:a16="http://schemas.microsoft.com/office/drawing/2014/main" id="{436FC410-DFF0-4748-BB55-22C708DB17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14" name="Zástupný symbol pro datum 13">
            <a:extLst>
              <a:ext uri="{FF2B5EF4-FFF2-40B4-BE49-F238E27FC236}">
                <a16:creationId xmlns:a16="http://schemas.microsoft.com/office/drawing/2014/main" id="{213A87BB-630F-49C6-A4DC-6743A5772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D5327E6-B920-433A-B701-46A80DA35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Přímá spojnice 6">
            <a:extLst>
              <a:ext uri="{FF2B5EF4-FFF2-40B4-BE49-F238E27FC236}">
                <a16:creationId xmlns:a16="http://schemas.microsoft.com/office/drawing/2014/main" id="{1113F64C-A9D5-4AC4-ABD9-32CBF285C8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32" name="Přímá spojnice 8">
            <a:extLst>
              <a:ext uri="{FF2B5EF4-FFF2-40B4-BE49-F238E27FC236}">
                <a16:creationId xmlns:a16="http://schemas.microsoft.com/office/drawing/2014/main" id="{6226E312-34E3-46A2-88EC-3C5914E7D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4205C3D-05FC-46FB-886D-0B3684FC8BEB}"/>
              </a:ext>
            </a:extLst>
          </p:cNvPr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34" name="Přímá spojnice 10">
            <a:extLst>
              <a:ext uri="{FF2B5EF4-FFF2-40B4-BE49-F238E27FC236}">
                <a16:creationId xmlns:a16="http://schemas.microsoft.com/office/drawing/2014/main" id="{00C35F0D-DC81-4279-A558-48307009F7C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36E8AD55-35EB-4506-8250-0994C11D2830}"/>
              </a:ext>
            </a:extLst>
          </p:cNvPr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27A40877-C71B-43C4-A2CB-667C8FB4C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B62A77B-B7AB-4404-B034-0A790073A8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136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B8563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E5B7B1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E2D6AA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hLATY72H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8112C86-B90F-4BB3-B232-696884586D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Bezpečnost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4DF4F32-5158-41F0-A5C9-85569D650DE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eaLnBrk="1" hangingPunct="1"/>
            <a:r>
              <a:rPr lang="cs-CZ" altLang="cs-CZ" dirty="0"/>
              <a:t>Armáda v</a:t>
            </a:r>
          </a:p>
          <a:p>
            <a:pPr eaLnBrk="1" hangingPunct="1"/>
            <a:r>
              <a:rPr lang="cs-CZ" altLang="cs-CZ" dirty="0"/>
              <a:t>latinskoamerické politice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Guerilly, diktatury  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36AAACF-F979-48DC-96D2-0688D054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263525"/>
            <a:ext cx="465455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54935D58-C2F7-4D65-B6BB-3DE3E37BC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525"/>
            <a:ext cx="5484813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D1D57960-3BD5-4ADD-B5EF-62DF64A9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776663"/>
            <a:ext cx="34194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C4D1FCF-7275-4A9E-A144-1F9935D15FA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93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Dominance </a:t>
            </a:r>
            <a:r>
              <a:rPr lang="cs-CZ" dirty="0"/>
              <a:t>USA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373BA48-8ABA-40AC-A07A-41EA7E3EC92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Po první světové válce</a:t>
            </a:r>
          </a:p>
          <a:p>
            <a:pPr eaLnBrk="1" hangingPunct="1">
              <a:defRPr/>
            </a:pPr>
            <a:r>
              <a:rPr lang="cs-CZ" altLang="cs-CZ" dirty="0"/>
              <a:t>Nárůst v období studené války: LA zájmovou sférou</a:t>
            </a:r>
          </a:p>
          <a:p>
            <a:pPr eaLnBrk="1" hangingPunct="1">
              <a:defRPr/>
            </a:pPr>
            <a:r>
              <a:rPr lang="cs-CZ" altLang="cs-CZ" dirty="0"/>
              <a:t>1947 Pakt z Ria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- „</a:t>
            </a:r>
            <a:r>
              <a:rPr lang="en-US" altLang="cs-CZ" dirty="0" err="1"/>
              <a:t>hemis</a:t>
            </a:r>
            <a:r>
              <a:rPr lang="cs-CZ" altLang="cs-CZ" dirty="0" err="1"/>
              <a:t>ferická</a:t>
            </a:r>
            <a:r>
              <a:rPr lang="cs-CZ" altLang="cs-CZ" dirty="0"/>
              <a:t> obrana“ – útok na jeden americký stát je vnímán jako útok na všechny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Podpora armád, tajných služeb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Výcvik, vybavení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90D93EA-5221-4968-9403-E65F4653CF3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USA a vojenské intervence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3E35FA8-04DE-43B0-8CCA-1CA380BEE42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dirty="0"/>
              <a:t>Zabránění hrozby </a:t>
            </a:r>
            <a:r>
              <a:rPr lang="en-US" altLang="cs-CZ" dirty="0"/>
              <a:t>‘</a:t>
            </a:r>
            <a:r>
              <a:rPr lang="cs-CZ" altLang="cs-CZ" dirty="0"/>
              <a:t>komunismu</a:t>
            </a:r>
            <a:r>
              <a:rPr lang="en-US" altLang="cs-CZ" dirty="0"/>
              <a:t>’, ‘</a:t>
            </a:r>
            <a:r>
              <a:rPr lang="en-US" altLang="cs-CZ" dirty="0" err="1"/>
              <a:t>ter</a:t>
            </a:r>
            <a:r>
              <a:rPr lang="cs-CZ" altLang="cs-CZ" dirty="0" err="1"/>
              <a:t>orismu</a:t>
            </a:r>
            <a:r>
              <a:rPr lang="en-US" altLang="cs-CZ" dirty="0"/>
              <a:t>’ </a:t>
            </a:r>
            <a:r>
              <a:rPr lang="cs-CZ" altLang="cs-CZ" dirty="0"/>
              <a:t>nebo subverze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US" altLang="cs-CZ" dirty="0"/>
              <a:t>Tr</a:t>
            </a:r>
            <a:r>
              <a:rPr lang="cs-CZ" altLang="cs-CZ" dirty="0"/>
              <a:t>adice politických intervencí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en-US" altLang="cs-CZ" dirty="0"/>
              <a:t>1890</a:t>
            </a:r>
            <a:r>
              <a:rPr lang="cs-CZ" altLang="cs-CZ" dirty="0"/>
              <a:t>-</a:t>
            </a:r>
            <a:r>
              <a:rPr lang="en-US" altLang="cs-CZ" dirty="0"/>
              <a:t>2009 </a:t>
            </a:r>
            <a:r>
              <a:rPr lang="cs-CZ" altLang="cs-CZ" dirty="0"/>
              <a:t>56 intervencí v Latinské Americe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Studená válka: podpora autoritářských režimů 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Franklin Roosevelt: „</a:t>
            </a:r>
            <a:r>
              <a:rPr lang="en-US" altLang="cs-CZ" dirty="0"/>
              <a:t>Somoza may be a son of a bitch, but he's our son of a bitch</a:t>
            </a:r>
            <a:r>
              <a:rPr lang="cs-CZ" altLang="cs-CZ" dirty="0"/>
              <a:t>.“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B517BBDA-E999-4155-9D3C-87D02F621A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Kubánská revoluce 1959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E725D2A-925E-4D75-82F2-0FB30BD2338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sz="2200" dirty="0"/>
              <a:t>Sesazení diktatury </a:t>
            </a:r>
            <a:r>
              <a:rPr lang="cs-CZ" altLang="cs-CZ" sz="2200" dirty="0" err="1"/>
              <a:t>Fulgencia</a:t>
            </a:r>
            <a:r>
              <a:rPr lang="cs-CZ" altLang="cs-CZ" sz="2200" dirty="0"/>
              <a:t> Batisty partyzány pod vedením Fidela Castra 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dirty="0"/>
              <a:t>Jedna z nejvýznamnějších událostí studené války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dirty="0"/>
              <a:t>Orientace na SSSR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dirty="0"/>
              <a:t>Narušení ideologických hranic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dirty="0"/>
              <a:t>Vytvoření bezpečnostní hrozny</a:t>
            </a:r>
          </a:p>
          <a:p>
            <a:pPr eaLnBrk="1" hangingPunct="1"/>
            <a:endParaRPr lang="cs-CZ" altLang="cs-CZ" sz="2200" dirty="0"/>
          </a:p>
          <a:p>
            <a:pPr eaLnBrk="1" hangingPunct="1"/>
            <a:r>
              <a:rPr lang="cs-CZ" altLang="cs-CZ" sz="2200" dirty="0"/>
              <a:t>Snaha Washingtonu zabránit vzniku druhé Kuby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79BDC7F-1907-4704-8E41-8F440A6FF8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err="1"/>
              <a:t>Guerilová</a:t>
            </a:r>
            <a:r>
              <a:rPr lang="cs-CZ" sz="4000" dirty="0"/>
              <a:t> válka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8A1955F-C6B1-4DFA-8DAB-E83CDF31DF59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Malá skupina bojovníků využívá vojenské taktiky k porážce početnějšího protivníka (nehostinný terén, větší schopnost mobility)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Úspěch Castra vyvolal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dirty="0"/>
              <a:t>vlnu sympatií a snahu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dirty="0"/>
              <a:t>o následování </a:t>
            </a:r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id="{98ACFD78-D192-4D94-A994-8B91C442C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65" y="3068638"/>
            <a:ext cx="3938047" cy="310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F82CAE0-6471-4686-8906-12D3B202711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Ernesto Che Guevara (1928-1967)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5427A5F-464B-4FFC-AE35-6163109B026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Rodák z Rosaria (Argentina)</a:t>
            </a:r>
          </a:p>
          <a:p>
            <a:pPr eaLnBrk="1" hangingPunct="1">
              <a:defRPr/>
            </a:pPr>
            <a:r>
              <a:rPr lang="cs-CZ" altLang="cs-CZ" dirty="0"/>
              <a:t>lékař</a:t>
            </a:r>
          </a:p>
          <a:p>
            <a:pPr eaLnBrk="1" hangingPunct="1">
              <a:defRPr/>
            </a:pPr>
            <a:r>
              <a:rPr lang="cs-CZ" altLang="cs-CZ" dirty="0"/>
              <a:t>V prosinci </a:t>
            </a:r>
            <a:r>
              <a:rPr lang="en-US" altLang="cs-CZ" dirty="0"/>
              <a:t>1956 Guevara</a:t>
            </a:r>
            <a:endParaRPr lang="cs-CZ" altLang="cs-CZ" dirty="0"/>
          </a:p>
          <a:p>
            <a:pPr marL="0" indent="0" eaLnBrk="1" hangingPunct="1">
              <a:buNone/>
              <a:defRPr/>
            </a:pPr>
            <a:r>
              <a:rPr lang="cs-CZ" altLang="cs-CZ" dirty="0"/>
              <a:t>odcestoval z Mexika na</a:t>
            </a:r>
            <a:r>
              <a:rPr lang="en-US" altLang="cs-CZ" dirty="0"/>
              <a:t> </a:t>
            </a:r>
            <a:r>
              <a:rPr lang="cs-CZ" altLang="cs-CZ" dirty="0"/>
              <a:t>K</a:t>
            </a:r>
            <a:r>
              <a:rPr lang="en-US" altLang="cs-CZ" dirty="0" err="1"/>
              <a:t>uba</a:t>
            </a:r>
            <a:r>
              <a:rPr lang="en-US" altLang="cs-CZ" dirty="0"/>
              <a:t> </a:t>
            </a:r>
            <a:r>
              <a:rPr lang="cs-CZ" altLang="cs-CZ" dirty="0"/>
              <a:t>s </a:t>
            </a:r>
          </a:p>
          <a:p>
            <a:pPr marL="0" indent="0" eaLnBrk="1" hangingPunct="1">
              <a:buNone/>
              <a:defRPr/>
            </a:pPr>
            <a:r>
              <a:rPr lang="cs-CZ" altLang="cs-CZ" dirty="0"/>
              <a:t>dalšími partyzány</a:t>
            </a:r>
            <a:r>
              <a:rPr lang="en-US" altLang="cs-CZ" dirty="0"/>
              <a:t> 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Významné posty v revoluční vládě</a:t>
            </a:r>
            <a:r>
              <a:rPr lang="en-US" altLang="cs-CZ" dirty="0"/>
              <a:t> 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1965 – rezignoval</a:t>
            </a:r>
          </a:p>
          <a:p>
            <a:pPr eaLnBrk="1" hangingPunct="1">
              <a:defRPr/>
            </a:pPr>
            <a:r>
              <a:rPr lang="cs-CZ" altLang="cs-CZ" dirty="0"/>
              <a:t>1965-1966 mise v Kongu</a:t>
            </a:r>
          </a:p>
          <a:p>
            <a:pPr eaLnBrk="1" hangingPunct="1">
              <a:defRPr/>
            </a:pPr>
            <a:r>
              <a:rPr lang="cs-CZ" altLang="cs-CZ" dirty="0"/>
              <a:t>1967 mise v Bolívii - smrt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FA8525B9-1E0C-4D2C-9E4B-11411B6D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27" y="1600200"/>
            <a:ext cx="3086100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645E078-F8E3-43BC-8D09-BEAB5A0713D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/>
              <a:t>che</a:t>
            </a:r>
            <a:r>
              <a:rPr lang="en-US" sz="4000" dirty="0"/>
              <a:t> </a:t>
            </a:r>
            <a:r>
              <a:rPr lang="en-US" sz="4000" dirty="0" err="1"/>
              <a:t>guevara</a:t>
            </a:r>
            <a:r>
              <a:rPr lang="en-US" sz="4000" dirty="0"/>
              <a:t> </a:t>
            </a:r>
            <a:r>
              <a:rPr lang="cs-CZ" sz="4000" dirty="0"/>
              <a:t>jako teoretik a praktik revoluce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C9C37B7-C87C-42F5-B47F-62C68021F3B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Komplexní osobnost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Intelektuál, autor mnoha knih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Důraz na politickou praxi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cs-CZ" i="1" dirty="0" err="1"/>
              <a:t>Guer</a:t>
            </a:r>
            <a:r>
              <a:rPr lang="cs-CZ" altLang="cs-CZ" i="1" dirty="0" err="1"/>
              <a:t>illová</a:t>
            </a:r>
            <a:r>
              <a:rPr lang="cs-CZ" altLang="cs-CZ" i="1" dirty="0"/>
              <a:t> válka </a:t>
            </a:r>
            <a:r>
              <a:rPr lang="cs-CZ" altLang="cs-CZ" dirty="0"/>
              <a:t>(1961)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Nejlepším způsobem, jak sesadit koloniální moc je chopit se zbraně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V horách, zemědělských regionech - ohnisko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Partyzán jako sociální reformátor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Snaha o radikální proměnu společenského a sociálního systému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Odstranění třídních rozdílů, gramotnost, práva žen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B67E20D-7953-4651-B258-E2C03E65C1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Export revoluce – vznik guerillových hnutí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6B98F60-DDBD-445D-8857-E9E8B4A2AD3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sz="2200" dirty="0">
                <a:latin typeface="Times New Roman"/>
                <a:cs typeface="Times New Roman"/>
              </a:rPr>
              <a:t>Globální odezva</a:t>
            </a:r>
          </a:p>
          <a:p>
            <a:pPr eaLnBrk="1" hangingPunct="1"/>
            <a:endParaRPr lang="en-US" altLang="cs-CZ" sz="2200" dirty="0"/>
          </a:p>
          <a:p>
            <a:r>
              <a:rPr lang="cs-CZ" altLang="cs-CZ" sz="2200" dirty="0"/>
              <a:t>Národně osvobozenecká hnutí v mnoha zemích třetího světa </a:t>
            </a:r>
          </a:p>
          <a:p>
            <a:endParaRPr lang="cs-CZ" sz="2200" dirty="0">
              <a:latin typeface="Times New Roman"/>
              <a:cs typeface="Times New Roman"/>
            </a:endParaRPr>
          </a:p>
          <a:p>
            <a:endParaRPr lang="cs-CZ" sz="2200" dirty="0">
              <a:latin typeface="Times New Roman"/>
              <a:cs typeface="Times New Roman"/>
            </a:endParaRPr>
          </a:p>
          <a:p>
            <a:endParaRPr lang="cs-CZ" altLang="cs-CZ" dirty="0"/>
          </a:p>
        </p:txBody>
      </p:sp>
      <p:pic>
        <p:nvPicPr>
          <p:cNvPr id="2" name="Obrázek 2" descr="Obsah obrázku osoba, exteriér, uniforma, muž&#10;&#10;Popis vygenerovaný s velmi vysokou mírou spolehlivosti">
            <a:extLst>
              <a:ext uri="{FF2B5EF4-FFF2-40B4-BE49-F238E27FC236}">
                <a16:creationId xmlns:a16="http://schemas.microsoft.com/office/drawing/2014/main" id="{A897C4FC-F59B-48EE-9B57-BDE585D92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39" y="3362488"/>
            <a:ext cx="5990919" cy="32374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B67E20D-7953-4651-B258-E2C03E65C16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Guerillová hnutí v Latinské Americe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66B98F60-DDBD-445D-8857-E9E8B4A2AD3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cs-CZ" sz="2000" dirty="0"/>
          </a:p>
          <a:p>
            <a:pPr eaLnBrk="1" hangingPunct="1"/>
            <a:r>
              <a:rPr lang="cs-CZ" altLang="cs-CZ" b="1" dirty="0"/>
              <a:t>ERP</a:t>
            </a:r>
            <a:r>
              <a:rPr lang="cs-CZ" altLang="cs-CZ" dirty="0"/>
              <a:t> (1969 – 1978) – Argentina</a:t>
            </a:r>
          </a:p>
          <a:p>
            <a:pPr eaLnBrk="1" hangingPunct="1"/>
            <a:r>
              <a:rPr lang="cs-CZ" altLang="cs-CZ" b="1" dirty="0" err="1"/>
              <a:t>Montoneros</a:t>
            </a:r>
            <a:r>
              <a:rPr lang="cs-CZ" altLang="cs-CZ" b="1" dirty="0"/>
              <a:t> </a:t>
            </a:r>
            <a:r>
              <a:rPr lang="cs-CZ" altLang="cs-CZ" dirty="0"/>
              <a:t>(1970-1979) – Argentina</a:t>
            </a:r>
          </a:p>
          <a:p>
            <a:pPr eaLnBrk="1" hangingPunct="1"/>
            <a:r>
              <a:rPr lang="cs-CZ" altLang="cs-CZ" b="1" dirty="0"/>
              <a:t>MIR</a:t>
            </a:r>
            <a:r>
              <a:rPr lang="cs-CZ" altLang="cs-CZ" dirty="0"/>
              <a:t> (1965–1987) – Chile </a:t>
            </a:r>
          </a:p>
          <a:p>
            <a:pPr eaLnBrk="1" hangingPunct="1"/>
            <a:r>
              <a:rPr lang="cs-CZ" altLang="cs-CZ" b="1" dirty="0" err="1"/>
              <a:t>Tupamaros</a:t>
            </a:r>
            <a:r>
              <a:rPr lang="cs-CZ" altLang="cs-CZ" b="1" dirty="0"/>
              <a:t> </a:t>
            </a:r>
            <a:r>
              <a:rPr lang="cs-CZ" altLang="cs-CZ" dirty="0"/>
              <a:t>(1967–1972)  </a:t>
            </a:r>
          </a:p>
          <a:p>
            <a:pPr eaLnBrk="1" hangingPunct="1"/>
            <a:r>
              <a:rPr lang="cs-CZ" altLang="cs-CZ" b="1" dirty="0"/>
              <a:t>FARC </a:t>
            </a:r>
            <a:r>
              <a:rPr lang="cs-CZ" altLang="cs-CZ" dirty="0"/>
              <a:t>(1964–2016) – Kolumbie </a:t>
            </a:r>
          </a:p>
          <a:p>
            <a:pPr eaLnBrk="1" hangingPunct="1"/>
            <a:r>
              <a:rPr lang="cs-CZ" altLang="cs-CZ" b="1" dirty="0"/>
              <a:t>Světlá stezka </a:t>
            </a:r>
            <a:r>
              <a:rPr lang="cs-CZ" altLang="cs-CZ" dirty="0"/>
              <a:t>(1980–) – Peru </a:t>
            </a:r>
          </a:p>
          <a:p>
            <a:pPr eaLnBrk="1" hangingPunct="1"/>
            <a:r>
              <a:rPr lang="cs-CZ" altLang="cs-CZ" b="1" dirty="0"/>
              <a:t>Sandinisté</a:t>
            </a:r>
            <a:r>
              <a:rPr lang="cs-CZ" altLang="cs-CZ" dirty="0"/>
              <a:t> (1961–) Nicaragua</a:t>
            </a:r>
          </a:p>
          <a:p>
            <a:pPr eaLnBrk="1" hangingPunct="1"/>
            <a:r>
              <a:rPr lang="cs-CZ" altLang="cs-CZ" b="1" dirty="0"/>
              <a:t>Zapatisté </a:t>
            </a:r>
            <a:r>
              <a:rPr lang="cs-CZ" altLang="cs-CZ" dirty="0"/>
              <a:t>(EZLN) – (1994-) </a:t>
            </a:r>
            <a:r>
              <a:rPr lang="cs-CZ" altLang="cs-CZ" dirty="0" err="1"/>
              <a:t>Mexico</a:t>
            </a:r>
            <a:r>
              <a:rPr lang="cs-CZ" altLang="cs-CZ" dirty="0"/>
              <a:t> 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77260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D5CD82F-CC51-44D6-81F8-3E788C48B7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17547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Motivace armády pro vstup do politiky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34DEB86-9608-4322-9AE6-3B1D290F83B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28775"/>
            <a:ext cx="7467600" cy="48450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Nastolení politické a ekonomické stability, zabránit proniknutí „nepřátelské“ ideologie</a:t>
            </a: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Těží z důvěry veřejnosti v ozbrojené síly </a:t>
            </a: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Doktrína národní bezpečnosti – reakce na Kubu – boj proti „rudému“ nebezpečí  </a:t>
            </a: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Obecně silně anti-levicový charakter</a:t>
            </a: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Ekonomická transformace - neoliberalismus </a:t>
            </a: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endParaRPr lang="cs-CZ" altLang="cs-CZ" sz="2000" dirty="0">
              <a:solidFill>
                <a:srgbClr val="0000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D16349"/>
              </a:buCl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rgbClr val="000000"/>
                </a:solidFill>
              </a:rPr>
              <a:t>Omezení demokracie – zákaz politických stran – politici viníkem krize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550A81D-F20B-45E3-94C7-F6FCCAC39B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282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Charakteristika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1F928A4C-800A-4A92-BC2D-58F060DF869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844675"/>
            <a:ext cx="7467600" cy="46291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Vládnutí prostřednictvím výjimečného stavu – porušují právní garance pod záminkou ustavení pořádku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Obecně porušují lidská práva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Vojenské režimy byly v letech 1964-1990 u moci v 11 LA zemích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Nevyhnuly se ani zemím s demokratickou tradicí (Chile a Uruguay)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Výjimkou Mexiko a Kostarika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6BF7FD36-153A-4F3F-B2B2-CE32C10B7BF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Politický vliv latinskoamerických armád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5C9AA9F-4DF3-4914-970F-6F33480AD3B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Dlouhá tradice vojenských intervencí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Důležitý politický aktér 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Historicky mnoho vojáků </a:t>
            </a:r>
          </a:p>
          <a:p>
            <a:pPr marL="0" indent="0" eaLnBrk="1" hangingPunct="1">
              <a:buNone/>
              <a:defRPr/>
            </a:pPr>
            <a:r>
              <a:rPr lang="cs-CZ" altLang="cs-CZ" dirty="0"/>
              <a:t>se stalo prezidenty</a:t>
            </a:r>
          </a:p>
          <a:p>
            <a:pPr marL="0" indent="0" eaLnBrk="1" hangingPunct="1"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55 prezidentů Peru</a:t>
            </a:r>
            <a:r>
              <a:rPr lang="en-US" altLang="cs-CZ" dirty="0"/>
              <a:t>  </a:t>
            </a:r>
            <a:endParaRPr lang="cs-CZ" altLang="cs-CZ" dirty="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06E58E2B-2CE3-4F9A-A320-C548D638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73" y="2946400"/>
            <a:ext cx="4033838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661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F8B8A2A-A656-4094-99D2-218968C76B8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5700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Vojenské režimy v LA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6CF2870-18CD-4CE7-94C8-4F2D81AC13B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17412" name="Obrázek 1">
            <a:extLst>
              <a:ext uri="{FF2B5EF4-FFF2-40B4-BE49-F238E27FC236}">
                <a16:creationId xmlns:a16="http://schemas.microsoft.com/office/drawing/2014/main" id="{6D11180B-4CB0-4293-946F-01FA8B65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3"/>
            <a:ext cx="824071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746379F-6258-4D13-A88B-09A23D8EEB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Vojenské režimy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00A5A1D-FFAB-4F08-A603-879F5D332BA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es-ES" altLang="cs-CZ" dirty="0" err="1"/>
              <a:t>Braz</a:t>
            </a:r>
            <a:r>
              <a:rPr lang="cs-CZ" altLang="cs-CZ" dirty="0" err="1"/>
              <a:t>ílie</a:t>
            </a:r>
            <a:r>
              <a:rPr lang="es-ES" altLang="cs-CZ" dirty="0"/>
              <a:t> (1964–1985)</a:t>
            </a:r>
            <a:endParaRPr lang="cs-CZ" altLang="cs-CZ" dirty="0"/>
          </a:p>
          <a:p>
            <a:pPr eaLnBrk="1" hangingPunct="1"/>
            <a:r>
              <a:rPr lang="es-ES" altLang="cs-CZ" dirty="0"/>
              <a:t>E</a:t>
            </a:r>
            <a:r>
              <a:rPr lang="cs-CZ" altLang="cs-CZ" dirty="0" err="1"/>
              <a:t>kvádor</a:t>
            </a:r>
            <a:r>
              <a:rPr lang="es-ES" altLang="cs-CZ" dirty="0"/>
              <a:t> (196</a:t>
            </a:r>
            <a:r>
              <a:rPr lang="cs-CZ" altLang="cs-CZ" dirty="0"/>
              <a:t>4</a:t>
            </a:r>
            <a:r>
              <a:rPr lang="es-ES" altLang="cs-CZ" dirty="0"/>
              <a:t>–1966, 1972–1978) </a:t>
            </a:r>
            <a:endParaRPr lang="cs-CZ" altLang="cs-CZ" dirty="0"/>
          </a:p>
          <a:p>
            <a:pPr eaLnBrk="1" hangingPunct="1"/>
            <a:r>
              <a:rPr lang="es-ES" altLang="cs-CZ" dirty="0"/>
              <a:t>Guatemala (196</a:t>
            </a:r>
            <a:r>
              <a:rPr lang="cs-CZ" altLang="cs-CZ" dirty="0"/>
              <a:t>4</a:t>
            </a:r>
            <a:r>
              <a:rPr lang="es-ES" altLang="cs-CZ" dirty="0"/>
              <a:t>–1985)</a:t>
            </a:r>
            <a:endParaRPr lang="cs-CZ" altLang="cs-CZ" dirty="0"/>
          </a:p>
          <a:p>
            <a:pPr eaLnBrk="1" hangingPunct="1"/>
            <a:r>
              <a:rPr lang="es-ES" altLang="cs-CZ" dirty="0"/>
              <a:t>Bol</a:t>
            </a:r>
            <a:r>
              <a:rPr lang="cs-CZ" altLang="cs-CZ" dirty="0" err="1"/>
              <a:t>ívie</a:t>
            </a:r>
            <a:r>
              <a:rPr lang="cs-CZ" altLang="cs-CZ" dirty="0"/>
              <a:t> </a:t>
            </a:r>
            <a:r>
              <a:rPr lang="es-ES" altLang="cs-CZ" dirty="0"/>
              <a:t>1964–1970, 1971–1982)</a:t>
            </a:r>
            <a:endParaRPr lang="cs-CZ" altLang="cs-CZ" dirty="0"/>
          </a:p>
          <a:p>
            <a:pPr eaLnBrk="1" hangingPunct="1"/>
            <a:r>
              <a:rPr lang="es-ES" altLang="cs-CZ" dirty="0"/>
              <a:t>Argentina (1966–1973, 1976–1983)</a:t>
            </a:r>
            <a:endParaRPr lang="cs-CZ" altLang="cs-CZ" dirty="0"/>
          </a:p>
          <a:p>
            <a:pPr eaLnBrk="1" hangingPunct="1"/>
            <a:r>
              <a:rPr lang="es-ES" altLang="cs-CZ" dirty="0"/>
              <a:t>Peru (1968–1980)</a:t>
            </a:r>
            <a:endParaRPr lang="cs-CZ" altLang="cs-CZ" dirty="0"/>
          </a:p>
          <a:p>
            <a:pPr eaLnBrk="1" hangingPunct="1"/>
            <a:r>
              <a:rPr lang="es-ES" altLang="cs-CZ" dirty="0"/>
              <a:t>Panama (1968–1989)</a:t>
            </a:r>
            <a:endParaRPr lang="cs-CZ" altLang="cs-CZ" dirty="0"/>
          </a:p>
          <a:p>
            <a:pPr eaLnBrk="1" hangingPunct="1"/>
            <a:r>
              <a:rPr lang="es-ES" altLang="cs-CZ" dirty="0"/>
              <a:t>Honduras (1963–1966, 1972–1982)</a:t>
            </a:r>
            <a:endParaRPr lang="cs-CZ" altLang="cs-CZ" dirty="0"/>
          </a:p>
          <a:p>
            <a:pPr eaLnBrk="1" hangingPunct="1"/>
            <a:r>
              <a:rPr lang="es-ES" altLang="cs-CZ" dirty="0"/>
              <a:t>Chile (1973–1990)</a:t>
            </a:r>
            <a:endParaRPr lang="cs-CZ" altLang="cs-CZ" dirty="0"/>
          </a:p>
          <a:p>
            <a:pPr eaLnBrk="1" hangingPunct="1"/>
            <a:r>
              <a:rPr lang="es-ES" altLang="cs-CZ" dirty="0"/>
              <a:t>Uruguay (1973–1984) </a:t>
            </a:r>
            <a:endParaRPr lang="cs-CZ" altLang="cs-CZ" dirty="0"/>
          </a:p>
          <a:p>
            <a:pPr eaLnBrk="1" hangingPunct="1"/>
            <a:r>
              <a:rPr lang="es-ES" altLang="cs-CZ" dirty="0"/>
              <a:t>El Salvador </a:t>
            </a:r>
            <a:endParaRPr lang="cs-CZ" altLang="cs-CZ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2B172D7-E5B7-4143-87C0-E46440090C4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Nástup institucionalizovaných vojenských diktatur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99EAF30-FF24-41BD-AF46-036226CFF31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Sofistikované kolektivní vedení (junta) – snaha o radikální přeměnu společnosti – v zemích s jistou tradicí politické kultury, silnější občanská společnost (x Střední Amerika a Karibik)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Brazílie (1964–1985)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altLang="cs-CZ" dirty="0"/>
              <a:t>Uruguay </a:t>
            </a:r>
            <a:r>
              <a:rPr lang="cs-CZ" altLang="cs-CZ" dirty="0"/>
              <a:t>(</a:t>
            </a:r>
            <a:r>
              <a:rPr lang="es-ES" altLang="cs-CZ" dirty="0"/>
              <a:t>1973</a:t>
            </a:r>
            <a:r>
              <a:rPr lang="cs-CZ" altLang="cs-CZ" dirty="0"/>
              <a:t>–</a:t>
            </a:r>
            <a:r>
              <a:rPr lang="es-ES" altLang="cs-CZ" dirty="0"/>
              <a:t>1984</a:t>
            </a:r>
            <a:r>
              <a:rPr lang="cs-CZ" altLang="cs-CZ" dirty="0"/>
              <a:t>)</a:t>
            </a:r>
            <a:r>
              <a:rPr lang="es-ES" altLang="cs-CZ" dirty="0"/>
              <a:t> </a:t>
            </a: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altLang="cs-CZ" dirty="0"/>
              <a:t>Chile </a:t>
            </a:r>
            <a:r>
              <a:rPr lang="cs-CZ" altLang="cs-CZ" dirty="0"/>
              <a:t>(</a:t>
            </a:r>
            <a:r>
              <a:rPr lang="es-ES" altLang="cs-CZ" dirty="0"/>
              <a:t>1973</a:t>
            </a:r>
            <a:r>
              <a:rPr lang="cs-CZ" altLang="cs-CZ" dirty="0"/>
              <a:t>–</a:t>
            </a:r>
            <a:r>
              <a:rPr lang="es-ES" altLang="cs-CZ" dirty="0"/>
              <a:t>1990</a:t>
            </a:r>
            <a:r>
              <a:rPr lang="cs-CZ" altLang="cs-CZ" dirty="0"/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altLang="cs-CZ" dirty="0"/>
              <a:t>Argentina</a:t>
            </a:r>
            <a:r>
              <a:rPr lang="cs-CZ" altLang="cs-CZ" dirty="0"/>
              <a:t> (</a:t>
            </a:r>
            <a:r>
              <a:rPr lang="es-ES" altLang="cs-CZ" dirty="0"/>
              <a:t>1976</a:t>
            </a:r>
            <a:r>
              <a:rPr lang="cs-CZ" altLang="cs-CZ" dirty="0"/>
              <a:t>–</a:t>
            </a:r>
            <a:r>
              <a:rPr lang="es-ES" altLang="cs-CZ" dirty="0"/>
              <a:t>1983</a:t>
            </a:r>
            <a:r>
              <a:rPr lang="cs-CZ" altLang="cs-CZ" dirty="0"/>
              <a:t>)</a:t>
            </a:r>
            <a:r>
              <a:rPr lang="es-ES" altLang="cs-CZ" dirty="0"/>
              <a:t> </a:t>
            </a: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B4B8762-7317-4D3C-B4EE-D1E47813AD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937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Československo a vojenské režimy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8156EB3-191F-4061-B5E1-CA5B62B8090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9750" y="1412875"/>
            <a:ext cx="7467600" cy="49164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Velmi různorodé přístupy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ideologicky antagonistické režimy (antikomunismus, vazby na USA)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Přístup Sovětského bloku se proměňoval v čase (sílící pragmatismus)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Záleželo na ekonomické důležitosti dané země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6146DCE-1578-4ACD-9C4B-F19B9A14C1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937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Československo a vojenské režimy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A3E1B58-6FC3-4428-A9DE-F5689B18F66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9750" y="1412875"/>
            <a:ext cx="7467600" cy="49164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1, Neexistence diplomatických vztahů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Nevýznamné země – omezená spolupráce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Paraguay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Střední Amerika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Karibik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Bolívie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Chile – specifický příklad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9392A56-7C27-4EE7-B0AC-772D40208B7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937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Československo a vojenské režimy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48C8886-DB11-45C6-A8BF-A2C5BA1F44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9750" y="1412875"/>
            <a:ext cx="7467600" cy="4916488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2, Velmi úzká ekonomická spolupráce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Státy, které mají ekonomickou důležitost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Brazílie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Argentina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Ale i třeba Uruguay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25B7B65-55F8-485C-9D5F-D085C34DF38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Brazílie 1964-1985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A4260D9-0491-4E80-8CB2-2FB80529AB6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Sesazení prezidenta </a:t>
            </a:r>
            <a:r>
              <a:rPr lang="cs-CZ" altLang="cs-CZ" sz="2000" dirty="0" err="1"/>
              <a:t>Goularta</a:t>
            </a:r>
            <a:r>
              <a:rPr lang="cs-CZ" altLang="cs-CZ" sz="2000" dirty="0"/>
              <a:t> 31. 3. 1964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s-ES" altLang="cs-CZ" sz="2000" dirty="0"/>
              <a:t>434 </a:t>
            </a:r>
            <a:r>
              <a:rPr lang="cs-CZ" altLang="cs-CZ" sz="2000" dirty="0"/>
              <a:t>představitelů opozice zavražděno a tisíce indiánů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Společnost více rozdělena – má své obhájce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Armáda se neomluvila – dodnes silné zastání (prezident </a:t>
            </a:r>
            <a:r>
              <a:rPr lang="cs-CZ" altLang="cs-CZ" sz="2000" dirty="0" err="1"/>
              <a:t>Bolsonaro</a:t>
            </a:r>
            <a:r>
              <a:rPr lang="cs-CZ" altLang="cs-CZ" sz="2000" dirty="0"/>
              <a:t>)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Inflace, zadlužení – posílení vazeb na MMF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Vzor pro ostatní LA vojenské režimy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3D385C-E1F3-4E4F-B33B-1484F68C7D1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Argentina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F89C558-D987-441A-87CE-F8529C7D600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28775"/>
            <a:ext cx="7467600" cy="4700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/>
              <a:t>Kulturní blízkost, ekonomický význam 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3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/>
              <a:t>Tradice vojenských intervencí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/>
              <a:t>Extrémní politická nestabilita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3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/>
              <a:t>Juan </a:t>
            </a:r>
            <a:r>
              <a:rPr lang="cs-CZ" altLang="cs-CZ" sz="2300" dirty="0" err="1"/>
              <a:t>Domingo</a:t>
            </a:r>
            <a:r>
              <a:rPr lang="cs-CZ" altLang="cs-CZ" sz="2300" dirty="0"/>
              <a:t> Perón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/>
              <a:t>Pád </a:t>
            </a:r>
            <a:r>
              <a:rPr lang="cs-CZ" altLang="cs-CZ" sz="2300" dirty="0" err="1"/>
              <a:t>Peróna</a:t>
            </a:r>
            <a:r>
              <a:rPr lang="cs-CZ" altLang="cs-CZ" sz="2300" dirty="0"/>
              <a:t> v roce 1955 – emigrace – polarizace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 err="1"/>
              <a:t>Revolución</a:t>
            </a:r>
            <a:r>
              <a:rPr lang="cs-CZ" altLang="cs-CZ" sz="2300" dirty="0"/>
              <a:t> </a:t>
            </a:r>
            <a:r>
              <a:rPr lang="cs-CZ" altLang="cs-CZ" sz="2300" dirty="0" err="1"/>
              <a:t>Libertadora</a:t>
            </a:r>
            <a:r>
              <a:rPr lang="cs-CZ" altLang="cs-CZ" sz="2300" dirty="0"/>
              <a:t> (1955-58)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 err="1"/>
              <a:t>Guidó</a:t>
            </a:r>
            <a:r>
              <a:rPr lang="cs-CZ" altLang="cs-CZ" sz="2300" dirty="0"/>
              <a:t> 1962-63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 err="1"/>
              <a:t>Onganía</a:t>
            </a:r>
            <a:r>
              <a:rPr lang="cs-CZ" altLang="cs-CZ" sz="2300" dirty="0"/>
              <a:t> 1966-70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3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300" dirty="0"/>
              <a:t>ČS.- ARG vztahy v 60. letech chladné (1963 špionážní skandál, SIDE)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E2F9E46-2AA9-420A-831B-00A43767044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Argentina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86A7235-E445-4648-B01F-5A765E3166A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Návrat </a:t>
            </a:r>
            <a:r>
              <a:rPr lang="cs-CZ" altLang="cs-CZ" sz="2000" dirty="0" err="1"/>
              <a:t>peronistů</a:t>
            </a:r>
            <a:r>
              <a:rPr lang="cs-CZ" altLang="cs-CZ" sz="2000" dirty="0"/>
              <a:t> k moci v roce 1973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Odstranění ideologických hranic – snaha kooperace s východní Evropou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Snaha východoevropských států po těsnější spolupráci – velké naděje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 komunistických zemích proměňuje obraz </a:t>
            </a:r>
            <a:r>
              <a:rPr lang="cs-CZ" altLang="cs-CZ" sz="2000" dirty="0" err="1"/>
              <a:t>Peróna</a:t>
            </a:r>
            <a:r>
              <a:rPr lang="cs-CZ" altLang="cs-CZ" sz="2000" dirty="0"/>
              <a:t> – z fašistického diktátora možným partnerem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Podepsáno několik významných kontaktů– obnovení pozic v </a:t>
            </a:r>
            <a:r>
              <a:rPr lang="cs-CZ" altLang="cs-CZ" sz="2000" dirty="0" err="1"/>
              <a:t>Cono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Sur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F91584D-DB23-430A-965F-5230AA6361F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Argentina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4E23C50-190A-4459-ADF5-3DF76E3AF11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844675"/>
            <a:ext cx="7467600" cy="4629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1974 Perón umírá, do čela země manželka Isabela (původem barová tanečnice) – loutkou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37892" name="Obrázek 1">
            <a:extLst>
              <a:ext uri="{FF2B5EF4-FFF2-40B4-BE49-F238E27FC236}">
                <a16:creationId xmlns:a16="http://schemas.microsoft.com/office/drawing/2014/main" id="{2223D6DF-19D1-44FE-B881-4AD20104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889250"/>
            <a:ext cx="66103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8300952-A4E9-4F99-A9BA-09F1FC1929F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Důvěra v armádu 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465267C-348D-46B7-A198-40F105D9143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dirty="0"/>
              <a:t>Tradičně vysoká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13316" name="Obrázek 4" descr="20150926_AMC826.png">
            <a:extLst>
              <a:ext uri="{FF2B5EF4-FFF2-40B4-BE49-F238E27FC236}">
                <a16:creationId xmlns:a16="http://schemas.microsoft.com/office/drawing/2014/main" id="{1FD3C063-76B8-4810-9BFA-CD259623F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12888"/>
            <a:ext cx="3640138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345050E9-3BB4-4FCD-8E41-EB7EA8B54A9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Argentina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25B7247-BD5A-48A4-88D1-DED82C741BB6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Sílící politická a ekonomická krize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Nárůst činnosti guerill (</a:t>
            </a:r>
            <a:r>
              <a:rPr lang="cs-CZ" altLang="cs-CZ" dirty="0" err="1"/>
              <a:t>Montoneros</a:t>
            </a:r>
            <a:r>
              <a:rPr lang="cs-CZ" altLang="cs-CZ" dirty="0"/>
              <a:t>, ERP)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AAA (Argentinská antikomunistická aliance)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Špinavá válka – neoficiální občanská válka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24. 3. 1976 státní převrat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655783D-55B0-4D7D-9B00-843578B4A0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argentinská vojenská junta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0968506-5349-4D46-A363-86599AFD7DB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1976–1983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Nejtemnější období argentinských dějin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Proces národní přeměny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Cca. 30 000 obětí – „</a:t>
            </a:r>
            <a:r>
              <a:rPr lang="cs-CZ" altLang="cs-CZ" dirty="0" err="1"/>
              <a:t>desaparecidos</a:t>
            </a:r>
            <a:r>
              <a:rPr lang="cs-CZ" altLang="cs-CZ" dirty="0"/>
              <a:t>“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Terčem zejména levicový aktivisté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Politické a ekonomické recepty skončily krachem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A546E8F-2658-4D95-9C9B-4C5C4DA29AD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Jorge Rafael </a:t>
            </a:r>
            <a:r>
              <a:rPr lang="cs-CZ" dirty="0" err="1"/>
              <a:t>Videla</a:t>
            </a:r>
            <a:r>
              <a:rPr lang="cs-CZ" dirty="0"/>
              <a:t> 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3B4F291-EBA3-4F11-A960-5CADCC7973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44036" name="Obrázek 7">
            <a:extLst>
              <a:ext uri="{FF2B5EF4-FFF2-40B4-BE49-F238E27FC236}">
                <a16:creationId xmlns:a16="http://schemas.microsoft.com/office/drawing/2014/main" id="{FA95635C-8CCF-4FF2-AE88-C88025FF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44675"/>
            <a:ext cx="52562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FE00A06-C39C-4398-BDE3-20A11798075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Madres</a:t>
            </a:r>
            <a:r>
              <a:rPr lang="cs-CZ" dirty="0"/>
              <a:t> de la Plaza de Mayo 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F06BC10-6947-4BCA-B0C9-BFFA935420F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46084" name="Obrázek 1">
            <a:extLst>
              <a:ext uri="{FF2B5EF4-FFF2-40B4-BE49-F238E27FC236}">
                <a16:creationId xmlns:a16="http://schemas.microsoft.com/office/drawing/2014/main" id="{43A228C3-8160-40F2-8329-4876C899D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9138"/>
            <a:ext cx="616267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628CE5C-BF07-4CFD-9C5D-A421D72D3B6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Desaparecidos</a:t>
            </a:r>
            <a:endParaRPr lang="cs-CZ" dirty="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D41A9DE3-DBE9-47E3-A0B1-DAFF806D762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48132" name="Obrázek 2">
            <a:extLst>
              <a:ext uri="{FF2B5EF4-FFF2-40B4-BE49-F238E27FC236}">
                <a16:creationId xmlns:a16="http://schemas.microsoft.com/office/drawing/2014/main" id="{4DA1340E-2397-451C-97D8-46241B96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09738"/>
            <a:ext cx="709295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FF1E386-F641-406B-9C94-7642590E6A5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Otázka zločinů proti lidskosti 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30B2A45-36B6-4D87-8A9C-CB90EC9D5D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28650" y="2876550"/>
            <a:ext cx="6996113" cy="39528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50180" name="Picture 2">
            <a:extLst>
              <a:ext uri="{FF2B5EF4-FFF2-40B4-BE49-F238E27FC236}">
                <a16:creationId xmlns:a16="http://schemas.microsoft.com/office/drawing/2014/main" id="{6157BC94-0A6A-4C3F-A1AD-09ED8FDF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420938"/>
            <a:ext cx="8031162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52A2D22-603B-485D-A95C-5980DDD925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/>
              <a:t>Odchod vojáků z politiky a otázka trestu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A1DCC98-5705-4C6F-8707-DF337949F2E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28650" y="2876550"/>
            <a:ext cx="6996113" cy="39528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52228" name="Obrázek 2">
            <a:extLst>
              <a:ext uri="{FF2B5EF4-FFF2-40B4-BE49-F238E27FC236}">
                <a16:creationId xmlns:a16="http://schemas.microsoft.com/office/drawing/2014/main" id="{AA296050-15C1-4038-89E3-4CE48E00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6076950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EF91BB5-6AB3-46B0-9A86-CE0D1B93584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Sovětský blok a argentinská vojenská junta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CF9F759D-B206-4122-8512-A3CDDB41B77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Sovětský blok tolerantní přístup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Ekonomická a strategická důležitost země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Perzekuce radikální levice (mladí lidé, studenti, novináři)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x KS Argentiny legální (komunisté proti ozbrojenému boji guerill)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Argentina čelí kritice Západu, otázka lidských práv (Carter) </a:t>
            </a:r>
            <a:r>
              <a:rPr lang="cs-CZ" altLang="cs-CZ" sz="2000" dirty="0">
                <a:sym typeface="Wingdings" panose="05000000000000000000" pitchFamily="2" charset="2"/>
              </a:rPr>
              <a:t> okolnostmi nucena k posílení pout se SSSR</a:t>
            </a: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62E607-12AE-4946-AD3D-87DDAD96C7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Sovětský blok a argentinská vojenská junta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B049916B-658D-4A07-8C12-F803EA1FDA9D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Silné ideologické rozpory – korektnost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Sovětský svaz největší obchodní partner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Nárůst obchodu s Československem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SSSR obránce argentinské junty na mezinárodním poli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Bránila vyslání vyšetřovací komise do Argentiny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4B95A53-51F0-41AD-8772-87CCF92553A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Sovětský blok a argentinská vojenská junta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67893F8-C96E-451D-8923-DA24120DB55C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Sovětská intervence do Afghánistánu 1979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Carterovo</a:t>
            </a:r>
            <a:r>
              <a:rPr lang="cs-CZ" altLang="cs-CZ" dirty="0"/>
              <a:t> obilné embargo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Argentina dodala 22,5 milionu tun obilí + navýšení dodávek argentinského masa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F7A5645-3053-46EF-A44B-B02B95DC5CC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850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Válečné konflikty 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FA6BAAA-9C30-47F3-B0B5-ED6F0417A64F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81013" y="1341438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Málo vnitrostátních konfliktů </a:t>
            </a:r>
          </a:p>
          <a:p>
            <a:pPr marL="0" indent="0" eaLnBrk="1" hangingPunct="1">
              <a:buNone/>
              <a:defRPr/>
            </a:pPr>
            <a:r>
              <a:rPr lang="cs-CZ" altLang="cs-CZ" dirty="0"/>
              <a:t>19. století 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USA x Mexiko  1840s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Argentina, Brazílie, Uruguay x Paraguay 1860s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Chile x </a:t>
            </a:r>
            <a:r>
              <a:rPr lang="cs-CZ" altLang="cs-CZ" dirty="0" err="1"/>
              <a:t>Bolivie</a:t>
            </a:r>
            <a:r>
              <a:rPr lang="cs-CZ" altLang="cs-CZ" dirty="0"/>
              <a:t>, Peru 1879-1883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20. století</a:t>
            </a:r>
            <a:r>
              <a:rPr lang="en-US" altLang="cs-CZ" dirty="0"/>
              <a:t>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 Válka o </a:t>
            </a:r>
            <a:r>
              <a:rPr lang="cs-CZ" altLang="cs-CZ" dirty="0" err="1"/>
              <a:t>Chaco</a:t>
            </a:r>
            <a:r>
              <a:rPr lang="cs-CZ" altLang="cs-CZ" dirty="0"/>
              <a:t> 1932-1935  Paraguay x </a:t>
            </a:r>
            <a:r>
              <a:rPr lang="cs-CZ" altLang="cs-CZ" dirty="0" err="1"/>
              <a:t>Bolivia</a:t>
            </a:r>
            <a:r>
              <a:rPr lang="cs-CZ" altLang="cs-CZ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 Fotbalová válka 1969  El Salvador x Honduras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 Válka o Falklandy 1982 Argentina x VB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Časté uzemní spory: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dirty="0"/>
              <a:t>Peru x Ekvádor, Venezuela x </a:t>
            </a:r>
            <a:r>
              <a:rPr lang="cs-CZ" altLang="cs-CZ" dirty="0" err="1"/>
              <a:t>Guayana</a:t>
            </a:r>
            <a:r>
              <a:rPr lang="cs-CZ" altLang="cs-CZ" dirty="0"/>
              <a:t>, Venezuela x Kolumbie, Chile x </a:t>
            </a:r>
            <a:r>
              <a:rPr lang="cs-CZ" altLang="cs-CZ" dirty="0" err="1"/>
              <a:t>Bolivia</a:t>
            </a:r>
            <a:endParaRPr lang="cs-CZ" altLang="cs-CZ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12DFB8A-3516-432E-A702-11E2C1B057F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Sovětský blok a argentinská vojenská junta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37AF153-FADD-40B2-AA42-EEA85F8454A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2. 4. </a:t>
            </a:r>
            <a:r>
              <a:rPr lang="cs-CZ" altLang="cs-CZ"/>
              <a:t>1982 </a:t>
            </a:r>
            <a:r>
              <a:rPr lang="cs-CZ" altLang="cs-CZ" dirty="0"/>
              <a:t>– zahájení invaze na Malvíny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Sovětský blok na straně Argentiny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Verbální podpora, propaganda, OSN, poskytování satelitních snímků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Reálná podpora juntě omezená – SSSR nechtěl riskovat konflikt s VB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C6CBACBC-28FD-49F7-A5E6-0391680DFC9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Shrnutí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E8C2449-1D16-4B2D-B570-876F70C31A6C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700213"/>
            <a:ext cx="746760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Stagnující ekonomické kontakty v období vojenské vlády vzrostly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Vliv pragmatických zájmů a politické izolace </a:t>
            </a:r>
            <a:r>
              <a:rPr lang="cs-CZ" altLang="cs-CZ" sz="2000" dirty="0" err="1"/>
              <a:t>arg</a:t>
            </a:r>
            <a:r>
              <a:rPr lang="cs-CZ" altLang="cs-CZ" sz="2000" dirty="0"/>
              <a:t>. režimu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Čilý obchod a ignorování porušování lidských práv obou stran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 roce 1983 se země Sovětského bloku podílely na obchodu s Argentinou asi jednou třetinou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 letech 1981-1984 byly do provozu uvedeny 3 tepelné a 2 vodní elektrárny, na jejichž výstavbě se Československo podílelo – na tyto projekty navázáno ve 21. století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254E5F6-C6AF-4026-BD72-BA76646DC66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CHILE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403667E-395A-465D-ACDE-6A65CCF44CAC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1970: Vyhrocená volební kampaň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Lidová jednota – koalice levicových sil (</a:t>
            </a:r>
            <a:r>
              <a:rPr lang="cs-CZ" altLang="cs-CZ" dirty="0" err="1"/>
              <a:t>Allende</a:t>
            </a:r>
            <a:r>
              <a:rPr lang="cs-CZ" altLang="cs-CZ" dirty="0"/>
              <a:t>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Velmi těsné výsledky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Allende</a:t>
            </a:r>
            <a:r>
              <a:rPr lang="cs-CZ" altLang="cs-CZ" dirty="0"/>
              <a:t> 36,63 %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 err="1"/>
              <a:t>Alessandri</a:t>
            </a:r>
            <a:r>
              <a:rPr lang="cs-CZ" altLang="cs-CZ" dirty="0"/>
              <a:t> 35,29 %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Tomic 28,08 %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80900" name="Obrázek 1">
            <a:extLst>
              <a:ext uri="{FF2B5EF4-FFF2-40B4-BE49-F238E27FC236}">
                <a16:creationId xmlns:a16="http://schemas.microsoft.com/office/drawing/2014/main" id="{2F833498-CD61-4D17-B4ED-D0514420A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0138"/>
            <a:ext cx="3238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2BBB00A-BD30-41F6-B112-153F4078BB5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 err="1"/>
              <a:t>Allendeho</a:t>
            </a:r>
            <a:r>
              <a:rPr lang="cs-CZ" sz="4000" dirty="0"/>
              <a:t> vláda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C29F500-E66F-42A2-A528-3D60BB22CC6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773238"/>
            <a:ext cx="7467600" cy="4700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Dle soudobých ohlasů nejvýznamnější událost v LA od dob kubánské revoluce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Poprvé v dějinách byl demokraticky zvolen kandidát s radikálně marxistickým programem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Program znárodnění, pozemkové reformy, plánované hospodářství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Snaha rozšíření orientace na Sovětský blok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Sankce ze strany USA, protesty občanů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2BF97148-41DC-4BFA-9721-297784A722C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Sovětská pomoc </a:t>
            </a:r>
            <a:r>
              <a:rPr lang="cs-CZ" sz="4000" dirty="0" err="1"/>
              <a:t>Allendeho</a:t>
            </a:r>
            <a:r>
              <a:rPr lang="cs-CZ" sz="4000" dirty="0"/>
              <a:t> vládě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1E825638-54D3-4193-BE12-8FA962EA1947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844675"/>
            <a:ext cx="7467600" cy="4629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Zdrženlivý přístup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Lidová jednota velmi nečitelný partner – strach z radikálů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Chile nemělo co nabídnout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Ve srovnání s Kubou více pragmatický přístup – odmítnutí jednostranné ekonomické pomoci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K rozvoji obchodních styků nedošlo – jisté kontrakty podepsány až na konci </a:t>
            </a:r>
            <a:r>
              <a:rPr lang="cs-CZ" altLang="cs-CZ" sz="2000" dirty="0" err="1"/>
              <a:t>Allendeho</a:t>
            </a:r>
            <a:r>
              <a:rPr lang="cs-CZ" altLang="cs-CZ" sz="2000" dirty="0"/>
              <a:t> vlády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Prohlubující se krize v Chile, strach z návratnosti investic 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3E1A5F-EC64-498B-82C4-AD39C77097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93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Pád </a:t>
            </a:r>
            <a:r>
              <a:rPr lang="cs-CZ" sz="4000" dirty="0" err="1"/>
              <a:t>Allendeho</a:t>
            </a:r>
            <a:r>
              <a:rPr lang="cs-CZ" sz="4000" dirty="0"/>
              <a:t> vlády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21CBE44E-B47F-400A-A0A1-971CD945C7F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557338"/>
            <a:ext cx="7467600" cy="491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Převrat 11. 9. 1973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87044" name="Obrázek 1">
            <a:extLst>
              <a:ext uri="{FF2B5EF4-FFF2-40B4-BE49-F238E27FC236}">
                <a16:creationId xmlns:a16="http://schemas.microsoft.com/office/drawing/2014/main" id="{C166517B-6116-4B2E-8704-D35FF3FA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67119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AE2275B-C198-4E8A-9DFF-316A020B8D3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993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Horliví nepřátelé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DE4F9BA6-7365-4242-A0D6-BC0F5302F0F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557338"/>
            <a:ext cx="7467600" cy="491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Převrat 11. 9. 1973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Sovětské vedení se po několikadenních diskuzích rozhodlo s vojenskou juntou styky přerušit (všechny komunistické státy s výjimkou Rumunska)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Malý ekonomický význam země x silný propagandistický potenciál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Chile na seznamu nepřátelských zemí, s nimiž PZO bylo zakázáno realizovat obchody 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3185A77-1B22-4CCE-8851-85739087944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282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Propaganda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2402AA3-3548-4913-869B-A6B384772F6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773238"/>
            <a:ext cx="7467600" cy="47005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Masivní kampaň mezinárodního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komunistického hnutí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 err="1"/>
              <a:t>Radio</a:t>
            </a:r>
            <a:r>
              <a:rPr lang="cs-CZ" altLang="cs-CZ" dirty="0"/>
              <a:t> Praha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Oblast umění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Beletrie, filmy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Festival politické písně v Sokolově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/>
              <a:t>Ústup na konci 70. let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</p:txBody>
      </p:sp>
      <p:pic>
        <p:nvPicPr>
          <p:cNvPr id="91140" name="Obrázek 1">
            <a:extLst>
              <a:ext uri="{FF2B5EF4-FFF2-40B4-BE49-F238E27FC236}">
                <a16:creationId xmlns:a16="http://schemas.microsoft.com/office/drawing/2014/main" id="{C31D5F4C-66E6-4BA9-8998-D28E6DD50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9375"/>
            <a:ext cx="2411413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65C6D8B-AE61-4B1A-ADA4-60D7AAA64E4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282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Propaganda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C7F36D34-B0F4-4F9F-934D-633D24560989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773238"/>
            <a:ext cx="7467600" cy="47005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Písně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hlinkClick r:id="rId3"/>
              </a:rPr>
              <a:t>https://www.youtube.com/watch?v=FdhLATY72H4</a:t>
            </a: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Dean </a:t>
            </a:r>
            <a:r>
              <a:rPr lang="cs-CZ" altLang="cs-CZ" sz="2000" dirty="0" err="1"/>
              <a:t>Reed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Filmy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Noc nad Chile (SSSR)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https://www.youtube.com/watch?v=_CcGGBPFh1I&amp;t=295s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 err="1"/>
              <a:t>Cantor</a:t>
            </a:r>
            <a:r>
              <a:rPr lang="cs-CZ" altLang="cs-CZ" sz="2000" dirty="0"/>
              <a:t> (NDR)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000" dirty="0"/>
              <a:t>https://www.youtube.com/watch?v=cKfdrMgJh1Q&amp;t=845s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DB370D7-405D-4284-8965-C18D8736F1D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8509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Augusto </a:t>
            </a:r>
            <a:r>
              <a:rPr lang="cs-CZ" sz="4000" dirty="0" err="1"/>
              <a:t>Pinochet</a:t>
            </a:r>
            <a:endParaRPr lang="cs-CZ" sz="4000" dirty="0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ED5672C-8A98-4FB9-91F2-345B26DE752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96975"/>
            <a:ext cx="7467600" cy="5276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Prezentován jako představitel moderního fašismu, nejbrutálnější diktátor LA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Lidsko-právní kampaň</a:t>
            </a:r>
          </a:p>
          <a:p>
            <a:pPr eaLnBrk="1" hangingPunct="1">
              <a:lnSpc>
                <a:spcPct val="90000"/>
              </a:lnSpc>
            </a:pPr>
            <a:endParaRPr lang="en-US" altLang="cs-CZ"/>
          </a:p>
        </p:txBody>
      </p:sp>
      <p:pic>
        <p:nvPicPr>
          <p:cNvPr id="95236" name="Obrázek 1">
            <a:extLst>
              <a:ext uri="{FF2B5EF4-FFF2-40B4-BE49-F238E27FC236}">
                <a16:creationId xmlns:a16="http://schemas.microsoft.com/office/drawing/2014/main" id="{C2D45E99-80D9-4E20-BA48-99361F76E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92375"/>
            <a:ext cx="2886075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Obrázek 2">
            <a:extLst>
              <a:ext uri="{FF2B5EF4-FFF2-40B4-BE49-F238E27FC236}">
                <a16:creationId xmlns:a16="http://schemas.microsoft.com/office/drawing/2014/main" id="{637CFC2D-AEC1-4AC7-B0F7-EA5C647C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2636838"/>
            <a:ext cx="253047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680F2-41CE-455B-ADB0-F5C8C28E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Vnitřní nepřátelé 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81B7E531-ACD2-4528-94F5-78F98DDCE8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dirty="0"/>
              <a:t>Významnější </a:t>
            </a:r>
          </a:p>
          <a:p>
            <a:r>
              <a:rPr lang="cs-CZ" altLang="cs-CZ" dirty="0"/>
              <a:t>Od koloniálního režimu: proti rebelujícím indiánům</a:t>
            </a:r>
          </a:p>
          <a:p>
            <a:pPr eaLnBrk="1" hangingPunct="1"/>
            <a:r>
              <a:rPr lang="cs-CZ" altLang="cs-CZ" dirty="0"/>
              <a:t>20. století: proti hrozbě komunismus </a:t>
            </a:r>
          </a:p>
          <a:p>
            <a:pPr eaLnBrk="1" hangingPunct="1"/>
            <a:r>
              <a:rPr lang="cs-CZ" altLang="cs-CZ" dirty="0"/>
              <a:t>Mnoho krvavých občanských konfliktů  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A347648C-AC14-42AB-B7A4-EA0B1385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14" y="4019401"/>
            <a:ext cx="43338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5C858DB8-61AA-41C4-AC06-DCA91FA6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24" y="4198789"/>
            <a:ext cx="3668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7D21E98A-EE59-4F05-A4A4-8849B946EB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1382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Východní blok a autoritářské vojenské režimy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CC6CCEDA-105F-4466-B176-2B135CBA1D4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28775"/>
            <a:ext cx="7467600" cy="4845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Rozdílné přístupy k vojenským režimům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Zcela pragmatické zájmy 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Intenzivní spolupráce v případě Brazílie či Argentiny – nejvýznamnější ek. partneři 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Proměna přístupu k Pinochetovi v 90. letech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7BC3D96-9B7C-4890-A5BB-71771B46022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Oběti Latinskoamerických diktatur  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AF3D61A-6397-4681-9525-379BD00DBBC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Argentina 30 000 (1976-1983)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Chile 3 100 (1973-1990)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Bolívie 1 300 (1971-1982)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Uruguay 300 (1973-1984)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Brazílie 430 (1964-1985)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Vysoké oběti osobních diktatur – </a:t>
            </a:r>
            <a:r>
              <a:rPr lang="cs-CZ" altLang="cs-CZ" dirty="0" err="1"/>
              <a:t>Trujillo</a:t>
            </a:r>
            <a:r>
              <a:rPr lang="cs-CZ" altLang="cs-CZ" dirty="0"/>
              <a:t> (1930-1961) 50 000 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1365F7-192D-43EA-835E-5D936B0B0A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1354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 dirty="0"/>
              <a:t>Oběti občanských válek 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DA23ED7-B6A6-4C25-8D95-280BC3489A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133600"/>
            <a:ext cx="7467600" cy="4340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Guatemala (1961-1996) 200 000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Kolumbie (1964-2001) 150 000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Nikaragua (1975-1979) 50 000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Nikaragua (1981-1990) 50 000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Salvador (1979-1992) 50 000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Peru (1980-1995) 20 000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Do značné míry důsledky aktivit guerillových organizací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Armáda a demokracie 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dirty="0"/>
              <a:t>Od 80. let proces demokratizace</a:t>
            </a:r>
          </a:p>
          <a:p>
            <a:pPr eaLnBrk="1" hangingPunct="1"/>
            <a:r>
              <a:rPr lang="cs-CZ" altLang="cs-CZ" dirty="0"/>
              <a:t>Do roku 1990 padly všechny diktatury – nahrazení demokratickými vládami </a:t>
            </a:r>
          </a:p>
          <a:p>
            <a:pPr eaLnBrk="1" hangingPunct="1"/>
            <a:r>
              <a:rPr lang="cs-CZ" dirty="0">
                <a:effectLst/>
                <a:ea typeface="SimSun" panose="02010600030101010101" pitchFamily="2" charset="-122"/>
              </a:rPr>
              <a:t>Imunita pro armádu (podmíněna, součást tranzice)</a:t>
            </a:r>
            <a:endParaRPr lang="cs-CZ" altLang="cs-CZ" dirty="0"/>
          </a:p>
          <a:p>
            <a:pPr eaLnBrk="1" hangingPunct="1"/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Pokles politického vlivu armády </a:t>
            </a: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Pokles vojenských výdajů 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Dnes největší vliv armády na Kubě a ve Venezuele</a:t>
            </a:r>
            <a:endParaRPr lang="cs-CZ" altLang="cs-CZ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Guerillová hnutí a demokracie</a:t>
            </a:r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cs-CZ" dirty="0"/>
          </a:p>
          <a:p>
            <a:pPr eaLnBrk="1" hangingPunct="1"/>
            <a:r>
              <a:rPr lang="cs-CZ" altLang="cs-CZ" dirty="0"/>
              <a:t>Integrace do společnosti (vyjma FARC, světlé stezky…)</a:t>
            </a:r>
          </a:p>
          <a:p>
            <a:pPr eaLnBrk="1" hangingPunct="1"/>
            <a:r>
              <a:rPr lang="cs-CZ" altLang="cs-CZ" dirty="0">
                <a:latin typeface="Times New Roman"/>
                <a:cs typeface="Times New Roman"/>
              </a:rPr>
              <a:t>Bývalí partyzáni politickými vůdci – Daniel </a:t>
            </a:r>
            <a:r>
              <a:rPr lang="cs-CZ" altLang="cs-CZ" dirty="0" err="1">
                <a:latin typeface="Times New Roman"/>
                <a:cs typeface="Times New Roman"/>
              </a:rPr>
              <a:t>Ortega</a:t>
            </a:r>
            <a:r>
              <a:rPr lang="cs-CZ" altLang="cs-CZ" dirty="0">
                <a:latin typeface="Times New Roman"/>
                <a:cs typeface="Times New Roman"/>
              </a:rPr>
              <a:t> </a:t>
            </a:r>
            <a:endParaRPr lang="en-US" altLang="cs-CZ" dirty="0"/>
          </a:p>
          <a:p>
            <a:r>
              <a:rPr lang="en-US" altLang="cs-CZ" dirty="0"/>
              <a:t>José M</a:t>
            </a:r>
            <a:r>
              <a:rPr lang="cs-CZ" altLang="cs-CZ" dirty="0"/>
              <a:t>u</a:t>
            </a:r>
            <a:r>
              <a:rPr lang="en-US" altLang="cs-CZ" dirty="0" err="1"/>
              <a:t>jica</a:t>
            </a:r>
            <a:r>
              <a:rPr lang="en-US" altLang="cs-CZ" dirty="0"/>
              <a:t> - ex Tupamaro, pre</a:t>
            </a:r>
            <a:r>
              <a:rPr lang="cs-CZ" altLang="cs-CZ" dirty="0" err="1"/>
              <a:t>zident</a:t>
            </a:r>
            <a:r>
              <a:rPr lang="en-US" altLang="cs-CZ" dirty="0"/>
              <a:t> Uruguay</a:t>
            </a:r>
            <a:r>
              <a:rPr lang="cs-CZ" altLang="cs-CZ" dirty="0"/>
              <a:t>e</a:t>
            </a:r>
            <a:r>
              <a:rPr lang="en-US" altLang="cs-CZ" dirty="0"/>
              <a:t> 2010-2015 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449" y="4222695"/>
            <a:ext cx="4027456" cy="22654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95" y="4222695"/>
            <a:ext cx="3376695" cy="22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194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423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Současná pozice guerill</a:t>
            </a:r>
            <a:endParaRPr lang="en-US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41408"/>
            <a:ext cx="7467600" cy="5385213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cs-CZ" dirty="0"/>
          </a:p>
          <a:p>
            <a:pPr eaLnBrk="1" hangingPunct="1"/>
            <a:r>
              <a:rPr lang="cs-CZ" dirty="0">
                <a:latin typeface="Times New Roman"/>
                <a:cs typeface="Times New Roman"/>
              </a:rPr>
              <a:t>Významnější aktivita pouze v Kolumbii</a:t>
            </a:r>
            <a:r>
              <a:rPr lang="en-US" dirty="0">
                <a:latin typeface="Times New Roman"/>
                <a:cs typeface="Times New Roman"/>
              </a:rPr>
              <a:t> (FARC)</a:t>
            </a:r>
            <a:r>
              <a:rPr lang="cs-CZ" dirty="0">
                <a:latin typeface="Times New Roman"/>
                <a:cs typeface="Times New Roman"/>
              </a:rPr>
              <a:t> a </a:t>
            </a:r>
            <a:r>
              <a:rPr lang="cs-CZ" dirty="0" err="1">
                <a:latin typeface="Times New Roman"/>
                <a:cs typeface="Times New Roman"/>
              </a:rPr>
              <a:t>Chiapasu</a:t>
            </a:r>
            <a:r>
              <a:rPr lang="cs-CZ" dirty="0">
                <a:latin typeface="Times New Roman"/>
                <a:cs typeface="Times New Roman"/>
              </a:rPr>
              <a:t>, Mexiko (EZLN)</a:t>
            </a:r>
          </a:p>
          <a:p>
            <a:pPr eaLnBrk="1" hangingPunct="1"/>
            <a:endParaRPr lang="cs-CZ" dirty="0">
              <a:latin typeface="Times New Roman"/>
              <a:cs typeface="Times New Roman"/>
            </a:endParaRPr>
          </a:p>
          <a:p>
            <a:pPr eaLnBrk="1" hangingPunct="1"/>
            <a:endParaRPr lang="cs-CZ" dirty="0">
              <a:latin typeface="Times New Roman"/>
              <a:cs typeface="Times New Roman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6784AA-5AEB-4F94-93CB-53C5B11AE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58" y="2894120"/>
            <a:ext cx="3519996" cy="35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586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423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Aktuální problematika bezpečnosti</a:t>
            </a:r>
            <a:endParaRPr lang="en-US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41408"/>
            <a:ext cx="7467600" cy="53852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latin typeface="Century Schoolbook"/>
                <a:cs typeface="Times New Roman"/>
              </a:rPr>
              <a:t> </a:t>
            </a:r>
            <a:r>
              <a:rPr lang="cs-CZ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Latin Amerika je nejnebezpečnějším kontinentem planety – nejvíce násilí</a:t>
            </a:r>
            <a:endParaRPr lang="cs-CZ" dirty="0">
              <a:latin typeface="Century Schoolbook"/>
              <a:cs typeface="Times New Roman"/>
            </a:endParaRPr>
          </a:p>
          <a:p>
            <a:pPr marL="0" indent="0" eaLnBrk="1" hangingPunct="1">
              <a:buNone/>
            </a:pPr>
            <a:endParaRPr lang="en-US" dirty="0">
              <a:latin typeface="Century Schoolbook"/>
              <a:cs typeface="Times New Roman"/>
            </a:endParaRPr>
          </a:p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Důvody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Vysoká sociální nerovnost</a:t>
            </a:r>
          </a:p>
          <a:p>
            <a:pPr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Růst velkým měst – megalopolí </a:t>
            </a:r>
          </a:p>
          <a:p>
            <a:pPr>
              <a:buFontTx/>
              <a:buChar char="-"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Slabá infrastruktura, sociální systém</a:t>
            </a:r>
          </a:p>
          <a:p>
            <a:pPr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Dostupnost zbraní a drog</a:t>
            </a:r>
          </a:p>
          <a:p>
            <a:pPr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významný distributor drog </a:t>
            </a:r>
          </a:p>
          <a:p>
            <a:pPr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Slabý veřejný vzdělávací systém </a:t>
            </a:r>
          </a:p>
          <a:p>
            <a:pPr>
              <a:buFontTx/>
              <a:buChar char="-"/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Kultura násilí </a:t>
            </a:r>
          </a:p>
        </p:txBody>
      </p:sp>
    </p:spTree>
    <p:extLst>
      <p:ext uri="{BB962C8B-B14F-4D97-AF65-F5344CB8AC3E}">
        <p14:creationId xmlns:p14="http://schemas.microsoft.com/office/powerpoint/2010/main" val="646930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42359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Současná situace</a:t>
            </a:r>
            <a:endParaRPr lang="en-US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341408"/>
            <a:ext cx="7467600" cy="5385213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cs-CZ" dirty="0"/>
          </a:p>
          <a:p>
            <a:pPr eaLnBrk="1" hangingPunct="1"/>
            <a:r>
              <a:rPr lang="cs-CZ" altLang="cs-CZ" dirty="0"/>
              <a:t>2018: každý čtvrtý Latinoameričan byl tento rok přepaden a okraden  </a:t>
            </a:r>
          </a:p>
          <a:p>
            <a:pPr eaLnBrk="1" hangingPunct="1"/>
            <a:r>
              <a:rPr lang="cs-CZ" altLang="cs-CZ" dirty="0"/>
              <a:t>LA: </a:t>
            </a:r>
            <a:r>
              <a:rPr lang="en-US" altLang="cs-CZ" dirty="0"/>
              <a:t>37 </a:t>
            </a:r>
            <a:r>
              <a:rPr lang="cs-CZ" altLang="cs-CZ" dirty="0"/>
              <a:t>%</a:t>
            </a:r>
            <a:r>
              <a:rPr lang="en-US" altLang="cs-CZ" dirty="0"/>
              <a:t> </a:t>
            </a:r>
            <a:r>
              <a:rPr lang="cs-CZ" altLang="cs-CZ" dirty="0"/>
              <a:t>vražd (</a:t>
            </a:r>
            <a:r>
              <a:rPr lang="en-US" altLang="cs-CZ" dirty="0"/>
              <a:t>9</a:t>
            </a:r>
            <a:r>
              <a:rPr lang="cs-CZ" altLang="cs-CZ" dirty="0"/>
              <a:t> %</a:t>
            </a:r>
            <a:r>
              <a:rPr lang="en-US" altLang="cs-CZ" dirty="0"/>
              <a:t> </a:t>
            </a:r>
            <a:r>
              <a:rPr lang="cs-CZ" altLang="cs-CZ" dirty="0"/>
              <a:t>populace)</a:t>
            </a:r>
          </a:p>
          <a:p>
            <a:pPr eaLnBrk="1" hangingPunct="1"/>
            <a:r>
              <a:rPr lang="en-US" altLang="cs-CZ" dirty="0"/>
              <a:t>2.5 mil</a:t>
            </a:r>
            <a:r>
              <a:rPr lang="cs-CZ" altLang="cs-CZ" dirty="0"/>
              <a:t>ionu vražd mezi lety</a:t>
            </a:r>
            <a:r>
              <a:rPr lang="en-US" altLang="cs-CZ" dirty="0"/>
              <a:t> 2000 a</a:t>
            </a:r>
            <a:r>
              <a:rPr lang="cs-CZ" altLang="cs-CZ" dirty="0"/>
              <a:t> </a:t>
            </a:r>
            <a:r>
              <a:rPr lang="en-US" altLang="cs-CZ" dirty="0"/>
              <a:t>2017</a:t>
            </a:r>
            <a:endParaRPr lang="cs-CZ" altLang="cs-CZ" dirty="0"/>
          </a:p>
          <a:p>
            <a:pPr eaLnBrk="1" hangingPunct="1"/>
            <a:r>
              <a:rPr lang="cs-CZ" altLang="cs-CZ" dirty="0"/>
              <a:t>Svět - </a:t>
            </a:r>
            <a:r>
              <a:rPr lang="en-US" altLang="cs-CZ" dirty="0"/>
              <a:t>6.1 </a:t>
            </a:r>
            <a:r>
              <a:rPr lang="cs-CZ" altLang="cs-CZ" dirty="0"/>
              <a:t>zavražděných na </a:t>
            </a:r>
            <a:r>
              <a:rPr lang="en-US" altLang="cs-CZ" dirty="0"/>
              <a:t>100,000 </a:t>
            </a:r>
            <a:r>
              <a:rPr lang="cs-CZ" altLang="cs-CZ" dirty="0"/>
              <a:t>obyvatel ročně </a:t>
            </a:r>
          </a:p>
          <a:p>
            <a:pPr eaLnBrk="1" hangingPunct="1"/>
            <a:r>
              <a:rPr lang="cs-CZ" altLang="cs-CZ" dirty="0"/>
              <a:t>Střední Amerika </a:t>
            </a:r>
            <a:r>
              <a:rPr lang="en-US" altLang="cs-CZ" dirty="0"/>
              <a:t>25.9</a:t>
            </a:r>
            <a:endParaRPr lang="cs-CZ" altLang="cs-CZ" dirty="0"/>
          </a:p>
          <a:p>
            <a:pPr eaLnBrk="1" hangingPunct="1"/>
            <a:r>
              <a:rPr lang="cs-CZ" altLang="cs-CZ" dirty="0"/>
              <a:t>Jižní Amerika -</a:t>
            </a:r>
            <a:r>
              <a:rPr lang="en-US" altLang="cs-CZ" dirty="0"/>
              <a:t> 24.2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3806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The Military in Democratic Latin America</a:t>
            </a:r>
            <a:endParaRPr lang="cs-CZ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cs-CZ" dirty="0"/>
          </a:p>
          <a:p>
            <a:pPr eaLnBrk="1" hangingPunct="1"/>
            <a:r>
              <a:rPr lang="en-US" dirty="0">
                <a:latin typeface="Times New Roman"/>
                <a:cs typeface="Times New Roman"/>
              </a:rPr>
              <a:t>guerilla organizations - significant activity only in Colombia (FARC)</a:t>
            </a:r>
            <a:endParaRPr lang="cs-CZ" altLang="cs-CZ" dirty="0"/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cs-CZ" altLang="cs-CZ"/>
          </a:p>
        </p:txBody>
      </p:sp>
      <p:pic>
        <p:nvPicPr>
          <p:cNvPr id="3" name="Obrázek 3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65952779-8745-408C-B77A-30420BF68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6" y="183668"/>
            <a:ext cx="7243311" cy="650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1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cs-CZ" dirty="0" err="1">
                <a:latin typeface="Times New Roman"/>
                <a:cs typeface="Times New Roman"/>
              </a:rPr>
              <a:t>Literature</a:t>
            </a:r>
            <a:r>
              <a:rPr lang="cs-CZ" dirty="0">
                <a:latin typeface="Times New Roman"/>
                <a:cs typeface="Times New Roman"/>
              </a:rPr>
              <a:t> </a:t>
            </a:r>
          </a:p>
          <a:p>
            <a:pPr marL="0" indent="0" algn="l">
              <a:buNone/>
            </a:pPr>
            <a:endParaRPr lang="cs-CZ" dirty="0">
              <a:latin typeface="Times New Roman"/>
              <a:cs typeface="Times New Roman"/>
            </a:endParaRPr>
          </a:p>
          <a:p>
            <a:pPr marL="0" indent="0" algn="l">
              <a:buNone/>
            </a:pPr>
            <a:r>
              <a:rPr lang="en-US" sz="1200" b="1" i="0" dirty="0">
                <a:solidFill>
                  <a:srgbClr val="333333"/>
                </a:solidFill>
                <a:effectLst/>
              </a:rPr>
              <a:t>Arceneaux, Craig L. </a:t>
            </a:r>
            <a:r>
              <a:rPr lang="en-US" sz="1200" b="1" i="1" dirty="0">
                <a:solidFill>
                  <a:srgbClr val="333333"/>
                </a:solidFill>
                <a:effectLst/>
              </a:rPr>
              <a:t>Bounded Missions: Military Regimes and Democratization in the Southern Cone and Brazil</a:t>
            </a:r>
            <a:r>
              <a:rPr lang="en-US" sz="1200" b="1" i="0" dirty="0">
                <a:solidFill>
                  <a:srgbClr val="333333"/>
                </a:solidFill>
                <a:effectLst/>
              </a:rPr>
              <a:t>. University Park: Pennsylvania State University Press, 2001.</a:t>
            </a:r>
            <a:endParaRPr lang="cs-CZ" sz="1200" b="1" i="0" dirty="0">
              <a:solidFill>
                <a:srgbClr val="333333"/>
              </a:solidFill>
              <a:effectLst/>
            </a:endParaRPr>
          </a:p>
          <a:p>
            <a:pPr marL="0" indent="0" algn="l">
              <a:buNone/>
            </a:pPr>
            <a:endParaRPr lang="cs-CZ" sz="1200" dirty="0">
              <a:cs typeface="Times New Roman"/>
            </a:endParaRPr>
          </a:p>
          <a:p>
            <a:pPr marL="0" indent="0" algn="l">
              <a:buNone/>
            </a:pPr>
            <a:r>
              <a:rPr lang="en-US" sz="1200" b="1" i="0" dirty="0" err="1">
                <a:solidFill>
                  <a:srgbClr val="333333"/>
                </a:solidFill>
                <a:effectLst/>
              </a:rPr>
              <a:t>Biglaiser</a:t>
            </a:r>
            <a:r>
              <a:rPr lang="en-US" sz="1200" b="1" i="0" dirty="0">
                <a:solidFill>
                  <a:srgbClr val="333333"/>
                </a:solidFill>
                <a:effectLst/>
              </a:rPr>
              <a:t>, Glen</a:t>
            </a:r>
            <a:r>
              <a:rPr lang="cs-CZ" sz="1200" b="1" i="0" dirty="0">
                <a:solidFill>
                  <a:srgbClr val="333333"/>
                </a:solidFill>
                <a:effectLst/>
              </a:rPr>
              <a:t>:</a:t>
            </a:r>
            <a:r>
              <a:rPr lang="en-US" sz="1200" b="1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1200" b="1" i="1" dirty="0">
                <a:solidFill>
                  <a:srgbClr val="333333"/>
                </a:solidFill>
                <a:effectLst/>
              </a:rPr>
              <a:t>Guardians of the Nation? Economists, Generals, and Economic Reform in Latin America</a:t>
            </a:r>
            <a:r>
              <a:rPr lang="en-US" sz="1200" b="1" i="0" dirty="0">
                <a:solidFill>
                  <a:srgbClr val="333333"/>
                </a:solidFill>
                <a:effectLst/>
              </a:rPr>
              <a:t>. Notre Dame, IN: University of Notre Dame Press, 2002.</a:t>
            </a:r>
            <a:endParaRPr lang="cs-CZ" sz="1200" b="1" i="0" dirty="0">
              <a:solidFill>
                <a:srgbClr val="333333"/>
              </a:solidFill>
              <a:effectLst/>
            </a:endParaRPr>
          </a:p>
          <a:p>
            <a:pPr marL="0" indent="0" algn="l">
              <a:buNone/>
            </a:pPr>
            <a:endParaRPr lang="cs-CZ" sz="1200" dirty="0">
              <a:cs typeface="Times New Roman"/>
            </a:endParaRPr>
          </a:p>
          <a:p>
            <a:pPr marL="0" indent="0" algn="l">
              <a:buNone/>
            </a:pPr>
            <a:r>
              <a:rPr lang="cs-CZ" sz="1200" b="1" i="0" dirty="0" err="1">
                <a:solidFill>
                  <a:srgbClr val="0F1111"/>
                </a:solidFill>
                <a:effectLst/>
                <a:cs typeface="Times New Roman"/>
              </a:rPr>
              <a:t>Marchesi</a:t>
            </a:r>
            <a:r>
              <a:rPr lang="cs-CZ" sz="1200" b="1" i="0" dirty="0">
                <a:solidFill>
                  <a:srgbClr val="0F1111"/>
                </a:solidFill>
                <a:effectLst/>
                <a:cs typeface="Times New Roman"/>
              </a:rPr>
              <a:t>, Aldo: </a:t>
            </a:r>
            <a:r>
              <a:rPr lang="en-US" sz="1200" b="1" i="1" dirty="0">
                <a:solidFill>
                  <a:srgbClr val="0F1111"/>
                </a:solidFill>
                <a:effectLst/>
              </a:rPr>
              <a:t>Latin America's Radical Left: Rebellion and Cold War in the Global 1960s</a:t>
            </a:r>
            <a:endParaRPr lang="cs-CZ" sz="1200" b="1" i="1" dirty="0">
              <a:solidFill>
                <a:srgbClr val="0F1111"/>
              </a:solidFill>
              <a:effectLst/>
            </a:endParaRPr>
          </a:p>
          <a:p>
            <a:pPr marL="0" indent="0" algn="l">
              <a:buNone/>
            </a:pPr>
            <a:endParaRPr lang="cs-CZ" sz="1200" b="1" dirty="0">
              <a:solidFill>
                <a:srgbClr val="0F1111"/>
              </a:solidFill>
            </a:endParaRPr>
          </a:p>
          <a:p>
            <a:pPr marL="0" indent="0" algn="l">
              <a:buNone/>
            </a:pPr>
            <a:r>
              <a:rPr lang="en-US" sz="1200" b="1" i="0" dirty="0">
                <a:solidFill>
                  <a:srgbClr val="333333"/>
                </a:solidFill>
                <a:effectLst/>
              </a:rPr>
              <a:t>McSherry, J. Patrice</a:t>
            </a:r>
            <a:r>
              <a:rPr lang="cs-CZ" sz="1200" b="1" i="0" dirty="0">
                <a:solidFill>
                  <a:srgbClr val="333333"/>
                </a:solidFill>
                <a:effectLst/>
              </a:rPr>
              <a:t>: </a:t>
            </a:r>
            <a:r>
              <a:rPr lang="en-US" sz="1200" b="1" i="1" dirty="0">
                <a:solidFill>
                  <a:srgbClr val="333333"/>
                </a:solidFill>
                <a:effectLst/>
              </a:rPr>
              <a:t>Predatory States</a:t>
            </a:r>
            <a:r>
              <a:rPr lang="cs-CZ" sz="1200" b="1" i="1" dirty="0">
                <a:solidFill>
                  <a:srgbClr val="333333"/>
                </a:solidFill>
                <a:effectLst/>
              </a:rPr>
              <a:t>,</a:t>
            </a:r>
            <a:r>
              <a:rPr lang="en-US" sz="1200" b="1" i="1" dirty="0">
                <a:solidFill>
                  <a:srgbClr val="333333"/>
                </a:solidFill>
                <a:effectLst/>
              </a:rPr>
              <a:t> Operation Condor and Covert War in Latin America</a:t>
            </a:r>
            <a:r>
              <a:rPr lang="en-US" sz="1200" b="1" i="0" dirty="0">
                <a:solidFill>
                  <a:srgbClr val="333333"/>
                </a:solidFill>
                <a:effectLst/>
              </a:rPr>
              <a:t>. Lanham, MD: Rowman &amp; Littlefield, 2005.</a:t>
            </a:r>
            <a:endParaRPr lang="cs-CZ" sz="1200" b="1" i="0" dirty="0">
              <a:solidFill>
                <a:srgbClr val="333333"/>
              </a:solidFill>
              <a:effectLst/>
            </a:endParaRPr>
          </a:p>
          <a:p>
            <a:pPr marL="0" indent="0" algn="l">
              <a:buNone/>
            </a:pPr>
            <a:endParaRPr lang="cs-CZ" sz="1200" b="1" dirty="0">
              <a:solidFill>
                <a:srgbClr val="0F1111"/>
              </a:solidFill>
            </a:endParaRPr>
          </a:p>
          <a:p>
            <a:pPr marL="0" indent="0" algn="l">
              <a:buNone/>
            </a:pPr>
            <a:r>
              <a:rPr lang="cs-CZ" sz="1200" b="1" i="0" dirty="0">
                <a:solidFill>
                  <a:srgbClr val="0F1111"/>
                </a:solidFill>
                <a:effectLst/>
              </a:rPr>
              <a:t>Nekola, Martin: </a:t>
            </a:r>
            <a:r>
              <a:rPr lang="cs-CZ" sz="1200" b="1" i="1" dirty="0">
                <a:solidFill>
                  <a:srgbClr val="0F1111"/>
                </a:solidFill>
                <a:effectLst/>
              </a:rPr>
              <a:t>Operace kondor, </a:t>
            </a:r>
            <a:r>
              <a:rPr lang="cs-CZ" sz="1200" b="1" dirty="0">
                <a:solidFill>
                  <a:srgbClr val="0F1111"/>
                </a:solidFill>
                <a:effectLst/>
              </a:rPr>
              <a:t>Praha: Epocha, 2012. </a:t>
            </a:r>
            <a:endParaRPr lang="cs-CZ" sz="1200" b="1" i="1" dirty="0">
              <a:solidFill>
                <a:srgbClr val="0F1111"/>
              </a:solidFill>
              <a:effectLst/>
            </a:endParaRPr>
          </a:p>
          <a:p>
            <a:pPr marL="0" indent="0" algn="l">
              <a:buNone/>
            </a:pPr>
            <a:endParaRPr lang="cs-CZ" sz="1600" b="1" dirty="0">
              <a:solidFill>
                <a:srgbClr val="0F1111"/>
              </a:solidFill>
              <a:latin typeface="Amazon Ember"/>
            </a:endParaRPr>
          </a:p>
          <a:p>
            <a:pPr marL="0" indent="0" algn="l">
              <a:buNone/>
            </a:pPr>
            <a:endParaRPr lang="en-US" sz="1600" b="1" i="0" dirty="0">
              <a:solidFill>
                <a:srgbClr val="0F1111"/>
              </a:solidFill>
              <a:effectLst/>
              <a:latin typeface="Amazon Ember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16349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AFC8D2D-520E-43DC-B731-A0D9EB45EA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7467600" cy="59666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Největší armády světa – vojenský personál (2019)</a:t>
            </a:r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0EC04D09-16AC-43E1-BECC-5CEA4020E05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584310" y="1154502"/>
            <a:ext cx="7500926" cy="6642167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140E3-048D-40A8-8A7C-07DB708E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5059" name="Zástupný symbol pro obsah 2">
            <a:extLst>
              <a:ext uri="{FF2B5EF4-FFF2-40B4-BE49-F238E27FC236}">
                <a16:creationId xmlns:a16="http://schemas.microsoft.com/office/drawing/2014/main" id="{9EF20519-04C7-4C86-A03C-86D3471BA08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dirty="0"/>
              <a:t>Díky za pozornost 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1073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AFC8D2D-520E-43DC-B731-A0D9EB45EA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Největší armády v Latinské Americe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0776FDE2-989C-4BE2-B345-9D23F9DF4392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>
              <a:defRPr/>
            </a:pPr>
            <a:endParaRPr lang="cs-CZ" altLang="cs-CZ" sz="2800" dirty="0"/>
          </a:p>
          <a:p>
            <a:pPr marL="0" indent="0" eaLnBrk="1" hangingPunct="1">
              <a:buNone/>
              <a:defRPr/>
            </a:pPr>
            <a:r>
              <a:rPr lang="cs-CZ" altLang="cs-CZ" sz="2800" dirty="0"/>
              <a:t>   - Brazílie 334.000 (populace 209 milionů)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/>
              <a:t>   - Kolumbie 295.000 (49 milionů)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/>
              <a:t>   - Mexiko 277.000  (121 milionů)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/>
              <a:t>   - Venezuela 195.000 (31 milionů)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/>
              <a:t>   - Peru 78.000   (31 milionů)</a:t>
            </a:r>
          </a:p>
          <a:p>
            <a:pPr marL="0" indent="0" eaLnBrk="1" hangingPunct="1">
              <a:buNone/>
              <a:defRPr/>
            </a:pPr>
            <a:r>
              <a:rPr lang="cs-CZ" altLang="cs-CZ" sz="2800" dirty="0"/>
              <a:t>   - Argentina 77.000 (42 milionů)</a:t>
            </a:r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 err="1"/>
              <a:t>Few</a:t>
            </a:r>
            <a:r>
              <a:rPr lang="cs-CZ" altLang="cs-CZ" sz="2800" dirty="0"/>
              <a:t> inter-</a:t>
            </a:r>
            <a:r>
              <a:rPr lang="cs-CZ" altLang="cs-CZ" sz="2800" dirty="0" err="1"/>
              <a:t>state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wars</a:t>
            </a: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 err="1"/>
              <a:t>Can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sometimes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solve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task</a:t>
            </a:r>
            <a:r>
              <a:rPr lang="cs-CZ" altLang="cs-CZ" sz="2800" dirty="0"/>
              <a:t> not </a:t>
            </a:r>
            <a:r>
              <a:rPr lang="cs-CZ" altLang="cs-CZ" sz="2800" dirty="0" err="1"/>
              <a:t>usual</a:t>
            </a:r>
            <a:r>
              <a:rPr lang="cs-CZ" altLang="cs-CZ" sz="2800" dirty="0"/>
              <a:t> in </a:t>
            </a:r>
            <a:r>
              <a:rPr lang="cs-CZ" altLang="cs-CZ" sz="2800" dirty="0" err="1"/>
              <a:t>Europe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counter-narcos</a:t>
            </a:r>
            <a:r>
              <a:rPr lang="cs-CZ" altLang="cs-CZ" sz="2800" dirty="0"/>
              <a:t>, police</a:t>
            </a:r>
          </a:p>
          <a:p>
            <a:pPr eaLnBrk="1" hangingPunct="1">
              <a:defRPr/>
            </a:pPr>
            <a:r>
              <a:rPr lang="cs-CZ" altLang="cs-CZ" sz="2800" dirty="0" err="1"/>
              <a:t>Sometimes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only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power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capable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solving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problems</a:t>
            </a: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 err="1"/>
              <a:t>The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army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persuaded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about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its</a:t>
            </a:r>
            <a:r>
              <a:rPr lang="cs-CZ" altLang="cs-CZ" sz="2800" dirty="0"/>
              <a:t> </a:t>
            </a:r>
            <a:r>
              <a:rPr lang="cs-CZ" altLang="cs-CZ" sz="2800" dirty="0" err="1"/>
              <a:t>right</a:t>
            </a:r>
            <a:r>
              <a:rPr lang="cs-CZ" altLang="cs-CZ" sz="2800" dirty="0"/>
              <a:t> to </a:t>
            </a:r>
            <a:r>
              <a:rPr lang="cs-CZ" altLang="cs-CZ" sz="2800" dirty="0" err="1"/>
              <a:t>intervene</a:t>
            </a:r>
            <a:endParaRPr lang="cs-CZ" altLang="cs-CZ" sz="2800" dirty="0"/>
          </a:p>
          <a:p>
            <a:pPr eaLnBrk="1" hangingPunct="1">
              <a:defRPr/>
            </a:pPr>
            <a:r>
              <a:rPr lang="cs-CZ" altLang="cs-CZ" sz="2800" dirty="0" err="1"/>
              <a:t>LatAm</a:t>
            </a:r>
            <a:r>
              <a:rPr lang="cs-CZ" altLang="cs-CZ" sz="2800" dirty="0"/>
              <a:t> </a:t>
            </a:r>
            <a:r>
              <a:rPr lang="cs-CZ" altLang="cs-CZ" sz="2800" dirty="0" err="1"/>
              <a:t>state</a:t>
            </a:r>
            <a:r>
              <a:rPr lang="cs-CZ" altLang="cs-CZ" sz="2800" dirty="0"/>
              <a:t> do not </a:t>
            </a:r>
            <a:r>
              <a:rPr lang="cs-CZ" altLang="cs-CZ" sz="2800" dirty="0" err="1"/>
              <a:t>spend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that</a:t>
            </a:r>
            <a:r>
              <a:rPr lang="cs-CZ" altLang="cs-CZ" sz="2800" dirty="0"/>
              <a:t> much on </a:t>
            </a:r>
            <a:r>
              <a:rPr lang="cs-CZ" altLang="cs-CZ" sz="2800" dirty="0" err="1"/>
              <a:t>army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863269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AFC8D2D-520E-43DC-B731-A0D9EB45EA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Basic </a:t>
            </a:r>
            <a:r>
              <a:rPr lang="cs-CZ" dirty="0" err="1"/>
              <a:t>Characteristics</a:t>
            </a:r>
            <a:endParaRPr lang="cs-CZ" dirty="0"/>
          </a:p>
        </p:txBody>
      </p:sp>
      <p:pic>
        <p:nvPicPr>
          <p:cNvPr id="2" name="Obrázek 2" descr="Obsah obrázku příslušenství, deštník&#10;&#10;Popis vygenerovaný s velmi vysokou mírou spolehlivosti">
            <a:extLst>
              <a:ext uri="{FF2B5EF4-FFF2-40B4-BE49-F238E27FC236}">
                <a16:creationId xmlns:a16="http://schemas.microsoft.com/office/drawing/2014/main" id="{1ADEA90E-BDDB-467A-B5E5-766DEB77F09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26818" y="910089"/>
            <a:ext cx="7698324" cy="5563736"/>
          </a:xfrm>
        </p:spPr>
      </p:pic>
    </p:spTree>
    <p:extLst>
      <p:ext uri="{BB962C8B-B14F-4D97-AF65-F5344CB8AC3E}">
        <p14:creationId xmlns:p14="http://schemas.microsoft.com/office/powerpoint/2010/main" val="383994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256BD09-2BA1-41A7-9EFD-3700505C10F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Diktatury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364ADD9-10FA-4A9C-98C4-1CEA4B62748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cs-CZ" altLang="cs-CZ" dirty="0"/>
              <a:t>Dlouhá tradice autoritářství</a:t>
            </a:r>
          </a:p>
          <a:p>
            <a:pPr eaLnBrk="1" hangingPunct="1"/>
            <a:r>
              <a:rPr lang="cs-CZ" altLang="cs-CZ" dirty="0"/>
              <a:t>Ještě před studenou válkou:</a:t>
            </a:r>
            <a:r>
              <a:rPr lang="en-US" altLang="cs-CZ" dirty="0"/>
              <a:t> </a:t>
            </a:r>
            <a:r>
              <a:rPr lang="cs-CZ" altLang="cs-CZ" dirty="0"/>
              <a:t>diktatury a rodinné klany – </a:t>
            </a:r>
            <a:r>
              <a:rPr lang="cs-CZ" altLang="cs-CZ" dirty="0" err="1"/>
              <a:t>sultanistické</a:t>
            </a:r>
            <a:r>
              <a:rPr lang="cs-CZ" altLang="cs-CZ" dirty="0"/>
              <a:t> vlády </a:t>
            </a:r>
          </a:p>
          <a:p>
            <a:pPr eaLnBrk="1" hangingPunct="1"/>
            <a:r>
              <a:rPr lang="cs-CZ" altLang="cs-CZ" dirty="0"/>
              <a:t>Silná podpora USA – obhajoba ekonomických zájmů</a:t>
            </a:r>
          </a:p>
          <a:p>
            <a:pPr eaLnBrk="1" hangingPunct="1"/>
            <a:r>
              <a:rPr lang="cs-CZ" altLang="cs-CZ" dirty="0"/>
              <a:t>Zejména oblast střední Ameriky a Karibiku</a:t>
            </a:r>
          </a:p>
          <a:p>
            <a:pPr eaLnBrk="1" hangingPunct="1"/>
            <a:r>
              <a:rPr lang="cs-CZ" altLang="cs-CZ" dirty="0"/>
              <a:t>Nicaragua: </a:t>
            </a:r>
            <a:r>
              <a:rPr lang="cs-CZ" altLang="cs-CZ" dirty="0" err="1"/>
              <a:t>Somozova</a:t>
            </a:r>
            <a:r>
              <a:rPr lang="cs-CZ" altLang="cs-CZ" dirty="0"/>
              <a:t> rodina 1933-1979</a:t>
            </a:r>
          </a:p>
          <a:p>
            <a:pPr eaLnBrk="1" hangingPunct="1"/>
            <a:r>
              <a:rPr lang="cs-CZ" altLang="cs-CZ" dirty="0"/>
              <a:t>Guatemala </a:t>
            </a:r>
            <a:r>
              <a:rPr lang="en-US" altLang="cs-CZ" dirty="0"/>
              <a:t>1920s </a:t>
            </a:r>
            <a:r>
              <a:rPr lang="cs-CZ" altLang="cs-CZ" dirty="0"/>
              <a:t>- </a:t>
            </a:r>
            <a:r>
              <a:rPr lang="en-US" altLang="cs-CZ" dirty="0"/>
              <a:t>1980s</a:t>
            </a:r>
            <a:r>
              <a:rPr lang="cs-CZ" altLang="cs-CZ" dirty="0"/>
              <a:t> </a:t>
            </a:r>
          </a:p>
          <a:p>
            <a:pPr eaLnBrk="1" hangingPunct="1"/>
            <a:r>
              <a:rPr lang="cs-CZ" altLang="cs-CZ" dirty="0"/>
              <a:t>El Salvador 1931-1979</a:t>
            </a:r>
          </a:p>
          <a:p>
            <a:pPr eaLnBrk="1" hangingPunct="1"/>
            <a:r>
              <a:rPr lang="cs-CZ" altLang="cs-CZ" dirty="0"/>
              <a:t>Dominikánská </a:t>
            </a:r>
            <a:r>
              <a:rPr lang="cs-CZ" altLang="cs-CZ" dirty="0" err="1"/>
              <a:t>rep</a:t>
            </a:r>
            <a:r>
              <a:rPr lang="cs-CZ" altLang="cs-CZ" dirty="0"/>
              <a:t>.: Rafael </a:t>
            </a:r>
            <a:r>
              <a:rPr lang="cs-CZ" altLang="cs-CZ" dirty="0" err="1"/>
              <a:t>Trujillo</a:t>
            </a:r>
            <a:r>
              <a:rPr lang="cs-CZ" altLang="cs-CZ" dirty="0"/>
              <a:t> 1930-1961</a:t>
            </a:r>
          </a:p>
          <a:p>
            <a:pPr eaLnBrk="1" hangingPunct="1"/>
            <a:r>
              <a:rPr lang="cs-CZ" altLang="cs-CZ" dirty="0"/>
              <a:t>Haiti: Francois </a:t>
            </a:r>
            <a:r>
              <a:rPr lang="cs-CZ" altLang="cs-CZ" dirty="0" err="1"/>
              <a:t>Duvalier</a:t>
            </a:r>
            <a:r>
              <a:rPr lang="cs-CZ" altLang="cs-CZ" dirty="0"/>
              <a:t> 1957–1986 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rkýř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dministrativní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.xml><?xml version="1.0" encoding="utf-8"?>
<a:themeOverride xmlns:a="http://schemas.openxmlformats.org/drawingml/2006/main">
  <a:clrScheme name="Administrativní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5431</TotalTime>
  <Words>2188</Words>
  <Application>Microsoft Office PowerPoint</Application>
  <PresentationFormat>Předvádění na obrazovce (4:3)</PresentationFormat>
  <Paragraphs>672</Paragraphs>
  <Slides>60</Slides>
  <Notes>51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69" baseType="lpstr">
      <vt:lpstr>Amazon Ember</vt:lpstr>
      <vt:lpstr>Arial</vt:lpstr>
      <vt:lpstr>Century Schoolbook</vt:lpstr>
      <vt:lpstr>Garamond</vt:lpstr>
      <vt:lpstr>Times New Roman</vt:lpstr>
      <vt:lpstr>Wingdings</vt:lpstr>
      <vt:lpstr>Wingdings 2</vt:lpstr>
      <vt:lpstr>Arkýř</vt:lpstr>
      <vt:lpstr>1_Arkýř</vt:lpstr>
      <vt:lpstr>Bezpečnost</vt:lpstr>
      <vt:lpstr>Politický vliv latinskoamerických armád</vt:lpstr>
      <vt:lpstr>Důvěra v armádu </vt:lpstr>
      <vt:lpstr>Válečné konflikty </vt:lpstr>
      <vt:lpstr>Vnitřní nepřátelé </vt:lpstr>
      <vt:lpstr>Největší armády světa – vojenský personál (2019)</vt:lpstr>
      <vt:lpstr>Největší armády v Latinské Americe</vt:lpstr>
      <vt:lpstr>Basic Characteristics</vt:lpstr>
      <vt:lpstr>Diktatury</vt:lpstr>
      <vt:lpstr>Dominance USA</vt:lpstr>
      <vt:lpstr>USA a vojenské intervence </vt:lpstr>
      <vt:lpstr>Kubánská revoluce 1959</vt:lpstr>
      <vt:lpstr>Guerilová válka</vt:lpstr>
      <vt:lpstr>Ernesto Che Guevara (1928-1967)</vt:lpstr>
      <vt:lpstr>che guevara jako teoretik a praktik revoluce</vt:lpstr>
      <vt:lpstr>Export revoluce – vznik guerillových hnutí</vt:lpstr>
      <vt:lpstr>Guerillová hnutí v Latinské Americe</vt:lpstr>
      <vt:lpstr>Motivace armády pro vstup do politiky</vt:lpstr>
      <vt:lpstr>Charakteristika</vt:lpstr>
      <vt:lpstr>Vojenské režimy v LA</vt:lpstr>
      <vt:lpstr>Vojenské režimy </vt:lpstr>
      <vt:lpstr>Nástup institucionalizovaných vojenských diktatur</vt:lpstr>
      <vt:lpstr>Československo a vojenské režimy</vt:lpstr>
      <vt:lpstr>Československo a vojenské režimy</vt:lpstr>
      <vt:lpstr>Československo a vojenské režimy</vt:lpstr>
      <vt:lpstr>Brazílie 1964-1985</vt:lpstr>
      <vt:lpstr>Argentina </vt:lpstr>
      <vt:lpstr>Argentina </vt:lpstr>
      <vt:lpstr>Argentina </vt:lpstr>
      <vt:lpstr>Argentina </vt:lpstr>
      <vt:lpstr>argentinská vojenská junta </vt:lpstr>
      <vt:lpstr>Jorge Rafael Videla </vt:lpstr>
      <vt:lpstr>Madres de la Plaza de Mayo </vt:lpstr>
      <vt:lpstr>Desaparecidos</vt:lpstr>
      <vt:lpstr>Otázka zločinů proti lidskosti </vt:lpstr>
      <vt:lpstr>Odchod vojáků z politiky a otázka trestu </vt:lpstr>
      <vt:lpstr>Sovětský blok a argentinská vojenská junta </vt:lpstr>
      <vt:lpstr>Sovětský blok a argentinská vojenská junta </vt:lpstr>
      <vt:lpstr>Sovětský blok a argentinská vojenská junta </vt:lpstr>
      <vt:lpstr>Sovětský blok a argentinská vojenská junta </vt:lpstr>
      <vt:lpstr>Shrnutí </vt:lpstr>
      <vt:lpstr>CHILE</vt:lpstr>
      <vt:lpstr>Allendeho vláda</vt:lpstr>
      <vt:lpstr>Sovětská pomoc Allendeho vládě </vt:lpstr>
      <vt:lpstr>Pád Allendeho vlády </vt:lpstr>
      <vt:lpstr>Horliví nepřátelé </vt:lpstr>
      <vt:lpstr>Propaganda</vt:lpstr>
      <vt:lpstr>Propaganda</vt:lpstr>
      <vt:lpstr>Augusto Pinochet</vt:lpstr>
      <vt:lpstr>Východní blok a autoritářské vojenské režimy</vt:lpstr>
      <vt:lpstr>Oběti Latinskoamerických diktatur  </vt:lpstr>
      <vt:lpstr>Oběti občanských válek </vt:lpstr>
      <vt:lpstr>Armáda a demokracie </vt:lpstr>
      <vt:lpstr>Guerillová hnutí a demokracie</vt:lpstr>
      <vt:lpstr>Současná pozice guerill</vt:lpstr>
      <vt:lpstr>Aktuální problematika bezpečnosti</vt:lpstr>
      <vt:lpstr>Současná situace</vt:lpstr>
      <vt:lpstr>The Military in Democratic Latin America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Hrabálek</dc:creator>
  <cp:lastModifiedBy>Michal Zourek</cp:lastModifiedBy>
  <cp:revision>87</cp:revision>
  <dcterms:created xsi:type="dcterms:W3CDTF">2007-03-26T09:49:35Z</dcterms:created>
  <dcterms:modified xsi:type="dcterms:W3CDTF">2022-04-14T10:59:34Z</dcterms:modified>
</cp:coreProperties>
</file>