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5143500" type="screen16x9"/>
  <p:notesSz cx="6858000" cy="9144000"/>
  <p:embeddedFontLst>
    <p:embeddedFont>
      <p:font typeface="Proxima Nova" panose="020B0604020202020204"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3" d="100"/>
          <a:sy n="143" d="100"/>
        </p:scale>
        <p:origin x="684" y="11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122d9fb8639_0_2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122d9fb8639_0_2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122d9fb8639_0_18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122d9fb8639_0_1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1215b24b04a_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1215b24b04a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g1215b24b04a_0_1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 name="Google Shape;134;g1215b24b04a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1215b24b04a_0_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0" name="Google Shape;140;g1215b24b04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1215b24b04a_0_2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1215b24b04a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122d9fb8639_0_19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122d9fb8639_0_1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11abe55a668_1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11abe55a668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122d9fb8639_0_17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122d9fb8639_0_1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122d9fb8639_0_20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122d9fb8639_0_2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122d9fb8639_0_2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122d9fb8639_0_2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122d9fb8639_0_17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122d9fb8639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122d9fb8639_0_2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122d9fb8639_0_2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122d9fb8639_0_2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122d9fb8639_0_2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122d9fb8639_0_18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122d9fb8639_0_1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122d9fb8639_0_19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122d9fb8639_0_1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cxnSp>
        <p:nvCxnSpPr>
          <p:cNvPr id="10" name="Google Shape;10;p2"/>
          <p:cNvCxnSpPr/>
          <p:nvPr/>
        </p:nvCxnSpPr>
        <p:spPr>
          <a:xfrm>
            <a:off x="0" y="2998150"/>
            <a:ext cx="9144000" cy="0"/>
          </a:xfrm>
          <a:prstGeom prst="straightConnector1">
            <a:avLst/>
          </a:prstGeom>
          <a:noFill/>
          <a:ln w="19050" cap="flat" cmpd="sng">
            <a:solidFill>
              <a:schemeClr val="lt2"/>
            </a:solidFill>
            <a:prstDash val="solid"/>
            <a:round/>
            <a:headEnd type="none" w="sm" len="sm"/>
            <a:tailEnd type="none" w="sm" len="sm"/>
          </a:ln>
        </p:spPr>
      </p:cxnSp>
      <p:sp>
        <p:nvSpPr>
          <p:cNvPr id="11" name="Google Shape;11;p2"/>
          <p:cNvSpPr txBox="1">
            <a:spLocks noGrp="1"/>
          </p:cNvSpPr>
          <p:nvPr>
            <p:ph type="ctrTitle"/>
          </p:nvPr>
        </p:nvSpPr>
        <p:spPr>
          <a:xfrm>
            <a:off x="510450" y="1257300"/>
            <a:ext cx="8123100" cy="15885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12" name="Google Shape;12;p2"/>
          <p:cNvSpPr txBox="1">
            <a:spLocks noGrp="1"/>
          </p:cNvSpPr>
          <p:nvPr>
            <p:ph type="subTitle" idx="1"/>
          </p:nvPr>
        </p:nvSpPr>
        <p:spPr>
          <a:xfrm>
            <a:off x="510450" y="3182313"/>
            <a:ext cx="8123100" cy="6300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400"/>
              <a:buNone/>
              <a:defRPr sz="2400">
                <a:solidFill>
                  <a:schemeClr val="lt1"/>
                </a:solidFill>
              </a:defRPr>
            </a:lvl1pPr>
            <a:lvl2pPr lvl="1">
              <a:lnSpc>
                <a:spcPct val="100000"/>
              </a:lnSpc>
              <a:spcBef>
                <a:spcPts val="0"/>
              </a:spcBef>
              <a:spcAft>
                <a:spcPts val="0"/>
              </a:spcAft>
              <a:buClr>
                <a:schemeClr val="lt1"/>
              </a:buClr>
              <a:buSzPts val="2400"/>
              <a:buNone/>
              <a:defRPr sz="2400">
                <a:solidFill>
                  <a:schemeClr val="lt1"/>
                </a:solidFill>
              </a:defRPr>
            </a:lvl2pPr>
            <a:lvl3pPr lvl="2">
              <a:lnSpc>
                <a:spcPct val="100000"/>
              </a:lnSpc>
              <a:spcBef>
                <a:spcPts val="0"/>
              </a:spcBef>
              <a:spcAft>
                <a:spcPts val="0"/>
              </a:spcAft>
              <a:buClr>
                <a:schemeClr val="lt1"/>
              </a:buClr>
              <a:buSzPts val="2400"/>
              <a:buNone/>
              <a:defRPr sz="2400">
                <a:solidFill>
                  <a:schemeClr val="lt1"/>
                </a:solidFill>
              </a:defRPr>
            </a:lvl3pPr>
            <a:lvl4pPr lvl="3">
              <a:lnSpc>
                <a:spcPct val="100000"/>
              </a:lnSpc>
              <a:spcBef>
                <a:spcPts val="0"/>
              </a:spcBef>
              <a:spcAft>
                <a:spcPts val="0"/>
              </a:spcAft>
              <a:buClr>
                <a:schemeClr val="lt1"/>
              </a:buClr>
              <a:buSzPts val="2400"/>
              <a:buNone/>
              <a:defRPr sz="2400">
                <a:solidFill>
                  <a:schemeClr val="lt1"/>
                </a:solidFill>
              </a:defRPr>
            </a:lvl4pPr>
            <a:lvl5pPr lvl="4">
              <a:lnSpc>
                <a:spcPct val="100000"/>
              </a:lnSpc>
              <a:spcBef>
                <a:spcPts val="0"/>
              </a:spcBef>
              <a:spcAft>
                <a:spcPts val="0"/>
              </a:spcAft>
              <a:buClr>
                <a:schemeClr val="lt1"/>
              </a:buClr>
              <a:buSzPts val="2400"/>
              <a:buNone/>
              <a:defRPr sz="2400">
                <a:solidFill>
                  <a:schemeClr val="lt1"/>
                </a:solidFill>
              </a:defRPr>
            </a:lvl5pPr>
            <a:lvl6pPr lvl="5">
              <a:lnSpc>
                <a:spcPct val="100000"/>
              </a:lnSpc>
              <a:spcBef>
                <a:spcPts val="0"/>
              </a:spcBef>
              <a:spcAft>
                <a:spcPts val="0"/>
              </a:spcAft>
              <a:buClr>
                <a:schemeClr val="lt1"/>
              </a:buClr>
              <a:buSzPts val="2400"/>
              <a:buNone/>
              <a:defRPr sz="2400">
                <a:solidFill>
                  <a:schemeClr val="lt1"/>
                </a:solidFill>
              </a:defRPr>
            </a:lvl6pPr>
            <a:lvl7pPr lvl="6">
              <a:lnSpc>
                <a:spcPct val="100000"/>
              </a:lnSpc>
              <a:spcBef>
                <a:spcPts val="0"/>
              </a:spcBef>
              <a:spcAft>
                <a:spcPts val="0"/>
              </a:spcAft>
              <a:buClr>
                <a:schemeClr val="lt1"/>
              </a:buClr>
              <a:buSzPts val="2400"/>
              <a:buNone/>
              <a:defRPr sz="2400">
                <a:solidFill>
                  <a:schemeClr val="lt1"/>
                </a:solidFill>
              </a:defRPr>
            </a:lvl7pPr>
            <a:lvl8pPr lvl="7">
              <a:lnSpc>
                <a:spcPct val="100000"/>
              </a:lnSpc>
              <a:spcBef>
                <a:spcPts val="0"/>
              </a:spcBef>
              <a:spcAft>
                <a:spcPts val="0"/>
              </a:spcAft>
              <a:buClr>
                <a:schemeClr val="lt1"/>
              </a:buClr>
              <a:buSzPts val="2400"/>
              <a:buNone/>
              <a:defRPr sz="2400">
                <a:solidFill>
                  <a:schemeClr val="lt1"/>
                </a:solidFill>
              </a:defRPr>
            </a:lvl8pPr>
            <a:lvl9pPr lvl="8">
              <a:lnSpc>
                <a:spcPct val="100000"/>
              </a:lnSpc>
              <a:spcBef>
                <a:spcPts val="0"/>
              </a:spcBef>
              <a:spcAft>
                <a:spcPts val="0"/>
              </a:spcAft>
              <a:buClr>
                <a:schemeClr val="lt1"/>
              </a:buClr>
              <a:buSzPts val="2400"/>
              <a:buNone/>
              <a:defRPr sz="2400">
                <a:solidFill>
                  <a:schemeClr val="lt1"/>
                </a:solidFill>
              </a:defRPr>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cs"/>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8"/>
        <p:cNvGrpSpPr/>
        <p:nvPr/>
      </p:nvGrpSpPr>
      <p:grpSpPr>
        <a:xfrm>
          <a:off x="0" y="0"/>
          <a:ext cx="0" cy="0"/>
          <a:chOff x="0" y="0"/>
          <a:chExt cx="0" cy="0"/>
        </a:xfrm>
      </p:grpSpPr>
      <p:sp>
        <p:nvSpPr>
          <p:cNvPr id="49" name="Google Shape;49;p11"/>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11"/>
          <p:cNvSpPr txBox="1">
            <a:spLocks noGrp="1"/>
          </p:cNvSpPr>
          <p:nvPr>
            <p:ph type="title" hasCustomPrompt="1"/>
          </p:nvPr>
        </p:nvSpPr>
        <p:spPr>
          <a:xfrm>
            <a:off x="311700" y="991475"/>
            <a:ext cx="8520600" cy="19179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14000"/>
              <a:buNone/>
              <a:defRPr sz="14000" b="1"/>
            </a:lvl1pPr>
            <a:lvl2pPr lvl="1" algn="ctr">
              <a:spcBef>
                <a:spcPts val="0"/>
              </a:spcBef>
              <a:spcAft>
                <a:spcPts val="0"/>
              </a:spcAft>
              <a:buSzPts val="14000"/>
              <a:buNone/>
              <a:defRPr sz="14000" b="1"/>
            </a:lvl2pPr>
            <a:lvl3pPr lvl="2" algn="ctr">
              <a:spcBef>
                <a:spcPts val="0"/>
              </a:spcBef>
              <a:spcAft>
                <a:spcPts val="0"/>
              </a:spcAft>
              <a:buSzPts val="14000"/>
              <a:buNone/>
              <a:defRPr sz="14000" b="1"/>
            </a:lvl3pPr>
            <a:lvl4pPr lvl="3" algn="ctr">
              <a:spcBef>
                <a:spcPts val="0"/>
              </a:spcBef>
              <a:spcAft>
                <a:spcPts val="0"/>
              </a:spcAft>
              <a:buSzPts val="14000"/>
              <a:buNone/>
              <a:defRPr sz="14000" b="1"/>
            </a:lvl4pPr>
            <a:lvl5pPr lvl="4" algn="ctr">
              <a:spcBef>
                <a:spcPts val="0"/>
              </a:spcBef>
              <a:spcAft>
                <a:spcPts val="0"/>
              </a:spcAft>
              <a:buSzPts val="14000"/>
              <a:buNone/>
              <a:defRPr sz="14000" b="1"/>
            </a:lvl5pPr>
            <a:lvl6pPr lvl="5" algn="ctr">
              <a:spcBef>
                <a:spcPts val="0"/>
              </a:spcBef>
              <a:spcAft>
                <a:spcPts val="0"/>
              </a:spcAft>
              <a:buSzPts val="14000"/>
              <a:buNone/>
              <a:defRPr sz="14000" b="1"/>
            </a:lvl6pPr>
            <a:lvl7pPr lvl="6" algn="ctr">
              <a:spcBef>
                <a:spcPts val="0"/>
              </a:spcBef>
              <a:spcAft>
                <a:spcPts val="0"/>
              </a:spcAft>
              <a:buSzPts val="14000"/>
              <a:buNone/>
              <a:defRPr sz="14000" b="1"/>
            </a:lvl7pPr>
            <a:lvl8pPr lvl="7" algn="ctr">
              <a:spcBef>
                <a:spcPts val="0"/>
              </a:spcBef>
              <a:spcAft>
                <a:spcPts val="0"/>
              </a:spcAft>
              <a:buSzPts val="14000"/>
              <a:buNone/>
              <a:defRPr sz="14000" b="1"/>
            </a:lvl8pPr>
            <a:lvl9pPr lvl="8" algn="ctr">
              <a:spcBef>
                <a:spcPts val="0"/>
              </a:spcBef>
              <a:spcAft>
                <a:spcPts val="0"/>
              </a:spcAft>
              <a:buSzPts val="14000"/>
              <a:buNone/>
              <a:defRPr sz="14000" b="1"/>
            </a:lvl9pPr>
          </a:lstStyle>
          <a:p>
            <a:r>
              <a:t>xx%</a:t>
            </a:r>
          </a:p>
        </p:txBody>
      </p:sp>
      <p:sp>
        <p:nvSpPr>
          <p:cNvPr id="51" name="Google Shape;51;p11"/>
          <p:cNvSpPr txBox="1">
            <a:spLocks noGrp="1"/>
          </p:cNvSpPr>
          <p:nvPr>
            <p:ph type="body" idx="1"/>
          </p:nvPr>
        </p:nvSpPr>
        <p:spPr>
          <a:xfrm>
            <a:off x="311700" y="3071300"/>
            <a:ext cx="8520600" cy="901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52" name="Google Shape;52;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4"/>
        <p:cNvGrpSpPr/>
        <p:nvPr/>
      </p:nvGrpSpPr>
      <p:grpSpPr>
        <a:xfrm>
          <a:off x="0" y="0"/>
          <a:ext cx="0" cy="0"/>
          <a:chOff x="0" y="0"/>
          <a:chExt cx="0" cy="0"/>
        </a:xfrm>
      </p:grpSpPr>
      <p:cxnSp>
        <p:nvCxnSpPr>
          <p:cNvPr id="15" name="Google Shape;15;p3"/>
          <p:cNvCxnSpPr/>
          <p:nvPr/>
        </p:nvCxnSpPr>
        <p:spPr>
          <a:xfrm>
            <a:off x="0" y="2998150"/>
            <a:ext cx="9144000" cy="0"/>
          </a:xfrm>
          <a:prstGeom prst="straightConnector1">
            <a:avLst/>
          </a:prstGeom>
          <a:noFill/>
          <a:ln w="19050" cap="flat" cmpd="sng">
            <a:solidFill>
              <a:schemeClr val="lt2"/>
            </a:solidFill>
            <a:prstDash val="solid"/>
            <a:round/>
            <a:headEnd type="none" w="sm" len="sm"/>
            <a:tailEnd type="none" w="sm" len="sm"/>
          </a:ln>
        </p:spPr>
      </p:cxnSp>
      <p:sp>
        <p:nvSpPr>
          <p:cNvPr id="16" name="Google Shape;16;p3"/>
          <p:cNvSpPr txBox="1">
            <a:spLocks noGrp="1"/>
          </p:cNvSpPr>
          <p:nvPr>
            <p:ph type="title"/>
          </p:nvPr>
        </p:nvSpPr>
        <p:spPr>
          <a:xfrm>
            <a:off x="510450" y="2057400"/>
            <a:ext cx="8123100" cy="7788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17" name="Google Shape;17;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cs"/>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1" name="Google Shape;21;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2" name="Google Shape;22;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5" name="Google Shape;25;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6" name="Google Shape;26;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7" name="Google Shape;27;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8"/>
        <p:cNvGrpSpPr/>
        <p:nvPr/>
      </p:nvGrpSpPr>
      <p:grpSpPr>
        <a:xfrm>
          <a:off x="0" y="0"/>
          <a:ext cx="0" cy="0"/>
          <a:chOff x="0" y="0"/>
          <a:chExt cx="0" cy="0"/>
        </a:xfrm>
      </p:grpSpPr>
      <p:sp>
        <p:nvSpPr>
          <p:cNvPr id="29" name="Google Shape;29;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 name="Google Shape;30;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1"/>
        <p:cNvGrpSpPr/>
        <p:nvPr/>
      </p:nvGrpSpPr>
      <p:grpSpPr>
        <a:xfrm>
          <a:off x="0" y="0"/>
          <a:ext cx="0" cy="0"/>
          <a:chOff x="0" y="0"/>
          <a:chExt cx="0" cy="0"/>
        </a:xfrm>
      </p:grpSpPr>
      <p:sp>
        <p:nvSpPr>
          <p:cNvPr id="32" name="Google Shape;32;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3" name="Google Shape;33;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4" name="Google Shape;34;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90250" y="526350"/>
            <a:ext cx="57975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7" name="Google Shape;37;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8"/>
        <p:cNvGrpSpPr/>
        <p:nvPr/>
      </p:nvGrpSpPr>
      <p:grpSpPr>
        <a:xfrm>
          <a:off x="0" y="0"/>
          <a:ext cx="0" cy="0"/>
          <a:chOff x="0" y="0"/>
          <a:chExt cx="0" cy="0"/>
        </a:xfrm>
      </p:grpSpPr>
      <p:sp>
        <p:nvSpPr>
          <p:cNvPr id="39" name="Google Shape;39;p9"/>
          <p:cNvSpPr/>
          <p:nvPr/>
        </p:nvSpPr>
        <p:spPr>
          <a:xfrm>
            <a:off x="4572000" y="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0" name="Google Shape;40;p9"/>
          <p:cNvCxnSpPr/>
          <p:nvPr/>
        </p:nvCxnSpPr>
        <p:spPr>
          <a:xfrm>
            <a:off x="5029675" y="4495500"/>
            <a:ext cx="468300" cy="0"/>
          </a:xfrm>
          <a:prstGeom prst="straightConnector1">
            <a:avLst/>
          </a:prstGeom>
          <a:noFill/>
          <a:ln w="19050" cap="flat" cmpd="sng">
            <a:solidFill>
              <a:schemeClr val="lt2"/>
            </a:solidFill>
            <a:prstDash val="solid"/>
            <a:round/>
            <a:headEnd type="none" w="sm" len="sm"/>
            <a:tailEnd type="none" w="sm" len="sm"/>
          </a:ln>
        </p:spPr>
      </p:cxnSp>
      <p:sp>
        <p:nvSpPr>
          <p:cNvPr id="41" name="Google Shape;41;p9"/>
          <p:cNvSpPr txBox="1">
            <a:spLocks noGrp="1"/>
          </p:cNvSpPr>
          <p:nvPr>
            <p:ph type="title"/>
          </p:nvPr>
        </p:nvSpPr>
        <p:spPr>
          <a:xfrm>
            <a:off x="265500" y="1205825"/>
            <a:ext cx="4045200" cy="15096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2" name="Google Shape;42;p9"/>
          <p:cNvSpPr txBox="1">
            <a:spLocks noGrp="1"/>
          </p:cNvSpPr>
          <p:nvPr>
            <p:ph type="subTitle" idx="1"/>
          </p:nvPr>
        </p:nvSpPr>
        <p:spPr>
          <a:xfrm>
            <a:off x="265500" y="2769001"/>
            <a:ext cx="4045200" cy="1345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3" name="Google Shape;43;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44" name="Google Shape;44;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cs"/>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5"/>
        <p:cNvGrpSpPr/>
        <p:nvPr/>
      </p:nvGrpSpPr>
      <p:grpSpPr>
        <a:xfrm>
          <a:off x="0" y="0"/>
          <a:ext cx="0" cy="0"/>
          <a:chOff x="0" y="0"/>
          <a:chExt cx="0" cy="0"/>
        </a:xfrm>
      </p:grpSpPr>
      <p:sp>
        <p:nvSpPr>
          <p:cNvPr id="46" name="Google Shape;46;p10"/>
          <p:cNvSpPr txBox="1">
            <a:spLocks noGrp="1"/>
          </p:cNvSpPr>
          <p:nvPr>
            <p:ph type="body" idx="1"/>
          </p:nvPr>
        </p:nvSpPr>
        <p:spPr>
          <a:xfrm>
            <a:off x="311700" y="423682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2100"/>
              <a:buNone/>
              <a:defRPr sz="2100"/>
            </a:lvl1pPr>
          </a:lstStyle>
          <a:p>
            <a:endParaRPr/>
          </a:p>
        </p:txBody>
      </p:sp>
      <p:sp>
        <p:nvSpPr>
          <p:cNvPr id="47" name="Google Shape;47;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cs"/>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pearmin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1pPr>
            <a:lvl2pPr lvl="1">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2pPr>
            <a:lvl3pPr lvl="2">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3pPr>
            <a:lvl4pPr lvl="3">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4pPr>
            <a:lvl5pPr lvl="4">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5pPr>
            <a:lvl6pPr lvl="5">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6pPr>
            <a:lvl7pPr lvl="6">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7pPr>
            <a:lvl8pPr lvl="7">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8pPr>
            <a:lvl9pPr lvl="8">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accent3"/>
              </a:buClr>
              <a:buSzPts val="1800"/>
              <a:buFont typeface="Proxima Nova"/>
              <a:buChar char="●"/>
              <a:defRPr sz="1800">
                <a:solidFill>
                  <a:schemeClr val="accent3"/>
                </a:solidFill>
                <a:latin typeface="Proxima Nova"/>
                <a:ea typeface="Proxima Nova"/>
                <a:cs typeface="Proxima Nova"/>
                <a:sym typeface="Proxima Nova"/>
              </a:defRPr>
            </a:lvl1pPr>
            <a:lvl2pPr marL="914400" lvl="1"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2pPr>
            <a:lvl3pPr marL="1371600" lvl="2"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3pPr>
            <a:lvl4pPr marL="1828800" lvl="3"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4pPr>
            <a:lvl5pPr marL="2286000" lvl="4"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5pPr>
            <a:lvl6pPr marL="2743200" lvl="5"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6pPr>
            <a:lvl7pPr marL="3200400" lvl="6"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7pPr>
            <a:lvl8pPr marL="3657600" lvl="7"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8pPr>
            <a:lvl9pPr marL="4114800" lvl="8"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1"/>
                </a:solidFill>
                <a:latin typeface="Proxima Nova"/>
                <a:ea typeface="Proxima Nova"/>
                <a:cs typeface="Proxima Nova"/>
                <a:sym typeface="Proxima Nova"/>
              </a:defRPr>
            </a:lvl1pPr>
            <a:lvl2pPr lvl="1" algn="r">
              <a:buNone/>
              <a:defRPr sz="1000">
                <a:solidFill>
                  <a:schemeClr val="dk1"/>
                </a:solidFill>
                <a:latin typeface="Proxima Nova"/>
                <a:ea typeface="Proxima Nova"/>
                <a:cs typeface="Proxima Nova"/>
                <a:sym typeface="Proxima Nova"/>
              </a:defRPr>
            </a:lvl2pPr>
            <a:lvl3pPr lvl="2" algn="r">
              <a:buNone/>
              <a:defRPr sz="1000">
                <a:solidFill>
                  <a:schemeClr val="dk1"/>
                </a:solidFill>
                <a:latin typeface="Proxima Nova"/>
                <a:ea typeface="Proxima Nova"/>
                <a:cs typeface="Proxima Nova"/>
                <a:sym typeface="Proxima Nova"/>
              </a:defRPr>
            </a:lvl3pPr>
            <a:lvl4pPr lvl="3" algn="r">
              <a:buNone/>
              <a:defRPr sz="1000">
                <a:solidFill>
                  <a:schemeClr val="dk1"/>
                </a:solidFill>
                <a:latin typeface="Proxima Nova"/>
                <a:ea typeface="Proxima Nova"/>
                <a:cs typeface="Proxima Nova"/>
                <a:sym typeface="Proxima Nova"/>
              </a:defRPr>
            </a:lvl4pPr>
            <a:lvl5pPr lvl="4" algn="r">
              <a:buNone/>
              <a:defRPr sz="1000">
                <a:solidFill>
                  <a:schemeClr val="dk1"/>
                </a:solidFill>
                <a:latin typeface="Proxima Nova"/>
                <a:ea typeface="Proxima Nova"/>
                <a:cs typeface="Proxima Nova"/>
                <a:sym typeface="Proxima Nova"/>
              </a:defRPr>
            </a:lvl5pPr>
            <a:lvl6pPr lvl="5" algn="r">
              <a:buNone/>
              <a:defRPr sz="1000">
                <a:solidFill>
                  <a:schemeClr val="dk1"/>
                </a:solidFill>
                <a:latin typeface="Proxima Nova"/>
                <a:ea typeface="Proxima Nova"/>
                <a:cs typeface="Proxima Nova"/>
                <a:sym typeface="Proxima Nova"/>
              </a:defRPr>
            </a:lvl6pPr>
            <a:lvl7pPr lvl="6" algn="r">
              <a:buNone/>
              <a:defRPr sz="1000">
                <a:solidFill>
                  <a:schemeClr val="dk1"/>
                </a:solidFill>
                <a:latin typeface="Proxima Nova"/>
                <a:ea typeface="Proxima Nova"/>
                <a:cs typeface="Proxima Nova"/>
                <a:sym typeface="Proxima Nova"/>
              </a:defRPr>
            </a:lvl7pPr>
            <a:lvl8pPr lvl="7" algn="r">
              <a:buNone/>
              <a:defRPr sz="1000">
                <a:solidFill>
                  <a:schemeClr val="dk1"/>
                </a:solidFill>
                <a:latin typeface="Proxima Nova"/>
                <a:ea typeface="Proxima Nova"/>
                <a:cs typeface="Proxima Nova"/>
                <a:sym typeface="Proxima Nova"/>
              </a:defRPr>
            </a:lvl8pPr>
            <a:lvl9pPr lvl="8" algn="r">
              <a:buNone/>
              <a:defRPr sz="1000">
                <a:solidFill>
                  <a:schemeClr val="dk1"/>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cs"/>
              <a:t>‹Nr.›</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doi.org/10.17159/1996-2096/2015/v15n2a3" TargetMode="External"/><Relationship Id="rId7" Type="http://schemas.openxmlformats.org/officeDocument/2006/relationships/hyperlink" Target="https://www.aljazeera.com/news/2022/2/17/hold-what-to-expect-at-the-6th-eu-au-summit"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 Id="rId6" Type="http://schemas.openxmlformats.org/officeDocument/2006/relationships/hyperlink" Target="https://www.consilium.europa.eu/en/press/press-releases/2022/02/18/sixth-european-union-african-union-summit-a-joint-vision-for-2030/" TargetMode="External"/><Relationship Id="rId5" Type="http://schemas.openxmlformats.org/officeDocument/2006/relationships/hyperlink" Target="https://www.un.org/africarenewal/magazine/march-2022/eu-au-summit-2022-eu-wants-be-africa%E2%80%99s-friend-need%E2%80%94and-indeed" TargetMode="External"/><Relationship Id="rId4" Type="http://schemas.openxmlformats.org/officeDocument/2006/relationships/hyperlink" Target="https://www.consilium.europa.eu/en/meetings/international-summit/2022/02/17-18/"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3"/>
          <p:cNvSpPr txBox="1">
            <a:spLocks noGrp="1"/>
          </p:cNvSpPr>
          <p:nvPr>
            <p:ph type="ctrTitle"/>
          </p:nvPr>
        </p:nvSpPr>
        <p:spPr>
          <a:xfrm>
            <a:off x="255300" y="1285325"/>
            <a:ext cx="8633400" cy="1588500"/>
          </a:xfrm>
          <a:prstGeom prst="rect">
            <a:avLst/>
          </a:prstGeom>
        </p:spPr>
        <p:txBody>
          <a:bodyPr spcFirstLastPara="1" wrap="square" lIns="91425" tIns="91425" rIns="91425" bIns="91425" anchor="b" anchorCtr="0">
            <a:normAutofit fontScale="90000"/>
          </a:bodyPr>
          <a:lstStyle/>
          <a:p>
            <a:pPr marL="0" lvl="0" indent="0" algn="l" rtl="0">
              <a:spcBef>
                <a:spcPts val="0"/>
              </a:spcBef>
              <a:spcAft>
                <a:spcPts val="0"/>
              </a:spcAft>
              <a:buNone/>
            </a:pPr>
            <a:r>
              <a:rPr lang="cs"/>
              <a:t>African Union and European union</a:t>
            </a:r>
            <a:endParaRPr/>
          </a:p>
        </p:txBody>
      </p:sp>
      <p:sp>
        <p:nvSpPr>
          <p:cNvPr id="60" name="Google Shape;60;p13"/>
          <p:cNvSpPr txBox="1">
            <a:spLocks noGrp="1"/>
          </p:cNvSpPr>
          <p:nvPr>
            <p:ph type="subTitle" idx="1"/>
          </p:nvPr>
        </p:nvSpPr>
        <p:spPr>
          <a:xfrm>
            <a:off x="510450" y="3182313"/>
            <a:ext cx="8123100" cy="630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cs"/>
              <a:t>Disagreements and conflicts</a:t>
            </a:r>
            <a:endParaRPr/>
          </a:p>
        </p:txBody>
      </p:sp>
      <p:sp>
        <p:nvSpPr>
          <p:cNvPr id="61" name="Google Shape;61;p13"/>
          <p:cNvSpPr txBox="1"/>
          <p:nvPr/>
        </p:nvSpPr>
        <p:spPr>
          <a:xfrm>
            <a:off x="2123400" y="4448750"/>
            <a:ext cx="70206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cs" sz="1200">
                <a:solidFill>
                  <a:schemeClr val="lt1"/>
                </a:solidFill>
                <a:highlight>
                  <a:schemeClr val="dk1"/>
                </a:highlight>
                <a:latin typeface="Proxima Nova"/>
                <a:ea typeface="Proxima Nova"/>
                <a:cs typeface="Proxima Nova"/>
                <a:sym typeface="Proxima Nova"/>
              </a:rPr>
              <a:t>518324 Okoro Damian, 449549 Sedláková Sabina, 496918 Svrčina Vojtěch, 509851 Talarovič Štefan</a:t>
            </a:r>
            <a:endParaRPr>
              <a:solidFill>
                <a:schemeClr val="lt1"/>
              </a:solidFill>
              <a:highlight>
                <a:schemeClr val="dk1"/>
              </a:highlight>
              <a:latin typeface="Proxima Nova"/>
              <a:ea typeface="Proxima Nova"/>
              <a:cs typeface="Proxima Nova"/>
              <a:sym typeface="Proxima Nov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cs"/>
              <a:t>A Joint Vision for 2030</a:t>
            </a:r>
            <a:endParaRPr/>
          </a:p>
        </p:txBody>
      </p:sp>
      <p:sp>
        <p:nvSpPr>
          <p:cNvPr id="120" name="Google Shape;120;p22"/>
          <p:cNvSpPr txBox="1">
            <a:spLocks noGrp="1"/>
          </p:cNvSpPr>
          <p:nvPr>
            <p:ph type="body" idx="1"/>
          </p:nvPr>
        </p:nvSpPr>
        <p:spPr>
          <a:xfrm>
            <a:off x="311700" y="1152475"/>
            <a:ext cx="8520600" cy="3745200"/>
          </a:xfrm>
          <a:prstGeom prst="rect">
            <a:avLst/>
          </a:prstGeom>
        </p:spPr>
        <p:txBody>
          <a:bodyPr spcFirstLastPara="1" wrap="square" lIns="91425" tIns="91425" rIns="91425" bIns="91425" anchor="t" anchorCtr="0">
            <a:normAutofit fontScale="85000" lnSpcReduction="10000"/>
          </a:bodyPr>
          <a:lstStyle/>
          <a:p>
            <a:pPr marL="457200" lvl="0" indent="-325755" algn="l" rtl="0">
              <a:spcBef>
                <a:spcPts val="0"/>
              </a:spcBef>
              <a:spcAft>
                <a:spcPts val="0"/>
              </a:spcAft>
              <a:buSzPct val="100000"/>
              <a:buChar char="●"/>
            </a:pPr>
            <a:r>
              <a:rPr lang="cs"/>
              <a:t>core document upon which is based the renewed partnership of shared values, common priorities, and adherence to international law </a:t>
            </a:r>
            <a:endParaRPr/>
          </a:p>
          <a:p>
            <a:pPr marL="457200" lvl="0" indent="-325755" algn="l" rtl="0">
              <a:spcBef>
                <a:spcPts val="0"/>
              </a:spcBef>
              <a:spcAft>
                <a:spcPts val="0"/>
              </a:spcAft>
              <a:buSzPct val="100000"/>
              <a:buChar char="●"/>
            </a:pPr>
            <a:r>
              <a:rPr lang="cs"/>
              <a:t>main spheres of interest: sustained economic development, the rule of law in the wake of several coups d’etat across Africa, security cooperation, encouraging continental and regional integration as well as international multilateralism under the umbrella of the UN and its agencies, tackling the COVID-19 pandemic and climate change</a:t>
            </a:r>
            <a:endParaRPr/>
          </a:p>
          <a:p>
            <a:pPr marL="0" lvl="0" indent="0" algn="l" rtl="0">
              <a:spcBef>
                <a:spcPts val="1200"/>
              </a:spcBef>
              <a:spcAft>
                <a:spcPts val="0"/>
              </a:spcAft>
              <a:buNone/>
            </a:pPr>
            <a:r>
              <a:rPr lang="cs" b="1"/>
              <a:t>Africa-Europe Investment Package </a:t>
            </a:r>
            <a:endParaRPr b="1"/>
          </a:p>
          <a:p>
            <a:pPr marL="457200" lvl="0" indent="-325755" algn="l" rtl="0">
              <a:spcBef>
                <a:spcPts val="1200"/>
              </a:spcBef>
              <a:spcAft>
                <a:spcPts val="0"/>
              </a:spcAft>
              <a:buSzPct val="100000"/>
              <a:buChar char="●"/>
            </a:pPr>
            <a:r>
              <a:rPr lang="cs"/>
              <a:t>pledge of investing 150 billion euros mainly into energy, transport, digital infrastructure, health, and education sectors</a:t>
            </a:r>
            <a:endParaRPr/>
          </a:p>
          <a:p>
            <a:pPr marL="457200" lvl="0" indent="-325755" algn="l" rtl="0">
              <a:spcBef>
                <a:spcPts val="0"/>
              </a:spcBef>
              <a:spcAft>
                <a:spcPts val="0"/>
              </a:spcAft>
              <a:buSzPct val="100000"/>
              <a:buChar char="●"/>
            </a:pPr>
            <a:r>
              <a:rPr lang="cs"/>
              <a:t>provision of resources needed to finance the objectives of A Joint Vision for 2030 and pan-African projects such as Agenda 2063</a:t>
            </a:r>
            <a:endParaRPr/>
          </a:p>
          <a:p>
            <a:pPr marL="457200" lvl="0" indent="-325755" algn="l" rtl="0">
              <a:spcBef>
                <a:spcPts val="0"/>
              </a:spcBef>
              <a:spcAft>
                <a:spcPts val="0"/>
              </a:spcAft>
              <a:buSzPct val="100000"/>
              <a:buChar char="●"/>
            </a:pPr>
            <a:r>
              <a:rPr lang="cs"/>
              <a:t>seven-year offshoot of the EU’s massive Global Gateway program launched in 2021 to challenge Chinese Belt and Road Initiative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3"/>
          <p:cNvSpPr txBox="1">
            <a:spLocks noGrp="1"/>
          </p:cNvSpPr>
          <p:nvPr>
            <p:ph type="title"/>
          </p:nvPr>
        </p:nvSpPr>
        <p:spPr>
          <a:xfrm>
            <a:off x="510450" y="2057400"/>
            <a:ext cx="8123100" cy="7788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cs"/>
              <a:t>Disagreements and areas of conflict</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cs"/>
              <a:t>Human Rights (ICC)</a:t>
            </a:r>
            <a:endParaRPr/>
          </a:p>
        </p:txBody>
      </p:sp>
      <p:sp>
        <p:nvSpPr>
          <p:cNvPr id="131" name="Google Shape;131;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r>
              <a:rPr lang="cs"/>
              <a:t>-In 2005, the security council authorized the ICC to open an investigation on alleged crimes in the darfur war in sudan rejecting the AU request to delay prosecution of president Al Bashir. This was also the case for president Uhuru kenyatta after kenya’s 2007-2008 election conflict.</a:t>
            </a:r>
            <a:endParaRPr/>
          </a:p>
          <a:p>
            <a:pPr marL="0" lvl="0" indent="0" algn="l" rtl="0">
              <a:spcBef>
                <a:spcPts val="1200"/>
              </a:spcBef>
              <a:spcAft>
                <a:spcPts val="0"/>
              </a:spcAft>
              <a:buNone/>
            </a:pPr>
            <a:r>
              <a:rPr lang="cs"/>
              <a:t>-The  African Union has been criticized for encouraging its members to withdraw from the international criminal court. (burundi, gambia, south africa) </a:t>
            </a:r>
            <a:endParaRPr/>
          </a:p>
          <a:p>
            <a:pPr marL="0" lvl="0" indent="0" algn="l" rtl="0">
              <a:spcBef>
                <a:spcPts val="1200"/>
              </a:spcBef>
              <a:spcAft>
                <a:spcPts val="0"/>
              </a:spcAft>
              <a:buNone/>
            </a:pPr>
            <a:r>
              <a:rPr lang="cs"/>
              <a:t>-Most AU leaders do not accept the rights based on sexual orientations (LGBTI rights) as a common value.</a:t>
            </a:r>
            <a:endParaRPr/>
          </a:p>
          <a:p>
            <a:pPr marL="0" lvl="0" indent="0" algn="l" rtl="0">
              <a:spcBef>
                <a:spcPts val="1200"/>
              </a:spcBef>
              <a:spcAft>
                <a:spcPts val="1200"/>
              </a:spcAft>
              <a:buNone/>
            </a:pPr>
            <a:r>
              <a:rPr lang="cs"/>
              <a:t>-All African countries voted against or abstained when it was brought up in the UN human rights council.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cs"/>
              <a:t>Humanitarian intervention</a:t>
            </a:r>
            <a:endParaRPr/>
          </a:p>
        </p:txBody>
      </p:sp>
      <p:sp>
        <p:nvSpPr>
          <p:cNvPr id="137" name="Google Shape;137;p2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lnSpc>
                <a:spcPct val="101300"/>
              </a:lnSpc>
              <a:spcBef>
                <a:spcPts val="0"/>
              </a:spcBef>
              <a:spcAft>
                <a:spcPts val="0"/>
              </a:spcAft>
              <a:buNone/>
            </a:pPr>
            <a:r>
              <a:rPr lang="cs" sz="1500" b="1">
                <a:solidFill>
                  <a:srgbClr val="000000"/>
                </a:solidFill>
                <a:highlight>
                  <a:srgbClr val="FFFFFF"/>
                </a:highlight>
              </a:rPr>
              <a:t>Article 53 of the UN charter;</a:t>
            </a:r>
            <a:r>
              <a:rPr lang="cs" sz="1500">
                <a:solidFill>
                  <a:srgbClr val="000000"/>
                </a:solidFill>
                <a:highlight>
                  <a:srgbClr val="FFFFFF"/>
                </a:highlight>
              </a:rPr>
              <a:t> “‘no enforcement action shall be taken under regional arrangements or by regional agencies without the authorisation of the Security Council” </a:t>
            </a:r>
            <a:endParaRPr sz="1500">
              <a:solidFill>
                <a:srgbClr val="000000"/>
              </a:solidFill>
              <a:highlight>
                <a:srgbClr val="FFFFFF"/>
              </a:highlight>
            </a:endParaRPr>
          </a:p>
          <a:p>
            <a:pPr marL="0" lvl="0" indent="0" algn="l" rtl="0">
              <a:lnSpc>
                <a:spcPct val="101300"/>
              </a:lnSpc>
              <a:spcBef>
                <a:spcPts val="0"/>
              </a:spcBef>
              <a:spcAft>
                <a:spcPts val="0"/>
              </a:spcAft>
              <a:buNone/>
            </a:pPr>
            <a:endParaRPr sz="1500">
              <a:solidFill>
                <a:srgbClr val="000000"/>
              </a:solidFill>
              <a:highlight>
                <a:srgbClr val="FFFFFF"/>
              </a:highlight>
            </a:endParaRPr>
          </a:p>
          <a:p>
            <a:pPr marL="0" lvl="0" indent="0" algn="l" rtl="0">
              <a:lnSpc>
                <a:spcPct val="101300"/>
              </a:lnSpc>
              <a:spcBef>
                <a:spcPts val="0"/>
              </a:spcBef>
              <a:spcAft>
                <a:spcPts val="0"/>
              </a:spcAft>
              <a:buNone/>
            </a:pPr>
            <a:r>
              <a:rPr lang="cs" sz="1500" b="1">
                <a:solidFill>
                  <a:srgbClr val="000000"/>
                </a:solidFill>
                <a:highlight>
                  <a:srgbClr val="FFFFFF"/>
                </a:highlight>
              </a:rPr>
              <a:t>Article 4h of the AU constitutive acts</a:t>
            </a:r>
            <a:r>
              <a:rPr lang="cs" sz="1500">
                <a:solidFill>
                  <a:srgbClr val="000000"/>
                </a:solidFill>
                <a:highlight>
                  <a:srgbClr val="FFFFFF"/>
                </a:highlight>
              </a:rPr>
              <a:t>; </a:t>
            </a:r>
            <a:r>
              <a:rPr lang="cs" sz="1500"/>
              <a:t>‘</a:t>
            </a:r>
            <a:r>
              <a:rPr lang="cs" sz="1500">
                <a:solidFill>
                  <a:srgbClr val="000000"/>
                </a:solidFill>
                <a:highlight>
                  <a:srgbClr val="FFFFFF"/>
                </a:highlight>
              </a:rPr>
              <a:t>the right of intervention to a serious threat to a legitimate order to restore peace and stability to the member state of the Union upon the recommendation of the Peace and Security Council’.</a:t>
            </a:r>
            <a:endParaRPr sz="1500">
              <a:solidFill>
                <a:srgbClr val="000000"/>
              </a:solidFill>
              <a:highlight>
                <a:srgbClr val="FFFFFF"/>
              </a:highlight>
            </a:endParaRPr>
          </a:p>
          <a:p>
            <a:pPr marL="0" lvl="0" indent="0" algn="l" rtl="0">
              <a:lnSpc>
                <a:spcPct val="101300"/>
              </a:lnSpc>
              <a:spcBef>
                <a:spcPts val="0"/>
              </a:spcBef>
              <a:spcAft>
                <a:spcPts val="0"/>
              </a:spcAft>
              <a:buNone/>
            </a:pPr>
            <a:endParaRPr sz="1500">
              <a:solidFill>
                <a:srgbClr val="000000"/>
              </a:solidFill>
              <a:highlight>
                <a:srgbClr val="FFFFFF"/>
              </a:highlight>
            </a:endParaRPr>
          </a:p>
          <a:p>
            <a:pPr marL="0" lvl="0" indent="0" algn="l" rtl="0">
              <a:lnSpc>
                <a:spcPct val="101300"/>
              </a:lnSpc>
              <a:spcBef>
                <a:spcPts val="0"/>
              </a:spcBef>
              <a:spcAft>
                <a:spcPts val="0"/>
              </a:spcAft>
              <a:buNone/>
            </a:pPr>
            <a:endParaRPr sz="1400">
              <a:solidFill>
                <a:srgbClr val="000000"/>
              </a:solidFill>
              <a:highlight>
                <a:srgbClr val="FFFFFF"/>
              </a:highligh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cs"/>
              <a:t> Digital transformation</a:t>
            </a:r>
            <a:endParaRPr/>
          </a:p>
        </p:txBody>
      </p:sp>
      <p:sp>
        <p:nvSpPr>
          <p:cNvPr id="143" name="Google Shape;143;p2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cs"/>
              <a:t>The EU and the AU often discuss on technology and internet development as a means of promoting economic growth, welfare services and a better education to Africa’s young population, yet some african leaders shut down the internet during popular protests.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cs"/>
              <a:t>Conflict management</a:t>
            </a:r>
            <a:endParaRPr/>
          </a:p>
        </p:txBody>
      </p:sp>
      <p:sp>
        <p:nvSpPr>
          <p:cNvPr id="149" name="Google Shape;149;p2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cs"/>
              <a:t>AU wants to be independent in its decision on how to address conflicts in its region yet it still depend on donors like the EU and NATO to supports its military operations. This is problematic for the EU’s strategy.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cs"/>
              <a:t>Migration and forced returns</a:t>
            </a:r>
            <a:endParaRPr/>
          </a:p>
        </p:txBody>
      </p:sp>
      <p:sp>
        <p:nvSpPr>
          <p:cNvPr id="155" name="Google Shape;155;p28"/>
          <p:cNvSpPr txBox="1">
            <a:spLocks noGrp="1"/>
          </p:cNvSpPr>
          <p:nvPr>
            <p:ph type="body" idx="1"/>
          </p:nvPr>
        </p:nvSpPr>
        <p:spPr>
          <a:xfrm>
            <a:off x="311700" y="1152475"/>
            <a:ext cx="8520600" cy="37389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cs"/>
              <a:t>European Commission unveiled New Pact on MIgration and Asylum (2020)</a:t>
            </a:r>
            <a:endParaRPr/>
          </a:p>
          <a:p>
            <a:pPr marL="457200" lvl="0" indent="-342900" algn="l" rtl="0">
              <a:spcBef>
                <a:spcPts val="0"/>
              </a:spcBef>
              <a:spcAft>
                <a:spcPts val="0"/>
              </a:spcAft>
              <a:buSzPts val="1800"/>
              <a:buChar char="●"/>
            </a:pPr>
            <a:r>
              <a:rPr lang="cs"/>
              <a:t>emphasis on strengthening border controls and return agreements with third countries (13 out of 16 priority countries are in Africa)</a:t>
            </a:r>
            <a:endParaRPr/>
          </a:p>
          <a:p>
            <a:pPr marL="457200" lvl="0" indent="-342900" algn="l" rtl="0">
              <a:spcBef>
                <a:spcPts val="0"/>
              </a:spcBef>
              <a:spcAft>
                <a:spcPts val="0"/>
              </a:spcAft>
              <a:buSzPts val="1800"/>
              <a:buChar char="●"/>
            </a:pPr>
            <a:r>
              <a:rPr lang="cs"/>
              <a:t>The African Union (AU) and most African countries have resisted returns policies, claiming that returns must be voluntary</a:t>
            </a:r>
            <a:endParaRPr/>
          </a:p>
          <a:p>
            <a:pPr marL="457200" lvl="0" indent="-342900" algn="l" rtl="0">
              <a:spcBef>
                <a:spcPts val="0"/>
              </a:spcBef>
              <a:spcAft>
                <a:spcPts val="0"/>
              </a:spcAft>
              <a:buSzPts val="1800"/>
              <a:buChar char="●"/>
            </a:pPr>
            <a:r>
              <a:rPr lang="cs"/>
              <a:t>large pushback from African governments and public - for example Gambia and Mali previously signed agreements on cooperating with returns - massive public outcry - resulted in withdrawing agreements</a:t>
            </a:r>
            <a:endParaRPr/>
          </a:p>
          <a:p>
            <a:pPr marL="457200" lvl="0" indent="-342900" algn="l" rtl="0">
              <a:spcBef>
                <a:spcPts val="0"/>
              </a:spcBef>
              <a:spcAft>
                <a:spcPts val="0"/>
              </a:spcAft>
              <a:buSzPts val="1800"/>
              <a:buChar char="●"/>
            </a:pPr>
            <a:r>
              <a:rPr lang="cs"/>
              <a:t>resistance is driven by the significance of remittances to their economies, in some countries they are larger than development aid and foreign investment combined.</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9"/>
          <p:cNvSpPr txBox="1">
            <a:spLocks noGrp="1"/>
          </p:cNvSpPr>
          <p:nvPr>
            <p:ph type="title"/>
          </p:nvPr>
        </p:nvSpPr>
        <p:spPr>
          <a:xfrm>
            <a:off x="311700" y="15250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cs"/>
              <a:t>References</a:t>
            </a:r>
            <a:endParaRPr/>
          </a:p>
        </p:txBody>
      </p:sp>
      <p:sp>
        <p:nvSpPr>
          <p:cNvPr id="161" name="Google Shape;161;p29"/>
          <p:cNvSpPr txBox="1">
            <a:spLocks noGrp="1"/>
          </p:cNvSpPr>
          <p:nvPr>
            <p:ph type="body" idx="1"/>
          </p:nvPr>
        </p:nvSpPr>
        <p:spPr>
          <a:xfrm>
            <a:off x="311700" y="811200"/>
            <a:ext cx="8520600" cy="5538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sz="1250"/>
              <a:t>Amvane, Gabriel. 2015. “Intervention pursuant to article 4(h) of the Constitutive Act of the African Union without United Nations Security Council authorisation”. African Human Rights Law Journal 15 (2): 282-298. </a:t>
            </a:r>
            <a:r>
              <a:rPr lang="cs" sz="1250" u="sng">
                <a:solidFill>
                  <a:schemeClr val="accent5"/>
                </a:solidFill>
                <a:hlinkClick r:id="rId3">
                  <a:extLst>
                    <a:ext uri="{A12FA001-AC4F-418D-AE19-62706E023703}">
                      <ahyp:hlinkClr xmlns:ahyp="http://schemas.microsoft.com/office/drawing/2018/hyperlinkcolor" val="tx"/>
                    </a:ext>
                  </a:extLst>
                </a:hlinkClick>
              </a:rPr>
              <a:t>https://doi.org/10.17159/1996-2096/2015/v15n2a3</a:t>
            </a:r>
            <a:r>
              <a:rPr lang="cs" sz="1250"/>
              <a:t>. </a:t>
            </a:r>
            <a:endParaRPr sz="1250"/>
          </a:p>
          <a:p>
            <a:pPr marL="0" lvl="0" indent="0" algn="l" rtl="0">
              <a:spcBef>
                <a:spcPts val="1200"/>
              </a:spcBef>
              <a:spcAft>
                <a:spcPts val="0"/>
              </a:spcAft>
              <a:buNone/>
            </a:pPr>
            <a:r>
              <a:rPr lang="cs" sz="1250"/>
              <a:t>“European Union - African Union summit, 17-18 February 2022”. 2022. The Council of the EU. </a:t>
            </a:r>
            <a:r>
              <a:rPr lang="cs" sz="1250" u="sng">
                <a:solidFill>
                  <a:schemeClr val="accent5"/>
                </a:solidFill>
                <a:hlinkClick r:id="rId4">
                  <a:extLst>
                    <a:ext uri="{A12FA001-AC4F-418D-AE19-62706E023703}">
                      <ahyp:hlinkClr xmlns:ahyp="http://schemas.microsoft.com/office/drawing/2018/hyperlinkcolor" val="tx"/>
                    </a:ext>
                  </a:extLst>
                </a:hlinkClick>
              </a:rPr>
              <a:t>https://www.consilium.europa.eu/en/meetings/international-summit/2022/02/17-18/</a:t>
            </a:r>
            <a:r>
              <a:rPr lang="cs" sz="1250"/>
              <a:t>. </a:t>
            </a:r>
            <a:endParaRPr sz="1250"/>
          </a:p>
          <a:p>
            <a:pPr marL="0" lvl="0" indent="0" algn="l" rtl="0">
              <a:spcBef>
                <a:spcPts val="1200"/>
              </a:spcBef>
              <a:spcAft>
                <a:spcPts val="0"/>
              </a:spcAft>
              <a:buNone/>
            </a:pPr>
            <a:r>
              <a:rPr lang="cs" sz="1250"/>
              <a:t>Ighobor, Kingsley. 2022. “EU-AU Summit 2022: The EU wants to be Africa’s friend in need—and indeed”. Africa Renewal. </a:t>
            </a:r>
            <a:r>
              <a:rPr lang="cs" sz="1250" u="sng">
                <a:solidFill>
                  <a:schemeClr val="hlink"/>
                </a:solidFill>
                <a:hlinkClick r:id="rId5"/>
              </a:rPr>
              <a:t>https://www.un.org/africarenewal/magazine/march-2022/eu-au-summit-2022-eu-wants-be-africa%E2%80%99s-friend-need%E2%80%94and-indeed</a:t>
            </a:r>
            <a:r>
              <a:rPr lang="cs" sz="1250"/>
              <a:t>. </a:t>
            </a:r>
            <a:endParaRPr sz="1250"/>
          </a:p>
          <a:p>
            <a:pPr marL="0" lvl="0" indent="0" algn="l" rtl="0">
              <a:spcBef>
                <a:spcPts val="1200"/>
              </a:spcBef>
              <a:spcAft>
                <a:spcPts val="0"/>
              </a:spcAft>
              <a:buNone/>
            </a:pPr>
            <a:r>
              <a:rPr lang="cs" sz="1250"/>
              <a:t>Niklasson, Lars. 2021. “Opportunities and contradictions”. The European Union and Africa: 1-31. </a:t>
            </a:r>
            <a:endParaRPr sz="1250"/>
          </a:p>
          <a:p>
            <a:pPr marL="0" lvl="0" indent="0" algn="l" rtl="0">
              <a:spcBef>
                <a:spcPts val="1200"/>
              </a:spcBef>
              <a:spcAft>
                <a:spcPts val="0"/>
              </a:spcAft>
              <a:buNone/>
            </a:pPr>
            <a:r>
              <a:rPr lang="cs" sz="1250"/>
              <a:t>“Sixth European Union - African Union Summit: A Joint Vision for 2030”. 2022. The Council of the EU. </a:t>
            </a:r>
            <a:r>
              <a:rPr lang="cs" sz="1250" u="sng">
                <a:solidFill>
                  <a:schemeClr val="accent5"/>
                </a:solidFill>
                <a:hlinkClick r:id="rId6">
                  <a:extLst>
                    <a:ext uri="{A12FA001-AC4F-418D-AE19-62706E023703}">
                      <ahyp:hlinkClr xmlns:ahyp="http://schemas.microsoft.com/office/drawing/2018/hyperlinkcolor" val="tx"/>
                    </a:ext>
                  </a:extLst>
                </a:hlinkClick>
              </a:rPr>
              <a:t>https://www.consilium.europa.eu/en/press/press-releases/2022/02/18/sixth-european-union-african-union-summit-a-joint-vision-for-2030/</a:t>
            </a:r>
            <a:r>
              <a:rPr lang="cs" sz="1250"/>
              <a:t>. </a:t>
            </a:r>
            <a:endParaRPr sz="1250"/>
          </a:p>
          <a:p>
            <a:pPr marL="0" lvl="0" indent="0" algn="l" rtl="0">
              <a:spcBef>
                <a:spcPts val="1200"/>
              </a:spcBef>
              <a:spcAft>
                <a:spcPts val="0"/>
              </a:spcAft>
              <a:buNone/>
            </a:pPr>
            <a:r>
              <a:rPr lang="cs" sz="1250"/>
              <a:t>“What to expect at the 6th EU-AU Summit”. 2022. Al Jazeera. </a:t>
            </a:r>
            <a:r>
              <a:rPr lang="cs" sz="1250" u="sng">
                <a:solidFill>
                  <a:schemeClr val="hlink"/>
                </a:solidFill>
                <a:hlinkClick r:id="rId7"/>
              </a:rPr>
              <a:t>https://www.aljazeera.com/news/2022/2/17/hold-what-to-expect-at-the-6th-eu-au-summit</a:t>
            </a:r>
            <a:r>
              <a:rPr lang="cs" sz="1250"/>
              <a:t>.  </a:t>
            </a:r>
            <a:endParaRPr sz="1250"/>
          </a:p>
          <a:p>
            <a:pPr marL="0" lvl="0" indent="0" algn="l" rtl="0">
              <a:spcBef>
                <a:spcPts val="1200"/>
              </a:spcBef>
              <a:spcAft>
                <a:spcPts val="0"/>
              </a:spcAft>
              <a:buNone/>
            </a:pPr>
            <a:endParaRPr sz="1250"/>
          </a:p>
          <a:p>
            <a:pPr marL="0" lvl="0" indent="0" algn="l" rtl="0">
              <a:spcBef>
                <a:spcPts val="1200"/>
              </a:spcBef>
              <a:spcAft>
                <a:spcPts val="0"/>
              </a:spcAft>
              <a:buNone/>
            </a:pPr>
            <a:endParaRPr sz="1250"/>
          </a:p>
          <a:p>
            <a:pPr marL="0" lvl="0" indent="0" algn="l" rtl="0">
              <a:spcBef>
                <a:spcPts val="1200"/>
              </a:spcBef>
              <a:spcAft>
                <a:spcPts val="1200"/>
              </a:spcAft>
              <a:buNone/>
            </a:pPr>
            <a:endParaRPr sz="1200">
              <a:solidFill>
                <a:srgbClr val="212529"/>
              </a:solidFill>
              <a:highlight>
                <a:srgbClr val="FFFFFF"/>
              </a:highlight>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cs"/>
              <a:t>African Union</a:t>
            </a:r>
            <a:endParaRPr/>
          </a:p>
        </p:txBody>
      </p:sp>
      <p:sp>
        <p:nvSpPr>
          <p:cNvPr id="67" name="Google Shape;67;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cs"/>
              <a:t>founded in 2001</a:t>
            </a:r>
            <a:endParaRPr/>
          </a:p>
          <a:p>
            <a:pPr marL="457200" lvl="0" indent="-342900" algn="l" rtl="0">
              <a:spcBef>
                <a:spcPts val="0"/>
              </a:spcBef>
              <a:spcAft>
                <a:spcPts val="0"/>
              </a:spcAft>
              <a:buSzPts val="1800"/>
              <a:buChar char="●"/>
            </a:pPr>
            <a:r>
              <a:rPr lang="cs"/>
              <a:t>replaced OAU (1963)</a:t>
            </a:r>
            <a:endParaRPr/>
          </a:p>
          <a:p>
            <a:pPr marL="457200" lvl="0" indent="-342900" algn="l" rtl="0">
              <a:spcBef>
                <a:spcPts val="0"/>
              </a:spcBef>
              <a:spcAft>
                <a:spcPts val="0"/>
              </a:spcAft>
              <a:buSzPts val="1800"/>
              <a:buChar char="●"/>
            </a:pPr>
            <a:r>
              <a:rPr lang="cs"/>
              <a:t>55 members (all countries on the African continent excluding Ceuta, Melilla, Vélez de la Gomera and offshore islands that are integral parts of the transcontinental countries of France, Italy, Portugal, Spain and Yemen)</a:t>
            </a:r>
            <a:endParaRPr/>
          </a:p>
          <a:p>
            <a:pPr marL="457200" lvl="0" indent="-342900" algn="l" rtl="0">
              <a:spcBef>
                <a:spcPts val="0"/>
              </a:spcBef>
              <a:spcAft>
                <a:spcPts val="0"/>
              </a:spcAft>
              <a:buSzPts val="1800"/>
              <a:buChar char="●"/>
            </a:pPr>
            <a:r>
              <a:rPr lang="cs"/>
              <a:t>newest admitted country Morocco</a:t>
            </a:r>
            <a:endParaRPr/>
          </a:p>
          <a:p>
            <a:pPr marL="457200" lvl="0" indent="-342900" algn="l" rtl="0">
              <a:spcBef>
                <a:spcPts val="0"/>
              </a:spcBef>
              <a:spcAft>
                <a:spcPts val="0"/>
              </a:spcAft>
              <a:buSzPts val="1800"/>
              <a:buChar char="●"/>
            </a:pPr>
            <a:r>
              <a:rPr lang="cs"/>
              <a:t>Mali, Burkina Faso, Guinea and Sudan currently suspended </a:t>
            </a:r>
            <a:endParaRPr/>
          </a:p>
          <a:p>
            <a:pPr marL="457200" lvl="0" indent="-342900" algn="l" rtl="0">
              <a:spcBef>
                <a:spcPts val="0"/>
              </a:spcBef>
              <a:spcAft>
                <a:spcPts val="0"/>
              </a:spcAft>
              <a:buSzPts val="1800"/>
              <a:buChar char="●"/>
            </a:pPr>
            <a:r>
              <a:rPr lang="cs"/>
              <a:t>aims of the AU laid out in The Constitutive Act of the African Union and the Protocol on Amendments to the Constitutive Act of the AU</a:t>
            </a:r>
            <a:endParaRPr/>
          </a:p>
        </p:txBody>
      </p:sp>
      <p:pic>
        <p:nvPicPr>
          <p:cNvPr id="68" name="Google Shape;68;p14"/>
          <p:cNvPicPr preferRelativeResize="0"/>
          <p:nvPr/>
        </p:nvPicPr>
        <p:blipFill>
          <a:blip r:embed="rId3">
            <a:alphaModFix/>
          </a:blip>
          <a:stretch>
            <a:fillRect/>
          </a:stretch>
        </p:blipFill>
        <p:spPr>
          <a:xfrm>
            <a:off x="3902200" y="116100"/>
            <a:ext cx="3501425" cy="16924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cs"/>
              <a:t>African Union</a:t>
            </a:r>
            <a:endParaRPr/>
          </a:p>
        </p:txBody>
      </p:sp>
      <p:sp>
        <p:nvSpPr>
          <p:cNvPr id="74" name="Google Shape;74;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cs"/>
              <a:t>Some of the aims of AU are:</a:t>
            </a:r>
            <a:endParaRPr/>
          </a:p>
          <a:p>
            <a:pPr marL="914400" lvl="1" indent="-317500" algn="l" rtl="0">
              <a:spcBef>
                <a:spcPts val="0"/>
              </a:spcBef>
              <a:spcAft>
                <a:spcPts val="0"/>
              </a:spcAft>
              <a:buSzPts val="1400"/>
              <a:buChar char="○"/>
            </a:pPr>
            <a:r>
              <a:rPr lang="cs"/>
              <a:t>Achieve greater unity and solidarity between African countries and their the people</a:t>
            </a:r>
            <a:endParaRPr/>
          </a:p>
          <a:p>
            <a:pPr marL="914400" lvl="1" indent="-317500" algn="l" rtl="0">
              <a:spcBef>
                <a:spcPts val="0"/>
              </a:spcBef>
              <a:spcAft>
                <a:spcPts val="0"/>
              </a:spcAft>
              <a:buSzPts val="1400"/>
              <a:buChar char="○"/>
            </a:pPr>
            <a:r>
              <a:rPr lang="cs"/>
              <a:t>Defend the sovereignty, territorial integrity and independence of its Member States</a:t>
            </a:r>
            <a:endParaRPr/>
          </a:p>
          <a:p>
            <a:pPr marL="914400" lvl="1" indent="-317500" algn="l" rtl="0">
              <a:spcBef>
                <a:spcPts val="0"/>
              </a:spcBef>
              <a:spcAft>
                <a:spcPts val="0"/>
              </a:spcAft>
              <a:buSzPts val="1400"/>
              <a:buChar char="○"/>
            </a:pPr>
            <a:r>
              <a:rPr lang="cs"/>
              <a:t>Promote peace, security, and stability on the continent</a:t>
            </a:r>
            <a:endParaRPr/>
          </a:p>
          <a:p>
            <a:pPr marL="914400" lvl="1" indent="-317500" algn="l" rtl="0">
              <a:spcBef>
                <a:spcPts val="0"/>
              </a:spcBef>
              <a:spcAft>
                <a:spcPts val="0"/>
              </a:spcAft>
              <a:buSzPts val="1400"/>
              <a:buChar char="○"/>
            </a:pPr>
            <a:r>
              <a:rPr lang="cs"/>
              <a:t>Promote democratic principles and institutions, popular participation and good governance</a:t>
            </a:r>
            <a:endParaRPr/>
          </a:p>
          <a:p>
            <a:pPr marL="914400" lvl="1" indent="-317500" algn="l" rtl="0">
              <a:spcBef>
                <a:spcPts val="0"/>
              </a:spcBef>
              <a:spcAft>
                <a:spcPts val="0"/>
              </a:spcAft>
              <a:buSzPts val="1400"/>
              <a:buChar char="○"/>
            </a:pPr>
            <a:r>
              <a:rPr lang="cs"/>
              <a:t>Promote and protect human and peoples’ rights in accordance with the African Charter on Human and Peoples’ Rights and other relevant human rights instruments</a:t>
            </a:r>
            <a:endParaRPr/>
          </a:p>
          <a:p>
            <a:pPr marL="914400" lvl="1" indent="-317500" algn="l" rtl="0">
              <a:spcBef>
                <a:spcPts val="0"/>
              </a:spcBef>
              <a:spcAft>
                <a:spcPts val="0"/>
              </a:spcAft>
              <a:buSzPts val="1400"/>
              <a:buChar char="○"/>
            </a:pPr>
            <a:r>
              <a:rPr lang="cs"/>
              <a:t>Promote sustainable development at the economic, social and cultural levels as well as the integration of African economies</a:t>
            </a:r>
            <a:endParaRPr/>
          </a:p>
          <a:p>
            <a:pPr marL="914400" lvl="1" indent="-317500" algn="l" rtl="0">
              <a:spcBef>
                <a:spcPts val="0"/>
              </a:spcBef>
              <a:spcAft>
                <a:spcPts val="0"/>
              </a:spcAft>
              <a:buSzPts val="1400"/>
              <a:buChar char="○"/>
            </a:pPr>
            <a:r>
              <a:rPr lang="cs"/>
              <a:t>Advance the development of the continent by promoting research in all fields, in particular in science and technology</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cs"/>
              <a:t>African Union</a:t>
            </a:r>
            <a:endParaRPr/>
          </a:p>
        </p:txBody>
      </p:sp>
      <p:sp>
        <p:nvSpPr>
          <p:cNvPr id="80" name="Google Shape;80;p16"/>
          <p:cNvSpPr txBox="1">
            <a:spLocks noGrp="1"/>
          </p:cNvSpPr>
          <p:nvPr>
            <p:ph type="body" idx="1"/>
          </p:nvPr>
        </p:nvSpPr>
        <p:spPr>
          <a:xfrm>
            <a:off x="311700" y="1152475"/>
            <a:ext cx="8688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cs"/>
              <a:t>Some institutions of the AU:</a:t>
            </a:r>
            <a:endParaRPr/>
          </a:p>
          <a:p>
            <a:pPr marL="457200" lvl="0" indent="-342900" algn="l" rtl="0">
              <a:spcBef>
                <a:spcPts val="1200"/>
              </a:spcBef>
              <a:spcAft>
                <a:spcPts val="0"/>
              </a:spcAft>
              <a:buSzPts val="1800"/>
              <a:buChar char="●"/>
            </a:pPr>
            <a:r>
              <a:rPr lang="cs"/>
              <a:t>Assembly of the African Union</a:t>
            </a:r>
            <a:endParaRPr/>
          </a:p>
          <a:p>
            <a:pPr marL="457200" lvl="0" indent="-342900" algn="l" rtl="0">
              <a:spcBef>
                <a:spcPts val="0"/>
              </a:spcBef>
              <a:spcAft>
                <a:spcPts val="0"/>
              </a:spcAft>
              <a:buSzPts val="1800"/>
              <a:buChar char="●"/>
            </a:pPr>
            <a:r>
              <a:rPr lang="cs"/>
              <a:t>Pan-African Parliament</a:t>
            </a:r>
            <a:endParaRPr/>
          </a:p>
          <a:p>
            <a:pPr marL="457200" lvl="0" indent="-342900" algn="l" rtl="0">
              <a:spcBef>
                <a:spcPts val="0"/>
              </a:spcBef>
              <a:spcAft>
                <a:spcPts val="0"/>
              </a:spcAft>
              <a:buSzPts val="1800"/>
              <a:buChar char="●"/>
            </a:pPr>
            <a:r>
              <a:rPr lang="cs"/>
              <a:t>African Union Commission</a:t>
            </a:r>
            <a:endParaRPr/>
          </a:p>
          <a:p>
            <a:pPr marL="457200" lvl="0" indent="-342900" algn="l" rtl="0">
              <a:spcBef>
                <a:spcPts val="0"/>
              </a:spcBef>
              <a:spcAft>
                <a:spcPts val="0"/>
              </a:spcAft>
              <a:buSzPts val="1800"/>
              <a:buChar char="●"/>
            </a:pPr>
            <a:r>
              <a:rPr lang="cs"/>
              <a:t>Court of Justice of the African Union</a:t>
            </a:r>
            <a:endParaRPr/>
          </a:p>
          <a:p>
            <a:pPr marL="457200" lvl="0" indent="-342900" algn="l" rtl="0">
              <a:spcBef>
                <a:spcPts val="0"/>
              </a:spcBef>
              <a:spcAft>
                <a:spcPts val="0"/>
              </a:spcAft>
              <a:buSzPts val="1800"/>
              <a:buChar char="●"/>
            </a:pPr>
            <a:r>
              <a:rPr lang="cs"/>
              <a:t>Executive Council</a:t>
            </a:r>
            <a:endParaRPr/>
          </a:p>
          <a:p>
            <a:pPr marL="457200" lvl="0" indent="-342900" algn="l" rtl="0">
              <a:spcBef>
                <a:spcPts val="0"/>
              </a:spcBef>
              <a:spcAft>
                <a:spcPts val="0"/>
              </a:spcAft>
              <a:buSzPts val="1800"/>
              <a:buChar char="●"/>
            </a:pPr>
            <a:r>
              <a:rPr lang="cs"/>
              <a:t>Permanent representatives’ committee</a:t>
            </a:r>
            <a:endParaRPr/>
          </a:p>
          <a:p>
            <a:pPr marL="457200" lvl="0" indent="-342900" algn="l" rtl="0">
              <a:spcBef>
                <a:spcPts val="0"/>
              </a:spcBef>
              <a:spcAft>
                <a:spcPts val="0"/>
              </a:spcAft>
              <a:buSzPts val="1800"/>
              <a:buChar char="●"/>
            </a:pPr>
            <a:r>
              <a:rPr lang="cs"/>
              <a:t>Financial institutions (African Central Bank, African Investment Bank)</a:t>
            </a:r>
            <a:endParaRPr/>
          </a:p>
        </p:txBody>
      </p:sp>
      <p:pic>
        <p:nvPicPr>
          <p:cNvPr id="81" name="Google Shape;81;p16"/>
          <p:cNvPicPr preferRelativeResize="0"/>
          <p:nvPr/>
        </p:nvPicPr>
        <p:blipFill>
          <a:blip r:embed="rId3">
            <a:alphaModFix/>
          </a:blip>
          <a:stretch>
            <a:fillRect/>
          </a:stretch>
        </p:blipFill>
        <p:spPr>
          <a:xfrm>
            <a:off x="4892800" y="189725"/>
            <a:ext cx="4107674" cy="259295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cs"/>
              <a:t>European Union</a:t>
            </a:r>
            <a:endParaRPr/>
          </a:p>
        </p:txBody>
      </p:sp>
      <p:sp>
        <p:nvSpPr>
          <p:cNvPr id="87" name="Google Shape;87;p17"/>
          <p:cNvSpPr txBox="1">
            <a:spLocks noGrp="1"/>
          </p:cNvSpPr>
          <p:nvPr>
            <p:ph type="body" idx="1"/>
          </p:nvPr>
        </p:nvSpPr>
        <p:spPr>
          <a:xfrm>
            <a:off x="311700" y="1152475"/>
            <a:ext cx="8520600" cy="36687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cs"/>
              <a:t>27 members</a:t>
            </a:r>
            <a:endParaRPr/>
          </a:p>
          <a:p>
            <a:pPr marL="457200" lvl="0" indent="-342900" algn="l" rtl="0">
              <a:spcBef>
                <a:spcPts val="0"/>
              </a:spcBef>
              <a:spcAft>
                <a:spcPts val="0"/>
              </a:spcAft>
              <a:buSzPts val="1800"/>
              <a:buChar char="●"/>
            </a:pPr>
            <a:r>
              <a:rPr lang="cs"/>
              <a:t>political and economical international organization of European countries</a:t>
            </a:r>
            <a:endParaRPr/>
          </a:p>
          <a:p>
            <a:pPr marL="457200" lvl="0" indent="-342900" algn="l" rtl="0">
              <a:spcBef>
                <a:spcPts val="0"/>
              </a:spcBef>
              <a:spcAft>
                <a:spcPts val="0"/>
              </a:spcAft>
              <a:buSzPts val="1800"/>
              <a:buChar char="●"/>
            </a:pPr>
            <a:r>
              <a:rPr lang="cs"/>
              <a:t>predecessor: EC (ECSC + EEC + Euratom)</a:t>
            </a:r>
            <a:endParaRPr/>
          </a:p>
          <a:p>
            <a:pPr marL="457200" lvl="0" indent="-342900" algn="l" rtl="0">
              <a:spcBef>
                <a:spcPts val="0"/>
              </a:spcBef>
              <a:spcAft>
                <a:spcPts val="0"/>
              </a:spcAft>
              <a:buSzPts val="1800"/>
              <a:buChar char="●"/>
            </a:pPr>
            <a:r>
              <a:rPr lang="cs"/>
              <a:t>Maastricht Treaty established EU in 1993</a:t>
            </a:r>
            <a:endParaRPr/>
          </a:p>
          <a:p>
            <a:pPr marL="457200" lvl="0" indent="-342900" algn="l" rtl="0">
              <a:spcBef>
                <a:spcPts val="0"/>
              </a:spcBef>
              <a:spcAft>
                <a:spcPts val="0"/>
              </a:spcAft>
              <a:buSzPts val="1800"/>
              <a:buChar char="●"/>
            </a:pPr>
            <a:r>
              <a:rPr lang="cs"/>
              <a:t>idea of cooperation among european states after WWII - to keep european countries from warring with each other by making them cooperate in key sectors</a:t>
            </a:r>
            <a:endParaRPr/>
          </a:p>
          <a:p>
            <a:pPr marL="457200" lvl="0" indent="-342900" algn="l" rtl="0">
              <a:spcBef>
                <a:spcPts val="0"/>
              </a:spcBef>
              <a:spcAft>
                <a:spcPts val="0"/>
              </a:spcAft>
              <a:buSzPts val="1800"/>
              <a:buChar char="●"/>
            </a:pPr>
            <a:r>
              <a:rPr lang="cs"/>
              <a:t>European Commission proposes legislation, European Parliament approves, amends or rejects Commission’s proposals, European Council sets general directions and priorities of the EU</a:t>
            </a:r>
            <a:endParaRPr/>
          </a:p>
        </p:txBody>
      </p:sp>
      <p:pic>
        <p:nvPicPr>
          <p:cNvPr id="88" name="Google Shape;88;p17"/>
          <p:cNvPicPr preferRelativeResize="0"/>
          <p:nvPr/>
        </p:nvPicPr>
        <p:blipFill>
          <a:blip r:embed="rId3">
            <a:alphaModFix/>
          </a:blip>
          <a:stretch>
            <a:fillRect/>
          </a:stretch>
        </p:blipFill>
        <p:spPr>
          <a:xfrm>
            <a:off x="3858800" y="53300"/>
            <a:ext cx="2029151" cy="13561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cs"/>
              <a:t>African Union/Africa and EU cooperation</a:t>
            </a:r>
            <a:endParaRPr/>
          </a:p>
        </p:txBody>
      </p:sp>
      <p:sp>
        <p:nvSpPr>
          <p:cNvPr id="94" name="Google Shape;94;p18"/>
          <p:cNvSpPr txBox="1">
            <a:spLocks noGrp="1"/>
          </p:cNvSpPr>
          <p:nvPr>
            <p:ph type="body" idx="1"/>
          </p:nvPr>
        </p:nvSpPr>
        <p:spPr>
          <a:xfrm>
            <a:off x="311700" y="1359250"/>
            <a:ext cx="8520600" cy="3483600"/>
          </a:xfrm>
          <a:prstGeom prst="rect">
            <a:avLst/>
          </a:prstGeom>
        </p:spPr>
        <p:txBody>
          <a:bodyPr spcFirstLastPara="1" wrap="square" lIns="91425" tIns="91425" rIns="91425" bIns="91425" anchor="t" anchorCtr="0">
            <a:normAutofit fontScale="70000" lnSpcReduction="10000"/>
          </a:bodyPr>
          <a:lstStyle/>
          <a:p>
            <a:pPr marL="0" lvl="0" indent="0" algn="l" rtl="0">
              <a:spcBef>
                <a:spcPts val="0"/>
              </a:spcBef>
              <a:spcAft>
                <a:spcPts val="0"/>
              </a:spcAft>
              <a:buNone/>
            </a:pPr>
            <a:r>
              <a:rPr lang="cs" sz="2058">
                <a:solidFill>
                  <a:schemeClr val="dk1"/>
                </a:solidFill>
              </a:rPr>
              <a:t>Established in 2000 in Cairo.</a:t>
            </a:r>
            <a:endParaRPr sz="2058">
              <a:solidFill>
                <a:schemeClr val="dk1"/>
              </a:solidFill>
            </a:endParaRPr>
          </a:p>
          <a:p>
            <a:pPr marL="0" lvl="0" indent="0" algn="l" rtl="0">
              <a:spcBef>
                <a:spcPts val="1200"/>
              </a:spcBef>
              <a:spcAft>
                <a:spcPts val="0"/>
              </a:spcAft>
              <a:buNone/>
            </a:pPr>
            <a:r>
              <a:rPr lang="cs" sz="2058">
                <a:solidFill>
                  <a:schemeClr val="dk1"/>
                </a:solidFill>
              </a:rPr>
              <a:t>Dialogue through :</a:t>
            </a:r>
            <a:endParaRPr sz="2058">
              <a:solidFill>
                <a:schemeClr val="dk1"/>
              </a:solidFill>
            </a:endParaRPr>
          </a:p>
          <a:p>
            <a:pPr marL="457200" lvl="0" indent="-307043" algn="l" rtl="0">
              <a:spcBef>
                <a:spcPts val="1400"/>
              </a:spcBef>
              <a:spcAft>
                <a:spcPts val="0"/>
              </a:spcAft>
              <a:buClr>
                <a:schemeClr val="dk1"/>
              </a:buClr>
              <a:buSzPct val="100000"/>
              <a:buFont typeface="Proxima Nova"/>
              <a:buChar char="●"/>
            </a:pPr>
            <a:r>
              <a:rPr lang="cs" sz="1764">
                <a:solidFill>
                  <a:schemeClr val="dk1"/>
                </a:solidFill>
              </a:rPr>
              <a:t>Summits between government heads (every 3 years)</a:t>
            </a:r>
            <a:endParaRPr sz="1764">
              <a:solidFill>
                <a:schemeClr val="dk1"/>
              </a:solidFill>
            </a:endParaRPr>
          </a:p>
          <a:p>
            <a:pPr marL="457200" lvl="0" indent="-307043" algn="l" rtl="0">
              <a:spcBef>
                <a:spcPts val="0"/>
              </a:spcBef>
              <a:spcAft>
                <a:spcPts val="0"/>
              </a:spcAft>
              <a:buClr>
                <a:schemeClr val="dk1"/>
              </a:buClr>
              <a:buSzPct val="100000"/>
              <a:buFont typeface="Proxima Nova"/>
              <a:buChar char="●"/>
            </a:pPr>
            <a:r>
              <a:rPr lang="cs" sz="1764">
                <a:solidFill>
                  <a:schemeClr val="dk1"/>
                </a:solidFill>
              </a:rPr>
              <a:t>Ministerial meetings</a:t>
            </a:r>
            <a:endParaRPr sz="1764">
              <a:solidFill>
                <a:schemeClr val="dk1"/>
              </a:solidFill>
            </a:endParaRPr>
          </a:p>
          <a:p>
            <a:pPr marL="457200" lvl="0" indent="-307043" algn="l" rtl="0">
              <a:spcBef>
                <a:spcPts val="0"/>
              </a:spcBef>
              <a:spcAft>
                <a:spcPts val="0"/>
              </a:spcAft>
              <a:buClr>
                <a:schemeClr val="dk1"/>
              </a:buClr>
              <a:buSzPct val="100000"/>
              <a:buFont typeface="Arial"/>
              <a:buChar char="●"/>
            </a:pPr>
            <a:r>
              <a:rPr lang="cs" sz="1764">
                <a:solidFill>
                  <a:schemeClr val="dk1"/>
                </a:solidFill>
              </a:rPr>
              <a:t>Commission to Commission meetings (annually)</a:t>
            </a:r>
            <a:endParaRPr sz="1764">
              <a:solidFill>
                <a:schemeClr val="dk1"/>
              </a:solidFill>
            </a:endParaRPr>
          </a:p>
          <a:p>
            <a:pPr marL="457200" lvl="0" indent="-307043" algn="l" rtl="0">
              <a:spcBef>
                <a:spcPts val="0"/>
              </a:spcBef>
              <a:spcAft>
                <a:spcPts val="0"/>
              </a:spcAft>
              <a:buClr>
                <a:schemeClr val="dk1"/>
              </a:buClr>
              <a:buSzPct val="100000"/>
              <a:buFont typeface="Arial"/>
              <a:buChar char="●"/>
            </a:pPr>
            <a:r>
              <a:rPr lang="cs" sz="1764">
                <a:solidFill>
                  <a:schemeClr val="dk1"/>
                </a:solidFill>
              </a:rPr>
              <a:t>Inter-parliamentary meetings</a:t>
            </a:r>
            <a:endParaRPr sz="1764">
              <a:solidFill>
                <a:schemeClr val="dk1"/>
              </a:solidFill>
            </a:endParaRPr>
          </a:p>
          <a:p>
            <a:pPr marL="0" lvl="0" indent="0" algn="l" rtl="0">
              <a:spcBef>
                <a:spcPts val="1400"/>
              </a:spcBef>
              <a:spcAft>
                <a:spcPts val="0"/>
              </a:spcAft>
              <a:buNone/>
            </a:pPr>
            <a:r>
              <a:rPr lang="cs" sz="2000">
                <a:solidFill>
                  <a:srgbClr val="404040"/>
                </a:solidFill>
              </a:rPr>
              <a:t>2017 - 4 priorities:</a:t>
            </a:r>
            <a:endParaRPr sz="1652">
              <a:solidFill>
                <a:srgbClr val="404040"/>
              </a:solidFill>
            </a:endParaRPr>
          </a:p>
          <a:p>
            <a:pPr marL="457200" lvl="0" indent="-304165" algn="l" rtl="0">
              <a:spcBef>
                <a:spcPts val="1400"/>
              </a:spcBef>
              <a:spcAft>
                <a:spcPts val="0"/>
              </a:spcAft>
              <a:buClr>
                <a:schemeClr val="dk1"/>
              </a:buClr>
              <a:buSzPct val="100000"/>
              <a:buChar char="●"/>
            </a:pPr>
            <a:r>
              <a:rPr lang="cs" sz="1700">
                <a:solidFill>
                  <a:schemeClr val="dk1"/>
                </a:solidFill>
              </a:rPr>
              <a:t>Investing in people through education, science, technology and skill development</a:t>
            </a:r>
            <a:endParaRPr sz="1700">
              <a:solidFill>
                <a:schemeClr val="dk1"/>
              </a:solidFill>
            </a:endParaRPr>
          </a:p>
          <a:p>
            <a:pPr marL="457200" lvl="0" indent="-304165" algn="l" rtl="0">
              <a:spcBef>
                <a:spcPts val="0"/>
              </a:spcBef>
              <a:spcAft>
                <a:spcPts val="0"/>
              </a:spcAft>
              <a:buClr>
                <a:schemeClr val="dk1"/>
              </a:buClr>
              <a:buSzPct val="100000"/>
              <a:buChar char="●"/>
            </a:pPr>
            <a:r>
              <a:rPr lang="cs" sz="1700">
                <a:solidFill>
                  <a:schemeClr val="dk1"/>
                </a:solidFill>
              </a:rPr>
              <a:t>Strengthening peace and security</a:t>
            </a:r>
            <a:endParaRPr sz="1700">
              <a:solidFill>
                <a:schemeClr val="dk1"/>
              </a:solidFill>
            </a:endParaRPr>
          </a:p>
          <a:p>
            <a:pPr marL="457200" lvl="0" indent="-304165" algn="l" rtl="0">
              <a:spcBef>
                <a:spcPts val="0"/>
              </a:spcBef>
              <a:spcAft>
                <a:spcPts val="0"/>
              </a:spcAft>
              <a:buClr>
                <a:schemeClr val="dk1"/>
              </a:buClr>
              <a:buSzPct val="100000"/>
              <a:buChar char="●"/>
            </a:pPr>
            <a:r>
              <a:rPr lang="cs" sz="1700">
                <a:solidFill>
                  <a:schemeClr val="dk1"/>
                </a:solidFill>
              </a:rPr>
              <a:t>Investments for African structural and sustainable transformation</a:t>
            </a:r>
            <a:endParaRPr sz="1700">
              <a:solidFill>
                <a:schemeClr val="dk1"/>
              </a:solidFill>
            </a:endParaRPr>
          </a:p>
          <a:p>
            <a:pPr marL="457200" lvl="0" indent="-304165" algn="l" rtl="0">
              <a:spcBef>
                <a:spcPts val="0"/>
              </a:spcBef>
              <a:spcAft>
                <a:spcPts val="0"/>
              </a:spcAft>
              <a:buClr>
                <a:schemeClr val="dk1"/>
              </a:buClr>
              <a:buSzPct val="100000"/>
              <a:buChar char="●"/>
            </a:pPr>
            <a:r>
              <a:rPr lang="cs" sz="1700">
                <a:solidFill>
                  <a:schemeClr val="dk1"/>
                </a:solidFill>
              </a:rPr>
              <a:t>Migration and mobility</a:t>
            </a:r>
            <a:endParaRPr sz="1700">
              <a:solidFill>
                <a:schemeClr val="dk1"/>
              </a:solidFill>
            </a:endParaRPr>
          </a:p>
          <a:p>
            <a:pPr marL="0" lvl="0" indent="0" algn="l" rtl="0">
              <a:spcBef>
                <a:spcPts val="1400"/>
              </a:spcBef>
              <a:spcAft>
                <a:spcPts val="1200"/>
              </a:spcAft>
              <a:buNone/>
            </a:pPr>
            <a:endParaRPr/>
          </a:p>
        </p:txBody>
      </p:sp>
      <p:pic>
        <p:nvPicPr>
          <p:cNvPr id="95" name="Google Shape;95;p18"/>
          <p:cNvPicPr preferRelativeResize="0"/>
          <p:nvPr/>
        </p:nvPicPr>
        <p:blipFill>
          <a:blip r:embed="rId3">
            <a:alphaModFix/>
          </a:blip>
          <a:stretch>
            <a:fillRect/>
          </a:stretch>
        </p:blipFill>
        <p:spPr>
          <a:xfrm>
            <a:off x="6376325" y="1085425"/>
            <a:ext cx="2767684" cy="1337750"/>
          </a:xfrm>
          <a:prstGeom prst="rect">
            <a:avLst/>
          </a:prstGeom>
          <a:noFill/>
          <a:ln>
            <a:noFill/>
          </a:ln>
        </p:spPr>
      </p:pic>
      <p:pic>
        <p:nvPicPr>
          <p:cNvPr id="96" name="Google Shape;96;p18"/>
          <p:cNvPicPr preferRelativeResize="0"/>
          <p:nvPr/>
        </p:nvPicPr>
        <p:blipFill>
          <a:blip r:embed="rId4">
            <a:alphaModFix/>
          </a:blip>
          <a:stretch>
            <a:fillRect/>
          </a:stretch>
        </p:blipFill>
        <p:spPr>
          <a:xfrm>
            <a:off x="7363725" y="0"/>
            <a:ext cx="1780275" cy="10854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9"/>
          <p:cNvSpPr txBox="1">
            <a:spLocks noGrp="1"/>
          </p:cNvSpPr>
          <p:nvPr>
            <p:ph type="title"/>
          </p:nvPr>
        </p:nvSpPr>
        <p:spPr>
          <a:xfrm>
            <a:off x="311700" y="4228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cs"/>
              <a:t>Tools for cooperation</a:t>
            </a:r>
            <a:endParaRPr/>
          </a:p>
        </p:txBody>
      </p:sp>
      <p:sp>
        <p:nvSpPr>
          <p:cNvPr id="102" name="Google Shape;102;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92500" lnSpcReduction="20000"/>
          </a:bodyPr>
          <a:lstStyle/>
          <a:p>
            <a:pPr marL="0" lvl="0" indent="0" algn="l" rtl="0">
              <a:spcBef>
                <a:spcPts val="0"/>
              </a:spcBef>
              <a:spcAft>
                <a:spcPts val="0"/>
              </a:spcAft>
              <a:buNone/>
            </a:pPr>
            <a:r>
              <a:rPr lang="cs" b="1">
                <a:solidFill>
                  <a:schemeClr val="dk1"/>
                </a:solidFill>
              </a:rPr>
              <a:t>Africa Europe Alliance - 2018</a:t>
            </a:r>
            <a:endParaRPr>
              <a:solidFill>
                <a:schemeClr val="dk1"/>
              </a:solidFill>
            </a:endParaRPr>
          </a:p>
          <a:p>
            <a:pPr marL="457200" lvl="0" indent="-304958" algn="l" rtl="0">
              <a:spcBef>
                <a:spcPts val="1200"/>
              </a:spcBef>
              <a:spcAft>
                <a:spcPts val="0"/>
              </a:spcAft>
              <a:buClr>
                <a:schemeClr val="dk1"/>
              </a:buClr>
              <a:buSzPct val="100000"/>
              <a:buChar char="●"/>
            </a:pPr>
            <a:r>
              <a:rPr lang="cs" sz="1300">
                <a:solidFill>
                  <a:schemeClr val="dk1"/>
                </a:solidFill>
              </a:rPr>
              <a:t>Deepening trade, economic relations</a:t>
            </a:r>
            <a:endParaRPr sz="1300">
              <a:solidFill>
                <a:schemeClr val="dk1"/>
              </a:solidFill>
            </a:endParaRPr>
          </a:p>
          <a:p>
            <a:pPr marL="457200" lvl="0" indent="-304958" algn="l" rtl="0">
              <a:spcBef>
                <a:spcPts val="0"/>
              </a:spcBef>
              <a:spcAft>
                <a:spcPts val="0"/>
              </a:spcAft>
              <a:buClr>
                <a:srgbClr val="404040"/>
              </a:buClr>
              <a:buSzPct val="100000"/>
              <a:buChar char="●"/>
            </a:pPr>
            <a:r>
              <a:rPr lang="cs" sz="1300">
                <a:solidFill>
                  <a:srgbClr val="404040"/>
                </a:solidFill>
              </a:rPr>
              <a:t>Boost in strategic investment and job creation</a:t>
            </a:r>
            <a:endParaRPr sz="1300">
              <a:solidFill>
                <a:srgbClr val="404040"/>
              </a:solidFill>
            </a:endParaRPr>
          </a:p>
          <a:p>
            <a:pPr marL="457200" lvl="0" indent="-304958" algn="l" rtl="0">
              <a:spcBef>
                <a:spcPts val="0"/>
              </a:spcBef>
              <a:spcAft>
                <a:spcPts val="0"/>
              </a:spcAft>
              <a:buClr>
                <a:srgbClr val="404040"/>
              </a:buClr>
              <a:buSzPct val="100000"/>
              <a:buChar char="●"/>
            </a:pPr>
            <a:r>
              <a:rPr lang="cs" sz="1300">
                <a:solidFill>
                  <a:srgbClr val="404040"/>
                </a:solidFill>
              </a:rPr>
              <a:t>Investment in education and skills</a:t>
            </a:r>
            <a:endParaRPr sz="1300">
              <a:solidFill>
                <a:srgbClr val="404040"/>
              </a:solidFill>
            </a:endParaRPr>
          </a:p>
          <a:p>
            <a:pPr marL="457200" lvl="0" indent="-304958" algn="l" rtl="0">
              <a:spcBef>
                <a:spcPts val="0"/>
              </a:spcBef>
              <a:spcAft>
                <a:spcPts val="0"/>
              </a:spcAft>
              <a:buClr>
                <a:srgbClr val="404040"/>
              </a:buClr>
              <a:buSzPct val="100000"/>
              <a:buChar char="●"/>
            </a:pPr>
            <a:r>
              <a:rPr lang="cs" sz="1300">
                <a:solidFill>
                  <a:srgbClr val="404040"/>
                </a:solidFill>
              </a:rPr>
              <a:t>Strengthening the business environment and investment climate</a:t>
            </a:r>
            <a:endParaRPr sz="1300">
              <a:solidFill>
                <a:srgbClr val="404040"/>
              </a:solidFill>
            </a:endParaRPr>
          </a:p>
          <a:p>
            <a:pPr marL="457200" lvl="0" indent="-304958" algn="l" rtl="0">
              <a:spcBef>
                <a:spcPts val="0"/>
              </a:spcBef>
              <a:spcAft>
                <a:spcPts val="0"/>
              </a:spcAft>
              <a:buClr>
                <a:srgbClr val="404040"/>
              </a:buClr>
              <a:buSzPct val="100000"/>
              <a:buChar char="●"/>
            </a:pPr>
            <a:r>
              <a:rPr lang="cs" sz="1300">
                <a:solidFill>
                  <a:srgbClr val="404040"/>
                </a:solidFill>
              </a:rPr>
              <a:t>Tapping the full potential of economic integration and trade</a:t>
            </a:r>
            <a:endParaRPr sz="1300">
              <a:solidFill>
                <a:srgbClr val="404040"/>
              </a:solidFill>
            </a:endParaRPr>
          </a:p>
          <a:p>
            <a:pPr marL="0" lvl="0" indent="0" algn="l" rtl="0">
              <a:spcBef>
                <a:spcPts val="1400"/>
              </a:spcBef>
              <a:spcAft>
                <a:spcPts val="0"/>
              </a:spcAft>
              <a:buNone/>
            </a:pPr>
            <a:r>
              <a:rPr lang="cs" b="1">
                <a:solidFill>
                  <a:schemeClr val="dk1"/>
                </a:solidFill>
              </a:rPr>
              <a:t>Africa Investment Platform - 2015</a:t>
            </a:r>
            <a:endParaRPr b="1">
              <a:solidFill>
                <a:schemeClr val="dk1"/>
              </a:solidFill>
            </a:endParaRPr>
          </a:p>
          <a:p>
            <a:pPr marL="0" lvl="0" indent="0" algn="l" rtl="0">
              <a:spcBef>
                <a:spcPts val="1400"/>
              </a:spcBef>
              <a:spcAft>
                <a:spcPts val="0"/>
              </a:spcAft>
              <a:buNone/>
            </a:pPr>
            <a:r>
              <a:rPr lang="cs" sz="1300">
                <a:solidFill>
                  <a:schemeClr val="dk1"/>
                </a:solidFill>
              </a:rPr>
              <a:t>Promoting investments in areas with positive impact on socio-economic development, such as:</a:t>
            </a:r>
            <a:endParaRPr sz="1300">
              <a:solidFill>
                <a:schemeClr val="dk1"/>
              </a:solidFill>
            </a:endParaRPr>
          </a:p>
          <a:p>
            <a:pPr marL="457200" lvl="0" indent="-304958" algn="l" rtl="0">
              <a:spcBef>
                <a:spcPts val="1400"/>
              </a:spcBef>
              <a:spcAft>
                <a:spcPts val="0"/>
              </a:spcAft>
              <a:buClr>
                <a:schemeClr val="dk1"/>
              </a:buClr>
              <a:buSzPct val="100000"/>
              <a:buChar char="●"/>
            </a:pPr>
            <a:r>
              <a:rPr lang="cs" sz="1300">
                <a:solidFill>
                  <a:schemeClr val="dk1"/>
                </a:solidFill>
              </a:rPr>
              <a:t>Transportation</a:t>
            </a:r>
            <a:endParaRPr sz="1300">
              <a:solidFill>
                <a:schemeClr val="dk1"/>
              </a:solidFill>
            </a:endParaRPr>
          </a:p>
          <a:p>
            <a:pPr marL="457200" lvl="0" indent="-304958" algn="l" rtl="0">
              <a:spcBef>
                <a:spcPts val="0"/>
              </a:spcBef>
              <a:spcAft>
                <a:spcPts val="0"/>
              </a:spcAft>
              <a:buClr>
                <a:schemeClr val="dk1"/>
              </a:buClr>
              <a:buSzPct val="100000"/>
              <a:buChar char="●"/>
            </a:pPr>
            <a:r>
              <a:rPr lang="cs" sz="1300">
                <a:solidFill>
                  <a:schemeClr val="dk1"/>
                </a:solidFill>
              </a:rPr>
              <a:t>Comunication</a:t>
            </a:r>
            <a:endParaRPr sz="1300">
              <a:solidFill>
                <a:schemeClr val="dk1"/>
              </a:solidFill>
            </a:endParaRPr>
          </a:p>
          <a:p>
            <a:pPr marL="457200" lvl="0" indent="-304958" algn="l" rtl="0">
              <a:spcBef>
                <a:spcPts val="0"/>
              </a:spcBef>
              <a:spcAft>
                <a:spcPts val="0"/>
              </a:spcAft>
              <a:buClr>
                <a:schemeClr val="dk1"/>
              </a:buClr>
              <a:buSzPct val="100000"/>
              <a:buChar char="●"/>
            </a:pPr>
            <a:r>
              <a:rPr lang="cs" sz="1300">
                <a:solidFill>
                  <a:schemeClr val="dk1"/>
                </a:solidFill>
              </a:rPr>
              <a:t>Water and energy infrastructure</a:t>
            </a:r>
            <a:endParaRPr sz="1300">
              <a:solidFill>
                <a:schemeClr val="dk1"/>
              </a:solidFill>
            </a:endParaRPr>
          </a:p>
          <a:p>
            <a:pPr marL="457200" lvl="0" indent="-304958" algn="l" rtl="0">
              <a:spcBef>
                <a:spcPts val="0"/>
              </a:spcBef>
              <a:spcAft>
                <a:spcPts val="0"/>
              </a:spcAft>
              <a:buClr>
                <a:schemeClr val="dk1"/>
              </a:buClr>
              <a:buSzPct val="100000"/>
              <a:buChar char="●"/>
            </a:pPr>
            <a:r>
              <a:rPr lang="cs" sz="1300">
                <a:solidFill>
                  <a:schemeClr val="dk1"/>
                </a:solidFill>
              </a:rPr>
              <a:t>Agriculture</a:t>
            </a:r>
            <a:endParaRPr sz="1300">
              <a:solidFill>
                <a:schemeClr val="dk1"/>
              </a:solidFill>
            </a:endParaRPr>
          </a:p>
          <a:p>
            <a:pPr marL="457200" lvl="0" indent="-304958" algn="l" rtl="0">
              <a:spcBef>
                <a:spcPts val="0"/>
              </a:spcBef>
              <a:spcAft>
                <a:spcPts val="0"/>
              </a:spcAft>
              <a:buClr>
                <a:schemeClr val="dk1"/>
              </a:buClr>
              <a:buSzPct val="100000"/>
              <a:buChar char="●"/>
            </a:pPr>
            <a:r>
              <a:rPr lang="cs" sz="1300">
                <a:solidFill>
                  <a:schemeClr val="dk1"/>
                </a:solidFill>
              </a:rPr>
              <a:t>Small and medium enterprises</a:t>
            </a:r>
            <a:endParaRPr>
              <a:solidFill>
                <a:srgbClr val="40404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108" name="Google Shape;108;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40000" lnSpcReduction="10000"/>
          </a:bodyPr>
          <a:lstStyle/>
          <a:p>
            <a:pPr marL="0" lvl="0" indent="0" algn="l" rtl="0">
              <a:spcBef>
                <a:spcPts val="0"/>
              </a:spcBef>
              <a:spcAft>
                <a:spcPts val="0"/>
              </a:spcAft>
              <a:buNone/>
            </a:pPr>
            <a:r>
              <a:rPr lang="cs" sz="2600" b="1">
                <a:solidFill>
                  <a:schemeClr val="dk1"/>
                </a:solidFill>
              </a:rPr>
              <a:t>African Peace Facility (APF) - 2004</a:t>
            </a:r>
            <a:endParaRPr sz="2600" b="1">
              <a:solidFill>
                <a:schemeClr val="dk1"/>
              </a:solidFill>
            </a:endParaRPr>
          </a:p>
          <a:p>
            <a:pPr marL="0" lvl="0" indent="0" algn="l" rtl="0">
              <a:spcBef>
                <a:spcPts val="1200"/>
              </a:spcBef>
              <a:spcAft>
                <a:spcPts val="0"/>
              </a:spcAft>
              <a:buNone/>
            </a:pPr>
            <a:r>
              <a:rPr lang="cs" sz="2500">
                <a:solidFill>
                  <a:schemeClr val="dk1"/>
                </a:solidFill>
              </a:rPr>
              <a:t>Investments by EU to support the African Union in its efforts to promote peace, security and stability in Africa, while enabling sustainable and inclusive growth.</a:t>
            </a:r>
            <a:endParaRPr sz="2500">
              <a:solidFill>
                <a:schemeClr val="dk1"/>
              </a:solidFill>
            </a:endParaRPr>
          </a:p>
          <a:p>
            <a:pPr marL="0" lvl="0" indent="0" algn="l" rtl="0">
              <a:spcBef>
                <a:spcPts val="1200"/>
              </a:spcBef>
              <a:spcAft>
                <a:spcPts val="0"/>
              </a:spcAft>
              <a:buNone/>
            </a:pPr>
            <a:endParaRPr>
              <a:solidFill>
                <a:schemeClr val="dk1"/>
              </a:solidFill>
            </a:endParaRPr>
          </a:p>
          <a:p>
            <a:pPr marL="0" lvl="0" indent="0" algn="l" rtl="0">
              <a:spcBef>
                <a:spcPts val="1400"/>
              </a:spcBef>
              <a:spcAft>
                <a:spcPts val="0"/>
              </a:spcAft>
              <a:buNone/>
            </a:pPr>
            <a:r>
              <a:rPr lang="cs" sz="2950" b="1">
                <a:solidFill>
                  <a:schemeClr val="dk1"/>
                </a:solidFill>
              </a:rPr>
              <a:t>European Union Emergency Trust Fund - 2015</a:t>
            </a:r>
            <a:endParaRPr sz="2950" b="1">
              <a:solidFill>
                <a:schemeClr val="dk1"/>
              </a:solidFill>
            </a:endParaRPr>
          </a:p>
          <a:p>
            <a:pPr marL="0" lvl="0" indent="0" algn="l" rtl="0">
              <a:spcBef>
                <a:spcPts val="1400"/>
              </a:spcBef>
              <a:spcAft>
                <a:spcPts val="0"/>
              </a:spcAft>
              <a:buNone/>
            </a:pPr>
            <a:r>
              <a:rPr lang="cs" sz="2500">
                <a:solidFill>
                  <a:schemeClr val="dk1"/>
                </a:solidFill>
              </a:rPr>
              <a:t>Fund, that seeks to contribute to better migration management and addressing the root of the migration cause.</a:t>
            </a:r>
            <a:endParaRPr sz="2500">
              <a:solidFill>
                <a:schemeClr val="dk1"/>
              </a:solidFill>
            </a:endParaRPr>
          </a:p>
          <a:p>
            <a:pPr marL="0" lvl="0" indent="0" algn="l" rtl="0">
              <a:spcBef>
                <a:spcPts val="1400"/>
              </a:spcBef>
              <a:spcAft>
                <a:spcPts val="0"/>
              </a:spcAft>
              <a:buNone/>
            </a:pPr>
            <a:endParaRPr sz="1300">
              <a:solidFill>
                <a:schemeClr val="dk1"/>
              </a:solidFill>
            </a:endParaRPr>
          </a:p>
          <a:p>
            <a:pPr marL="0" lvl="0" indent="0" algn="l" rtl="0">
              <a:spcBef>
                <a:spcPts val="1400"/>
              </a:spcBef>
              <a:spcAft>
                <a:spcPts val="0"/>
              </a:spcAft>
              <a:buNone/>
            </a:pPr>
            <a:r>
              <a:rPr lang="cs" sz="2950" b="1">
                <a:solidFill>
                  <a:schemeClr val="dk1"/>
                </a:solidFill>
              </a:rPr>
              <a:t>EU-Africa Infrastructure Trust Fund - 2007</a:t>
            </a:r>
            <a:endParaRPr sz="2950" b="1">
              <a:solidFill>
                <a:schemeClr val="dk1"/>
              </a:solidFill>
            </a:endParaRPr>
          </a:p>
          <a:p>
            <a:pPr marL="0" lvl="0" indent="0" algn="l" rtl="0">
              <a:spcBef>
                <a:spcPts val="1400"/>
              </a:spcBef>
              <a:spcAft>
                <a:spcPts val="0"/>
              </a:spcAft>
              <a:buNone/>
            </a:pPr>
            <a:r>
              <a:rPr lang="cs" sz="2500">
                <a:solidFill>
                  <a:schemeClr val="dk1"/>
                </a:solidFill>
              </a:rPr>
              <a:t>Infrastructure investments in Sub-Saharan Africa. Focuses on better access to energy, transportation, water, sanitation and communication services. Works through grants and long term financing from development institutions. Helps large infrastructure projects.</a:t>
            </a:r>
            <a:endParaRPr sz="2500">
              <a:solidFill>
                <a:schemeClr val="dk1"/>
              </a:solidFill>
            </a:endParaRPr>
          </a:p>
          <a:p>
            <a:pPr marL="0" lvl="0" indent="0" algn="l" rtl="0">
              <a:spcBef>
                <a:spcPts val="1400"/>
              </a:spcBef>
              <a:spcAft>
                <a:spcPts val="0"/>
              </a:spcAft>
              <a:buNone/>
            </a:pPr>
            <a:endParaRPr sz="1300">
              <a:solidFill>
                <a:schemeClr val="dk1"/>
              </a:solidFill>
            </a:endParaRPr>
          </a:p>
          <a:p>
            <a:pPr marL="0" lvl="0" indent="0" algn="l" rtl="0">
              <a:spcBef>
                <a:spcPts val="400"/>
              </a:spcBef>
              <a:spcAft>
                <a:spcPts val="1200"/>
              </a:spcAft>
              <a:buNone/>
            </a:pPr>
            <a:endParaRPr>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lnSpc>
                <a:spcPct val="115000"/>
              </a:lnSpc>
              <a:spcBef>
                <a:spcPts val="1200"/>
              </a:spcBef>
              <a:spcAft>
                <a:spcPts val="0"/>
              </a:spcAft>
              <a:buNone/>
            </a:pPr>
            <a:r>
              <a:rPr lang="cs" sz="2750">
                <a:solidFill>
                  <a:srgbClr val="000000"/>
                </a:solidFill>
              </a:rPr>
              <a:t>6</a:t>
            </a:r>
            <a:r>
              <a:rPr lang="cs" sz="2750" baseline="30000">
                <a:solidFill>
                  <a:srgbClr val="000000"/>
                </a:solidFill>
              </a:rPr>
              <a:t>th</a:t>
            </a:r>
            <a:r>
              <a:rPr lang="cs" sz="2750">
                <a:solidFill>
                  <a:srgbClr val="000000"/>
                </a:solidFill>
              </a:rPr>
              <a:t> European Union - African Union Summit</a:t>
            </a:r>
            <a:endParaRPr sz="2750">
              <a:solidFill>
                <a:srgbClr val="000000"/>
              </a:solidFill>
            </a:endParaRPr>
          </a:p>
          <a:p>
            <a:pPr marL="0" lvl="0" indent="0" algn="l" rtl="0">
              <a:lnSpc>
                <a:spcPct val="115000"/>
              </a:lnSpc>
              <a:spcBef>
                <a:spcPts val="1200"/>
              </a:spcBef>
              <a:spcAft>
                <a:spcPts val="0"/>
              </a:spcAft>
              <a:buNone/>
            </a:pPr>
            <a:endParaRPr sz="2750">
              <a:solidFill>
                <a:srgbClr val="000000"/>
              </a:solidFill>
              <a:latin typeface="Times New Roman"/>
              <a:ea typeface="Times New Roman"/>
              <a:cs typeface="Times New Roman"/>
              <a:sym typeface="Times New Roman"/>
            </a:endParaRPr>
          </a:p>
          <a:p>
            <a:pPr marL="0" lvl="0" indent="0" algn="l" rtl="0">
              <a:spcBef>
                <a:spcPts val="1200"/>
              </a:spcBef>
              <a:spcAft>
                <a:spcPts val="0"/>
              </a:spcAft>
              <a:buNone/>
            </a:pPr>
            <a:endParaRPr/>
          </a:p>
        </p:txBody>
      </p:sp>
      <p:sp>
        <p:nvSpPr>
          <p:cNvPr id="114" name="Google Shape;114;p21"/>
          <p:cNvSpPr txBox="1">
            <a:spLocks noGrp="1"/>
          </p:cNvSpPr>
          <p:nvPr>
            <p:ph type="body" idx="1"/>
          </p:nvPr>
        </p:nvSpPr>
        <p:spPr>
          <a:xfrm>
            <a:off x="311700" y="1152475"/>
            <a:ext cx="8520600" cy="3765900"/>
          </a:xfrm>
          <a:prstGeom prst="rect">
            <a:avLst/>
          </a:prstGeom>
        </p:spPr>
        <p:txBody>
          <a:bodyPr spcFirstLastPara="1" wrap="square" lIns="91425" tIns="91425" rIns="91425" bIns="91425" anchor="t" anchorCtr="0">
            <a:normAutofit fontScale="40000"/>
          </a:bodyPr>
          <a:lstStyle/>
          <a:p>
            <a:pPr marL="457200" lvl="0" indent="-342900" algn="l" rtl="0">
              <a:spcBef>
                <a:spcPts val="0"/>
              </a:spcBef>
              <a:spcAft>
                <a:spcPts val="0"/>
              </a:spcAft>
              <a:buSzPct val="100000"/>
              <a:buChar char="●"/>
            </a:pPr>
            <a:r>
              <a:rPr lang="cs" sz="4500"/>
              <a:t>17th - 18th February 2022, Brussels, 27 European and African heads of state</a:t>
            </a:r>
            <a:endParaRPr sz="4500"/>
          </a:p>
          <a:p>
            <a:pPr marL="457200" lvl="0" indent="-342900" algn="l" rtl="0">
              <a:spcBef>
                <a:spcPts val="0"/>
              </a:spcBef>
              <a:spcAft>
                <a:spcPts val="0"/>
              </a:spcAft>
              <a:buSzPct val="100000"/>
              <a:buChar char="●"/>
            </a:pPr>
            <a:r>
              <a:rPr lang="cs" sz="4500"/>
              <a:t>co-chairs: Charles Michel, the President of the European Council, and Macky Sall, the Chairperson of the African Union (AU)</a:t>
            </a:r>
            <a:endParaRPr sz="4500"/>
          </a:p>
          <a:p>
            <a:pPr marL="457200" lvl="0" indent="-342900" algn="l" rtl="0">
              <a:spcBef>
                <a:spcPts val="0"/>
              </a:spcBef>
              <a:spcAft>
                <a:spcPts val="0"/>
              </a:spcAft>
              <a:buSzPct val="100000"/>
              <a:buChar char="●"/>
            </a:pPr>
            <a:r>
              <a:rPr lang="cs" sz="4500"/>
              <a:t>a series of roundtables focused on different topics concerning the agreed partnership and the creation of actionable initiatives</a:t>
            </a:r>
            <a:endParaRPr sz="4500"/>
          </a:p>
          <a:p>
            <a:pPr marL="457200" lvl="0" indent="-342900" algn="l" rtl="0">
              <a:spcBef>
                <a:spcPts val="0"/>
              </a:spcBef>
              <a:spcAft>
                <a:spcPts val="0"/>
              </a:spcAft>
              <a:buSzPct val="100000"/>
              <a:buChar char="●"/>
            </a:pPr>
            <a:r>
              <a:rPr lang="cs" sz="4500"/>
              <a:t>apparent pressure to come up with greater investments and functional mechanisms to deliver agreed-upon goals</a:t>
            </a:r>
            <a:endParaRPr sz="4500"/>
          </a:p>
          <a:p>
            <a:pPr marL="457200" lvl="0" indent="-342900" algn="l" rtl="0">
              <a:spcBef>
                <a:spcPts val="0"/>
              </a:spcBef>
              <a:spcAft>
                <a:spcPts val="0"/>
              </a:spcAft>
              <a:buSzPct val="100000"/>
              <a:buChar char="●"/>
            </a:pPr>
            <a:r>
              <a:rPr lang="cs" sz="4500"/>
              <a:t>result: a joint vision for a renewed partnership and 150-billion EUR investment package (A Joint Vision for 2030) as well as huge mobilization of resources for the vaccination and pandemic management framework</a:t>
            </a:r>
            <a:endParaRPr sz="4500"/>
          </a:p>
          <a:p>
            <a:pPr marL="457200" lvl="0" indent="0" algn="l" rtl="0">
              <a:spcBef>
                <a:spcPts val="1200"/>
              </a:spcBef>
              <a:spcAft>
                <a:spcPts val="1200"/>
              </a:spcAft>
              <a:buNone/>
            </a:pPr>
            <a:endParaRPr/>
          </a:p>
        </p:txBody>
      </p:sp>
    </p:spTree>
  </p:cSld>
  <p:clrMapOvr>
    <a:masterClrMapping/>
  </p:clrMapOvr>
</p:sld>
</file>

<file path=ppt/theme/theme1.xml><?xml version="1.0" encoding="utf-8"?>
<a:theme xmlns:a="http://schemas.openxmlformats.org/drawingml/2006/main" name="Spearmint">
  <a:themeElements>
    <a:clrScheme name="Spearmint">
      <a:dk1>
        <a:srgbClr val="202729"/>
      </a:dk1>
      <a:lt1>
        <a:srgbClr val="FFFFFF"/>
      </a:lt1>
      <a:dk2>
        <a:srgbClr val="4BA173"/>
      </a:dk2>
      <a:lt2>
        <a:srgbClr val="63D297"/>
      </a:lt2>
      <a:accent1>
        <a:srgbClr val="353744"/>
      </a:accent1>
      <a:accent2>
        <a:srgbClr val="424242"/>
      </a:accent2>
      <a:accent3>
        <a:srgbClr val="616161"/>
      </a:accent3>
      <a:accent4>
        <a:srgbClr val="999999"/>
      </a:accent4>
      <a:accent5>
        <a:srgbClr val="FF5252"/>
      </a:accent5>
      <a:accent6>
        <a:srgbClr val="FFF176"/>
      </a:accent6>
      <a:hlink>
        <a:srgbClr val="FF5252"/>
      </a:hlink>
      <a:folHlink>
        <a:srgbClr val="FF525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1487</Words>
  <Application>Microsoft Office PowerPoint</Application>
  <PresentationFormat>Bildschirmpräsentation (16:9)</PresentationFormat>
  <Paragraphs>110</Paragraphs>
  <Slides>17</Slides>
  <Notes>17</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17</vt:i4>
      </vt:variant>
    </vt:vector>
  </HeadingPairs>
  <TitlesOfParts>
    <vt:vector size="21" baseType="lpstr">
      <vt:lpstr>Proxima Nova</vt:lpstr>
      <vt:lpstr>Arial</vt:lpstr>
      <vt:lpstr>Times New Roman</vt:lpstr>
      <vt:lpstr>Spearmint</vt:lpstr>
      <vt:lpstr>African Union and European union</vt:lpstr>
      <vt:lpstr>African Union</vt:lpstr>
      <vt:lpstr>African Union</vt:lpstr>
      <vt:lpstr>African Union</vt:lpstr>
      <vt:lpstr>European Union</vt:lpstr>
      <vt:lpstr>African Union/Africa and EU cooperation</vt:lpstr>
      <vt:lpstr>Tools for cooperation</vt:lpstr>
      <vt:lpstr>PowerPoint-Präsentation</vt:lpstr>
      <vt:lpstr>6th European Union - African Union Summit  </vt:lpstr>
      <vt:lpstr>A Joint Vision for 2030</vt:lpstr>
      <vt:lpstr>Disagreements and areas of conflict</vt:lpstr>
      <vt:lpstr>Human Rights (ICC)</vt:lpstr>
      <vt:lpstr>Humanitarian intervention</vt:lpstr>
      <vt:lpstr> Digital transformation</vt:lpstr>
      <vt:lpstr>Conflict management</vt:lpstr>
      <vt:lpstr>Migration and forced returns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African Union and European union</dc:title>
  <dc:creator>SMS1961</dc:creator>
  <cp:lastModifiedBy>Olga</cp:lastModifiedBy>
  <cp:revision>1</cp:revision>
  <dcterms:modified xsi:type="dcterms:W3CDTF">2022-04-06T13:34:56Z</dcterms:modified>
</cp:coreProperties>
</file>